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0"/>
  </p:notesMasterIdLst>
  <p:sldIdLst>
    <p:sldId id="256" r:id="rId2"/>
    <p:sldId id="258" r:id="rId3"/>
    <p:sldId id="259" r:id="rId4"/>
    <p:sldId id="395" r:id="rId5"/>
    <p:sldId id="679" r:id="rId6"/>
    <p:sldId id="680" r:id="rId7"/>
    <p:sldId id="681" r:id="rId8"/>
    <p:sldId id="413" r:id="rId9"/>
    <p:sldId id="678" r:id="rId10"/>
    <p:sldId id="310" r:id="rId11"/>
    <p:sldId id="313" r:id="rId12"/>
    <p:sldId id="671" r:id="rId13"/>
    <p:sldId id="548" r:id="rId14"/>
    <p:sldId id="362" r:id="rId15"/>
    <p:sldId id="349" r:id="rId16"/>
    <p:sldId id="672" r:id="rId17"/>
    <p:sldId id="372" r:id="rId18"/>
    <p:sldId id="674" r:id="rId19"/>
    <p:sldId id="683" r:id="rId20"/>
    <p:sldId id="684" r:id="rId21"/>
    <p:sldId id="673" r:id="rId22"/>
    <p:sldId id="685" r:id="rId23"/>
    <p:sldId id="675" r:id="rId24"/>
    <p:sldId id="662" r:id="rId25"/>
    <p:sldId id="321" r:id="rId26"/>
    <p:sldId id="319" r:id="rId27"/>
    <p:sldId id="676" r:id="rId28"/>
    <p:sldId id="257"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75" d="100"/>
          <a:sy n="75" d="100"/>
        </p:scale>
        <p:origin x="930" y="6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0000500000000000000" pitchFamily="50" charset="-122"/>
                <a:ea typeface="FandolFang R" panose="00000500000000000000" pitchFamily="50" charset="-122"/>
              </a:defRPr>
            </a:lvl1pPr>
          </a:lstStyle>
          <a:p>
            <a:fld id="{0A7978D3-CF99-4D24-88F6-4FD24B2A4238}"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0000500000000000000" pitchFamily="50" charset="-122"/>
                <a:ea typeface="FandolFang R" panose="00000500000000000000" pitchFamily="50" charset="-122"/>
              </a:defRPr>
            </a:lvl1pPr>
          </a:lstStyle>
          <a:p>
            <a:fld id="{2D297A3D-9EA5-4BA9-B611-AEF231329332}"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1pPr>
    <a:lvl2pPr marL="4572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2pPr>
    <a:lvl3pPr marL="9144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3pPr>
    <a:lvl4pPr marL="13716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4pPr>
    <a:lvl5pPr marL="18288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4</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13</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14</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15</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16</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17</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18</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19</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20</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21</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22</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5</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23</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24</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25</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26</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6</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7</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8</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9</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10</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11</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12</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cxnSp>
        <p:nvCxnSpPr>
          <p:cNvPr id="7" name="直接连接符 6"/>
          <p:cNvCxnSpPr/>
          <p:nvPr userDrawn="1"/>
        </p:nvCxnSpPr>
        <p:spPr>
          <a:xfrm>
            <a:off x="0" y="6705600"/>
            <a:ext cx="12192000" cy="0"/>
          </a:xfrm>
          <a:prstGeom prst="line">
            <a:avLst/>
          </a:prstGeom>
          <a:ln w="1111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userDrawn="1"/>
        </p:nvSpPr>
        <p:spPr>
          <a:xfrm>
            <a:off x="0" y="368300"/>
            <a:ext cx="622300" cy="406399"/>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baidu.com/s?wd=%E6%97%A0%E8%84%8A%E6%A4%8E%E5%8A%A8%E7%89%A9&amp;tn=SE_PcZhidaonwhc_ngpagmjz&amp;rsv_dl=gh_pc_zhidao"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3.xml"/><Relationship Id="rId7" Type="http://schemas.openxmlformats.org/officeDocument/2006/relationships/image" Target="../media/image9.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3.xml"/><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l="15208" t="10193" b="36168"/>
          <a:stretch>
            <a:fillRect/>
          </a:stretch>
        </p:blipFill>
        <p:spPr>
          <a:xfrm>
            <a:off x="0" y="0"/>
            <a:ext cx="12192000" cy="6858000"/>
          </a:xfrm>
          <a:prstGeom prst="rect">
            <a:avLst/>
          </a:prstGeom>
        </p:spPr>
      </p:pic>
      <p:grpSp>
        <p:nvGrpSpPr>
          <p:cNvPr id="6" name="组合 5"/>
          <p:cNvGrpSpPr/>
          <p:nvPr/>
        </p:nvGrpSpPr>
        <p:grpSpPr>
          <a:xfrm>
            <a:off x="5740521" y="1946539"/>
            <a:ext cx="5812300" cy="2251544"/>
            <a:chOff x="284305" y="2391891"/>
            <a:chExt cx="5812300" cy="2251544"/>
          </a:xfrm>
        </p:grpSpPr>
        <p:sp>
          <p:nvSpPr>
            <p:cNvPr id="7" name="文本框 6"/>
            <p:cNvSpPr txBox="1"/>
            <p:nvPr/>
          </p:nvSpPr>
          <p:spPr>
            <a:xfrm>
              <a:off x="284305" y="2391891"/>
              <a:ext cx="5493536" cy="1015663"/>
            </a:xfrm>
            <a:prstGeom prst="rect">
              <a:avLst/>
            </a:prstGeom>
            <a:noFill/>
          </p:spPr>
          <p:txBody>
            <a:bodyPr wrap="square" rtlCol="0">
              <a:spAutoFit/>
            </a:bodyPr>
            <a:lstStyle/>
            <a:p>
              <a:pPr lvl="0" algn="dist">
                <a:defRPr/>
              </a:pPr>
              <a:r>
                <a:rPr lang="en-US" altLang="zh-CN" sz="6000" b="1" dirty="0">
                  <a:cs typeface="+mn-ea"/>
                  <a:sym typeface="+mn-lt"/>
                </a:rPr>
                <a:t>《</a:t>
              </a:r>
              <a:r>
                <a:rPr lang="zh-CN" altLang="en-US" sz="6000" b="1" dirty="0">
                  <a:cs typeface="+mn-ea"/>
                  <a:sym typeface="+mn-lt"/>
                </a:rPr>
                <a:t>昆虫备忘录</a:t>
              </a:r>
              <a:r>
                <a:rPr lang="en-US" altLang="zh-CN" sz="6000" b="1" dirty="0">
                  <a:cs typeface="+mn-ea"/>
                  <a:sym typeface="+mn-lt"/>
                </a:rPr>
                <a:t>》</a:t>
              </a:r>
            </a:p>
          </p:txBody>
        </p:sp>
        <p:sp>
          <p:nvSpPr>
            <p:cNvPr id="8" name="文本框 7"/>
            <p:cNvSpPr txBox="1"/>
            <p:nvPr/>
          </p:nvSpPr>
          <p:spPr>
            <a:xfrm>
              <a:off x="752563" y="3461260"/>
              <a:ext cx="5330077"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2800" dirty="0">
                  <a:solidFill>
                    <a:schemeClr val="tx1">
                      <a:lumMod val="75000"/>
                      <a:lumOff val="25000"/>
                    </a:schemeClr>
                  </a:solidFill>
                  <a:cs typeface="+mn-ea"/>
                  <a:sym typeface="+mn-lt"/>
                </a:rPr>
                <a:t>语文精品课件 三年级下册</a:t>
              </a:r>
              <a:endParaRPr kumimoji="0" lang="zh-CN" altLang="en-US" sz="28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9" name="文本框 8"/>
            <p:cNvSpPr txBox="1"/>
            <p:nvPr/>
          </p:nvSpPr>
          <p:spPr>
            <a:xfrm>
              <a:off x="766529" y="4304881"/>
              <a:ext cx="5330076" cy="338554"/>
            </a:xfrm>
            <a:prstGeom prst="rect">
              <a:avLst/>
            </a:prstGeom>
            <a:noFill/>
          </p:spPr>
          <p:txBody>
            <a:bodyPr wrap="square" rtlCol="0">
              <a:spAutoFit/>
            </a:bodyPr>
            <a:lstStyle/>
            <a:p>
              <a:pPr lvl="0" algn="dist">
                <a:defRPr/>
              </a:pPr>
              <a:r>
                <a:rPr lang="zh-CN" altLang="en-US" sz="1600" dirty="0">
                  <a:solidFill>
                    <a:schemeClr val="tx1">
                      <a:lumMod val="75000"/>
                      <a:lumOff val="25000"/>
                    </a:schemeClr>
                  </a:solidFill>
                  <a:cs typeface="+mn-ea"/>
                  <a:sym typeface="+mn-lt"/>
                </a:rPr>
                <a:t>授课老师：某某 </a:t>
              </a:r>
              <a:r>
                <a:rPr lang="en-US" altLang="zh-CN" sz="1600" dirty="0">
                  <a:solidFill>
                    <a:schemeClr val="tx1">
                      <a:lumMod val="75000"/>
                      <a:lumOff val="25000"/>
                    </a:schemeClr>
                  </a:solidFill>
                  <a:cs typeface="+mn-ea"/>
                  <a:sym typeface="+mn-lt"/>
                </a:rPr>
                <a:t>| </a:t>
              </a:r>
              <a:r>
                <a:rPr lang="zh-CN" altLang="en-US" sz="1600" dirty="0">
                  <a:solidFill>
                    <a:schemeClr val="tx1">
                      <a:lumMod val="75000"/>
                      <a:lumOff val="25000"/>
                    </a:schemeClr>
                  </a:solidFill>
                  <a:cs typeface="+mn-ea"/>
                  <a:sym typeface="+mn-lt"/>
                </a:rPr>
                <a:t>授课时间：</a:t>
              </a:r>
              <a:r>
                <a:rPr lang="en-US" altLang="zh-CN" sz="1600" dirty="0">
                  <a:solidFill>
                    <a:schemeClr val="tx1">
                      <a:lumMod val="75000"/>
                      <a:lumOff val="25000"/>
                    </a:schemeClr>
                  </a:solidFill>
                  <a:cs typeface="+mn-ea"/>
                  <a:sym typeface="+mn-lt"/>
                </a:rPr>
                <a:t>20XX.XX</a:t>
              </a:r>
              <a:endParaRPr kumimoji="0" lang="zh-CN" altLang="en-US" sz="16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10" name="矩形: 圆角 9"/>
            <p:cNvSpPr/>
            <p:nvPr/>
          </p:nvSpPr>
          <p:spPr>
            <a:xfrm rot="10800000" flipH="1">
              <a:off x="828764" y="4064931"/>
              <a:ext cx="5253876" cy="45719"/>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lumMod val="85000"/>
                    <a:lumOff val="15000"/>
                  </a:prstClr>
                </a:solidFill>
                <a:effectLst/>
                <a:uLnTx/>
                <a:uFillTx/>
                <a:cs typeface="+mn-ea"/>
                <a:sym typeface="+mn-lt"/>
              </a:endParaRPr>
            </a:p>
          </p:txBody>
        </p:sp>
      </p:grpSp>
      <p:grpSp>
        <p:nvGrpSpPr>
          <p:cNvPr id="11" name="组合 10"/>
          <p:cNvGrpSpPr/>
          <p:nvPr/>
        </p:nvGrpSpPr>
        <p:grpSpPr>
          <a:xfrm flipH="1">
            <a:off x="10168461" y="4699166"/>
            <a:ext cx="1384360" cy="1228448"/>
            <a:chOff x="10185400" y="4966718"/>
            <a:chExt cx="1384360" cy="1228448"/>
          </a:xfrm>
        </p:grpSpPr>
        <p:grpSp>
          <p:nvGrpSpPr>
            <p:cNvPr id="12" name="组合 11"/>
            <p:cNvGrpSpPr/>
            <p:nvPr/>
          </p:nvGrpSpPr>
          <p:grpSpPr>
            <a:xfrm>
              <a:off x="10185400" y="5873524"/>
              <a:ext cx="1384360" cy="321642"/>
              <a:chOff x="10185400" y="5731858"/>
              <a:chExt cx="1384360" cy="321642"/>
            </a:xfrm>
          </p:grpSpPr>
          <p:sp>
            <p:nvSpPr>
              <p:cNvPr id="17" name="矩形 16"/>
              <p:cNvSpPr/>
              <p:nvPr/>
            </p:nvSpPr>
            <p:spPr>
              <a:xfrm flipH="1">
                <a:off x="10185400" y="5731858"/>
                <a:ext cx="1384360" cy="321642"/>
              </a:xfrm>
              <a:prstGeom prst="rect">
                <a:avLst/>
              </a:prstGeom>
              <a:noFill/>
              <a:ln w="19050" cap="flat" cmpd="sng" algn="ctr">
                <a:solidFill>
                  <a:schemeClr val="tx1">
                    <a:lumMod val="75000"/>
                    <a:lumOff val="25000"/>
                  </a:schemeClr>
                </a:solidFill>
                <a:prstDash val="solid"/>
                <a:miter lim="800000"/>
              </a:ln>
              <a:effectLst>
                <a:outerShdw blurRad="381000" algn="ctr" rotWithShape="0">
                  <a:prstClr val="black">
                    <a:alpha val="2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chemeClr val="tx1">
                      <a:lumMod val="75000"/>
                      <a:lumOff val="25000"/>
                    </a:schemeClr>
                  </a:solidFill>
                  <a:effectLst/>
                  <a:uLnTx/>
                  <a:uFillTx/>
                  <a:cs typeface="+mn-ea"/>
                  <a:sym typeface="+mn-lt"/>
                </a:endParaRPr>
              </a:p>
            </p:txBody>
          </p:sp>
          <p:sp>
            <p:nvSpPr>
              <p:cNvPr id="18" name="文本框 17"/>
              <p:cNvSpPr txBox="1"/>
              <p:nvPr/>
            </p:nvSpPr>
            <p:spPr>
              <a:xfrm flipH="1">
                <a:off x="10458064" y="5778011"/>
                <a:ext cx="839033" cy="261610"/>
              </a:xfrm>
              <a:prstGeom prst="rect">
                <a:avLst/>
              </a:prstGeom>
              <a:noFill/>
            </p:spPr>
            <p:txBody>
              <a:bodyPr wrap="square" rtlCol="0">
                <a:spAutoFit/>
              </a:bodyPr>
              <a:lstStyle/>
              <a:p>
                <a:pPr algn="dist"/>
                <a:r>
                  <a:rPr lang="zh-CN" altLang="en-US" sz="1100" dirty="0">
                    <a:solidFill>
                      <a:schemeClr val="tx1">
                        <a:lumMod val="75000"/>
                        <a:lumOff val="25000"/>
                      </a:schemeClr>
                    </a:solidFill>
                    <a:cs typeface="+mn-ea"/>
                    <a:sym typeface="+mn-lt"/>
                  </a:rPr>
                  <a:t>某某小学</a:t>
                </a:r>
              </a:p>
            </p:txBody>
          </p:sp>
        </p:grpSp>
        <p:grpSp>
          <p:nvGrpSpPr>
            <p:cNvPr id="13" name="组合 12"/>
            <p:cNvGrpSpPr/>
            <p:nvPr/>
          </p:nvGrpSpPr>
          <p:grpSpPr>
            <a:xfrm flipH="1">
              <a:off x="10250176" y="4966718"/>
              <a:ext cx="1302893" cy="241281"/>
              <a:chOff x="642394" y="4701076"/>
              <a:chExt cx="1539683" cy="285131"/>
            </a:xfrm>
            <a:solidFill>
              <a:srgbClr val="ED7D31"/>
            </a:solidFill>
          </p:grpSpPr>
          <p:sp>
            <p:nvSpPr>
              <p:cNvPr id="14" name="two-coin-stacks_72132"/>
              <p:cNvSpPr>
                <a:spLocks noChangeAspect="1"/>
              </p:cNvSpPr>
              <p:nvPr/>
            </p:nvSpPr>
            <p:spPr bwMode="auto">
              <a:xfrm>
                <a:off x="1247958" y="4701076"/>
                <a:ext cx="285132" cy="281098"/>
              </a:xfrm>
              <a:custGeom>
                <a:avLst/>
                <a:gdLst>
                  <a:gd name="connsiteX0" fmla="*/ 261001 w 608698"/>
                  <a:gd name="connsiteY0" fmla="*/ 479068 h 600088"/>
                  <a:gd name="connsiteX1" fmla="*/ 432425 w 608698"/>
                  <a:gd name="connsiteY1" fmla="*/ 554184 h 600088"/>
                  <a:gd name="connsiteX2" fmla="*/ 603774 w 608698"/>
                  <a:gd name="connsiteY2" fmla="*/ 479068 h 600088"/>
                  <a:gd name="connsiteX3" fmla="*/ 608697 w 608698"/>
                  <a:gd name="connsiteY3" fmla="*/ 502020 h 600088"/>
                  <a:gd name="connsiteX4" fmla="*/ 432425 w 608698"/>
                  <a:gd name="connsiteY4" fmla="*/ 600088 h 600088"/>
                  <a:gd name="connsiteX5" fmla="*/ 256152 w 608698"/>
                  <a:gd name="connsiteY5" fmla="*/ 502020 h 600088"/>
                  <a:gd name="connsiteX6" fmla="*/ 261001 w 608698"/>
                  <a:gd name="connsiteY6" fmla="*/ 479068 h 600088"/>
                  <a:gd name="connsiteX7" fmla="*/ 4924 w 608698"/>
                  <a:gd name="connsiteY7" fmla="*/ 382605 h 600088"/>
                  <a:gd name="connsiteX8" fmla="*/ 176285 w 608698"/>
                  <a:gd name="connsiteY8" fmla="*/ 457793 h 600088"/>
                  <a:gd name="connsiteX9" fmla="*/ 236041 w 608698"/>
                  <a:gd name="connsiteY9" fmla="*/ 451980 h 600088"/>
                  <a:gd name="connsiteX10" fmla="*/ 231640 w 608698"/>
                  <a:gd name="connsiteY10" fmla="*/ 462264 h 600088"/>
                  <a:gd name="connsiteX11" fmla="*/ 225000 w 608698"/>
                  <a:gd name="connsiteY11" fmla="*/ 493412 h 600088"/>
                  <a:gd name="connsiteX12" fmla="*/ 225298 w 608698"/>
                  <a:gd name="connsiteY12" fmla="*/ 499820 h 600088"/>
                  <a:gd name="connsiteX13" fmla="*/ 176285 w 608698"/>
                  <a:gd name="connsiteY13" fmla="*/ 503695 h 600088"/>
                  <a:gd name="connsiteX14" fmla="*/ 0 w 608698"/>
                  <a:gd name="connsiteY14" fmla="*/ 405556 h 600088"/>
                  <a:gd name="connsiteX15" fmla="*/ 4924 w 608698"/>
                  <a:gd name="connsiteY15" fmla="*/ 382605 h 600088"/>
                  <a:gd name="connsiteX16" fmla="*/ 261001 w 608698"/>
                  <a:gd name="connsiteY16" fmla="*/ 375478 h 600088"/>
                  <a:gd name="connsiteX17" fmla="*/ 432425 w 608698"/>
                  <a:gd name="connsiteY17" fmla="*/ 450622 h 600088"/>
                  <a:gd name="connsiteX18" fmla="*/ 603774 w 608698"/>
                  <a:gd name="connsiteY18" fmla="*/ 375478 h 600088"/>
                  <a:gd name="connsiteX19" fmla="*/ 608697 w 608698"/>
                  <a:gd name="connsiteY19" fmla="*/ 398416 h 600088"/>
                  <a:gd name="connsiteX20" fmla="*/ 432425 w 608698"/>
                  <a:gd name="connsiteY20" fmla="*/ 496498 h 600088"/>
                  <a:gd name="connsiteX21" fmla="*/ 256152 w 608698"/>
                  <a:gd name="connsiteY21" fmla="*/ 398416 h 600088"/>
                  <a:gd name="connsiteX22" fmla="*/ 261001 w 608698"/>
                  <a:gd name="connsiteY22" fmla="*/ 375478 h 600088"/>
                  <a:gd name="connsiteX23" fmla="*/ 4924 w 608698"/>
                  <a:gd name="connsiteY23" fmla="*/ 279086 h 600088"/>
                  <a:gd name="connsiteX24" fmla="*/ 176285 w 608698"/>
                  <a:gd name="connsiteY24" fmla="*/ 354274 h 600088"/>
                  <a:gd name="connsiteX25" fmla="*/ 236041 w 608698"/>
                  <a:gd name="connsiteY25" fmla="*/ 348461 h 600088"/>
                  <a:gd name="connsiteX26" fmla="*/ 231640 w 608698"/>
                  <a:gd name="connsiteY26" fmla="*/ 358745 h 600088"/>
                  <a:gd name="connsiteX27" fmla="*/ 225000 w 608698"/>
                  <a:gd name="connsiteY27" fmla="*/ 389818 h 600088"/>
                  <a:gd name="connsiteX28" fmla="*/ 225298 w 608698"/>
                  <a:gd name="connsiteY28" fmla="*/ 396301 h 600088"/>
                  <a:gd name="connsiteX29" fmla="*/ 176285 w 608698"/>
                  <a:gd name="connsiteY29" fmla="*/ 400176 h 600088"/>
                  <a:gd name="connsiteX30" fmla="*/ 0 w 608698"/>
                  <a:gd name="connsiteY30" fmla="*/ 302037 h 600088"/>
                  <a:gd name="connsiteX31" fmla="*/ 4924 w 608698"/>
                  <a:gd name="connsiteY31" fmla="*/ 279086 h 600088"/>
                  <a:gd name="connsiteX32" fmla="*/ 261001 w 608698"/>
                  <a:gd name="connsiteY32" fmla="*/ 271959 h 600088"/>
                  <a:gd name="connsiteX33" fmla="*/ 432425 w 608698"/>
                  <a:gd name="connsiteY33" fmla="*/ 347103 h 600088"/>
                  <a:gd name="connsiteX34" fmla="*/ 603774 w 608698"/>
                  <a:gd name="connsiteY34" fmla="*/ 271959 h 600088"/>
                  <a:gd name="connsiteX35" fmla="*/ 608697 w 608698"/>
                  <a:gd name="connsiteY35" fmla="*/ 294897 h 600088"/>
                  <a:gd name="connsiteX36" fmla="*/ 432425 w 608698"/>
                  <a:gd name="connsiteY36" fmla="*/ 392979 h 600088"/>
                  <a:gd name="connsiteX37" fmla="*/ 256152 w 608698"/>
                  <a:gd name="connsiteY37" fmla="*/ 294897 h 600088"/>
                  <a:gd name="connsiteX38" fmla="*/ 261001 w 608698"/>
                  <a:gd name="connsiteY38" fmla="*/ 271959 h 600088"/>
                  <a:gd name="connsiteX39" fmla="*/ 4924 w 608698"/>
                  <a:gd name="connsiteY39" fmla="*/ 175567 h 600088"/>
                  <a:gd name="connsiteX40" fmla="*/ 176285 w 608698"/>
                  <a:gd name="connsiteY40" fmla="*/ 250713 h 600088"/>
                  <a:gd name="connsiteX41" fmla="*/ 236041 w 608698"/>
                  <a:gd name="connsiteY41" fmla="*/ 244904 h 600088"/>
                  <a:gd name="connsiteX42" fmla="*/ 231640 w 608698"/>
                  <a:gd name="connsiteY42" fmla="*/ 255182 h 600088"/>
                  <a:gd name="connsiteX43" fmla="*/ 225000 w 608698"/>
                  <a:gd name="connsiteY43" fmla="*/ 286238 h 600088"/>
                  <a:gd name="connsiteX44" fmla="*/ 225298 w 608698"/>
                  <a:gd name="connsiteY44" fmla="*/ 292718 h 600088"/>
                  <a:gd name="connsiteX45" fmla="*/ 176285 w 608698"/>
                  <a:gd name="connsiteY45" fmla="*/ 296516 h 600088"/>
                  <a:gd name="connsiteX46" fmla="*/ 0 w 608698"/>
                  <a:gd name="connsiteY46" fmla="*/ 198506 h 600088"/>
                  <a:gd name="connsiteX47" fmla="*/ 4924 w 608698"/>
                  <a:gd name="connsiteY47" fmla="*/ 175567 h 600088"/>
                  <a:gd name="connsiteX48" fmla="*/ 432425 w 608698"/>
                  <a:gd name="connsiteY48" fmla="*/ 96392 h 600088"/>
                  <a:gd name="connsiteX49" fmla="*/ 608698 w 608698"/>
                  <a:gd name="connsiteY49" fmla="*/ 194443 h 600088"/>
                  <a:gd name="connsiteX50" fmla="*/ 432425 w 608698"/>
                  <a:gd name="connsiteY50" fmla="*/ 292494 h 600088"/>
                  <a:gd name="connsiteX51" fmla="*/ 256152 w 608698"/>
                  <a:gd name="connsiteY51" fmla="*/ 194443 h 600088"/>
                  <a:gd name="connsiteX52" fmla="*/ 432425 w 608698"/>
                  <a:gd name="connsiteY52" fmla="*/ 96392 h 600088"/>
                  <a:gd name="connsiteX53" fmla="*/ 176258 w 608698"/>
                  <a:gd name="connsiteY53" fmla="*/ 0 h 600088"/>
                  <a:gd name="connsiteX54" fmla="*/ 347817 w 608698"/>
                  <a:gd name="connsiteY54" fmla="*/ 75446 h 600088"/>
                  <a:gd name="connsiteX55" fmla="*/ 224966 w 608698"/>
                  <a:gd name="connsiteY55" fmla="*/ 185823 h 600088"/>
                  <a:gd name="connsiteX56" fmla="*/ 225264 w 608698"/>
                  <a:gd name="connsiteY56" fmla="*/ 192228 h 600088"/>
                  <a:gd name="connsiteX57" fmla="*/ 176258 w 608698"/>
                  <a:gd name="connsiteY57" fmla="*/ 196101 h 600088"/>
                  <a:gd name="connsiteX58" fmla="*/ 0 w 608698"/>
                  <a:gd name="connsiteY58" fmla="*/ 98013 h 600088"/>
                  <a:gd name="connsiteX59" fmla="*/ 176258 w 608698"/>
                  <a:gd name="connsiteY59" fmla="*/ 0 h 60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08698" h="600088">
                    <a:moveTo>
                      <a:pt x="261001" y="479068"/>
                    </a:moveTo>
                    <a:cubicBezTo>
                      <a:pt x="279575" y="522140"/>
                      <a:pt x="349249" y="554184"/>
                      <a:pt x="432425" y="554184"/>
                    </a:cubicBezTo>
                    <a:cubicBezTo>
                      <a:pt x="515600" y="554184"/>
                      <a:pt x="585199" y="522140"/>
                      <a:pt x="603774" y="479068"/>
                    </a:cubicBezTo>
                    <a:cubicBezTo>
                      <a:pt x="606981" y="486371"/>
                      <a:pt x="608697" y="494046"/>
                      <a:pt x="608697" y="502020"/>
                    </a:cubicBezTo>
                    <a:cubicBezTo>
                      <a:pt x="608697" y="556196"/>
                      <a:pt x="529774" y="600088"/>
                      <a:pt x="432425" y="600088"/>
                    </a:cubicBezTo>
                    <a:cubicBezTo>
                      <a:pt x="335076" y="600088"/>
                      <a:pt x="256152" y="556196"/>
                      <a:pt x="256152" y="502020"/>
                    </a:cubicBezTo>
                    <a:cubicBezTo>
                      <a:pt x="256152" y="494046"/>
                      <a:pt x="257868" y="486371"/>
                      <a:pt x="261001" y="479068"/>
                    </a:cubicBezTo>
                    <a:close/>
                    <a:moveTo>
                      <a:pt x="4924" y="382605"/>
                    </a:moveTo>
                    <a:cubicBezTo>
                      <a:pt x="23425" y="425750"/>
                      <a:pt x="93103" y="457793"/>
                      <a:pt x="176285" y="457793"/>
                    </a:cubicBezTo>
                    <a:cubicBezTo>
                      <a:pt x="197248" y="457793"/>
                      <a:pt x="217391" y="455781"/>
                      <a:pt x="236041" y="451980"/>
                    </a:cubicBezTo>
                    <a:lnTo>
                      <a:pt x="231640" y="462264"/>
                    </a:lnTo>
                    <a:cubicBezTo>
                      <a:pt x="227238" y="472398"/>
                      <a:pt x="225000" y="482905"/>
                      <a:pt x="225000" y="493412"/>
                    </a:cubicBezTo>
                    <a:cubicBezTo>
                      <a:pt x="225000" y="495573"/>
                      <a:pt x="225149" y="497734"/>
                      <a:pt x="225298" y="499820"/>
                    </a:cubicBezTo>
                    <a:cubicBezTo>
                      <a:pt x="209781" y="502354"/>
                      <a:pt x="193294" y="503695"/>
                      <a:pt x="176285" y="503695"/>
                    </a:cubicBezTo>
                    <a:cubicBezTo>
                      <a:pt x="78929" y="503695"/>
                      <a:pt x="0" y="459730"/>
                      <a:pt x="0" y="405556"/>
                    </a:cubicBezTo>
                    <a:cubicBezTo>
                      <a:pt x="0" y="397657"/>
                      <a:pt x="1716" y="389982"/>
                      <a:pt x="4924" y="382605"/>
                    </a:cubicBezTo>
                    <a:close/>
                    <a:moveTo>
                      <a:pt x="261001" y="375478"/>
                    </a:moveTo>
                    <a:cubicBezTo>
                      <a:pt x="279575" y="418598"/>
                      <a:pt x="349249" y="450622"/>
                      <a:pt x="432425" y="450622"/>
                    </a:cubicBezTo>
                    <a:cubicBezTo>
                      <a:pt x="515600" y="450622"/>
                      <a:pt x="585199" y="418598"/>
                      <a:pt x="603774" y="375478"/>
                    </a:cubicBezTo>
                    <a:cubicBezTo>
                      <a:pt x="606981" y="382851"/>
                      <a:pt x="608697" y="390522"/>
                      <a:pt x="608697" y="398416"/>
                    </a:cubicBezTo>
                    <a:cubicBezTo>
                      <a:pt x="608697" y="452558"/>
                      <a:pt x="529774" y="496498"/>
                      <a:pt x="432425" y="496498"/>
                    </a:cubicBezTo>
                    <a:cubicBezTo>
                      <a:pt x="335076" y="496498"/>
                      <a:pt x="256152" y="452558"/>
                      <a:pt x="256152" y="398416"/>
                    </a:cubicBezTo>
                    <a:cubicBezTo>
                      <a:pt x="256152" y="390522"/>
                      <a:pt x="257868" y="382851"/>
                      <a:pt x="261001" y="375478"/>
                    </a:cubicBezTo>
                    <a:close/>
                    <a:moveTo>
                      <a:pt x="4924" y="279086"/>
                    </a:moveTo>
                    <a:cubicBezTo>
                      <a:pt x="23425" y="322231"/>
                      <a:pt x="93103" y="354274"/>
                      <a:pt x="176285" y="354274"/>
                    </a:cubicBezTo>
                    <a:cubicBezTo>
                      <a:pt x="197248" y="354274"/>
                      <a:pt x="217391" y="352187"/>
                      <a:pt x="236041" y="348461"/>
                    </a:cubicBezTo>
                    <a:lnTo>
                      <a:pt x="231640" y="358745"/>
                    </a:lnTo>
                    <a:cubicBezTo>
                      <a:pt x="227238" y="368879"/>
                      <a:pt x="225000" y="379311"/>
                      <a:pt x="225000" y="389818"/>
                    </a:cubicBezTo>
                    <a:cubicBezTo>
                      <a:pt x="225000" y="392054"/>
                      <a:pt x="225149" y="394140"/>
                      <a:pt x="225298" y="396301"/>
                    </a:cubicBezTo>
                    <a:cubicBezTo>
                      <a:pt x="209781" y="398835"/>
                      <a:pt x="193294" y="400176"/>
                      <a:pt x="176285" y="400176"/>
                    </a:cubicBezTo>
                    <a:cubicBezTo>
                      <a:pt x="78929" y="400176"/>
                      <a:pt x="0" y="356211"/>
                      <a:pt x="0" y="302037"/>
                    </a:cubicBezTo>
                    <a:cubicBezTo>
                      <a:pt x="0" y="294138"/>
                      <a:pt x="1716" y="286463"/>
                      <a:pt x="4924" y="279086"/>
                    </a:cubicBezTo>
                    <a:close/>
                    <a:moveTo>
                      <a:pt x="261001" y="271959"/>
                    </a:moveTo>
                    <a:cubicBezTo>
                      <a:pt x="279575" y="315079"/>
                      <a:pt x="349249" y="347103"/>
                      <a:pt x="432425" y="347103"/>
                    </a:cubicBezTo>
                    <a:cubicBezTo>
                      <a:pt x="515600" y="347103"/>
                      <a:pt x="585199" y="315079"/>
                      <a:pt x="603774" y="271959"/>
                    </a:cubicBezTo>
                    <a:cubicBezTo>
                      <a:pt x="606981" y="279332"/>
                      <a:pt x="608697" y="287003"/>
                      <a:pt x="608697" y="294897"/>
                    </a:cubicBezTo>
                    <a:cubicBezTo>
                      <a:pt x="608697" y="349039"/>
                      <a:pt x="529774" y="392979"/>
                      <a:pt x="432425" y="392979"/>
                    </a:cubicBezTo>
                    <a:cubicBezTo>
                      <a:pt x="335076" y="392979"/>
                      <a:pt x="256152" y="349039"/>
                      <a:pt x="256152" y="294897"/>
                    </a:cubicBezTo>
                    <a:cubicBezTo>
                      <a:pt x="256152" y="287003"/>
                      <a:pt x="257868" y="279332"/>
                      <a:pt x="261001" y="271959"/>
                    </a:cubicBezTo>
                    <a:close/>
                    <a:moveTo>
                      <a:pt x="4924" y="175567"/>
                    </a:moveTo>
                    <a:cubicBezTo>
                      <a:pt x="23425" y="218689"/>
                      <a:pt x="93103" y="250713"/>
                      <a:pt x="176285" y="250713"/>
                    </a:cubicBezTo>
                    <a:cubicBezTo>
                      <a:pt x="197248" y="250713"/>
                      <a:pt x="217391" y="248628"/>
                      <a:pt x="236041" y="244904"/>
                    </a:cubicBezTo>
                    <a:lnTo>
                      <a:pt x="231640" y="255182"/>
                    </a:lnTo>
                    <a:cubicBezTo>
                      <a:pt x="227238" y="265311"/>
                      <a:pt x="225000" y="275737"/>
                      <a:pt x="225000" y="286238"/>
                    </a:cubicBezTo>
                    <a:cubicBezTo>
                      <a:pt x="225000" y="288398"/>
                      <a:pt x="225149" y="290558"/>
                      <a:pt x="225298" y="292718"/>
                    </a:cubicBezTo>
                    <a:cubicBezTo>
                      <a:pt x="209781" y="295175"/>
                      <a:pt x="193294" y="296516"/>
                      <a:pt x="176285" y="296516"/>
                    </a:cubicBezTo>
                    <a:cubicBezTo>
                      <a:pt x="78929" y="296516"/>
                      <a:pt x="0" y="252650"/>
                      <a:pt x="0" y="198506"/>
                    </a:cubicBezTo>
                    <a:cubicBezTo>
                      <a:pt x="0" y="190611"/>
                      <a:pt x="1716" y="182940"/>
                      <a:pt x="4924" y="175567"/>
                    </a:cubicBezTo>
                    <a:close/>
                    <a:moveTo>
                      <a:pt x="432425" y="96392"/>
                    </a:moveTo>
                    <a:cubicBezTo>
                      <a:pt x="529778" y="96392"/>
                      <a:pt x="608698" y="140291"/>
                      <a:pt x="608698" y="194443"/>
                    </a:cubicBezTo>
                    <a:cubicBezTo>
                      <a:pt x="608698" y="248595"/>
                      <a:pt x="529778" y="292494"/>
                      <a:pt x="432425" y="292494"/>
                    </a:cubicBezTo>
                    <a:cubicBezTo>
                      <a:pt x="335072" y="292494"/>
                      <a:pt x="256152" y="248595"/>
                      <a:pt x="256152" y="194443"/>
                    </a:cubicBezTo>
                    <a:cubicBezTo>
                      <a:pt x="256152" y="140291"/>
                      <a:pt x="335072" y="96392"/>
                      <a:pt x="432425" y="96392"/>
                    </a:cubicBezTo>
                    <a:close/>
                    <a:moveTo>
                      <a:pt x="176258" y="0"/>
                    </a:moveTo>
                    <a:cubicBezTo>
                      <a:pt x="259651" y="0"/>
                      <a:pt x="329542" y="32175"/>
                      <a:pt x="347817" y="75446"/>
                    </a:cubicBezTo>
                    <a:cubicBezTo>
                      <a:pt x="275166" y="92800"/>
                      <a:pt x="224966" y="135103"/>
                      <a:pt x="224966" y="185823"/>
                    </a:cubicBezTo>
                    <a:cubicBezTo>
                      <a:pt x="224966" y="187983"/>
                      <a:pt x="225115" y="190143"/>
                      <a:pt x="225264" y="192228"/>
                    </a:cubicBezTo>
                    <a:cubicBezTo>
                      <a:pt x="209749" y="194760"/>
                      <a:pt x="193265" y="196101"/>
                      <a:pt x="176258" y="196101"/>
                    </a:cubicBezTo>
                    <a:cubicBezTo>
                      <a:pt x="78917" y="196101"/>
                      <a:pt x="0" y="152159"/>
                      <a:pt x="0" y="98013"/>
                    </a:cubicBezTo>
                    <a:cubicBezTo>
                      <a:pt x="0" y="43868"/>
                      <a:pt x="78917" y="0"/>
                      <a:pt x="176258" y="0"/>
                    </a:cubicBezTo>
                    <a:close/>
                  </a:path>
                </a:pathLst>
              </a:custGeom>
              <a:solidFill>
                <a:schemeClr val="tx1"/>
              </a:solidFill>
              <a:ln>
                <a:noFill/>
              </a:ln>
            </p:spPr>
            <p:txBody>
              <a:bodyPr/>
              <a:lstStyle/>
              <a:p>
                <a:endParaRPr lang="zh-CN" altLang="en-US">
                  <a:cs typeface="+mn-ea"/>
                  <a:sym typeface="+mn-lt"/>
                </a:endParaRPr>
              </a:p>
            </p:txBody>
          </p:sp>
          <p:sp>
            <p:nvSpPr>
              <p:cNvPr id="15" name="personal-id-card-of-a-man_47848"/>
              <p:cNvSpPr>
                <a:spLocks noChangeAspect="1"/>
              </p:cNvSpPr>
              <p:nvPr/>
            </p:nvSpPr>
            <p:spPr bwMode="auto">
              <a:xfrm>
                <a:off x="1855288" y="4727562"/>
                <a:ext cx="326789" cy="249970"/>
              </a:xfrm>
              <a:custGeom>
                <a:avLst/>
                <a:gdLst>
                  <a:gd name="connsiteX0" fmla="*/ 361794 w 551492"/>
                  <a:gd name="connsiteY0" fmla="*/ 308363 h 421851"/>
                  <a:gd name="connsiteX1" fmla="*/ 530845 w 551492"/>
                  <a:gd name="connsiteY1" fmla="*/ 308363 h 421851"/>
                  <a:gd name="connsiteX2" fmla="*/ 551492 w 551492"/>
                  <a:gd name="connsiteY2" fmla="*/ 329044 h 421851"/>
                  <a:gd name="connsiteX3" fmla="*/ 551492 w 551492"/>
                  <a:gd name="connsiteY3" fmla="*/ 362650 h 421851"/>
                  <a:gd name="connsiteX4" fmla="*/ 530845 w 551492"/>
                  <a:gd name="connsiteY4" fmla="*/ 383331 h 421851"/>
                  <a:gd name="connsiteX5" fmla="*/ 378570 w 551492"/>
                  <a:gd name="connsiteY5" fmla="*/ 383331 h 421851"/>
                  <a:gd name="connsiteX6" fmla="*/ 378570 w 551492"/>
                  <a:gd name="connsiteY6" fmla="*/ 369113 h 421851"/>
                  <a:gd name="connsiteX7" fmla="*/ 361794 w 551492"/>
                  <a:gd name="connsiteY7" fmla="*/ 308363 h 421851"/>
                  <a:gd name="connsiteX8" fmla="*/ 313904 w 551492"/>
                  <a:gd name="connsiteY8" fmla="*/ 172924 h 421851"/>
                  <a:gd name="connsiteX9" fmla="*/ 530832 w 551492"/>
                  <a:gd name="connsiteY9" fmla="*/ 172924 h 421851"/>
                  <a:gd name="connsiteX10" fmla="*/ 551492 w 551492"/>
                  <a:gd name="connsiteY10" fmla="*/ 193548 h 421851"/>
                  <a:gd name="connsiteX11" fmla="*/ 551492 w 551492"/>
                  <a:gd name="connsiteY11" fmla="*/ 225772 h 421851"/>
                  <a:gd name="connsiteX12" fmla="*/ 530832 w 551492"/>
                  <a:gd name="connsiteY12" fmla="*/ 247685 h 421851"/>
                  <a:gd name="connsiteX13" fmla="*/ 271293 w 551492"/>
                  <a:gd name="connsiteY13" fmla="*/ 247685 h 421851"/>
                  <a:gd name="connsiteX14" fmla="*/ 271293 w 551492"/>
                  <a:gd name="connsiteY14" fmla="*/ 227061 h 421851"/>
                  <a:gd name="connsiteX15" fmla="*/ 272584 w 551492"/>
                  <a:gd name="connsiteY15" fmla="*/ 224483 h 421851"/>
                  <a:gd name="connsiteX16" fmla="*/ 313904 w 551492"/>
                  <a:gd name="connsiteY16" fmla="*/ 172924 h 421851"/>
                  <a:gd name="connsiteX17" fmla="*/ 281648 w 551492"/>
                  <a:gd name="connsiteY17" fmla="*/ 36241 h 421851"/>
                  <a:gd name="connsiteX18" fmla="*/ 530834 w 551492"/>
                  <a:gd name="connsiteY18" fmla="*/ 36241 h 421851"/>
                  <a:gd name="connsiteX19" fmla="*/ 551492 w 551492"/>
                  <a:gd name="connsiteY19" fmla="*/ 58154 h 421851"/>
                  <a:gd name="connsiteX20" fmla="*/ 551492 w 551492"/>
                  <a:gd name="connsiteY20" fmla="*/ 90378 h 421851"/>
                  <a:gd name="connsiteX21" fmla="*/ 530834 w 551492"/>
                  <a:gd name="connsiteY21" fmla="*/ 111002 h 421851"/>
                  <a:gd name="connsiteX22" fmla="*/ 308761 w 551492"/>
                  <a:gd name="connsiteY22" fmla="*/ 111002 h 421851"/>
                  <a:gd name="connsiteX23" fmla="*/ 295850 w 551492"/>
                  <a:gd name="connsiteY23" fmla="*/ 96823 h 421851"/>
                  <a:gd name="connsiteX24" fmla="*/ 281648 w 551492"/>
                  <a:gd name="connsiteY24" fmla="*/ 36241 h 421851"/>
                  <a:gd name="connsiteX25" fmla="*/ 176987 w 551492"/>
                  <a:gd name="connsiteY25" fmla="*/ 0 h 421851"/>
                  <a:gd name="connsiteX26" fmla="*/ 271294 w 551492"/>
                  <a:gd name="connsiteY26" fmla="*/ 117396 h 421851"/>
                  <a:gd name="connsiteX27" fmla="*/ 276461 w 551492"/>
                  <a:gd name="connsiteY27" fmla="*/ 117396 h 421851"/>
                  <a:gd name="connsiteX28" fmla="*/ 290672 w 551492"/>
                  <a:gd name="connsiteY28" fmla="*/ 152228 h 421851"/>
                  <a:gd name="connsiteX29" fmla="*/ 262251 w 551492"/>
                  <a:gd name="connsiteY29" fmla="*/ 199960 h 421851"/>
                  <a:gd name="connsiteX30" fmla="*/ 257083 w 551492"/>
                  <a:gd name="connsiteY30" fmla="*/ 197380 h 421851"/>
                  <a:gd name="connsiteX31" fmla="*/ 224786 w 551492"/>
                  <a:gd name="connsiteY31" fmla="*/ 247692 h 421851"/>
                  <a:gd name="connsiteX32" fmla="*/ 219619 w 551492"/>
                  <a:gd name="connsiteY32" fmla="*/ 259303 h 421851"/>
                  <a:gd name="connsiteX33" fmla="*/ 241581 w 551492"/>
                  <a:gd name="connsiteY33" fmla="*/ 279944 h 421851"/>
                  <a:gd name="connsiteX34" fmla="*/ 263543 w 551492"/>
                  <a:gd name="connsiteY34" fmla="*/ 279944 h 421851"/>
                  <a:gd name="connsiteX35" fmla="*/ 352682 w 551492"/>
                  <a:gd name="connsiteY35" fmla="*/ 368958 h 421851"/>
                  <a:gd name="connsiteX36" fmla="*/ 352682 w 551492"/>
                  <a:gd name="connsiteY36" fmla="*/ 393470 h 421851"/>
                  <a:gd name="connsiteX37" fmla="*/ 325553 w 551492"/>
                  <a:gd name="connsiteY37" fmla="*/ 421851 h 421851"/>
                  <a:gd name="connsiteX38" fmla="*/ 28421 w 551492"/>
                  <a:gd name="connsiteY38" fmla="*/ 421851 h 421851"/>
                  <a:gd name="connsiteX39" fmla="*/ 0 w 551492"/>
                  <a:gd name="connsiteY39" fmla="*/ 393470 h 421851"/>
                  <a:gd name="connsiteX40" fmla="*/ 0 w 551492"/>
                  <a:gd name="connsiteY40" fmla="*/ 368958 h 421851"/>
                  <a:gd name="connsiteX41" fmla="*/ 89139 w 551492"/>
                  <a:gd name="connsiteY41" fmla="*/ 279944 h 421851"/>
                  <a:gd name="connsiteX42" fmla="*/ 112393 w 551492"/>
                  <a:gd name="connsiteY42" fmla="*/ 279944 h 421851"/>
                  <a:gd name="connsiteX43" fmla="*/ 133063 w 551492"/>
                  <a:gd name="connsiteY43" fmla="*/ 259303 h 421851"/>
                  <a:gd name="connsiteX44" fmla="*/ 127896 w 551492"/>
                  <a:gd name="connsiteY44" fmla="*/ 247692 h 421851"/>
                  <a:gd name="connsiteX45" fmla="*/ 95599 w 551492"/>
                  <a:gd name="connsiteY45" fmla="*/ 198670 h 421851"/>
                  <a:gd name="connsiteX46" fmla="*/ 91723 w 551492"/>
                  <a:gd name="connsiteY46" fmla="*/ 199960 h 421851"/>
                  <a:gd name="connsiteX47" fmla="*/ 63302 w 551492"/>
                  <a:gd name="connsiteY47" fmla="*/ 152228 h 421851"/>
                  <a:gd name="connsiteX48" fmla="*/ 78804 w 551492"/>
                  <a:gd name="connsiteY48" fmla="*/ 117396 h 421851"/>
                  <a:gd name="connsiteX49" fmla="*/ 81388 w 551492"/>
                  <a:gd name="connsiteY49" fmla="*/ 117396 h 421851"/>
                  <a:gd name="connsiteX50" fmla="*/ 176987 w 551492"/>
                  <a:gd name="connsiteY50" fmla="*/ 0 h 421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51492" h="421851">
                    <a:moveTo>
                      <a:pt x="361794" y="308363"/>
                    </a:moveTo>
                    <a:lnTo>
                      <a:pt x="530845" y="308363"/>
                    </a:lnTo>
                    <a:cubicBezTo>
                      <a:pt x="541168" y="308363"/>
                      <a:pt x="551492" y="317411"/>
                      <a:pt x="551492" y="329044"/>
                    </a:cubicBezTo>
                    <a:lnTo>
                      <a:pt x="551492" y="362650"/>
                    </a:lnTo>
                    <a:cubicBezTo>
                      <a:pt x="551492" y="374283"/>
                      <a:pt x="541168" y="383331"/>
                      <a:pt x="530845" y="383331"/>
                    </a:cubicBezTo>
                    <a:lnTo>
                      <a:pt x="378570" y="383331"/>
                    </a:lnTo>
                    <a:lnTo>
                      <a:pt x="378570" y="369113"/>
                    </a:lnTo>
                    <a:cubicBezTo>
                      <a:pt x="378570" y="347140"/>
                      <a:pt x="372118" y="326459"/>
                      <a:pt x="361794" y="308363"/>
                    </a:cubicBezTo>
                    <a:close/>
                    <a:moveTo>
                      <a:pt x="313904" y="172924"/>
                    </a:moveTo>
                    <a:lnTo>
                      <a:pt x="530832" y="172924"/>
                    </a:lnTo>
                    <a:cubicBezTo>
                      <a:pt x="541162" y="172924"/>
                      <a:pt x="551492" y="181947"/>
                      <a:pt x="551492" y="193548"/>
                    </a:cubicBezTo>
                    <a:lnTo>
                      <a:pt x="551492" y="225772"/>
                    </a:lnTo>
                    <a:cubicBezTo>
                      <a:pt x="551492" y="237373"/>
                      <a:pt x="541162" y="247685"/>
                      <a:pt x="530832" y="247685"/>
                    </a:cubicBezTo>
                    <a:lnTo>
                      <a:pt x="271293" y="247685"/>
                    </a:lnTo>
                    <a:lnTo>
                      <a:pt x="271293" y="227061"/>
                    </a:lnTo>
                    <a:cubicBezTo>
                      <a:pt x="271293" y="225772"/>
                      <a:pt x="272584" y="225772"/>
                      <a:pt x="272584" y="224483"/>
                    </a:cubicBezTo>
                    <a:cubicBezTo>
                      <a:pt x="293244" y="218038"/>
                      <a:pt x="307448" y="194837"/>
                      <a:pt x="313904" y="172924"/>
                    </a:cubicBezTo>
                    <a:close/>
                    <a:moveTo>
                      <a:pt x="281648" y="36241"/>
                    </a:moveTo>
                    <a:lnTo>
                      <a:pt x="530834" y="36241"/>
                    </a:lnTo>
                    <a:cubicBezTo>
                      <a:pt x="541163" y="36241"/>
                      <a:pt x="551492" y="46553"/>
                      <a:pt x="551492" y="58154"/>
                    </a:cubicBezTo>
                    <a:lnTo>
                      <a:pt x="551492" y="90378"/>
                    </a:lnTo>
                    <a:cubicBezTo>
                      <a:pt x="551492" y="101979"/>
                      <a:pt x="541163" y="111002"/>
                      <a:pt x="530834" y="111002"/>
                    </a:cubicBezTo>
                    <a:lnTo>
                      <a:pt x="308761" y="111002"/>
                    </a:lnTo>
                    <a:cubicBezTo>
                      <a:pt x="304888" y="104557"/>
                      <a:pt x="301015" y="99401"/>
                      <a:pt x="295850" y="96823"/>
                    </a:cubicBezTo>
                    <a:cubicBezTo>
                      <a:pt x="293268" y="72333"/>
                      <a:pt x="288104" y="52998"/>
                      <a:pt x="281648" y="36241"/>
                    </a:cubicBezTo>
                    <a:close/>
                    <a:moveTo>
                      <a:pt x="176987" y="0"/>
                    </a:moveTo>
                    <a:cubicBezTo>
                      <a:pt x="257083" y="0"/>
                      <a:pt x="270002" y="64503"/>
                      <a:pt x="271294" y="117396"/>
                    </a:cubicBezTo>
                    <a:cubicBezTo>
                      <a:pt x="272586" y="117396"/>
                      <a:pt x="273878" y="117396"/>
                      <a:pt x="276461" y="117396"/>
                    </a:cubicBezTo>
                    <a:cubicBezTo>
                      <a:pt x="289380" y="117396"/>
                      <a:pt x="290672" y="132877"/>
                      <a:pt x="290672" y="152228"/>
                    </a:cubicBezTo>
                    <a:cubicBezTo>
                      <a:pt x="290672" y="171579"/>
                      <a:pt x="275169" y="199960"/>
                      <a:pt x="262251" y="199960"/>
                    </a:cubicBezTo>
                    <a:cubicBezTo>
                      <a:pt x="260959" y="199960"/>
                      <a:pt x="258375" y="198670"/>
                      <a:pt x="257083" y="197380"/>
                    </a:cubicBezTo>
                    <a:cubicBezTo>
                      <a:pt x="249332" y="216731"/>
                      <a:pt x="237705" y="233502"/>
                      <a:pt x="224786" y="247692"/>
                    </a:cubicBezTo>
                    <a:cubicBezTo>
                      <a:pt x="220911" y="250272"/>
                      <a:pt x="219619" y="254143"/>
                      <a:pt x="219619" y="259303"/>
                    </a:cubicBezTo>
                    <a:cubicBezTo>
                      <a:pt x="219619" y="270913"/>
                      <a:pt x="228662" y="279944"/>
                      <a:pt x="241581" y="279944"/>
                    </a:cubicBezTo>
                    <a:lnTo>
                      <a:pt x="263543" y="279944"/>
                    </a:lnTo>
                    <a:cubicBezTo>
                      <a:pt x="312634" y="279944"/>
                      <a:pt x="352682" y="319936"/>
                      <a:pt x="352682" y="368958"/>
                    </a:cubicBezTo>
                    <a:lnTo>
                      <a:pt x="352682" y="393470"/>
                    </a:lnTo>
                    <a:cubicBezTo>
                      <a:pt x="352682" y="408950"/>
                      <a:pt x="341055" y="421851"/>
                      <a:pt x="325553" y="421851"/>
                    </a:cubicBezTo>
                    <a:lnTo>
                      <a:pt x="28421" y="421851"/>
                    </a:lnTo>
                    <a:cubicBezTo>
                      <a:pt x="12919" y="421851"/>
                      <a:pt x="0" y="408950"/>
                      <a:pt x="0" y="393470"/>
                    </a:cubicBezTo>
                    <a:lnTo>
                      <a:pt x="0" y="368958"/>
                    </a:lnTo>
                    <a:cubicBezTo>
                      <a:pt x="0" y="319936"/>
                      <a:pt x="40048" y="279944"/>
                      <a:pt x="89139" y="279944"/>
                    </a:cubicBezTo>
                    <a:lnTo>
                      <a:pt x="112393" y="279944"/>
                    </a:lnTo>
                    <a:cubicBezTo>
                      <a:pt x="124020" y="279944"/>
                      <a:pt x="133063" y="270913"/>
                      <a:pt x="133063" y="259303"/>
                    </a:cubicBezTo>
                    <a:cubicBezTo>
                      <a:pt x="133063" y="254143"/>
                      <a:pt x="131771" y="250272"/>
                      <a:pt x="127896" y="247692"/>
                    </a:cubicBezTo>
                    <a:cubicBezTo>
                      <a:pt x="114977" y="234792"/>
                      <a:pt x="104642" y="216731"/>
                      <a:pt x="95599" y="198670"/>
                    </a:cubicBezTo>
                    <a:cubicBezTo>
                      <a:pt x="94307" y="199960"/>
                      <a:pt x="93015" y="199960"/>
                      <a:pt x="91723" y="199960"/>
                    </a:cubicBezTo>
                    <a:cubicBezTo>
                      <a:pt x="78804" y="199960"/>
                      <a:pt x="63302" y="171579"/>
                      <a:pt x="63302" y="152228"/>
                    </a:cubicBezTo>
                    <a:cubicBezTo>
                      <a:pt x="63302" y="132877"/>
                      <a:pt x="65886" y="117396"/>
                      <a:pt x="78804" y="117396"/>
                    </a:cubicBezTo>
                    <a:cubicBezTo>
                      <a:pt x="80096" y="117396"/>
                      <a:pt x="80096" y="117396"/>
                      <a:pt x="81388" y="117396"/>
                    </a:cubicBezTo>
                    <a:cubicBezTo>
                      <a:pt x="82680" y="64503"/>
                      <a:pt x="93015" y="0"/>
                      <a:pt x="176987" y="0"/>
                    </a:cubicBezTo>
                    <a:close/>
                  </a:path>
                </a:pathLst>
              </a:custGeom>
              <a:solidFill>
                <a:schemeClr val="tx1"/>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tx1">
                      <a:lumMod val="75000"/>
                      <a:lumOff val="25000"/>
                    </a:schemeClr>
                  </a:solidFill>
                  <a:effectLst/>
                  <a:uLnTx/>
                  <a:uFillTx/>
                  <a:cs typeface="+mn-ea"/>
                  <a:sym typeface="+mn-lt"/>
                </a:endParaRPr>
              </a:p>
            </p:txBody>
          </p:sp>
          <p:sp>
            <p:nvSpPr>
              <p:cNvPr id="16" name="pyramid-chart_64746"/>
              <p:cNvSpPr>
                <a:spLocks noChangeAspect="1"/>
              </p:cNvSpPr>
              <p:nvPr/>
            </p:nvSpPr>
            <p:spPr bwMode="auto">
              <a:xfrm>
                <a:off x="642394" y="4701076"/>
                <a:ext cx="283365" cy="285131"/>
              </a:xfrm>
              <a:custGeom>
                <a:avLst/>
                <a:gdLst>
                  <a:gd name="connsiteX0" fmla="*/ 71397 w 599947"/>
                  <a:gd name="connsiteY0" fmla="*/ 336103 h 603687"/>
                  <a:gd name="connsiteX1" fmla="*/ 299914 w 599947"/>
                  <a:gd name="connsiteY1" fmla="*/ 451272 h 603687"/>
                  <a:gd name="connsiteX2" fmla="*/ 528432 w 599947"/>
                  <a:gd name="connsiteY2" fmla="*/ 336103 h 603687"/>
                  <a:gd name="connsiteX3" fmla="*/ 599947 w 599947"/>
                  <a:gd name="connsiteY3" fmla="*/ 431289 h 603687"/>
                  <a:gd name="connsiteX4" fmla="*/ 299914 w 599947"/>
                  <a:gd name="connsiteY4" fmla="*/ 603687 h 603687"/>
                  <a:gd name="connsiteX5" fmla="*/ 0 w 599947"/>
                  <a:gd name="connsiteY5" fmla="*/ 431289 h 603687"/>
                  <a:gd name="connsiteX6" fmla="*/ 175572 w 599947"/>
                  <a:gd name="connsiteY6" fmla="*/ 181494 h 603687"/>
                  <a:gd name="connsiteX7" fmla="*/ 299879 w 599947"/>
                  <a:gd name="connsiteY7" fmla="*/ 238829 h 603687"/>
                  <a:gd name="connsiteX8" fmla="*/ 424187 w 599947"/>
                  <a:gd name="connsiteY8" fmla="*/ 181494 h 603687"/>
                  <a:gd name="connsiteX9" fmla="*/ 507295 w 599947"/>
                  <a:gd name="connsiteY9" fmla="*/ 292263 h 603687"/>
                  <a:gd name="connsiteX10" fmla="*/ 299879 w 599947"/>
                  <a:gd name="connsiteY10" fmla="*/ 396648 h 603687"/>
                  <a:gd name="connsiteX11" fmla="*/ 92582 w 599947"/>
                  <a:gd name="connsiteY11" fmla="*/ 292263 h 603687"/>
                  <a:gd name="connsiteX12" fmla="*/ 299903 w 599947"/>
                  <a:gd name="connsiteY12" fmla="*/ 0 h 603687"/>
                  <a:gd name="connsiteX13" fmla="*/ 403846 w 599947"/>
                  <a:gd name="connsiteY13" fmla="*/ 138571 h 603687"/>
                  <a:gd name="connsiteX14" fmla="*/ 299903 w 599947"/>
                  <a:gd name="connsiteY14" fmla="*/ 186575 h 603687"/>
                  <a:gd name="connsiteX15" fmla="*/ 195960 w 599947"/>
                  <a:gd name="connsiteY15" fmla="*/ 138571 h 60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947" h="603687">
                    <a:moveTo>
                      <a:pt x="71397" y="336103"/>
                    </a:moveTo>
                    <a:lnTo>
                      <a:pt x="299914" y="451272"/>
                    </a:lnTo>
                    <a:lnTo>
                      <a:pt x="528432" y="336103"/>
                    </a:lnTo>
                    <a:lnTo>
                      <a:pt x="599947" y="431289"/>
                    </a:lnTo>
                    <a:lnTo>
                      <a:pt x="299914" y="603687"/>
                    </a:lnTo>
                    <a:lnTo>
                      <a:pt x="0" y="431289"/>
                    </a:lnTo>
                    <a:close/>
                    <a:moveTo>
                      <a:pt x="175572" y="181494"/>
                    </a:moveTo>
                    <a:lnTo>
                      <a:pt x="299879" y="238829"/>
                    </a:lnTo>
                    <a:lnTo>
                      <a:pt x="424187" y="181494"/>
                    </a:lnTo>
                    <a:lnTo>
                      <a:pt x="507295" y="292263"/>
                    </a:lnTo>
                    <a:lnTo>
                      <a:pt x="299879" y="396648"/>
                    </a:lnTo>
                    <a:lnTo>
                      <a:pt x="92582" y="292263"/>
                    </a:lnTo>
                    <a:close/>
                    <a:moveTo>
                      <a:pt x="299903" y="0"/>
                    </a:moveTo>
                    <a:lnTo>
                      <a:pt x="403846" y="138571"/>
                    </a:lnTo>
                    <a:lnTo>
                      <a:pt x="299903" y="186575"/>
                    </a:lnTo>
                    <a:lnTo>
                      <a:pt x="195960" y="138571"/>
                    </a:lnTo>
                    <a:close/>
                  </a:path>
                </a:pathLst>
              </a:custGeom>
              <a:solidFill>
                <a:schemeClr val="tx1"/>
              </a:solidFill>
              <a:ln>
                <a:noFill/>
              </a:ln>
            </p:spPr>
            <p:txBody>
              <a:bodyPr/>
              <a:lstStyle/>
              <a:p>
                <a:endParaRPr lang="zh-CN" altLang="en-US">
                  <a:cs typeface="+mn-ea"/>
                  <a:sym typeface="+mn-lt"/>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anim calcmode="lin" valueType="num">
                                      <p:cBhvr>
                                        <p:cTn id="14" dur="500" fill="hold"/>
                                        <p:tgtEl>
                                          <p:spTgt spid="11"/>
                                        </p:tgtEl>
                                        <p:attrNameLst>
                                          <p:attrName>ppt_x</p:attrName>
                                        </p:attrNameLst>
                                      </p:cBhvr>
                                      <p:tavLst>
                                        <p:tav tm="0">
                                          <p:val>
                                            <p:strVal val="#ppt_x"/>
                                          </p:val>
                                        </p:tav>
                                        <p:tav tm="100000">
                                          <p:val>
                                            <p:strVal val="#ppt_x"/>
                                          </p:val>
                                        </p:tav>
                                      </p:tavLst>
                                    </p:anim>
                                    <p:anim calcmode="lin" valueType="num">
                                      <p:cBhvr>
                                        <p:cTn id="15"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矩形 58">
            <a:hlinkClick r:id="rId3" action="ppaction://hlinksldjump"/>
          </p:cNvPr>
          <p:cNvSpPr>
            <a:spLocks noChangeArrowheads="1"/>
          </p:cNvSpPr>
          <p:nvPr/>
        </p:nvSpPr>
        <p:spPr bwMode="auto">
          <a:xfrm>
            <a:off x="829375" y="4312565"/>
            <a:ext cx="90571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3600" b="1" i="0" u="none" strike="noStrike" kern="1200" cap="none" spc="0" normalizeH="0" baseline="0" noProof="0" dirty="0">
                <a:ln>
                  <a:noFill/>
                </a:ln>
                <a:solidFill>
                  <a:srgbClr val="0070C0"/>
                </a:solidFill>
                <a:effectLst/>
                <a:uLnTx/>
                <a:uFillTx/>
                <a:latin typeface="+mn-lt"/>
                <a:ea typeface="+mn-ea"/>
                <a:cs typeface="+mn-ea"/>
                <a:sym typeface="+mn-lt"/>
              </a:rPr>
              <a:t>绸</a:t>
            </a:r>
            <a:r>
              <a:rPr kumimoji="0" lang="zh-CN" altLang="en-US" sz="3600" b="1" i="0" u="none" strike="noStrike" kern="1200" cap="none" spc="0" normalizeH="0" baseline="0" noProof="0" dirty="0">
                <a:ln>
                  <a:noFill/>
                </a:ln>
                <a:solidFill>
                  <a:prstClr val="black"/>
                </a:solidFill>
                <a:effectLst/>
                <a:uLnTx/>
                <a:uFillTx/>
                <a:latin typeface="+mn-lt"/>
                <a:ea typeface="+mn-ea"/>
                <a:cs typeface="+mn-ea"/>
                <a:sym typeface="+mn-lt"/>
              </a:rPr>
              <a:t>衬衫     </a:t>
            </a:r>
            <a:r>
              <a:rPr kumimoji="0" lang="zh-CN" altLang="en-US" sz="3600" b="1" i="0" u="none" strike="noStrike" kern="1200" cap="none" spc="0" normalizeH="0" baseline="0" noProof="0" dirty="0">
                <a:ln>
                  <a:noFill/>
                </a:ln>
                <a:solidFill>
                  <a:srgbClr val="0070C0"/>
                </a:solidFill>
                <a:effectLst/>
                <a:uLnTx/>
                <a:uFillTx/>
                <a:latin typeface="+mn-lt"/>
                <a:ea typeface="+mn-ea"/>
                <a:cs typeface="+mn-ea"/>
                <a:sym typeface="+mn-lt"/>
              </a:rPr>
              <a:t>膜</a:t>
            </a:r>
            <a:r>
              <a:rPr kumimoji="0" lang="zh-CN" altLang="en-US" sz="3600" b="1" i="0" u="none" strike="noStrike" kern="1200" cap="none" spc="0" normalizeH="0" baseline="0" noProof="0" dirty="0">
                <a:ln>
                  <a:noFill/>
                </a:ln>
                <a:solidFill>
                  <a:prstClr val="black"/>
                </a:solidFill>
                <a:effectLst/>
                <a:uLnTx/>
                <a:uFillTx/>
                <a:latin typeface="+mn-lt"/>
                <a:ea typeface="+mn-ea"/>
                <a:cs typeface="+mn-ea"/>
                <a:sym typeface="+mn-lt"/>
              </a:rPr>
              <a:t>翅    </a:t>
            </a:r>
            <a:r>
              <a:rPr kumimoji="0" lang="zh-CN" altLang="en-US" sz="3600" b="1" i="0" u="none" strike="noStrike" kern="1200" cap="none" spc="0" normalizeH="0" baseline="0" noProof="0" dirty="0">
                <a:ln>
                  <a:noFill/>
                </a:ln>
                <a:solidFill>
                  <a:srgbClr val="0070C0"/>
                </a:solidFill>
                <a:effectLst/>
                <a:uLnTx/>
                <a:uFillTx/>
                <a:latin typeface="+mn-lt"/>
                <a:ea typeface="+mn-ea"/>
                <a:cs typeface="+mn-ea"/>
                <a:sym typeface="+mn-lt"/>
              </a:rPr>
              <a:t>瞎</a:t>
            </a:r>
            <a:r>
              <a:rPr kumimoji="0" lang="zh-CN" altLang="en-US" sz="3600" b="1" i="0" u="none" strike="noStrike" kern="1200" cap="none" spc="0" normalizeH="0" baseline="0" noProof="0" dirty="0">
                <a:ln>
                  <a:noFill/>
                </a:ln>
                <a:solidFill>
                  <a:prstClr val="black"/>
                </a:solidFill>
                <a:effectLst/>
                <a:uLnTx/>
                <a:uFillTx/>
                <a:latin typeface="+mn-lt"/>
                <a:ea typeface="+mn-ea"/>
                <a:cs typeface="+mn-ea"/>
                <a:sym typeface="+mn-lt"/>
              </a:rPr>
              <a:t>子    </a:t>
            </a:r>
            <a:r>
              <a:rPr kumimoji="0" lang="zh-CN" altLang="en-US" sz="3600" b="1" i="0" u="none" strike="noStrike" kern="1200" cap="none" spc="0" normalizeH="0" baseline="0" noProof="0" dirty="0">
                <a:ln>
                  <a:noFill/>
                </a:ln>
                <a:solidFill>
                  <a:srgbClr val="0070C0"/>
                </a:solidFill>
                <a:effectLst/>
                <a:uLnTx/>
                <a:uFillTx/>
                <a:latin typeface="+mn-lt"/>
                <a:ea typeface="+mn-ea"/>
                <a:cs typeface="+mn-ea"/>
                <a:sym typeface="+mn-lt"/>
              </a:rPr>
              <a:t>益</a:t>
            </a:r>
            <a:r>
              <a:rPr kumimoji="0" lang="zh-CN" altLang="en-US" sz="3600" b="1" i="0" u="none" strike="noStrike" kern="1200" cap="none" spc="0" normalizeH="0" baseline="0" noProof="0" dirty="0">
                <a:ln>
                  <a:noFill/>
                </a:ln>
                <a:solidFill>
                  <a:prstClr val="black"/>
                </a:solidFill>
                <a:effectLst/>
                <a:uLnTx/>
                <a:uFillTx/>
                <a:latin typeface="+mn-lt"/>
                <a:ea typeface="+mn-ea"/>
                <a:cs typeface="+mn-ea"/>
                <a:sym typeface="+mn-lt"/>
              </a:rPr>
              <a:t>虫</a:t>
            </a:r>
            <a:endParaRPr kumimoji="0" lang="zh-CN" altLang="en-US" sz="3600" b="1" i="0" u="none" strike="noStrike" kern="1200" cap="none" spc="0" normalizeH="0" baseline="0" noProof="0" dirty="0">
              <a:ln>
                <a:noFill/>
              </a:ln>
              <a:solidFill>
                <a:srgbClr val="02025E"/>
              </a:solidFill>
              <a:effectLst/>
              <a:uLnTx/>
              <a:uFillTx/>
              <a:latin typeface="+mn-lt"/>
              <a:ea typeface="+mn-ea"/>
              <a:cs typeface="+mn-ea"/>
              <a:sym typeface="+mn-lt"/>
            </a:endParaRPr>
          </a:p>
        </p:txBody>
      </p:sp>
      <p:sp>
        <p:nvSpPr>
          <p:cNvPr id="49" name="矩形 48"/>
          <p:cNvSpPr>
            <a:spLocks noChangeArrowheads="1"/>
          </p:cNvSpPr>
          <p:nvPr/>
        </p:nvSpPr>
        <p:spPr bwMode="auto">
          <a:xfrm>
            <a:off x="719489" y="1983185"/>
            <a:ext cx="22508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2800" b="1" i="0" u="none" strike="noStrike" kern="1200" cap="none" spc="0" normalizeH="0" baseline="0" noProof="0" dirty="0" err="1">
                <a:ln>
                  <a:noFill/>
                </a:ln>
                <a:solidFill>
                  <a:srgbClr val="C00000"/>
                </a:solidFill>
                <a:effectLst/>
                <a:uLnTx/>
                <a:uFillTx/>
                <a:latin typeface="+mn-lt"/>
                <a:ea typeface="+mn-ea"/>
                <a:cs typeface="+mn-ea"/>
                <a:sym typeface="+mn-lt"/>
              </a:rPr>
              <a:t>kūn</a:t>
            </a:r>
            <a:r>
              <a:rPr kumimoji="0" lang="en-US" altLang="zh-CN" sz="2800" b="1" i="0" u="none" strike="noStrike" kern="1200" cap="none" spc="0" normalizeH="0" baseline="0" noProof="0" dirty="0">
                <a:ln>
                  <a:noFill/>
                </a:ln>
                <a:solidFill>
                  <a:srgbClr val="C00000"/>
                </a:solidFill>
                <a:effectLst/>
                <a:uLnTx/>
                <a:uFillTx/>
                <a:latin typeface="+mn-lt"/>
                <a:ea typeface="+mn-ea"/>
                <a:cs typeface="+mn-ea"/>
                <a:sym typeface="+mn-lt"/>
              </a:rPr>
              <a:t>                             </a:t>
            </a:r>
          </a:p>
        </p:txBody>
      </p:sp>
      <p:sp>
        <p:nvSpPr>
          <p:cNvPr id="56" name="矩形 55">
            <a:hlinkClick r:id="rId3" action="ppaction://hlinksldjump"/>
          </p:cNvPr>
          <p:cNvSpPr>
            <a:spLocks noChangeArrowheads="1"/>
          </p:cNvSpPr>
          <p:nvPr/>
        </p:nvSpPr>
        <p:spPr bwMode="auto">
          <a:xfrm>
            <a:off x="767460" y="2471976"/>
            <a:ext cx="90571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3600" b="1" i="0" u="none" strike="noStrike" kern="1200" cap="none" spc="0" normalizeH="0" baseline="0" noProof="0" dirty="0">
                <a:ln>
                  <a:noFill/>
                </a:ln>
                <a:solidFill>
                  <a:srgbClr val="0070C0"/>
                </a:solidFill>
                <a:effectLst/>
                <a:uLnTx/>
                <a:uFillTx/>
                <a:latin typeface="+mn-lt"/>
                <a:ea typeface="+mn-ea"/>
                <a:cs typeface="+mn-ea"/>
                <a:sym typeface="+mn-lt"/>
              </a:rPr>
              <a:t>昆</a:t>
            </a:r>
            <a:r>
              <a:rPr kumimoji="0" lang="zh-CN" altLang="en-US" sz="3600" b="1" i="0" u="none" strike="noStrike" kern="1200" cap="none" spc="0" normalizeH="0" baseline="0" noProof="0" dirty="0">
                <a:ln>
                  <a:noFill/>
                </a:ln>
                <a:solidFill>
                  <a:prstClr val="black"/>
                </a:solidFill>
                <a:effectLst/>
                <a:uLnTx/>
                <a:uFillTx/>
                <a:latin typeface="+mn-lt"/>
                <a:ea typeface="+mn-ea"/>
                <a:cs typeface="+mn-ea"/>
                <a:sym typeface="+mn-lt"/>
              </a:rPr>
              <a:t>虫  备忘</a:t>
            </a:r>
            <a:r>
              <a:rPr kumimoji="0" lang="zh-CN" altLang="en-US" sz="3600" b="1" i="0" u="none" strike="noStrike" kern="1200" cap="none" spc="0" normalizeH="0" baseline="0" noProof="0" dirty="0">
                <a:ln>
                  <a:noFill/>
                </a:ln>
                <a:solidFill>
                  <a:srgbClr val="0070C0"/>
                </a:solidFill>
                <a:effectLst/>
                <a:uLnTx/>
                <a:uFillTx/>
                <a:latin typeface="+mn-lt"/>
                <a:ea typeface="+mn-ea"/>
                <a:cs typeface="+mn-ea"/>
                <a:sym typeface="+mn-lt"/>
              </a:rPr>
              <a:t>录</a:t>
            </a:r>
            <a:r>
              <a:rPr kumimoji="0" lang="zh-CN" altLang="en-US" sz="3600" b="1" i="0" u="none" strike="noStrike" kern="1200" cap="none" spc="0" normalizeH="0" baseline="0" noProof="0" dirty="0">
                <a:ln>
                  <a:noFill/>
                </a:ln>
                <a:solidFill>
                  <a:prstClr val="black"/>
                </a:solidFill>
                <a:effectLst/>
                <a:uLnTx/>
                <a:uFillTx/>
                <a:latin typeface="+mn-lt"/>
                <a:ea typeface="+mn-ea"/>
                <a:cs typeface="+mn-ea"/>
                <a:sym typeface="+mn-lt"/>
              </a:rPr>
              <a:t>  </a:t>
            </a:r>
            <a:r>
              <a:rPr kumimoji="0" lang="zh-CN" altLang="en-US" sz="3600" b="1" i="0" u="none" strike="noStrike" kern="1200" cap="none" spc="0" normalizeH="0" baseline="0" noProof="0" dirty="0">
                <a:ln>
                  <a:noFill/>
                </a:ln>
                <a:solidFill>
                  <a:srgbClr val="0070C0"/>
                </a:solidFill>
                <a:effectLst/>
                <a:uLnTx/>
                <a:uFillTx/>
                <a:latin typeface="+mn-lt"/>
                <a:ea typeface="+mn-ea"/>
                <a:cs typeface="+mn-ea"/>
                <a:sym typeface="+mn-lt"/>
              </a:rPr>
              <a:t>凡</a:t>
            </a:r>
            <a:r>
              <a:rPr kumimoji="0" lang="zh-CN" altLang="en-US" sz="3600" b="1" i="0" u="none" strike="noStrike" kern="1200" cap="none" spc="0" normalizeH="0" baseline="0" noProof="0" dirty="0">
                <a:ln>
                  <a:noFill/>
                </a:ln>
                <a:solidFill>
                  <a:prstClr val="black"/>
                </a:solidFill>
                <a:effectLst/>
                <a:uLnTx/>
                <a:uFillTx/>
                <a:latin typeface="+mn-lt"/>
                <a:ea typeface="+mn-ea"/>
                <a:cs typeface="+mn-ea"/>
                <a:sym typeface="+mn-lt"/>
              </a:rPr>
              <a:t>是   </a:t>
            </a:r>
            <a:r>
              <a:rPr kumimoji="0" lang="zh-CN" altLang="en-US" sz="3600" b="1" i="0" u="none" strike="noStrike" kern="1200" cap="none" spc="0" normalizeH="0" baseline="0" noProof="0" dirty="0">
                <a:ln>
                  <a:noFill/>
                </a:ln>
                <a:solidFill>
                  <a:srgbClr val="0070C0"/>
                </a:solidFill>
                <a:effectLst/>
                <a:uLnTx/>
                <a:uFillTx/>
                <a:latin typeface="+mn-lt"/>
                <a:ea typeface="+mn-ea"/>
                <a:cs typeface="+mn-ea"/>
                <a:sym typeface="+mn-lt"/>
              </a:rPr>
              <a:t>距</a:t>
            </a:r>
            <a:r>
              <a:rPr kumimoji="0" lang="zh-CN" altLang="en-US" sz="3600" b="1" i="0" u="none" strike="noStrike" kern="1200" cap="none" spc="0" normalizeH="0" baseline="0" noProof="0" dirty="0">
                <a:ln>
                  <a:noFill/>
                </a:ln>
                <a:solidFill>
                  <a:prstClr val="black"/>
                </a:solidFill>
                <a:effectLst/>
                <a:uLnTx/>
                <a:uFillTx/>
                <a:latin typeface="+mn-lt"/>
                <a:ea typeface="+mn-ea"/>
                <a:cs typeface="+mn-ea"/>
                <a:sym typeface="+mn-lt"/>
              </a:rPr>
              <a:t>离    </a:t>
            </a:r>
            <a:r>
              <a:rPr kumimoji="0" lang="zh-CN" altLang="en-US" sz="3600" b="1" i="0" u="none" strike="noStrike" kern="1200" cap="none" spc="0" normalizeH="0" baseline="0" noProof="0" dirty="0">
                <a:ln>
                  <a:noFill/>
                </a:ln>
                <a:solidFill>
                  <a:srgbClr val="0070C0"/>
                </a:solidFill>
                <a:effectLst/>
                <a:uLnTx/>
                <a:uFillTx/>
                <a:latin typeface="+mn-lt"/>
                <a:ea typeface="+mn-ea"/>
                <a:cs typeface="+mn-ea"/>
                <a:sym typeface="+mn-lt"/>
              </a:rPr>
              <a:t>款款</a:t>
            </a:r>
            <a:r>
              <a:rPr kumimoji="0" lang="zh-CN" altLang="en-US" sz="3600" b="1" i="0" u="none" strike="noStrike" kern="1200" cap="none" spc="0" normalizeH="0" baseline="0" noProof="0" dirty="0">
                <a:ln>
                  <a:noFill/>
                </a:ln>
                <a:solidFill>
                  <a:prstClr val="black"/>
                </a:solidFill>
                <a:effectLst/>
                <a:uLnTx/>
                <a:uFillTx/>
                <a:latin typeface="+mn-lt"/>
                <a:ea typeface="+mn-ea"/>
                <a:cs typeface="+mn-ea"/>
                <a:sym typeface="+mn-lt"/>
              </a:rPr>
              <a:t>落地</a:t>
            </a:r>
            <a:r>
              <a:rPr kumimoji="0" lang="zh-CN" altLang="en-US" sz="3600" b="1" i="0" u="none" strike="noStrike" kern="1200" cap="none" spc="0" normalizeH="0" baseline="0" noProof="0" dirty="0">
                <a:ln>
                  <a:noFill/>
                </a:ln>
                <a:solidFill>
                  <a:srgbClr val="02025E"/>
                </a:solidFill>
                <a:effectLst/>
                <a:uLnTx/>
                <a:uFillTx/>
                <a:latin typeface="+mn-lt"/>
                <a:ea typeface="+mn-ea"/>
                <a:cs typeface="+mn-ea"/>
                <a:sym typeface="+mn-lt"/>
              </a:rPr>
              <a:t>     </a:t>
            </a:r>
          </a:p>
        </p:txBody>
      </p:sp>
      <p:sp>
        <p:nvSpPr>
          <p:cNvPr id="48" name="矩形 47"/>
          <p:cNvSpPr>
            <a:spLocks noChangeArrowheads="1"/>
          </p:cNvSpPr>
          <p:nvPr/>
        </p:nvSpPr>
        <p:spPr bwMode="auto">
          <a:xfrm>
            <a:off x="3020203" y="1989352"/>
            <a:ext cx="5728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2800" b="1" i="0" u="none" strike="noStrike" kern="1200" cap="none" spc="0" normalizeH="0" baseline="0" noProof="0" dirty="0" err="1">
                <a:ln>
                  <a:noFill/>
                </a:ln>
                <a:solidFill>
                  <a:srgbClr val="C00000"/>
                </a:solidFill>
                <a:effectLst/>
                <a:uLnTx/>
                <a:uFillTx/>
                <a:latin typeface="+mn-lt"/>
                <a:ea typeface="+mn-ea"/>
                <a:cs typeface="+mn-ea"/>
                <a:sym typeface="+mn-lt"/>
              </a:rPr>
              <a:t>lù</a:t>
            </a:r>
            <a:r>
              <a:rPr kumimoji="0" lang="en-US" altLang="zh-CN" sz="2800" b="1" i="0" u="none" strike="noStrike" kern="1200" cap="none" spc="0" normalizeH="0" baseline="0" noProof="0" dirty="0">
                <a:ln>
                  <a:noFill/>
                </a:ln>
                <a:solidFill>
                  <a:srgbClr val="C00000"/>
                </a:solidFill>
                <a:effectLst/>
                <a:uLnTx/>
                <a:uFillTx/>
                <a:latin typeface="+mn-lt"/>
                <a:ea typeface="+mn-ea"/>
                <a:cs typeface="+mn-ea"/>
                <a:sym typeface="+mn-lt"/>
              </a:rPr>
              <a:t>                                    </a:t>
            </a:r>
          </a:p>
        </p:txBody>
      </p:sp>
      <p:sp>
        <p:nvSpPr>
          <p:cNvPr id="51" name="矩形 50"/>
          <p:cNvSpPr>
            <a:spLocks noChangeArrowheads="1"/>
          </p:cNvSpPr>
          <p:nvPr/>
        </p:nvSpPr>
        <p:spPr bwMode="auto">
          <a:xfrm>
            <a:off x="3566017" y="1987470"/>
            <a:ext cx="7703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2800" b="1" i="0" u="none" strike="noStrike" kern="1200" cap="none" spc="0" normalizeH="0" baseline="0" noProof="0" dirty="0" err="1">
                <a:ln>
                  <a:noFill/>
                </a:ln>
                <a:solidFill>
                  <a:srgbClr val="C00000"/>
                </a:solidFill>
                <a:effectLst/>
                <a:uLnTx/>
                <a:uFillTx/>
                <a:latin typeface="+mn-lt"/>
                <a:ea typeface="+mn-ea"/>
                <a:cs typeface="+mn-ea"/>
                <a:sym typeface="+mn-lt"/>
              </a:rPr>
              <a:t>fán</a:t>
            </a:r>
            <a:endParaRPr kumimoji="0" lang="en-US" altLang="zh-CN" sz="2800" b="1" i="0" u="none" strike="noStrike" kern="1200" cap="none" spc="0" normalizeH="0" baseline="0" noProof="0" dirty="0">
              <a:ln>
                <a:noFill/>
              </a:ln>
              <a:solidFill>
                <a:srgbClr val="C00000"/>
              </a:solidFill>
              <a:effectLst/>
              <a:uLnTx/>
              <a:uFillTx/>
              <a:latin typeface="+mn-lt"/>
              <a:ea typeface="+mn-ea"/>
              <a:cs typeface="+mn-ea"/>
              <a:sym typeface="+mn-lt"/>
            </a:endParaRPr>
          </a:p>
        </p:txBody>
      </p:sp>
      <p:sp>
        <p:nvSpPr>
          <p:cNvPr id="53" name="矩形 52"/>
          <p:cNvSpPr>
            <a:spLocks noChangeArrowheads="1"/>
          </p:cNvSpPr>
          <p:nvPr/>
        </p:nvSpPr>
        <p:spPr bwMode="auto">
          <a:xfrm>
            <a:off x="610416" y="3679202"/>
            <a:ext cx="13193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2800" b="1" i="0" u="none" strike="noStrike" kern="1200" cap="none" spc="0" normalizeH="0" baseline="0" noProof="0" dirty="0">
                <a:ln>
                  <a:noFill/>
                </a:ln>
                <a:solidFill>
                  <a:srgbClr val="C00000"/>
                </a:solidFill>
                <a:effectLst/>
                <a:uLnTx/>
                <a:uFillTx/>
                <a:latin typeface="+mn-lt"/>
                <a:ea typeface="+mn-ea"/>
                <a:cs typeface="+mn-ea"/>
                <a:sym typeface="+mn-lt"/>
              </a:rPr>
              <a:t>  </a:t>
            </a:r>
            <a:r>
              <a:rPr kumimoji="0" lang="en-US" altLang="zh-CN" sz="2800" b="1" i="0" u="none" strike="noStrike" kern="1200" cap="none" spc="0" normalizeH="0" baseline="0" noProof="0" dirty="0" err="1">
                <a:ln>
                  <a:noFill/>
                </a:ln>
                <a:solidFill>
                  <a:srgbClr val="C00000"/>
                </a:solidFill>
                <a:effectLst/>
                <a:uLnTx/>
                <a:uFillTx/>
                <a:latin typeface="+mn-lt"/>
                <a:ea typeface="+mn-ea"/>
                <a:cs typeface="+mn-ea"/>
                <a:sym typeface="+mn-lt"/>
              </a:rPr>
              <a:t>chóu</a:t>
            </a:r>
            <a:endParaRPr kumimoji="0" lang="en-US" altLang="zh-CN" sz="2800" b="1" i="0" u="none" strike="noStrike" kern="1200" cap="none" spc="0" normalizeH="0" baseline="0" noProof="0" dirty="0">
              <a:ln>
                <a:noFill/>
              </a:ln>
              <a:solidFill>
                <a:srgbClr val="C00000"/>
              </a:solidFill>
              <a:effectLst/>
              <a:uLnTx/>
              <a:uFillTx/>
              <a:latin typeface="+mn-lt"/>
              <a:ea typeface="+mn-ea"/>
              <a:cs typeface="+mn-ea"/>
              <a:sym typeface="+mn-lt"/>
            </a:endParaRPr>
          </a:p>
        </p:txBody>
      </p:sp>
      <p:sp>
        <p:nvSpPr>
          <p:cNvPr id="55" name="文本框 54"/>
          <p:cNvSpPr txBox="1"/>
          <p:nvPr/>
        </p:nvSpPr>
        <p:spPr>
          <a:xfrm>
            <a:off x="7607711" y="682411"/>
            <a:ext cx="2424430" cy="890171"/>
          </a:xfrm>
          <a:prstGeom prst="cloudCallout">
            <a:avLst>
              <a:gd name="adj1" fmla="val 41188"/>
              <a:gd name="adj2" fmla="val 66326"/>
            </a:avLst>
          </a:prstGeom>
          <a:noFill/>
          <a:ln>
            <a:solidFill>
              <a:schemeClr val="accent2">
                <a:lumMod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5B9BD5"/>
                </a:solidFill>
                <a:effectLst/>
                <a:uLnTx/>
                <a:uFillTx/>
                <a:cs typeface="+mn-ea"/>
                <a:sym typeface="+mn-lt"/>
              </a:rPr>
              <a:t>我会认</a:t>
            </a:r>
          </a:p>
        </p:txBody>
      </p:sp>
      <p:sp>
        <p:nvSpPr>
          <p:cNvPr id="58" name="矩形 57"/>
          <p:cNvSpPr>
            <a:spLocks noChangeArrowheads="1"/>
          </p:cNvSpPr>
          <p:nvPr/>
        </p:nvSpPr>
        <p:spPr bwMode="auto">
          <a:xfrm>
            <a:off x="2651538" y="3719211"/>
            <a:ext cx="10237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2800" b="1" i="0" u="none" strike="noStrike" kern="1200" cap="none" spc="0" normalizeH="0" baseline="0" noProof="0" dirty="0">
                <a:ln>
                  <a:noFill/>
                </a:ln>
                <a:solidFill>
                  <a:srgbClr val="C00000"/>
                </a:solidFill>
                <a:effectLst/>
                <a:uLnTx/>
                <a:uFillTx/>
                <a:latin typeface="+mn-lt"/>
                <a:ea typeface="+mn-ea"/>
                <a:cs typeface="+mn-ea"/>
                <a:sym typeface="+mn-lt"/>
              </a:rPr>
              <a:t>  </a:t>
            </a:r>
            <a:r>
              <a:rPr kumimoji="0" lang="en-US" altLang="zh-CN" sz="2800" b="1" i="0" u="none" strike="noStrike" kern="1200" cap="none" spc="0" normalizeH="0" baseline="0" noProof="0" dirty="0" err="1">
                <a:ln>
                  <a:noFill/>
                </a:ln>
                <a:solidFill>
                  <a:srgbClr val="C00000"/>
                </a:solidFill>
                <a:effectLst/>
                <a:uLnTx/>
                <a:uFillTx/>
                <a:latin typeface="+mn-lt"/>
                <a:ea typeface="+mn-ea"/>
                <a:cs typeface="+mn-ea"/>
                <a:sym typeface="+mn-lt"/>
              </a:rPr>
              <a:t>mó</a:t>
            </a:r>
            <a:endParaRPr kumimoji="0" lang="en-US" altLang="zh-CN" sz="2800" b="1" i="0" u="none" strike="noStrike" kern="1200" cap="none" spc="0" normalizeH="0" baseline="0" noProof="0" dirty="0">
              <a:ln>
                <a:noFill/>
              </a:ln>
              <a:solidFill>
                <a:srgbClr val="C00000"/>
              </a:solidFill>
              <a:effectLst/>
              <a:uLnTx/>
              <a:uFillTx/>
              <a:latin typeface="+mn-lt"/>
              <a:ea typeface="+mn-ea"/>
              <a:cs typeface="+mn-ea"/>
              <a:sym typeface="+mn-lt"/>
            </a:endParaRPr>
          </a:p>
        </p:txBody>
      </p:sp>
      <p:sp>
        <p:nvSpPr>
          <p:cNvPr id="60" name="矩形 59"/>
          <p:cNvSpPr>
            <a:spLocks noChangeArrowheads="1"/>
          </p:cNvSpPr>
          <p:nvPr/>
        </p:nvSpPr>
        <p:spPr bwMode="auto">
          <a:xfrm>
            <a:off x="4972773" y="1993255"/>
            <a:ext cx="7703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2800" b="1" i="0" u="none" strike="noStrike" kern="1200" cap="none" spc="0" normalizeH="0" baseline="0" noProof="0" dirty="0" err="1">
                <a:ln>
                  <a:noFill/>
                </a:ln>
                <a:solidFill>
                  <a:srgbClr val="C00000"/>
                </a:solidFill>
                <a:effectLst/>
                <a:uLnTx/>
                <a:uFillTx/>
                <a:latin typeface="+mn-lt"/>
                <a:ea typeface="+mn-ea"/>
                <a:cs typeface="+mn-ea"/>
                <a:sym typeface="+mn-lt"/>
              </a:rPr>
              <a:t>jù</a:t>
            </a:r>
            <a:endParaRPr kumimoji="0" lang="en-US" altLang="zh-CN" sz="2800" b="1" i="0" u="none" strike="noStrike" kern="1200" cap="none" spc="0" normalizeH="0" baseline="0" noProof="0" dirty="0">
              <a:ln>
                <a:noFill/>
              </a:ln>
              <a:solidFill>
                <a:srgbClr val="C00000"/>
              </a:solidFill>
              <a:effectLst/>
              <a:uLnTx/>
              <a:uFillTx/>
              <a:latin typeface="+mn-lt"/>
              <a:ea typeface="+mn-ea"/>
              <a:cs typeface="+mn-ea"/>
              <a:sym typeface="+mn-lt"/>
            </a:endParaRPr>
          </a:p>
        </p:txBody>
      </p:sp>
      <p:sp>
        <p:nvSpPr>
          <p:cNvPr id="61" name="矩形 60"/>
          <p:cNvSpPr>
            <a:spLocks noChangeArrowheads="1"/>
          </p:cNvSpPr>
          <p:nvPr/>
        </p:nvSpPr>
        <p:spPr bwMode="auto">
          <a:xfrm>
            <a:off x="6448844" y="1993255"/>
            <a:ext cx="11929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2800" b="1" i="0" u="none" strike="noStrike" kern="1200" cap="none" spc="0" normalizeH="0" baseline="0" noProof="0" dirty="0" err="1">
                <a:ln>
                  <a:noFill/>
                </a:ln>
                <a:solidFill>
                  <a:srgbClr val="C00000"/>
                </a:solidFill>
                <a:effectLst/>
                <a:uLnTx/>
                <a:uFillTx/>
                <a:latin typeface="+mn-lt"/>
                <a:ea typeface="+mn-ea"/>
                <a:cs typeface="+mn-ea"/>
                <a:sym typeface="+mn-lt"/>
              </a:rPr>
              <a:t>kuǎn</a:t>
            </a:r>
            <a:endParaRPr kumimoji="0" lang="en-US" altLang="zh-CN" sz="2800" b="1" i="0" u="none" strike="noStrike" kern="1200" cap="none" spc="0" normalizeH="0" baseline="0" noProof="0" dirty="0">
              <a:ln>
                <a:noFill/>
              </a:ln>
              <a:solidFill>
                <a:srgbClr val="C00000"/>
              </a:solidFill>
              <a:effectLst/>
              <a:uLnTx/>
              <a:uFillTx/>
              <a:latin typeface="+mn-lt"/>
              <a:ea typeface="+mn-ea"/>
              <a:cs typeface="+mn-ea"/>
              <a:sym typeface="+mn-lt"/>
            </a:endParaRPr>
          </a:p>
        </p:txBody>
      </p:sp>
      <p:sp>
        <p:nvSpPr>
          <p:cNvPr id="62" name="矩形 61"/>
          <p:cNvSpPr>
            <a:spLocks noChangeArrowheads="1"/>
          </p:cNvSpPr>
          <p:nvPr/>
        </p:nvSpPr>
        <p:spPr bwMode="auto">
          <a:xfrm>
            <a:off x="4258683" y="3766184"/>
            <a:ext cx="10237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2800" b="1" i="0" u="none" strike="noStrike" kern="1200" cap="none" spc="0" normalizeH="0" baseline="0" noProof="0" dirty="0">
                <a:ln>
                  <a:noFill/>
                </a:ln>
                <a:solidFill>
                  <a:srgbClr val="C00000"/>
                </a:solidFill>
                <a:effectLst/>
                <a:uLnTx/>
                <a:uFillTx/>
                <a:latin typeface="+mn-lt"/>
                <a:ea typeface="+mn-ea"/>
                <a:cs typeface="+mn-ea"/>
                <a:sym typeface="+mn-lt"/>
              </a:rPr>
              <a:t> </a:t>
            </a:r>
            <a:r>
              <a:rPr kumimoji="0" lang="en-US" altLang="zh-CN" sz="2800" b="1" i="0" u="none" strike="noStrike" kern="1200" cap="none" spc="0" normalizeH="0" baseline="0" noProof="0" dirty="0" err="1">
                <a:ln>
                  <a:noFill/>
                </a:ln>
                <a:solidFill>
                  <a:srgbClr val="C00000"/>
                </a:solidFill>
                <a:effectLst/>
                <a:uLnTx/>
                <a:uFillTx/>
                <a:latin typeface="+mn-lt"/>
                <a:ea typeface="+mn-ea"/>
                <a:cs typeface="+mn-ea"/>
                <a:sym typeface="+mn-lt"/>
              </a:rPr>
              <a:t>xiā</a:t>
            </a:r>
            <a:endParaRPr kumimoji="0" lang="en-US" altLang="zh-CN" sz="2800" b="1" i="0" u="none" strike="noStrike" kern="1200" cap="none" spc="0" normalizeH="0" baseline="0" noProof="0" dirty="0">
              <a:ln>
                <a:noFill/>
              </a:ln>
              <a:solidFill>
                <a:srgbClr val="C00000"/>
              </a:solidFill>
              <a:effectLst/>
              <a:uLnTx/>
              <a:uFillTx/>
              <a:latin typeface="+mn-lt"/>
              <a:ea typeface="+mn-ea"/>
              <a:cs typeface="+mn-ea"/>
              <a:sym typeface="+mn-lt"/>
            </a:endParaRPr>
          </a:p>
        </p:txBody>
      </p:sp>
      <p:sp>
        <p:nvSpPr>
          <p:cNvPr id="63" name="矩形 62"/>
          <p:cNvSpPr>
            <a:spLocks noChangeArrowheads="1"/>
          </p:cNvSpPr>
          <p:nvPr/>
        </p:nvSpPr>
        <p:spPr bwMode="auto">
          <a:xfrm>
            <a:off x="5586569" y="3780249"/>
            <a:ext cx="10237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2800" b="1" i="0" u="none" strike="noStrike" kern="1200" cap="none" spc="0" normalizeH="0" baseline="0" noProof="0" dirty="0">
                <a:ln>
                  <a:noFill/>
                </a:ln>
                <a:solidFill>
                  <a:srgbClr val="C00000"/>
                </a:solidFill>
                <a:effectLst/>
                <a:uLnTx/>
                <a:uFillTx/>
                <a:latin typeface="+mn-lt"/>
                <a:ea typeface="+mn-ea"/>
                <a:cs typeface="+mn-ea"/>
                <a:sym typeface="+mn-lt"/>
              </a:rPr>
              <a:t>  </a:t>
            </a:r>
            <a:r>
              <a:rPr kumimoji="0" lang="en-US" altLang="zh-CN" sz="2800" b="1" i="0" u="none" strike="noStrike" kern="1200" cap="none" spc="0" normalizeH="0" baseline="0" noProof="0" dirty="0" err="1">
                <a:ln>
                  <a:noFill/>
                </a:ln>
                <a:solidFill>
                  <a:srgbClr val="C00000"/>
                </a:solidFill>
                <a:effectLst/>
                <a:uLnTx/>
                <a:uFillTx/>
                <a:latin typeface="+mn-lt"/>
                <a:ea typeface="+mn-ea"/>
                <a:cs typeface="+mn-ea"/>
                <a:sym typeface="+mn-lt"/>
              </a:rPr>
              <a:t>yì</a:t>
            </a:r>
            <a:endParaRPr kumimoji="0" lang="en-US" altLang="zh-CN" sz="2800" b="1" i="0" u="none" strike="noStrike" kern="1200" cap="none" spc="0" normalizeH="0" baseline="0" noProof="0" dirty="0">
              <a:ln>
                <a:noFill/>
              </a:ln>
              <a:solidFill>
                <a:srgbClr val="C00000"/>
              </a:solidFill>
              <a:effectLst/>
              <a:uLnTx/>
              <a:uFillTx/>
              <a:latin typeface="+mn-lt"/>
              <a:ea typeface="+mn-ea"/>
              <a:cs typeface="+mn-ea"/>
              <a:sym typeface="+mn-lt"/>
            </a:endParaRPr>
          </a:p>
        </p:txBody>
      </p:sp>
      <p:sp>
        <p:nvSpPr>
          <p:cNvPr id="2" name="矩形 1"/>
          <p:cNvSpPr/>
          <p:nvPr/>
        </p:nvSpPr>
        <p:spPr>
          <a:xfrm>
            <a:off x="703927" y="352362"/>
            <a:ext cx="1447832" cy="461665"/>
          </a:xfrm>
          <a:prstGeom prst="rect">
            <a:avLst/>
          </a:prstGeom>
        </p:spPr>
        <p:txBody>
          <a:bodyPr wrap="none">
            <a:spAutoFit/>
          </a:bodyPr>
          <a:lstStyle/>
          <a:p>
            <a:pPr lvl="0" algn="dist">
              <a:defRPr/>
            </a:pPr>
            <a:r>
              <a:rPr lang="zh-CN" altLang="en-US" sz="2400" b="1" dirty="0">
                <a:solidFill>
                  <a:prstClr val="black"/>
                </a:solidFill>
                <a:cs typeface="+mn-ea"/>
                <a:sym typeface="+mn-lt"/>
              </a:rPr>
              <a:t>字词揭秘</a:t>
            </a: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4210" y="2583654"/>
            <a:ext cx="3028950" cy="40100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6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6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5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5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6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56"/>
                    </p:tgtEl>
                  </p:cond>
                </p:stCondLst>
                <p:endSync evt="end" delay="0">
                  <p:rtn val="all"/>
                </p:endSync>
                <p:childTnLst>
                  <p:par>
                    <p:cTn id="40" fill="hold">
                      <p:stCondLst>
                        <p:cond delay="0"/>
                      </p:stCondLst>
                      <p:childTnLst>
                        <p:par>
                          <p:cTn id="41" fill="hold">
                            <p:stCondLst>
                              <p:cond delay="0"/>
                            </p:stCondLst>
                            <p:childTnLst>
                              <p:par>
                                <p:cTn id="42" presetID="16" presetClass="emph" presetSubtype="0" fill="hold" grpId="0" nodeType="clickEffect">
                                  <p:stCondLst>
                                    <p:cond delay="0"/>
                                  </p:stCondLst>
                                  <p:iterate type="lt">
                                    <p:tmPct val="4000"/>
                                  </p:iterate>
                                  <p:childTnLst>
                                    <p:set>
                                      <p:cBhvr override="childStyle">
                                        <p:cTn id="43" dur="500" fill="hold"/>
                                        <p:tgtEl>
                                          <p:spTgt spid="56"/>
                                        </p:tgtEl>
                                        <p:attrNameLst>
                                          <p:attrName>style.color</p:attrName>
                                        </p:attrNameLst>
                                      </p:cBhvr>
                                      <p:to>
                                        <p:clrVal>
                                          <a:srgbClr val="3F3F3F"/>
                                        </p:clrVal>
                                      </p:to>
                                    </p:set>
                                    <p:set>
                                      <p:cBhvr>
                                        <p:cTn id="44" dur="500" fill="hold"/>
                                        <p:tgtEl>
                                          <p:spTgt spid="56"/>
                                        </p:tgtEl>
                                        <p:attrNameLst>
                                          <p:attrName>fillcolor</p:attrName>
                                        </p:attrNameLst>
                                      </p:cBhvr>
                                      <p:to>
                                        <p:clrVal>
                                          <a:srgbClr val="3F3F3F"/>
                                        </p:clrVal>
                                      </p:to>
                                    </p:set>
                                    <p:set>
                                      <p:cBhvr>
                                        <p:cTn id="45" dur="500" fill="hold"/>
                                        <p:tgtEl>
                                          <p:spTgt spid="56"/>
                                        </p:tgtEl>
                                        <p:attrNameLst>
                                          <p:attrName>fill.type</p:attrName>
                                        </p:attrNameLst>
                                      </p:cBhvr>
                                      <p:to>
                                        <p:strVal val="solid"/>
                                      </p:to>
                                    </p:set>
                                  </p:childTnLst>
                                </p:cTn>
                              </p:par>
                            </p:childTnLst>
                          </p:cTn>
                        </p:par>
                      </p:childTnLst>
                    </p:cTn>
                  </p:par>
                </p:childTnLst>
              </p:cTn>
              <p:nextCondLst>
                <p:cond evt="onClick" delay="0">
                  <p:tgtEl>
                    <p:spTgt spid="56"/>
                  </p:tgtEl>
                </p:cond>
              </p:nextCondLst>
            </p:seq>
            <p:seq concurrent="1" nextAc="seek">
              <p:cTn id="46" restart="whenNotActive" fill="hold" evtFilter="cancelBubble" nodeType="interactiveSeq">
                <p:stCondLst>
                  <p:cond evt="onClick" delay="0">
                    <p:tgtEl>
                      <p:spTgt spid="59"/>
                    </p:tgtEl>
                  </p:cond>
                </p:stCondLst>
                <p:endSync evt="end" delay="0">
                  <p:rtn val="all"/>
                </p:endSync>
                <p:childTnLst>
                  <p:par>
                    <p:cTn id="47" fill="hold">
                      <p:stCondLst>
                        <p:cond delay="0"/>
                      </p:stCondLst>
                      <p:childTnLst>
                        <p:par>
                          <p:cTn id="48" fill="hold">
                            <p:stCondLst>
                              <p:cond delay="0"/>
                            </p:stCondLst>
                            <p:childTnLst>
                              <p:par>
                                <p:cTn id="49" presetID="16" presetClass="emph" presetSubtype="0" fill="hold" grpId="0" nodeType="clickEffect">
                                  <p:stCondLst>
                                    <p:cond delay="0"/>
                                  </p:stCondLst>
                                  <p:iterate type="lt">
                                    <p:tmPct val="4000"/>
                                  </p:iterate>
                                  <p:childTnLst>
                                    <p:set>
                                      <p:cBhvr override="childStyle">
                                        <p:cTn id="50" dur="500" fill="hold"/>
                                        <p:tgtEl>
                                          <p:spTgt spid="59"/>
                                        </p:tgtEl>
                                        <p:attrNameLst>
                                          <p:attrName>style.color</p:attrName>
                                        </p:attrNameLst>
                                      </p:cBhvr>
                                      <p:to>
                                        <p:clrVal>
                                          <a:srgbClr val="3F3F3F"/>
                                        </p:clrVal>
                                      </p:to>
                                    </p:set>
                                    <p:set>
                                      <p:cBhvr>
                                        <p:cTn id="51" dur="500" fill="hold"/>
                                        <p:tgtEl>
                                          <p:spTgt spid="59"/>
                                        </p:tgtEl>
                                        <p:attrNameLst>
                                          <p:attrName>fillcolor</p:attrName>
                                        </p:attrNameLst>
                                      </p:cBhvr>
                                      <p:to>
                                        <p:clrVal>
                                          <a:srgbClr val="3F3F3F"/>
                                        </p:clrVal>
                                      </p:to>
                                    </p:set>
                                    <p:set>
                                      <p:cBhvr>
                                        <p:cTn id="52" dur="500" fill="hold"/>
                                        <p:tgtEl>
                                          <p:spTgt spid="59"/>
                                        </p:tgtEl>
                                        <p:attrNameLst>
                                          <p:attrName>fill.type</p:attrName>
                                        </p:attrNameLst>
                                      </p:cBhvr>
                                      <p:to>
                                        <p:strVal val="solid"/>
                                      </p:to>
                                    </p:set>
                                  </p:childTnLst>
                                </p:cTn>
                              </p:par>
                            </p:childTnLst>
                          </p:cTn>
                        </p:par>
                      </p:childTnLst>
                    </p:cTn>
                  </p:par>
                </p:childTnLst>
              </p:cTn>
              <p:nextCondLst>
                <p:cond evt="onClick" delay="0">
                  <p:tgtEl>
                    <p:spTgt spid="59"/>
                  </p:tgtEl>
                </p:cond>
              </p:nextCondLst>
            </p:seq>
          </p:childTnLst>
        </p:cTn>
      </p:par>
    </p:tnLst>
    <p:bldLst>
      <p:bldP spid="59" grpId="0"/>
      <p:bldP spid="49" grpId="0"/>
      <p:bldP spid="56" grpId="0"/>
      <p:bldP spid="48" grpId="0"/>
      <p:bldP spid="51" grpId="0"/>
      <p:bldP spid="53" grpId="0"/>
      <p:bldP spid="58" grpId="0"/>
      <p:bldP spid="60" grpId="0"/>
      <p:bldP spid="61" grpId="0"/>
      <p:bldP spid="62" grpId="0"/>
      <p:bldP spid="6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p:nvPr/>
        </p:nvSpPr>
        <p:spPr>
          <a:xfrm>
            <a:off x="1697576" y="2974878"/>
            <a:ext cx="569912" cy="584775"/>
          </a:xfrm>
          <a:prstGeom prst="rect">
            <a:avLst/>
          </a:prstGeom>
          <a:noFill/>
          <a:ln w="9525">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black"/>
                </a:solidFill>
                <a:effectLst/>
                <a:uLnTx/>
                <a:uFillTx/>
                <a:cs typeface="+mn-ea"/>
                <a:sym typeface="+mn-lt"/>
              </a:rPr>
              <a:t>蚂</a:t>
            </a:r>
          </a:p>
        </p:txBody>
      </p:sp>
      <p:grpSp>
        <p:nvGrpSpPr>
          <p:cNvPr id="4" name="组合 20"/>
          <p:cNvGrpSpPr/>
          <p:nvPr/>
        </p:nvGrpSpPr>
        <p:grpSpPr>
          <a:xfrm>
            <a:off x="2267488" y="1743929"/>
            <a:ext cx="3511549" cy="3139320"/>
            <a:chOff x="2196323" y="2842914"/>
            <a:chExt cx="3058986" cy="1843264"/>
          </a:xfrm>
        </p:grpSpPr>
        <p:sp>
          <p:nvSpPr>
            <p:cNvPr id="8" name="左大括号 7"/>
            <p:cNvSpPr/>
            <p:nvPr/>
          </p:nvSpPr>
          <p:spPr>
            <a:xfrm>
              <a:off x="2196323" y="3111361"/>
              <a:ext cx="232328" cy="1251633"/>
            </a:xfrm>
            <a:prstGeom prst="lef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zh-CN" altLang="en-US" sz="3200" b="1" i="0" u="none" strike="noStrike" kern="1200" cap="none" spc="0" normalizeH="0" baseline="0" noProof="0">
                <a:ln>
                  <a:noFill/>
                </a:ln>
                <a:solidFill>
                  <a:prstClr val="black"/>
                </a:solidFill>
                <a:effectLst/>
                <a:uLnTx/>
                <a:uFillTx/>
                <a:cs typeface="+mn-ea"/>
                <a:sym typeface="+mn-lt"/>
              </a:endParaRPr>
            </a:p>
          </p:txBody>
        </p:sp>
        <p:sp>
          <p:nvSpPr>
            <p:cNvPr id="23" name="TextBox 22"/>
            <p:cNvSpPr txBox="1"/>
            <p:nvPr/>
          </p:nvSpPr>
          <p:spPr>
            <a:xfrm>
              <a:off x="2428421" y="2842914"/>
              <a:ext cx="2826888" cy="1843264"/>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defRPr/>
              </a:pPr>
              <a:r>
                <a:rPr kumimoji="0" lang="en-US" altLang="zh-CN" sz="3200" b="1" i="0" u="none" strike="noStrike" kern="1200" cap="none" spc="0" normalizeH="0" baseline="0" noProof="0" dirty="0" err="1">
                  <a:ln>
                    <a:noFill/>
                  </a:ln>
                  <a:solidFill>
                    <a:srgbClr val="FF0000"/>
                  </a:solidFill>
                  <a:effectLst/>
                  <a:uLnTx/>
                  <a:uFillTx/>
                  <a:cs typeface="+mn-ea"/>
                  <a:sym typeface="+mn-lt"/>
                </a:rPr>
                <a:t>mà</a:t>
              </a:r>
              <a:r>
                <a:rPr kumimoji="0" lang="zh-CN" altLang="en-US" sz="3200" b="1" i="0" u="none" strike="noStrike" kern="1200" cap="none" spc="0" normalizeH="0" baseline="0" noProof="0" dirty="0">
                  <a:ln>
                    <a:noFill/>
                  </a:ln>
                  <a:solidFill>
                    <a:srgbClr val="FF0000"/>
                  </a:solidFill>
                  <a:effectLst/>
                  <a:uLnTx/>
                  <a:uFillTx/>
                  <a:cs typeface="+mn-ea"/>
                  <a:sym typeface="+mn-lt"/>
                </a:rPr>
                <a:t>（</a:t>
              </a:r>
              <a:r>
                <a:rPr kumimoji="0" lang="zh-CN" altLang="en-US" sz="3200" b="1" i="0" u="none" strike="noStrike" kern="1200" cap="none" spc="0" normalizeH="0" baseline="0" noProof="0" dirty="0">
                  <a:ln>
                    <a:noFill/>
                  </a:ln>
                  <a:solidFill>
                    <a:srgbClr val="C00000"/>
                  </a:solidFill>
                  <a:effectLst/>
                  <a:uLnTx/>
                  <a:uFillTx/>
                  <a:cs typeface="+mn-ea"/>
                  <a:sym typeface="+mn-lt"/>
                </a:rPr>
                <a:t>蚂</a:t>
              </a:r>
              <a:r>
                <a:rPr kumimoji="0" lang="zh-CN" altLang="en-US" sz="3200" b="1" i="0" u="none" strike="noStrike" kern="1200" cap="none" spc="0" normalizeH="0" baseline="0" noProof="0" dirty="0">
                  <a:ln>
                    <a:noFill/>
                  </a:ln>
                  <a:solidFill>
                    <a:prstClr val="black"/>
                  </a:solidFill>
                  <a:effectLst/>
                  <a:uLnTx/>
                  <a:uFillTx/>
                  <a:cs typeface="+mn-ea"/>
                  <a:sym typeface="+mn-lt"/>
                </a:rPr>
                <a:t>蚱</a:t>
              </a:r>
              <a:r>
                <a:rPr kumimoji="0" lang="zh-CN" altLang="en-US" sz="3200" b="1" i="0" u="none" strike="noStrike" kern="1200" cap="none" spc="0" normalizeH="0" baseline="0" noProof="0" dirty="0">
                  <a:ln>
                    <a:noFill/>
                  </a:ln>
                  <a:solidFill>
                    <a:srgbClr val="0070C0"/>
                  </a:solidFill>
                  <a:effectLst/>
                  <a:uLnTx/>
                  <a:uFillTx/>
                  <a:cs typeface="+mn-ea"/>
                  <a:sym typeface="+mn-lt"/>
                </a:rPr>
                <a:t> </a:t>
              </a:r>
              <a:r>
                <a:rPr kumimoji="0" lang="zh-CN" altLang="en-US" sz="3200" b="1" i="0" u="none" strike="noStrike" kern="1200" cap="none" spc="0" normalizeH="0" baseline="0" noProof="0" dirty="0">
                  <a:ln>
                    <a:noFill/>
                  </a:ln>
                  <a:solidFill>
                    <a:srgbClr val="FF0000"/>
                  </a:solidFill>
                  <a:effectLst/>
                  <a:uLnTx/>
                  <a:uFillTx/>
                  <a:cs typeface="+mn-ea"/>
                  <a:sym typeface="+mn-lt"/>
                </a:rPr>
                <a:t>）</a:t>
              </a:r>
            </a:p>
            <a:p>
              <a:pPr marL="0" marR="0" lvl="0" indent="0" algn="l" defTabSz="457200" rtl="0" eaLnBrk="1" fontAlgn="auto" latinLnBrk="0" hangingPunct="1">
                <a:lnSpc>
                  <a:spcPct val="150000"/>
                </a:lnSpc>
                <a:spcBef>
                  <a:spcPts val="0"/>
                </a:spcBef>
                <a:spcAft>
                  <a:spcPts val="0"/>
                </a:spcAft>
                <a:buClrTx/>
                <a:buSzTx/>
                <a:buFontTx/>
                <a:buNone/>
                <a:defRPr/>
              </a:pPr>
              <a:endParaRPr kumimoji="0" lang="zh-CN" altLang="en-US" sz="3200" b="1" i="0" u="none" strike="noStrike" kern="1200" cap="none" spc="0" normalizeH="0" baseline="0" noProof="0" dirty="0">
                <a:ln>
                  <a:noFill/>
                </a:ln>
                <a:solidFill>
                  <a:srgbClr val="FF0000"/>
                </a:solidFill>
                <a:effectLst/>
                <a:uLnTx/>
                <a:uFillTx/>
                <a:cs typeface="+mn-ea"/>
                <a:sym typeface="+mn-lt"/>
              </a:endParaRPr>
            </a:p>
            <a:p>
              <a:pPr marL="0" marR="0" lvl="0" indent="0" algn="l" defTabSz="457200" rtl="0" eaLnBrk="1" fontAlgn="auto" latinLnBrk="0" hangingPunct="1">
                <a:lnSpc>
                  <a:spcPct val="150000"/>
                </a:lnSpc>
                <a:spcBef>
                  <a:spcPts val="0"/>
                </a:spcBef>
                <a:spcAft>
                  <a:spcPts val="0"/>
                </a:spcAft>
                <a:buClrTx/>
                <a:buSzTx/>
                <a:buFontTx/>
                <a:buNone/>
                <a:defRPr/>
              </a:pPr>
              <a:endParaRPr kumimoji="0" lang="en-US" altLang="zh-CN" sz="3200" b="1" i="0" u="none" strike="noStrike" kern="1200" cap="none" spc="0" normalizeH="0" baseline="0" noProof="0" dirty="0">
                <a:ln>
                  <a:noFill/>
                </a:ln>
                <a:solidFill>
                  <a:srgbClr val="FF0000"/>
                </a:solidFill>
                <a:effectLst/>
                <a:uLnTx/>
                <a:uFillTx/>
                <a:cs typeface="+mn-ea"/>
                <a:sym typeface="+mn-lt"/>
              </a:endParaRPr>
            </a:p>
            <a:p>
              <a:pPr marL="0" marR="0" lvl="0" indent="0" algn="l" defTabSz="457200" rtl="0" eaLnBrk="1" fontAlgn="auto" latinLnBrk="0" hangingPunct="1">
                <a:lnSpc>
                  <a:spcPct val="150000"/>
                </a:lnSpc>
                <a:spcBef>
                  <a:spcPts val="0"/>
                </a:spcBef>
                <a:spcAft>
                  <a:spcPts val="0"/>
                </a:spcAft>
                <a:buClrTx/>
                <a:buSzTx/>
                <a:buFontTx/>
                <a:buNone/>
                <a:defRPr/>
              </a:pPr>
              <a:r>
                <a:rPr kumimoji="0" lang="en-US" altLang="zh-CN" sz="3200" b="1" i="0" u="none" strike="noStrike" kern="1200" cap="none" spc="0" normalizeH="0" baseline="0" noProof="0" dirty="0" err="1">
                  <a:ln>
                    <a:noFill/>
                  </a:ln>
                  <a:solidFill>
                    <a:srgbClr val="FF0000"/>
                  </a:solidFill>
                  <a:effectLst/>
                  <a:uLnTx/>
                  <a:uFillTx/>
                  <a:cs typeface="+mn-ea"/>
                  <a:sym typeface="+mn-lt"/>
                </a:rPr>
                <a:t>mā</a:t>
              </a:r>
              <a:r>
                <a:rPr kumimoji="0" lang="zh-CN" altLang="en-US" sz="3200" b="1" i="0" u="none" strike="noStrike" kern="1200" cap="none" spc="0" normalizeH="0" baseline="0" noProof="0" dirty="0">
                  <a:ln>
                    <a:noFill/>
                  </a:ln>
                  <a:solidFill>
                    <a:srgbClr val="FF0000"/>
                  </a:solidFill>
                  <a:effectLst/>
                  <a:uLnTx/>
                  <a:uFillTx/>
                  <a:cs typeface="+mn-ea"/>
                  <a:sym typeface="+mn-lt"/>
                </a:rPr>
                <a:t>（</a:t>
              </a:r>
              <a:r>
                <a:rPr kumimoji="0" lang="zh-CN" altLang="en-US" sz="3600" b="1" i="0" u="none" strike="noStrike" kern="1200" cap="none" spc="0" normalizeH="0" baseline="0" noProof="0" dirty="0">
                  <a:ln>
                    <a:noFill/>
                  </a:ln>
                  <a:solidFill>
                    <a:srgbClr val="0070C0"/>
                  </a:solidFill>
                  <a:effectLst/>
                  <a:uLnTx/>
                  <a:uFillTx/>
                  <a:cs typeface="+mn-ea"/>
                  <a:sym typeface="+mn-lt"/>
                </a:rPr>
                <a:t>蚂螂</a:t>
              </a:r>
              <a:r>
                <a:rPr kumimoji="0" lang="zh-CN" altLang="en-US" sz="3200" b="1" i="0" u="none" strike="noStrike" kern="1200" cap="none" spc="0" normalizeH="0" baseline="0" noProof="0" dirty="0">
                  <a:ln>
                    <a:noFill/>
                  </a:ln>
                  <a:solidFill>
                    <a:srgbClr val="FF0000"/>
                  </a:solidFill>
                  <a:effectLst/>
                  <a:uLnTx/>
                  <a:uFillTx/>
                  <a:cs typeface="+mn-ea"/>
                  <a:sym typeface="+mn-lt"/>
                </a:rPr>
                <a:t>）</a:t>
              </a:r>
            </a:p>
          </p:txBody>
        </p:sp>
      </p:grpSp>
      <p:sp>
        <p:nvSpPr>
          <p:cNvPr id="12" name="矩形 11"/>
          <p:cNvSpPr/>
          <p:nvPr/>
        </p:nvSpPr>
        <p:spPr>
          <a:xfrm>
            <a:off x="2582130" y="2914186"/>
            <a:ext cx="2610010"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err="1">
                <a:ln>
                  <a:noFill/>
                </a:ln>
                <a:solidFill>
                  <a:srgbClr val="FF0000"/>
                </a:solidFill>
                <a:effectLst/>
                <a:uLnTx/>
                <a:uFillTx/>
                <a:cs typeface="+mn-ea"/>
                <a:sym typeface="+mn-lt"/>
              </a:rPr>
              <a:t>mǎ</a:t>
            </a:r>
            <a:r>
              <a:rPr kumimoji="0" lang="zh-CN" altLang="en-US" sz="3200" b="1" i="0" u="none" strike="noStrike" kern="1200" cap="none" spc="0" normalizeH="0" baseline="0" noProof="0" dirty="0">
                <a:ln>
                  <a:noFill/>
                </a:ln>
                <a:solidFill>
                  <a:srgbClr val="FF0000"/>
                </a:solidFill>
                <a:effectLst/>
                <a:uLnTx/>
                <a:uFillTx/>
                <a:cs typeface="+mn-ea"/>
                <a:sym typeface="+mn-lt"/>
              </a:rPr>
              <a:t>（</a:t>
            </a:r>
            <a:r>
              <a:rPr kumimoji="0" lang="zh-CN" altLang="en-US" sz="3600" b="1" i="0" u="none" strike="noStrike" kern="1200" cap="none" spc="0" normalizeH="0" baseline="0" noProof="0" dirty="0">
                <a:ln>
                  <a:noFill/>
                </a:ln>
                <a:solidFill>
                  <a:srgbClr val="0070C0"/>
                </a:solidFill>
                <a:effectLst/>
                <a:uLnTx/>
                <a:uFillTx/>
                <a:cs typeface="+mn-ea"/>
                <a:sym typeface="+mn-lt"/>
              </a:rPr>
              <a:t>蚂蚁</a:t>
            </a:r>
            <a:r>
              <a:rPr kumimoji="0" lang="zh-CN" altLang="en-US" sz="3200" b="1" i="0" u="none" strike="noStrike" kern="1200" cap="none" spc="0" normalizeH="0" baseline="0" noProof="0" dirty="0">
                <a:ln>
                  <a:noFill/>
                </a:ln>
                <a:solidFill>
                  <a:srgbClr val="FF0000"/>
                </a:solidFill>
                <a:effectLst/>
                <a:uLnTx/>
                <a:uFillTx/>
                <a:cs typeface="+mn-ea"/>
                <a:sym typeface="+mn-lt"/>
              </a:rPr>
              <a:t>）</a:t>
            </a: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
        <p:nvSpPr>
          <p:cNvPr id="6" name="矩形 5"/>
          <p:cNvSpPr/>
          <p:nvPr/>
        </p:nvSpPr>
        <p:spPr>
          <a:xfrm>
            <a:off x="703927" y="352362"/>
            <a:ext cx="1447832" cy="461665"/>
          </a:xfrm>
          <a:prstGeom prst="rect">
            <a:avLst/>
          </a:prstGeom>
        </p:spPr>
        <p:txBody>
          <a:bodyPr wrap="none">
            <a:spAutoFit/>
          </a:bodyPr>
          <a:lstStyle/>
          <a:p>
            <a:pPr lvl="0" algn="dist">
              <a:defRPr/>
            </a:pPr>
            <a:r>
              <a:rPr lang="zh-CN" altLang="en-US" sz="2400" b="1" dirty="0">
                <a:solidFill>
                  <a:prstClr val="black"/>
                </a:solidFill>
                <a:cs typeface="+mn-ea"/>
                <a:sym typeface="+mn-lt"/>
              </a:rPr>
              <a:t>字词揭秘</a:t>
            </a:r>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4210" y="2583654"/>
            <a:ext cx="3028950" cy="40100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18273" y="1619426"/>
            <a:ext cx="8087808" cy="1408070"/>
          </a:xfrm>
          <a:prstGeom prst="hexagon">
            <a:avLst/>
          </a:prstGeom>
          <a:noFill/>
          <a:ln w="63500">
            <a:solidFill>
              <a:srgbClr val="29D6C1"/>
            </a:solidFill>
            <a:prstDash val="dashDot"/>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C00000"/>
                </a:solidFill>
                <a:effectLst/>
                <a:uLnTx/>
                <a:uFillTx/>
                <a:cs typeface="+mn-ea"/>
                <a:sym typeface="+mn-lt"/>
              </a:rPr>
              <a:t>【</a:t>
            </a:r>
            <a:r>
              <a:rPr kumimoji="0" lang="zh-CN" altLang="en-US" sz="2400" b="0" i="0" u="none" strike="noStrike" kern="1200" cap="none" spc="0" normalizeH="0" baseline="0" noProof="0" dirty="0">
                <a:ln>
                  <a:noFill/>
                </a:ln>
                <a:solidFill>
                  <a:srgbClr val="C00000"/>
                </a:solidFill>
                <a:effectLst/>
                <a:uLnTx/>
                <a:uFillTx/>
                <a:cs typeface="+mn-ea"/>
                <a:sym typeface="+mn-lt"/>
              </a:rPr>
              <a:t> 琢磨</a:t>
            </a:r>
            <a:r>
              <a:rPr kumimoji="0" lang="en-US" altLang="zh-CN" sz="2400" b="0" i="0" u="none" strike="noStrike" kern="1200" cap="none" spc="0" normalizeH="0" baseline="0" noProof="0" dirty="0">
                <a:ln>
                  <a:noFill/>
                </a:ln>
                <a:solidFill>
                  <a:srgbClr val="C00000"/>
                </a:solidFill>
                <a:effectLst/>
                <a:uLnTx/>
                <a:uFillTx/>
                <a:cs typeface="+mn-ea"/>
                <a:sym typeface="+mn-lt"/>
              </a:rPr>
              <a:t>】</a:t>
            </a:r>
            <a:r>
              <a:rPr kumimoji="0" lang="zh-CN" altLang="en-US" sz="2400" b="0" i="0" u="none" strike="noStrike" kern="1200" cap="none" spc="0" normalizeH="0" baseline="0" noProof="0" dirty="0">
                <a:ln>
                  <a:noFill/>
                </a:ln>
                <a:solidFill>
                  <a:prstClr val="black"/>
                </a:solidFill>
                <a:effectLst/>
                <a:uLnTx/>
                <a:uFillTx/>
                <a:cs typeface="+mn-ea"/>
                <a:sym typeface="+mn-lt"/>
              </a:rPr>
              <a:t>：思索，思考。 　　　</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cs typeface="+mn-ea"/>
                <a:sym typeface="+mn-lt"/>
              </a:rPr>
              <a:t>造句：</a:t>
            </a:r>
            <a:r>
              <a:rPr kumimoji="0" lang="zh-CN" altLang="en-US" sz="2400" b="0" i="0" u="none" strike="noStrike" kern="1200" cap="none" spc="0" normalizeH="0" baseline="0" noProof="0" dirty="0">
                <a:ln>
                  <a:noFill/>
                </a:ln>
                <a:solidFill>
                  <a:prstClr val="black"/>
                </a:solidFill>
                <a:effectLst/>
                <a:uLnTx/>
                <a:uFillTx/>
                <a:cs typeface="+mn-ea"/>
                <a:sym typeface="+mn-lt"/>
              </a:rPr>
              <a:t>老师的话，我琢磨了好久，也没有明白。  </a:t>
            </a:r>
          </a:p>
        </p:txBody>
      </p:sp>
      <p:sp>
        <p:nvSpPr>
          <p:cNvPr id="4" name="文本框 3"/>
          <p:cNvSpPr txBox="1"/>
          <p:nvPr/>
        </p:nvSpPr>
        <p:spPr>
          <a:xfrm>
            <a:off x="600075" y="4128135"/>
            <a:ext cx="8124204" cy="1408070"/>
          </a:xfrm>
          <a:prstGeom prst="hexagon">
            <a:avLst/>
          </a:prstGeom>
          <a:solidFill>
            <a:srgbClr val="93CDDD"/>
          </a:solid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C00000"/>
                </a:solidFill>
                <a:effectLst/>
                <a:uLnTx/>
                <a:uFillTx/>
                <a:cs typeface="+mn-ea"/>
                <a:sym typeface="+mn-lt"/>
              </a:rPr>
              <a:t>【</a:t>
            </a:r>
            <a:r>
              <a:rPr kumimoji="0" lang="zh-CN" altLang="en-US" sz="2400" b="0" i="0" u="none" strike="noStrike" kern="1200" cap="none" spc="0" normalizeH="0" baseline="0" noProof="0" dirty="0">
                <a:ln>
                  <a:noFill/>
                </a:ln>
                <a:solidFill>
                  <a:srgbClr val="C00000"/>
                </a:solidFill>
                <a:effectLst/>
                <a:uLnTx/>
                <a:uFillTx/>
                <a:cs typeface="+mn-ea"/>
                <a:sym typeface="+mn-lt"/>
              </a:rPr>
              <a:t>掌握</a:t>
            </a:r>
            <a:r>
              <a:rPr kumimoji="0" lang="en-US" altLang="zh-CN" sz="2400" b="0" i="0" u="none" strike="noStrike" kern="1200" cap="none" spc="0" normalizeH="0" baseline="0" noProof="0" dirty="0">
                <a:ln>
                  <a:noFill/>
                </a:ln>
                <a:solidFill>
                  <a:srgbClr val="C00000"/>
                </a:solidFill>
                <a:effectLst/>
                <a:uLnTx/>
                <a:uFillTx/>
                <a:cs typeface="+mn-ea"/>
                <a:sym typeface="+mn-lt"/>
              </a:rPr>
              <a:t>】</a:t>
            </a:r>
            <a:r>
              <a:rPr kumimoji="0" lang="zh-CN" altLang="en-US" sz="2400" b="0" i="0" u="none" strike="noStrike" kern="1200" cap="none" spc="0" normalizeH="0" baseline="0" noProof="0" dirty="0">
                <a:ln>
                  <a:noFill/>
                </a:ln>
                <a:solidFill>
                  <a:srgbClr val="C00000"/>
                </a:solidFill>
                <a:effectLst/>
                <a:uLnTx/>
                <a:uFillTx/>
                <a:cs typeface="+mn-ea"/>
                <a:sym typeface="+mn-lt"/>
              </a:rPr>
              <a:t>：</a:t>
            </a:r>
            <a:r>
              <a:rPr kumimoji="0" lang="zh-CN" altLang="en-US" sz="2400" b="0" i="0" u="none" strike="noStrike" kern="1200" cap="none" spc="0" normalizeH="0" baseline="0" noProof="0" dirty="0">
                <a:ln>
                  <a:noFill/>
                </a:ln>
                <a:solidFill>
                  <a:prstClr val="black"/>
                </a:solidFill>
                <a:effectLst/>
                <a:uLnTx/>
                <a:uFillTx/>
                <a:cs typeface="+mn-ea"/>
                <a:sym typeface="+mn-lt"/>
              </a:rPr>
              <a:t>了解事物，因而能充分支配运用。 　　　</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cs typeface="+mn-ea"/>
                <a:sym typeface="+mn-lt"/>
              </a:rPr>
              <a:t> 造句：</a:t>
            </a:r>
            <a:r>
              <a:rPr kumimoji="0" lang="zh-CN" altLang="en-US" sz="2400" b="0" i="0" u="none" strike="noStrike" kern="1200" cap="none" spc="0" normalizeH="0" baseline="0" noProof="0" dirty="0">
                <a:ln>
                  <a:noFill/>
                </a:ln>
                <a:solidFill>
                  <a:prstClr val="black"/>
                </a:solidFill>
                <a:effectLst/>
                <a:uLnTx/>
                <a:uFillTx/>
                <a:cs typeface="+mn-ea"/>
                <a:sym typeface="+mn-lt"/>
              </a:rPr>
              <a:t>这节课老师讲的知识我掌握了。 </a:t>
            </a:r>
          </a:p>
        </p:txBody>
      </p:sp>
      <p:sp>
        <p:nvSpPr>
          <p:cNvPr id="3" name="矩形 2"/>
          <p:cNvSpPr/>
          <p:nvPr/>
        </p:nvSpPr>
        <p:spPr>
          <a:xfrm>
            <a:off x="703927" y="352362"/>
            <a:ext cx="1447832" cy="461665"/>
          </a:xfrm>
          <a:prstGeom prst="rect">
            <a:avLst/>
          </a:prstGeom>
        </p:spPr>
        <p:txBody>
          <a:bodyPr wrap="none">
            <a:spAutoFit/>
          </a:bodyPr>
          <a:lstStyle/>
          <a:p>
            <a:pPr lvl="0" algn="dist">
              <a:defRPr/>
            </a:pPr>
            <a:r>
              <a:rPr lang="zh-CN" altLang="en-US" sz="2400" b="1" dirty="0">
                <a:solidFill>
                  <a:prstClr val="black"/>
                </a:solidFill>
                <a:cs typeface="+mn-ea"/>
                <a:sym typeface="+mn-lt"/>
              </a:rPr>
              <a:t>字词揭秘</a:t>
            </a: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4210" y="2583654"/>
            <a:ext cx="3028950" cy="40100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58029" y="1566931"/>
            <a:ext cx="9547892" cy="1408070"/>
          </a:xfrm>
          <a:prstGeom prst="hexagon">
            <a:avLst/>
          </a:prstGeom>
          <a:noFill/>
          <a:ln w="63500">
            <a:solidFill>
              <a:srgbClr val="FBD0DB"/>
            </a:solidFill>
            <a:prstDash val="dashDot"/>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C00000"/>
                </a:solidFill>
                <a:effectLst/>
                <a:uLnTx/>
                <a:uFillTx/>
                <a:cs typeface="+mn-ea"/>
                <a:sym typeface="+mn-lt"/>
              </a:rPr>
              <a:t>【</a:t>
            </a:r>
            <a:r>
              <a:rPr kumimoji="0" lang="zh-CN" altLang="en-US" sz="2400" b="0" i="0" u="none" strike="noStrike" kern="1200" cap="none" spc="0" normalizeH="0" baseline="0" noProof="0" dirty="0">
                <a:ln>
                  <a:noFill/>
                </a:ln>
                <a:solidFill>
                  <a:srgbClr val="C00000"/>
                </a:solidFill>
                <a:effectLst/>
                <a:uLnTx/>
                <a:uFillTx/>
                <a:cs typeface="+mn-ea"/>
                <a:sym typeface="+mn-lt"/>
              </a:rPr>
              <a:t>顺顺溜溜</a:t>
            </a:r>
            <a:r>
              <a:rPr kumimoji="0" lang="en-US" altLang="zh-CN" sz="2400" b="0" i="0" u="none" strike="noStrike" kern="1200" cap="none" spc="0" normalizeH="0" baseline="0" noProof="0" dirty="0">
                <a:ln>
                  <a:noFill/>
                </a:ln>
                <a:solidFill>
                  <a:srgbClr val="C00000"/>
                </a:solidFill>
                <a:effectLst/>
                <a:uLnTx/>
                <a:uFillTx/>
                <a:cs typeface="+mn-ea"/>
                <a:sym typeface="+mn-lt"/>
              </a:rPr>
              <a:t>】</a:t>
            </a:r>
            <a:r>
              <a:rPr kumimoji="0" lang="zh-CN" altLang="en-US" sz="2400" b="0" i="0" u="none" strike="noStrike" kern="1200" cap="none" spc="0" normalizeH="0" baseline="0" noProof="0" dirty="0">
                <a:ln>
                  <a:noFill/>
                </a:ln>
                <a:solidFill>
                  <a:srgbClr val="C00000"/>
                </a:solidFill>
                <a:effectLst/>
                <a:uLnTx/>
                <a:uFillTx/>
                <a:cs typeface="+mn-ea"/>
                <a:sym typeface="+mn-lt"/>
              </a:rPr>
              <a:t>：</a:t>
            </a:r>
            <a:r>
              <a:rPr kumimoji="0" lang="zh-CN" altLang="en-US" sz="2400" b="0" i="0" u="none" strike="noStrike" kern="1200" cap="none" spc="0" normalizeH="0" baseline="0" noProof="0" dirty="0">
                <a:ln>
                  <a:noFill/>
                </a:ln>
                <a:solidFill>
                  <a:prstClr val="black"/>
                </a:solidFill>
                <a:effectLst/>
                <a:uLnTx/>
                <a:uFillTx/>
                <a:cs typeface="+mn-ea"/>
                <a:sym typeface="+mn-lt"/>
              </a:rPr>
              <a:t>通常顺当，没有阻拦。 　　　</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cs typeface="+mn-ea"/>
                <a:sym typeface="+mn-lt"/>
              </a:rPr>
              <a:t>造句：</a:t>
            </a:r>
            <a:r>
              <a:rPr kumimoji="0" lang="zh-CN" altLang="en-US" sz="2400" b="0" i="0" u="none" strike="noStrike" kern="1200" cap="none" spc="0" normalizeH="0" baseline="0" noProof="0" dirty="0">
                <a:ln>
                  <a:noFill/>
                </a:ln>
                <a:solidFill>
                  <a:prstClr val="black"/>
                </a:solidFill>
                <a:effectLst/>
                <a:uLnTx/>
                <a:uFillTx/>
                <a:cs typeface="+mn-ea"/>
                <a:sym typeface="+mn-lt"/>
              </a:rPr>
              <a:t>从下水道疏通过后</a:t>
            </a:r>
            <a:r>
              <a:rPr kumimoji="0" lang="en-US" altLang="zh-CN" sz="2400" b="0" i="0" u="none" strike="noStrike" kern="1200" cap="none" spc="0" normalizeH="0" baseline="0" noProof="0" dirty="0">
                <a:ln>
                  <a:noFill/>
                </a:ln>
                <a:solidFill>
                  <a:prstClr val="black"/>
                </a:solidFill>
                <a:effectLst/>
                <a:uLnTx/>
                <a:uFillTx/>
                <a:cs typeface="+mn-ea"/>
                <a:sym typeface="+mn-lt"/>
              </a:rPr>
              <a:t>,</a:t>
            </a:r>
            <a:r>
              <a:rPr kumimoji="0" lang="zh-CN" altLang="en-US" sz="2400" b="0" i="0" u="none" strike="noStrike" kern="1200" cap="none" spc="0" normalizeH="0" baseline="0" noProof="0" dirty="0">
                <a:ln>
                  <a:noFill/>
                </a:ln>
                <a:solidFill>
                  <a:prstClr val="black"/>
                </a:solidFill>
                <a:effectLst/>
                <a:uLnTx/>
                <a:uFillTx/>
                <a:cs typeface="+mn-ea"/>
                <a:sym typeface="+mn-lt"/>
              </a:rPr>
              <a:t>水流终于变得</a:t>
            </a:r>
            <a:r>
              <a:rPr kumimoji="0" lang="zh-CN" altLang="en-US" sz="2400" b="0" i="0" u="none" strike="noStrike" kern="1200" cap="none" spc="0" normalizeH="0" baseline="0" noProof="0" dirty="0">
                <a:ln>
                  <a:noFill/>
                </a:ln>
                <a:solidFill>
                  <a:srgbClr val="C00000"/>
                </a:solidFill>
                <a:effectLst/>
                <a:uLnTx/>
                <a:uFillTx/>
                <a:cs typeface="+mn-ea"/>
                <a:sym typeface="+mn-lt"/>
              </a:rPr>
              <a:t>顺顺溜溜</a:t>
            </a:r>
            <a:r>
              <a:rPr kumimoji="0" lang="zh-CN" altLang="en-US" sz="2400" b="0" i="0" u="none" strike="noStrike" kern="1200" cap="none" spc="0" normalizeH="0" baseline="0" noProof="0" dirty="0">
                <a:ln>
                  <a:noFill/>
                </a:ln>
                <a:solidFill>
                  <a:prstClr val="black"/>
                </a:solidFill>
                <a:effectLst/>
                <a:uLnTx/>
                <a:uFillTx/>
                <a:cs typeface="+mn-ea"/>
                <a:sym typeface="+mn-lt"/>
              </a:rPr>
              <a:t>的了。</a:t>
            </a:r>
          </a:p>
        </p:txBody>
      </p:sp>
      <p:grpSp>
        <p:nvGrpSpPr>
          <p:cNvPr id="8" name="组合 7"/>
          <p:cNvGrpSpPr/>
          <p:nvPr/>
        </p:nvGrpSpPr>
        <p:grpSpPr>
          <a:xfrm>
            <a:off x="380118" y="3608341"/>
            <a:ext cx="10248264" cy="1397017"/>
            <a:chOff x="380118" y="4306841"/>
            <a:chExt cx="10248264" cy="1397017"/>
          </a:xfrm>
        </p:grpSpPr>
        <p:sp>
          <p:nvSpPr>
            <p:cNvPr id="4" name="文本框 3"/>
            <p:cNvSpPr txBox="1"/>
            <p:nvPr/>
          </p:nvSpPr>
          <p:spPr>
            <a:xfrm>
              <a:off x="380118" y="4306841"/>
              <a:ext cx="10248264" cy="1397017"/>
            </a:xfrm>
            <a:prstGeom prst="hexagon">
              <a:avLst/>
            </a:prstGeom>
            <a:solidFill>
              <a:srgbClr val="FDDEE6"/>
            </a:solid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endParaRPr kumimoji="0" lang="en-US" altLang="zh-CN" sz="2400" b="0" i="0" u="none" strike="noStrike" kern="1200" cap="none" spc="0" normalizeH="0" baseline="0" noProof="0" dirty="0">
                <a:ln>
                  <a:noFill/>
                </a:ln>
                <a:solidFill>
                  <a:srgbClr val="C00000"/>
                </a:solidFill>
                <a:effectLst/>
                <a:uLnTx/>
                <a:uFillTx/>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en-US" altLang="zh-CN" sz="2400" b="0" i="0" u="none" strike="noStrike" kern="1200" cap="none" spc="0" normalizeH="0" baseline="0" noProof="0" dirty="0">
                <a:ln>
                  <a:noFill/>
                </a:ln>
                <a:solidFill>
                  <a:srgbClr val="C00000"/>
                </a:solidFill>
                <a:effectLst/>
                <a:uLnTx/>
                <a:uFillTx/>
                <a:cs typeface="+mn-ea"/>
                <a:sym typeface="+mn-lt"/>
              </a:endParaRPr>
            </a:p>
          </p:txBody>
        </p:sp>
        <p:sp>
          <p:nvSpPr>
            <p:cNvPr id="3" name="矩形 2"/>
            <p:cNvSpPr/>
            <p:nvPr/>
          </p:nvSpPr>
          <p:spPr>
            <a:xfrm>
              <a:off x="812984" y="4419550"/>
              <a:ext cx="9037983" cy="588816"/>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C00000"/>
                  </a:solidFill>
                  <a:effectLst/>
                  <a:uLnTx/>
                  <a:uFillTx/>
                  <a:cs typeface="+mn-ea"/>
                  <a:sym typeface="+mn-lt"/>
                </a:rPr>
                <a:t>【</a:t>
              </a:r>
              <a:r>
                <a:rPr kumimoji="0" lang="zh-CN" altLang="en-US" sz="2400" b="0" i="0" u="none" strike="noStrike" kern="1200" cap="none" spc="0" normalizeH="0" baseline="0" noProof="0" dirty="0">
                  <a:ln>
                    <a:noFill/>
                  </a:ln>
                  <a:solidFill>
                    <a:srgbClr val="C00000"/>
                  </a:solidFill>
                  <a:effectLst/>
                  <a:uLnTx/>
                  <a:uFillTx/>
                  <a:cs typeface="+mn-ea"/>
                  <a:sym typeface="+mn-lt"/>
                </a:rPr>
                <a:t>严丝合缝</a:t>
              </a:r>
              <a:r>
                <a:rPr kumimoji="0" lang="en-US" altLang="zh-CN" sz="2400" b="0" i="0" u="none" strike="noStrike" kern="1200" cap="none" spc="0" normalizeH="0" baseline="0" noProof="0" dirty="0">
                  <a:ln>
                    <a:noFill/>
                  </a:ln>
                  <a:solidFill>
                    <a:srgbClr val="C00000"/>
                  </a:solidFill>
                  <a:effectLst/>
                  <a:uLnTx/>
                  <a:uFillTx/>
                  <a:cs typeface="+mn-ea"/>
                  <a:sym typeface="+mn-lt"/>
                </a:rPr>
                <a:t>】</a:t>
              </a:r>
              <a:r>
                <a:rPr kumimoji="0" lang="zh-CN" altLang="en-US" sz="2400" b="0" i="0" u="none" strike="noStrike" kern="1200" cap="none" spc="0" normalizeH="0" baseline="0" noProof="0" dirty="0">
                  <a:ln>
                    <a:noFill/>
                  </a:ln>
                  <a:solidFill>
                    <a:srgbClr val="C00000"/>
                  </a:solidFill>
                  <a:effectLst/>
                  <a:uLnTx/>
                  <a:uFillTx/>
                  <a:cs typeface="+mn-ea"/>
                  <a:sym typeface="+mn-lt"/>
                </a:rPr>
                <a:t>：</a:t>
              </a:r>
              <a:r>
                <a:rPr kumimoji="0" lang="zh-CN" altLang="en-US" sz="2400" b="0" i="0" u="none" strike="noStrike" kern="1200" cap="none" spc="0" normalizeH="0" baseline="0" noProof="0" dirty="0">
                  <a:ln>
                    <a:noFill/>
                  </a:ln>
                  <a:solidFill>
                    <a:prstClr val="black"/>
                  </a:solidFill>
                  <a:effectLst/>
                  <a:uLnTx/>
                  <a:uFillTx/>
                  <a:cs typeface="+mn-ea"/>
                  <a:sym typeface="+mn-lt"/>
                </a:rPr>
                <a:t>指缝隙密合，也用来形容言行周密，没有漏洞。 </a:t>
              </a:r>
            </a:p>
          </p:txBody>
        </p:sp>
        <p:sp>
          <p:nvSpPr>
            <p:cNvPr id="6" name="矩形 5"/>
            <p:cNvSpPr/>
            <p:nvPr/>
          </p:nvSpPr>
          <p:spPr>
            <a:xfrm>
              <a:off x="980679" y="5038849"/>
              <a:ext cx="9298589" cy="588816"/>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cs typeface="+mn-ea"/>
                  <a:sym typeface="+mn-lt"/>
                </a:rPr>
                <a:t>造句：</a:t>
              </a:r>
              <a:r>
                <a:rPr kumimoji="0" lang="zh-CN" altLang="en-US" sz="2400" b="0" i="0" u="none" strike="noStrike" kern="1200" cap="none" spc="0" normalizeH="0" baseline="0" noProof="0" dirty="0">
                  <a:ln>
                    <a:noFill/>
                  </a:ln>
                  <a:solidFill>
                    <a:prstClr val="black"/>
                  </a:solidFill>
                  <a:effectLst/>
                  <a:uLnTx/>
                  <a:uFillTx/>
                  <a:cs typeface="+mn-ea"/>
                  <a:sym typeface="+mn-lt"/>
                </a:rPr>
                <a:t>埃及胡夫金字塔修得非常好</a:t>
              </a:r>
              <a:r>
                <a:rPr kumimoji="0" lang="en-US" altLang="zh-CN" sz="2400" b="0" i="0" u="none" strike="noStrike" kern="1200" cap="none" spc="0" normalizeH="0" baseline="0" noProof="0" dirty="0">
                  <a:ln>
                    <a:noFill/>
                  </a:ln>
                  <a:solidFill>
                    <a:prstClr val="black"/>
                  </a:solidFill>
                  <a:effectLst/>
                  <a:uLnTx/>
                  <a:uFillTx/>
                  <a:cs typeface="+mn-ea"/>
                  <a:sym typeface="+mn-lt"/>
                </a:rPr>
                <a:t>,</a:t>
              </a:r>
              <a:r>
                <a:rPr kumimoji="0" lang="zh-CN" altLang="en-US" sz="2400" b="0" i="0" u="none" strike="noStrike" kern="1200" cap="none" spc="0" normalizeH="0" baseline="0" noProof="0" dirty="0">
                  <a:ln>
                    <a:noFill/>
                  </a:ln>
                  <a:solidFill>
                    <a:prstClr val="black"/>
                  </a:solidFill>
                  <a:effectLst/>
                  <a:uLnTx/>
                  <a:uFillTx/>
                  <a:cs typeface="+mn-ea"/>
                  <a:sym typeface="+mn-lt"/>
                </a:rPr>
                <a:t>墙壁</a:t>
              </a:r>
              <a:r>
                <a:rPr kumimoji="0" lang="zh-CN" altLang="en-US" sz="2400" b="0" i="0" u="none" strike="noStrike" kern="1200" cap="none" spc="0" normalizeH="0" baseline="0" noProof="0" dirty="0">
                  <a:ln>
                    <a:noFill/>
                  </a:ln>
                  <a:solidFill>
                    <a:srgbClr val="C00000"/>
                  </a:solidFill>
                  <a:effectLst/>
                  <a:uLnTx/>
                  <a:uFillTx/>
                  <a:cs typeface="+mn-ea"/>
                  <a:sym typeface="+mn-lt"/>
                </a:rPr>
                <a:t>严丝合缝</a:t>
              </a:r>
              <a:r>
                <a:rPr kumimoji="0" lang="en-US" altLang="zh-CN" sz="2400" b="0" i="0" u="none" strike="noStrike" kern="1200" cap="none" spc="0" normalizeH="0" baseline="0" noProof="0" dirty="0">
                  <a:ln>
                    <a:noFill/>
                  </a:ln>
                  <a:solidFill>
                    <a:prstClr val="black"/>
                  </a:solidFill>
                  <a:effectLst/>
                  <a:uLnTx/>
                  <a:uFillTx/>
                  <a:cs typeface="+mn-ea"/>
                  <a:sym typeface="+mn-lt"/>
                </a:rPr>
                <a:t>,</a:t>
              </a:r>
              <a:r>
                <a:rPr kumimoji="0" lang="zh-CN" altLang="en-US" sz="2400" b="0" i="0" u="none" strike="noStrike" kern="1200" cap="none" spc="0" normalizeH="0" baseline="0" noProof="0" dirty="0">
                  <a:ln>
                    <a:noFill/>
                  </a:ln>
                  <a:solidFill>
                    <a:prstClr val="black"/>
                  </a:solidFill>
                  <a:effectLst/>
                  <a:uLnTx/>
                  <a:uFillTx/>
                  <a:cs typeface="+mn-ea"/>
                  <a:sym typeface="+mn-lt"/>
                </a:rPr>
                <a:t>就像是一整块石头。</a:t>
              </a:r>
              <a:endParaRPr kumimoji="0" lang="en-US" altLang="zh-CN" sz="2400" b="0" i="0" u="none" strike="noStrike" kern="1200" cap="none" spc="0" normalizeH="0" baseline="0" noProof="0" dirty="0">
                <a:ln>
                  <a:noFill/>
                </a:ln>
                <a:solidFill>
                  <a:prstClr val="black"/>
                </a:solidFill>
                <a:effectLst/>
                <a:uLnTx/>
                <a:uFillTx/>
                <a:cs typeface="+mn-ea"/>
                <a:sym typeface="+mn-lt"/>
              </a:endParaRPr>
            </a:p>
          </p:txBody>
        </p:sp>
      </p:gr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8894" y="3860800"/>
            <a:ext cx="2064265" cy="2732879"/>
          </a:xfrm>
          <a:prstGeom prst="rect">
            <a:avLst/>
          </a:prstGeom>
        </p:spPr>
      </p:pic>
      <p:sp>
        <p:nvSpPr>
          <p:cNvPr id="10" name="矩形 9"/>
          <p:cNvSpPr/>
          <p:nvPr/>
        </p:nvSpPr>
        <p:spPr>
          <a:xfrm>
            <a:off x="703927" y="352362"/>
            <a:ext cx="1447832" cy="461665"/>
          </a:xfrm>
          <a:prstGeom prst="rect">
            <a:avLst/>
          </a:prstGeom>
        </p:spPr>
        <p:txBody>
          <a:bodyPr wrap="none">
            <a:spAutoFit/>
          </a:bodyPr>
          <a:lstStyle/>
          <a:p>
            <a:pPr lvl="0" algn="dist">
              <a:defRPr/>
            </a:pPr>
            <a:r>
              <a:rPr lang="zh-CN" altLang="en-US" sz="2400" b="1" dirty="0">
                <a:solidFill>
                  <a:prstClr val="black"/>
                </a:solidFill>
                <a:cs typeface="+mn-ea"/>
                <a:sym typeface="+mn-lt"/>
              </a:rPr>
              <a:t>字词揭秘</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17"/>
          <p:cNvSpPr txBox="1">
            <a:spLocks noChangeArrowheads="1"/>
          </p:cNvSpPr>
          <p:nvPr/>
        </p:nvSpPr>
        <p:spPr bwMode="auto">
          <a:xfrm>
            <a:off x="2017230" y="3573073"/>
            <a:ext cx="6069330" cy="1135054"/>
          </a:xfrm>
          <a:prstGeom prst="rect">
            <a:avLst/>
          </a:prstGeom>
          <a:noFill/>
          <a:ln>
            <a:noFill/>
          </a:ln>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723900" algn="l" defTabSz="4572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latin typeface="+mn-lt"/>
                <a:ea typeface="+mn-ea"/>
                <a:cs typeface="+mn-ea"/>
                <a:sym typeface="+mn-lt"/>
              </a:rPr>
              <a:t>这篇课文描写了昆虫的复眼、瓢虫、独角仙、蚂蚱的外形和习性。</a:t>
            </a:r>
          </a:p>
        </p:txBody>
      </p:sp>
      <p:sp>
        <p:nvSpPr>
          <p:cNvPr id="34819" name="矩形 5"/>
          <p:cNvSpPr/>
          <p:nvPr/>
        </p:nvSpPr>
        <p:spPr>
          <a:xfrm>
            <a:off x="2001488" y="2377854"/>
            <a:ext cx="5816632" cy="521823"/>
          </a:xfrm>
          <a:prstGeom prst="rect">
            <a:avLst/>
          </a:prstGeom>
          <a:noFill/>
          <a:ln w="9525">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defRPr/>
            </a:pPr>
            <a:r>
              <a:rPr kumimoji="0" lang="en-US" altLang="zh-CN" sz="2800" b="0" i="0" u="none" strike="noStrike" kern="1200" cap="none" spc="0" normalizeH="0" baseline="0" noProof="0" dirty="0">
                <a:ln>
                  <a:noFill/>
                </a:ln>
                <a:solidFill>
                  <a:prstClr val="black"/>
                </a:solidFill>
                <a:effectLst/>
                <a:uLnTx/>
                <a:uFillTx/>
                <a:cs typeface="+mn-ea"/>
                <a:sym typeface="+mn-lt"/>
              </a:rPr>
              <a:t>  </a:t>
            </a:r>
            <a:r>
              <a:rPr kumimoji="0" lang="zh-CN" altLang="en-US" sz="2800" b="0" i="0" u="none" strike="noStrike" kern="1200" cap="none" spc="0" normalizeH="0" baseline="0" noProof="0" dirty="0">
                <a:ln>
                  <a:noFill/>
                </a:ln>
                <a:solidFill>
                  <a:prstClr val="black"/>
                </a:solidFill>
                <a:effectLst/>
                <a:uLnTx/>
                <a:uFillTx/>
                <a:cs typeface="+mn-ea"/>
                <a:sym typeface="+mn-lt"/>
              </a:rPr>
              <a:t>再读课文，想一想课文写了什么？</a:t>
            </a:r>
          </a:p>
        </p:txBody>
      </p:sp>
      <p:pic>
        <p:nvPicPr>
          <p:cNvPr id="45" name="Picture 7" descr="C:\Users\Administrator\AppData\Roaming\Tencent\Users\694376350\QQ\WinTemp\RichOle\1M[MBU[D{4_CYPX2@Y_{3`3.png"/>
          <p:cNvPicPr>
            <a:picLocks noChangeAspect="1" noChangeArrowheads="1"/>
          </p:cNvPicPr>
          <p:nvPr/>
        </p:nvPicPr>
        <p:blipFill>
          <a:blip r:embed="rId3" cstate="print">
            <a:clrChange>
              <a:clrFrom>
                <a:srgbClr val="FBFDFF"/>
              </a:clrFrom>
              <a:clrTo>
                <a:srgbClr val="FBFDFF">
                  <a:alpha val="0"/>
                </a:srgbClr>
              </a:clrTo>
            </a:clrChange>
          </a:blip>
          <a:srcRect/>
          <a:stretch>
            <a:fillRect/>
          </a:stretch>
        </p:blipFill>
        <p:spPr bwMode="auto">
          <a:xfrm>
            <a:off x="7968150" y="1079097"/>
            <a:ext cx="1693154" cy="1112170"/>
          </a:xfrm>
          <a:prstGeom prst="rect">
            <a:avLst/>
          </a:prstGeom>
          <a:noFill/>
        </p:spPr>
      </p:pic>
      <p:pic>
        <p:nvPicPr>
          <p:cNvPr id="46" name="Picture 8" descr="C:\Users\Administrator\AppData\Roaming\Tencent\Users\694376350\QQ\WinTemp\RichOle\K]}A~[6G7IFFBU26B8KRHZG.png"/>
          <p:cNvPicPr>
            <a:picLocks noChangeAspect="1" noChangeArrowheads="1"/>
          </p:cNvPicPr>
          <p:nvPr/>
        </p:nvPicPr>
        <p:blipFill>
          <a:blip r:embed="rId4" cstate="print">
            <a:clrChange>
              <a:clrFrom>
                <a:srgbClr val="FBFDFF"/>
              </a:clrFrom>
              <a:clrTo>
                <a:srgbClr val="FBFDFF">
                  <a:alpha val="0"/>
                </a:srgbClr>
              </a:clrTo>
            </a:clrChange>
          </a:blip>
          <a:srcRect/>
          <a:stretch>
            <a:fillRect/>
          </a:stretch>
        </p:blipFill>
        <p:spPr bwMode="auto">
          <a:xfrm>
            <a:off x="8260408" y="3157857"/>
            <a:ext cx="2144860" cy="1205297"/>
          </a:xfrm>
          <a:prstGeom prst="rect">
            <a:avLst/>
          </a:prstGeom>
          <a:noFill/>
        </p:spPr>
      </p:pic>
      <p:pic>
        <p:nvPicPr>
          <p:cNvPr id="47" name="Picture 9" descr="C:\Users\Administrator\AppData\Roaming\Tencent\Users\694376350\QQ\WinTemp\RichOle\`P_NWW_HTXSDN_J{L%P7CCA.pn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832871" y="4898895"/>
            <a:ext cx="1848753" cy="1095806"/>
          </a:xfrm>
          <a:prstGeom prst="rect">
            <a:avLst/>
          </a:prstGeom>
          <a:noFill/>
        </p:spPr>
      </p:pic>
      <p:pic>
        <p:nvPicPr>
          <p:cNvPr id="48" name="Picture 10" descr="C:\Users\Administrator\AppData\Roaming\Tencent\Users\694376350\QQ\WinTemp\RichOle\%RB895Y$9S[~998~P7TZG@M.png"/>
          <p:cNvPicPr>
            <a:picLocks noChangeAspect="1" noChangeArrowheads="1"/>
          </p:cNvPicPr>
          <p:nvPr/>
        </p:nvPicPr>
        <p:blipFill>
          <a:blip r:embed="rId6" cstate="print">
            <a:clrChange>
              <a:clrFrom>
                <a:srgbClr val="F6F6F6"/>
              </a:clrFrom>
              <a:clrTo>
                <a:srgbClr val="F6F6F6">
                  <a:alpha val="0"/>
                </a:srgbClr>
              </a:clrTo>
            </a:clrChange>
          </a:blip>
          <a:srcRect/>
          <a:stretch>
            <a:fillRect/>
          </a:stretch>
        </p:blipFill>
        <p:spPr bwMode="auto">
          <a:xfrm>
            <a:off x="10136828" y="2022310"/>
            <a:ext cx="1544525" cy="1534872"/>
          </a:xfrm>
          <a:prstGeom prst="rect">
            <a:avLst/>
          </a:prstGeom>
          <a:noFill/>
        </p:spPr>
      </p:pic>
      <p:sp>
        <p:nvSpPr>
          <p:cNvPr id="4" name="矩形 3"/>
          <p:cNvSpPr/>
          <p:nvPr/>
        </p:nvSpPr>
        <p:spPr>
          <a:xfrm>
            <a:off x="703927" y="352362"/>
            <a:ext cx="1447832" cy="461665"/>
          </a:xfrm>
          <a:prstGeom prst="rect">
            <a:avLst/>
          </a:prstGeom>
        </p:spPr>
        <p:txBody>
          <a:bodyPr wrap="none">
            <a:spAutoFit/>
          </a:bodyPr>
          <a:lstStyle/>
          <a:p>
            <a:pPr lvl="0" algn="dist">
              <a:defRPr/>
            </a:pPr>
            <a:r>
              <a:rPr lang="zh-CN" altLang="en-US" sz="2400" b="1" dirty="0">
                <a:solidFill>
                  <a:prstClr val="black"/>
                </a:solidFill>
                <a:cs typeface="+mn-ea"/>
                <a:sym typeface="+mn-lt"/>
              </a:rPr>
              <a:t>整体感知</a:t>
            </a:r>
          </a:p>
        </p:txBody>
      </p:sp>
      <p:pic>
        <p:nvPicPr>
          <p:cNvPr id="6" name="图片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5644" y="1692758"/>
            <a:ext cx="1100122" cy="14564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wipe(left)">
                                      <p:cBhvr>
                                        <p:cTn id="7" dur="500"/>
                                        <p:tgtEl>
                                          <p:spTgt spid="3174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p:cTn id="12" dur="500" fill="hold"/>
                                        <p:tgtEl>
                                          <p:spTgt spid="45"/>
                                        </p:tgtEl>
                                        <p:attrNameLst>
                                          <p:attrName>ppt_w</p:attrName>
                                        </p:attrNameLst>
                                      </p:cBhvr>
                                      <p:tavLst>
                                        <p:tav tm="0">
                                          <p:val>
                                            <p:fltVal val="0"/>
                                          </p:val>
                                        </p:tav>
                                        <p:tav tm="100000">
                                          <p:val>
                                            <p:strVal val="#ppt_w"/>
                                          </p:val>
                                        </p:tav>
                                      </p:tavLst>
                                    </p:anim>
                                    <p:anim calcmode="lin" valueType="num">
                                      <p:cBhvr>
                                        <p:cTn id="13" dur="500" fill="hold"/>
                                        <p:tgtEl>
                                          <p:spTgt spid="45"/>
                                        </p:tgtEl>
                                        <p:attrNameLst>
                                          <p:attrName>ppt_h</p:attrName>
                                        </p:attrNameLst>
                                      </p:cBhvr>
                                      <p:tavLst>
                                        <p:tav tm="0">
                                          <p:val>
                                            <p:fltVal val="0"/>
                                          </p:val>
                                        </p:tav>
                                        <p:tav tm="100000">
                                          <p:val>
                                            <p:strVal val="#ppt_h"/>
                                          </p:val>
                                        </p:tav>
                                      </p:tavLst>
                                    </p:anim>
                                    <p:animEffect transition="in" filter="fade">
                                      <p:cBhvr>
                                        <p:cTn id="14" dur="500"/>
                                        <p:tgtEl>
                                          <p:spTgt spid="45"/>
                                        </p:tgtEl>
                                      </p:cBhvr>
                                    </p:animEffect>
                                  </p:childTnLst>
                                </p:cTn>
                              </p:par>
                              <p:par>
                                <p:cTn id="15" presetID="53" presetClass="entr" presetSubtype="16"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par>
                                <p:cTn id="20" presetID="53" presetClass="entr" presetSubtype="16"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par>
                                <p:cTn id="25" presetID="53" presetClass="entr" presetSubtype="16" fill="hold" nodeType="with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p:cTn id="27" dur="500" fill="hold"/>
                                        <p:tgtEl>
                                          <p:spTgt spid="48"/>
                                        </p:tgtEl>
                                        <p:attrNameLst>
                                          <p:attrName>ppt_w</p:attrName>
                                        </p:attrNameLst>
                                      </p:cBhvr>
                                      <p:tavLst>
                                        <p:tav tm="0">
                                          <p:val>
                                            <p:fltVal val="0"/>
                                          </p:val>
                                        </p:tav>
                                        <p:tav tm="100000">
                                          <p:val>
                                            <p:strVal val="#ppt_w"/>
                                          </p:val>
                                        </p:tav>
                                      </p:tavLst>
                                    </p:anim>
                                    <p:anim calcmode="lin" valueType="num">
                                      <p:cBhvr>
                                        <p:cTn id="28" dur="500" fill="hold"/>
                                        <p:tgtEl>
                                          <p:spTgt spid="48"/>
                                        </p:tgtEl>
                                        <p:attrNameLst>
                                          <p:attrName>ppt_h</p:attrName>
                                        </p:attrNameLst>
                                      </p:cBhvr>
                                      <p:tavLst>
                                        <p:tav tm="0">
                                          <p:val>
                                            <p:fltVal val="0"/>
                                          </p:val>
                                        </p:tav>
                                        <p:tav tm="100000">
                                          <p:val>
                                            <p:strVal val="#ppt_h"/>
                                          </p:val>
                                        </p:tav>
                                      </p:tavLst>
                                    </p:anim>
                                    <p:animEffect transition="in" filter="fade">
                                      <p:cBhvr>
                                        <p:cTn id="2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31860" y="3222063"/>
            <a:ext cx="5367486" cy="2031325"/>
          </a:xfrm>
          <a:prstGeom prst="rect">
            <a:avLst/>
          </a:prstGeom>
          <a:noFill/>
          <a:ln w="28575">
            <a:solidFill>
              <a:srgbClr val="0070C0"/>
            </a:solidFill>
            <a:prstDash val="dashDot"/>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0" cap="none" spc="0" normalizeH="0" baseline="0" noProof="0" dirty="0">
                <a:ln>
                  <a:noFill/>
                </a:ln>
                <a:solidFill>
                  <a:prstClr val="black"/>
                </a:solidFill>
                <a:effectLst/>
                <a:uLnTx/>
                <a:uFillTx/>
                <a:cs typeface="+mn-ea"/>
                <a:sym typeface="+mn-lt"/>
              </a:rPr>
              <a:t>      </a:t>
            </a:r>
            <a:r>
              <a:rPr kumimoji="0" lang="zh-CN" altLang="en-US" sz="2800" b="0" i="0" u="none" strike="noStrike" kern="1200" cap="none" spc="0" normalizeH="0" baseline="0" noProof="0" dirty="0">
                <a:ln>
                  <a:noFill/>
                </a:ln>
                <a:solidFill>
                  <a:prstClr val="black"/>
                </a:solidFill>
                <a:effectLst/>
                <a:uLnTx/>
                <a:uFillTx/>
                <a:cs typeface="+mn-ea"/>
                <a:sym typeface="+mn-lt"/>
              </a:rPr>
              <a:t>我从一本书上知道蜻蜒有复眼</a:t>
            </a:r>
            <a:r>
              <a:rPr kumimoji="0" lang="en-US" altLang="zh-CN" sz="2800" b="0" i="0" u="none" strike="noStrike" kern="1200" cap="none" spc="0" normalizeH="0" baseline="0" noProof="0" dirty="0">
                <a:ln>
                  <a:noFill/>
                </a:ln>
                <a:solidFill>
                  <a:prstClr val="black"/>
                </a:solidFill>
                <a:effectLst/>
                <a:uLnTx/>
                <a:uFillTx/>
                <a:cs typeface="+mn-ea"/>
                <a:sym typeface="+mn-lt"/>
              </a:rPr>
              <a:t>,</a:t>
            </a:r>
            <a:r>
              <a:rPr kumimoji="0" lang="zh-CN" altLang="en-US" sz="2800" b="0" i="0" u="none" strike="noStrike" kern="1200" cap="none" spc="0" normalizeH="0" baseline="0" noProof="0" dirty="0">
                <a:ln>
                  <a:noFill/>
                </a:ln>
                <a:solidFill>
                  <a:prstClr val="black"/>
                </a:solidFill>
                <a:effectLst/>
                <a:uLnTx/>
                <a:uFillTx/>
                <a:cs typeface="+mn-ea"/>
                <a:sym typeface="+mn-lt"/>
              </a:rPr>
              <a:t>从那以后</a:t>
            </a:r>
            <a:r>
              <a:rPr kumimoji="0" lang="en-US" altLang="zh-CN" sz="2800" b="0" i="0" u="none" strike="noStrike" kern="1200" cap="none" spc="0" normalizeH="0" baseline="0" noProof="0" dirty="0">
                <a:ln>
                  <a:noFill/>
                </a:ln>
                <a:solidFill>
                  <a:prstClr val="black"/>
                </a:solidFill>
                <a:effectLst/>
                <a:uLnTx/>
                <a:uFillTx/>
                <a:cs typeface="+mn-ea"/>
                <a:sym typeface="+mn-lt"/>
              </a:rPr>
              <a:t>,</a:t>
            </a:r>
            <a:r>
              <a:rPr kumimoji="0" lang="zh-CN" altLang="en-US" sz="2800" b="0" i="0" u="none" strike="noStrike" kern="1200" cap="none" spc="0" normalizeH="0" baseline="0" noProof="0" dirty="0">
                <a:ln>
                  <a:noFill/>
                </a:ln>
                <a:solidFill>
                  <a:prstClr val="black"/>
                </a:solidFill>
                <a:effectLst/>
                <a:uLnTx/>
                <a:uFillTx/>
                <a:cs typeface="+mn-ea"/>
                <a:sym typeface="+mn-lt"/>
              </a:rPr>
              <a:t>就</a:t>
            </a:r>
            <a:r>
              <a:rPr kumimoji="0" lang="zh-CN" altLang="en-US" sz="2800" b="0" i="0" u="none" strike="noStrike" kern="1200" cap="none" spc="0" normalizeH="0" baseline="0" noProof="0" dirty="0">
                <a:ln>
                  <a:noFill/>
                </a:ln>
                <a:solidFill>
                  <a:srgbClr val="C00000"/>
                </a:solidFill>
                <a:effectLst/>
                <a:uLnTx/>
                <a:uFillTx/>
                <a:cs typeface="+mn-ea"/>
                <a:sym typeface="+mn-lt"/>
              </a:rPr>
              <a:t>一直</a:t>
            </a:r>
            <a:r>
              <a:rPr kumimoji="0" lang="zh-CN" altLang="en-US" sz="2800" b="0" i="0" u="none" strike="noStrike" kern="1200" cap="none" spc="0" normalizeH="0" baseline="0" noProof="0" dirty="0">
                <a:ln>
                  <a:noFill/>
                </a:ln>
                <a:solidFill>
                  <a:prstClr val="black"/>
                </a:solidFill>
                <a:effectLst/>
                <a:uLnTx/>
                <a:uFillTx/>
                <a:cs typeface="+mn-ea"/>
                <a:sym typeface="+mn-lt"/>
              </a:rPr>
              <a:t>在琢磨复眼是怎么回事</a:t>
            </a:r>
            <a:r>
              <a:rPr kumimoji="0" lang="zh-CN" altLang="en-US" sz="2800" b="0" i="0" u="none" strike="noStrike" kern="0" cap="none" spc="0" normalizeH="0" baseline="0" noProof="0" dirty="0">
                <a:ln>
                  <a:noFill/>
                </a:ln>
                <a:solidFill>
                  <a:prstClr val="black"/>
                </a:solidFill>
                <a:effectLst/>
                <a:uLnTx/>
                <a:uFillTx/>
                <a:cs typeface="+mn-ea"/>
                <a:sym typeface="+mn-lt"/>
              </a:rPr>
              <a:t>。</a:t>
            </a:r>
            <a:endParaRPr kumimoji="0" lang="zh-CN" altLang="en-US" sz="2800" b="0" i="0" u="none" strike="noStrike" kern="0" cap="none" spc="0" normalizeH="0" baseline="0" noProof="0" dirty="0">
              <a:ln>
                <a:noFill/>
              </a:ln>
              <a:solidFill>
                <a:sysClr val="windowText" lastClr="000000"/>
              </a:solidFill>
              <a:effectLst/>
              <a:uLnTx/>
              <a:uFillTx/>
              <a:cs typeface="+mn-ea"/>
              <a:sym typeface="+mn-lt"/>
            </a:endParaRPr>
          </a:p>
        </p:txBody>
      </p:sp>
      <p:sp>
        <p:nvSpPr>
          <p:cNvPr id="8" name="矩形 7"/>
          <p:cNvSpPr/>
          <p:nvPr/>
        </p:nvSpPr>
        <p:spPr>
          <a:xfrm>
            <a:off x="1974802" y="1522555"/>
            <a:ext cx="3128407"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dirty="0">
                <a:ln>
                  <a:noFill/>
                </a:ln>
                <a:solidFill>
                  <a:srgbClr val="C00000"/>
                </a:solidFill>
                <a:effectLst/>
                <a:uLnTx/>
                <a:uFillTx/>
                <a:cs typeface="+mn-ea"/>
                <a:sym typeface="+mn-lt"/>
              </a:rPr>
              <a:t> </a:t>
            </a:r>
            <a:r>
              <a:rPr kumimoji="0" lang="zh-CN" altLang="en-US" sz="2800" b="1" i="0" u="none" strike="noStrike" kern="0" cap="none" spc="0" normalizeH="0" baseline="0" noProof="0" dirty="0">
                <a:ln>
                  <a:noFill/>
                </a:ln>
                <a:solidFill>
                  <a:srgbClr val="C00000"/>
                </a:solidFill>
                <a:effectLst/>
                <a:uLnTx/>
                <a:uFillTx/>
                <a:cs typeface="+mn-ea"/>
                <a:sym typeface="+mn-lt"/>
              </a:rPr>
              <a:t>默读第一节</a:t>
            </a:r>
            <a:endParaRPr kumimoji="0" lang="en-US" altLang="zh-CN" sz="2800" b="1" i="0" u="none" strike="noStrike" kern="0" cap="none" spc="0" normalizeH="0" baseline="0" noProof="0" dirty="0">
              <a:ln>
                <a:noFill/>
              </a:ln>
              <a:solidFill>
                <a:srgbClr val="C00000"/>
              </a:solidFill>
              <a:effectLst/>
              <a:uLnTx/>
              <a:uFillTx/>
              <a:cs typeface="+mn-ea"/>
              <a:sym typeface="+mn-lt"/>
            </a:endParaRPr>
          </a:p>
        </p:txBody>
      </p:sp>
      <p:sp>
        <p:nvSpPr>
          <p:cNvPr id="9" name="矩形 8"/>
          <p:cNvSpPr/>
          <p:nvPr/>
        </p:nvSpPr>
        <p:spPr>
          <a:xfrm>
            <a:off x="4731026" y="990446"/>
            <a:ext cx="4354554"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prstClr val="black"/>
                </a:solidFill>
                <a:effectLst/>
                <a:uLnTx/>
                <a:uFillTx/>
                <a:cs typeface="+mn-ea"/>
                <a:sym typeface="+mn-lt"/>
              </a:rPr>
              <a:t>       </a:t>
            </a: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
        <p:nvSpPr>
          <p:cNvPr id="13" name="矩形 12"/>
          <p:cNvSpPr/>
          <p:nvPr/>
        </p:nvSpPr>
        <p:spPr>
          <a:xfrm>
            <a:off x="7185342" y="4119748"/>
            <a:ext cx="3800475" cy="1569660"/>
          </a:xfrm>
          <a:prstGeom prst="rect">
            <a:avLst/>
          </a:prstGeom>
          <a:solidFill>
            <a:srgbClr val="DAE3F3">
              <a:alpha val="43137"/>
            </a:srgbClr>
          </a:solidFill>
          <a:ln>
            <a:solidFill>
              <a:schemeClr val="accent2">
                <a:lumMod val="50000"/>
              </a:schemeClr>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02025E"/>
                </a:solidFill>
                <a:effectLst/>
                <a:uLnTx/>
                <a:uFillTx/>
                <a:cs typeface="+mn-ea"/>
                <a:sym typeface="+mn-lt"/>
              </a:rPr>
              <a:t>      </a:t>
            </a:r>
            <a:r>
              <a:rPr kumimoji="0" lang="zh-CN" altLang="en-US" sz="2400" b="0" i="0" u="none" strike="noStrike" kern="0" cap="none" spc="0" normalizeH="0" baseline="0" noProof="0" dirty="0">
                <a:ln>
                  <a:noFill/>
                </a:ln>
                <a:solidFill>
                  <a:prstClr val="black"/>
                </a:solidFill>
                <a:effectLst/>
                <a:uLnTx/>
                <a:uFillTx/>
                <a:cs typeface="+mn-ea"/>
                <a:sym typeface="+mn-lt"/>
              </a:rPr>
              <a:t>“一直”说明“我”对蜻蜓的复眼有极强的好奇心，坚持不懈地思考复眼的奥秘。</a:t>
            </a:r>
            <a:endParaRPr kumimoji="0" lang="zh-CN" altLang="en-US" sz="2400" b="0" i="0" u="none" strike="noStrike" kern="1200" cap="none" spc="0" normalizeH="0" baseline="0" noProof="0" dirty="0">
              <a:ln>
                <a:noFill/>
              </a:ln>
              <a:solidFill>
                <a:prstClr val="black"/>
              </a:solidFill>
              <a:effectLst/>
              <a:uLnTx/>
              <a:uFillTx/>
              <a:cs typeface="+mn-ea"/>
              <a:sym typeface="+mn-lt"/>
            </a:endParaRPr>
          </a:p>
        </p:txBody>
      </p:sp>
      <p:sp>
        <p:nvSpPr>
          <p:cNvPr id="44" name="矩形 43"/>
          <p:cNvSpPr/>
          <p:nvPr/>
        </p:nvSpPr>
        <p:spPr>
          <a:xfrm>
            <a:off x="1243390" y="2283540"/>
            <a:ext cx="4852610"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C00000"/>
                </a:solidFill>
                <a:effectLst/>
                <a:uLnTx/>
                <a:uFillTx/>
                <a:cs typeface="+mn-ea"/>
                <a:sym typeface="+mn-lt"/>
              </a:rPr>
              <a:t>这一节是围绕那句话来写的？</a:t>
            </a:r>
          </a:p>
        </p:txBody>
      </p:sp>
      <p:pic>
        <p:nvPicPr>
          <p:cNvPr id="24578" name="Picture 2" descr="C:\Users\Administrator\AppData\Roaming\Tencent\Users\694376350\QQ\WinTemp\RichOle\HP5MX[]P3DFSO4~)T6}T2{2.png"/>
          <p:cNvPicPr>
            <a:picLocks noChangeAspect="1" noChangeArrowheads="1"/>
          </p:cNvPicPr>
          <p:nvPr/>
        </p:nvPicPr>
        <p:blipFill>
          <a:blip r:embed="rId3" cstate="print"/>
          <a:srcRect/>
          <a:stretch>
            <a:fillRect/>
          </a:stretch>
        </p:blipFill>
        <p:spPr bwMode="auto">
          <a:xfrm flipH="1">
            <a:off x="7185342" y="1522555"/>
            <a:ext cx="3481387" cy="2014537"/>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矩形 1"/>
          <p:cNvSpPr/>
          <p:nvPr/>
        </p:nvSpPr>
        <p:spPr>
          <a:xfrm>
            <a:off x="703927" y="352362"/>
            <a:ext cx="1447832" cy="461665"/>
          </a:xfrm>
          <a:prstGeom prst="rect">
            <a:avLst/>
          </a:prstGeom>
        </p:spPr>
        <p:txBody>
          <a:bodyPr wrap="none">
            <a:spAutoFit/>
          </a:bodyPr>
          <a:lstStyle/>
          <a:p>
            <a:pPr lvl="0" algn="dist">
              <a:defRPr/>
            </a:pPr>
            <a:r>
              <a:rPr lang="zh-CN" altLang="en-US" sz="2400" b="1" dirty="0">
                <a:solidFill>
                  <a:prstClr val="black"/>
                </a:solidFill>
                <a:cs typeface="+mn-ea"/>
                <a:sym typeface="+mn-lt"/>
              </a:rPr>
              <a:t>课文讲解</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p:cTn id="7" dur="500" fill="hold"/>
                                        <p:tgtEl>
                                          <p:spTgt spid="24578"/>
                                        </p:tgtEl>
                                        <p:attrNameLst>
                                          <p:attrName>ppt_w</p:attrName>
                                        </p:attrNameLst>
                                      </p:cBhvr>
                                      <p:tavLst>
                                        <p:tav tm="0">
                                          <p:val>
                                            <p:fltVal val="0"/>
                                          </p:val>
                                        </p:tav>
                                        <p:tav tm="100000">
                                          <p:val>
                                            <p:strVal val="#ppt_w"/>
                                          </p:val>
                                        </p:tav>
                                      </p:tavLst>
                                    </p:anim>
                                    <p:anim calcmode="lin" valueType="num">
                                      <p:cBhvr>
                                        <p:cTn id="8" dur="500" fill="hold"/>
                                        <p:tgtEl>
                                          <p:spTgt spid="24578"/>
                                        </p:tgtEl>
                                        <p:attrNameLst>
                                          <p:attrName>ppt_h</p:attrName>
                                        </p:attrNameLst>
                                      </p:cBhvr>
                                      <p:tavLst>
                                        <p:tav tm="0">
                                          <p:val>
                                            <p:fltVal val="0"/>
                                          </p:val>
                                        </p:tav>
                                        <p:tav tm="100000">
                                          <p:val>
                                            <p:strVal val="#ppt_h"/>
                                          </p:val>
                                        </p:tav>
                                      </p:tavLst>
                                    </p:anim>
                                    <p:animEffect transition="in" filter="fade">
                                      <p:cBhvr>
                                        <p:cTn id="9" dur="500"/>
                                        <p:tgtEl>
                                          <p:spTgt spid="2457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3" grpId="0" animBg="1"/>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19957" y="1703003"/>
            <a:ext cx="5708909" cy="2935547"/>
          </a:xfrm>
          <a:prstGeom prst="rect">
            <a:avLst/>
          </a:prstGeom>
          <a:ln w="28575">
            <a:solidFill>
              <a:schemeClr val="accent2">
                <a:lumMod val="50000"/>
              </a:schemeClr>
            </a:solidFill>
            <a:prstDash val="dashDot"/>
          </a:ln>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cs typeface="+mn-ea"/>
                <a:sym typeface="+mn-lt"/>
              </a:rPr>
              <a:t>      那它怎么看东西呢</a:t>
            </a:r>
            <a:r>
              <a:rPr kumimoji="0" lang="en-US" altLang="zh-CN" sz="2400" b="0" i="0" u="none" strike="noStrike" kern="1200" cap="none" spc="0" normalizeH="0" baseline="0" noProof="0" dirty="0">
                <a:ln>
                  <a:noFill/>
                </a:ln>
                <a:solidFill>
                  <a:prstClr val="black"/>
                </a:solidFill>
                <a:effectLst/>
                <a:uLnTx/>
                <a:uFillTx/>
                <a:cs typeface="+mn-ea"/>
                <a:sym typeface="+mn-lt"/>
              </a:rPr>
              <a:t>?</a:t>
            </a:r>
            <a:r>
              <a:rPr kumimoji="0" lang="zh-CN" altLang="en-US" sz="2400" b="0" i="0" u="none" strike="noStrike" kern="1200" cap="none" spc="0" normalizeH="0" baseline="0" noProof="0" dirty="0">
                <a:ln>
                  <a:noFill/>
                </a:ln>
                <a:solidFill>
                  <a:prstClr val="black"/>
                </a:solidFill>
                <a:effectLst/>
                <a:uLnTx/>
                <a:uFillTx/>
                <a:cs typeface="+mn-ea"/>
                <a:sym typeface="+mn-lt"/>
              </a:rPr>
              <a:t>是每个小眼睛都看到一个小形象</a:t>
            </a:r>
            <a:r>
              <a:rPr kumimoji="0" lang="en-US" altLang="zh-CN" sz="2400" b="0" i="0" u="none" strike="noStrike" kern="1200" cap="none" spc="0" normalizeH="0" baseline="0" noProof="0" dirty="0">
                <a:ln>
                  <a:noFill/>
                </a:ln>
                <a:solidFill>
                  <a:prstClr val="black"/>
                </a:solidFill>
                <a:effectLst/>
                <a:uLnTx/>
                <a:uFillTx/>
                <a:cs typeface="+mn-ea"/>
                <a:sym typeface="+mn-lt"/>
              </a:rPr>
              <a:t>,</a:t>
            </a:r>
            <a:r>
              <a:rPr kumimoji="0" lang="zh-CN" altLang="en-US" sz="2400" b="0" i="0" u="none" strike="noStrike" kern="1200" cap="none" spc="0" normalizeH="0" baseline="0" noProof="0" dirty="0">
                <a:ln>
                  <a:noFill/>
                </a:ln>
                <a:solidFill>
                  <a:prstClr val="black"/>
                </a:solidFill>
                <a:effectLst/>
                <a:uLnTx/>
                <a:uFillTx/>
                <a:cs typeface="+mn-ea"/>
                <a:sym typeface="+mn-lt"/>
              </a:rPr>
              <a:t>合成一个大形象</a:t>
            </a:r>
            <a:r>
              <a:rPr kumimoji="0" lang="en-US" altLang="zh-CN" sz="2400" b="0" i="0" u="none" strike="noStrike" kern="1200" cap="none" spc="0" normalizeH="0" baseline="0" noProof="0" dirty="0">
                <a:ln>
                  <a:noFill/>
                </a:ln>
                <a:solidFill>
                  <a:prstClr val="black"/>
                </a:solidFill>
                <a:effectLst/>
                <a:uLnTx/>
                <a:uFillTx/>
                <a:cs typeface="+mn-ea"/>
                <a:sym typeface="+mn-lt"/>
              </a:rPr>
              <a:t>?</a:t>
            </a:r>
            <a:r>
              <a:rPr kumimoji="0" lang="zh-CN" altLang="en-US" sz="2400" b="0" i="0" u="none" strike="noStrike" kern="1200" cap="none" spc="0" normalizeH="0" baseline="0" noProof="0" dirty="0">
                <a:ln>
                  <a:noFill/>
                </a:ln>
                <a:solidFill>
                  <a:prstClr val="black"/>
                </a:solidFill>
                <a:effectLst/>
                <a:uLnTx/>
                <a:uFillTx/>
                <a:cs typeface="+mn-ea"/>
                <a:sym typeface="+mn-lt"/>
              </a:rPr>
              <a:t>还是每个小眼睛看到形象的一部分</a:t>
            </a:r>
            <a:r>
              <a:rPr kumimoji="0" lang="en-US" altLang="zh-CN" sz="2400" b="0" i="0" u="none" strike="noStrike" kern="1200" cap="none" spc="0" normalizeH="0" baseline="0" noProof="0" dirty="0">
                <a:ln>
                  <a:noFill/>
                </a:ln>
                <a:solidFill>
                  <a:prstClr val="black"/>
                </a:solidFill>
                <a:effectLst/>
                <a:uLnTx/>
                <a:uFillTx/>
                <a:cs typeface="+mn-ea"/>
                <a:sym typeface="+mn-lt"/>
              </a:rPr>
              <a:t>,</a:t>
            </a:r>
            <a:r>
              <a:rPr kumimoji="0" lang="zh-CN" altLang="en-US" sz="2400" b="0" i="0" u="none" strike="noStrike" kern="1200" cap="none" spc="0" normalizeH="0" baseline="0" noProof="0" dirty="0">
                <a:ln>
                  <a:noFill/>
                </a:ln>
                <a:solidFill>
                  <a:prstClr val="black"/>
                </a:solidFill>
                <a:effectLst/>
                <a:uLnTx/>
                <a:uFillTx/>
                <a:cs typeface="+mn-ea"/>
                <a:sym typeface="+mn-lt"/>
              </a:rPr>
              <a:t>合成一个完整的形象</a:t>
            </a:r>
            <a:r>
              <a:rPr kumimoji="0" lang="en-US" altLang="zh-CN" sz="2400" b="0" i="0" u="none" strike="noStrike" kern="1200" cap="none" spc="0" normalizeH="0" baseline="0" noProof="0" dirty="0">
                <a:ln>
                  <a:noFill/>
                </a:ln>
                <a:solidFill>
                  <a:prstClr val="black"/>
                </a:solidFill>
                <a:effectLst/>
                <a:uLnTx/>
                <a:uFillTx/>
                <a:cs typeface="+mn-ea"/>
                <a:sym typeface="+mn-lt"/>
              </a:rPr>
              <a:t>?</a:t>
            </a:r>
            <a:r>
              <a:rPr kumimoji="0" lang="zh-CN" altLang="en-US" sz="2400" b="0" i="0" u="none" strike="noStrike" kern="1200" cap="none" spc="0" normalizeH="0" baseline="0" noProof="0" dirty="0">
                <a:ln>
                  <a:noFill/>
                </a:ln>
                <a:solidFill>
                  <a:prstClr val="black"/>
                </a:solidFill>
                <a:effectLst/>
                <a:uLnTx/>
                <a:uFillTx/>
                <a:cs typeface="+mn-ea"/>
                <a:sym typeface="+mn-lt"/>
              </a:rPr>
              <a:t>总是琢磨不出来。</a:t>
            </a:r>
            <a:endParaRPr kumimoji="0" lang="zh-CN" altLang="en-US" sz="2400" b="0" i="0" u="none" strike="noStrike" kern="0" cap="none" spc="0" normalizeH="0" baseline="0" noProof="0" dirty="0">
              <a:ln>
                <a:noFill/>
              </a:ln>
              <a:solidFill>
                <a:sysClr val="windowText" lastClr="000000"/>
              </a:solidFill>
              <a:effectLst/>
              <a:uLnTx/>
              <a:uFillTx/>
              <a:cs typeface="+mn-ea"/>
              <a:sym typeface="+mn-lt"/>
            </a:endParaRPr>
          </a:p>
        </p:txBody>
      </p:sp>
      <p:sp>
        <p:nvSpPr>
          <p:cNvPr id="6" name="矩形 5"/>
          <p:cNvSpPr/>
          <p:nvPr/>
        </p:nvSpPr>
        <p:spPr>
          <a:xfrm>
            <a:off x="6749828" y="1597086"/>
            <a:ext cx="450430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0" cap="none" spc="-150" normalizeH="0" baseline="0" noProof="0" dirty="0">
                <a:ln>
                  <a:noFill/>
                </a:ln>
                <a:solidFill>
                  <a:srgbClr val="C00000"/>
                </a:solidFill>
                <a:effectLst/>
                <a:uLnTx/>
                <a:uFillTx/>
                <a:cs typeface="+mn-ea"/>
                <a:sym typeface="+mn-lt"/>
              </a:rPr>
              <a:t>一连串的问题说明什么</a:t>
            </a:r>
            <a:r>
              <a:rPr kumimoji="0" lang="en-US" altLang="zh-CN" sz="3200" b="1" i="0" u="none" strike="noStrike" kern="0" cap="none" spc="-150" normalizeH="0" baseline="0" noProof="0" dirty="0">
                <a:ln>
                  <a:noFill/>
                </a:ln>
                <a:solidFill>
                  <a:srgbClr val="C00000"/>
                </a:solidFill>
                <a:effectLst/>
                <a:uLnTx/>
                <a:uFillTx/>
                <a:cs typeface="+mn-ea"/>
                <a:sym typeface="+mn-lt"/>
              </a:rPr>
              <a:t>?</a:t>
            </a:r>
            <a:endParaRPr kumimoji="0" lang="zh-CN" altLang="en-US" sz="1800" b="0" i="0" u="none" strike="noStrike" kern="1200" cap="none" spc="-150" normalizeH="0" baseline="0" noProof="0" dirty="0">
              <a:ln>
                <a:noFill/>
              </a:ln>
              <a:solidFill>
                <a:srgbClr val="C00000"/>
              </a:solidFill>
              <a:effectLst/>
              <a:uLnTx/>
              <a:uFillTx/>
              <a:cs typeface="+mn-ea"/>
              <a:sym typeface="+mn-lt"/>
            </a:endParaRPr>
          </a:p>
        </p:txBody>
      </p:sp>
      <p:sp>
        <p:nvSpPr>
          <p:cNvPr id="46" name="矩形 45"/>
          <p:cNvSpPr/>
          <p:nvPr/>
        </p:nvSpPr>
        <p:spPr>
          <a:xfrm>
            <a:off x="6856418" y="2486636"/>
            <a:ext cx="4144684" cy="203132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0" cap="none" spc="-150" normalizeH="0" baseline="0" noProof="0" dirty="0">
                <a:ln>
                  <a:noFill/>
                </a:ln>
                <a:solidFill>
                  <a:srgbClr val="0070C0"/>
                </a:solidFill>
                <a:effectLst/>
                <a:uLnTx/>
                <a:uFillTx/>
                <a:cs typeface="+mn-ea"/>
                <a:sym typeface="+mn-lt"/>
              </a:rPr>
              <a:t>       我有很多问题，却弄不清楚。说明作者有很强烈 的求知欲。</a:t>
            </a:r>
            <a:endParaRPr kumimoji="0" lang="zh-CN" altLang="en-US" sz="2800" b="0" i="0" u="none" strike="noStrike" kern="1200" cap="none" spc="0" normalizeH="0" baseline="0" noProof="0" dirty="0">
              <a:ln>
                <a:noFill/>
              </a:ln>
              <a:solidFill>
                <a:prstClr val="black"/>
              </a:solidFill>
              <a:effectLst/>
              <a:uLnTx/>
              <a:uFillTx/>
              <a:cs typeface="+mn-ea"/>
              <a:sym typeface="+mn-lt"/>
            </a:endParaRPr>
          </a:p>
        </p:txBody>
      </p:sp>
      <p:sp>
        <p:nvSpPr>
          <p:cNvPr id="2" name="矩形 1"/>
          <p:cNvSpPr/>
          <p:nvPr/>
        </p:nvSpPr>
        <p:spPr>
          <a:xfrm>
            <a:off x="703927" y="352362"/>
            <a:ext cx="1447832" cy="461665"/>
          </a:xfrm>
          <a:prstGeom prst="rect">
            <a:avLst/>
          </a:prstGeom>
        </p:spPr>
        <p:txBody>
          <a:bodyPr wrap="none">
            <a:spAutoFit/>
          </a:bodyPr>
          <a:lstStyle/>
          <a:p>
            <a:pPr lvl="0" algn="dist">
              <a:defRPr/>
            </a:pPr>
            <a:r>
              <a:rPr lang="zh-CN" altLang="en-US" sz="2400" b="1" dirty="0">
                <a:solidFill>
                  <a:prstClr val="black"/>
                </a:solidFill>
                <a:cs typeface="+mn-ea"/>
                <a:sym typeface="+mn-lt"/>
              </a:rPr>
              <a:t>课文讲解</a:t>
            </a: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4700" y="3884898"/>
            <a:ext cx="2139489" cy="28324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85969" y="1443039"/>
            <a:ext cx="5175048" cy="2601546"/>
          </a:xfrm>
          <a:prstGeom prst="rect">
            <a:avLst/>
          </a:prstGeom>
          <a:ln w="28575">
            <a:solidFill>
              <a:schemeClr val="accent2">
                <a:lumMod val="50000"/>
              </a:schemeClr>
            </a:solidFill>
            <a:prstDash val="dashDot"/>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    </a:t>
            </a:r>
            <a:r>
              <a:rPr kumimoji="0" lang="zh-CN" altLang="en-US" sz="2800" b="0" i="0" u="none" strike="noStrike" kern="1200" cap="none" spc="0" normalizeH="0" baseline="0" noProof="0" dirty="0">
                <a:ln>
                  <a:noFill/>
                </a:ln>
                <a:solidFill>
                  <a:srgbClr val="C00000"/>
                </a:solidFill>
                <a:effectLst/>
                <a:uLnTx/>
                <a:uFillTx/>
                <a:cs typeface="+mn-ea"/>
                <a:sym typeface="+mn-lt"/>
              </a:rPr>
              <a:t>凡是有复眼的昆虫</a:t>
            </a:r>
            <a:r>
              <a:rPr kumimoji="0" lang="en-US" altLang="zh-CN" sz="2800" b="0" i="0" u="none" strike="noStrike" kern="1200" cap="none" spc="0" normalizeH="0" baseline="0" noProof="0" dirty="0">
                <a:ln>
                  <a:noFill/>
                </a:ln>
                <a:solidFill>
                  <a:srgbClr val="C00000"/>
                </a:solidFill>
                <a:effectLst/>
                <a:uLnTx/>
                <a:uFillTx/>
                <a:cs typeface="+mn-ea"/>
                <a:sym typeface="+mn-lt"/>
              </a:rPr>
              <a:t>,</a:t>
            </a:r>
            <a:r>
              <a:rPr kumimoji="0" lang="zh-CN" altLang="en-US" sz="2800" b="0" i="0" u="none" strike="noStrike" kern="1200" cap="none" spc="0" normalizeH="0" baseline="0" noProof="0" dirty="0">
                <a:ln>
                  <a:noFill/>
                </a:ln>
                <a:solidFill>
                  <a:srgbClr val="C00000"/>
                </a:solidFill>
                <a:effectLst/>
                <a:uLnTx/>
                <a:uFillTx/>
                <a:cs typeface="+mn-ea"/>
                <a:sym typeface="+mn-lt"/>
              </a:rPr>
              <a:t>视觉都很灵敏。</a:t>
            </a:r>
            <a:r>
              <a:rPr kumimoji="0" lang="zh-CN" altLang="en-US" sz="2800" b="0" i="0" u="none" strike="noStrike" kern="1200" cap="none" spc="0" normalizeH="0" baseline="0" noProof="0" dirty="0">
                <a:ln>
                  <a:noFill/>
                </a:ln>
                <a:solidFill>
                  <a:prstClr val="black"/>
                </a:solidFill>
                <a:effectLst/>
                <a:uLnTx/>
                <a:uFillTx/>
                <a:cs typeface="+mn-ea"/>
                <a:sym typeface="+mn-lt"/>
              </a:rPr>
              <a:t>蜻蜓就有复眼，苍蝇也有。你走近蜻蜓和苍蝇</a:t>
            </a:r>
            <a:r>
              <a:rPr kumimoji="0" lang="en-US" altLang="zh-CN" sz="2800" b="0" i="0" u="none" strike="noStrike" kern="1200" cap="none" spc="0" normalizeH="0" baseline="0" noProof="0" dirty="0">
                <a:ln>
                  <a:noFill/>
                </a:ln>
                <a:solidFill>
                  <a:prstClr val="black"/>
                </a:solidFill>
                <a:effectLst/>
                <a:uLnTx/>
                <a:uFillTx/>
                <a:cs typeface="+mn-ea"/>
                <a:sym typeface="+mn-lt"/>
              </a:rPr>
              <a:t>,</a:t>
            </a:r>
            <a:r>
              <a:rPr kumimoji="0" lang="zh-CN" altLang="en-US" sz="2800" b="0" i="0" u="none" strike="noStrike" kern="1200" cap="none" spc="0" normalizeH="0" baseline="0" noProof="0" dirty="0">
                <a:ln>
                  <a:noFill/>
                </a:ln>
                <a:solidFill>
                  <a:prstClr val="black"/>
                </a:solidFill>
                <a:effectLst/>
                <a:uLnTx/>
                <a:uFillTx/>
                <a:cs typeface="+mn-ea"/>
                <a:sym typeface="+mn-lt"/>
              </a:rPr>
              <a:t>还有一段距离</a:t>
            </a:r>
            <a:r>
              <a:rPr kumimoji="0" lang="en-US" altLang="zh-CN" sz="2800" b="0" i="0" u="none" strike="noStrike" kern="1200" cap="none" spc="0" normalizeH="0" baseline="0" noProof="0" dirty="0">
                <a:ln>
                  <a:noFill/>
                </a:ln>
                <a:solidFill>
                  <a:prstClr val="black"/>
                </a:solidFill>
                <a:effectLst/>
                <a:uLnTx/>
                <a:uFillTx/>
                <a:cs typeface="+mn-ea"/>
                <a:sym typeface="+mn-lt"/>
              </a:rPr>
              <a:t>,</a:t>
            </a:r>
            <a:r>
              <a:rPr kumimoji="0" lang="zh-CN" altLang="en-US" sz="2800" b="0" i="0" u="none" strike="noStrike" kern="1200" cap="none" spc="0" normalizeH="0" baseline="0" noProof="0" dirty="0">
                <a:ln>
                  <a:noFill/>
                </a:ln>
                <a:solidFill>
                  <a:prstClr val="black"/>
                </a:solidFill>
                <a:effectLst/>
                <a:uLnTx/>
                <a:uFillTx/>
                <a:cs typeface="+mn-ea"/>
                <a:sym typeface="+mn-lt"/>
              </a:rPr>
              <a:t>它们就发现了</a:t>
            </a:r>
            <a:r>
              <a:rPr kumimoji="0" lang="en-US" altLang="zh-CN" sz="2800" b="0" i="0" u="none" strike="noStrike" kern="1200" cap="none" spc="0" normalizeH="0" baseline="0" noProof="0" dirty="0">
                <a:ln>
                  <a:noFill/>
                </a:ln>
                <a:solidFill>
                  <a:prstClr val="black"/>
                </a:solidFill>
                <a:effectLst/>
                <a:uLnTx/>
                <a:uFillTx/>
                <a:cs typeface="+mn-ea"/>
                <a:sym typeface="+mn-lt"/>
              </a:rPr>
              <a:t>,</a:t>
            </a:r>
            <a:r>
              <a:rPr kumimoji="0" lang="zh-CN" altLang="en-US" sz="2800" b="0" i="0" u="none" strike="noStrike" kern="1200" cap="none" spc="0" normalizeH="0" baseline="0" noProof="0" dirty="0">
                <a:ln>
                  <a:noFill/>
                </a:ln>
                <a:solidFill>
                  <a:prstClr val="black"/>
                </a:solidFill>
                <a:effectLst/>
                <a:uLnTx/>
                <a:uFillTx/>
                <a:cs typeface="+mn-ea"/>
                <a:sym typeface="+mn-lt"/>
              </a:rPr>
              <a:t>噌</a:t>
            </a:r>
            <a:r>
              <a:rPr kumimoji="0" lang="en-US" altLang="zh-CN" sz="2800" b="0" i="0" u="none" strike="noStrike" kern="1200" cap="none" spc="0" normalizeH="0" baseline="0" noProof="0" dirty="0">
                <a:ln>
                  <a:noFill/>
                </a:ln>
                <a:solidFill>
                  <a:prstClr val="black"/>
                </a:solidFill>
                <a:effectLst/>
                <a:uLnTx/>
                <a:uFillTx/>
                <a:cs typeface="+mn-ea"/>
                <a:sym typeface="+mn-lt"/>
              </a:rPr>
              <a:t>—</a:t>
            </a:r>
            <a:r>
              <a:rPr kumimoji="0" lang="zh-CN" altLang="en-US" sz="2800" b="0" i="0" u="none" strike="noStrike" kern="1200" cap="none" spc="0" normalizeH="0" baseline="0" noProof="0" dirty="0">
                <a:ln>
                  <a:noFill/>
                </a:ln>
                <a:solidFill>
                  <a:prstClr val="black"/>
                </a:solidFill>
                <a:effectLst/>
                <a:uLnTx/>
                <a:uFillTx/>
                <a:cs typeface="+mn-ea"/>
                <a:sym typeface="+mn-lt"/>
              </a:rPr>
              <a:t>一飞了。 </a:t>
            </a:r>
            <a:endParaRPr kumimoji="0" lang="zh-CN" altLang="en-US" sz="2800" b="0" i="0" u="none" strike="noStrike" kern="0" cap="none" spc="0" normalizeH="0" baseline="0" noProof="0" dirty="0">
              <a:ln>
                <a:noFill/>
              </a:ln>
              <a:solidFill>
                <a:sysClr val="windowText" lastClr="000000"/>
              </a:solidFill>
              <a:effectLst/>
              <a:uLnTx/>
              <a:uFillTx/>
              <a:cs typeface="+mn-ea"/>
              <a:sym typeface="+mn-lt"/>
            </a:endParaRPr>
          </a:p>
        </p:txBody>
      </p:sp>
      <p:sp>
        <p:nvSpPr>
          <p:cNvPr id="4" name="矩形 3"/>
          <p:cNvSpPr/>
          <p:nvPr/>
        </p:nvSpPr>
        <p:spPr>
          <a:xfrm>
            <a:off x="785969" y="4880616"/>
            <a:ext cx="8486775" cy="1068690"/>
          </a:xfrm>
          <a:prstGeom prst="rect">
            <a:avLst/>
          </a:prstGeom>
          <a:solidFill>
            <a:schemeClr val="accent2">
              <a:lumMod val="20000"/>
              <a:lumOff val="80000"/>
            </a:schemeClr>
          </a:solidFill>
        </p:spPr>
        <p:txBody>
          <a:bodyPr wrap="square">
            <a:spAutoFit/>
          </a:bodyPr>
          <a:lstStyle/>
          <a:p>
            <a:pPr marL="0" marR="0" lvl="0" indent="0" algn="l" defTabSz="914400" rtl="0" eaLnBrk="1" fontAlgn="auto" latinLnBrk="0" hangingPunct="1">
              <a:lnSpc>
                <a:spcPts val="4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02025E"/>
                </a:solidFill>
                <a:effectLst/>
                <a:uLnTx/>
                <a:uFillTx/>
                <a:cs typeface="+mn-ea"/>
                <a:sym typeface="+mn-lt"/>
              </a:rPr>
              <a:t>      第一句点明了复眼的特点</a:t>
            </a:r>
            <a:r>
              <a:rPr kumimoji="0" lang="en-US" altLang="zh-CN" sz="2400" b="0" i="0" u="none" strike="noStrike" kern="1200" cap="none" spc="0" normalizeH="0" baseline="0" noProof="0" dirty="0">
                <a:ln>
                  <a:noFill/>
                </a:ln>
                <a:solidFill>
                  <a:srgbClr val="02025E"/>
                </a:solidFill>
                <a:effectLst/>
                <a:uLnTx/>
                <a:uFillTx/>
                <a:cs typeface="+mn-ea"/>
                <a:sym typeface="+mn-lt"/>
              </a:rPr>
              <a:t>---</a:t>
            </a:r>
            <a:r>
              <a:rPr kumimoji="0" lang="zh-CN" altLang="en-US" sz="2400" b="0" i="0" u="none" strike="noStrike" kern="1200" cap="none" spc="0" normalizeH="0" baseline="0" noProof="0" dirty="0">
                <a:ln>
                  <a:noFill/>
                </a:ln>
                <a:solidFill>
                  <a:srgbClr val="02025E"/>
                </a:solidFill>
                <a:effectLst/>
                <a:uLnTx/>
                <a:uFillTx/>
                <a:cs typeface="+mn-ea"/>
                <a:sym typeface="+mn-lt"/>
              </a:rPr>
              <a:t>灵敏。</a:t>
            </a:r>
            <a:endParaRPr kumimoji="0" lang="en-US" altLang="zh-CN" sz="2400" b="0" i="0" u="none" strike="noStrike" kern="1200" cap="none" spc="0" normalizeH="0" baseline="0" noProof="0" dirty="0">
              <a:ln>
                <a:noFill/>
              </a:ln>
              <a:solidFill>
                <a:srgbClr val="02025E"/>
              </a:solidFill>
              <a:effectLst/>
              <a:uLnTx/>
              <a:uFillTx/>
              <a:cs typeface="+mn-ea"/>
              <a:sym typeface="+mn-lt"/>
            </a:endParaRPr>
          </a:p>
          <a:p>
            <a:pPr marL="0" marR="0" lvl="0" indent="0" algn="l" defTabSz="914400" rtl="0" eaLnBrk="1" fontAlgn="auto" latinLnBrk="0" hangingPunct="1">
              <a:lnSpc>
                <a:spcPts val="4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02025E"/>
                </a:solidFill>
                <a:effectLst/>
                <a:uLnTx/>
                <a:uFillTx/>
                <a:cs typeface="+mn-ea"/>
                <a:sym typeface="+mn-lt"/>
              </a:rPr>
              <a:t>      下面用实例证实有复眼的昆虫视觉灵敏。</a:t>
            </a:r>
          </a:p>
        </p:txBody>
      </p:sp>
      <p:pic>
        <p:nvPicPr>
          <p:cNvPr id="20481" name="Picture 1" descr="C:\Users\Administrator\AppData\Roaming\Tencent\Users\694376350\QQ\WinTemp\RichOle\5XC%X09[%]V%L$``~}N15HG.png"/>
          <p:cNvPicPr>
            <a:picLocks noChangeAspect="1" noChangeArrowheads="1"/>
          </p:cNvPicPr>
          <p:nvPr/>
        </p:nvPicPr>
        <p:blipFill>
          <a:blip r:embed="rId3" cstate="print"/>
          <a:srcRect/>
          <a:stretch>
            <a:fillRect/>
          </a:stretch>
        </p:blipFill>
        <p:spPr bwMode="auto">
          <a:xfrm>
            <a:off x="6386355" y="1651842"/>
            <a:ext cx="2771333" cy="2186496"/>
          </a:xfrm>
          <a:prstGeom prst="rect">
            <a:avLst/>
          </a:prstGeom>
          <a:noFill/>
        </p:spPr>
      </p:pic>
      <p:pic>
        <p:nvPicPr>
          <p:cNvPr id="20483" name="Picture 3" descr="https://timgsa.baidu.com/timg?image&amp;quality=80&amp;size=b9999_10000&amp;sec=1576985036878&amp;di=17366b58dd4cb8a8a95ddab435fb17ae&amp;imgtype=0&amp;src=http%3A%2F%2Fpic.51yuansu.com%2Fpic3%2Fcover%2F01%2F64%2F28%2F595776beccb09_610.jpg"/>
          <p:cNvPicPr>
            <a:picLocks noChangeAspect="1" noChangeArrowheads="1"/>
          </p:cNvPicPr>
          <p:nvPr/>
        </p:nvPicPr>
        <p:blipFill>
          <a:blip r:embed="rId4" cstate="print">
            <a:clrChange>
              <a:clrFrom>
                <a:srgbClr val="FAFAFA"/>
              </a:clrFrom>
              <a:clrTo>
                <a:srgbClr val="FAFAFA">
                  <a:alpha val="0"/>
                </a:srgbClr>
              </a:clrTo>
            </a:clrChange>
          </a:blip>
          <a:srcRect/>
          <a:stretch>
            <a:fillRect/>
          </a:stretch>
        </p:blipFill>
        <p:spPr bwMode="auto">
          <a:xfrm>
            <a:off x="9027954" y="1445595"/>
            <a:ext cx="2490739" cy="2392743"/>
          </a:xfrm>
          <a:prstGeom prst="rect">
            <a:avLst/>
          </a:prstGeom>
          <a:noFill/>
        </p:spPr>
      </p:pic>
      <p:sp>
        <p:nvSpPr>
          <p:cNvPr id="2" name="矩形 1"/>
          <p:cNvSpPr/>
          <p:nvPr/>
        </p:nvSpPr>
        <p:spPr>
          <a:xfrm>
            <a:off x="703927" y="352362"/>
            <a:ext cx="1447832" cy="461665"/>
          </a:xfrm>
          <a:prstGeom prst="rect">
            <a:avLst/>
          </a:prstGeom>
        </p:spPr>
        <p:txBody>
          <a:bodyPr wrap="none">
            <a:spAutoFit/>
          </a:bodyPr>
          <a:lstStyle/>
          <a:p>
            <a:pPr lvl="0" algn="dist">
              <a:defRPr/>
            </a:pPr>
            <a:r>
              <a:rPr lang="zh-CN" altLang="en-US" sz="2400" b="1" dirty="0">
                <a:solidFill>
                  <a:prstClr val="black"/>
                </a:solidFill>
                <a:cs typeface="+mn-ea"/>
                <a:sym typeface="+mn-lt"/>
              </a:rPr>
              <a:t>课文讲解</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nodeType="withEffect">
                                  <p:stCondLst>
                                    <p:cond delay="0"/>
                                  </p:stCondLst>
                                  <p:childTnLst>
                                    <p:set>
                                      <p:cBhvr>
                                        <p:cTn id="12" dur="1" fill="hold">
                                          <p:stCondLst>
                                            <p:cond delay="0"/>
                                          </p:stCondLst>
                                        </p:cTn>
                                        <p:tgtEl>
                                          <p:spTgt spid="20481"/>
                                        </p:tgtEl>
                                        <p:attrNameLst>
                                          <p:attrName>style.visibility</p:attrName>
                                        </p:attrNameLst>
                                      </p:cBhvr>
                                      <p:to>
                                        <p:strVal val="visible"/>
                                      </p:to>
                                    </p:set>
                                    <p:anim calcmode="lin" valueType="num">
                                      <p:cBhvr>
                                        <p:cTn id="13" dur="1000" fill="hold"/>
                                        <p:tgtEl>
                                          <p:spTgt spid="20481"/>
                                        </p:tgtEl>
                                        <p:attrNameLst>
                                          <p:attrName>ppt_w</p:attrName>
                                        </p:attrNameLst>
                                      </p:cBhvr>
                                      <p:tavLst>
                                        <p:tav tm="0">
                                          <p:val>
                                            <p:fltVal val="0"/>
                                          </p:val>
                                        </p:tav>
                                        <p:tav tm="100000">
                                          <p:val>
                                            <p:strVal val="#ppt_w"/>
                                          </p:val>
                                        </p:tav>
                                      </p:tavLst>
                                    </p:anim>
                                    <p:anim calcmode="lin" valueType="num">
                                      <p:cBhvr>
                                        <p:cTn id="14" dur="1000" fill="hold"/>
                                        <p:tgtEl>
                                          <p:spTgt spid="20481"/>
                                        </p:tgtEl>
                                        <p:attrNameLst>
                                          <p:attrName>ppt_h</p:attrName>
                                        </p:attrNameLst>
                                      </p:cBhvr>
                                      <p:tavLst>
                                        <p:tav tm="0">
                                          <p:val>
                                            <p:fltVal val="0"/>
                                          </p:val>
                                        </p:tav>
                                        <p:tav tm="100000">
                                          <p:val>
                                            <p:strVal val="#ppt_h"/>
                                          </p:val>
                                        </p:tav>
                                      </p:tavLst>
                                    </p:anim>
                                    <p:anim calcmode="lin" valueType="num">
                                      <p:cBhvr>
                                        <p:cTn id="15" dur="1000" fill="hold"/>
                                        <p:tgtEl>
                                          <p:spTgt spid="20481"/>
                                        </p:tgtEl>
                                        <p:attrNameLst>
                                          <p:attrName>style.rotation</p:attrName>
                                        </p:attrNameLst>
                                      </p:cBhvr>
                                      <p:tavLst>
                                        <p:tav tm="0">
                                          <p:val>
                                            <p:fltVal val="90"/>
                                          </p:val>
                                        </p:tav>
                                        <p:tav tm="100000">
                                          <p:val>
                                            <p:fltVal val="0"/>
                                          </p:val>
                                        </p:tav>
                                      </p:tavLst>
                                    </p:anim>
                                    <p:animEffect transition="in" filter="fade">
                                      <p:cBhvr>
                                        <p:cTn id="16" dur="1000"/>
                                        <p:tgtEl>
                                          <p:spTgt spid="20481"/>
                                        </p:tgtEl>
                                      </p:cBhvr>
                                    </p:animEffect>
                                  </p:childTnLst>
                                </p:cTn>
                              </p:par>
                              <p:par>
                                <p:cTn id="17" presetID="31" presetClass="entr" presetSubtype="0" fill="hold" nodeType="withEffect">
                                  <p:stCondLst>
                                    <p:cond delay="0"/>
                                  </p:stCondLst>
                                  <p:childTnLst>
                                    <p:set>
                                      <p:cBhvr>
                                        <p:cTn id="18" dur="1" fill="hold">
                                          <p:stCondLst>
                                            <p:cond delay="0"/>
                                          </p:stCondLst>
                                        </p:cTn>
                                        <p:tgtEl>
                                          <p:spTgt spid="20483"/>
                                        </p:tgtEl>
                                        <p:attrNameLst>
                                          <p:attrName>style.visibility</p:attrName>
                                        </p:attrNameLst>
                                      </p:cBhvr>
                                      <p:to>
                                        <p:strVal val="visible"/>
                                      </p:to>
                                    </p:set>
                                    <p:anim calcmode="lin" valueType="num">
                                      <p:cBhvr>
                                        <p:cTn id="19" dur="1000" fill="hold"/>
                                        <p:tgtEl>
                                          <p:spTgt spid="20483"/>
                                        </p:tgtEl>
                                        <p:attrNameLst>
                                          <p:attrName>ppt_w</p:attrName>
                                        </p:attrNameLst>
                                      </p:cBhvr>
                                      <p:tavLst>
                                        <p:tav tm="0">
                                          <p:val>
                                            <p:fltVal val="0"/>
                                          </p:val>
                                        </p:tav>
                                        <p:tav tm="100000">
                                          <p:val>
                                            <p:strVal val="#ppt_w"/>
                                          </p:val>
                                        </p:tav>
                                      </p:tavLst>
                                    </p:anim>
                                    <p:anim calcmode="lin" valueType="num">
                                      <p:cBhvr>
                                        <p:cTn id="20" dur="1000" fill="hold"/>
                                        <p:tgtEl>
                                          <p:spTgt spid="20483"/>
                                        </p:tgtEl>
                                        <p:attrNameLst>
                                          <p:attrName>ppt_h</p:attrName>
                                        </p:attrNameLst>
                                      </p:cBhvr>
                                      <p:tavLst>
                                        <p:tav tm="0">
                                          <p:val>
                                            <p:fltVal val="0"/>
                                          </p:val>
                                        </p:tav>
                                        <p:tav tm="100000">
                                          <p:val>
                                            <p:strVal val="#ppt_h"/>
                                          </p:val>
                                        </p:tav>
                                      </p:tavLst>
                                    </p:anim>
                                    <p:anim calcmode="lin" valueType="num">
                                      <p:cBhvr>
                                        <p:cTn id="21" dur="1000" fill="hold"/>
                                        <p:tgtEl>
                                          <p:spTgt spid="20483"/>
                                        </p:tgtEl>
                                        <p:attrNameLst>
                                          <p:attrName>style.rotation</p:attrName>
                                        </p:attrNameLst>
                                      </p:cBhvr>
                                      <p:tavLst>
                                        <p:tav tm="0">
                                          <p:val>
                                            <p:fltVal val="90"/>
                                          </p:val>
                                        </p:tav>
                                        <p:tav tm="100000">
                                          <p:val>
                                            <p:fltVal val="0"/>
                                          </p:val>
                                        </p:tav>
                                      </p:tavLst>
                                    </p:anim>
                                    <p:animEffect transition="in" filter="fade">
                                      <p:cBhvr>
                                        <p:cTn id="22" dur="1000"/>
                                        <p:tgtEl>
                                          <p:spTgt spid="2048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14094" y="1683755"/>
            <a:ext cx="4369778" cy="1140505"/>
          </a:xfrm>
          <a:prstGeom prst="rect">
            <a:avLst/>
          </a:prstGeom>
          <a:ln w="28575">
            <a:solidFill>
              <a:schemeClr val="accent2">
                <a:lumMod val="50000"/>
              </a:schemeClr>
            </a:solidFill>
            <a:prstDash val="dashDot"/>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0" cap="none" spc="0" normalizeH="0" baseline="0" noProof="0" dirty="0">
                <a:ln>
                  <a:noFill/>
                </a:ln>
                <a:solidFill>
                  <a:prstClr val="black"/>
                </a:solidFill>
                <a:effectLst/>
                <a:uLnTx/>
                <a:uFillTx/>
                <a:cs typeface="+mn-ea"/>
                <a:sym typeface="+mn-lt"/>
              </a:rPr>
              <a:t>    我曾经想过</a:t>
            </a:r>
            <a:r>
              <a:rPr kumimoji="0" lang="en-US" altLang="zh-CN" sz="2400" b="1" i="0" u="none" strike="noStrike" kern="0" cap="none" spc="0" normalizeH="0" baseline="0" noProof="0" dirty="0">
                <a:ln>
                  <a:noFill/>
                </a:ln>
                <a:solidFill>
                  <a:prstClr val="black"/>
                </a:solidFill>
                <a:effectLst/>
                <a:uLnTx/>
                <a:uFillTx/>
                <a:cs typeface="+mn-ea"/>
                <a:sym typeface="+mn-lt"/>
              </a:rPr>
              <a:t>:</a:t>
            </a:r>
            <a:r>
              <a:rPr kumimoji="0" lang="zh-CN" altLang="en-US" sz="2400" b="1" i="0" u="none" strike="noStrike" kern="0" cap="none" spc="0" normalizeH="0" baseline="0" noProof="0" dirty="0">
                <a:ln>
                  <a:noFill/>
                </a:ln>
                <a:solidFill>
                  <a:prstClr val="black"/>
                </a:solidFill>
                <a:effectLst/>
                <a:uLnTx/>
                <a:uFillTx/>
                <a:cs typeface="+mn-ea"/>
                <a:sym typeface="+mn-lt"/>
              </a:rPr>
              <a:t>如果人长了一对复眼</a:t>
            </a:r>
            <a:r>
              <a:rPr kumimoji="0" lang="en-US" altLang="zh-CN" sz="2400" b="1" i="0" u="none" strike="noStrike" kern="0" cap="none" spc="0" normalizeH="0" baseline="0" noProof="0" dirty="0">
                <a:ln>
                  <a:noFill/>
                </a:ln>
                <a:solidFill>
                  <a:prstClr val="black"/>
                </a:solidFill>
                <a:effectLst/>
                <a:uLnTx/>
                <a:uFillTx/>
                <a:cs typeface="+mn-ea"/>
                <a:sym typeface="+mn-lt"/>
              </a:rPr>
              <a:t>......</a:t>
            </a:r>
            <a:endParaRPr kumimoji="0" lang="zh-CN" altLang="en-US" sz="2400" b="1" i="0" u="none" strike="noStrike" kern="0" cap="none" spc="0" normalizeH="0" baseline="0" noProof="0" dirty="0">
              <a:ln>
                <a:noFill/>
              </a:ln>
              <a:solidFill>
                <a:prstClr val="black"/>
              </a:solidFill>
              <a:effectLst/>
              <a:uLnTx/>
              <a:uFillTx/>
              <a:cs typeface="+mn-ea"/>
              <a:sym typeface="+mn-lt"/>
            </a:endParaRPr>
          </a:p>
        </p:txBody>
      </p:sp>
      <p:sp>
        <p:nvSpPr>
          <p:cNvPr id="4" name="矩形 3"/>
          <p:cNvSpPr/>
          <p:nvPr/>
        </p:nvSpPr>
        <p:spPr>
          <a:xfrm>
            <a:off x="5849609" y="1918210"/>
            <a:ext cx="5207055" cy="67159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C00000"/>
                </a:solidFill>
                <a:effectLst/>
                <a:uLnTx/>
                <a:uFillTx/>
                <a:cs typeface="+mn-ea"/>
                <a:sym typeface="+mn-lt"/>
              </a:rPr>
              <a:t>你能把省略的部分补充完整吗？</a:t>
            </a:r>
          </a:p>
        </p:txBody>
      </p:sp>
      <p:sp>
        <p:nvSpPr>
          <p:cNvPr id="8" name="矩形 7"/>
          <p:cNvSpPr/>
          <p:nvPr/>
        </p:nvSpPr>
        <p:spPr>
          <a:xfrm>
            <a:off x="4610100" y="3859013"/>
            <a:ext cx="6446564" cy="1315232"/>
          </a:xfrm>
          <a:prstGeom prst="rect">
            <a:avLst/>
          </a:prstGeom>
          <a:solidFill>
            <a:schemeClr val="accent2">
              <a:lumMod val="20000"/>
              <a:lumOff val="80000"/>
            </a:schemeClr>
          </a:solid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02025E"/>
                </a:solidFill>
                <a:effectLst/>
                <a:uLnTx/>
                <a:uFillTx/>
                <a:cs typeface="+mn-ea"/>
                <a:sym typeface="+mn-lt"/>
              </a:rPr>
              <a:t>    这是作者的奇思妙想。留给我们想象的空间。</a:t>
            </a:r>
            <a:endParaRPr kumimoji="0" lang="zh-CN" altLang="en-US" sz="2800" b="0" i="0" u="none" strike="noStrike" kern="1200" cap="none" spc="0" normalizeH="0" baseline="0" noProof="0" dirty="0">
              <a:ln>
                <a:noFill/>
              </a:ln>
              <a:solidFill>
                <a:srgbClr val="02025E"/>
              </a:solidFill>
              <a:effectLst/>
              <a:uLnTx/>
              <a:uFillTx/>
              <a:cs typeface="+mn-ea"/>
              <a:sym typeface="+mn-lt"/>
            </a:endParaRPr>
          </a:p>
        </p:txBody>
      </p:sp>
      <p:pic>
        <p:nvPicPr>
          <p:cNvPr id="16385" name="Picture 1" descr="C:\Users\Administrator\AppData\Roaming\Tencent\Users\694376350\QQ\WinTemp\RichOle\0RPLMJVTE4[A%4@DIJ3LVE6.png"/>
          <p:cNvPicPr>
            <a:picLocks noChangeAspect="1" noChangeArrowheads="1"/>
          </p:cNvPicPr>
          <p:nvPr/>
        </p:nvPicPr>
        <p:blipFill>
          <a:blip r:embed="rId3" cstate="print"/>
          <a:srcRect/>
          <a:stretch>
            <a:fillRect/>
          </a:stretch>
        </p:blipFill>
        <p:spPr bwMode="auto">
          <a:xfrm>
            <a:off x="1259910" y="3487697"/>
            <a:ext cx="2111714" cy="2486520"/>
          </a:xfrm>
          <a:prstGeom prst="rect">
            <a:avLst/>
          </a:prstGeom>
          <a:noFill/>
        </p:spPr>
      </p:pic>
      <p:pic>
        <p:nvPicPr>
          <p:cNvPr id="16386" name="Picture 2" descr="C:\Users\Administrator\AppData\Roaming\Tencent\Users\694376350\QQ\WinTemp\RichOle\X3AFKNXKLYQD[{ES){5C}QD.png"/>
          <p:cNvPicPr>
            <a:picLocks noChangeAspect="1" noChangeArrowheads="1"/>
          </p:cNvPicPr>
          <p:nvPr/>
        </p:nvPicPr>
        <p:blipFill>
          <a:blip r:embed="rId4" cstate="print"/>
          <a:srcRect/>
          <a:stretch>
            <a:fillRect/>
          </a:stretch>
        </p:blipFill>
        <p:spPr bwMode="auto">
          <a:xfrm>
            <a:off x="1674247" y="3791172"/>
            <a:ext cx="1300164" cy="753314"/>
          </a:xfrm>
          <a:prstGeom prst="ellipse">
            <a:avLst/>
          </a:prstGeom>
          <a:ln>
            <a:noFill/>
          </a:ln>
          <a:effectLst>
            <a:softEdge rad="112500"/>
          </a:effectLst>
        </p:spPr>
      </p:pic>
      <p:sp>
        <p:nvSpPr>
          <p:cNvPr id="2" name="矩形 1"/>
          <p:cNvSpPr/>
          <p:nvPr/>
        </p:nvSpPr>
        <p:spPr>
          <a:xfrm>
            <a:off x="703927" y="352362"/>
            <a:ext cx="1447832" cy="461665"/>
          </a:xfrm>
          <a:prstGeom prst="rect">
            <a:avLst/>
          </a:prstGeom>
        </p:spPr>
        <p:txBody>
          <a:bodyPr wrap="none">
            <a:spAutoFit/>
          </a:bodyPr>
          <a:lstStyle/>
          <a:p>
            <a:pPr lvl="0" algn="dist">
              <a:defRPr/>
            </a:pPr>
            <a:r>
              <a:rPr lang="zh-CN" altLang="en-US" sz="2400" b="1" dirty="0">
                <a:solidFill>
                  <a:prstClr val="black"/>
                </a:solidFill>
                <a:cs typeface="+mn-ea"/>
                <a:sym typeface="+mn-lt"/>
              </a:rPr>
              <a:t>课文讲解</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16386"/>
                                        </p:tgtEl>
                                        <p:attrNameLst>
                                          <p:attrName>style.visibility</p:attrName>
                                        </p:attrNameLst>
                                      </p:cBhvr>
                                      <p:to>
                                        <p:strVal val="visible"/>
                                      </p:to>
                                    </p:set>
                                    <p:animEffect transition="in" filter="fade">
                                      <p:cBhvr>
                                        <p:cTn id="17" dur="2000"/>
                                        <p:tgtEl>
                                          <p:spTgt spid="16386"/>
                                        </p:tgtEl>
                                      </p:cBhvr>
                                    </p:animEffect>
                                    <p:anim calcmode="lin" valueType="num">
                                      <p:cBhvr>
                                        <p:cTn id="18" dur="2000" fill="hold"/>
                                        <p:tgtEl>
                                          <p:spTgt spid="16386"/>
                                        </p:tgtEl>
                                        <p:attrNameLst>
                                          <p:attrName>ppt_w</p:attrName>
                                        </p:attrNameLst>
                                      </p:cBhvr>
                                      <p:tavLst>
                                        <p:tav tm="0" fmla="#ppt_w*sin(2.5*pi*$)">
                                          <p:val>
                                            <p:fltVal val="0"/>
                                          </p:val>
                                        </p:tav>
                                        <p:tav tm="100000">
                                          <p:val>
                                            <p:fltVal val="1"/>
                                          </p:val>
                                        </p:tav>
                                      </p:tavLst>
                                    </p:anim>
                                    <p:anim calcmode="lin" valueType="num">
                                      <p:cBhvr>
                                        <p:cTn id="19" dur="2000" fill="hold"/>
                                        <p:tgtEl>
                                          <p:spTgt spid="1638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45"/>
          <p:cNvSpPr/>
          <p:nvPr/>
        </p:nvSpPr>
        <p:spPr>
          <a:xfrm>
            <a:off x="7360806" y="1280307"/>
            <a:ext cx="1903085"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black"/>
                </a:solidFill>
                <a:effectLst/>
                <a:uLnTx/>
                <a:uFillTx/>
                <a:cs typeface="+mn-ea"/>
                <a:sym typeface="+mn-lt"/>
              </a:rPr>
              <a:t>花  大  姐</a:t>
            </a:r>
          </a:p>
        </p:txBody>
      </p:sp>
      <p:pic>
        <p:nvPicPr>
          <p:cNvPr id="101377" name="Picture 1" descr="C:\Users\Administrator\AppData\Roaming\Tencent\Users\694376350\QQ\WinTemp\RichOle\TD@)J`ZC6IJVCN3X2`$Q)0V.png"/>
          <p:cNvPicPr>
            <a:picLocks noChangeAspect="1" noChangeArrowheads="1"/>
          </p:cNvPicPr>
          <p:nvPr/>
        </p:nvPicPr>
        <p:blipFill>
          <a:blip r:embed="rId3" cstate="print">
            <a:clrChange>
              <a:clrFrom>
                <a:srgbClr val="F6F6F6"/>
              </a:clrFrom>
              <a:clrTo>
                <a:srgbClr val="F6F6F6">
                  <a:alpha val="0"/>
                </a:srgbClr>
              </a:clrTo>
            </a:clrChange>
          </a:blip>
          <a:srcRect/>
          <a:stretch>
            <a:fillRect/>
          </a:stretch>
        </p:blipFill>
        <p:spPr bwMode="auto">
          <a:xfrm rot="10984464">
            <a:off x="7485329" y="3307741"/>
            <a:ext cx="1730555" cy="1639950"/>
          </a:xfrm>
          <a:prstGeom prst="rect">
            <a:avLst/>
          </a:prstGeom>
          <a:noFill/>
        </p:spPr>
      </p:pic>
      <p:pic>
        <p:nvPicPr>
          <p:cNvPr id="101379" name="Picture 3" descr="C:\Users\Administrator\AppData\Roaming\Tencent\Users\694376350\QQ\WinTemp\RichOle\}O40_ESR$FZO$Z9(4@SGAC5.png"/>
          <p:cNvPicPr>
            <a:picLocks noChangeAspect="1" noChangeArrowheads="1"/>
          </p:cNvPicPr>
          <p:nvPr/>
        </p:nvPicPr>
        <p:blipFill>
          <a:blip r:embed="rId4" cstate="print"/>
          <a:srcRect/>
          <a:stretch>
            <a:fillRect/>
          </a:stretch>
        </p:blipFill>
        <p:spPr bwMode="auto">
          <a:xfrm>
            <a:off x="946912" y="1865082"/>
            <a:ext cx="4767279" cy="3795128"/>
          </a:xfrm>
          <a:prstGeom prst="rect">
            <a:avLst/>
          </a:prstGeom>
          <a:noFill/>
        </p:spPr>
      </p:pic>
      <p:sp>
        <p:nvSpPr>
          <p:cNvPr id="3" name="矩形 2"/>
          <p:cNvSpPr/>
          <p:nvPr/>
        </p:nvSpPr>
        <p:spPr>
          <a:xfrm>
            <a:off x="703927" y="352362"/>
            <a:ext cx="1447832" cy="461665"/>
          </a:xfrm>
          <a:prstGeom prst="rect">
            <a:avLst/>
          </a:prstGeom>
        </p:spPr>
        <p:txBody>
          <a:bodyPr wrap="none">
            <a:spAutoFit/>
          </a:bodyPr>
          <a:lstStyle/>
          <a:p>
            <a:pPr lvl="0" algn="dist">
              <a:defRPr/>
            </a:pPr>
            <a:r>
              <a:rPr lang="zh-CN" altLang="en-US" sz="2400" b="1" dirty="0">
                <a:solidFill>
                  <a:prstClr val="black"/>
                </a:solidFill>
                <a:cs typeface="+mn-ea"/>
                <a:sym typeface="+mn-lt"/>
              </a:rPr>
              <a:t>课文讲解</a:t>
            </a:r>
          </a:p>
        </p:txBody>
      </p:sp>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64700" y="3884898"/>
            <a:ext cx="2139489" cy="28324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1000" fill="hold"/>
                                        <p:tgtEl>
                                          <p:spTgt spid="46"/>
                                        </p:tgtEl>
                                        <p:attrNameLst>
                                          <p:attrName>ppt_w</p:attrName>
                                        </p:attrNameLst>
                                      </p:cBhvr>
                                      <p:tavLst>
                                        <p:tav tm="0">
                                          <p:val>
                                            <p:fltVal val="0"/>
                                          </p:val>
                                        </p:tav>
                                        <p:tav tm="100000">
                                          <p:val>
                                            <p:strVal val="#ppt_w"/>
                                          </p:val>
                                        </p:tav>
                                      </p:tavLst>
                                    </p:anim>
                                    <p:anim calcmode="lin" valueType="num">
                                      <p:cBhvr>
                                        <p:cTn id="8" dur="1000" fill="hold"/>
                                        <p:tgtEl>
                                          <p:spTgt spid="46"/>
                                        </p:tgtEl>
                                        <p:attrNameLst>
                                          <p:attrName>ppt_h</p:attrName>
                                        </p:attrNameLst>
                                      </p:cBhvr>
                                      <p:tavLst>
                                        <p:tav tm="0">
                                          <p:val>
                                            <p:fltVal val="0"/>
                                          </p:val>
                                        </p:tav>
                                        <p:tav tm="100000">
                                          <p:val>
                                            <p:strVal val="#ppt_h"/>
                                          </p:val>
                                        </p:tav>
                                      </p:tavLst>
                                    </p:anim>
                                    <p:anim calcmode="lin" valueType="num">
                                      <p:cBhvr>
                                        <p:cTn id="9" dur="1000" fill="hold"/>
                                        <p:tgtEl>
                                          <p:spTgt spid="46"/>
                                        </p:tgtEl>
                                        <p:attrNameLst>
                                          <p:attrName>style.rotation</p:attrName>
                                        </p:attrNameLst>
                                      </p:cBhvr>
                                      <p:tavLst>
                                        <p:tav tm="0">
                                          <p:val>
                                            <p:fltVal val="90"/>
                                          </p:val>
                                        </p:tav>
                                        <p:tav tm="100000">
                                          <p:val>
                                            <p:fltVal val="0"/>
                                          </p:val>
                                        </p:tav>
                                      </p:tavLst>
                                    </p:anim>
                                    <p:animEffect transition="in" filter="fade">
                                      <p:cBhvr>
                                        <p:cTn id="10" dur="1000"/>
                                        <p:tgtEl>
                                          <p:spTgt spid="46"/>
                                        </p:tgtEl>
                                      </p:cBhvr>
                                    </p:animEffect>
                                  </p:childTnLst>
                                </p:cTn>
                              </p:par>
                              <p:par>
                                <p:cTn id="11" presetID="31" presetClass="entr" presetSubtype="0" fill="hold" nodeType="withEffect">
                                  <p:stCondLst>
                                    <p:cond delay="0"/>
                                  </p:stCondLst>
                                  <p:childTnLst>
                                    <p:set>
                                      <p:cBhvr>
                                        <p:cTn id="12" dur="1" fill="hold">
                                          <p:stCondLst>
                                            <p:cond delay="0"/>
                                          </p:stCondLst>
                                        </p:cTn>
                                        <p:tgtEl>
                                          <p:spTgt spid="101377"/>
                                        </p:tgtEl>
                                        <p:attrNameLst>
                                          <p:attrName>style.visibility</p:attrName>
                                        </p:attrNameLst>
                                      </p:cBhvr>
                                      <p:to>
                                        <p:strVal val="visible"/>
                                      </p:to>
                                    </p:set>
                                    <p:anim calcmode="lin" valueType="num">
                                      <p:cBhvr>
                                        <p:cTn id="13" dur="1000" fill="hold"/>
                                        <p:tgtEl>
                                          <p:spTgt spid="101377"/>
                                        </p:tgtEl>
                                        <p:attrNameLst>
                                          <p:attrName>ppt_w</p:attrName>
                                        </p:attrNameLst>
                                      </p:cBhvr>
                                      <p:tavLst>
                                        <p:tav tm="0">
                                          <p:val>
                                            <p:fltVal val="0"/>
                                          </p:val>
                                        </p:tav>
                                        <p:tav tm="100000">
                                          <p:val>
                                            <p:strVal val="#ppt_w"/>
                                          </p:val>
                                        </p:tav>
                                      </p:tavLst>
                                    </p:anim>
                                    <p:anim calcmode="lin" valueType="num">
                                      <p:cBhvr>
                                        <p:cTn id="14" dur="1000" fill="hold"/>
                                        <p:tgtEl>
                                          <p:spTgt spid="101377"/>
                                        </p:tgtEl>
                                        <p:attrNameLst>
                                          <p:attrName>ppt_h</p:attrName>
                                        </p:attrNameLst>
                                      </p:cBhvr>
                                      <p:tavLst>
                                        <p:tav tm="0">
                                          <p:val>
                                            <p:fltVal val="0"/>
                                          </p:val>
                                        </p:tav>
                                        <p:tav tm="100000">
                                          <p:val>
                                            <p:strVal val="#ppt_h"/>
                                          </p:val>
                                        </p:tav>
                                      </p:tavLst>
                                    </p:anim>
                                    <p:anim calcmode="lin" valueType="num">
                                      <p:cBhvr>
                                        <p:cTn id="15" dur="1000" fill="hold"/>
                                        <p:tgtEl>
                                          <p:spTgt spid="101377"/>
                                        </p:tgtEl>
                                        <p:attrNameLst>
                                          <p:attrName>style.rotation</p:attrName>
                                        </p:attrNameLst>
                                      </p:cBhvr>
                                      <p:tavLst>
                                        <p:tav tm="0">
                                          <p:val>
                                            <p:fltVal val="90"/>
                                          </p:val>
                                        </p:tav>
                                        <p:tav tm="100000">
                                          <p:val>
                                            <p:fltVal val="0"/>
                                          </p:val>
                                        </p:tav>
                                      </p:tavLst>
                                    </p:anim>
                                    <p:animEffect transition="in" filter="fade">
                                      <p:cBhvr>
                                        <p:cTn id="16" dur="1000"/>
                                        <p:tgtEl>
                                          <p:spTgt spid="101377"/>
                                        </p:tgtEl>
                                      </p:cBhvr>
                                    </p:animEffect>
                                  </p:childTnLst>
                                </p:cTn>
                              </p:par>
                              <p:par>
                                <p:cTn id="17" presetID="31" presetClass="entr" presetSubtype="0" fill="hold" nodeType="withEffect">
                                  <p:stCondLst>
                                    <p:cond delay="0"/>
                                  </p:stCondLst>
                                  <p:childTnLst>
                                    <p:set>
                                      <p:cBhvr>
                                        <p:cTn id="18" dur="1" fill="hold">
                                          <p:stCondLst>
                                            <p:cond delay="0"/>
                                          </p:stCondLst>
                                        </p:cTn>
                                        <p:tgtEl>
                                          <p:spTgt spid="101379"/>
                                        </p:tgtEl>
                                        <p:attrNameLst>
                                          <p:attrName>style.visibility</p:attrName>
                                        </p:attrNameLst>
                                      </p:cBhvr>
                                      <p:to>
                                        <p:strVal val="visible"/>
                                      </p:to>
                                    </p:set>
                                    <p:anim calcmode="lin" valueType="num">
                                      <p:cBhvr>
                                        <p:cTn id="19" dur="1000" fill="hold"/>
                                        <p:tgtEl>
                                          <p:spTgt spid="101379"/>
                                        </p:tgtEl>
                                        <p:attrNameLst>
                                          <p:attrName>ppt_w</p:attrName>
                                        </p:attrNameLst>
                                      </p:cBhvr>
                                      <p:tavLst>
                                        <p:tav tm="0">
                                          <p:val>
                                            <p:fltVal val="0"/>
                                          </p:val>
                                        </p:tav>
                                        <p:tav tm="100000">
                                          <p:val>
                                            <p:strVal val="#ppt_w"/>
                                          </p:val>
                                        </p:tav>
                                      </p:tavLst>
                                    </p:anim>
                                    <p:anim calcmode="lin" valueType="num">
                                      <p:cBhvr>
                                        <p:cTn id="20" dur="1000" fill="hold"/>
                                        <p:tgtEl>
                                          <p:spTgt spid="101379"/>
                                        </p:tgtEl>
                                        <p:attrNameLst>
                                          <p:attrName>ppt_h</p:attrName>
                                        </p:attrNameLst>
                                      </p:cBhvr>
                                      <p:tavLst>
                                        <p:tav tm="0">
                                          <p:val>
                                            <p:fltVal val="0"/>
                                          </p:val>
                                        </p:tav>
                                        <p:tav tm="100000">
                                          <p:val>
                                            <p:strVal val="#ppt_h"/>
                                          </p:val>
                                        </p:tav>
                                      </p:tavLst>
                                    </p:anim>
                                    <p:anim calcmode="lin" valueType="num">
                                      <p:cBhvr>
                                        <p:cTn id="21" dur="1000" fill="hold"/>
                                        <p:tgtEl>
                                          <p:spTgt spid="101379"/>
                                        </p:tgtEl>
                                        <p:attrNameLst>
                                          <p:attrName>style.rotation</p:attrName>
                                        </p:attrNameLst>
                                      </p:cBhvr>
                                      <p:tavLst>
                                        <p:tav tm="0">
                                          <p:val>
                                            <p:fltVal val="90"/>
                                          </p:val>
                                        </p:tav>
                                        <p:tav tm="100000">
                                          <p:val>
                                            <p:fltVal val="0"/>
                                          </p:val>
                                        </p:tav>
                                      </p:tavLst>
                                    </p:anim>
                                    <p:animEffect transition="in" filter="fade">
                                      <p:cBhvr>
                                        <p:cTn id="22" dur="1000"/>
                                        <p:tgtEl>
                                          <p:spTgt spid="101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l="15208" t="10193" b="36168"/>
          <a:stretch>
            <a:fillRect/>
          </a:stretch>
        </p:blipFill>
        <p:spPr>
          <a:xfrm>
            <a:off x="0" y="0"/>
            <a:ext cx="12192000" cy="6858000"/>
          </a:xfrm>
          <a:prstGeom prst="rect">
            <a:avLst/>
          </a:prstGeom>
        </p:spPr>
      </p:pic>
      <p:grpSp>
        <p:nvGrpSpPr>
          <p:cNvPr id="19" name="组合 18"/>
          <p:cNvGrpSpPr/>
          <p:nvPr/>
        </p:nvGrpSpPr>
        <p:grpSpPr>
          <a:xfrm>
            <a:off x="7298872" y="1065572"/>
            <a:ext cx="3168015" cy="912495"/>
            <a:chOff x="360" y="260"/>
            <a:chExt cx="4989" cy="1437"/>
          </a:xfrm>
        </p:grpSpPr>
        <p:pic>
          <p:nvPicPr>
            <p:cNvPr id="20" name="图片 19"/>
            <p:cNvPicPr>
              <a:picLocks noChangeAspect="1"/>
            </p:cNvPicPr>
            <p:nvPr/>
          </p:nvPicPr>
          <p:blipFill>
            <a:blip r:embed="rId3" cstate="email">
              <a:grayscl/>
            </a:blip>
            <a:srcRect/>
            <a:stretch>
              <a:fillRect/>
            </a:stretch>
          </p:blipFill>
          <p:spPr>
            <a:xfrm>
              <a:off x="360" y="260"/>
              <a:ext cx="1437" cy="1437"/>
            </a:xfrm>
            <a:prstGeom prst="ellipse">
              <a:avLst/>
            </a:prstGeom>
          </p:spPr>
        </p:pic>
        <p:sp>
          <p:nvSpPr>
            <p:cNvPr id="21" name="文本框 20"/>
            <p:cNvSpPr txBox="1"/>
            <p:nvPr/>
          </p:nvSpPr>
          <p:spPr>
            <a:xfrm>
              <a:off x="983" y="663"/>
              <a:ext cx="191" cy="630"/>
            </a:xfrm>
            <a:prstGeom prst="rect">
              <a:avLst/>
            </a:prstGeom>
            <a:noFill/>
          </p:spPr>
          <p:txBody>
            <a:bodyPr wrap="square" rtlCol="0" anchor="ctr">
              <a:spAutoFit/>
            </a:bodyPr>
            <a:lstStyle/>
            <a:p>
              <a:pPr algn="ctr"/>
              <a:r>
                <a:rPr lang="zh-CN" altLang="en-US" sz="2000" b="1" dirty="0">
                  <a:cs typeface="+mn-ea"/>
                  <a:sym typeface="+mn-lt"/>
                </a:rPr>
                <a:t>壹</a:t>
              </a:r>
            </a:p>
          </p:txBody>
        </p:sp>
        <p:sp>
          <p:nvSpPr>
            <p:cNvPr id="22" name="文本框 21"/>
            <p:cNvSpPr txBox="1"/>
            <p:nvPr/>
          </p:nvSpPr>
          <p:spPr>
            <a:xfrm>
              <a:off x="1797" y="604"/>
              <a:ext cx="3552" cy="824"/>
            </a:xfrm>
            <a:prstGeom prst="rect">
              <a:avLst/>
            </a:prstGeom>
            <a:noFill/>
          </p:spPr>
          <p:txBody>
            <a:bodyPr wrap="square" rtlCol="0" anchor="ctr">
              <a:spAutoFit/>
            </a:bodyPr>
            <a:lstStyle/>
            <a:p>
              <a:pPr algn="dist"/>
              <a:r>
                <a:rPr lang="zh-CN" altLang="en-US" sz="2800" b="1" dirty="0">
                  <a:cs typeface="+mn-ea"/>
                  <a:sym typeface="+mn-lt"/>
                </a:rPr>
                <a:t>课前导读</a:t>
              </a:r>
            </a:p>
          </p:txBody>
        </p:sp>
      </p:grpSp>
      <p:grpSp>
        <p:nvGrpSpPr>
          <p:cNvPr id="23" name="组合 22"/>
          <p:cNvGrpSpPr/>
          <p:nvPr/>
        </p:nvGrpSpPr>
        <p:grpSpPr>
          <a:xfrm>
            <a:off x="7298872" y="2019162"/>
            <a:ext cx="3168015" cy="912495"/>
            <a:chOff x="360" y="260"/>
            <a:chExt cx="4989" cy="1437"/>
          </a:xfrm>
        </p:grpSpPr>
        <p:pic>
          <p:nvPicPr>
            <p:cNvPr id="24" name="图片 23"/>
            <p:cNvPicPr>
              <a:picLocks noChangeAspect="1"/>
            </p:cNvPicPr>
            <p:nvPr/>
          </p:nvPicPr>
          <p:blipFill>
            <a:blip r:embed="rId3" cstate="email">
              <a:grayscl/>
            </a:blip>
            <a:srcRect/>
            <a:stretch>
              <a:fillRect/>
            </a:stretch>
          </p:blipFill>
          <p:spPr>
            <a:xfrm>
              <a:off x="360" y="260"/>
              <a:ext cx="1437" cy="1437"/>
            </a:xfrm>
            <a:prstGeom prst="ellipse">
              <a:avLst/>
            </a:prstGeom>
          </p:spPr>
        </p:pic>
        <p:sp>
          <p:nvSpPr>
            <p:cNvPr id="25" name="文本框 24"/>
            <p:cNvSpPr txBox="1"/>
            <p:nvPr/>
          </p:nvSpPr>
          <p:spPr>
            <a:xfrm>
              <a:off x="983" y="663"/>
              <a:ext cx="191" cy="630"/>
            </a:xfrm>
            <a:prstGeom prst="rect">
              <a:avLst/>
            </a:prstGeom>
            <a:noFill/>
          </p:spPr>
          <p:txBody>
            <a:bodyPr wrap="square" rtlCol="0" anchor="ctr">
              <a:spAutoFit/>
            </a:bodyPr>
            <a:lstStyle/>
            <a:p>
              <a:pPr algn="ctr"/>
              <a:r>
                <a:rPr lang="zh-CN" altLang="en-US" sz="2000" b="1" dirty="0">
                  <a:cs typeface="+mn-ea"/>
                  <a:sym typeface="+mn-lt"/>
                </a:rPr>
                <a:t>贰</a:t>
              </a:r>
            </a:p>
          </p:txBody>
        </p:sp>
        <p:sp>
          <p:nvSpPr>
            <p:cNvPr id="26" name="文本框 25"/>
            <p:cNvSpPr txBox="1"/>
            <p:nvPr/>
          </p:nvSpPr>
          <p:spPr>
            <a:xfrm>
              <a:off x="1797" y="585"/>
              <a:ext cx="3552" cy="824"/>
            </a:xfrm>
            <a:prstGeom prst="rect">
              <a:avLst/>
            </a:prstGeom>
            <a:noFill/>
          </p:spPr>
          <p:txBody>
            <a:bodyPr wrap="square" rtlCol="0" anchor="ctr">
              <a:spAutoFit/>
            </a:bodyPr>
            <a:lstStyle/>
            <a:p>
              <a:pPr algn="dist"/>
              <a:r>
                <a:rPr lang="zh-CN" altLang="en-US" sz="2800" b="1" dirty="0">
                  <a:cs typeface="+mn-ea"/>
                  <a:sym typeface="+mn-lt"/>
                </a:rPr>
                <a:t>字词揭秘</a:t>
              </a:r>
            </a:p>
          </p:txBody>
        </p:sp>
      </p:grpSp>
      <p:grpSp>
        <p:nvGrpSpPr>
          <p:cNvPr id="27" name="组合 26"/>
          <p:cNvGrpSpPr/>
          <p:nvPr/>
        </p:nvGrpSpPr>
        <p:grpSpPr>
          <a:xfrm>
            <a:off x="7298872" y="2972752"/>
            <a:ext cx="3168015" cy="912495"/>
            <a:chOff x="360" y="260"/>
            <a:chExt cx="4989" cy="1437"/>
          </a:xfrm>
        </p:grpSpPr>
        <p:pic>
          <p:nvPicPr>
            <p:cNvPr id="28" name="图片 27"/>
            <p:cNvPicPr>
              <a:picLocks noChangeAspect="1"/>
            </p:cNvPicPr>
            <p:nvPr/>
          </p:nvPicPr>
          <p:blipFill>
            <a:blip r:embed="rId3" cstate="email">
              <a:grayscl/>
            </a:blip>
            <a:srcRect/>
            <a:stretch>
              <a:fillRect/>
            </a:stretch>
          </p:blipFill>
          <p:spPr>
            <a:xfrm>
              <a:off x="360" y="260"/>
              <a:ext cx="1437" cy="1437"/>
            </a:xfrm>
            <a:prstGeom prst="ellipse">
              <a:avLst/>
            </a:prstGeom>
          </p:spPr>
        </p:pic>
        <p:sp>
          <p:nvSpPr>
            <p:cNvPr id="29" name="文本框 28"/>
            <p:cNvSpPr txBox="1"/>
            <p:nvPr/>
          </p:nvSpPr>
          <p:spPr>
            <a:xfrm>
              <a:off x="983" y="663"/>
              <a:ext cx="191" cy="630"/>
            </a:xfrm>
            <a:prstGeom prst="rect">
              <a:avLst/>
            </a:prstGeom>
            <a:noFill/>
          </p:spPr>
          <p:txBody>
            <a:bodyPr wrap="square" rtlCol="0" anchor="ctr">
              <a:spAutoFit/>
            </a:bodyPr>
            <a:lstStyle/>
            <a:p>
              <a:pPr algn="ctr"/>
              <a:r>
                <a:rPr lang="zh-CN" altLang="en-US" sz="2000" b="1" dirty="0">
                  <a:cs typeface="+mn-ea"/>
                  <a:sym typeface="+mn-lt"/>
                </a:rPr>
                <a:t>叁</a:t>
              </a:r>
            </a:p>
          </p:txBody>
        </p:sp>
        <p:sp>
          <p:nvSpPr>
            <p:cNvPr id="30" name="文本框 29"/>
            <p:cNvSpPr txBox="1"/>
            <p:nvPr/>
          </p:nvSpPr>
          <p:spPr>
            <a:xfrm>
              <a:off x="1797" y="585"/>
              <a:ext cx="3552" cy="824"/>
            </a:xfrm>
            <a:prstGeom prst="rect">
              <a:avLst/>
            </a:prstGeom>
            <a:noFill/>
          </p:spPr>
          <p:txBody>
            <a:bodyPr wrap="square" rtlCol="0" anchor="ctr">
              <a:spAutoFit/>
            </a:bodyPr>
            <a:lstStyle/>
            <a:p>
              <a:pPr algn="dist"/>
              <a:r>
                <a:rPr lang="zh-CN" altLang="en-US" sz="2800" b="1" dirty="0">
                  <a:cs typeface="+mn-ea"/>
                  <a:sym typeface="+mn-lt"/>
                </a:rPr>
                <a:t>课文讲解</a:t>
              </a:r>
            </a:p>
          </p:txBody>
        </p:sp>
      </p:grpSp>
      <p:grpSp>
        <p:nvGrpSpPr>
          <p:cNvPr id="31" name="组合 30"/>
          <p:cNvGrpSpPr/>
          <p:nvPr/>
        </p:nvGrpSpPr>
        <p:grpSpPr>
          <a:xfrm>
            <a:off x="7298872" y="3926342"/>
            <a:ext cx="3168015" cy="912495"/>
            <a:chOff x="360" y="260"/>
            <a:chExt cx="4989" cy="1437"/>
          </a:xfrm>
        </p:grpSpPr>
        <p:pic>
          <p:nvPicPr>
            <p:cNvPr id="32" name="图片 31"/>
            <p:cNvPicPr>
              <a:picLocks noChangeAspect="1"/>
            </p:cNvPicPr>
            <p:nvPr/>
          </p:nvPicPr>
          <p:blipFill>
            <a:blip r:embed="rId3" cstate="email">
              <a:grayscl/>
            </a:blip>
            <a:srcRect/>
            <a:stretch>
              <a:fillRect/>
            </a:stretch>
          </p:blipFill>
          <p:spPr>
            <a:xfrm>
              <a:off x="360" y="260"/>
              <a:ext cx="1437" cy="1437"/>
            </a:xfrm>
            <a:prstGeom prst="ellipse">
              <a:avLst/>
            </a:prstGeom>
          </p:spPr>
        </p:pic>
        <p:sp>
          <p:nvSpPr>
            <p:cNvPr id="33" name="文本框 32"/>
            <p:cNvSpPr txBox="1"/>
            <p:nvPr/>
          </p:nvSpPr>
          <p:spPr>
            <a:xfrm>
              <a:off x="983" y="663"/>
              <a:ext cx="191" cy="630"/>
            </a:xfrm>
            <a:prstGeom prst="rect">
              <a:avLst/>
            </a:prstGeom>
            <a:noFill/>
          </p:spPr>
          <p:txBody>
            <a:bodyPr wrap="square" rtlCol="0" anchor="ctr">
              <a:spAutoFit/>
            </a:bodyPr>
            <a:lstStyle/>
            <a:p>
              <a:pPr algn="ctr"/>
              <a:r>
                <a:rPr lang="zh-CN" altLang="en-US" sz="2000" b="1" dirty="0">
                  <a:cs typeface="+mn-ea"/>
                  <a:sym typeface="+mn-lt"/>
                </a:rPr>
                <a:t>肆</a:t>
              </a:r>
            </a:p>
          </p:txBody>
        </p:sp>
        <p:sp>
          <p:nvSpPr>
            <p:cNvPr id="34" name="文本框 33"/>
            <p:cNvSpPr txBox="1"/>
            <p:nvPr/>
          </p:nvSpPr>
          <p:spPr>
            <a:xfrm>
              <a:off x="1797" y="585"/>
              <a:ext cx="3552" cy="824"/>
            </a:xfrm>
            <a:prstGeom prst="rect">
              <a:avLst/>
            </a:prstGeom>
            <a:noFill/>
          </p:spPr>
          <p:txBody>
            <a:bodyPr wrap="square" rtlCol="0" anchor="ctr">
              <a:spAutoFit/>
            </a:bodyPr>
            <a:lstStyle/>
            <a:p>
              <a:pPr algn="dist"/>
              <a:r>
                <a:rPr lang="zh-CN" altLang="en-US" sz="2800" b="1" dirty="0">
                  <a:cs typeface="+mn-ea"/>
                  <a:sym typeface="+mn-lt"/>
                </a:rPr>
                <a:t>课堂小结</a:t>
              </a:r>
            </a:p>
          </p:txBody>
        </p:sp>
      </p:grpSp>
      <p:grpSp>
        <p:nvGrpSpPr>
          <p:cNvPr id="35" name="组合 34"/>
          <p:cNvGrpSpPr/>
          <p:nvPr/>
        </p:nvGrpSpPr>
        <p:grpSpPr>
          <a:xfrm>
            <a:off x="7298872" y="4879933"/>
            <a:ext cx="3168015" cy="912495"/>
            <a:chOff x="360" y="260"/>
            <a:chExt cx="4989" cy="1437"/>
          </a:xfrm>
        </p:grpSpPr>
        <p:pic>
          <p:nvPicPr>
            <p:cNvPr id="36" name="图片 35"/>
            <p:cNvPicPr>
              <a:picLocks noChangeAspect="1"/>
            </p:cNvPicPr>
            <p:nvPr/>
          </p:nvPicPr>
          <p:blipFill>
            <a:blip r:embed="rId3" cstate="email">
              <a:grayscl/>
            </a:blip>
            <a:srcRect/>
            <a:stretch>
              <a:fillRect/>
            </a:stretch>
          </p:blipFill>
          <p:spPr>
            <a:xfrm>
              <a:off x="360" y="260"/>
              <a:ext cx="1437" cy="1437"/>
            </a:xfrm>
            <a:prstGeom prst="ellipse">
              <a:avLst/>
            </a:prstGeom>
          </p:spPr>
        </p:pic>
        <p:sp>
          <p:nvSpPr>
            <p:cNvPr id="37" name="文本框 36"/>
            <p:cNvSpPr txBox="1"/>
            <p:nvPr/>
          </p:nvSpPr>
          <p:spPr>
            <a:xfrm>
              <a:off x="983" y="663"/>
              <a:ext cx="191" cy="630"/>
            </a:xfrm>
            <a:prstGeom prst="rect">
              <a:avLst/>
            </a:prstGeom>
            <a:noFill/>
          </p:spPr>
          <p:txBody>
            <a:bodyPr wrap="square" rtlCol="0" anchor="ctr">
              <a:spAutoFit/>
            </a:bodyPr>
            <a:lstStyle/>
            <a:p>
              <a:pPr algn="ctr"/>
              <a:r>
                <a:rPr lang="zh-CN" altLang="en-US" sz="2000" b="1" dirty="0">
                  <a:cs typeface="+mn-ea"/>
                  <a:sym typeface="+mn-lt"/>
                </a:rPr>
                <a:t>伍</a:t>
              </a:r>
            </a:p>
          </p:txBody>
        </p:sp>
        <p:sp>
          <p:nvSpPr>
            <p:cNvPr id="38" name="文本框 37"/>
            <p:cNvSpPr txBox="1"/>
            <p:nvPr/>
          </p:nvSpPr>
          <p:spPr>
            <a:xfrm>
              <a:off x="1797" y="585"/>
              <a:ext cx="3552" cy="824"/>
            </a:xfrm>
            <a:prstGeom prst="rect">
              <a:avLst/>
            </a:prstGeom>
            <a:noFill/>
          </p:spPr>
          <p:txBody>
            <a:bodyPr wrap="square" rtlCol="0" anchor="ctr">
              <a:spAutoFit/>
            </a:bodyPr>
            <a:lstStyle/>
            <a:p>
              <a:pPr algn="dist"/>
              <a:r>
                <a:rPr lang="zh-CN" altLang="en-US" sz="2800" b="1" dirty="0">
                  <a:cs typeface="+mn-ea"/>
                  <a:sym typeface="+mn-lt"/>
                </a:rPr>
                <a:t>课堂练习</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1000" fill="hold"/>
                                        <p:tgtEl>
                                          <p:spTgt spid="23"/>
                                        </p:tgtEl>
                                        <p:attrNameLst>
                                          <p:attrName>ppt_w</p:attrName>
                                        </p:attrNameLst>
                                      </p:cBhvr>
                                      <p:tavLst>
                                        <p:tav tm="0">
                                          <p:val>
                                            <p:fltVal val="0"/>
                                          </p:val>
                                        </p:tav>
                                        <p:tav tm="100000">
                                          <p:val>
                                            <p:strVal val="#ppt_w"/>
                                          </p:val>
                                        </p:tav>
                                      </p:tavLst>
                                    </p:anim>
                                    <p:anim calcmode="lin" valueType="num">
                                      <p:cBhvr>
                                        <p:cTn id="15" dur="1000" fill="hold"/>
                                        <p:tgtEl>
                                          <p:spTgt spid="23"/>
                                        </p:tgtEl>
                                        <p:attrNameLst>
                                          <p:attrName>ppt_h</p:attrName>
                                        </p:attrNameLst>
                                      </p:cBhvr>
                                      <p:tavLst>
                                        <p:tav tm="0">
                                          <p:val>
                                            <p:fltVal val="0"/>
                                          </p:val>
                                        </p:tav>
                                        <p:tav tm="100000">
                                          <p:val>
                                            <p:strVal val="#ppt_h"/>
                                          </p:val>
                                        </p:tav>
                                      </p:tavLst>
                                    </p:anim>
                                    <p:anim calcmode="lin" valueType="num">
                                      <p:cBhvr>
                                        <p:cTn id="16" dur="1000" fill="hold"/>
                                        <p:tgtEl>
                                          <p:spTgt spid="23"/>
                                        </p:tgtEl>
                                        <p:attrNameLst>
                                          <p:attrName>style.rotation</p:attrName>
                                        </p:attrNameLst>
                                      </p:cBhvr>
                                      <p:tavLst>
                                        <p:tav tm="0">
                                          <p:val>
                                            <p:fltVal val="90"/>
                                          </p:val>
                                        </p:tav>
                                        <p:tav tm="100000">
                                          <p:val>
                                            <p:fltVal val="0"/>
                                          </p:val>
                                        </p:tav>
                                      </p:tavLst>
                                    </p:anim>
                                    <p:animEffect transition="in" filter="fade">
                                      <p:cBhvr>
                                        <p:cTn id="17" dur="1000"/>
                                        <p:tgtEl>
                                          <p:spTgt spid="23"/>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1000" fill="hold"/>
                                        <p:tgtEl>
                                          <p:spTgt spid="27"/>
                                        </p:tgtEl>
                                        <p:attrNameLst>
                                          <p:attrName>ppt_w</p:attrName>
                                        </p:attrNameLst>
                                      </p:cBhvr>
                                      <p:tavLst>
                                        <p:tav tm="0">
                                          <p:val>
                                            <p:fltVal val="0"/>
                                          </p:val>
                                        </p:tav>
                                        <p:tav tm="100000">
                                          <p:val>
                                            <p:strVal val="#ppt_w"/>
                                          </p:val>
                                        </p:tav>
                                      </p:tavLst>
                                    </p:anim>
                                    <p:anim calcmode="lin" valueType="num">
                                      <p:cBhvr>
                                        <p:cTn id="22" dur="1000" fill="hold"/>
                                        <p:tgtEl>
                                          <p:spTgt spid="27"/>
                                        </p:tgtEl>
                                        <p:attrNameLst>
                                          <p:attrName>ppt_h</p:attrName>
                                        </p:attrNameLst>
                                      </p:cBhvr>
                                      <p:tavLst>
                                        <p:tav tm="0">
                                          <p:val>
                                            <p:fltVal val="0"/>
                                          </p:val>
                                        </p:tav>
                                        <p:tav tm="100000">
                                          <p:val>
                                            <p:strVal val="#ppt_h"/>
                                          </p:val>
                                        </p:tav>
                                      </p:tavLst>
                                    </p:anim>
                                    <p:anim calcmode="lin" valueType="num">
                                      <p:cBhvr>
                                        <p:cTn id="23" dur="1000" fill="hold"/>
                                        <p:tgtEl>
                                          <p:spTgt spid="27"/>
                                        </p:tgtEl>
                                        <p:attrNameLst>
                                          <p:attrName>style.rotation</p:attrName>
                                        </p:attrNameLst>
                                      </p:cBhvr>
                                      <p:tavLst>
                                        <p:tav tm="0">
                                          <p:val>
                                            <p:fltVal val="90"/>
                                          </p:val>
                                        </p:tav>
                                        <p:tav tm="100000">
                                          <p:val>
                                            <p:fltVal val="0"/>
                                          </p:val>
                                        </p:tav>
                                      </p:tavLst>
                                    </p:anim>
                                    <p:animEffect transition="in" filter="fade">
                                      <p:cBhvr>
                                        <p:cTn id="24" dur="1000"/>
                                        <p:tgtEl>
                                          <p:spTgt spid="27"/>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1000" fill="hold"/>
                                        <p:tgtEl>
                                          <p:spTgt spid="35"/>
                                        </p:tgtEl>
                                        <p:attrNameLst>
                                          <p:attrName>ppt_w</p:attrName>
                                        </p:attrNameLst>
                                      </p:cBhvr>
                                      <p:tavLst>
                                        <p:tav tm="0">
                                          <p:val>
                                            <p:fltVal val="0"/>
                                          </p:val>
                                        </p:tav>
                                        <p:tav tm="100000">
                                          <p:val>
                                            <p:strVal val="#ppt_w"/>
                                          </p:val>
                                        </p:tav>
                                      </p:tavLst>
                                    </p:anim>
                                    <p:anim calcmode="lin" valueType="num">
                                      <p:cBhvr>
                                        <p:cTn id="36" dur="1000" fill="hold"/>
                                        <p:tgtEl>
                                          <p:spTgt spid="35"/>
                                        </p:tgtEl>
                                        <p:attrNameLst>
                                          <p:attrName>ppt_h</p:attrName>
                                        </p:attrNameLst>
                                      </p:cBhvr>
                                      <p:tavLst>
                                        <p:tav tm="0">
                                          <p:val>
                                            <p:fltVal val="0"/>
                                          </p:val>
                                        </p:tav>
                                        <p:tav tm="100000">
                                          <p:val>
                                            <p:strVal val="#ppt_h"/>
                                          </p:val>
                                        </p:tav>
                                      </p:tavLst>
                                    </p:anim>
                                    <p:anim calcmode="lin" valueType="num">
                                      <p:cBhvr>
                                        <p:cTn id="37" dur="1000" fill="hold"/>
                                        <p:tgtEl>
                                          <p:spTgt spid="35"/>
                                        </p:tgtEl>
                                        <p:attrNameLst>
                                          <p:attrName>style.rotation</p:attrName>
                                        </p:attrNameLst>
                                      </p:cBhvr>
                                      <p:tavLst>
                                        <p:tav tm="0">
                                          <p:val>
                                            <p:fltVal val="90"/>
                                          </p:val>
                                        </p:tav>
                                        <p:tav tm="100000">
                                          <p:val>
                                            <p:fltVal val="0"/>
                                          </p:val>
                                        </p:tav>
                                      </p:tavLst>
                                    </p:anim>
                                    <p:animEffect transition="in" filter="fade">
                                      <p:cBhvr>
                                        <p:cTn id="38"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31453" y="2108424"/>
            <a:ext cx="5175048" cy="1964256"/>
          </a:xfrm>
          <a:prstGeom prst="rect">
            <a:avLst/>
          </a:prstGeom>
          <a:ln w="28575">
            <a:solidFill>
              <a:schemeClr val="tx2"/>
            </a:solidFill>
            <a:prstDash val="dashDot"/>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    </a:t>
            </a:r>
            <a:r>
              <a:rPr kumimoji="0" lang="zh-CN" altLang="en-US" sz="2800" b="0" i="0" u="none" strike="noStrike" kern="1200" cap="none" spc="0" normalizeH="0" baseline="0" noProof="0" dirty="0">
                <a:ln>
                  <a:noFill/>
                </a:ln>
                <a:solidFill>
                  <a:srgbClr val="C00000"/>
                </a:solidFill>
                <a:effectLst/>
                <a:uLnTx/>
                <a:uFillTx/>
                <a:cs typeface="+mn-ea"/>
                <a:sym typeface="+mn-lt"/>
              </a:rPr>
              <a:t> </a:t>
            </a:r>
            <a:r>
              <a:rPr kumimoji="0" lang="zh-CN" altLang="en-US" sz="2800" b="0" i="0" u="none" strike="noStrike" kern="1200" cap="none" spc="0" normalizeH="0" baseline="0" noProof="0" dirty="0">
                <a:ln>
                  <a:noFill/>
                </a:ln>
                <a:solidFill>
                  <a:prstClr val="black"/>
                </a:solidFill>
                <a:effectLst/>
                <a:uLnTx/>
                <a:uFillTx/>
                <a:cs typeface="+mn-ea"/>
                <a:sym typeface="+mn-lt"/>
              </a:rPr>
              <a:t>花大姐瓢虫</a:t>
            </a:r>
            <a:r>
              <a:rPr kumimoji="0" lang="zh-CN" altLang="en-US" sz="2800" b="0" i="0" u="none" strike="noStrike" kern="1200" cap="none" spc="0" normalizeH="0" baseline="0" noProof="0" dirty="0">
                <a:ln>
                  <a:noFill/>
                </a:ln>
                <a:solidFill>
                  <a:srgbClr val="C00000"/>
                </a:solidFill>
                <a:effectLst/>
                <a:uLnTx/>
                <a:uFillTx/>
                <a:cs typeface="+mn-ea"/>
                <a:sym typeface="+mn-lt"/>
              </a:rPr>
              <a:t>款款</a:t>
            </a:r>
            <a:r>
              <a:rPr kumimoji="0" lang="zh-CN" altLang="en-US" sz="2800" b="0" i="0" u="none" strike="noStrike" kern="1200" cap="none" spc="0" normalizeH="0" baseline="0" noProof="0" dirty="0">
                <a:ln>
                  <a:noFill/>
                </a:ln>
                <a:solidFill>
                  <a:prstClr val="black"/>
                </a:solidFill>
                <a:effectLst/>
                <a:uLnTx/>
                <a:uFillTx/>
                <a:cs typeface="+mn-ea"/>
                <a:sym typeface="+mn-lt"/>
              </a:rPr>
              <a:t>地落下来了</a:t>
            </a:r>
            <a:r>
              <a:rPr kumimoji="0" lang="en-US" altLang="zh-CN" sz="2800" b="0" i="0" u="none" strike="noStrike" kern="1200" cap="none" spc="0" normalizeH="0" baseline="0" noProof="0" dirty="0">
                <a:ln>
                  <a:noFill/>
                </a:ln>
                <a:solidFill>
                  <a:prstClr val="black"/>
                </a:solidFill>
                <a:effectLst/>
                <a:uLnTx/>
                <a:uFillTx/>
                <a:cs typeface="+mn-ea"/>
                <a:sym typeface="+mn-lt"/>
              </a:rPr>
              <a:t>,</a:t>
            </a:r>
            <a:r>
              <a:rPr kumimoji="0" lang="zh-CN" altLang="en-US" sz="2800" b="0" i="0" u="none" strike="noStrike" kern="1200" cap="none" spc="0" normalizeH="0" baseline="0" noProof="0" dirty="0">
                <a:ln>
                  <a:noFill/>
                </a:ln>
                <a:solidFill>
                  <a:srgbClr val="C00000"/>
                </a:solidFill>
                <a:effectLst/>
                <a:uLnTx/>
                <a:uFillTx/>
                <a:cs typeface="+mn-ea"/>
                <a:sym typeface="+mn-lt"/>
              </a:rPr>
              <a:t>折好它的黑绸衬裙</a:t>
            </a:r>
            <a:r>
              <a:rPr kumimoji="0" lang="en-US" altLang="zh-CN" sz="2800" b="0" i="0" u="none" strike="noStrike" kern="1200" cap="none" spc="0" normalizeH="0" baseline="0" noProof="0" dirty="0">
                <a:ln>
                  <a:noFill/>
                </a:ln>
                <a:solidFill>
                  <a:prstClr val="black"/>
                </a:solidFill>
                <a:effectLst/>
                <a:uLnTx/>
                <a:uFillTx/>
                <a:cs typeface="+mn-ea"/>
                <a:sym typeface="+mn-lt"/>
              </a:rPr>
              <a:t>——</a:t>
            </a:r>
            <a:r>
              <a:rPr kumimoji="0" lang="zh-CN" altLang="en-US" sz="2800" b="0" i="0" u="none" strike="noStrike" kern="1200" cap="none" spc="0" normalizeH="0" baseline="0" noProof="0" dirty="0">
                <a:ln>
                  <a:noFill/>
                </a:ln>
                <a:solidFill>
                  <a:prstClr val="black"/>
                </a:solidFill>
                <a:effectLst/>
                <a:uLnTx/>
                <a:uFillTx/>
                <a:cs typeface="+mn-ea"/>
                <a:sym typeface="+mn-lt"/>
              </a:rPr>
              <a:t>膜翅</a:t>
            </a:r>
            <a:r>
              <a:rPr kumimoji="0" lang="en-US" altLang="zh-CN" sz="2800" b="0" i="0" u="none" strike="noStrike" kern="1200" cap="none" spc="0" normalizeH="0" baseline="0" noProof="0" dirty="0">
                <a:ln>
                  <a:noFill/>
                </a:ln>
                <a:solidFill>
                  <a:prstClr val="black"/>
                </a:solidFill>
                <a:effectLst/>
                <a:uLnTx/>
                <a:uFillTx/>
                <a:cs typeface="+mn-ea"/>
                <a:sym typeface="+mn-lt"/>
              </a:rPr>
              <a:t>,</a:t>
            </a:r>
            <a:r>
              <a:rPr kumimoji="0" lang="zh-CN" altLang="en-US" sz="2800" b="0" i="0" u="none" strike="noStrike" kern="1200" cap="none" spc="0" normalizeH="0" baseline="0" noProof="0" dirty="0">
                <a:ln>
                  <a:noFill/>
                </a:ln>
                <a:solidFill>
                  <a:prstClr val="black"/>
                </a:solidFill>
                <a:effectLst/>
                <a:uLnTx/>
                <a:uFillTx/>
                <a:cs typeface="+mn-ea"/>
                <a:sym typeface="+mn-lt"/>
              </a:rPr>
              <a:t>顺顺溜溜</a:t>
            </a:r>
            <a:r>
              <a:rPr kumimoji="0" lang="en-US" altLang="zh-CN" sz="2800" b="0" i="0" u="none" strike="noStrike" kern="1200" cap="none" spc="0" normalizeH="0" baseline="0" noProof="0" dirty="0">
                <a:ln>
                  <a:noFill/>
                </a:ln>
                <a:solidFill>
                  <a:prstClr val="black"/>
                </a:solidFill>
                <a:effectLst/>
                <a:uLnTx/>
                <a:uFillTx/>
                <a:cs typeface="+mn-ea"/>
                <a:sym typeface="+mn-lt"/>
              </a:rPr>
              <a:t>;</a:t>
            </a:r>
            <a:r>
              <a:rPr kumimoji="0" lang="zh-CN" altLang="en-US" sz="2800" b="0" i="0" u="none" strike="noStrike" kern="1200" cap="none" spc="0" normalizeH="0" baseline="0" noProof="0" dirty="0">
                <a:ln>
                  <a:noFill/>
                </a:ln>
                <a:solidFill>
                  <a:prstClr val="black"/>
                </a:solidFill>
                <a:effectLst/>
                <a:uLnTx/>
                <a:uFillTx/>
                <a:cs typeface="+mn-ea"/>
                <a:sym typeface="+mn-lt"/>
              </a:rPr>
              <a:t>收拢硬翅</a:t>
            </a:r>
            <a:r>
              <a:rPr kumimoji="0" lang="en-US" altLang="zh-CN" sz="2800" b="0" i="0" u="none" strike="noStrike" kern="1200" cap="none" spc="0" normalizeH="0" baseline="0" noProof="0" dirty="0">
                <a:ln>
                  <a:noFill/>
                </a:ln>
                <a:solidFill>
                  <a:prstClr val="black"/>
                </a:solidFill>
                <a:effectLst/>
                <a:uLnTx/>
                <a:uFillTx/>
                <a:cs typeface="+mn-ea"/>
                <a:sym typeface="+mn-lt"/>
              </a:rPr>
              <a:t>,</a:t>
            </a:r>
            <a:r>
              <a:rPr kumimoji="0" lang="zh-CN" altLang="en-US" sz="2800" b="0" i="0" u="none" strike="noStrike" kern="1200" cap="none" spc="0" normalizeH="0" baseline="0" noProof="0" dirty="0">
                <a:ln>
                  <a:noFill/>
                </a:ln>
                <a:solidFill>
                  <a:prstClr val="black"/>
                </a:solidFill>
                <a:effectLst/>
                <a:uLnTx/>
                <a:uFillTx/>
                <a:cs typeface="+mn-ea"/>
                <a:sym typeface="+mn-lt"/>
              </a:rPr>
              <a:t>严丝合缝。</a:t>
            </a:r>
            <a:endParaRPr kumimoji="0" lang="zh-CN" altLang="en-US" sz="2800" b="0" i="0" u="none" strike="noStrike" kern="0" cap="none" spc="0" normalizeH="0" baseline="0" noProof="0" dirty="0">
              <a:ln>
                <a:noFill/>
              </a:ln>
              <a:solidFill>
                <a:sysClr val="windowText" lastClr="000000"/>
              </a:solidFill>
              <a:effectLst/>
              <a:uLnTx/>
              <a:uFillTx/>
              <a:cs typeface="+mn-ea"/>
              <a:sym typeface="+mn-lt"/>
            </a:endParaRPr>
          </a:p>
        </p:txBody>
      </p:sp>
      <p:sp>
        <p:nvSpPr>
          <p:cNvPr id="4" name="矩形 3"/>
          <p:cNvSpPr/>
          <p:nvPr/>
        </p:nvSpPr>
        <p:spPr>
          <a:xfrm>
            <a:off x="831453" y="5007173"/>
            <a:ext cx="6229747" cy="555730"/>
          </a:xfrm>
          <a:prstGeom prst="rect">
            <a:avLst/>
          </a:prstGeom>
          <a:solidFill>
            <a:schemeClr val="accent2">
              <a:lumMod val="20000"/>
              <a:lumOff val="80000"/>
            </a:schemeClr>
          </a:solidFill>
        </p:spPr>
        <p:txBody>
          <a:bodyPr wrap="square">
            <a:spAutoFit/>
          </a:bodyPr>
          <a:lstStyle/>
          <a:p>
            <a:pPr marL="0" marR="0" lvl="0" indent="0" algn="l" defTabSz="914400" rtl="0" eaLnBrk="1" fontAlgn="auto" latinLnBrk="0" hangingPunct="1">
              <a:lnSpc>
                <a:spcPts val="4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02025E"/>
                </a:solidFill>
                <a:effectLst/>
                <a:uLnTx/>
                <a:uFillTx/>
                <a:cs typeface="+mn-ea"/>
                <a:sym typeface="+mn-lt"/>
              </a:rPr>
              <a:t>      款款写出来瓢虫落地时的悠闲和轻盈。</a:t>
            </a:r>
          </a:p>
        </p:txBody>
      </p:sp>
      <p:pic>
        <p:nvPicPr>
          <p:cNvPr id="3074" name="Picture 2" descr="https://bbswater-fd.zol-img.com.cn/t_s1200x5000/g5/M00/08/00/ChMkJ1Z5Mv-IBoIZAAnW06iy124AAGfPgK1TWEACdbr887.jpg"/>
          <p:cNvPicPr>
            <a:picLocks noChangeAspect="1" noChangeArrowheads="1"/>
          </p:cNvPicPr>
          <p:nvPr/>
        </p:nvPicPr>
        <p:blipFill rotWithShape="1">
          <a:blip r:embed="rId3" cstate="print">
            <a:clrChange>
              <a:clrFrom>
                <a:srgbClr val="F5F5F5"/>
              </a:clrFrom>
              <a:clrTo>
                <a:srgbClr val="F5F5F5">
                  <a:alpha val="0"/>
                </a:srgbClr>
              </a:clrTo>
            </a:clrChange>
            <a:extLst>
              <a:ext uri="{28A0092B-C50C-407E-A947-70E740481C1C}">
                <a14:useLocalDpi xmlns:a14="http://schemas.microsoft.com/office/drawing/2010/main" val="0"/>
              </a:ext>
            </a:extLst>
          </a:blip>
          <a:srcRect l="28593" r="13068" b="12084"/>
          <a:stretch>
            <a:fillRect/>
          </a:stretch>
        </p:blipFill>
        <p:spPr bwMode="auto">
          <a:xfrm>
            <a:off x="9142067" y="1496631"/>
            <a:ext cx="2050669" cy="231774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i02piccdn.sogoucdn.com/164b41f66b1a620e"/>
          <p:cNvPicPr>
            <a:picLocks noChangeAspect="1" noChangeArrowheads="1"/>
          </p:cNvPicPr>
          <p:nvPr/>
        </p:nvPicPr>
        <p:blipFill rotWithShape="1">
          <a:blip r:embed="rId4">
            <a:clrChange>
              <a:clrFrom>
                <a:srgbClr val="F3F3F3"/>
              </a:clrFrom>
              <a:clrTo>
                <a:srgbClr val="F3F3F3">
                  <a:alpha val="0"/>
                </a:srgbClr>
              </a:clrTo>
            </a:clrChange>
            <a:extLst>
              <a:ext uri="{28A0092B-C50C-407E-A947-70E740481C1C}">
                <a14:useLocalDpi xmlns:a14="http://schemas.microsoft.com/office/drawing/2010/main" val="0"/>
              </a:ext>
            </a:extLst>
          </a:blip>
          <a:srcRect l="29992" t="24619" r="10424" b="9916"/>
          <a:stretch>
            <a:fillRect/>
          </a:stretch>
        </p:blipFill>
        <p:spPr bwMode="auto">
          <a:xfrm>
            <a:off x="6441444" y="1949546"/>
            <a:ext cx="2265680" cy="1864830"/>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703927" y="352362"/>
            <a:ext cx="1447832" cy="461665"/>
          </a:xfrm>
          <a:prstGeom prst="rect">
            <a:avLst/>
          </a:prstGeom>
        </p:spPr>
        <p:txBody>
          <a:bodyPr wrap="none">
            <a:spAutoFit/>
          </a:bodyPr>
          <a:lstStyle/>
          <a:p>
            <a:pPr lvl="0" algn="dist">
              <a:defRPr/>
            </a:pPr>
            <a:r>
              <a:rPr lang="zh-CN" altLang="en-US" sz="2400" b="1" dirty="0">
                <a:solidFill>
                  <a:prstClr val="black"/>
                </a:solidFill>
                <a:cs typeface="+mn-ea"/>
                <a:sym typeface="+mn-lt"/>
              </a:rPr>
              <a:t>课文讲解</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p:cTn id="13" dur="1000" fill="hold"/>
                                        <p:tgtEl>
                                          <p:spTgt spid="3074"/>
                                        </p:tgtEl>
                                        <p:attrNameLst>
                                          <p:attrName>ppt_w</p:attrName>
                                        </p:attrNameLst>
                                      </p:cBhvr>
                                      <p:tavLst>
                                        <p:tav tm="0">
                                          <p:val>
                                            <p:fltVal val="0"/>
                                          </p:val>
                                        </p:tav>
                                        <p:tav tm="100000">
                                          <p:val>
                                            <p:strVal val="#ppt_w"/>
                                          </p:val>
                                        </p:tav>
                                      </p:tavLst>
                                    </p:anim>
                                    <p:anim calcmode="lin" valueType="num">
                                      <p:cBhvr>
                                        <p:cTn id="14" dur="1000" fill="hold"/>
                                        <p:tgtEl>
                                          <p:spTgt spid="3074"/>
                                        </p:tgtEl>
                                        <p:attrNameLst>
                                          <p:attrName>ppt_h</p:attrName>
                                        </p:attrNameLst>
                                      </p:cBhvr>
                                      <p:tavLst>
                                        <p:tav tm="0">
                                          <p:val>
                                            <p:fltVal val="0"/>
                                          </p:val>
                                        </p:tav>
                                        <p:tav tm="100000">
                                          <p:val>
                                            <p:strVal val="#ppt_h"/>
                                          </p:val>
                                        </p:tav>
                                      </p:tavLst>
                                    </p:anim>
                                    <p:anim calcmode="lin" valueType="num">
                                      <p:cBhvr>
                                        <p:cTn id="15" dur="1000" fill="hold"/>
                                        <p:tgtEl>
                                          <p:spTgt spid="3074"/>
                                        </p:tgtEl>
                                        <p:attrNameLst>
                                          <p:attrName>style.rotation</p:attrName>
                                        </p:attrNameLst>
                                      </p:cBhvr>
                                      <p:tavLst>
                                        <p:tav tm="0">
                                          <p:val>
                                            <p:fltVal val="90"/>
                                          </p:val>
                                        </p:tav>
                                        <p:tav tm="100000">
                                          <p:val>
                                            <p:fltVal val="0"/>
                                          </p:val>
                                        </p:tav>
                                      </p:tavLst>
                                    </p:anim>
                                    <p:animEffect transition="in" filter="fade">
                                      <p:cBhvr>
                                        <p:cTn id="16" dur="1000"/>
                                        <p:tgtEl>
                                          <p:spTgt spid="3074"/>
                                        </p:tgtEl>
                                      </p:cBhvr>
                                    </p:animEffect>
                                  </p:childTnLst>
                                </p:cTn>
                              </p:par>
                              <p:par>
                                <p:cTn id="17" presetID="31" presetClass="entr" presetSubtype="0" fill="hold" nodeType="withEffect">
                                  <p:stCondLst>
                                    <p:cond delay="0"/>
                                  </p:stCondLst>
                                  <p:childTnLst>
                                    <p:set>
                                      <p:cBhvr>
                                        <p:cTn id="18" dur="1" fill="hold">
                                          <p:stCondLst>
                                            <p:cond delay="0"/>
                                          </p:stCondLst>
                                        </p:cTn>
                                        <p:tgtEl>
                                          <p:spTgt spid="3076"/>
                                        </p:tgtEl>
                                        <p:attrNameLst>
                                          <p:attrName>style.visibility</p:attrName>
                                        </p:attrNameLst>
                                      </p:cBhvr>
                                      <p:to>
                                        <p:strVal val="visible"/>
                                      </p:to>
                                    </p:set>
                                    <p:anim calcmode="lin" valueType="num">
                                      <p:cBhvr>
                                        <p:cTn id="19" dur="1000" fill="hold"/>
                                        <p:tgtEl>
                                          <p:spTgt spid="3076"/>
                                        </p:tgtEl>
                                        <p:attrNameLst>
                                          <p:attrName>ppt_w</p:attrName>
                                        </p:attrNameLst>
                                      </p:cBhvr>
                                      <p:tavLst>
                                        <p:tav tm="0">
                                          <p:val>
                                            <p:fltVal val="0"/>
                                          </p:val>
                                        </p:tav>
                                        <p:tav tm="100000">
                                          <p:val>
                                            <p:strVal val="#ppt_w"/>
                                          </p:val>
                                        </p:tav>
                                      </p:tavLst>
                                    </p:anim>
                                    <p:anim calcmode="lin" valueType="num">
                                      <p:cBhvr>
                                        <p:cTn id="20" dur="1000" fill="hold"/>
                                        <p:tgtEl>
                                          <p:spTgt spid="3076"/>
                                        </p:tgtEl>
                                        <p:attrNameLst>
                                          <p:attrName>ppt_h</p:attrName>
                                        </p:attrNameLst>
                                      </p:cBhvr>
                                      <p:tavLst>
                                        <p:tav tm="0">
                                          <p:val>
                                            <p:fltVal val="0"/>
                                          </p:val>
                                        </p:tav>
                                        <p:tav tm="100000">
                                          <p:val>
                                            <p:strVal val="#ppt_h"/>
                                          </p:val>
                                        </p:tav>
                                      </p:tavLst>
                                    </p:anim>
                                    <p:anim calcmode="lin" valueType="num">
                                      <p:cBhvr>
                                        <p:cTn id="21" dur="1000" fill="hold"/>
                                        <p:tgtEl>
                                          <p:spTgt spid="3076"/>
                                        </p:tgtEl>
                                        <p:attrNameLst>
                                          <p:attrName>style.rotation</p:attrName>
                                        </p:attrNameLst>
                                      </p:cBhvr>
                                      <p:tavLst>
                                        <p:tav tm="0">
                                          <p:val>
                                            <p:fltVal val="90"/>
                                          </p:val>
                                        </p:tav>
                                        <p:tav tm="100000">
                                          <p:val>
                                            <p:fltVal val="0"/>
                                          </p:val>
                                        </p:tav>
                                      </p:tavLst>
                                    </p:anim>
                                    <p:animEffect transition="in" filter="fade">
                                      <p:cBhvr>
                                        <p:cTn id="22" dur="1000"/>
                                        <p:tgtEl>
                                          <p:spTgt spid="307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3081745" y="5568547"/>
            <a:ext cx="6044494"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cs typeface="+mn-ea"/>
                <a:sym typeface="+mn-lt"/>
              </a:rPr>
              <a:t>       这段写出了瓢虫的外形、类别和习性</a:t>
            </a:r>
            <a:r>
              <a:rPr kumimoji="0" lang="zh-CN" altLang="en-US" sz="2400" b="0" i="0" u="none" strike="noStrike" kern="1200" cap="none" spc="0" normalizeH="0" baseline="0" noProof="0" dirty="0">
                <a:ln>
                  <a:noFill/>
                </a:ln>
                <a:solidFill>
                  <a:srgbClr val="0070C0"/>
                </a:solidFill>
                <a:effectLst/>
                <a:uLnTx/>
                <a:uFillTx/>
                <a:cs typeface="+mn-ea"/>
                <a:sym typeface="+mn-lt"/>
              </a:rPr>
              <a:t>。</a:t>
            </a:r>
          </a:p>
        </p:txBody>
      </p:sp>
      <p:sp>
        <p:nvSpPr>
          <p:cNvPr id="2" name="矩形 1"/>
          <p:cNvSpPr/>
          <p:nvPr/>
        </p:nvSpPr>
        <p:spPr>
          <a:xfrm>
            <a:off x="2971592" y="1972084"/>
            <a:ext cx="6881611" cy="3351046"/>
          </a:xfrm>
          <a:prstGeom prst="rect">
            <a:avLst/>
          </a:prstGeom>
          <a:ln w="28575">
            <a:solidFill>
              <a:schemeClr val="accent1"/>
            </a:solidFill>
            <a:prstDash val="dashDot"/>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000000"/>
                </a:solidFill>
                <a:effectLst/>
                <a:uLnTx/>
                <a:uFillTx/>
                <a:cs typeface="+mn-ea"/>
                <a:sym typeface="+mn-lt"/>
              </a:rPr>
              <a:t>       瓢虫</a:t>
            </a:r>
            <a:r>
              <a:rPr kumimoji="0" lang="en-US" altLang="zh-CN" sz="2400" b="0" i="0" u="none" strike="noStrike" kern="1200" cap="none" spc="0" normalizeH="0" baseline="0" noProof="0" dirty="0">
                <a:ln>
                  <a:noFill/>
                </a:ln>
                <a:solidFill>
                  <a:srgbClr val="000000"/>
                </a:solidFill>
                <a:effectLst/>
                <a:uLnTx/>
                <a:uFillTx/>
                <a:cs typeface="+mn-ea"/>
                <a:sym typeface="+mn-lt"/>
              </a:rPr>
              <a:t>,</a:t>
            </a:r>
            <a:r>
              <a:rPr kumimoji="0" lang="zh-CN" altLang="en-US" sz="2400" b="0" i="0" u="none" strike="noStrike" kern="1200" cap="none" spc="0" normalizeH="0" baseline="0" noProof="0" dirty="0">
                <a:ln>
                  <a:noFill/>
                </a:ln>
                <a:solidFill>
                  <a:srgbClr val="000000"/>
                </a:solidFill>
                <a:effectLst/>
                <a:uLnTx/>
                <a:uFillTx/>
                <a:cs typeface="+mn-ea"/>
                <a:sym typeface="+mn-lt"/>
              </a:rPr>
              <a:t>朱红的、瓷漆似的硬翅</a:t>
            </a:r>
            <a:r>
              <a:rPr kumimoji="0" lang="en-US" altLang="zh-CN" sz="2400" b="0" i="0" u="none" strike="noStrike" kern="1200" cap="none" spc="0" normalizeH="0" baseline="0" noProof="0" dirty="0">
                <a:ln>
                  <a:noFill/>
                </a:ln>
                <a:solidFill>
                  <a:srgbClr val="000000"/>
                </a:solidFill>
                <a:effectLst/>
                <a:uLnTx/>
                <a:uFillTx/>
                <a:cs typeface="+mn-ea"/>
                <a:sym typeface="+mn-lt"/>
              </a:rPr>
              <a:t>,</a:t>
            </a:r>
            <a:r>
              <a:rPr kumimoji="0" lang="zh-CN" altLang="en-US" sz="2400" b="0" i="0" u="none" strike="noStrike" kern="1200" cap="none" spc="0" normalizeH="0" baseline="0" noProof="0" dirty="0">
                <a:ln>
                  <a:noFill/>
                </a:ln>
                <a:solidFill>
                  <a:srgbClr val="000000"/>
                </a:solidFill>
                <a:effectLst/>
                <a:uLnTx/>
                <a:uFillTx/>
                <a:cs typeface="+mn-ea"/>
                <a:sym typeface="+mn-lt"/>
              </a:rPr>
              <a:t>上有颜色鲜艳的小圆点</a:t>
            </a:r>
            <a:r>
              <a:rPr kumimoji="0" lang="en-US" altLang="zh-CN" sz="2400" b="0" i="0" u="none" strike="noStrike" kern="1200" cap="none" spc="0" normalizeH="0" baseline="0" noProof="0" dirty="0">
                <a:ln>
                  <a:noFill/>
                </a:ln>
                <a:solidFill>
                  <a:srgbClr val="000000"/>
                </a:solidFill>
                <a:effectLst/>
                <a:uLnTx/>
                <a:uFillTx/>
                <a:cs typeface="+mn-ea"/>
                <a:sym typeface="+mn-lt"/>
              </a:rPr>
              <a:t>,</a:t>
            </a:r>
            <a:r>
              <a:rPr kumimoji="0" lang="zh-CN" altLang="en-US" sz="2400" b="0" i="0" u="none" strike="noStrike" kern="1200" cap="none" spc="0" normalizeH="0" baseline="0" noProof="0" dirty="0">
                <a:ln>
                  <a:noFill/>
                </a:ln>
                <a:solidFill>
                  <a:srgbClr val="000000"/>
                </a:solidFill>
                <a:effectLst/>
                <a:uLnTx/>
                <a:uFillTx/>
                <a:cs typeface="+mn-ea"/>
                <a:sym typeface="+mn-lt"/>
              </a:rPr>
              <a:t>特别漂亮。圆点是有定数的</a:t>
            </a:r>
            <a:r>
              <a:rPr kumimoji="0" lang="en-US" altLang="zh-CN" sz="2400" b="0" i="0" u="none" strike="noStrike" kern="1200" cap="none" spc="0" normalizeH="0" baseline="0" noProof="0" dirty="0">
                <a:ln>
                  <a:noFill/>
                </a:ln>
                <a:solidFill>
                  <a:srgbClr val="000000"/>
                </a:solidFill>
                <a:effectLst/>
                <a:uLnTx/>
                <a:uFillTx/>
                <a:cs typeface="+mn-ea"/>
                <a:sym typeface="+mn-lt"/>
              </a:rPr>
              <a:t>,</a:t>
            </a:r>
            <a:r>
              <a:rPr kumimoji="0" lang="zh-CN" altLang="en-US" sz="2400" b="0" i="0" u="none" strike="noStrike" kern="1200" cap="none" spc="0" normalizeH="0" baseline="0" noProof="0" dirty="0">
                <a:ln>
                  <a:noFill/>
                </a:ln>
                <a:solidFill>
                  <a:srgbClr val="000000"/>
                </a:solidFill>
                <a:effectLst/>
                <a:uLnTx/>
                <a:uFillTx/>
                <a:cs typeface="+mn-ea"/>
                <a:sym typeface="+mn-lt"/>
              </a:rPr>
              <a:t>不能瞎点。小圆点</a:t>
            </a:r>
            <a:r>
              <a:rPr kumimoji="0" lang="en-US" altLang="zh-CN" sz="2400" b="0" i="0" u="none" strike="noStrike" kern="1200" cap="none" spc="0" normalizeH="0" baseline="0" noProof="0" dirty="0">
                <a:ln>
                  <a:noFill/>
                </a:ln>
                <a:solidFill>
                  <a:srgbClr val="000000"/>
                </a:solidFill>
                <a:effectLst/>
                <a:uLnTx/>
                <a:uFillTx/>
                <a:cs typeface="+mn-ea"/>
                <a:sym typeface="+mn-lt"/>
              </a:rPr>
              <a:t>,</a:t>
            </a:r>
            <a:r>
              <a:rPr kumimoji="0" lang="zh-CN" altLang="en-US" sz="2400" b="0" i="0" u="none" strike="noStrike" kern="1200" cap="none" spc="0" normalizeH="0" baseline="0" noProof="0" dirty="0">
                <a:ln>
                  <a:noFill/>
                </a:ln>
                <a:solidFill>
                  <a:srgbClr val="000000"/>
                </a:solidFill>
                <a:effectLst/>
                <a:uLnTx/>
                <a:uFillTx/>
                <a:cs typeface="+mn-ea"/>
                <a:sym typeface="+mn-lt"/>
              </a:rPr>
              <a:t>叫作“星”</a:t>
            </a:r>
            <a:r>
              <a:rPr kumimoji="0" lang="en-US" altLang="zh-CN" sz="2400" b="0" i="0" u="none" strike="noStrike" kern="1200" cap="none" spc="0" normalizeH="0" baseline="0" noProof="0" dirty="0">
                <a:ln>
                  <a:noFill/>
                </a:ln>
                <a:solidFill>
                  <a:srgbClr val="000000"/>
                </a:solidFill>
                <a:effectLst/>
                <a:uLnTx/>
                <a:uFillTx/>
                <a:cs typeface="+mn-ea"/>
                <a:sym typeface="+mn-lt"/>
              </a:rPr>
              <a:t>,</a:t>
            </a:r>
            <a:r>
              <a:rPr kumimoji="0" lang="zh-CN" altLang="en-US" sz="2400" b="0" i="0" u="none" strike="noStrike" kern="1200" cap="none" spc="0" normalizeH="0" baseline="0" noProof="0" dirty="0">
                <a:ln>
                  <a:noFill/>
                </a:ln>
                <a:solidFill>
                  <a:srgbClr val="000000"/>
                </a:solidFill>
                <a:effectLst/>
                <a:uLnTx/>
                <a:uFillTx/>
                <a:cs typeface="+mn-ea"/>
                <a:sym typeface="+mn-lt"/>
              </a:rPr>
              <a:t>有七星瓢虫、十四星瓢虫</a:t>
            </a:r>
            <a:r>
              <a:rPr kumimoji="0" lang="en-US" altLang="zh-CN" sz="2400" b="0" i="0" u="none" strike="noStrike" kern="1200" cap="none" spc="0" normalizeH="0" baseline="0" noProof="0" dirty="0">
                <a:ln>
                  <a:noFill/>
                </a:ln>
                <a:solidFill>
                  <a:srgbClr val="000000"/>
                </a:solidFill>
                <a:effectLst/>
                <a:uLnTx/>
                <a:uFillTx/>
                <a:cs typeface="+mn-ea"/>
                <a:sym typeface="+mn-lt"/>
              </a:rPr>
              <a:t>…</a:t>
            </a:r>
            <a:r>
              <a:rPr kumimoji="0" lang="zh-CN" altLang="en-US" sz="2400" b="0" i="0" u="none" strike="noStrike" kern="1200" cap="none" spc="0" normalizeH="0" baseline="0" noProof="0" dirty="0">
                <a:ln>
                  <a:noFill/>
                </a:ln>
                <a:solidFill>
                  <a:srgbClr val="000000"/>
                </a:solidFill>
                <a:effectLst/>
                <a:uLnTx/>
                <a:uFillTx/>
                <a:cs typeface="+mn-ea"/>
                <a:sym typeface="+mn-lt"/>
              </a:rPr>
              <a:t>星点不同。有的瓢虫吃蚜虫</a:t>
            </a:r>
            <a:r>
              <a:rPr kumimoji="0" lang="en-US" altLang="zh-CN" sz="2400" b="0" i="0" u="none" strike="noStrike" kern="1200" cap="none" spc="0" normalizeH="0" baseline="0" noProof="0" dirty="0">
                <a:ln>
                  <a:noFill/>
                </a:ln>
                <a:solidFill>
                  <a:srgbClr val="000000"/>
                </a:solidFill>
                <a:effectLst/>
                <a:uLnTx/>
                <a:uFillTx/>
                <a:cs typeface="+mn-ea"/>
                <a:sym typeface="+mn-lt"/>
              </a:rPr>
              <a:t>,</a:t>
            </a:r>
            <a:r>
              <a:rPr kumimoji="0" lang="zh-CN" altLang="en-US" sz="2400" b="0" i="0" u="none" strike="noStrike" kern="1200" cap="none" spc="0" normalizeH="0" baseline="0" noProof="0" dirty="0">
                <a:ln>
                  <a:noFill/>
                </a:ln>
                <a:solidFill>
                  <a:srgbClr val="000000"/>
                </a:solidFill>
                <a:effectLst/>
                <a:uLnTx/>
                <a:uFillTx/>
                <a:cs typeface="+mn-ea"/>
                <a:sym typeface="+mn-lt"/>
              </a:rPr>
              <a:t>是益虫</a:t>
            </a:r>
            <a:r>
              <a:rPr kumimoji="0" lang="en-US" altLang="zh-CN" sz="2400" b="0" i="0" u="none" strike="noStrike" kern="1200" cap="none" spc="0" normalizeH="0" baseline="0" noProof="0" dirty="0">
                <a:ln>
                  <a:noFill/>
                </a:ln>
                <a:solidFill>
                  <a:srgbClr val="000000"/>
                </a:solidFill>
                <a:effectLst/>
                <a:uLnTx/>
                <a:uFillTx/>
                <a:cs typeface="+mn-ea"/>
                <a:sym typeface="+mn-lt"/>
              </a:rPr>
              <a:t>;</a:t>
            </a:r>
            <a:r>
              <a:rPr kumimoji="0" lang="zh-CN" altLang="en-US" sz="2400" b="0" i="0" u="none" strike="noStrike" kern="1200" cap="none" spc="0" normalizeH="0" baseline="0" noProof="0" dirty="0">
                <a:ln>
                  <a:noFill/>
                </a:ln>
                <a:solidFill>
                  <a:srgbClr val="000000"/>
                </a:solidFill>
                <a:effectLst/>
                <a:uLnTx/>
                <a:uFillTx/>
                <a:cs typeface="+mn-ea"/>
                <a:sym typeface="+mn-lt"/>
              </a:rPr>
              <a:t>有的瓢虫吃马铃薯嫩叶</a:t>
            </a:r>
            <a:r>
              <a:rPr kumimoji="0" lang="en-US" altLang="zh-CN" sz="2400" b="0" i="0" u="none" strike="noStrike" kern="1200" cap="none" spc="0" normalizeH="0" baseline="0" noProof="0" dirty="0">
                <a:ln>
                  <a:noFill/>
                </a:ln>
                <a:solidFill>
                  <a:srgbClr val="000000"/>
                </a:solidFill>
                <a:effectLst/>
                <a:uLnTx/>
                <a:uFillTx/>
                <a:cs typeface="+mn-ea"/>
                <a:sym typeface="+mn-lt"/>
              </a:rPr>
              <a:t>,</a:t>
            </a:r>
            <a:r>
              <a:rPr kumimoji="0" lang="zh-CN" altLang="en-US" sz="2400" b="0" i="0" u="none" strike="noStrike" kern="1200" cap="none" spc="0" normalizeH="0" baseline="0" noProof="0" dirty="0">
                <a:ln>
                  <a:noFill/>
                </a:ln>
                <a:solidFill>
                  <a:srgbClr val="000000"/>
                </a:solidFill>
                <a:effectLst/>
                <a:uLnTx/>
                <a:uFillTx/>
                <a:cs typeface="+mn-ea"/>
                <a:sym typeface="+mn-lt"/>
              </a:rPr>
              <a:t>是害虫。我说</a:t>
            </a:r>
            <a:r>
              <a:rPr kumimoji="0" lang="en-US" altLang="zh-CN" sz="2400" b="0" i="0" u="none" strike="noStrike" kern="1200" cap="none" spc="0" normalizeH="0" baseline="0" noProof="0" dirty="0">
                <a:ln>
                  <a:noFill/>
                </a:ln>
                <a:solidFill>
                  <a:srgbClr val="000000"/>
                </a:solidFill>
                <a:effectLst/>
                <a:uLnTx/>
                <a:uFillTx/>
                <a:cs typeface="+mn-ea"/>
                <a:sym typeface="+mn-lt"/>
              </a:rPr>
              <a:t>,</a:t>
            </a:r>
            <a:r>
              <a:rPr kumimoji="0" lang="zh-CN" altLang="en-US" sz="2400" b="0" i="0" u="none" strike="noStrike" kern="1200" cap="none" spc="0" normalizeH="0" baseline="0" noProof="0" dirty="0">
                <a:ln>
                  <a:noFill/>
                </a:ln>
                <a:solidFill>
                  <a:srgbClr val="000000"/>
                </a:solidFill>
                <a:effectLst/>
                <a:uLnTx/>
                <a:uFillTx/>
                <a:cs typeface="+mn-ea"/>
                <a:sym typeface="+mn-lt"/>
              </a:rPr>
              <a:t>吃马铃薯嫩叶的瓢虫</a:t>
            </a:r>
            <a:r>
              <a:rPr kumimoji="0" lang="en-US" altLang="zh-CN" sz="2400" b="0" i="0" u="none" strike="noStrike" kern="1200" cap="none" spc="0" normalizeH="0" baseline="0" noProof="0" dirty="0">
                <a:ln>
                  <a:noFill/>
                </a:ln>
                <a:solidFill>
                  <a:srgbClr val="000000"/>
                </a:solidFill>
                <a:effectLst/>
                <a:uLnTx/>
                <a:uFillTx/>
                <a:cs typeface="+mn-ea"/>
                <a:sym typeface="+mn-lt"/>
              </a:rPr>
              <a:t>,</a:t>
            </a:r>
            <a:r>
              <a:rPr kumimoji="0" lang="zh-CN" altLang="en-US" sz="2400" b="0" i="0" u="none" strike="noStrike" kern="1200" cap="none" spc="0" normalizeH="0" baseline="0" noProof="0" dirty="0">
                <a:ln>
                  <a:noFill/>
                </a:ln>
                <a:solidFill>
                  <a:srgbClr val="000000"/>
                </a:solidFill>
                <a:effectLst/>
                <a:uLnTx/>
                <a:uFillTx/>
                <a:cs typeface="+mn-ea"/>
                <a:sym typeface="+mn-lt"/>
              </a:rPr>
              <a:t>你们就不能改改口味</a:t>
            </a:r>
            <a:r>
              <a:rPr kumimoji="0" lang="en-US" altLang="zh-CN" sz="2400" b="0" i="0" u="none" strike="noStrike" kern="1200" cap="none" spc="0" normalizeH="0" baseline="0" noProof="0" dirty="0">
                <a:ln>
                  <a:noFill/>
                </a:ln>
                <a:solidFill>
                  <a:srgbClr val="000000"/>
                </a:solidFill>
                <a:effectLst/>
                <a:uLnTx/>
                <a:uFillTx/>
                <a:cs typeface="+mn-ea"/>
                <a:sym typeface="+mn-lt"/>
              </a:rPr>
              <a:t>,</a:t>
            </a:r>
            <a:r>
              <a:rPr kumimoji="0" lang="zh-CN" altLang="en-US" sz="2400" b="0" i="0" u="none" strike="noStrike" kern="1200" cap="none" spc="0" normalizeH="0" baseline="0" noProof="0" dirty="0">
                <a:ln>
                  <a:noFill/>
                </a:ln>
                <a:solidFill>
                  <a:srgbClr val="000000"/>
                </a:solidFill>
                <a:effectLst/>
                <a:uLnTx/>
                <a:uFillTx/>
                <a:cs typeface="+mn-ea"/>
                <a:sym typeface="+mn-lt"/>
              </a:rPr>
              <a:t>也吃蚜虫吗</a:t>
            </a:r>
            <a:r>
              <a:rPr kumimoji="0" lang="en-US" altLang="zh-CN" sz="2400" b="0" i="0" u="none" strike="noStrike" kern="1200" cap="none" spc="0" normalizeH="0" baseline="0" noProof="0" dirty="0">
                <a:ln>
                  <a:noFill/>
                </a:ln>
                <a:solidFill>
                  <a:srgbClr val="000000"/>
                </a:solidFill>
                <a:effectLst/>
                <a:uLnTx/>
                <a:uFillTx/>
                <a:cs typeface="+mn-ea"/>
                <a:sym typeface="+mn-lt"/>
              </a:rPr>
              <a:t>?</a:t>
            </a:r>
            <a:endParaRPr kumimoji="0" lang="zh-CN" altLang="en-US" sz="2400" b="0" i="0" u="none" strike="noStrike" kern="1200" cap="none" spc="0" normalizeH="0" baseline="0" noProof="0" dirty="0">
              <a:ln>
                <a:noFill/>
              </a:ln>
              <a:solidFill>
                <a:prstClr val="black"/>
              </a:solidFill>
              <a:effectLst/>
              <a:uLnTx/>
              <a:uFillTx/>
              <a:cs typeface="+mn-ea"/>
              <a:sym typeface="+mn-lt"/>
            </a:endParaRPr>
          </a:p>
        </p:txBody>
      </p:sp>
      <p:pic>
        <p:nvPicPr>
          <p:cNvPr id="28" name="Picture 1" descr="C:\Users\Administrator\AppData\Roaming\Tencent\Users\694376350\QQ\WinTemp\RichOle\TD@)J`ZC6IJVCN3X2`$Q)0V.png"/>
          <p:cNvPicPr>
            <a:picLocks noChangeAspect="1" noChangeArrowheads="1"/>
          </p:cNvPicPr>
          <p:nvPr/>
        </p:nvPicPr>
        <p:blipFill>
          <a:blip r:embed="rId3" cstate="print">
            <a:clrChange>
              <a:clrFrom>
                <a:srgbClr val="F6F6F6"/>
              </a:clrFrom>
              <a:clrTo>
                <a:srgbClr val="F6F6F6">
                  <a:alpha val="0"/>
                </a:srgbClr>
              </a:clrTo>
            </a:clrChange>
          </a:blip>
          <a:srcRect/>
          <a:stretch>
            <a:fillRect/>
          </a:stretch>
        </p:blipFill>
        <p:spPr bwMode="auto">
          <a:xfrm rot="10984464">
            <a:off x="746659" y="1895808"/>
            <a:ext cx="1730555" cy="1639950"/>
          </a:xfrm>
          <a:prstGeom prst="rect">
            <a:avLst/>
          </a:prstGeom>
          <a:noFill/>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136" y="3790127"/>
            <a:ext cx="1371600" cy="1552575"/>
          </a:xfrm>
          <a:prstGeom prst="rect">
            <a:avLst/>
          </a:prstGeom>
        </p:spPr>
      </p:pic>
      <p:sp>
        <p:nvSpPr>
          <p:cNvPr id="5" name="矩形 4"/>
          <p:cNvSpPr/>
          <p:nvPr/>
        </p:nvSpPr>
        <p:spPr>
          <a:xfrm>
            <a:off x="4780553" y="1112588"/>
            <a:ext cx="271099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C00000"/>
                </a:solidFill>
                <a:effectLst/>
                <a:uLnTx/>
                <a:uFillTx/>
                <a:cs typeface="+mn-ea"/>
                <a:sym typeface="+mn-lt"/>
              </a:rPr>
              <a:t>这一段写的什么？</a:t>
            </a:r>
          </a:p>
        </p:txBody>
      </p:sp>
      <p:cxnSp>
        <p:nvCxnSpPr>
          <p:cNvPr id="8" name="直接连接符 7"/>
          <p:cNvCxnSpPr/>
          <p:nvPr/>
        </p:nvCxnSpPr>
        <p:spPr>
          <a:xfrm>
            <a:off x="3751927" y="2546936"/>
            <a:ext cx="5778286" cy="0"/>
          </a:xfrm>
          <a:prstGeom prst="line">
            <a:avLst/>
          </a:prstGeom>
          <a:ln>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V="1">
            <a:off x="3081745" y="3117000"/>
            <a:ext cx="2337746" cy="4789"/>
          </a:xfrm>
          <a:prstGeom prst="line">
            <a:avLst/>
          </a:prstGeom>
          <a:ln>
            <a:solidFill>
              <a:srgbClr val="990000"/>
            </a:solidFill>
          </a:ln>
        </p:spPr>
        <p:style>
          <a:lnRef idx="1">
            <a:schemeClr val="accent1"/>
          </a:lnRef>
          <a:fillRef idx="0">
            <a:schemeClr val="accent1"/>
          </a:fillRef>
          <a:effectRef idx="0">
            <a:schemeClr val="accent1"/>
          </a:effectRef>
          <a:fontRef idx="minor">
            <a:schemeClr val="tx1"/>
          </a:fontRef>
        </p:style>
      </p:cxnSp>
      <p:sp>
        <p:nvSpPr>
          <p:cNvPr id="10" name="椭圆形标注 9"/>
          <p:cNvSpPr/>
          <p:nvPr/>
        </p:nvSpPr>
        <p:spPr>
          <a:xfrm>
            <a:off x="8886394" y="1130278"/>
            <a:ext cx="2195010" cy="799114"/>
          </a:xfrm>
          <a:prstGeom prst="wedgeEllipseCallout">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a:ln>
                  <a:noFill/>
                </a:ln>
                <a:solidFill>
                  <a:prstClr val="black"/>
                </a:solidFill>
                <a:effectLst/>
                <a:uLnTx/>
                <a:uFillTx/>
                <a:cs typeface="+mn-ea"/>
                <a:sym typeface="+mn-lt"/>
              </a:rPr>
              <a:t>外形特点</a:t>
            </a:r>
            <a:endParaRPr kumimoji="0" lang="zh-CN" altLang="en-US" sz="2400" b="0" i="0" u="none" strike="noStrike" kern="1200" cap="none" spc="0" normalizeH="0" baseline="0" noProof="0" dirty="0">
              <a:ln>
                <a:noFill/>
              </a:ln>
              <a:solidFill>
                <a:prstClr val="black"/>
              </a:solidFill>
              <a:effectLst/>
              <a:uLnTx/>
              <a:uFillTx/>
              <a:cs typeface="+mn-ea"/>
              <a:sym typeface="+mn-lt"/>
            </a:endParaRPr>
          </a:p>
        </p:txBody>
      </p:sp>
      <p:cxnSp>
        <p:nvCxnSpPr>
          <p:cNvPr id="39" name="直接连接符 38"/>
          <p:cNvCxnSpPr/>
          <p:nvPr/>
        </p:nvCxnSpPr>
        <p:spPr>
          <a:xfrm>
            <a:off x="5594407" y="3117000"/>
            <a:ext cx="3935806" cy="0"/>
          </a:xfrm>
          <a:prstGeom prst="line">
            <a:avLst/>
          </a:prstGeom>
          <a:ln>
            <a:solidFill>
              <a:srgbClr val="02025E"/>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3081745" y="3642911"/>
            <a:ext cx="6448468" cy="4696"/>
          </a:xfrm>
          <a:prstGeom prst="line">
            <a:avLst/>
          </a:prstGeom>
          <a:ln>
            <a:solidFill>
              <a:srgbClr val="02025E"/>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2971592" y="4212975"/>
            <a:ext cx="941002" cy="0"/>
          </a:xfrm>
          <a:prstGeom prst="line">
            <a:avLst/>
          </a:prstGeom>
          <a:ln>
            <a:solidFill>
              <a:srgbClr val="02025E"/>
            </a:solidFill>
          </a:ln>
        </p:spPr>
        <p:style>
          <a:lnRef idx="1">
            <a:schemeClr val="accent1"/>
          </a:lnRef>
          <a:fillRef idx="0">
            <a:schemeClr val="accent1"/>
          </a:fillRef>
          <a:effectRef idx="0">
            <a:schemeClr val="accent1"/>
          </a:effectRef>
          <a:fontRef idx="minor">
            <a:schemeClr val="tx1"/>
          </a:fontRef>
        </p:style>
      </p:cxnSp>
      <p:sp>
        <p:nvSpPr>
          <p:cNvPr id="45" name="椭圆形标注 44"/>
          <p:cNvSpPr/>
          <p:nvPr/>
        </p:nvSpPr>
        <p:spPr>
          <a:xfrm>
            <a:off x="9833644" y="2616533"/>
            <a:ext cx="1334190" cy="799114"/>
          </a:xfrm>
          <a:prstGeom prst="wedgeEllipseCallout">
            <a:avLst>
              <a:gd name="adj1" fmla="val -63059"/>
              <a:gd name="adj2" fmla="val 47995"/>
            </a:avLst>
          </a:prstGeom>
          <a:ln>
            <a:solidFill>
              <a:srgbClr val="02025E"/>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cs typeface="+mn-ea"/>
                <a:sym typeface="+mn-lt"/>
              </a:rPr>
              <a:t>分类</a:t>
            </a:r>
          </a:p>
        </p:txBody>
      </p:sp>
      <p:cxnSp>
        <p:nvCxnSpPr>
          <p:cNvPr id="46" name="直接连接符 45"/>
          <p:cNvCxnSpPr/>
          <p:nvPr/>
        </p:nvCxnSpPr>
        <p:spPr>
          <a:xfrm>
            <a:off x="4055358" y="4212975"/>
            <a:ext cx="5474855" cy="0"/>
          </a:xfrm>
          <a:prstGeom prst="line">
            <a:avLst/>
          </a:prstGeom>
          <a:ln>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3081745" y="4751741"/>
            <a:ext cx="1882993" cy="16304"/>
          </a:xfrm>
          <a:prstGeom prst="line">
            <a:avLst/>
          </a:prstGeom>
          <a:ln>
            <a:solidFill>
              <a:srgbClr val="990000"/>
            </a:solidFill>
          </a:ln>
        </p:spPr>
        <p:style>
          <a:lnRef idx="1">
            <a:schemeClr val="accent1"/>
          </a:lnRef>
          <a:fillRef idx="0">
            <a:schemeClr val="accent1"/>
          </a:fillRef>
          <a:effectRef idx="0">
            <a:schemeClr val="accent1"/>
          </a:effectRef>
          <a:fontRef idx="minor">
            <a:schemeClr val="tx1"/>
          </a:fontRef>
        </p:style>
      </p:cxnSp>
      <p:sp>
        <p:nvSpPr>
          <p:cNvPr id="50" name="椭圆形标注 49"/>
          <p:cNvSpPr/>
          <p:nvPr/>
        </p:nvSpPr>
        <p:spPr>
          <a:xfrm>
            <a:off x="9952978" y="3675202"/>
            <a:ext cx="1486540" cy="799114"/>
          </a:xfrm>
          <a:prstGeom prst="wedgeEllipseCallout">
            <a:avLst>
              <a:gd name="adj1" fmla="val -73447"/>
              <a:gd name="adj2" fmla="val 7704"/>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cs typeface="+mn-ea"/>
                <a:sym typeface="+mn-lt"/>
              </a:rPr>
              <a:t>习性</a:t>
            </a:r>
          </a:p>
        </p:txBody>
      </p:sp>
      <p:sp>
        <p:nvSpPr>
          <p:cNvPr id="3" name="矩形 2"/>
          <p:cNvSpPr/>
          <p:nvPr/>
        </p:nvSpPr>
        <p:spPr>
          <a:xfrm>
            <a:off x="703927" y="352362"/>
            <a:ext cx="1447832" cy="461665"/>
          </a:xfrm>
          <a:prstGeom prst="rect">
            <a:avLst/>
          </a:prstGeom>
        </p:spPr>
        <p:txBody>
          <a:bodyPr wrap="none">
            <a:spAutoFit/>
          </a:bodyPr>
          <a:lstStyle/>
          <a:p>
            <a:pPr lvl="0" algn="dist">
              <a:defRPr/>
            </a:pPr>
            <a:r>
              <a:rPr lang="zh-CN" altLang="en-US" sz="2400" b="1" dirty="0">
                <a:solidFill>
                  <a:prstClr val="black"/>
                </a:solidFill>
                <a:cs typeface="+mn-ea"/>
                <a:sym typeface="+mn-lt"/>
              </a:rPr>
              <a:t>课文讲解</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left)">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left)">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left)">
                                      <p:cBhvr>
                                        <p:cTn id="32" dur="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500"/>
                                        <p:tgtEl>
                                          <p:spTgt spid="4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wipe(left)">
                                      <p:cBhvr>
                                        <p:cTn id="42" dur="500"/>
                                        <p:tgtEl>
                                          <p:spTgt spid="4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fade">
                                      <p:cBhvr>
                                        <p:cTn id="52" dur="500"/>
                                        <p:tgtEl>
                                          <p:spTgt spid="5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animBg="1"/>
      <p:bldP spid="45"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197626" y="990446"/>
            <a:ext cx="4354554"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prstClr val="black"/>
                </a:solidFill>
                <a:effectLst/>
                <a:uLnTx/>
                <a:uFillTx/>
                <a:cs typeface="+mn-ea"/>
                <a:sym typeface="+mn-lt"/>
              </a:rPr>
              <a:t>       </a:t>
            </a: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
        <p:nvSpPr>
          <p:cNvPr id="46" name="矩形 45"/>
          <p:cNvSpPr/>
          <p:nvPr/>
        </p:nvSpPr>
        <p:spPr>
          <a:xfrm>
            <a:off x="4022986" y="1295660"/>
            <a:ext cx="1903085"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black"/>
                </a:solidFill>
                <a:effectLst/>
                <a:uLnTx/>
                <a:uFillTx/>
                <a:cs typeface="+mn-ea"/>
                <a:sym typeface="+mn-lt"/>
              </a:rPr>
              <a:t>独  角  仙</a:t>
            </a:r>
          </a:p>
        </p:txBody>
      </p:sp>
      <p:pic>
        <p:nvPicPr>
          <p:cNvPr id="43" name="Picture 8" descr="C:\Users\Administrator\AppData\Roaming\Tencent\Users\694376350\QQ\WinTemp\RichOle\K]}A~[6G7IFFBU26B8KRHZG.png"/>
          <p:cNvPicPr>
            <a:picLocks noChangeAspect="1" noChangeArrowheads="1"/>
          </p:cNvPicPr>
          <p:nvPr/>
        </p:nvPicPr>
        <p:blipFill>
          <a:blip r:embed="rId3" cstate="print">
            <a:clrChange>
              <a:clrFrom>
                <a:srgbClr val="FBFDFF"/>
              </a:clrFrom>
              <a:clrTo>
                <a:srgbClr val="FBFDFF">
                  <a:alpha val="0"/>
                </a:srgbClr>
              </a:clrTo>
            </a:clrChange>
          </a:blip>
          <a:srcRect/>
          <a:stretch>
            <a:fillRect/>
          </a:stretch>
        </p:blipFill>
        <p:spPr bwMode="auto">
          <a:xfrm flipH="1">
            <a:off x="9174809" y="2077452"/>
            <a:ext cx="2470902" cy="1583445"/>
          </a:xfrm>
          <a:prstGeom prst="rect">
            <a:avLst/>
          </a:prstGeom>
          <a:noFill/>
        </p:spPr>
      </p:pic>
      <p:sp>
        <p:nvSpPr>
          <p:cNvPr id="3" name="矩形 2"/>
          <p:cNvSpPr/>
          <p:nvPr/>
        </p:nvSpPr>
        <p:spPr>
          <a:xfrm>
            <a:off x="1020090" y="3375774"/>
            <a:ext cx="6096000" cy="2031325"/>
          </a:xfrm>
          <a:prstGeom prst="rect">
            <a:avLst/>
          </a:prstGeom>
          <a:ln w="28575">
            <a:solidFill>
              <a:srgbClr val="0070C0"/>
            </a:solidFill>
            <a:prstDash val="dashDot"/>
          </a:ln>
        </p:spPr>
        <p:txBody>
          <a:bodyPr>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000000"/>
                </a:solidFill>
                <a:effectLst/>
                <a:uLnTx/>
                <a:uFillTx/>
                <a:cs typeface="+mn-ea"/>
                <a:sym typeface="+mn-lt"/>
              </a:rPr>
              <a:t>     吃晚饭的时候</a:t>
            </a:r>
            <a:r>
              <a:rPr kumimoji="0" lang="en-US" altLang="zh-CN" sz="2800" b="0" i="0" u="none" strike="noStrike" kern="1200" cap="none" spc="0" normalizeH="0" baseline="0" noProof="0" dirty="0">
                <a:ln>
                  <a:noFill/>
                </a:ln>
                <a:solidFill>
                  <a:srgbClr val="000000"/>
                </a:solidFill>
                <a:effectLst/>
                <a:uLnTx/>
                <a:uFillTx/>
                <a:cs typeface="+mn-ea"/>
                <a:sym typeface="+mn-lt"/>
              </a:rPr>
              <a:t>,</a:t>
            </a:r>
            <a:r>
              <a:rPr kumimoji="0" lang="zh-CN" altLang="en-US" sz="2800" b="0" i="0" u="none" strike="noStrike" kern="1200" cap="none" spc="0" normalizeH="0" baseline="0" noProof="0" dirty="0">
                <a:ln>
                  <a:noFill/>
                </a:ln>
                <a:solidFill>
                  <a:srgbClr val="02025E"/>
                </a:solidFill>
                <a:effectLst/>
                <a:uLnTx/>
                <a:uFillTx/>
                <a:cs typeface="+mn-ea"/>
                <a:sym typeface="+mn-lt"/>
              </a:rPr>
              <a:t>呜</a:t>
            </a:r>
            <a:r>
              <a:rPr kumimoji="0" lang="en-US" altLang="zh-CN" sz="2800" b="0" i="0" u="none" strike="noStrike" kern="1200" cap="none" spc="0" normalizeH="0" baseline="0" noProof="0" dirty="0">
                <a:ln>
                  <a:noFill/>
                </a:ln>
                <a:solidFill>
                  <a:srgbClr val="02025E"/>
                </a:solidFill>
                <a:effectLst/>
                <a:uLnTx/>
                <a:uFillTx/>
                <a:cs typeface="+mn-ea"/>
                <a:sym typeface="+mn-lt"/>
              </a:rPr>
              <a:t>——</a:t>
            </a:r>
            <a:r>
              <a:rPr kumimoji="0" lang="zh-CN" altLang="en-US" sz="2800" b="0" i="0" u="none" strike="noStrike" kern="1200" cap="none" spc="0" normalizeH="0" baseline="0" noProof="0" dirty="0">
                <a:ln>
                  <a:noFill/>
                </a:ln>
                <a:solidFill>
                  <a:srgbClr val="02025E"/>
                </a:solidFill>
                <a:effectLst/>
                <a:uLnTx/>
                <a:uFillTx/>
                <a:cs typeface="+mn-ea"/>
                <a:sym typeface="+mn-lt"/>
              </a:rPr>
              <a:t>扑</a:t>
            </a:r>
            <a:r>
              <a:rPr kumimoji="0" lang="en-US" altLang="zh-CN" sz="2800" b="0" i="0" u="none" strike="noStrike" kern="1200" cap="none" spc="0" normalizeH="0" baseline="0" noProof="0" dirty="0">
                <a:ln>
                  <a:noFill/>
                </a:ln>
                <a:solidFill>
                  <a:srgbClr val="02025E"/>
                </a:solidFill>
                <a:effectLst/>
                <a:uLnTx/>
                <a:uFillTx/>
                <a:cs typeface="+mn-ea"/>
                <a:sym typeface="+mn-lt"/>
              </a:rPr>
              <a:t>!</a:t>
            </a:r>
            <a:r>
              <a:rPr kumimoji="0" lang="zh-CN" altLang="en-US" sz="2800" b="0" i="0" u="none" strike="noStrike" kern="1200" cap="none" spc="0" normalizeH="0" baseline="0" noProof="0" dirty="0">
                <a:ln>
                  <a:noFill/>
                </a:ln>
                <a:solidFill>
                  <a:srgbClr val="000000"/>
                </a:solidFill>
                <a:effectLst/>
                <a:uLnTx/>
                <a:uFillTx/>
                <a:cs typeface="+mn-ea"/>
                <a:sym typeface="+mn-lt"/>
              </a:rPr>
              <a:t>飞来一只独角仙</a:t>
            </a:r>
            <a:r>
              <a:rPr kumimoji="0" lang="en-US" altLang="zh-CN" sz="2800" b="0" i="0" u="none" strike="noStrike" kern="1200" cap="none" spc="0" normalizeH="0" baseline="0" noProof="0" dirty="0">
                <a:ln>
                  <a:noFill/>
                </a:ln>
                <a:solidFill>
                  <a:srgbClr val="000000"/>
                </a:solidFill>
                <a:effectLst/>
                <a:uLnTx/>
                <a:uFillTx/>
                <a:cs typeface="+mn-ea"/>
                <a:sym typeface="+mn-lt"/>
              </a:rPr>
              <a:t>,</a:t>
            </a:r>
            <a:r>
              <a:rPr kumimoji="0" lang="zh-CN" altLang="en-US" sz="2800" b="0" i="0" u="none" strike="noStrike" kern="1200" cap="none" spc="0" normalizeH="0" baseline="0" noProof="0" dirty="0">
                <a:ln>
                  <a:noFill/>
                </a:ln>
                <a:solidFill>
                  <a:srgbClr val="000000"/>
                </a:solidFill>
                <a:effectLst/>
                <a:uLnTx/>
                <a:uFillTx/>
                <a:cs typeface="+mn-ea"/>
                <a:sym typeface="+mn-lt"/>
              </a:rPr>
              <a:t>摔在灯下。它摔得很重</a:t>
            </a:r>
            <a:r>
              <a:rPr kumimoji="0" lang="en-US" altLang="zh-CN" sz="2800" b="0" i="0" u="none" strike="noStrike" kern="1200" cap="none" spc="0" normalizeH="0" baseline="0" noProof="0" dirty="0">
                <a:ln>
                  <a:noFill/>
                </a:ln>
                <a:solidFill>
                  <a:srgbClr val="000000"/>
                </a:solidFill>
                <a:effectLst/>
                <a:uLnTx/>
                <a:uFillTx/>
                <a:cs typeface="+mn-ea"/>
                <a:sym typeface="+mn-lt"/>
              </a:rPr>
              <a:t>,</a:t>
            </a:r>
            <a:r>
              <a:rPr kumimoji="0" lang="zh-CN" altLang="en-US" sz="2800" b="0" i="0" u="none" strike="noStrike" kern="1200" cap="none" spc="0" normalizeH="0" baseline="0" noProof="0" dirty="0">
                <a:ln>
                  <a:noFill/>
                </a:ln>
                <a:solidFill>
                  <a:srgbClr val="000000"/>
                </a:solidFill>
                <a:effectLst/>
                <a:uLnTx/>
                <a:uFillTx/>
                <a:cs typeface="+mn-ea"/>
                <a:sym typeface="+mn-lt"/>
              </a:rPr>
              <a:t>摔晕了。轻轻一捏</a:t>
            </a:r>
            <a:r>
              <a:rPr kumimoji="0" lang="en-US" altLang="zh-CN" sz="2800" b="0" i="0" u="none" strike="noStrike" kern="1200" cap="none" spc="0" normalizeH="0" baseline="0" noProof="0" dirty="0">
                <a:ln>
                  <a:noFill/>
                </a:ln>
                <a:solidFill>
                  <a:srgbClr val="000000"/>
                </a:solidFill>
                <a:effectLst/>
                <a:uLnTx/>
                <a:uFillTx/>
                <a:cs typeface="+mn-ea"/>
                <a:sym typeface="+mn-lt"/>
              </a:rPr>
              <a:t>,</a:t>
            </a:r>
            <a:r>
              <a:rPr kumimoji="0" lang="zh-CN" altLang="en-US" sz="2800" b="0" i="0" u="none" strike="noStrike" kern="1200" cap="none" spc="0" normalizeH="0" baseline="0" noProof="0" dirty="0">
                <a:ln>
                  <a:noFill/>
                </a:ln>
                <a:solidFill>
                  <a:srgbClr val="000000"/>
                </a:solidFill>
                <a:effectLst/>
                <a:uLnTx/>
                <a:uFillTx/>
                <a:cs typeface="+mn-ea"/>
                <a:sym typeface="+mn-lt"/>
              </a:rPr>
              <a:t>就捏住了。</a:t>
            </a:r>
          </a:p>
        </p:txBody>
      </p:sp>
      <p:sp>
        <p:nvSpPr>
          <p:cNvPr id="45" name="椭圆形标注 44"/>
          <p:cNvSpPr/>
          <p:nvPr/>
        </p:nvSpPr>
        <p:spPr>
          <a:xfrm>
            <a:off x="4903866" y="2077452"/>
            <a:ext cx="3734219" cy="1055697"/>
          </a:xfrm>
          <a:prstGeom prst="wedgeEllipseCallout">
            <a:avLst>
              <a:gd name="adj1" fmla="val -47884"/>
              <a:gd name="adj2" fmla="val 99233"/>
            </a:avLst>
          </a:prstGeom>
          <a:ln>
            <a:solidFill>
              <a:srgbClr val="02025E"/>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cs typeface="+mn-ea"/>
                <a:sym typeface="+mn-lt"/>
              </a:rPr>
              <a:t>象声词。说明独角仙摔得很重。</a:t>
            </a:r>
          </a:p>
        </p:txBody>
      </p:sp>
      <p:sp>
        <p:nvSpPr>
          <p:cNvPr id="4" name="矩形 3"/>
          <p:cNvSpPr/>
          <p:nvPr/>
        </p:nvSpPr>
        <p:spPr>
          <a:xfrm>
            <a:off x="703927" y="352362"/>
            <a:ext cx="1447832" cy="461665"/>
          </a:xfrm>
          <a:prstGeom prst="rect">
            <a:avLst/>
          </a:prstGeom>
        </p:spPr>
        <p:txBody>
          <a:bodyPr wrap="none">
            <a:spAutoFit/>
          </a:bodyPr>
          <a:lstStyle/>
          <a:p>
            <a:pPr lvl="0" algn="dist">
              <a:defRPr/>
            </a:pPr>
            <a:r>
              <a:rPr lang="zh-CN" altLang="en-US" sz="2400" b="1" dirty="0">
                <a:solidFill>
                  <a:prstClr val="black"/>
                </a:solidFill>
                <a:cs typeface="+mn-ea"/>
                <a:sym typeface="+mn-lt"/>
              </a:rPr>
              <a:t>课文讲解</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p:cTn id="12" dur="500" fill="hold"/>
                                        <p:tgtEl>
                                          <p:spTgt spid="46"/>
                                        </p:tgtEl>
                                        <p:attrNameLst>
                                          <p:attrName>ppt_w</p:attrName>
                                        </p:attrNameLst>
                                      </p:cBhvr>
                                      <p:tavLst>
                                        <p:tav tm="0">
                                          <p:val>
                                            <p:fltVal val="0"/>
                                          </p:val>
                                        </p:tav>
                                        <p:tav tm="100000">
                                          <p:val>
                                            <p:strVal val="#ppt_w"/>
                                          </p:val>
                                        </p:tav>
                                      </p:tavLst>
                                    </p:anim>
                                    <p:anim calcmode="lin" valueType="num">
                                      <p:cBhvr>
                                        <p:cTn id="13" dur="500" fill="hold"/>
                                        <p:tgtEl>
                                          <p:spTgt spid="46"/>
                                        </p:tgtEl>
                                        <p:attrNameLst>
                                          <p:attrName>ppt_h</p:attrName>
                                        </p:attrNameLst>
                                      </p:cBhvr>
                                      <p:tavLst>
                                        <p:tav tm="0">
                                          <p:val>
                                            <p:fltVal val="0"/>
                                          </p:val>
                                        </p:tav>
                                        <p:tav tm="100000">
                                          <p:val>
                                            <p:strVal val="#ppt_h"/>
                                          </p:val>
                                        </p:tav>
                                      </p:tavLst>
                                    </p:anim>
                                    <p:animEffect transition="in" filter="fade">
                                      <p:cBhvr>
                                        <p:cTn id="14" dur="500"/>
                                        <p:tgtEl>
                                          <p:spTgt spid="4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3" grpId="0" animBg="1"/>
      <p:bldP spid="4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09099" y="2300292"/>
            <a:ext cx="5326985" cy="2940998"/>
          </a:xfrm>
          <a:prstGeom prst="rect">
            <a:avLst/>
          </a:prstGeom>
          <a:ln w="28575">
            <a:solidFill>
              <a:schemeClr val="tx2"/>
            </a:solidFill>
            <a:prstDash val="dashDot"/>
          </a:ln>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2400" b="1" i="0" u="none" strike="noStrike" kern="0" cap="none" spc="0" normalizeH="0" baseline="0" noProof="0" dirty="0">
                <a:ln>
                  <a:noFill/>
                </a:ln>
                <a:solidFill>
                  <a:prstClr val="black"/>
                </a:solidFill>
                <a:effectLst/>
                <a:uLnTx/>
                <a:uFillTx/>
                <a:cs typeface="+mn-ea"/>
                <a:sym typeface="+mn-lt"/>
              </a:rPr>
              <a:t>    独角仙，在甲虫里可能算是最大的，从头到脚，约有两寸。</a:t>
            </a:r>
            <a:r>
              <a:rPr kumimoji="0" lang="zh-CN" altLang="en-US" sz="2400" b="1" i="0" u="none" strike="noStrike" kern="0" cap="none" spc="0" normalizeH="0" baseline="0" noProof="0" dirty="0">
                <a:ln>
                  <a:noFill/>
                </a:ln>
                <a:solidFill>
                  <a:srgbClr val="C00000"/>
                </a:solidFill>
                <a:effectLst/>
                <a:uLnTx/>
                <a:uFillTx/>
                <a:cs typeface="+mn-ea"/>
                <a:sym typeface="+mn-lt"/>
              </a:rPr>
              <a:t>它的甲壳多为深色</a:t>
            </a:r>
            <a:r>
              <a:rPr kumimoji="0" lang="en-US" altLang="zh-CN" sz="2400" b="1" i="0" u="none" strike="noStrike" kern="0" cap="none" spc="0" normalizeH="0" baseline="0" noProof="0" dirty="0">
                <a:ln>
                  <a:noFill/>
                </a:ln>
                <a:solidFill>
                  <a:srgbClr val="C00000"/>
                </a:solidFill>
                <a:effectLst/>
                <a:uLnTx/>
                <a:uFillTx/>
                <a:cs typeface="+mn-ea"/>
                <a:sym typeface="+mn-lt"/>
              </a:rPr>
              <a:t>,</a:t>
            </a:r>
            <a:r>
              <a:rPr kumimoji="0" lang="zh-CN" altLang="en-US" sz="2400" b="1" i="0" u="none" strike="noStrike" kern="0" cap="none" spc="0" normalizeH="0" baseline="0" noProof="0" dirty="0">
                <a:ln>
                  <a:noFill/>
                </a:ln>
                <a:solidFill>
                  <a:srgbClr val="C00000"/>
                </a:solidFill>
                <a:effectLst/>
                <a:uLnTx/>
                <a:uFillTx/>
                <a:cs typeface="+mn-ea"/>
                <a:sym typeface="+mn-lt"/>
              </a:rPr>
              <a:t>挺硬的</a:t>
            </a:r>
            <a:r>
              <a:rPr kumimoji="0" lang="en-US" altLang="zh-CN" sz="2400" b="1" i="0" u="none" strike="noStrike" kern="0" cap="none" spc="0" normalizeH="0" baseline="0" noProof="0" dirty="0">
                <a:ln>
                  <a:noFill/>
                </a:ln>
                <a:solidFill>
                  <a:srgbClr val="C00000"/>
                </a:solidFill>
                <a:effectLst/>
                <a:uLnTx/>
                <a:uFillTx/>
                <a:cs typeface="+mn-ea"/>
                <a:sym typeface="+mn-lt"/>
              </a:rPr>
              <a:t>,</a:t>
            </a:r>
            <a:r>
              <a:rPr kumimoji="0" lang="zh-CN" altLang="en-US" sz="2400" b="1" i="0" u="none" strike="noStrike" kern="0" cap="none" spc="0" normalizeH="0" baseline="0" noProof="0" dirty="0">
                <a:ln>
                  <a:noFill/>
                </a:ln>
                <a:solidFill>
                  <a:srgbClr val="C00000"/>
                </a:solidFill>
                <a:effectLst/>
                <a:uLnTx/>
                <a:uFillTx/>
                <a:cs typeface="+mn-ea"/>
                <a:sym typeface="+mn-lt"/>
              </a:rPr>
              <a:t>头部尖端有一只犀牛一样的角</a:t>
            </a:r>
            <a:r>
              <a:rPr kumimoji="0" lang="zh-CN" altLang="en-US" sz="2400" b="1" i="0" u="none" strike="noStrike" kern="0" cap="none" spc="0" normalizeH="0" baseline="0" noProof="0" dirty="0">
                <a:ln>
                  <a:noFill/>
                </a:ln>
                <a:solidFill>
                  <a:prstClr val="black"/>
                </a:solidFill>
                <a:effectLst/>
                <a:uLnTx/>
                <a:uFillTx/>
                <a:cs typeface="+mn-ea"/>
                <a:sym typeface="+mn-lt"/>
              </a:rPr>
              <a:t>。这家伙</a:t>
            </a:r>
            <a:r>
              <a:rPr kumimoji="0" lang="en-US" altLang="zh-CN" sz="2400" b="1" i="0" u="none" strike="noStrike" kern="0" cap="none" spc="0" normalizeH="0" baseline="0" noProof="0" dirty="0">
                <a:ln>
                  <a:noFill/>
                </a:ln>
                <a:solidFill>
                  <a:prstClr val="black"/>
                </a:solidFill>
                <a:effectLst/>
                <a:uLnTx/>
                <a:uFillTx/>
                <a:cs typeface="+mn-ea"/>
                <a:sym typeface="+mn-lt"/>
              </a:rPr>
              <a:t>,</a:t>
            </a:r>
            <a:r>
              <a:rPr kumimoji="0" lang="zh-CN" altLang="en-US" sz="2400" b="1" i="0" u="none" strike="noStrike" kern="0" cap="none" spc="0" normalizeH="0" baseline="0" noProof="0" dirty="0">
                <a:ln>
                  <a:noFill/>
                </a:ln>
                <a:solidFill>
                  <a:prstClr val="black"/>
                </a:solidFill>
                <a:effectLst/>
                <a:uLnTx/>
                <a:uFillTx/>
                <a:cs typeface="+mn-ea"/>
                <a:sym typeface="+mn-lt"/>
              </a:rPr>
              <a:t>是昆虫里的霸王。</a:t>
            </a:r>
          </a:p>
        </p:txBody>
      </p:sp>
      <p:sp>
        <p:nvSpPr>
          <p:cNvPr id="5" name="矩形 4"/>
          <p:cNvSpPr/>
          <p:nvPr/>
        </p:nvSpPr>
        <p:spPr>
          <a:xfrm>
            <a:off x="6864519" y="1000908"/>
            <a:ext cx="313419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C00000"/>
                </a:solidFill>
                <a:effectLst/>
                <a:uLnTx/>
                <a:uFillTx/>
                <a:cs typeface="+mn-ea"/>
                <a:sym typeface="+mn-lt"/>
              </a:rPr>
              <a:t>这一段写了什么？</a:t>
            </a:r>
          </a:p>
        </p:txBody>
      </p:sp>
      <p:sp>
        <p:nvSpPr>
          <p:cNvPr id="6" name="矩形 5"/>
          <p:cNvSpPr/>
          <p:nvPr/>
        </p:nvSpPr>
        <p:spPr>
          <a:xfrm>
            <a:off x="6425247" y="2459135"/>
            <a:ext cx="3884203" cy="584775"/>
          </a:xfrm>
          <a:prstGeom prst="rect">
            <a:avLst/>
          </a:prstGeom>
          <a:solidFill>
            <a:srgbClr val="DAE3F3"/>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solidFill>
                  <a:prstClr val="black"/>
                </a:solidFill>
                <a:effectLst/>
                <a:uLnTx/>
                <a:uFillTx/>
                <a:cs typeface="+mn-ea"/>
                <a:sym typeface="+mn-lt"/>
              </a:rPr>
              <a:t>独角仙的外形特点</a:t>
            </a:r>
            <a:r>
              <a:rPr kumimoji="0" lang="zh-CN" altLang="en-US" sz="3200" b="1" i="0" u="none" strike="noStrike" kern="0" cap="none" spc="0" normalizeH="0" baseline="0" noProof="0" dirty="0">
                <a:ln>
                  <a:noFill/>
                </a:ln>
                <a:solidFill>
                  <a:srgbClr val="02025E"/>
                </a:solidFill>
                <a:effectLst/>
                <a:uLnTx/>
                <a:uFillTx/>
                <a:cs typeface="+mn-ea"/>
                <a:sym typeface="+mn-lt"/>
              </a:rPr>
              <a:t>。</a:t>
            </a:r>
            <a:endParaRPr kumimoji="0" lang="zh-CN" altLang="en-US" sz="1800" b="0" i="0" u="none" strike="noStrike" kern="1200" cap="none" spc="0" normalizeH="0" baseline="0" noProof="0" dirty="0">
              <a:ln>
                <a:noFill/>
              </a:ln>
              <a:solidFill>
                <a:srgbClr val="02025E"/>
              </a:solidFill>
              <a:effectLst/>
              <a:uLnTx/>
              <a:uFillTx/>
              <a:cs typeface="+mn-ea"/>
              <a:sym typeface="+mn-lt"/>
            </a:endParaRPr>
          </a:p>
        </p:txBody>
      </p:sp>
      <p:sp>
        <p:nvSpPr>
          <p:cNvPr id="32" name="椭圆形标注 31"/>
          <p:cNvSpPr/>
          <p:nvPr/>
        </p:nvSpPr>
        <p:spPr>
          <a:xfrm>
            <a:off x="7412828" y="3781365"/>
            <a:ext cx="2896622" cy="1055697"/>
          </a:xfrm>
          <a:prstGeom prst="wedgeEllipseCallout">
            <a:avLst>
              <a:gd name="adj1" fmla="val -69267"/>
              <a:gd name="adj2" fmla="val -25201"/>
            </a:avLst>
          </a:prstGeom>
          <a:ln>
            <a:solidFill>
              <a:srgbClr val="02025E"/>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cs typeface="+mn-ea"/>
                <a:sym typeface="+mn-lt"/>
              </a:rPr>
              <a:t>名副其实的“独角仙”。</a:t>
            </a:r>
          </a:p>
        </p:txBody>
      </p:sp>
      <p:sp>
        <p:nvSpPr>
          <p:cNvPr id="2" name="矩形 1"/>
          <p:cNvSpPr/>
          <p:nvPr/>
        </p:nvSpPr>
        <p:spPr>
          <a:xfrm>
            <a:off x="703927" y="352362"/>
            <a:ext cx="1447832" cy="461665"/>
          </a:xfrm>
          <a:prstGeom prst="rect">
            <a:avLst/>
          </a:prstGeom>
        </p:spPr>
        <p:txBody>
          <a:bodyPr wrap="none">
            <a:spAutoFit/>
          </a:bodyPr>
          <a:lstStyle/>
          <a:p>
            <a:pPr lvl="0" algn="dist">
              <a:defRPr/>
            </a:pPr>
            <a:r>
              <a:rPr lang="zh-CN" altLang="en-US" sz="2400" b="1" dirty="0">
                <a:solidFill>
                  <a:prstClr val="black"/>
                </a:solidFill>
                <a:cs typeface="+mn-ea"/>
                <a:sym typeface="+mn-lt"/>
              </a:rPr>
              <a:t>课文讲解</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509270" y="1384300"/>
            <a:ext cx="3806190" cy="1866265"/>
            <a:chOff x="4388" y="2273"/>
            <a:chExt cx="5994" cy="2122"/>
          </a:xfrm>
        </p:grpSpPr>
        <p:pic>
          <p:nvPicPr>
            <p:cNvPr id="9" name="图片 8" descr="112"/>
            <p:cNvPicPr>
              <a:picLocks noChangeAspect="1"/>
            </p:cNvPicPr>
            <p:nvPr/>
          </p:nvPicPr>
          <p:blipFill>
            <a:blip r:embed="rId3" cstate="print">
              <a:duotone>
                <a:prstClr val="black"/>
                <a:schemeClr val="accent6">
                  <a:tint val="45000"/>
                  <a:satMod val="400000"/>
                </a:schemeClr>
              </a:duotone>
            </a:blip>
            <a:stretch>
              <a:fillRect/>
            </a:stretch>
          </p:blipFill>
          <p:spPr>
            <a:xfrm>
              <a:off x="4388" y="2273"/>
              <a:ext cx="5994" cy="2122"/>
            </a:xfrm>
            <a:prstGeom prst="rect">
              <a:avLst/>
            </a:prstGeom>
          </p:spPr>
        </p:pic>
        <p:sp>
          <p:nvSpPr>
            <p:cNvPr id="2" name="文本框 1"/>
            <p:cNvSpPr txBox="1"/>
            <p:nvPr/>
          </p:nvSpPr>
          <p:spPr>
            <a:xfrm>
              <a:off x="6038" y="2861"/>
              <a:ext cx="2694" cy="5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C00000"/>
                  </a:solidFill>
                  <a:effectLst/>
                  <a:uLnTx/>
                  <a:uFillTx/>
                  <a:cs typeface="+mn-ea"/>
                  <a:sym typeface="+mn-lt"/>
                </a:rPr>
                <a:t> </a:t>
              </a:r>
              <a:r>
                <a:rPr kumimoji="0" sz="2800" b="0" i="0" u="none" strike="noStrike" kern="1200" cap="none" spc="0" normalizeH="0" baseline="0" noProof="0" dirty="0">
                  <a:ln>
                    <a:noFill/>
                  </a:ln>
                  <a:solidFill>
                    <a:srgbClr val="C00000"/>
                  </a:solidFill>
                  <a:effectLst/>
                  <a:uLnTx/>
                  <a:uFillTx/>
                  <a:cs typeface="+mn-ea"/>
                  <a:sym typeface="+mn-lt"/>
                </a:rPr>
                <a:t>课文主旨</a:t>
              </a:r>
              <a:endParaRPr kumimoji="0" lang="zh-CN" altLang="en-US" sz="2800" b="0" i="0" u="none" strike="noStrike" kern="1200" cap="none" spc="0" normalizeH="0" baseline="0" noProof="0" dirty="0">
                <a:ln>
                  <a:noFill/>
                </a:ln>
                <a:solidFill>
                  <a:srgbClr val="C00000"/>
                </a:solidFill>
                <a:effectLst/>
                <a:uLnTx/>
                <a:uFillTx/>
                <a:cs typeface="+mn-ea"/>
                <a:sym typeface="+mn-lt"/>
              </a:endParaRPr>
            </a:p>
          </p:txBody>
        </p:sp>
      </p:grpSp>
      <p:sp>
        <p:nvSpPr>
          <p:cNvPr id="3" name="矩形 25"/>
          <p:cNvSpPr/>
          <p:nvPr/>
        </p:nvSpPr>
        <p:spPr>
          <a:xfrm>
            <a:off x="1967865" y="3311318"/>
            <a:ext cx="8617585" cy="2247424"/>
          </a:xfrm>
          <a:prstGeom prst="roundRect">
            <a:avLst/>
          </a:prstGeom>
          <a:noFill/>
          <a:ln w="38100">
            <a:solidFill>
              <a:schemeClr val="accent2">
                <a:lumMod val="50000"/>
              </a:schemeClr>
            </a:solidFill>
            <a:prstDash val="lgDashDotDot"/>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       这篇课文描写了昆虫的复眼、瓢虫、独角仙、蚂蚱的外形和习性。表达了作者对昆虫的喜爱和对大自然的热爱。</a:t>
            </a:r>
          </a:p>
        </p:txBody>
      </p:sp>
      <p:sp>
        <p:nvSpPr>
          <p:cNvPr id="4" name="矩形 3"/>
          <p:cNvSpPr/>
          <p:nvPr/>
        </p:nvSpPr>
        <p:spPr>
          <a:xfrm>
            <a:off x="703927" y="352362"/>
            <a:ext cx="1447832" cy="461665"/>
          </a:xfrm>
          <a:prstGeom prst="rect">
            <a:avLst/>
          </a:prstGeom>
        </p:spPr>
        <p:txBody>
          <a:bodyPr wrap="none">
            <a:spAutoFit/>
          </a:bodyPr>
          <a:lstStyle/>
          <a:p>
            <a:pPr lvl="0" algn="dist">
              <a:defRPr/>
            </a:pPr>
            <a:r>
              <a:rPr lang="zh-CN" altLang="en-US" sz="2400" b="1" dirty="0">
                <a:solidFill>
                  <a:prstClr val="black"/>
                </a:solidFill>
                <a:cs typeface="+mn-ea"/>
                <a:sym typeface="+mn-lt"/>
              </a:rPr>
              <a:t>课堂小结</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17"/>
          <p:cNvSpPr/>
          <p:nvPr/>
        </p:nvSpPr>
        <p:spPr>
          <a:xfrm>
            <a:off x="741715" y="1720595"/>
            <a:ext cx="10932575" cy="2862322"/>
          </a:xfrm>
          <a:prstGeom prst="rect">
            <a:avLst/>
          </a:prstGeom>
        </p:spPr>
        <p:txBody>
          <a:bodyPr wrap="square">
            <a:spAutoFit/>
          </a:bodyPr>
          <a:lstStyle>
            <a:lvl1pPr marL="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l" defTabSz="4572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mn-lt"/>
                <a:ea typeface="+mn-ea"/>
                <a:cs typeface="+mn-ea"/>
                <a:sym typeface="+mn-lt"/>
              </a:rPr>
              <a:t>   </a:t>
            </a:r>
            <a:r>
              <a:rPr kumimoji="0" lang="en-US" altLang="zh-CN" sz="2400" b="0" i="0" u="none" strike="noStrike" kern="1200" cap="none" spc="0" normalizeH="0" baseline="0" noProof="0" dirty="0">
                <a:ln>
                  <a:noFill/>
                </a:ln>
                <a:solidFill>
                  <a:prstClr val="black"/>
                </a:solidFill>
                <a:effectLst/>
                <a:uLnTx/>
                <a:uFillTx/>
                <a:latin typeface="+mn-lt"/>
                <a:ea typeface="+mn-ea"/>
                <a:cs typeface="+mn-ea"/>
                <a:sym typeface="+mn-lt"/>
              </a:rPr>
              <a:t>1</a:t>
            </a:r>
            <a:r>
              <a:rPr kumimoji="0" lang="zh-CN" altLang="en-US" sz="2400" b="0" i="0" u="none" strike="noStrike" kern="1200" cap="none" spc="0" normalizeH="0" baseline="0" noProof="0" dirty="0">
                <a:ln>
                  <a:noFill/>
                </a:ln>
                <a:solidFill>
                  <a:prstClr val="black"/>
                </a:solidFill>
                <a:effectLst/>
                <a:uLnTx/>
                <a:uFillTx/>
                <a:latin typeface="+mn-lt"/>
                <a:ea typeface="+mn-ea"/>
                <a:cs typeface="+mn-ea"/>
                <a:sym typeface="+mn-lt"/>
              </a:rPr>
              <a:t>.为加点字选择正确的读音。</a:t>
            </a:r>
            <a:endParaRPr kumimoji="0" lang="zh-CN" altLang="en-US" sz="2400" b="0" i="0" u="none" strike="noStrike" kern="1200" cap="none" spc="0" normalizeH="0" baseline="0" noProof="0" dirty="0">
              <a:ln>
                <a:noFill/>
              </a:ln>
              <a:solidFill>
                <a:srgbClr val="FF0000"/>
              </a:solidFill>
              <a:effectLst/>
              <a:uLnTx/>
              <a:uFillTx/>
              <a:latin typeface="+mn-lt"/>
              <a:ea typeface="+mn-ea"/>
              <a:cs typeface="+mn-ea"/>
              <a:sym typeface="+mn-lt"/>
            </a:endParaRPr>
          </a:p>
          <a:p>
            <a:pPr marL="0" marR="0" lvl="0" indent="0" algn="l" defTabSz="457200" rtl="0" eaLnBrk="1" fontAlgn="base" latinLnBrk="0" hangingPunct="1">
              <a:lnSpc>
                <a:spcPct val="150000"/>
              </a:lnSpc>
              <a:spcBef>
                <a:spcPct val="0"/>
              </a:spcBef>
              <a:spcAft>
                <a:spcPct val="0"/>
              </a:spcAft>
              <a:buClrTx/>
              <a:buSzTx/>
              <a:buFontTx/>
              <a:buNone/>
              <a:defRPr/>
            </a:pPr>
            <a:endParaRPr kumimoji="0" lang="zh-CN" altLang="en-US" sz="2400" b="0" i="0" u="none" strike="noStrike" kern="1200" cap="none" spc="0" normalizeH="0" baseline="0" noProof="0" dirty="0">
              <a:ln>
                <a:noFill/>
              </a:ln>
              <a:solidFill>
                <a:prstClr val="black"/>
              </a:solidFill>
              <a:effectLst/>
              <a:uLnTx/>
              <a:uFillTx/>
              <a:latin typeface="+mn-lt"/>
              <a:ea typeface="+mn-ea"/>
              <a:cs typeface="+mn-ea"/>
              <a:sym typeface="+mn-lt"/>
            </a:endParaRPr>
          </a:p>
          <a:p>
            <a:pPr marL="0" marR="0" lvl="0" indent="0" algn="l" defTabSz="4572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mn-lt"/>
                <a:ea typeface="+mn-ea"/>
                <a:cs typeface="+mn-ea"/>
                <a:sym typeface="+mn-lt"/>
              </a:rPr>
              <a:t>      目录（</a:t>
            </a:r>
            <a:r>
              <a:rPr kumimoji="0" lang="en-US" altLang="zh-CN" sz="2400" b="0" i="0" u="none" strike="noStrike" kern="1200" cap="none" spc="0" normalizeH="0" baseline="0" noProof="0" dirty="0" err="1">
                <a:ln>
                  <a:noFill/>
                </a:ln>
                <a:solidFill>
                  <a:prstClr val="black"/>
                </a:solidFill>
                <a:effectLst/>
                <a:uLnTx/>
                <a:uFillTx/>
                <a:latin typeface="+mn-lt"/>
                <a:ea typeface="+mn-ea"/>
                <a:cs typeface="+mn-ea"/>
                <a:sym typeface="+mn-lt"/>
              </a:rPr>
              <a:t>lù</a:t>
            </a:r>
            <a:r>
              <a:rPr kumimoji="0" lang="en-US" altLang="zh-CN" sz="2400" b="0" i="0" u="none" strike="noStrike" kern="1200" cap="none" spc="0" normalizeH="0" baseline="0" noProof="0" dirty="0">
                <a:ln>
                  <a:noFill/>
                </a:ln>
                <a:solidFill>
                  <a:prstClr val="black"/>
                </a:solidFill>
                <a:effectLst/>
                <a:uLnTx/>
                <a:uFillTx/>
                <a:latin typeface="+mn-lt"/>
                <a:ea typeface="+mn-ea"/>
                <a:cs typeface="+mn-ea"/>
                <a:sym typeface="+mn-lt"/>
              </a:rPr>
              <a:t>  </a:t>
            </a:r>
            <a:r>
              <a:rPr kumimoji="0" lang="en-US" altLang="zh-CN" sz="2400" b="0" i="0" u="none" strike="noStrike" kern="1200" cap="none" spc="0" normalizeH="0" baseline="0" noProof="0" dirty="0" err="1">
                <a:ln>
                  <a:noFill/>
                </a:ln>
                <a:solidFill>
                  <a:prstClr val="black"/>
                </a:solidFill>
                <a:effectLst/>
                <a:uLnTx/>
                <a:uFillTx/>
                <a:latin typeface="+mn-lt"/>
                <a:ea typeface="+mn-ea"/>
                <a:cs typeface="+mn-ea"/>
                <a:sym typeface="+mn-lt"/>
              </a:rPr>
              <a:t>lǜ</a:t>
            </a:r>
            <a:r>
              <a:rPr kumimoji="0" lang="zh-CN" altLang="en-US" sz="2400" b="0" i="0" u="none" strike="noStrike" kern="1200" cap="none" spc="0" normalizeH="0" baseline="0" noProof="0" dirty="0">
                <a:ln>
                  <a:noFill/>
                </a:ln>
                <a:solidFill>
                  <a:prstClr val="black"/>
                </a:solidFill>
                <a:effectLst/>
                <a:uLnTx/>
                <a:uFillTx/>
                <a:latin typeface="+mn-lt"/>
                <a:ea typeface="+mn-ea"/>
                <a:cs typeface="+mn-ea"/>
                <a:sym typeface="+mn-lt"/>
              </a:rPr>
              <a:t>）                 丝绸（</a:t>
            </a:r>
            <a:r>
              <a:rPr kumimoji="0" lang="en-US" altLang="zh-CN" sz="2400" b="0" i="0" u="none" strike="noStrike" kern="1200" cap="none" spc="0" normalizeH="0" baseline="0" noProof="0" dirty="0" err="1">
                <a:ln>
                  <a:noFill/>
                </a:ln>
                <a:solidFill>
                  <a:prstClr val="black"/>
                </a:solidFill>
                <a:effectLst/>
                <a:uLnTx/>
                <a:uFillTx/>
                <a:latin typeface="+mn-lt"/>
                <a:ea typeface="+mn-ea"/>
                <a:cs typeface="+mn-ea"/>
                <a:sym typeface="+mn-lt"/>
              </a:rPr>
              <a:t>cóu</a:t>
            </a:r>
            <a:r>
              <a:rPr kumimoji="0" lang="en-US" altLang="zh-CN" sz="2400" b="0" i="0" u="none" strike="noStrike" kern="1200" cap="none" spc="0" normalizeH="0" baseline="0" noProof="0" dirty="0">
                <a:ln>
                  <a:noFill/>
                </a:ln>
                <a:solidFill>
                  <a:prstClr val="black"/>
                </a:solidFill>
                <a:effectLst/>
                <a:uLnTx/>
                <a:uFillTx/>
                <a:latin typeface="+mn-lt"/>
                <a:ea typeface="+mn-ea"/>
                <a:cs typeface="+mn-ea"/>
                <a:sym typeface="+mn-lt"/>
              </a:rPr>
              <a:t>  </a:t>
            </a:r>
            <a:r>
              <a:rPr kumimoji="0" lang="en-US" altLang="zh-CN" sz="2400" b="0" i="0" u="none" strike="noStrike" kern="1200" cap="none" spc="0" normalizeH="0" baseline="0" noProof="0" dirty="0" err="1">
                <a:ln>
                  <a:noFill/>
                </a:ln>
                <a:solidFill>
                  <a:prstClr val="black"/>
                </a:solidFill>
                <a:effectLst/>
                <a:uLnTx/>
                <a:uFillTx/>
                <a:latin typeface="+mn-lt"/>
                <a:ea typeface="+mn-ea"/>
                <a:cs typeface="+mn-ea"/>
                <a:sym typeface="+mn-lt"/>
              </a:rPr>
              <a:t>chóu</a:t>
            </a:r>
            <a:r>
              <a:rPr kumimoji="0" lang="zh-CN" altLang="en-US" sz="2400" b="0" i="0" u="none" strike="noStrike" kern="1200" cap="none" spc="0" normalizeH="0" baseline="0" noProof="0" dirty="0">
                <a:ln>
                  <a:noFill/>
                </a:ln>
                <a:solidFill>
                  <a:prstClr val="black"/>
                </a:solidFill>
                <a:effectLst/>
                <a:uLnTx/>
                <a:uFillTx/>
                <a:latin typeface="+mn-lt"/>
                <a:ea typeface="+mn-ea"/>
                <a:cs typeface="+mn-ea"/>
                <a:sym typeface="+mn-lt"/>
              </a:rPr>
              <a:t>） </a:t>
            </a:r>
          </a:p>
          <a:p>
            <a:pPr marL="0" marR="0" lvl="0" indent="0" algn="l" defTabSz="457200" rtl="0" eaLnBrk="1" fontAlgn="base" latinLnBrk="0" hangingPunct="1">
              <a:lnSpc>
                <a:spcPct val="150000"/>
              </a:lnSpc>
              <a:spcBef>
                <a:spcPct val="0"/>
              </a:spcBef>
              <a:spcAft>
                <a:spcPct val="0"/>
              </a:spcAft>
              <a:buClrTx/>
              <a:buSzTx/>
              <a:buFontTx/>
              <a:buNone/>
              <a:defRPr/>
            </a:pPr>
            <a:endParaRPr kumimoji="0" lang="zh-CN" altLang="en-US" sz="2400" b="0" i="0" u="none" strike="noStrike" kern="1200" cap="none" spc="0" normalizeH="0" baseline="0" noProof="0" dirty="0">
              <a:ln>
                <a:noFill/>
              </a:ln>
              <a:solidFill>
                <a:prstClr val="black"/>
              </a:solidFill>
              <a:effectLst/>
              <a:uLnTx/>
              <a:uFillTx/>
              <a:latin typeface="+mn-lt"/>
              <a:ea typeface="+mn-ea"/>
              <a:cs typeface="+mn-ea"/>
              <a:sym typeface="+mn-lt"/>
            </a:endParaRPr>
          </a:p>
          <a:p>
            <a:pPr marL="0" marR="0" lvl="0" indent="0" algn="l" defTabSz="4572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mn-lt"/>
                <a:ea typeface="+mn-ea"/>
                <a:cs typeface="+mn-ea"/>
                <a:sym typeface="+mn-lt"/>
              </a:rPr>
              <a:t>     大款（</a:t>
            </a:r>
            <a:r>
              <a:rPr kumimoji="0" lang="en-US" altLang="zh-CN" sz="2400" b="0" i="0" u="none" strike="noStrike" kern="1200" cap="none" spc="0" normalizeH="0" baseline="0" noProof="0" dirty="0" err="1">
                <a:ln>
                  <a:noFill/>
                </a:ln>
                <a:solidFill>
                  <a:prstClr val="black"/>
                </a:solidFill>
                <a:effectLst/>
                <a:uLnTx/>
                <a:uFillTx/>
                <a:latin typeface="+mn-lt"/>
                <a:ea typeface="+mn-ea"/>
                <a:cs typeface="+mn-ea"/>
                <a:sym typeface="+mn-lt"/>
              </a:rPr>
              <a:t>kǎn</a:t>
            </a:r>
            <a:r>
              <a:rPr kumimoji="0" lang="en-US" altLang="zh-CN" sz="2400" b="0" i="0" u="none" strike="noStrike" kern="1200" cap="none" spc="0" normalizeH="0" baseline="0" noProof="0" dirty="0">
                <a:ln>
                  <a:noFill/>
                </a:ln>
                <a:solidFill>
                  <a:prstClr val="black"/>
                </a:solidFill>
                <a:effectLst/>
                <a:uLnTx/>
                <a:uFillTx/>
                <a:latin typeface="+mn-lt"/>
                <a:ea typeface="+mn-ea"/>
                <a:cs typeface="+mn-ea"/>
                <a:sym typeface="+mn-lt"/>
              </a:rPr>
              <a:t>  </a:t>
            </a:r>
            <a:r>
              <a:rPr kumimoji="0" lang="en-US" altLang="zh-CN" sz="2400" b="0" i="0" u="none" strike="noStrike" kern="1200" cap="none" spc="0" normalizeH="0" baseline="0" noProof="0" dirty="0" err="1">
                <a:ln>
                  <a:noFill/>
                </a:ln>
                <a:solidFill>
                  <a:prstClr val="black"/>
                </a:solidFill>
                <a:effectLst/>
                <a:uLnTx/>
                <a:uFillTx/>
                <a:latin typeface="+mn-lt"/>
                <a:ea typeface="+mn-ea"/>
                <a:cs typeface="+mn-ea"/>
                <a:sym typeface="+mn-lt"/>
              </a:rPr>
              <a:t>kuǎn</a:t>
            </a:r>
            <a:r>
              <a:rPr kumimoji="0" lang="zh-CN" altLang="en-US" sz="2400" b="0" i="0" u="none" strike="noStrike" kern="1200" cap="none" spc="0" normalizeH="0" baseline="0" noProof="0" dirty="0">
                <a:ln>
                  <a:noFill/>
                </a:ln>
                <a:solidFill>
                  <a:prstClr val="black"/>
                </a:solidFill>
                <a:effectLst/>
                <a:uLnTx/>
                <a:uFillTx/>
                <a:latin typeface="+mn-lt"/>
                <a:ea typeface="+mn-ea"/>
                <a:cs typeface="+mn-ea"/>
                <a:sym typeface="+mn-lt"/>
              </a:rPr>
              <a:t>）          瞎说（</a:t>
            </a:r>
            <a:r>
              <a:rPr kumimoji="0" lang="en-US" altLang="zh-CN" sz="2400" b="0" i="0" u="none" strike="noStrike" kern="1200" cap="none" spc="0" normalizeH="0" baseline="0" noProof="0" dirty="0" err="1">
                <a:ln>
                  <a:noFill/>
                </a:ln>
                <a:solidFill>
                  <a:prstClr val="black"/>
                </a:solidFill>
                <a:effectLst/>
                <a:uLnTx/>
                <a:uFillTx/>
                <a:latin typeface="+mn-lt"/>
                <a:ea typeface="+mn-ea"/>
                <a:cs typeface="+mn-ea"/>
                <a:sym typeface="+mn-lt"/>
              </a:rPr>
              <a:t>xiā</a:t>
            </a:r>
            <a:r>
              <a:rPr kumimoji="0" lang="en-US" altLang="zh-CN" sz="2400" b="0" i="0" u="none" strike="noStrike" kern="1200" cap="none" spc="0" normalizeH="0" baseline="0" noProof="0" dirty="0">
                <a:ln>
                  <a:noFill/>
                </a:ln>
                <a:solidFill>
                  <a:prstClr val="black"/>
                </a:solidFill>
                <a:effectLst/>
                <a:uLnTx/>
                <a:uFillTx/>
                <a:latin typeface="+mn-lt"/>
                <a:ea typeface="+mn-ea"/>
                <a:cs typeface="+mn-ea"/>
                <a:sym typeface="+mn-lt"/>
              </a:rPr>
              <a:t>    </a:t>
            </a:r>
            <a:r>
              <a:rPr kumimoji="0" lang="en-US" altLang="zh-CN" sz="2400" b="0" i="0" u="none" strike="noStrike" kern="1200" cap="none" spc="0" normalizeH="0" baseline="0" noProof="0" dirty="0" err="1">
                <a:ln>
                  <a:noFill/>
                </a:ln>
                <a:solidFill>
                  <a:prstClr val="black"/>
                </a:solidFill>
                <a:effectLst/>
                <a:uLnTx/>
                <a:uFillTx/>
                <a:latin typeface="+mn-lt"/>
                <a:ea typeface="+mn-ea"/>
                <a:cs typeface="+mn-ea"/>
                <a:sym typeface="+mn-lt"/>
              </a:rPr>
              <a:t>xā</a:t>
            </a:r>
            <a:r>
              <a:rPr kumimoji="0" lang="en-US" altLang="zh-CN" sz="2400" b="0" i="0" u="none" strike="noStrike" kern="1200" cap="none" spc="0" normalizeH="0" baseline="0" noProof="0" dirty="0">
                <a:ln>
                  <a:noFill/>
                </a:ln>
                <a:solidFill>
                  <a:prstClr val="black"/>
                </a:solidFill>
                <a:effectLst/>
                <a:uLnTx/>
                <a:uFillTx/>
                <a:latin typeface="+mn-lt"/>
                <a:ea typeface="+mn-ea"/>
                <a:cs typeface="+mn-ea"/>
                <a:sym typeface="+mn-lt"/>
              </a:rPr>
              <a:t> </a:t>
            </a:r>
            <a:r>
              <a:rPr kumimoji="0" lang="zh-CN" altLang="en-US" sz="2400" b="0" i="0" u="none" strike="noStrike" kern="1200" cap="none" spc="0" normalizeH="0" baseline="0" noProof="0" dirty="0">
                <a:ln>
                  <a:noFill/>
                </a:ln>
                <a:solidFill>
                  <a:prstClr val="black"/>
                </a:solidFill>
                <a:effectLst/>
                <a:uLnTx/>
                <a:uFillTx/>
                <a:latin typeface="+mn-lt"/>
                <a:ea typeface="+mn-ea"/>
                <a:cs typeface="+mn-ea"/>
                <a:sym typeface="+mn-lt"/>
              </a:rPr>
              <a:t>）</a:t>
            </a:r>
          </a:p>
        </p:txBody>
      </p:sp>
      <p:sp>
        <p:nvSpPr>
          <p:cNvPr id="2" name="矩形 1"/>
          <p:cNvSpPr/>
          <p:nvPr/>
        </p:nvSpPr>
        <p:spPr>
          <a:xfrm>
            <a:off x="2238666" y="3213571"/>
            <a:ext cx="38183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FF0000"/>
                </a:solidFill>
                <a:effectLst/>
                <a:uLnTx/>
                <a:uFillTx/>
                <a:cs typeface="+mn-ea"/>
                <a:sym typeface="+mn-lt"/>
              </a:rPr>
              <a:t>√</a:t>
            </a:r>
            <a:endParaRPr kumimoji="0" lang="zh-CN" altLang="en-US" sz="2800" b="0" i="0" u="none" strike="noStrike" kern="1200" cap="none" spc="0" normalizeH="0" baseline="0" noProof="0" dirty="0">
              <a:ln>
                <a:noFill/>
              </a:ln>
              <a:solidFill>
                <a:prstClr val="black"/>
              </a:solidFill>
              <a:effectLst/>
              <a:uLnTx/>
              <a:uFillTx/>
              <a:cs typeface="+mn-ea"/>
              <a:sym typeface="+mn-lt"/>
            </a:endParaRPr>
          </a:p>
        </p:txBody>
      </p:sp>
      <p:sp>
        <p:nvSpPr>
          <p:cNvPr id="41" name="矩形 40"/>
          <p:cNvSpPr/>
          <p:nvPr/>
        </p:nvSpPr>
        <p:spPr>
          <a:xfrm>
            <a:off x="6628215" y="3159933"/>
            <a:ext cx="38183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FF0000"/>
                </a:solidFill>
                <a:effectLst/>
                <a:uLnTx/>
                <a:uFillTx/>
                <a:cs typeface="+mn-ea"/>
                <a:sym typeface="+mn-lt"/>
              </a:rPr>
              <a:t>√</a:t>
            </a:r>
            <a:endParaRPr kumimoji="0" lang="zh-CN" altLang="en-US" sz="2800" b="0" i="0" u="none" strike="noStrike" kern="1200" cap="none" spc="0" normalizeH="0" baseline="0" noProof="0" dirty="0">
              <a:ln>
                <a:noFill/>
              </a:ln>
              <a:solidFill>
                <a:prstClr val="black"/>
              </a:solidFill>
              <a:effectLst/>
              <a:uLnTx/>
              <a:uFillTx/>
              <a:cs typeface="+mn-ea"/>
              <a:sym typeface="+mn-lt"/>
            </a:endParaRPr>
          </a:p>
        </p:txBody>
      </p:sp>
      <p:sp>
        <p:nvSpPr>
          <p:cNvPr id="44" name="矩形 43"/>
          <p:cNvSpPr/>
          <p:nvPr/>
        </p:nvSpPr>
        <p:spPr>
          <a:xfrm>
            <a:off x="3046043" y="4344672"/>
            <a:ext cx="38183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FF0000"/>
                </a:solidFill>
                <a:effectLst/>
                <a:uLnTx/>
                <a:uFillTx/>
                <a:cs typeface="+mn-ea"/>
                <a:sym typeface="+mn-lt"/>
              </a:rPr>
              <a:t>√</a:t>
            </a:r>
            <a:endParaRPr kumimoji="0" lang="zh-CN" altLang="en-US" sz="2800" b="0" i="0" u="none" strike="noStrike" kern="1200" cap="none" spc="0" normalizeH="0" baseline="0" noProof="0" dirty="0">
              <a:ln>
                <a:noFill/>
              </a:ln>
              <a:solidFill>
                <a:prstClr val="black"/>
              </a:solidFill>
              <a:effectLst/>
              <a:uLnTx/>
              <a:uFillTx/>
              <a:cs typeface="+mn-ea"/>
              <a:sym typeface="+mn-lt"/>
            </a:endParaRPr>
          </a:p>
        </p:txBody>
      </p:sp>
      <p:sp>
        <p:nvSpPr>
          <p:cNvPr id="45" name="矩形 44"/>
          <p:cNvSpPr/>
          <p:nvPr/>
        </p:nvSpPr>
        <p:spPr>
          <a:xfrm>
            <a:off x="5568540" y="4276239"/>
            <a:ext cx="38183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FF0000"/>
                </a:solidFill>
                <a:effectLst/>
                <a:uLnTx/>
                <a:uFillTx/>
                <a:cs typeface="+mn-ea"/>
                <a:sym typeface="+mn-lt"/>
              </a:rPr>
              <a:t>√</a:t>
            </a:r>
            <a:endParaRPr kumimoji="0" lang="zh-CN" altLang="en-US" sz="2800" b="0" i="0" u="none" strike="noStrike" kern="1200" cap="none" spc="0" normalizeH="0" baseline="0" noProof="0" dirty="0">
              <a:ln>
                <a:noFill/>
              </a:ln>
              <a:solidFill>
                <a:prstClr val="black"/>
              </a:solidFill>
              <a:effectLst/>
              <a:uLnTx/>
              <a:uFillTx/>
              <a:cs typeface="+mn-ea"/>
              <a:sym typeface="+mn-lt"/>
            </a:endParaRPr>
          </a:p>
        </p:txBody>
      </p:sp>
      <p:sp>
        <p:nvSpPr>
          <p:cNvPr id="3" name="矩形 2"/>
          <p:cNvSpPr/>
          <p:nvPr/>
        </p:nvSpPr>
        <p:spPr>
          <a:xfrm>
            <a:off x="703927" y="352362"/>
            <a:ext cx="1447832" cy="461665"/>
          </a:xfrm>
          <a:prstGeom prst="rect">
            <a:avLst/>
          </a:prstGeom>
        </p:spPr>
        <p:txBody>
          <a:bodyPr wrap="none">
            <a:spAutoFit/>
          </a:bodyPr>
          <a:lstStyle/>
          <a:p>
            <a:pPr lvl="0" algn="dist">
              <a:defRPr/>
            </a:pPr>
            <a:r>
              <a:rPr lang="zh-CN" altLang="en-US" sz="2400" b="1" dirty="0">
                <a:solidFill>
                  <a:prstClr val="black"/>
                </a:solidFill>
                <a:cs typeface="+mn-ea"/>
                <a:sym typeface="+mn-lt"/>
              </a:rPr>
              <a:t>课堂练习</a:t>
            </a: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28100" y="2909714"/>
            <a:ext cx="2876089" cy="38076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1" grpId="0"/>
      <p:bldP spid="44" grpId="0"/>
      <p:bldP spid="4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17"/>
          <p:cNvSpPr/>
          <p:nvPr/>
        </p:nvSpPr>
        <p:spPr>
          <a:xfrm>
            <a:off x="703927" y="1526342"/>
            <a:ext cx="9602470" cy="2566215"/>
          </a:xfrm>
          <a:prstGeom prst="rect">
            <a:avLst/>
          </a:prstGeom>
        </p:spPr>
        <p:txBody>
          <a:bodyPr wrap="square">
            <a:spAutoFit/>
          </a:bodyPr>
          <a:lstStyle>
            <a:lvl1pPr marL="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l" defTabSz="457200" rtl="0" eaLnBrk="1" fontAlgn="base"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mn-lt"/>
                <a:ea typeface="+mn-ea"/>
                <a:cs typeface="+mn-ea"/>
                <a:sym typeface="+mn-lt"/>
              </a:rPr>
              <a:t>2.</a:t>
            </a:r>
            <a:r>
              <a:rPr kumimoji="0" lang="zh-CN" altLang="en-US" sz="2400" b="0" i="0" u="none" strike="noStrike" kern="1200" cap="none" spc="0" normalizeH="0" baseline="0" noProof="0" dirty="0">
                <a:ln>
                  <a:noFill/>
                </a:ln>
                <a:solidFill>
                  <a:prstClr val="black"/>
                </a:solidFill>
                <a:effectLst/>
                <a:uLnTx/>
                <a:uFillTx/>
                <a:latin typeface="+mn-lt"/>
                <a:ea typeface="+mn-ea"/>
                <a:cs typeface="+mn-ea"/>
                <a:sym typeface="+mn-lt"/>
              </a:rPr>
              <a:t>形近字组词。 </a:t>
            </a:r>
            <a:endParaRPr kumimoji="0" lang="en-US" altLang="zh-CN" sz="2400" b="0" i="0" u="none" strike="noStrike" kern="1200" cap="none" spc="0" normalizeH="0" baseline="0" noProof="0" dirty="0">
              <a:ln>
                <a:noFill/>
              </a:ln>
              <a:solidFill>
                <a:prstClr val="black"/>
              </a:solidFill>
              <a:effectLst/>
              <a:uLnTx/>
              <a:uFillTx/>
              <a:latin typeface="+mn-lt"/>
              <a:ea typeface="+mn-ea"/>
              <a:cs typeface="+mn-ea"/>
              <a:sym typeface="+mn-lt"/>
            </a:endParaRPr>
          </a:p>
          <a:p>
            <a:pPr marL="0" marR="0" lvl="0" indent="0" algn="l" defTabSz="457200" rtl="0" eaLnBrk="1" fontAlgn="base" latinLnBrk="0" hangingPunct="1">
              <a:lnSpc>
                <a:spcPct val="100000"/>
              </a:lnSpc>
              <a:spcBef>
                <a:spcPct val="0"/>
              </a:spcBef>
              <a:spcAft>
                <a:spcPct val="0"/>
              </a:spcAft>
              <a:buClrTx/>
              <a:buSzTx/>
              <a:buFontTx/>
              <a:buNone/>
              <a:defRPr/>
            </a:pPr>
            <a:endParaRPr kumimoji="0" lang="en-US" altLang="zh-CN" sz="2400" b="0" i="0" u="none" strike="noStrike" kern="1200" cap="none" spc="0" normalizeH="0" baseline="0" noProof="0" dirty="0">
              <a:ln>
                <a:noFill/>
              </a:ln>
              <a:solidFill>
                <a:prstClr val="black"/>
              </a:solidFill>
              <a:effectLst/>
              <a:uLnTx/>
              <a:uFillTx/>
              <a:latin typeface="+mn-lt"/>
              <a:ea typeface="+mn-ea"/>
              <a:cs typeface="+mn-ea"/>
              <a:sym typeface="+mn-lt"/>
            </a:endParaRPr>
          </a:p>
          <a:p>
            <a:pPr marL="0" marR="0" lvl="0" indent="0" algn="l" defTabSz="4572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dirty="0">
              <a:ln>
                <a:noFill/>
              </a:ln>
              <a:solidFill>
                <a:prstClr val="black"/>
              </a:solidFill>
              <a:effectLst/>
              <a:uLnTx/>
              <a:uFillTx/>
              <a:latin typeface="+mn-lt"/>
              <a:ea typeface="+mn-ea"/>
              <a:cs typeface="+mn-ea"/>
              <a:sym typeface="+mn-lt"/>
            </a:endParaRPr>
          </a:p>
          <a:p>
            <a:pPr marL="0" marR="0" lvl="0" indent="0" algn="l" defTabSz="457200" rtl="0" eaLnBrk="1" fontAlgn="base" latinLnBrk="0" hangingPunct="1">
              <a:lnSpc>
                <a:spcPct val="200000"/>
              </a:lnSpc>
              <a:spcBef>
                <a:spcPct val="0"/>
              </a:spcBef>
              <a:spcAft>
                <a:spcPct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mn-lt"/>
                <a:ea typeface="+mn-ea"/>
                <a:cs typeface="+mn-ea"/>
                <a:sym typeface="+mn-lt"/>
              </a:rPr>
              <a:t>昆（          ）    绸（           ）     摸（           ）     瞎（            ）    </a:t>
            </a:r>
            <a:endParaRPr kumimoji="0" lang="en-US" altLang="zh-CN" sz="2400" b="0" i="0" u="none" strike="noStrike" kern="1200" cap="none" spc="0" normalizeH="0" baseline="0" noProof="0" dirty="0">
              <a:ln>
                <a:noFill/>
              </a:ln>
              <a:solidFill>
                <a:prstClr val="black"/>
              </a:solidFill>
              <a:effectLst/>
              <a:uLnTx/>
              <a:uFillTx/>
              <a:latin typeface="+mn-lt"/>
              <a:ea typeface="+mn-ea"/>
              <a:cs typeface="+mn-ea"/>
              <a:sym typeface="+mn-lt"/>
            </a:endParaRPr>
          </a:p>
          <a:p>
            <a:pPr marL="0" marR="0" lvl="0" indent="0" algn="l" defTabSz="457200" rtl="0" eaLnBrk="1" fontAlgn="base" latinLnBrk="0" hangingPunct="1">
              <a:lnSpc>
                <a:spcPct val="200000"/>
              </a:lnSpc>
              <a:spcBef>
                <a:spcPct val="0"/>
              </a:spcBef>
              <a:spcAft>
                <a:spcPct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mn-lt"/>
                <a:ea typeface="+mn-ea"/>
                <a:cs typeface="+mn-ea"/>
                <a:sym typeface="+mn-lt"/>
              </a:rPr>
              <a:t>晃（          ）    稠（           ）     膜（           ）     割（            ）  </a:t>
            </a:r>
          </a:p>
        </p:txBody>
      </p:sp>
      <p:sp>
        <p:nvSpPr>
          <p:cNvPr id="46" name="矩形 45"/>
          <p:cNvSpPr/>
          <p:nvPr/>
        </p:nvSpPr>
        <p:spPr>
          <a:xfrm>
            <a:off x="1352893" y="2857270"/>
            <a:ext cx="80021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FF0000"/>
                </a:solidFill>
                <a:effectLst/>
                <a:uLnTx/>
                <a:uFillTx/>
                <a:cs typeface="+mn-ea"/>
                <a:sym typeface="+mn-lt"/>
              </a:rPr>
              <a:t>昆虫</a:t>
            </a:r>
          </a:p>
        </p:txBody>
      </p:sp>
      <p:sp>
        <p:nvSpPr>
          <p:cNvPr id="47" name="矩形 46"/>
          <p:cNvSpPr/>
          <p:nvPr/>
        </p:nvSpPr>
        <p:spPr>
          <a:xfrm>
            <a:off x="1391086" y="3601217"/>
            <a:ext cx="80021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FF0000"/>
                </a:solidFill>
                <a:effectLst/>
                <a:uLnTx/>
                <a:uFillTx/>
                <a:cs typeface="+mn-ea"/>
                <a:sym typeface="+mn-lt"/>
              </a:rPr>
              <a:t>晃动</a:t>
            </a:r>
          </a:p>
        </p:txBody>
      </p:sp>
      <p:sp>
        <p:nvSpPr>
          <p:cNvPr id="48" name="矩形 47"/>
          <p:cNvSpPr/>
          <p:nvPr/>
        </p:nvSpPr>
        <p:spPr>
          <a:xfrm>
            <a:off x="3566724" y="2865170"/>
            <a:ext cx="80021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FF0000"/>
                </a:solidFill>
                <a:effectLst/>
                <a:uLnTx/>
                <a:uFillTx/>
                <a:cs typeface="+mn-ea"/>
                <a:sym typeface="+mn-lt"/>
              </a:rPr>
              <a:t>丝绸</a:t>
            </a:r>
          </a:p>
        </p:txBody>
      </p:sp>
      <p:sp>
        <p:nvSpPr>
          <p:cNvPr id="49" name="矩形 48"/>
          <p:cNvSpPr/>
          <p:nvPr/>
        </p:nvSpPr>
        <p:spPr>
          <a:xfrm>
            <a:off x="3580046" y="3595323"/>
            <a:ext cx="80021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FF0000"/>
                </a:solidFill>
                <a:effectLst/>
                <a:uLnTx/>
                <a:uFillTx/>
                <a:cs typeface="+mn-ea"/>
                <a:sym typeface="+mn-lt"/>
              </a:rPr>
              <a:t>稠密</a:t>
            </a:r>
          </a:p>
        </p:txBody>
      </p:sp>
      <p:sp>
        <p:nvSpPr>
          <p:cNvPr id="50" name="矩形 49"/>
          <p:cNvSpPr/>
          <p:nvPr/>
        </p:nvSpPr>
        <p:spPr>
          <a:xfrm>
            <a:off x="5861901" y="2865170"/>
            <a:ext cx="80021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FF0000"/>
                </a:solidFill>
                <a:effectLst/>
                <a:uLnTx/>
                <a:uFillTx/>
                <a:cs typeface="+mn-ea"/>
                <a:sym typeface="+mn-lt"/>
              </a:rPr>
              <a:t>抚摸</a:t>
            </a:r>
          </a:p>
        </p:txBody>
      </p:sp>
      <p:sp>
        <p:nvSpPr>
          <p:cNvPr id="83" name="矩形 82"/>
          <p:cNvSpPr/>
          <p:nvPr/>
        </p:nvSpPr>
        <p:spPr>
          <a:xfrm>
            <a:off x="5780555" y="3592167"/>
            <a:ext cx="80021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FF0000"/>
                </a:solidFill>
                <a:effectLst/>
                <a:uLnTx/>
                <a:uFillTx/>
                <a:cs typeface="+mn-ea"/>
                <a:sym typeface="+mn-lt"/>
              </a:rPr>
              <a:t>腹膜</a:t>
            </a:r>
          </a:p>
        </p:txBody>
      </p:sp>
      <p:sp>
        <p:nvSpPr>
          <p:cNvPr id="84" name="矩形 83"/>
          <p:cNvSpPr/>
          <p:nvPr/>
        </p:nvSpPr>
        <p:spPr>
          <a:xfrm>
            <a:off x="8141204" y="2869112"/>
            <a:ext cx="80021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FF0000"/>
                </a:solidFill>
                <a:effectLst/>
                <a:uLnTx/>
                <a:uFillTx/>
                <a:cs typeface="+mn-ea"/>
                <a:sym typeface="+mn-lt"/>
              </a:rPr>
              <a:t>瞎子</a:t>
            </a:r>
          </a:p>
        </p:txBody>
      </p:sp>
      <p:sp>
        <p:nvSpPr>
          <p:cNvPr id="85" name="矩形 84"/>
          <p:cNvSpPr/>
          <p:nvPr/>
        </p:nvSpPr>
        <p:spPr>
          <a:xfrm>
            <a:off x="8141203" y="3644888"/>
            <a:ext cx="80021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FF0000"/>
                </a:solidFill>
                <a:effectLst/>
                <a:uLnTx/>
                <a:uFillTx/>
                <a:cs typeface="+mn-ea"/>
                <a:sym typeface="+mn-lt"/>
              </a:rPr>
              <a:t>割草</a:t>
            </a: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28100" y="2909714"/>
            <a:ext cx="2876089" cy="3807652"/>
          </a:xfrm>
          <a:prstGeom prst="rect">
            <a:avLst/>
          </a:prstGeom>
        </p:spPr>
      </p:pic>
      <p:sp>
        <p:nvSpPr>
          <p:cNvPr id="4" name="矩形 3"/>
          <p:cNvSpPr/>
          <p:nvPr/>
        </p:nvSpPr>
        <p:spPr>
          <a:xfrm>
            <a:off x="703927" y="352362"/>
            <a:ext cx="1447832" cy="461665"/>
          </a:xfrm>
          <a:prstGeom prst="rect">
            <a:avLst/>
          </a:prstGeom>
        </p:spPr>
        <p:txBody>
          <a:bodyPr wrap="none">
            <a:spAutoFit/>
          </a:bodyPr>
          <a:lstStyle/>
          <a:p>
            <a:pPr lvl="0" algn="dist">
              <a:defRPr/>
            </a:pPr>
            <a:r>
              <a:rPr lang="zh-CN" altLang="en-US" sz="2400" b="1" dirty="0">
                <a:solidFill>
                  <a:prstClr val="black"/>
                </a:solidFill>
                <a:cs typeface="+mn-ea"/>
                <a:sym typeface="+mn-lt"/>
              </a:rPr>
              <a:t>课堂练习</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500"/>
                                        <p:tgtEl>
                                          <p:spTgt spid="5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fade">
                                      <p:cBhvr>
                                        <p:cTn id="32" dur="500"/>
                                        <p:tgtEl>
                                          <p:spTgt spid="8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4"/>
                                        </p:tgtEl>
                                        <p:attrNameLst>
                                          <p:attrName>style.visibility</p:attrName>
                                        </p:attrNameLst>
                                      </p:cBhvr>
                                      <p:to>
                                        <p:strVal val="visible"/>
                                      </p:to>
                                    </p:set>
                                    <p:animEffect transition="in" filter="fade">
                                      <p:cBhvr>
                                        <p:cTn id="37" dur="500"/>
                                        <p:tgtEl>
                                          <p:spTgt spid="8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P spid="50" grpId="0"/>
      <p:bldP spid="83" grpId="0"/>
      <p:bldP spid="84" grpId="0"/>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17"/>
          <p:cNvSpPr/>
          <p:nvPr/>
        </p:nvSpPr>
        <p:spPr>
          <a:xfrm>
            <a:off x="703927" y="1199893"/>
            <a:ext cx="10697272" cy="3785652"/>
          </a:xfrm>
          <a:prstGeom prst="rect">
            <a:avLst/>
          </a:prstGeom>
        </p:spPr>
        <p:txBody>
          <a:bodyPr wrap="square">
            <a:spAutoFit/>
          </a:bodyPr>
          <a:lstStyle>
            <a:lvl1pPr marL="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0" marR="0" lvl="0" indent="0" algn="l" defTabSz="457200" rtl="0" eaLnBrk="1" fontAlgn="base" latinLnBrk="0" hangingPunct="1">
              <a:lnSpc>
                <a:spcPct val="2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mn-lt"/>
                <a:ea typeface="+mn-ea"/>
                <a:cs typeface="+mn-ea"/>
                <a:sym typeface="+mn-lt"/>
              </a:rPr>
              <a:t>3.</a:t>
            </a:r>
            <a:r>
              <a:rPr kumimoji="0" lang="zh-CN" altLang="en-US" sz="2400" b="0" i="0" u="none" strike="noStrike" kern="1200" cap="none" spc="0" normalizeH="0" baseline="0" noProof="0" dirty="0">
                <a:ln>
                  <a:noFill/>
                </a:ln>
                <a:solidFill>
                  <a:prstClr val="black"/>
                </a:solidFill>
                <a:effectLst/>
                <a:uLnTx/>
                <a:uFillTx/>
                <a:latin typeface="+mn-lt"/>
                <a:ea typeface="+mn-ea"/>
                <a:cs typeface="+mn-ea"/>
                <a:sym typeface="+mn-lt"/>
              </a:rPr>
              <a:t>根据课文内容连线。</a:t>
            </a:r>
          </a:p>
          <a:p>
            <a:pPr marL="0" marR="0" lvl="0" indent="0" algn="l" defTabSz="457200" rtl="0" eaLnBrk="1" fontAlgn="base" latinLnBrk="0" hangingPunct="1">
              <a:lnSpc>
                <a:spcPct val="200000"/>
              </a:lnSpc>
              <a:spcBef>
                <a:spcPct val="0"/>
              </a:spcBef>
              <a:spcAft>
                <a:spcPct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mn-lt"/>
                <a:ea typeface="+mn-ea"/>
                <a:cs typeface="+mn-ea"/>
                <a:sym typeface="+mn-lt"/>
              </a:rPr>
              <a:t>瓢虫                           头上长着一只犀牛一样的角</a:t>
            </a:r>
          </a:p>
          <a:p>
            <a:pPr marL="0" marR="0" lvl="0" indent="0" algn="l" defTabSz="457200" rtl="0" eaLnBrk="1" fontAlgn="base" latinLnBrk="0" hangingPunct="1">
              <a:lnSpc>
                <a:spcPct val="200000"/>
              </a:lnSpc>
              <a:spcBef>
                <a:spcPct val="0"/>
              </a:spcBef>
              <a:spcAft>
                <a:spcPct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mn-lt"/>
                <a:ea typeface="+mn-ea"/>
                <a:cs typeface="+mn-ea"/>
                <a:sym typeface="+mn-lt"/>
              </a:rPr>
              <a:t>蜻蜓                           吐出一泡褐色的口水</a:t>
            </a:r>
          </a:p>
          <a:p>
            <a:pPr marL="0" marR="0" lvl="0" indent="0" algn="l" defTabSz="457200" rtl="0" eaLnBrk="1" fontAlgn="base" latinLnBrk="0" hangingPunct="1">
              <a:lnSpc>
                <a:spcPct val="200000"/>
              </a:lnSpc>
              <a:spcBef>
                <a:spcPct val="0"/>
              </a:spcBef>
              <a:spcAft>
                <a:spcPct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mn-lt"/>
                <a:ea typeface="+mn-ea"/>
                <a:cs typeface="+mn-ea"/>
                <a:sym typeface="+mn-lt"/>
              </a:rPr>
              <a:t>独角仙                       朱红色的硬翅上有小圆点</a:t>
            </a:r>
          </a:p>
          <a:p>
            <a:pPr marL="0" marR="0" lvl="0" indent="0" algn="l" defTabSz="457200" rtl="0" eaLnBrk="1" fontAlgn="base" latinLnBrk="0" hangingPunct="1">
              <a:lnSpc>
                <a:spcPct val="200000"/>
              </a:lnSpc>
              <a:spcBef>
                <a:spcPct val="0"/>
              </a:spcBef>
              <a:spcAft>
                <a:spcPct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mn-lt"/>
                <a:ea typeface="+mn-ea"/>
                <a:cs typeface="+mn-ea"/>
                <a:sym typeface="+mn-lt"/>
              </a:rPr>
              <a:t>土蚂蚱                       长了一对复眼</a:t>
            </a:r>
          </a:p>
        </p:txBody>
      </p:sp>
      <p:cxnSp>
        <p:nvCxnSpPr>
          <p:cNvPr id="9" name="直接连接符 8"/>
          <p:cNvCxnSpPr/>
          <p:nvPr/>
        </p:nvCxnSpPr>
        <p:spPr>
          <a:xfrm>
            <a:off x="1527396" y="2531235"/>
            <a:ext cx="2279561" cy="138971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1572861" y="3131525"/>
            <a:ext cx="2279561" cy="138971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V="1">
            <a:off x="1742076" y="2461734"/>
            <a:ext cx="2064881" cy="141920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1935596" y="3206088"/>
            <a:ext cx="1871361" cy="142209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703927" y="352362"/>
            <a:ext cx="1447832" cy="461665"/>
          </a:xfrm>
          <a:prstGeom prst="rect">
            <a:avLst/>
          </a:prstGeom>
        </p:spPr>
        <p:txBody>
          <a:bodyPr wrap="none">
            <a:spAutoFit/>
          </a:bodyPr>
          <a:lstStyle/>
          <a:p>
            <a:pPr lvl="0" algn="dist">
              <a:defRPr/>
            </a:pPr>
            <a:r>
              <a:rPr lang="zh-CN" altLang="en-US" sz="2400" b="1" dirty="0">
                <a:solidFill>
                  <a:prstClr val="black"/>
                </a:solidFill>
                <a:cs typeface="+mn-ea"/>
                <a:sym typeface="+mn-lt"/>
              </a:rPr>
              <a:t>课堂练习</a:t>
            </a: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28100" y="2909714"/>
            <a:ext cx="2876089" cy="38076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0"/>
                                        </p:tgtEl>
                                        <p:attrNameLst>
                                          <p:attrName>style.visibility</p:attrName>
                                        </p:attrNameLst>
                                      </p:cBhvr>
                                      <p:to>
                                        <p:strVal val="visible"/>
                                      </p:to>
                                    </p:set>
                                    <p:animEffect transition="in" filter="wipe(left)">
                                      <p:cBhvr>
                                        <p:cTn id="12" dur="500"/>
                                        <p:tgtEl>
                                          <p:spTgt spid="8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1"/>
                                        </p:tgtEl>
                                        <p:attrNameLst>
                                          <p:attrName>style.visibility</p:attrName>
                                        </p:attrNameLst>
                                      </p:cBhvr>
                                      <p:to>
                                        <p:strVal val="visible"/>
                                      </p:to>
                                    </p:set>
                                    <p:animEffect transition="in" filter="wipe(left)">
                                      <p:cBhvr>
                                        <p:cTn id="17" dur="500"/>
                                        <p:tgtEl>
                                          <p:spTgt spid="8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wipe(left)">
                                      <p:cBhvr>
                                        <p:cTn id="22"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l="15208" t="10193" b="36168"/>
          <a:stretch>
            <a:fillRect/>
          </a:stretch>
        </p:blipFill>
        <p:spPr>
          <a:xfrm>
            <a:off x="0" y="0"/>
            <a:ext cx="12192000" cy="6858000"/>
          </a:xfrm>
          <a:prstGeom prst="rect">
            <a:avLst/>
          </a:prstGeom>
        </p:spPr>
      </p:pic>
      <p:grpSp>
        <p:nvGrpSpPr>
          <p:cNvPr id="6" name="组合 5"/>
          <p:cNvGrpSpPr/>
          <p:nvPr/>
        </p:nvGrpSpPr>
        <p:grpSpPr>
          <a:xfrm>
            <a:off x="6208779" y="1946539"/>
            <a:ext cx="5344042" cy="2251544"/>
            <a:chOff x="752563" y="2391891"/>
            <a:chExt cx="5344042" cy="2251544"/>
          </a:xfrm>
        </p:grpSpPr>
        <p:sp>
          <p:nvSpPr>
            <p:cNvPr id="7" name="文本框 6"/>
            <p:cNvSpPr txBox="1"/>
            <p:nvPr/>
          </p:nvSpPr>
          <p:spPr>
            <a:xfrm>
              <a:off x="752563" y="2391891"/>
              <a:ext cx="5279266" cy="1015663"/>
            </a:xfrm>
            <a:prstGeom prst="rect">
              <a:avLst/>
            </a:prstGeom>
            <a:noFill/>
          </p:spPr>
          <p:txBody>
            <a:bodyPr wrap="square" rtlCol="0">
              <a:spAutoFit/>
            </a:bodyPr>
            <a:lstStyle/>
            <a:p>
              <a:pPr lvl="0" algn="dist">
                <a:defRPr/>
              </a:pPr>
              <a:r>
                <a:rPr lang="zh-CN" altLang="en-US" sz="6000" b="1" dirty="0">
                  <a:cs typeface="+mn-ea"/>
                  <a:sym typeface="+mn-lt"/>
                </a:rPr>
                <a:t>感谢各位聆听</a:t>
              </a:r>
              <a:endParaRPr lang="en-US" altLang="zh-CN" sz="6000" b="1" dirty="0">
                <a:cs typeface="+mn-ea"/>
                <a:sym typeface="+mn-lt"/>
              </a:endParaRPr>
            </a:p>
          </p:txBody>
        </p:sp>
        <p:sp>
          <p:nvSpPr>
            <p:cNvPr id="8" name="文本框 7"/>
            <p:cNvSpPr txBox="1"/>
            <p:nvPr/>
          </p:nvSpPr>
          <p:spPr>
            <a:xfrm>
              <a:off x="752563" y="3461260"/>
              <a:ext cx="5330077"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2800" dirty="0">
                  <a:solidFill>
                    <a:schemeClr val="tx1">
                      <a:lumMod val="75000"/>
                      <a:lumOff val="25000"/>
                    </a:schemeClr>
                  </a:solidFill>
                  <a:cs typeface="+mn-ea"/>
                  <a:sym typeface="+mn-lt"/>
                </a:rPr>
                <a:t>语文精品课件 三年级下册</a:t>
              </a:r>
              <a:endParaRPr kumimoji="0" lang="zh-CN" altLang="en-US" sz="28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9" name="文本框 8"/>
            <p:cNvSpPr txBox="1"/>
            <p:nvPr/>
          </p:nvSpPr>
          <p:spPr>
            <a:xfrm>
              <a:off x="766529" y="4304881"/>
              <a:ext cx="5330076" cy="338554"/>
            </a:xfrm>
            <a:prstGeom prst="rect">
              <a:avLst/>
            </a:prstGeom>
            <a:noFill/>
          </p:spPr>
          <p:txBody>
            <a:bodyPr wrap="square" rtlCol="0">
              <a:spAutoFit/>
            </a:bodyPr>
            <a:lstStyle/>
            <a:p>
              <a:pPr lvl="0" algn="dist">
                <a:defRPr/>
              </a:pPr>
              <a:r>
                <a:rPr lang="zh-CN" altLang="en-US" sz="1600" dirty="0">
                  <a:solidFill>
                    <a:schemeClr val="tx1">
                      <a:lumMod val="75000"/>
                      <a:lumOff val="25000"/>
                    </a:schemeClr>
                  </a:solidFill>
                  <a:cs typeface="+mn-ea"/>
                  <a:sym typeface="+mn-lt"/>
                </a:rPr>
                <a:t>授课老师：某某 </a:t>
              </a:r>
              <a:r>
                <a:rPr lang="en-US" altLang="zh-CN" sz="1600" dirty="0">
                  <a:solidFill>
                    <a:schemeClr val="tx1">
                      <a:lumMod val="75000"/>
                      <a:lumOff val="25000"/>
                    </a:schemeClr>
                  </a:solidFill>
                  <a:cs typeface="+mn-ea"/>
                  <a:sym typeface="+mn-lt"/>
                </a:rPr>
                <a:t>| </a:t>
              </a:r>
              <a:r>
                <a:rPr lang="zh-CN" altLang="en-US" sz="1600" dirty="0">
                  <a:solidFill>
                    <a:schemeClr val="tx1">
                      <a:lumMod val="75000"/>
                      <a:lumOff val="25000"/>
                    </a:schemeClr>
                  </a:solidFill>
                  <a:cs typeface="+mn-ea"/>
                  <a:sym typeface="+mn-lt"/>
                </a:rPr>
                <a:t>授课时间：</a:t>
              </a:r>
              <a:r>
                <a:rPr lang="en-US" altLang="zh-CN" sz="1600" dirty="0">
                  <a:solidFill>
                    <a:schemeClr val="tx1">
                      <a:lumMod val="75000"/>
                      <a:lumOff val="25000"/>
                    </a:schemeClr>
                  </a:solidFill>
                  <a:cs typeface="+mn-ea"/>
                  <a:sym typeface="+mn-lt"/>
                </a:rPr>
                <a:t>20XX.XX</a:t>
              </a:r>
              <a:endParaRPr kumimoji="0" lang="zh-CN" altLang="en-US" sz="16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10" name="矩形: 圆角 9"/>
            <p:cNvSpPr/>
            <p:nvPr/>
          </p:nvSpPr>
          <p:spPr>
            <a:xfrm rot="10800000" flipH="1">
              <a:off x="828764" y="4064931"/>
              <a:ext cx="5253876" cy="45719"/>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lumMod val="85000"/>
                    <a:lumOff val="15000"/>
                  </a:prstClr>
                </a:solidFill>
                <a:effectLst/>
                <a:uLnTx/>
                <a:uFillTx/>
                <a:cs typeface="+mn-ea"/>
                <a:sym typeface="+mn-lt"/>
              </a:endParaRPr>
            </a:p>
          </p:txBody>
        </p:sp>
      </p:grpSp>
      <p:grpSp>
        <p:nvGrpSpPr>
          <p:cNvPr id="11" name="组合 10"/>
          <p:cNvGrpSpPr/>
          <p:nvPr/>
        </p:nvGrpSpPr>
        <p:grpSpPr>
          <a:xfrm flipH="1">
            <a:off x="10168461" y="4699166"/>
            <a:ext cx="1384360" cy="1228448"/>
            <a:chOff x="10185400" y="4966718"/>
            <a:chExt cx="1384360" cy="1228448"/>
          </a:xfrm>
        </p:grpSpPr>
        <p:grpSp>
          <p:nvGrpSpPr>
            <p:cNvPr id="12" name="组合 11"/>
            <p:cNvGrpSpPr/>
            <p:nvPr/>
          </p:nvGrpSpPr>
          <p:grpSpPr>
            <a:xfrm>
              <a:off x="10185400" y="5873524"/>
              <a:ext cx="1384360" cy="321642"/>
              <a:chOff x="10185400" y="5731858"/>
              <a:chExt cx="1384360" cy="321642"/>
            </a:xfrm>
          </p:grpSpPr>
          <p:sp>
            <p:nvSpPr>
              <p:cNvPr id="17" name="矩形 16"/>
              <p:cNvSpPr/>
              <p:nvPr/>
            </p:nvSpPr>
            <p:spPr>
              <a:xfrm flipH="1">
                <a:off x="10185400" y="5731858"/>
                <a:ext cx="1384360" cy="321642"/>
              </a:xfrm>
              <a:prstGeom prst="rect">
                <a:avLst/>
              </a:prstGeom>
              <a:noFill/>
              <a:ln w="19050" cap="flat" cmpd="sng" algn="ctr">
                <a:solidFill>
                  <a:schemeClr val="tx1">
                    <a:lumMod val="75000"/>
                    <a:lumOff val="25000"/>
                  </a:schemeClr>
                </a:solidFill>
                <a:prstDash val="solid"/>
                <a:miter lim="800000"/>
              </a:ln>
              <a:effectLst>
                <a:outerShdw blurRad="381000" algn="ctr" rotWithShape="0">
                  <a:prstClr val="black">
                    <a:alpha val="2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chemeClr val="tx1">
                      <a:lumMod val="75000"/>
                      <a:lumOff val="25000"/>
                    </a:schemeClr>
                  </a:solidFill>
                  <a:effectLst/>
                  <a:uLnTx/>
                  <a:uFillTx/>
                  <a:cs typeface="+mn-ea"/>
                  <a:sym typeface="+mn-lt"/>
                </a:endParaRPr>
              </a:p>
            </p:txBody>
          </p:sp>
          <p:sp>
            <p:nvSpPr>
              <p:cNvPr id="18" name="文本框 17"/>
              <p:cNvSpPr txBox="1"/>
              <p:nvPr/>
            </p:nvSpPr>
            <p:spPr>
              <a:xfrm flipH="1">
                <a:off x="10458064" y="5778011"/>
                <a:ext cx="839033" cy="261610"/>
              </a:xfrm>
              <a:prstGeom prst="rect">
                <a:avLst/>
              </a:prstGeom>
              <a:noFill/>
            </p:spPr>
            <p:txBody>
              <a:bodyPr wrap="square" rtlCol="0">
                <a:spAutoFit/>
              </a:bodyPr>
              <a:lstStyle/>
              <a:p>
                <a:pPr algn="dist"/>
                <a:r>
                  <a:rPr lang="zh-CN" altLang="en-US" sz="1100" dirty="0">
                    <a:solidFill>
                      <a:schemeClr val="tx1">
                        <a:lumMod val="75000"/>
                        <a:lumOff val="25000"/>
                      </a:schemeClr>
                    </a:solidFill>
                    <a:cs typeface="+mn-ea"/>
                    <a:sym typeface="+mn-lt"/>
                  </a:rPr>
                  <a:t>某某小学</a:t>
                </a:r>
              </a:p>
            </p:txBody>
          </p:sp>
        </p:grpSp>
        <p:grpSp>
          <p:nvGrpSpPr>
            <p:cNvPr id="13" name="组合 12"/>
            <p:cNvGrpSpPr/>
            <p:nvPr/>
          </p:nvGrpSpPr>
          <p:grpSpPr>
            <a:xfrm flipH="1">
              <a:off x="10250176" y="4966718"/>
              <a:ext cx="1302893" cy="241281"/>
              <a:chOff x="642394" y="4701076"/>
              <a:chExt cx="1539683" cy="285131"/>
            </a:xfrm>
            <a:solidFill>
              <a:srgbClr val="ED7D31"/>
            </a:solidFill>
          </p:grpSpPr>
          <p:sp>
            <p:nvSpPr>
              <p:cNvPr id="14" name="two-coin-stacks_72132"/>
              <p:cNvSpPr>
                <a:spLocks noChangeAspect="1"/>
              </p:cNvSpPr>
              <p:nvPr/>
            </p:nvSpPr>
            <p:spPr bwMode="auto">
              <a:xfrm>
                <a:off x="1247958" y="4701076"/>
                <a:ext cx="285132" cy="281098"/>
              </a:xfrm>
              <a:custGeom>
                <a:avLst/>
                <a:gdLst>
                  <a:gd name="connsiteX0" fmla="*/ 261001 w 608698"/>
                  <a:gd name="connsiteY0" fmla="*/ 479068 h 600088"/>
                  <a:gd name="connsiteX1" fmla="*/ 432425 w 608698"/>
                  <a:gd name="connsiteY1" fmla="*/ 554184 h 600088"/>
                  <a:gd name="connsiteX2" fmla="*/ 603774 w 608698"/>
                  <a:gd name="connsiteY2" fmla="*/ 479068 h 600088"/>
                  <a:gd name="connsiteX3" fmla="*/ 608697 w 608698"/>
                  <a:gd name="connsiteY3" fmla="*/ 502020 h 600088"/>
                  <a:gd name="connsiteX4" fmla="*/ 432425 w 608698"/>
                  <a:gd name="connsiteY4" fmla="*/ 600088 h 600088"/>
                  <a:gd name="connsiteX5" fmla="*/ 256152 w 608698"/>
                  <a:gd name="connsiteY5" fmla="*/ 502020 h 600088"/>
                  <a:gd name="connsiteX6" fmla="*/ 261001 w 608698"/>
                  <a:gd name="connsiteY6" fmla="*/ 479068 h 600088"/>
                  <a:gd name="connsiteX7" fmla="*/ 4924 w 608698"/>
                  <a:gd name="connsiteY7" fmla="*/ 382605 h 600088"/>
                  <a:gd name="connsiteX8" fmla="*/ 176285 w 608698"/>
                  <a:gd name="connsiteY8" fmla="*/ 457793 h 600088"/>
                  <a:gd name="connsiteX9" fmla="*/ 236041 w 608698"/>
                  <a:gd name="connsiteY9" fmla="*/ 451980 h 600088"/>
                  <a:gd name="connsiteX10" fmla="*/ 231640 w 608698"/>
                  <a:gd name="connsiteY10" fmla="*/ 462264 h 600088"/>
                  <a:gd name="connsiteX11" fmla="*/ 225000 w 608698"/>
                  <a:gd name="connsiteY11" fmla="*/ 493412 h 600088"/>
                  <a:gd name="connsiteX12" fmla="*/ 225298 w 608698"/>
                  <a:gd name="connsiteY12" fmla="*/ 499820 h 600088"/>
                  <a:gd name="connsiteX13" fmla="*/ 176285 w 608698"/>
                  <a:gd name="connsiteY13" fmla="*/ 503695 h 600088"/>
                  <a:gd name="connsiteX14" fmla="*/ 0 w 608698"/>
                  <a:gd name="connsiteY14" fmla="*/ 405556 h 600088"/>
                  <a:gd name="connsiteX15" fmla="*/ 4924 w 608698"/>
                  <a:gd name="connsiteY15" fmla="*/ 382605 h 600088"/>
                  <a:gd name="connsiteX16" fmla="*/ 261001 w 608698"/>
                  <a:gd name="connsiteY16" fmla="*/ 375478 h 600088"/>
                  <a:gd name="connsiteX17" fmla="*/ 432425 w 608698"/>
                  <a:gd name="connsiteY17" fmla="*/ 450622 h 600088"/>
                  <a:gd name="connsiteX18" fmla="*/ 603774 w 608698"/>
                  <a:gd name="connsiteY18" fmla="*/ 375478 h 600088"/>
                  <a:gd name="connsiteX19" fmla="*/ 608697 w 608698"/>
                  <a:gd name="connsiteY19" fmla="*/ 398416 h 600088"/>
                  <a:gd name="connsiteX20" fmla="*/ 432425 w 608698"/>
                  <a:gd name="connsiteY20" fmla="*/ 496498 h 600088"/>
                  <a:gd name="connsiteX21" fmla="*/ 256152 w 608698"/>
                  <a:gd name="connsiteY21" fmla="*/ 398416 h 600088"/>
                  <a:gd name="connsiteX22" fmla="*/ 261001 w 608698"/>
                  <a:gd name="connsiteY22" fmla="*/ 375478 h 600088"/>
                  <a:gd name="connsiteX23" fmla="*/ 4924 w 608698"/>
                  <a:gd name="connsiteY23" fmla="*/ 279086 h 600088"/>
                  <a:gd name="connsiteX24" fmla="*/ 176285 w 608698"/>
                  <a:gd name="connsiteY24" fmla="*/ 354274 h 600088"/>
                  <a:gd name="connsiteX25" fmla="*/ 236041 w 608698"/>
                  <a:gd name="connsiteY25" fmla="*/ 348461 h 600088"/>
                  <a:gd name="connsiteX26" fmla="*/ 231640 w 608698"/>
                  <a:gd name="connsiteY26" fmla="*/ 358745 h 600088"/>
                  <a:gd name="connsiteX27" fmla="*/ 225000 w 608698"/>
                  <a:gd name="connsiteY27" fmla="*/ 389818 h 600088"/>
                  <a:gd name="connsiteX28" fmla="*/ 225298 w 608698"/>
                  <a:gd name="connsiteY28" fmla="*/ 396301 h 600088"/>
                  <a:gd name="connsiteX29" fmla="*/ 176285 w 608698"/>
                  <a:gd name="connsiteY29" fmla="*/ 400176 h 600088"/>
                  <a:gd name="connsiteX30" fmla="*/ 0 w 608698"/>
                  <a:gd name="connsiteY30" fmla="*/ 302037 h 600088"/>
                  <a:gd name="connsiteX31" fmla="*/ 4924 w 608698"/>
                  <a:gd name="connsiteY31" fmla="*/ 279086 h 600088"/>
                  <a:gd name="connsiteX32" fmla="*/ 261001 w 608698"/>
                  <a:gd name="connsiteY32" fmla="*/ 271959 h 600088"/>
                  <a:gd name="connsiteX33" fmla="*/ 432425 w 608698"/>
                  <a:gd name="connsiteY33" fmla="*/ 347103 h 600088"/>
                  <a:gd name="connsiteX34" fmla="*/ 603774 w 608698"/>
                  <a:gd name="connsiteY34" fmla="*/ 271959 h 600088"/>
                  <a:gd name="connsiteX35" fmla="*/ 608697 w 608698"/>
                  <a:gd name="connsiteY35" fmla="*/ 294897 h 600088"/>
                  <a:gd name="connsiteX36" fmla="*/ 432425 w 608698"/>
                  <a:gd name="connsiteY36" fmla="*/ 392979 h 600088"/>
                  <a:gd name="connsiteX37" fmla="*/ 256152 w 608698"/>
                  <a:gd name="connsiteY37" fmla="*/ 294897 h 600088"/>
                  <a:gd name="connsiteX38" fmla="*/ 261001 w 608698"/>
                  <a:gd name="connsiteY38" fmla="*/ 271959 h 600088"/>
                  <a:gd name="connsiteX39" fmla="*/ 4924 w 608698"/>
                  <a:gd name="connsiteY39" fmla="*/ 175567 h 600088"/>
                  <a:gd name="connsiteX40" fmla="*/ 176285 w 608698"/>
                  <a:gd name="connsiteY40" fmla="*/ 250713 h 600088"/>
                  <a:gd name="connsiteX41" fmla="*/ 236041 w 608698"/>
                  <a:gd name="connsiteY41" fmla="*/ 244904 h 600088"/>
                  <a:gd name="connsiteX42" fmla="*/ 231640 w 608698"/>
                  <a:gd name="connsiteY42" fmla="*/ 255182 h 600088"/>
                  <a:gd name="connsiteX43" fmla="*/ 225000 w 608698"/>
                  <a:gd name="connsiteY43" fmla="*/ 286238 h 600088"/>
                  <a:gd name="connsiteX44" fmla="*/ 225298 w 608698"/>
                  <a:gd name="connsiteY44" fmla="*/ 292718 h 600088"/>
                  <a:gd name="connsiteX45" fmla="*/ 176285 w 608698"/>
                  <a:gd name="connsiteY45" fmla="*/ 296516 h 600088"/>
                  <a:gd name="connsiteX46" fmla="*/ 0 w 608698"/>
                  <a:gd name="connsiteY46" fmla="*/ 198506 h 600088"/>
                  <a:gd name="connsiteX47" fmla="*/ 4924 w 608698"/>
                  <a:gd name="connsiteY47" fmla="*/ 175567 h 600088"/>
                  <a:gd name="connsiteX48" fmla="*/ 432425 w 608698"/>
                  <a:gd name="connsiteY48" fmla="*/ 96392 h 600088"/>
                  <a:gd name="connsiteX49" fmla="*/ 608698 w 608698"/>
                  <a:gd name="connsiteY49" fmla="*/ 194443 h 600088"/>
                  <a:gd name="connsiteX50" fmla="*/ 432425 w 608698"/>
                  <a:gd name="connsiteY50" fmla="*/ 292494 h 600088"/>
                  <a:gd name="connsiteX51" fmla="*/ 256152 w 608698"/>
                  <a:gd name="connsiteY51" fmla="*/ 194443 h 600088"/>
                  <a:gd name="connsiteX52" fmla="*/ 432425 w 608698"/>
                  <a:gd name="connsiteY52" fmla="*/ 96392 h 600088"/>
                  <a:gd name="connsiteX53" fmla="*/ 176258 w 608698"/>
                  <a:gd name="connsiteY53" fmla="*/ 0 h 600088"/>
                  <a:gd name="connsiteX54" fmla="*/ 347817 w 608698"/>
                  <a:gd name="connsiteY54" fmla="*/ 75446 h 600088"/>
                  <a:gd name="connsiteX55" fmla="*/ 224966 w 608698"/>
                  <a:gd name="connsiteY55" fmla="*/ 185823 h 600088"/>
                  <a:gd name="connsiteX56" fmla="*/ 225264 w 608698"/>
                  <a:gd name="connsiteY56" fmla="*/ 192228 h 600088"/>
                  <a:gd name="connsiteX57" fmla="*/ 176258 w 608698"/>
                  <a:gd name="connsiteY57" fmla="*/ 196101 h 600088"/>
                  <a:gd name="connsiteX58" fmla="*/ 0 w 608698"/>
                  <a:gd name="connsiteY58" fmla="*/ 98013 h 600088"/>
                  <a:gd name="connsiteX59" fmla="*/ 176258 w 608698"/>
                  <a:gd name="connsiteY59" fmla="*/ 0 h 60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08698" h="600088">
                    <a:moveTo>
                      <a:pt x="261001" y="479068"/>
                    </a:moveTo>
                    <a:cubicBezTo>
                      <a:pt x="279575" y="522140"/>
                      <a:pt x="349249" y="554184"/>
                      <a:pt x="432425" y="554184"/>
                    </a:cubicBezTo>
                    <a:cubicBezTo>
                      <a:pt x="515600" y="554184"/>
                      <a:pt x="585199" y="522140"/>
                      <a:pt x="603774" y="479068"/>
                    </a:cubicBezTo>
                    <a:cubicBezTo>
                      <a:pt x="606981" y="486371"/>
                      <a:pt x="608697" y="494046"/>
                      <a:pt x="608697" y="502020"/>
                    </a:cubicBezTo>
                    <a:cubicBezTo>
                      <a:pt x="608697" y="556196"/>
                      <a:pt x="529774" y="600088"/>
                      <a:pt x="432425" y="600088"/>
                    </a:cubicBezTo>
                    <a:cubicBezTo>
                      <a:pt x="335076" y="600088"/>
                      <a:pt x="256152" y="556196"/>
                      <a:pt x="256152" y="502020"/>
                    </a:cubicBezTo>
                    <a:cubicBezTo>
                      <a:pt x="256152" y="494046"/>
                      <a:pt x="257868" y="486371"/>
                      <a:pt x="261001" y="479068"/>
                    </a:cubicBezTo>
                    <a:close/>
                    <a:moveTo>
                      <a:pt x="4924" y="382605"/>
                    </a:moveTo>
                    <a:cubicBezTo>
                      <a:pt x="23425" y="425750"/>
                      <a:pt x="93103" y="457793"/>
                      <a:pt x="176285" y="457793"/>
                    </a:cubicBezTo>
                    <a:cubicBezTo>
                      <a:pt x="197248" y="457793"/>
                      <a:pt x="217391" y="455781"/>
                      <a:pt x="236041" y="451980"/>
                    </a:cubicBezTo>
                    <a:lnTo>
                      <a:pt x="231640" y="462264"/>
                    </a:lnTo>
                    <a:cubicBezTo>
                      <a:pt x="227238" y="472398"/>
                      <a:pt x="225000" y="482905"/>
                      <a:pt x="225000" y="493412"/>
                    </a:cubicBezTo>
                    <a:cubicBezTo>
                      <a:pt x="225000" y="495573"/>
                      <a:pt x="225149" y="497734"/>
                      <a:pt x="225298" y="499820"/>
                    </a:cubicBezTo>
                    <a:cubicBezTo>
                      <a:pt x="209781" y="502354"/>
                      <a:pt x="193294" y="503695"/>
                      <a:pt x="176285" y="503695"/>
                    </a:cubicBezTo>
                    <a:cubicBezTo>
                      <a:pt x="78929" y="503695"/>
                      <a:pt x="0" y="459730"/>
                      <a:pt x="0" y="405556"/>
                    </a:cubicBezTo>
                    <a:cubicBezTo>
                      <a:pt x="0" y="397657"/>
                      <a:pt x="1716" y="389982"/>
                      <a:pt x="4924" y="382605"/>
                    </a:cubicBezTo>
                    <a:close/>
                    <a:moveTo>
                      <a:pt x="261001" y="375478"/>
                    </a:moveTo>
                    <a:cubicBezTo>
                      <a:pt x="279575" y="418598"/>
                      <a:pt x="349249" y="450622"/>
                      <a:pt x="432425" y="450622"/>
                    </a:cubicBezTo>
                    <a:cubicBezTo>
                      <a:pt x="515600" y="450622"/>
                      <a:pt x="585199" y="418598"/>
                      <a:pt x="603774" y="375478"/>
                    </a:cubicBezTo>
                    <a:cubicBezTo>
                      <a:pt x="606981" y="382851"/>
                      <a:pt x="608697" y="390522"/>
                      <a:pt x="608697" y="398416"/>
                    </a:cubicBezTo>
                    <a:cubicBezTo>
                      <a:pt x="608697" y="452558"/>
                      <a:pt x="529774" y="496498"/>
                      <a:pt x="432425" y="496498"/>
                    </a:cubicBezTo>
                    <a:cubicBezTo>
                      <a:pt x="335076" y="496498"/>
                      <a:pt x="256152" y="452558"/>
                      <a:pt x="256152" y="398416"/>
                    </a:cubicBezTo>
                    <a:cubicBezTo>
                      <a:pt x="256152" y="390522"/>
                      <a:pt x="257868" y="382851"/>
                      <a:pt x="261001" y="375478"/>
                    </a:cubicBezTo>
                    <a:close/>
                    <a:moveTo>
                      <a:pt x="4924" y="279086"/>
                    </a:moveTo>
                    <a:cubicBezTo>
                      <a:pt x="23425" y="322231"/>
                      <a:pt x="93103" y="354274"/>
                      <a:pt x="176285" y="354274"/>
                    </a:cubicBezTo>
                    <a:cubicBezTo>
                      <a:pt x="197248" y="354274"/>
                      <a:pt x="217391" y="352187"/>
                      <a:pt x="236041" y="348461"/>
                    </a:cubicBezTo>
                    <a:lnTo>
                      <a:pt x="231640" y="358745"/>
                    </a:lnTo>
                    <a:cubicBezTo>
                      <a:pt x="227238" y="368879"/>
                      <a:pt x="225000" y="379311"/>
                      <a:pt x="225000" y="389818"/>
                    </a:cubicBezTo>
                    <a:cubicBezTo>
                      <a:pt x="225000" y="392054"/>
                      <a:pt x="225149" y="394140"/>
                      <a:pt x="225298" y="396301"/>
                    </a:cubicBezTo>
                    <a:cubicBezTo>
                      <a:pt x="209781" y="398835"/>
                      <a:pt x="193294" y="400176"/>
                      <a:pt x="176285" y="400176"/>
                    </a:cubicBezTo>
                    <a:cubicBezTo>
                      <a:pt x="78929" y="400176"/>
                      <a:pt x="0" y="356211"/>
                      <a:pt x="0" y="302037"/>
                    </a:cubicBezTo>
                    <a:cubicBezTo>
                      <a:pt x="0" y="294138"/>
                      <a:pt x="1716" y="286463"/>
                      <a:pt x="4924" y="279086"/>
                    </a:cubicBezTo>
                    <a:close/>
                    <a:moveTo>
                      <a:pt x="261001" y="271959"/>
                    </a:moveTo>
                    <a:cubicBezTo>
                      <a:pt x="279575" y="315079"/>
                      <a:pt x="349249" y="347103"/>
                      <a:pt x="432425" y="347103"/>
                    </a:cubicBezTo>
                    <a:cubicBezTo>
                      <a:pt x="515600" y="347103"/>
                      <a:pt x="585199" y="315079"/>
                      <a:pt x="603774" y="271959"/>
                    </a:cubicBezTo>
                    <a:cubicBezTo>
                      <a:pt x="606981" y="279332"/>
                      <a:pt x="608697" y="287003"/>
                      <a:pt x="608697" y="294897"/>
                    </a:cubicBezTo>
                    <a:cubicBezTo>
                      <a:pt x="608697" y="349039"/>
                      <a:pt x="529774" y="392979"/>
                      <a:pt x="432425" y="392979"/>
                    </a:cubicBezTo>
                    <a:cubicBezTo>
                      <a:pt x="335076" y="392979"/>
                      <a:pt x="256152" y="349039"/>
                      <a:pt x="256152" y="294897"/>
                    </a:cubicBezTo>
                    <a:cubicBezTo>
                      <a:pt x="256152" y="287003"/>
                      <a:pt x="257868" y="279332"/>
                      <a:pt x="261001" y="271959"/>
                    </a:cubicBezTo>
                    <a:close/>
                    <a:moveTo>
                      <a:pt x="4924" y="175567"/>
                    </a:moveTo>
                    <a:cubicBezTo>
                      <a:pt x="23425" y="218689"/>
                      <a:pt x="93103" y="250713"/>
                      <a:pt x="176285" y="250713"/>
                    </a:cubicBezTo>
                    <a:cubicBezTo>
                      <a:pt x="197248" y="250713"/>
                      <a:pt x="217391" y="248628"/>
                      <a:pt x="236041" y="244904"/>
                    </a:cubicBezTo>
                    <a:lnTo>
                      <a:pt x="231640" y="255182"/>
                    </a:lnTo>
                    <a:cubicBezTo>
                      <a:pt x="227238" y="265311"/>
                      <a:pt x="225000" y="275737"/>
                      <a:pt x="225000" y="286238"/>
                    </a:cubicBezTo>
                    <a:cubicBezTo>
                      <a:pt x="225000" y="288398"/>
                      <a:pt x="225149" y="290558"/>
                      <a:pt x="225298" y="292718"/>
                    </a:cubicBezTo>
                    <a:cubicBezTo>
                      <a:pt x="209781" y="295175"/>
                      <a:pt x="193294" y="296516"/>
                      <a:pt x="176285" y="296516"/>
                    </a:cubicBezTo>
                    <a:cubicBezTo>
                      <a:pt x="78929" y="296516"/>
                      <a:pt x="0" y="252650"/>
                      <a:pt x="0" y="198506"/>
                    </a:cubicBezTo>
                    <a:cubicBezTo>
                      <a:pt x="0" y="190611"/>
                      <a:pt x="1716" y="182940"/>
                      <a:pt x="4924" y="175567"/>
                    </a:cubicBezTo>
                    <a:close/>
                    <a:moveTo>
                      <a:pt x="432425" y="96392"/>
                    </a:moveTo>
                    <a:cubicBezTo>
                      <a:pt x="529778" y="96392"/>
                      <a:pt x="608698" y="140291"/>
                      <a:pt x="608698" y="194443"/>
                    </a:cubicBezTo>
                    <a:cubicBezTo>
                      <a:pt x="608698" y="248595"/>
                      <a:pt x="529778" y="292494"/>
                      <a:pt x="432425" y="292494"/>
                    </a:cubicBezTo>
                    <a:cubicBezTo>
                      <a:pt x="335072" y="292494"/>
                      <a:pt x="256152" y="248595"/>
                      <a:pt x="256152" y="194443"/>
                    </a:cubicBezTo>
                    <a:cubicBezTo>
                      <a:pt x="256152" y="140291"/>
                      <a:pt x="335072" y="96392"/>
                      <a:pt x="432425" y="96392"/>
                    </a:cubicBezTo>
                    <a:close/>
                    <a:moveTo>
                      <a:pt x="176258" y="0"/>
                    </a:moveTo>
                    <a:cubicBezTo>
                      <a:pt x="259651" y="0"/>
                      <a:pt x="329542" y="32175"/>
                      <a:pt x="347817" y="75446"/>
                    </a:cubicBezTo>
                    <a:cubicBezTo>
                      <a:pt x="275166" y="92800"/>
                      <a:pt x="224966" y="135103"/>
                      <a:pt x="224966" y="185823"/>
                    </a:cubicBezTo>
                    <a:cubicBezTo>
                      <a:pt x="224966" y="187983"/>
                      <a:pt x="225115" y="190143"/>
                      <a:pt x="225264" y="192228"/>
                    </a:cubicBezTo>
                    <a:cubicBezTo>
                      <a:pt x="209749" y="194760"/>
                      <a:pt x="193265" y="196101"/>
                      <a:pt x="176258" y="196101"/>
                    </a:cubicBezTo>
                    <a:cubicBezTo>
                      <a:pt x="78917" y="196101"/>
                      <a:pt x="0" y="152159"/>
                      <a:pt x="0" y="98013"/>
                    </a:cubicBezTo>
                    <a:cubicBezTo>
                      <a:pt x="0" y="43868"/>
                      <a:pt x="78917" y="0"/>
                      <a:pt x="176258" y="0"/>
                    </a:cubicBezTo>
                    <a:close/>
                  </a:path>
                </a:pathLst>
              </a:custGeom>
              <a:solidFill>
                <a:schemeClr val="tx1"/>
              </a:solidFill>
              <a:ln>
                <a:noFill/>
              </a:ln>
            </p:spPr>
            <p:txBody>
              <a:bodyPr/>
              <a:lstStyle/>
              <a:p>
                <a:endParaRPr lang="zh-CN" altLang="en-US">
                  <a:cs typeface="+mn-ea"/>
                  <a:sym typeface="+mn-lt"/>
                </a:endParaRPr>
              </a:p>
            </p:txBody>
          </p:sp>
          <p:sp>
            <p:nvSpPr>
              <p:cNvPr id="15" name="personal-id-card-of-a-man_47848"/>
              <p:cNvSpPr>
                <a:spLocks noChangeAspect="1"/>
              </p:cNvSpPr>
              <p:nvPr/>
            </p:nvSpPr>
            <p:spPr bwMode="auto">
              <a:xfrm>
                <a:off x="1855288" y="4727562"/>
                <a:ext cx="326789" cy="249970"/>
              </a:xfrm>
              <a:custGeom>
                <a:avLst/>
                <a:gdLst>
                  <a:gd name="connsiteX0" fmla="*/ 361794 w 551492"/>
                  <a:gd name="connsiteY0" fmla="*/ 308363 h 421851"/>
                  <a:gd name="connsiteX1" fmla="*/ 530845 w 551492"/>
                  <a:gd name="connsiteY1" fmla="*/ 308363 h 421851"/>
                  <a:gd name="connsiteX2" fmla="*/ 551492 w 551492"/>
                  <a:gd name="connsiteY2" fmla="*/ 329044 h 421851"/>
                  <a:gd name="connsiteX3" fmla="*/ 551492 w 551492"/>
                  <a:gd name="connsiteY3" fmla="*/ 362650 h 421851"/>
                  <a:gd name="connsiteX4" fmla="*/ 530845 w 551492"/>
                  <a:gd name="connsiteY4" fmla="*/ 383331 h 421851"/>
                  <a:gd name="connsiteX5" fmla="*/ 378570 w 551492"/>
                  <a:gd name="connsiteY5" fmla="*/ 383331 h 421851"/>
                  <a:gd name="connsiteX6" fmla="*/ 378570 w 551492"/>
                  <a:gd name="connsiteY6" fmla="*/ 369113 h 421851"/>
                  <a:gd name="connsiteX7" fmla="*/ 361794 w 551492"/>
                  <a:gd name="connsiteY7" fmla="*/ 308363 h 421851"/>
                  <a:gd name="connsiteX8" fmla="*/ 313904 w 551492"/>
                  <a:gd name="connsiteY8" fmla="*/ 172924 h 421851"/>
                  <a:gd name="connsiteX9" fmla="*/ 530832 w 551492"/>
                  <a:gd name="connsiteY9" fmla="*/ 172924 h 421851"/>
                  <a:gd name="connsiteX10" fmla="*/ 551492 w 551492"/>
                  <a:gd name="connsiteY10" fmla="*/ 193548 h 421851"/>
                  <a:gd name="connsiteX11" fmla="*/ 551492 w 551492"/>
                  <a:gd name="connsiteY11" fmla="*/ 225772 h 421851"/>
                  <a:gd name="connsiteX12" fmla="*/ 530832 w 551492"/>
                  <a:gd name="connsiteY12" fmla="*/ 247685 h 421851"/>
                  <a:gd name="connsiteX13" fmla="*/ 271293 w 551492"/>
                  <a:gd name="connsiteY13" fmla="*/ 247685 h 421851"/>
                  <a:gd name="connsiteX14" fmla="*/ 271293 w 551492"/>
                  <a:gd name="connsiteY14" fmla="*/ 227061 h 421851"/>
                  <a:gd name="connsiteX15" fmla="*/ 272584 w 551492"/>
                  <a:gd name="connsiteY15" fmla="*/ 224483 h 421851"/>
                  <a:gd name="connsiteX16" fmla="*/ 313904 w 551492"/>
                  <a:gd name="connsiteY16" fmla="*/ 172924 h 421851"/>
                  <a:gd name="connsiteX17" fmla="*/ 281648 w 551492"/>
                  <a:gd name="connsiteY17" fmla="*/ 36241 h 421851"/>
                  <a:gd name="connsiteX18" fmla="*/ 530834 w 551492"/>
                  <a:gd name="connsiteY18" fmla="*/ 36241 h 421851"/>
                  <a:gd name="connsiteX19" fmla="*/ 551492 w 551492"/>
                  <a:gd name="connsiteY19" fmla="*/ 58154 h 421851"/>
                  <a:gd name="connsiteX20" fmla="*/ 551492 w 551492"/>
                  <a:gd name="connsiteY20" fmla="*/ 90378 h 421851"/>
                  <a:gd name="connsiteX21" fmla="*/ 530834 w 551492"/>
                  <a:gd name="connsiteY21" fmla="*/ 111002 h 421851"/>
                  <a:gd name="connsiteX22" fmla="*/ 308761 w 551492"/>
                  <a:gd name="connsiteY22" fmla="*/ 111002 h 421851"/>
                  <a:gd name="connsiteX23" fmla="*/ 295850 w 551492"/>
                  <a:gd name="connsiteY23" fmla="*/ 96823 h 421851"/>
                  <a:gd name="connsiteX24" fmla="*/ 281648 w 551492"/>
                  <a:gd name="connsiteY24" fmla="*/ 36241 h 421851"/>
                  <a:gd name="connsiteX25" fmla="*/ 176987 w 551492"/>
                  <a:gd name="connsiteY25" fmla="*/ 0 h 421851"/>
                  <a:gd name="connsiteX26" fmla="*/ 271294 w 551492"/>
                  <a:gd name="connsiteY26" fmla="*/ 117396 h 421851"/>
                  <a:gd name="connsiteX27" fmla="*/ 276461 w 551492"/>
                  <a:gd name="connsiteY27" fmla="*/ 117396 h 421851"/>
                  <a:gd name="connsiteX28" fmla="*/ 290672 w 551492"/>
                  <a:gd name="connsiteY28" fmla="*/ 152228 h 421851"/>
                  <a:gd name="connsiteX29" fmla="*/ 262251 w 551492"/>
                  <a:gd name="connsiteY29" fmla="*/ 199960 h 421851"/>
                  <a:gd name="connsiteX30" fmla="*/ 257083 w 551492"/>
                  <a:gd name="connsiteY30" fmla="*/ 197380 h 421851"/>
                  <a:gd name="connsiteX31" fmla="*/ 224786 w 551492"/>
                  <a:gd name="connsiteY31" fmla="*/ 247692 h 421851"/>
                  <a:gd name="connsiteX32" fmla="*/ 219619 w 551492"/>
                  <a:gd name="connsiteY32" fmla="*/ 259303 h 421851"/>
                  <a:gd name="connsiteX33" fmla="*/ 241581 w 551492"/>
                  <a:gd name="connsiteY33" fmla="*/ 279944 h 421851"/>
                  <a:gd name="connsiteX34" fmla="*/ 263543 w 551492"/>
                  <a:gd name="connsiteY34" fmla="*/ 279944 h 421851"/>
                  <a:gd name="connsiteX35" fmla="*/ 352682 w 551492"/>
                  <a:gd name="connsiteY35" fmla="*/ 368958 h 421851"/>
                  <a:gd name="connsiteX36" fmla="*/ 352682 w 551492"/>
                  <a:gd name="connsiteY36" fmla="*/ 393470 h 421851"/>
                  <a:gd name="connsiteX37" fmla="*/ 325553 w 551492"/>
                  <a:gd name="connsiteY37" fmla="*/ 421851 h 421851"/>
                  <a:gd name="connsiteX38" fmla="*/ 28421 w 551492"/>
                  <a:gd name="connsiteY38" fmla="*/ 421851 h 421851"/>
                  <a:gd name="connsiteX39" fmla="*/ 0 w 551492"/>
                  <a:gd name="connsiteY39" fmla="*/ 393470 h 421851"/>
                  <a:gd name="connsiteX40" fmla="*/ 0 w 551492"/>
                  <a:gd name="connsiteY40" fmla="*/ 368958 h 421851"/>
                  <a:gd name="connsiteX41" fmla="*/ 89139 w 551492"/>
                  <a:gd name="connsiteY41" fmla="*/ 279944 h 421851"/>
                  <a:gd name="connsiteX42" fmla="*/ 112393 w 551492"/>
                  <a:gd name="connsiteY42" fmla="*/ 279944 h 421851"/>
                  <a:gd name="connsiteX43" fmla="*/ 133063 w 551492"/>
                  <a:gd name="connsiteY43" fmla="*/ 259303 h 421851"/>
                  <a:gd name="connsiteX44" fmla="*/ 127896 w 551492"/>
                  <a:gd name="connsiteY44" fmla="*/ 247692 h 421851"/>
                  <a:gd name="connsiteX45" fmla="*/ 95599 w 551492"/>
                  <a:gd name="connsiteY45" fmla="*/ 198670 h 421851"/>
                  <a:gd name="connsiteX46" fmla="*/ 91723 w 551492"/>
                  <a:gd name="connsiteY46" fmla="*/ 199960 h 421851"/>
                  <a:gd name="connsiteX47" fmla="*/ 63302 w 551492"/>
                  <a:gd name="connsiteY47" fmla="*/ 152228 h 421851"/>
                  <a:gd name="connsiteX48" fmla="*/ 78804 w 551492"/>
                  <a:gd name="connsiteY48" fmla="*/ 117396 h 421851"/>
                  <a:gd name="connsiteX49" fmla="*/ 81388 w 551492"/>
                  <a:gd name="connsiteY49" fmla="*/ 117396 h 421851"/>
                  <a:gd name="connsiteX50" fmla="*/ 176987 w 551492"/>
                  <a:gd name="connsiteY50" fmla="*/ 0 h 421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51492" h="421851">
                    <a:moveTo>
                      <a:pt x="361794" y="308363"/>
                    </a:moveTo>
                    <a:lnTo>
                      <a:pt x="530845" y="308363"/>
                    </a:lnTo>
                    <a:cubicBezTo>
                      <a:pt x="541168" y="308363"/>
                      <a:pt x="551492" y="317411"/>
                      <a:pt x="551492" y="329044"/>
                    </a:cubicBezTo>
                    <a:lnTo>
                      <a:pt x="551492" y="362650"/>
                    </a:lnTo>
                    <a:cubicBezTo>
                      <a:pt x="551492" y="374283"/>
                      <a:pt x="541168" y="383331"/>
                      <a:pt x="530845" y="383331"/>
                    </a:cubicBezTo>
                    <a:lnTo>
                      <a:pt x="378570" y="383331"/>
                    </a:lnTo>
                    <a:lnTo>
                      <a:pt x="378570" y="369113"/>
                    </a:lnTo>
                    <a:cubicBezTo>
                      <a:pt x="378570" y="347140"/>
                      <a:pt x="372118" y="326459"/>
                      <a:pt x="361794" y="308363"/>
                    </a:cubicBezTo>
                    <a:close/>
                    <a:moveTo>
                      <a:pt x="313904" y="172924"/>
                    </a:moveTo>
                    <a:lnTo>
                      <a:pt x="530832" y="172924"/>
                    </a:lnTo>
                    <a:cubicBezTo>
                      <a:pt x="541162" y="172924"/>
                      <a:pt x="551492" y="181947"/>
                      <a:pt x="551492" y="193548"/>
                    </a:cubicBezTo>
                    <a:lnTo>
                      <a:pt x="551492" y="225772"/>
                    </a:lnTo>
                    <a:cubicBezTo>
                      <a:pt x="551492" y="237373"/>
                      <a:pt x="541162" y="247685"/>
                      <a:pt x="530832" y="247685"/>
                    </a:cubicBezTo>
                    <a:lnTo>
                      <a:pt x="271293" y="247685"/>
                    </a:lnTo>
                    <a:lnTo>
                      <a:pt x="271293" y="227061"/>
                    </a:lnTo>
                    <a:cubicBezTo>
                      <a:pt x="271293" y="225772"/>
                      <a:pt x="272584" y="225772"/>
                      <a:pt x="272584" y="224483"/>
                    </a:cubicBezTo>
                    <a:cubicBezTo>
                      <a:pt x="293244" y="218038"/>
                      <a:pt x="307448" y="194837"/>
                      <a:pt x="313904" y="172924"/>
                    </a:cubicBezTo>
                    <a:close/>
                    <a:moveTo>
                      <a:pt x="281648" y="36241"/>
                    </a:moveTo>
                    <a:lnTo>
                      <a:pt x="530834" y="36241"/>
                    </a:lnTo>
                    <a:cubicBezTo>
                      <a:pt x="541163" y="36241"/>
                      <a:pt x="551492" y="46553"/>
                      <a:pt x="551492" y="58154"/>
                    </a:cubicBezTo>
                    <a:lnTo>
                      <a:pt x="551492" y="90378"/>
                    </a:lnTo>
                    <a:cubicBezTo>
                      <a:pt x="551492" y="101979"/>
                      <a:pt x="541163" y="111002"/>
                      <a:pt x="530834" y="111002"/>
                    </a:cubicBezTo>
                    <a:lnTo>
                      <a:pt x="308761" y="111002"/>
                    </a:lnTo>
                    <a:cubicBezTo>
                      <a:pt x="304888" y="104557"/>
                      <a:pt x="301015" y="99401"/>
                      <a:pt x="295850" y="96823"/>
                    </a:cubicBezTo>
                    <a:cubicBezTo>
                      <a:pt x="293268" y="72333"/>
                      <a:pt x="288104" y="52998"/>
                      <a:pt x="281648" y="36241"/>
                    </a:cubicBezTo>
                    <a:close/>
                    <a:moveTo>
                      <a:pt x="176987" y="0"/>
                    </a:moveTo>
                    <a:cubicBezTo>
                      <a:pt x="257083" y="0"/>
                      <a:pt x="270002" y="64503"/>
                      <a:pt x="271294" y="117396"/>
                    </a:cubicBezTo>
                    <a:cubicBezTo>
                      <a:pt x="272586" y="117396"/>
                      <a:pt x="273878" y="117396"/>
                      <a:pt x="276461" y="117396"/>
                    </a:cubicBezTo>
                    <a:cubicBezTo>
                      <a:pt x="289380" y="117396"/>
                      <a:pt x="290672" y="132877"/>
                      <a:pt x="290672" y="152228"/>
                    </a:cubicBezTo>
                    <a:cubicBezTo>
                      <a:pt x="290672" y="171579"/>
                      <a:pt x="275169" y="199960"/>
                      <a:pt x="262251" y="199960"/>
                    </a:cubicBezTo>
                    <a:cubicBezTo>
                      <a:pt x="260959" y="199960"/>
                      <a:pt x="258375" y="198670"/>
                      <a:pt x="257083" y="197380"/>
                    </a:cubicBezTo>
                    <a:cubicBezTo>
                      <a:pt x="249332" y="216731"/>
                      <a:pt x="237705" y="233502"/>
                      <a:pt x="224786" y="247692"/>
                    </a:cubicBezTo>
                    <a:cubicBezTo>
                      <a:pt x="220911" y="250272"/>
                      <a:pt x="219619" y="254143"/>
                      <a:pt x="219619" y="259303"/>
                    </a:cubicBezTo>
                    <a:cubicBezTo>
                      <a:pt x="219619" y="270913"/>
                      <a:pt x="228662" y="279944"/>
                      <a:pt x="241581" y="279944"/>
                    </a:cubicBezTo>
                    <a:lnTo>
                      <a:pt x="263543" y="279944"/>
                    </a:lnTo>
                    <a:cubicBezTo>
                      <a:pt x="312634" y="279944"/>
                      <a:pt x="352682" y="319936"/>
                      <a:pt x="352682" y="368958"/>
                    </a:cubicBezTo>
                    <a:lnTo>
                      <a:pt x="352682" y="393470"/>
                    </a:lnTo>
                    <a:cubicBezTo>
                      <a:pt x="352682" y="408950"/>
                      <a:pt x="341055" y="421851"/>
                      <a:pt x="325553" y="421851"/>
                    </a:cubicBezTo>
                    <a:lnTo>
                      <a:pt x="28421" y="421851"/>
                    </a:lnTo>
                    <a:cubicBezTo>
                      <a:pt x="12919" y="421851"/>
                      <a:pt x="0" y="408950"/>
                      <a:pt x="0" y="393470"/>
                    </a:cubicBezTo>
                    <a:lnTo>
                      <a:pt x="0" y="368958"/>
                    </a:lnTo>
                    <a:cubicBezTo>
                      <a:pt x="0" y="319936"/>
                      <a:pt x="40048" y="279944"/>
                      <a:pt x="89139" y="279944"/>
                    </a:cubicBezTo>
                    <a:lnTo>
                      <a:pt x="112393" y="279944"/>
                    </a:lnTo>
                    <a:cubicBezTo>
                      <a:pt x="124020" y="279944"/>
                      <a:pt x="133063" y="270913"/>
                      <a:pt x="133063" y="259303"/>
                    </a:cubicBezTo>
                    <a:cubicBezTo>
                      <a:pt x="133063" y="254143"/>
                      <a:pt x="131771" y="250272"/>
                      <a:pt x="127896" y="247692"/>
                    </a:cubicBezTo>
                    <a:cubicBezTo>
                      <a:pt x="114977" y="234792"/>
                      <a:pt x="104642" y="216731"/>
                      <a:pt x="95599" y="198670"/>
                    </a:cubicBezTo>
                    <a:cubicBezTo>
                      <a:pt x="94307" y="199960"/>
                      <a:pt x="93015" y="199960"/>
                      <a:pt x="91723" y="199960"/>
                    </a:cubicBezTo>
                    <a:cubicBezTo>
                      <a:pt x="78804" y="199960"/>
                      <a:pt x="63302" y="171579"/>
                      <a:pt x="63302" y="152228"/>
                    </a:cubicBezTo>
                    <a:cubicBezTo>
                      <a:pt x="63302" y="132877"/>
                      <a:pt x="65886" y="117396"/>
                      <a:pt x="78804" y="117396"/>
                    </a:cubicBezTo>
                    <a:cubicBezTo>
                      <a:pt x="80096" y="117396"/>
                      <a:pt x="80096" y="117396"/>
                      <a:pt x="81388" y="117396"/>
                    </a:cubicBezTo>
                    <a:cubicBezTo>
                      <a:pt x="82680" y="64503"/>
                      <a:pt x="93015" y="0"/>
                      <a:pt x="176987" y="0"/>
                    </a:cubicBezTo>
                    <a:close/>
                  </a:path>
                </a:pathLst>
              </a:custGeom>
              <a:solidFill>
                <a:schemeClr val="tx1"/>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tx1">
                      <a:lumMod val="75000"/>
                      <a:lumOff val="25000"/>
                    </a:schemeClr>
                  </a:solidFill>
                  <a:effectLst/>
                  <a:uLnTx/>
                  <a:uFillTx/>
                  <a:cs typeface="+mn-ea"/>
                  <a:sym typeface="+mn-lt"/>
                </a:endParaRPr>
              </a:p>
            </p:txBody>
          </p:sp>
          <p:sp>
            <p:nvSpPr>
              <p:cNvPr id="16" name="pyramid-chart_64746"/>
              <p:cNvSpPr>
                <a:spLocks noChangeAspect="1"/>
              </p:cNvSpPr>
              <p:nvPr/>
            </p:nvSpPr>
            <p:spPr bwMode="auto">
              <a:xfrm>
                <a:off x="642394" y="4701076"/>
                <a:ext cx="283365" cy="285131"/>
              </a:xfrm>
              <a:custGeom>
                <a:avLst/>
                <a:gdLst>
                  <a:gd name="connsiteX0" fmla="*/ 71397 w 599947"/>
                  <a:gd name="connsiteY0" fmla="*/ 336103 h 603687"/>
                  <a:gd name="connsiteX1" fmla="*/ 299914 w 599947"/>
                  <a:gd name="connsiteY1" fmla="*/ 451272 h 603687"/>
                  <a:gd name="connsiteX2" fmla="*/ 528432 w 599947"/>
                  <a:gd name="connsiteY2" fmla="*/ 336103 h 603687"/>
                  <a:gd name="connsiteX3" fmla="*/ 599947 w 599947"/>
                  <a:gd name="connsiteY3" fmla="*/ 431289 h 603687"/>
                  <a:gd name="connsiteX4" fmla="*/ 299914 w 599947"/>
                  <a:gd name="connsiteY4" fmla="*/ 603687 h 603687"/>
                  <a:gd name="connsiteX5" fmla="*/ 0 w 599947"/>
                  <a:gd name="connsiteY5" fmla="*/ 431289 h 603687"/>
                  <a:gd name="connsiteX6" fmla="*/ 175572 w 599947"/>
                  <a:gd name="connsiteY6" fmla="*/ 181494 h 603687"/>
                  <a:gd name="connsiteX7" fmla="*/ 299879 w 599947"/>
                  <a:gd name="connsiteY7" fmla="*/ 238829 h 603687"/>
                  <a:gd name="connsiteX8" fmla="*/ 424187 w 599947"/>
                  <a:gd name="connsiteY8" fmla="*/ 181494 h 603687"/>
                  <a:gd name="connsiteX9" fmla="*/ 507295 w 599947"/>
                  <a:gd name="connsiteY9" fmla="*/ 292263 h 603687"/>
                  <a:gd name="connsiteX10" fmla="*/ 299879 w 599947"/>
                  <a:gd name="connsiteY10" fmla="*/ 396648 h 603687"/>
                  <a:gd name="connsiteX11" fmla="*/ 92582 w 599947"/>
                  <a:gd name="connsiteY11" fmla="*/ 292263 h 603687"/>
                  <a:gd name="connsiteX12" fmla="*/ 299903 w 599947"/>
                  <a:gd name="connsiteY12" fmla="*/ 0 h 603687"/>
                  <a:gd name="connsiteX13" fmla="*/ 403846 w 599947"/>
                  <a:gd name="connsiteY13" fmla="*/ 138571 h 603687"/>
                  <a:gd name="connsiteX14" fmla="*/ 299903 w 599947"/>
                  <a:gd name="connsiteY14" fmla="*/ 186575 h 603687"/>
                  <a:gd name="connsiteX15" fmla="*/ 195960 w 599947"/>
                  <a:gd name="connsiteY15" fmla="*/ 138571 h 60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947" h="603687">
                    <a:moveTo>
                      <a:pt x="71397" y="336103"/>
                    </a:moveTo>
                    <a:lnTo>
                      <a:pt x="299914" y="451272"/>
                    </a:lnTo>
                    <a:lnTo>
                      <a:pt x="528432" y="336103"/>
                    </a:lnTo>
                    <a:lnTo>
                      <a:pt x="599947" y="431289"/>
                    </a:lnTo>
                    <a:lnTo>
                      <a:pt x="299914" y="603687"/>
                    </a:lnTo>
                    <a:lnTo>
                      <a:pt x="0" y="431289"/>
                    </a:lnTo>
                    <a:close/>
                    <a:moveTo>
                      <a:pt x="175572" y="181494"/>
                    </a:moveTo>
                    <a:lnTo>
                      <a:pt x="299879" y="238829"/>
                    </a:lnTo>
                    <a:lnTo>
                      <a:pt x="424187" y="181494"/>
                    </a:lnTo>
                    <a:lnTo>
                      <a:pt x="507295" y="292263"/>
                    </a:lnTo>
                    <a:lnTo>
                      <a:pt x="299879" y="396648"/>
                    </a:lnTo>
                    <a:lnTo>
                      <a:pt x="92582" y="292263"/>
                    </a:lnTo>
                    <a:close/>
                    <a:moveTo>
                      <a:pt x="299903" y="0"/>
                    </a:moveTo>
                    <a:lnTo>
                      <a:pt x="403846" y="138571"/>
                    </a:lnTo>
                    <a:lnTo>
                      <a:pt x="299903" y="186575"/>
                    </a:lnTo>
                    <a:lnTo>
                      <a:pt x="195960" y="138571"/>
                    </a:lnTo>
                    <a:close/>
                  </a:path>
                </a:pathLst>
              </a:custGeom>
              <a:solidFill>
                <a:schemeClr val="tx1"/>
              </a:solidFill>
              <a:ln>
                <a:noFill/>
              </a:ln>
            </p:spPr>
            <p:txBody>
              <a:bodyPr/>
              <a:lstStyle/>
              <a:p>
                <a:endParaRPr lang="zh-CN" altLang="en-US">
                  <a:cs typeface="+mn-ea"/>
                  <a:sym typeface="+mn-lt"/>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anim calcmode="lin" valueType="num">
                                      <p:cBhvr>
                                        <p:cTn id="14" dur="500" fill="hold"/>
                                        <p:tgtEl>
                                          <p:spTgt spid="11"/>
                                        </p:tgtEl>
                                        <p:attrNameLst>
                                          <p:attrName>ppt_x</p:attrName>
                                        </p:attrNameLst>
                                      </p:cBhvr>
                                      <p:tavLst>
                                        <p:tav tm="0">
                                          <p:val>
                                            <p:strVal val="#ppt_x"/>
                                          </p:val>
                                        </p:tav>
                                        <p:tav tm="100000">
                                          <p:val>
                                            <p:strVal val="#ppt_x"/>
                                          </p:val>
                                        </p:tav>
                                      </p:tavLst>
                                    </p:anim>
                                    <p:anim calcmode="lin" valueType="num">
                                      <p:cBhvr>
                                        <p:cTn id="15"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03927" y="352362"/>
            <a:ext cx="1447832" cy="461665"/>
          </a:xfrm>
          <a:prstGeom prst="rect">
            <a:avLst/>
          </a:prstGeom>
        </p:spPr>
        <p:txBody>
          <a:bodyPr wrap="non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cs typeface="+mn-ea"/>
                <a:sym typeface="+mn-lt"/>
              </a:rPr>
              <a:t>课前导读</a:t>
            </a:r>
          </a:p>
        </p:txBody>
      </p:sp>
      <p:grpSp>
        <p:nvGrpSpPr>
          <p:cNvPr id="7" name="组合 6"/>
          <p:cNvGrpSpPr/>
          <p:nvPr/>
        </p:nvGrpSpPr>
        <p:grpSpPr>
          <a:xfrm>
            <a:off x="3982720" y="1467013"/>
            <a:ext cx="3439960" cy="865819"/>
            <a:chOff x="3982720" y="1467013"/>
            <a:chExt cx="3439960" cy="865819"/>
          </a:xfrm>
        </p:grpSpPr>
        <p:sp>
          <p:nvSpPr>
            <p:cNvPr id="8" name="文本框 7"/>
            <p:cNvSpPr txBox="1"/>
            <p:nvPr/>
          </p:nvSpPr>
          <p:spPr>
            <a:xfrm>
              <a:off x="3982720" y="1492365"/>
              <a:ext cx="3439960" cy="840467"/>
            </a:xfrm>
            <a:prstGeom prst="hexagon">
              <a:avLst/>
            </a:prstGeom>
            <a:solidFill>
              <a:schemeClr val="accent6">
                <a:lumMod val="20000"/>
                <a:lumOff val="80000"/>
              </a:schemeClr>
            </a:solidFill>
            <a:ln w="63500">
              <a:solidFill>
                <a:schemeClr val="accent4">
                  <a:lumMod val="50000"/>
                </a:schemeClr>
              </a:solidFill>
              <a:prstDash val="dashDot"/>
            </a:ln>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endParaRPr kumimoji="0" lang="zh-CN" altLang="en-US" sz="2800" b="1" i="0" u="none" strike="noStrike" kern="1200" cap="none" spc="0" normalizeH="0" baseline="0" noProof="0" dirty="0">
                <a:ln>
                  <a:noFill/>
                </a:ln>
                <a:solidFill>
                  <a:srgbClr val="0070C0"/>
                </a:solidFill>
                <a:effectLst/>
                <a:uLnTx/>
                <a:uFillTx/>
                <a:cs typeface="+mn-ea"/>
                <a:sym typeface="+mn-lt"/>
              </a:endParaRPr>
            </a:p>
          </p:txBody>
        </p:sp>
        <p:sp>
          <p:nvSpPr>
            <p:cNvPr id="9" name="矩形 8"/>
            <p:cNvSpPr/>
            <p:nvPr/>
          </p:nvSpPr>
          <p:spPr>
            <a:xfrm>
              <a:off x="4982383" y="1467013"/>
              <a:ext cx="1418978" cy="668901"/>
            </a:xfrm>
            <a:prstGeom prst="rect">
              <a:avLst/>
            </a:prstGeom>
            <a:ln>
              <a:noFill/>
            </a:ln>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cs typeface="+mn-ea"/>
                  <a:sym typeface="+mn-lt"/>
                </a:rPr>
                <a:t>昆     虫</a:t>
              </a:r>
              <a:endParaRPr kumimoji="0" lang="zh-CN" altLang="en-US" sz="2800" b="0" i="0" u="none" strike="noStrike" kern="1200" cap="none" spc="0" normalizeH="0" baseline="0" noProof="0" dirty="0">
                <a:ln>
                  <a:noFill/>
                </a:ln>
                <a:solidFill>
                  <a:prstClr val="black"/>
                </a:solidFill>
                <a:effectLst/>
                <a:uLnTx/>
                <a:uFillTx/>
                <a:cs typeface="+mn-ea"/>
                <a:sym typeface="+mn-lt"/>
              </a:endParaRPr>
            </a:p>
          </p:txBody>
        </p:sp>
      </p:grpSp>
      <p:pic>
        <p:nvPicPr>
          <p:cNvPr id="10" name="图片 9"/>
          <p:cNvPicPr>
            <a:picLocks noChangeAspect="1"/>
          </p:cNvPicPr>
          <p:nvPr/>
        </p:nvPicPr>
        <p:blipFill>
          <a:blip r:embed="rId2"/>
          <a:stretch>
            <a:fillRect/>
          </a:stretch>
        </p:blipFill>
        <p:spPr>
          <a:xfrm>
            <a:off x="2231879" y="3137774"/>
            <a:ext cx="2720178" cy="2635172"/>
          </a:xfrm>
          <a:prstGeom prst="rect">
            <a:avLst/>
          </a:prstGeom>
        </p:spPr>
      </p:pic>
      <p:pic>
        <p:nvPicPr>
          <p:cNvPr id="11" name="图片 10"/>
          <p:cNvPicPr>
            <a:picLocks noChangeAspect="1"/>
          </p:cNvPicPr>
          <p:nvPr/>
        </p:nvPicPr>
        <p:blipFill>
          <a:blip r:embed="rId3"/>
          <a:stretch>
            <a:fillRect/>
          </a:stretch>
        </p:blipFill>
        <p:spPr>
          <a:xfrm>
            <a:off x="6096000" y="3051686"/>
            <a:ext cx="3485714" cy="26285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矩形 59"/>
          <p:cNvSpPr/>
          <p:nvPr/>
        </p:nvSpPr>
        <p:spPr>
          <a:xfrm>
            <a:off x="1057388" y="1618160"/>
            <a:ext cx="10077224" cy="3621761"/>
          </a:xfrm>
          <a:prstGeom prst="rect">
            <a:avLst/>
          </a:prstGeom>
          <a:noFill/>
          <a:ln w="28575">
            <a:noFill/>
            <a:prstDash val="dashDot"/>
          </a:ln>
        </p:spPr>
        <p:txBody>
          <a:bodyPr wrap="square">
            <a:spAutoFit/>
          </a:bodyPr>
          <a:lstStyle/>
          <a:p>
            <a:pPr marL="0" marR="0" lvl="0" indent="0" algn="l" defTabSz="914400" rtl="0" eaLnBrk="1" fontAlgn="auto" latinLnBrk="0" hangingPunct="1">
              <a:lnSpc>
                <a:spcPct val="3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0070C0"/>
                </a:solidFill>
                <a:effectLst/>
                <a:uLnTx/>
                <a:uFillTx/>
                <a:cs typeface="+mn-ea"/>
                <a:sym typeface="+mn-lt"/>
              </a:rPr>
              <a:t>昆虫：</a:t>
            </a:r>
            <a:r>
              <a:rPr kumimoji="0" lang="zh-CN" altLang="en-US" sz="2000" b="0" i="0" u="none" strike="noStrike" kern="1200" cap="none" spc="0" normalizeH="0" baseline="0" noProof="0" dirty="0">
                <a:ln>
                  <a:noFill/>
                </a:ln>
                <a:solidFill>
                  <a:prstClr val="black"/>
                </a:solidFill>
                <a:effectLst/>
                <a:uLnTx/>
                <a:uFillTx/>
                <a:cs typeface="+mn-ea"/>
                <a:sym typeface="+mn-lt"/>
              </a:rPr>
              <a:t>昆虫种类繁多、形态各异，属于</a:t>
            </a:r>
            <a:r>
              <a:rPr kumimoji="0" lang="zh-CN" altLang="en-US" sz="2000" b="0" i="0" u="none" strike="noStrike" kern="1200" cap="none" spc="0" normalizeH="0" baseline="0" noProof="0" dirty="0">
                <a:ln>
                  <a:noFill/>
                </a:ln>
                <a:solidFill>
                  <a:prstClr val="black"/>
                </a:solidFill>
                <a:effectLst/>
                <a:uLnTx/>
                <a:uFillTx/>
                <a:cs typeface="+mn-ea"/>
                <a:sym typeface="+mn-lt"/>
                <a:hlinkClick r:id="rId3"/>
              </a:rPr>
              <a:t>无脊椎动物</a:t>
            </a:r>
            <a:r>
              <a:rPr kumimoji="0" lang="zh-CN" altLang="en-US" sz="2000" b="0" i="0" u="none" strike="noStrike" kern="1200" cap="none" spc="0" normalizeH="0" baseline="0" noProof="0" dirty="0">
                <a:ln>
                  <a:noFill/>
                </a:ln>
                <a:solidFill>
                  <a:prstClr val="black"/>
                </a:solidFill>
                <a:effectLst/>
                <a:uLnTx/>
                <a:uFillTx/>
                <a:cs typeface="+mn-ea"/>
                <a:sym typeface="+mn-lt"/>
              </a:rPr>
              <a:t>中的节肢动物，昆虫的身体分为头、胸、腹三部分。成虫通常有</a:t>
            </a:r>
            <a:r>
              <a:rPr kumimoji="0" lang="en-US" altLang="zh-CN" sz="2000" b="0" i="0" u="none" strike="noStrike" kern="1200" cap="none" spc="0" normalizeH="0" baseline="0" noProof="0" dirty="0">
                <a:ln>
                  <a:noFill/>
                </a:ln>
                <a:solidFill>
                  <a:prstClr val="black"/>
                </a:solidFill>
                <a:effectLst/>
                <a:uLnTx/>
                <a:uFillTx/>
                <a:cs typeface="+mn-ea"/>
                <a:sym typeface="+mn-lt"/>
              </a:rPr>
              <a:t>2</a:t>
            </a:r>
            <a:r>
              <a:rPr kumimoji="0" lang="zh-CN" altLang="en-US" sz="2000" b="0" i="0" u="none" strike="noStrike" kern="1200" cap="none" spc="0" normalizeH="0" baseline="0" noProof="0" dirty="0">
                <a:ln>
                  <a:noFill/>
                </a:ln>
                <a:solidFill>
                  <a:prstClr val="black"/>
                </a:solidFill>
                <a:effectLst/>
                <a:uLnTx/>
                <a:uFillTx/>
                <a:cs typeface="+mn-ea"/>
                <a:sym typeface="+mn-lt"/>
              </a:rPr>
              <a:t>对翅和</a:t>
            </a:r>
            <a:r>
              <a:rPr kumimoji="0" lang="en-US" altLang="zh-CN" sz="2000" b="0" i="0" u="none" strike="noStrike" kern="1200" cap="none" spc="0" normalizeH="0" baseline="0" noProof="0" dirty="0">
                <a:ln>
                  <a:noFill/>
                </a:ln>
                <a:solidFill>
                  <a:prstClr val="black"/>
                </a:solidFill>
                <a:effectLst/>
                <a:uLnTx/>
                <a:uFillTx/>
                <a:cs typeface="+mn-ea"/>
                <a:sym typeface="+mn-lt"/>
              </a:rPr>
              <a:t>6</a:t>
            </a:r>
            <a:r>
              <a:rPr kumimoji="0" lang="zh-CN" altLang="en-US" sz="2000" b="0" i="0" u="none" strike="noStrike" kern="1200" cap="none" spc="0" normalizeH="0" baseline="0" noProof="0" dirty="0">
                <a:ln>
                  <a:noFill/>
                </a:ln>
                <a:solidFill>
                  <a:prstClr val="black"/>
                </a:solidFill>
                <a:effectLst/>
                <a:uLnTx/>
                <a:uFillTx/>
                <a:cs typeface="+mn-ea"/>
                <a:sym typeface="+mn-lt"/>
              </a:rPr>
              <a:t>条腿，翅和足都位于胸部，身体由一系列体节构成，进一步集合成</a:t>
            </a:r>
            <a:r>
              <a:rPr kumimoji="0" lang="en-US" altLang="zh-CN" sz="2000" b="0" i="0" u="none" strike="noStrike" kern="1200" cap="none" spc="0" normalizeH="0" baseline="0" noProof="0" dirty="0">
                <a:ln>
                  <a:noFill/>
                </a:ln>
                <a:solidFill>
                  <a:prstClr val="black"/>
                </a:solidFill>
                <a:effectLst/>
                <a:uLnTx/>
                <a:uFillTx/>
                <a:cs typeface="+mn-ea"/>
                <a:sym typeface="+mn-lt"/>
              </a:rPr>
              <a:t>3</a:t>
            </a:r>
            <a:r>
              <a:rPr kumimoji="0" lang="zh-CN" altLang="en-US" sz="2000" b="0" i="0" u="none" strike="noStrike" kern="1200" cap="none" spc="0" normalizeH="0" baseline="0" noProof="0" dirty="0">
                <a:ln>
                  <a:noFill/>
                </a:ln>
                <a:solidFill>
                  <a:prstClr val="black"/>
                </a:solidFill>
                <a:effectLst/>
                <a:uLnTx/>
                <a:uFillTx/>
                <a:cs typeface="+mn-ea"/>
                <a:sym typeface="+mn-lt"/>
              </a:rPr>
              <a:t>个体段（头、胸和腹）。一对触角头上生，骨骼包在体外部；一生形态多变化，遍布全球旺家族。是节肢动物中种类最多的一种。</a:t>
            </a:r>
          </a:p>
        </p:txBody>
      </p:sp>
      <p:sp>
        <p:nvSpPr>
          <p:cNvPr id="72706" name="AutoShape 2" descr="http://img0.imgtn.bdimg.com/it/u=1103408295,914532897&amp;fm=26&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 name="矩形 3"/>
          <p:cNvSpPr/>
          <p:nvPr/>
        </p:nvSpPr>
        <p:spPr>
          <a:xfrm>
            <a:off x="703927" y="352362"/>
            <a:ext cx="1447832" cy="461665"/>
          </a:xfrm>
          <a:prstGeom prst="rect">
            <a:avLst/>
          </a:prstGeom>
        </p:spPr>
        <p:txBody>
          <a:bodyPr wrap="non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cs typeface="+mn-ea"/>
                <a:sym typeface="+mn-lt"/>
              </a:rPr>
              <a:t>课前导读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fltVal val="0"/>
                                          </p:val>
                                        </p:tav>
                                        <p:tav tm="100000">
                                          <p:val>
                                            <p:strVal val="#ppt_w"/>
                                          </p:val>
                                        </p:tav>
                                      </p:tavLst>
                                    </p:anim>
                                    <p:anim calcmode="lin" valueType="num">
                                      <p:cBhvr>
                                        <p:cTn id="8" dur="500" fill="hold"/>
                                        <p:tgtEl>
                                          <p:spTgt spid="60"/>
                                        </p:tgtEl>
                                        <p:attrNameLst>
                                          <p:attrName>ppt_h</p:attrName>
                                        </p:attrNameLst>
                                      </p:cBhvr>
                                      <p:tavLst>
                                        <p:tav tm="0">
                                          <p:val>
                                            <p:fltVal val="0"/>
                                          </p:val>
                                        </p:tav>
                                        <p:tav tm="100000">
                                          <p:val>
                                            <p:strVal val="#ppt_h"/>
                                          </p:val>
                                        </p:tav>
                                      </p:tavLst>
                                    </p:anim>
                                    <p:animEffect transition="in" filter="fade">
                                      <p:cBhvr>
                                        <p:cTn id="9"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rot="10800000" flipV="1">
            <a:off x="4355420" y="2322488"/>
            <a:ext cx="7023779" cy="3077253"/>
          </a:xfrm>
          <a:prstGeom prst="rect">
            <a:avLst/>
          </a:prstGeom>
          <a:noFill/>
          <a:ln w="28575">
            <a:solidFill>
              <a:schemeClr val="accent2">
                <a:lumMod val="50000"/>
              </a:schemeClr>
            </a:solidFill>
            <a:prstDash val="dashDot"/>
          </a:ln>
        </p:spPr>
        <p:txBody>
          <a:bodyPr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solidFill>
                <a:effectLst/>
                <a:uLnTx/>
                <a:uFillTx/>
                <a:cs typeface="+mn-ea"/>
                <a:sym typeface="+mn-lt"/>
              </a:rPr>
              <a:t>  汪曾祺 </a:t>
            </a:r>
            <a:r>
              <a:rPr kumimoji="0" lang="zh-CN" altLang="en-US" b="0" i="0" u="none" strike="noStrike" kern="1200" cap="none" spc="0" normalizeH="0" baseline="0" noProof="0" dirty="0">
                <a:ln>
                  <a:noFill/>
                </a:ln>
                <a:solidFill>
                  <a:prstClr val="black"/>
                </a:solidFill>
                <a:effectLst/>
                <a:uLnTx/>
                <a:uFillTx/>
                <a:cs typeface="+mn-ea"/>
                <a:sym typeface="+mn-lt"/>
              </a:rPr>
              <a:t>（</a:t>
            </a:r>
            <a:r>
              <a:rPr kumimoji="0" lang="en-US" altLang="zh-CN" b="0" i="0" u="none" strike="noStrike" kern="1200" cap="none" spc="0" normalizeH="0" baseline="0" noProof="0" dirty="0">
                <a:ln>
                  <a:noFill/>
                </a:ln>
                <a:solidFill>
                  <a:prstClr val="black"/>
                </a:solidFill>
                <a:effectLst/>
                <a:uLnTx/>
                <a:uFillTx/>
                <a:cs typeface="+mn-ea"/>
                <a:sym typeface="+mn-lt"/>
              </a:rPr>
              <a:t>1920</a:t>
            </a:r>
            <a:r>
              <a:rPr kumimoji="0" lang="zh-CN" altLang="en-US" b="0" i="0" u="none" strike="noStrike" kern="1200" cap="none" spc="0" normalizeH="0" baseline="0" noProof="0" dirty="0">
                <a:ln>
                  <a:noFill/>
                </a:ln>
                <a:solidFill>
                  <a:prstClr val="black"/>
                </a:solidFill>
                <a:effectLst/>
                <a:uLnTx/>
                <a:uFillTx/>
                <a:cs typeface="+mn-ea"/>
                <a:sym typeface="+mn-lt"/>
              </a:rPr>
              <a:t>年到</a:t>
            </a:r>
            <a:r>
              <a:rPr kumimoji="0" lang="en-US" altLang="zh-CN" b="0" i="0" u="none" strike="noStrike" kern="1200" cap="none" spc="0" normalizeH="0" baseline="0" noProof="0" dirty="0">
                <a:ln>
                  <a:noFill/>
                </a:ln>
                <a:solidFill>
                  <a:prstClr val="black"/>
                </a:solidFill>
                <a:effectLst/>
                <a:uLnTx/>
                <a:uFillTx/>
                <a:cs typeface="+mn-ea"/>
                <a:sym typeface="+mn-lt"/>
              </a:rPr>
              <a:t>1997</a:t>
            </a:r>
            <a:r>
              <a:rPr kumimoji="0" lang="zh-CN" altLang="en-US" b="0" i="0" u="none" strike="noStrike" kern="1200" cap="none" spc="0" normalizeH="0" baseline="0" noProof="0" dirty="0">
                <a:ln>
                  <a:noFill/>
                </a:ln>
                <a:solidFill>
                  <a:prstClr val="black"/>
                </a:solidFill>
                <a:effectLst/>
                <a:uLnTx/>
                <a:uFillTx/>
                <a:cs typeface="+mn-ea"/>
                <a:sym typeface="+mn-lt"/>
              </a:rPr>
              <a:t>年）</a:t>
            </a:r>
            <a:endParaRPr kumimoji="0" lang="en-US" altLang="zh-CN" b="0" i="0" u="none" strike="noStrike" kern="1200" cap="none" spc="0" normalizeH="0" baseline="0" noProof="0" dirty="0">
              <a:ln>
                <a:noFill/>
              </a:ln>
              <a:solidFill>
                <a:prstClr val="black"/>
              </a:solidFill>
              <a:effectLst/>
              <a:uLnTx/>
              <a:uFillTx/>
              <a:cs typeface="+mn-ea"/>
              <a:sym typeface="+mn-lt"/>
            </a:endParaRPr>
          </a:p>
          <a:p>
            <a:pPr marL="0" marR="0" lvl="0" indent="0" algn="l" defTabSz="914400" rtl="0" eaLnBrk="1" fontAlgn="auto" latinLnBrk="0" hangingPunct="1">
              <a:lnSpc>
                <a:spcPct val="200000"/>
              </a:lnSpc>
              <a:spcBef>
                <a:spcPts val="0"/>
              </a:spcBef>
              <a:spcAft>
                <a:spcPts val="0"/>
              </a:spcAft>
              <a:buClrTx/>
              <a:buSzTx/>
              <a:buFontTx/>
              <a:buNone/>
              <a:defRPr/>
            </a:pPr>
            <a:r>
              <a:rPr kumimoji="0" lang="en-US" altLang="zh-CN" b="1" i="0" u="none" strike="noStrike" kern="1200" cap="none" spc="0" normalizeH="0" baseline="0" noProof="0" dirty="0">
                <a:ln>
                  <a:noFill/>
                </a:ln>
                <a:solidFill>
                  <a:prstClr val="black"/>
                </a:solidFill>
                <a:effectLst/>
                <a:uLnTx/>
                <a:uFillTx/>
                <a:cs typeface="+mn-ea"/>
                <a:sym typeface="+mn-lt"/>
              </a:rPr>
              <a:t>       </a:t>
            </a:r>
            <a:r>
              <a:rPr kumimoji="0" lang="zh-CN" altLang="en-US" sz="2000" b="0" i="0" u="none" strike="noStrike" kern="1200" cap="none" spc="0" normalizeH="0" baseline="0" noProof="0" dirty="0">
                <a:ln>
                  <a:noFill/>
                </a:ln>
                <a:solidFill>
                  <a:prstClr val="black"/>
                </a:solidFill>
                <a:effectLst/>
                <a:uLnTx/>
                <a:uFillTx/>
                <a:cs typeface="+mn-ea"/>
                <a:sym typeface="+mn-lt"/>
              </a:rPr>
              <a:t>江苏高邮人。当代作家、散文家、戏剧家，他在短篇小说创作上颇有成就。对戏剧和民间文学也有颇深的研究，主要作品有短篇小说集</a:t>
            </a:r>
            <a:r>
              <a:rPr kumimoji="0" lang="en-US" altLang="zh-CN" sz="2000" b="0" i="0" u="none" strike="noStrike" kern="1200" cap="none" spc="0" normalizeH="0" baseline="0" noProof="0" dirty="0">
                <a:ln>
                  <a:noFill/>
                </a:ln>
                <a:solidFill>
                  <a:prstClr val="black"/>
                </a:solidFill>
                <a:effectLst/>
                <a:uLnTx/>
                <a:uFillTx/>
                <a:cs typeface="+mn-ea"/>
                <a:sym typeface="+mn-lt"/>
              </a:rPr>
              <a:t>《</a:t>
            </a:r>
            <a:r>
              <a:rPr kumimoji="0" lang="zh-CN" altLang="en-US" sz="2000" b="0" i="0" u="none" strike="noStrike" kern="1200" cap="none" spc="0" normalizeH="0" baseline="0" noProof="0" dirty="0">
                <a:ln>
                  <a:noFill/>
                </a:ln>
                <a:solidFill>
                  <a:prstClr val="black"/>
                </a:solidFill>
                <a:effectLst/>
                <a:uLnTx/>
                <a:uFillTx/>
                <a:cs typeface="+mn-ea"/>
                <a:sym typeface="+mn-lt"/>
              </a:rPr>
              <a:t>羊舍的夜晚</a:t>
            </a:r>
            <a:r>
              <a:rPr kumimoji="0" lang="en-US" altLang="zh-CN" sz="2000" b="0" i="0" u="none" strike="noStrike" kern="1200" cap="none" spc="0" normalizeH="0" baseline="0" noProof="0" dirty="0">
                <a:ln>
                  <a:noFill/>
                </a:ln>
                <a:solidFill>
                  <a:prstClr val="black"/>
                </a:solidFill>
                <a:effectLst/>
                <a:uLnTx/>
                <a:uFillTx/>
                <a:cs typeface="+mn-ea"/>
                <a:sym typeface="+mn-lt"/>
              </a:rPr>
              <a:t>》</a:t>
            </a:r>
            <a:r>
              <a:rPr kumimoji="0" lang="zh-CN" altLang="en-US" sz="2000" b="0" i="0" u="none" strike="noStrike" kern="1200" cap="none" spc="0" normalizeH="0" baseline="0" noProof="0" dirty="0">
                <a:ln>
                  <a:noFill/>
                </a:ln>
                <a:solidFill>
                  <a:prstClr val="black"/>
                </a:solidFill>
                <a:effectLst/>
                <a:uLnTx/>
                <a:uFillTx/>
                <a:cs typeface="+mn-ea"/>
                <a:sym typeface="+mn-lt"/>
              </a:rPr>
              <a:t>，</a:t>
            </a:r>
            <a:r>
              <a:rPr kumimoji="0" lang="en-US" altLang="zh-CN" sz="2000" b="0" i="0" u="none" strike="noStrike" kern="1200" cap="none" spc="0" normalizeH="0" baseline="0" noProof="0" dirty="0">
                <a:ln>
                  <a:noFill/>
                </a:ln>
                <a:solidFill>
                  <a:prstClr val="black"/>
                </a:solidFill>
                <a:effectLst/>
                <a:uLnTx/>
                <a:uFillTx/>
                <a:cs typeface="+mn-ea"/>
                <a:sym typeface="+mn-lt"/>
              </a:rPr>
              <a:t>《</a:t>
            </a:r>
            <a:r>
              <a:rPr kumimoji="0" lang="zh-CN" altLang="en-US" sz="2000" b="0" i="0" u="none" strike="noStrike" kern="1200" cap="none" spc="0" normalizeH="0" baseline="0" noProof="0" dirty="0">
                <a:ln>
                  <a:noFill/>
                </a:ln>
                <a:solidFill>
                  <a:prstClr val="black"/>
                </a:solidFill>
                <a:effectLst/>
                <a:uLnTx/>
                <a:uFillTx/>
                <a:cs typeface="+mn-ea"/>
                <a:sym typeface="+mn-lt"/>
              </a:rPr>
              <a:t>晚饭花集</a:t>
            </a:r>
            <a:r>
              <a:rPr kumimoji="0" lang="en-US" altLang="zh-CN" sz="2000" b="0" i="0" u="none" strike="noStrike" kern="1200" cap="none" spc="0" normalizeH="0" baseline="0" noProof="0" dirty="0">
                <a:ln>
                  <a:noFill/>
                </a:ln>
                <a:solidFill>
                  <a:prstClr val="black"/>
                </a:solidFill>
                <a:effectLst/>
                <a:uLnTx/>
                <a:uFillTx/>
                <a:cs typeface="+mn-ea"/>
                <a:sym typeface="+mn-lt"/>
              </a:rPr>
              <a:t>》</a:t>
            </a:r>
            <a:r>
              <a:rPr kumimoji="0" lang="zh-CN" altLang="en-US" sz="2000" b="0" i="0" u="none" strike="noStrike" kern="1200" cap="none" spc="0" normalizeH="0" baseline="0" noProof="0" dirty="0">
                <a:ln>
                  <a:noFill/>
                </a:ln>
                <a:solidFill>
                  <a:prstClr val="black"/>
                </a:solidFill>
                <a:effectLst/>
                <a:uLnTx/>
                <a:uFillTx/>
                <a:cs typeface="+mn-ea"/>
                <a:sym typeface="+mn-lt"/>
              </a:rPr>
              <a:t>。戏剧本</a:t>
            </a:r>
            <a:r>
              <a:rPr kumimoji="0" lang="en-US" altLang="zh-CN" sz="2000" b="0" i="0" u="none" strike="noStrike" kern="1200" cap="none" spc="0" normalizeH="0" baseline="0" noProof="0" dirty="0">
                <a:ln>
                  <a:noFill/>
                </a:ln>
                <a:solidFill>
                  <a:prstClr val="black"/>
                </a:solidFill>
                <a:effectLst/>
                <a:uLnTx/>
                <a:uFillTx/>
                <a:cs typeface="+mn-ea"/>
                <a:sym typeface="+mn-lt"/>
              </a:rPr>
              <a:t>《</a:t>
            </a:r>
            <a:r>
              <a:rPr kumimoji="0" lang="zh-CN" altLang="en-US" sz="2000" b="0" i="0" u="none" strike="noStrike" kern="1200" cap="none" spc="0" normalizeH="0" baseline="0" noProof="0" dirty="0">
                <a:ln>
                  <a:noFill/>
                </a:ln>
                <a:solidFill>
                  <a:prstClr val="black"/>
                </a:solidFill>
                <a:effectLst/>
                <a:uLnTx/>
                <a:uFillTx/>
                <a:cs typeface="+mn-ea"/>
                <a:sym typeface="+mn-lt"/>
              </a:rPr>
              <a:t>沙家浜</a:t>
            </a:r>
            <a:r>
              <a:rPr kumimoji="0" lang="en-US" altLang="zh-CN" sz="2000" b="0" i="0" u="none" strike="noStrike" kern="1200" cap="none" spc="0" normalizeH="0" baseline="0" noProof="0" dirty="0">
                <a:ln>
                  <a:noFill/>
                </a:ln>
                <a:solidFill>
                  <a:prstClr val="black"/>
                </a:solidFill>
                <a:effectLst/>
                <a:uLnTx/>
                <a:uFillTx/>
                <a:cs typeface="+mn-ea"/>
                <a:sym typeface="+mn-lt"/>
              </a:rPr>
              <a:t>》</a:t>
            </a:r>
            <a:r>
              <a:rPr kumimoji="0" lang="zh-CN" altLang="en-US" sz="2000" b="0" i="0" u="none" strike="noStrike" kern="1200" cap="none" spc="0" normalizeH="0" baseline="0" noProof="0" dirty="0">
                <a:ln>
                  <a:noFill/>
                </a:ln>
                <a:solidFill>
                  <a:prstClr val="black"/>
                </a:solidFill>
                <a:effectLst/>
                <a:uLnTx/>
                <a:uFillTx/>
                <a:cs typeface="+mn-ea"/>
                <a:sym typeface="+mn-lt"/>
              </a:rPr>
              <a:t>主要编者之一等。</a:t>
            </a:r>
          </a:p>
        </p:txBody>
      </p:sp>
      <p:sp>
        <p:nvSpPr>
          <p:cNvPr id="95234" name="AutoShape 2" descr="https://timgsa.baidu.com/timg?image&amp;quality=80&amp;size=b9999_10000&amp;sec=1299034696937&amp;di=d190338856d89e549ce2598ef975368e&amp;imgtype=0&amp;src=http%3A%2F%2F5b0988e595225.cdn.sohucs.com%2Fimages%2F20171128%2Ff8a40a1aabd644ecb6c87ae8f584e460.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95236" name="AutoShape 4" descr="https://timgsa.baidu.com/timg?image&amp;quality=80&amp;size=b9999_10000&amp;sec=1299034696937&amp;di=d190338856d89e549ce2598ef975368e&amp;imgtype=0&amp;src=http%3A%2F%2F5b0988e595225.cdn.sohucs.com%2Fimages%2F20171128%2Ff8a40a1aabd644ecb6c87ae8f584e460.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95238" name="AutoShape 6" descr="https://timgsa.baidu.com/timg?image&amp;quality=80&amp;size=b9999_10000&amp;sec=1299034696937&amp;di=d190338856d89e549ce2598ef975368e&amp;imgtype=0&amp;src=http%3A%2F%2F5b0988e595225.cdn.sohucs.com%2Fimages%2F20171128%2Ff8a40a1aabd644ecb6c87ae8f584e460.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95240" name="AutoShape 8" descr="https://ss1.bdstatic.com/70cFuXSh_Q1YnxGkpoWK1HF6hhy/it/u=2181380316,1040721023&amp;fm=26&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pic>
        <p:nvPicPr>
          <p:cNvPr id="95242" name="Picture 10" descr="C:\Users\Administrator\AppData\Roaming\Tencent\Users\694376350\QQ\WinTemp\RichOle\]KYUV@QLBRS~P1[O4%HWPGX.png"/>
          <p:cNvPicPr>
            <a:picLocks noChangeAspect="1" noChangeArrowheads="1"/>
          </p:cNvPicPr>
          <p:nvPr/>
        </p:nvPicPr>
        <p:blipFill>
          <a:blip r:embed="rId3" cstate="print"/>
          <a:srcRect/>
          <a:stretch>
            <a:fillRect/>
          </a:stretch>
        </p:blipFill>
        <p:spPr bwMode="auto">
          <a:xfrm>
            <a:off x="1343479" y="2180357"/>
            <a:ext cx="2372178" cy="32193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矩形 1"/>
          <p:cNvSpPr/>
          <p:nvPr/>
        </p:nvSpPr>
        <p:spPr>
          <a:xfrm>
            <a:off x="703927" y="352362"/>
            <a:ext cx="1447832" cy="461665"/>
          </a:xfrm>
          <a:prstGeom prst="rect">
            <a:avLst/>
          </a:prstGeom>
        </p:spPr>
        <p:txBody>
          <a:bodyPr wrap="non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cs typeface="+mn-ea"/>
                <a:sym typeface="+mn-lt"/>
              </a:rPr>
              <a:t>课前导读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95242"/>
                                        </p:tgtEl>
                                        <p:attrNameLst>
                                          <p:attrName>style.visibility</p:attrName>
                                        </p:attrNameLst>
                                      </p:cBhvr>
                                      <p:to>
                                        <p:strVal val="visible"/>
                                      </p:to>
                                    </p:set>
                                    <p:anim calcmode="lin" valueType="num">
                                      <p:cBhvr>
                                        <p:cTn id="12" dur="500" fill="hold"/>
                                        <p:tgtEl>
                                          <p:spTgt spid="95242"/>
                                        </p:tgtEl>
                                        <p:attrNameLst>
                                          <p:attrName>ppt_w</p:attrName>
                                        </p:attrNameLst>
                                      </p:cBhvr>
                                      <p:tavLst>
                                        <p:tav tm="0">
                                          <p:val>
                                            <p:fltVal val="0"/>
                                          </p:val>
                                        </p:tav>
                                        <p:tav tm="100000">
                                          <p:val>
                                            <p:strVal val="#ppt_w"/>
                                          </p:val>
                                        </p:tav>
                                      </p:tavLst>
                                    </p:anim>
                                    <p:anim calcmode="lin" valueType="num">
                                      <p:cBhvr>
                                        <p:cTn id="13" dur="500" fill="hold"/>
                                        <p:tgtEl>
                                          <p:spTgt spid="95242"/>
                                        </p:tgtEl>
                                        <p:attrNameLst>
                                          <p:attrName>ppt_h</p:attrName>
                                        </p:attrNameLst>
                                      </p:cBhvr>
                                      <p:tavLst>
                                        <p:tav tm="0">
                                          <p:val>
                                            <p:fltVal val="0"/>
                                          </p:val>
                                        </p:tav>
                                        <p:tav tm="100000">
                                          <p:val>
                                            <p:strVal val="#ppt_h"/>
                                          </p:val>
                                        </p:tav>
                                      </p:tavLst>
                                    </p:anim>
                                    <p:animEffect transition="in" filter="fade">
                                      <p:cBhvr>
                                        <p:cTn id="14" dur="500"/>
                                        <p:tgtEl>
                                          <p:spTgt spid="95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文本框 58"/>
          <p:cNvSpPr txBox="1"/>
          <p:nvPr/>
        </p:nvSpPr>
        <p:spPr>
          <a:xfrm>
            <a:off x="3224254" y="2212150"/>
            <a:ext cx="4537351" cy="644664"/>
          </a:xfrm>
          <a:prstGeom prst="hexagon">
            <a:avLst/>
          </a:prstGeom>
          <a:solidFill>
            <a:schemeClr val="accent1">
              <a:lumMod val="20000"/>
              <a:lumOff val="80000"/>
            </a:schemeClr>
          </a:solidFill>
          <a:ln w="63500">
            <a:solidFill>
              <a:schemeClr val="accent2">
                <a:lumMod val="50000"/>
              </a:schemeClr>
            </a:solidFill>
            <a:prstDash val="dashDot"/>
          </a:ln>
        </p:spPr>
        <p:txBody>
          <a:bodyPr wrap="square" anchor="ctr">
            <a:spAutoFit/>
          </a:bodyPr>
          <a:lstStyle/>
          <a:p>
            <a:pPr marL="0" marR="0" lvl="0" indent="0" algn="ctr" defTabSz="914400" rtl="0" eaLnBrk="1" fontAlgn="auto" latinLnBrk="0" hangingPunct="1">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cs typeface="+mn-ea"/>
                <a:sym typeface="+mn-lt"/>
              </a:rPr>
              <a:t>课文中哪几种昆虫？</a:t>
            </a:r>
          </a:p>
        </p:txBody>
      </p:sp>
      <p:sp>
        <p:nvSpPr>
          <p:cNvPr id="60" name="矩形 59"/>
          <p:cNvSpPr/>
          <p:nvPr/>
        </p:nvSpPr>
        <p:spPr>
          <a:xfrm>
            <a:off x="3739386" y="1152281"/>
            <a:ext cx="3867150" cy="670761"/>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800" b="1" i="0" u="none" strike="noStrike" kern="1200" cap="none" spc="0" normalizeH="0" baseline="0" noProof="0" dirty="0">
                <a:ln>
                  <a:noFill/>
                </a:ln>
                <a:effectLst/>
                <a:uLnTx/>
                <a:uFillTx/>
                <a:cs typeface="+mn-ea"/>
                <a:sym typeface="+mn-lt"/>
              </a:rPr>
              <a:t>边听边看</a:t>
            </a:r>
            <a:endParaRPr kumimoji="0" lang="zh-CN" altLang="en-US" sz="2800" b="0" i="0" u="none" strike="noStrike" kern="1200" cap="none" spc="0" normalizeH="0" baseline="0" noProof="0" dirty="0">
              <a:ln>
                <a:noFill/>
              </a:ln>
              <a:effectLst/>
              <a:uLnTx/>
              <a:uFillTx/>
              <a:cs typeface="+mn-ea"/>
              <a:sym typeface="+mn-lt"/>
            </a:endParaRPr>
          </a:p>
        </p:txBody>
      </p:sp>
      <p:sp>
        <p:nvSpPr>
          <p:cNvPr id="1028" name="AutoShape 4" descr="http://img4.imgtn.bdimg.com/it/u=1659411505,381878565&amp;fm=26&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030" name="AutoShape 6" descr="https://timgsa.baidu.com/timg?image&amp;quality=80&amp;size=b9999_10000&amp;sec=1299017641375&amp;di=d174a0b07b6b75416b156b60560ad902&amp;imgtype=0&amp;src=http%3A%2F%2Fdpic.tiankong.com%2F2t%2F3g%2FQJ6269412091.jpg%3Fx-oss-process%3Dstyle%2Fsho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pic>
        <p:nvPicPr>
          <p:cNvPr id="1031" name="Picture 7" descr="C:\Users\Administrator\AppData\Roaming\Tencent\Users\694376350\QQ\WinTemp\RichOle\1M[MBU[D{4_CYPX2@Y_{3`3.png"/>
          <p:cNvPicPr>
            <a:picLocks noChangeAspect="1" noChangeArrowheads="1"/>
          </p:cNvPicPr>
          <p:nvPr/>
        </p:nvPicPr>
        <p:blipFill>
          <a:blip r:embed="rId5" cstate="print"/>
          <a:srcRect/>
          <a:stretch>
            <a:fillRect/>
          </a:stretch>
        </p:blipFill>
        <p:spPr bwMode="auto">
          <a:xfrm>
            <a:off x="1131376" y="3682572"/>
            <a:ext cx="2177673" cy="1430432"/>
          </a:xfrm>
          <a:prstGeom prst="rect">
            <a:avLst/>
          </a:prstGeom>
          <a:noFill/>
        </p:spPr>
      </p:pic>
      <p:pic>
        <p:nvPicPr>
          <p:cNvPr id="1032" name="Picture 8" descr="C:\Users\Administrator\AppData\Roaming\Tencent\Users\694376350\QQ\WinTemp\RichOle\K]}A~[6G7IFFBU26B8KRHZG.png"/>
          <p:cNvPicPr>
            <a:picLocks noChangeAspect="1" noChangeArrowheads="1"/>
          </p:cNvPicPr>
          <p:nvPr/>
        </p:nvPicPr>
        <p:blipFill>
          <a:blip r:embed="rId6" cstate="print"/>
          <a:srcRect/>
          <a:stretch>
            <a:fillRect/>
          </a:stretch>
        </p:blipFill>
        <p:spPr bwMode="auto">
          <a:xfrm>
            <a:off x="5849683" y="3832199"/>
            <a:ext cx="2400300" cy="1348841"/>
          </a:xfrm>
          <a:prstGeom prst="rect">
            <a:avLst/>
          </a:prstGeom>
          <a:noFill/>
        </p:spPr>
      </p:pic>
      <p:pic>
        <p:nvPicPr>
          <p:cNvPr id="1033" name="Picture 9" descr="C:\Users\Administrator\AppData\Roaming\Tencent\Users\694376350\QQ\WinTemp\RichOle\`P_NWW_HTXSDN_J{L%P7CCA.png"/>
          <p:cNvPicPr>
            <a:picLocks noChangeAspect="1" noChangeArrowheads="1"/>
          </p:cNvPicPr>
          <p:nvPr/>
        </p:nvPicPr>
        <p:blipFill>
          <a:blip r:embed="rId7" cstate="print"/>
          <a:srcRect/>
          <a:stretch>
            <a:fillRect/>
          </a:stretch>
        </p:blipFill>
        <p:spPr bwMode="auto">
          <a:xfrm>
            <a:off x="9007947" y="3597455"/>
            <a:ext cx="2289343" cy="1356956"/>
          </a:xfrm>
          <a:prstGeom prst="rect">
            <a:avLst/>
          </a:prstGeom>
          <a:noFill/>
        </p:spPr>
      </p:pic>
      <p:pic>
        <p:nvPicPr>
          <p:cNvPr id="1034" name="Picture 10" descr="C:\Users\Administrator\AppData\Roaming\Tencent\Users\694376350\QQ\WinTemp\RichOle\%RB895Y$9S[~998~P7TZG@M.png"/>
          <p:cNvPicPr>
            <a:picLocks noChangeAspect="1" noChangeArrowheads="1"/>
          </p:cNvPicPr>
          <p:nvPr/>
        </p:nvPicPr>
        <p:blipFill>
          <a:blip r:embed="rId8" cstate="print"/>
          <a:srcRect/>
          <a:stretch>
            <a:fillRect/>
          </a:stretch>
        </p:blipFill>
        <p:spPr bwMode="auto">
          <a:xfrm>
            <a:off x="3739386" y="3781087"/>
            <a:ext cx="1286893" cy="1278850"/>
          </a:xfrm>
          <a:prstGeom prst="rect">
            <a:avLst/>
          </a:prstGeom>
          <a:noFill/>
        </p:spPr>
      </p:pic>
      <p:sp>
        <p:nvSpPr>
          <p:cNvPr id="64" name="矩形 63"/>
          <p:cNvSpPr/>
          <p:nvPr/>
        </p:nvSpPr>
        <p:spPr>
          <a:xfrm>
            <a:off x="1670599" y="5378592"/>
            <a:ext cx="92204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cs typeface="+mn-ea"/>
                <a:sym typeface="+mn-lt"/>
              </a:rPr>
              <a:t>蜻蜓</a:t>
            </a:r>
          </a:p>
        </p:txBody>
      </p:sp>
      <p:sp>
        <p:nvSpPr>
          <p:cNvPr id="65" name="矩形 64"/>
          <p:cNvSpPr/>
          <p:nvPr/>
        </p:nvSpPr>
        <p:spPr>
          <a:xfrm>
            <a:off x="3937549" y="5459554"/>
            <a:ext cx="92204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cs typeface="+mn-ea"/>
                <a:sym typeface="+mn-lt"/>
              </a:rPr>
              <a:t>瓢虫</a:t>
            </a:r>
          </a:p>
        </p:txBody>
      </p:sp>
      <p:sp>
        <p:nvSpPr>
          <p:cNvPr id="66" name="矩形 65"/>
          <p:cNvSpPr/>
          <p:nvPr/>
        </p:nvSpPr>
        <p:spPr>
          <a:xfrm>
            <a:off x="6549443" y="5404734"/>
            <a:ext cx="129073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cs typeface="+mn-ea"/>
                <a:sym typeface="+mn-lt"/>
              </a:rPr>
              <a:t>独角仙</a:t>
            </a:r>
          </a:p>
        </p:txBody>
      </p:sp>
      <p:sp>
        <p:nvSpPr>
          <p:cNvPr id="67" name="矩形 66"/>
          <p:cNvSpPr/>
          <p:nvPr/>
        </p:nvSpPr>
        <p:spPr>
          <a:xfrm>
            <a:off x="9843695" y="5151091"/>
            <a:ext cx="92204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cs typeface="+mn-ea"/>
                <a:sym typeface="+mn-lt"/>
              </a:rPr>
              <a:t>蚂蚱</a:t>
            </a:r>
          </a:p>
        </p:txBody>
      </p:sp>
      <p:pic>
        <p:nvPicPr>
          <p:cNvPr id="4" name="课文朗读">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806892" y="2288684"/>
            <a:ext cx="609600" cy="609600"/>
          </a:xfrm>
          <a:prstGeom prst="rect">
            <a:avLst/>
          </a:prstGeom>
        </p:spPr>
      </p:pic>
      <p:sp>
        <p:nvSpPr>
          <p:cNvPr id="6" name="矩形 5"/>
          <p:cNvSpPr/>
          <p:nvPr/>
        </p:nvSpPr>
        <p:spPr>
          <a:xfrm>
            <a:off x="703927" y="352362"/>
            <a:ext cx="1447832" cy="461665"/>
          </a:xfrm>
          <a:prstGeom prst="rect">
            <a:avLst/>
          </a:prstGeom>
        </p:spPr>
        <p:txBody>
          <a:bodyPr wrap="non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cs typeface="+mn-ea"/>
                <a:sym typeface="+mn-lt"/>
              </a:rPr>
              <a:t>课前导读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checkerboard(across)">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1"/>
                                        </p:tgtEl>
                                        <p:attrNameLst>
                                          <p:attrName>style.visibility</p:attrName>
                                        </p:attrNameLst>
                                      </p:cBhvr>
                                      <p:to>
                                        <p:strVal val="visible"/>
                                      </p:to>
                                    </p:set>
                                    <p:animEffect transition="in" filter="fade">
                                      <p:cBhvr>
                                        <p:cTn id="12" dur="500"/>
                                        <p:tgtEl>
                                          <p:spTgt spid="103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fade">
                                      <p:cBhvr>
                                        <p:cTn id="15" dur="500"/>
                                        <p:tgtEl>
                                          <p:spTgt spid="6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34"/>
                                        </p:tgtEl>
                                        <p:attrNameLst>
                                          <p:attrName>style.visibility</p:attrName>
                                        </p:attrNameLst>
                                      </p:cBhvr>
                                      <p:to>
                                        <p:strVal val="visible"/>
                                      </p:to>
                                    </p:set>
                                    <p:anim calcmode="lin" valueType="num">
                                      <p:cBhvr additive="base">
                                        <p:cTn id="20" dur="500" fill="hold"/>
                                        <p:tgtEl>
                                          <p:spTgt spid="1034"/>
                                        </p:tgtEl>
                                        <p:attrNameLst>
                                          <p:attrName>ppt_x</p:attrName>
                                        </p:attrNameLst>
                                      </p:cBhvr>
                                      <p:tavLst>
                                        <p:tav tm="0">
                                          <p:val>
                                            <p:strVal val="#ppt_x"/>
                                          </p:val>
                                        </p:tav>
                                        <p:tav tm="100000">
                                          <p:val>
                                            <p:strVal val="#ppt_x"/>
                                          </p:val>
                                        </p:tav>
                                      </p:tavLst>
                                    </p:anim>
                                    <p:anim calcmode="lin" valueType="num">
                                      <p:cBhvr additive="base">
                                        <p:cTn id="21" dur="500" fill="hold"/>
                                        <p:tgtEl>
                                          <p:spTgt spid="1034"/>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5"/>
                                        </p:tgtEl>
                                        <p:attrNameLst>
                                          <p:attrName>style.visibility</p:attrName>
                                        </p:attrNameLst>
                                      </p:cBhvr>
                                      <p:to>
                                        <p:strVal val="visible"/>
                                      </p:to>
                                    </p:set>
                                    <p:anim calcmode="lin" valueType="num">
                                      <p:cBhvr additive="base">
                                        <p:cTn id="24" dur="500" fill="hold"/>
                                        <p:tgtEl>
                                          <p:spTgt spid="65"/>
                                        </p:tgtEl>
                                        <p:attrNameLst>
                                          <p:attrName>ppt_x</p:attrName>
                                        </p:attrNameLst>
                                      </p:cBhvr>
                                      <p:tavLst>
                                        <p:tav tm="0">
                                          <p:val>
                                            <p:strVal val="#ppt_x"/>
                                          </p:val>
                                        </p:tav>
                                        <p:tav tm="100000">
                                          <p:val>
                                            <p:strVal val="#ppt_x"/>
                                          </p:val>
                                        </p:tav>
                                      </p:tavLst>
                                    </p:anim>
                                    <p:anim calcmode="lin" valueType="num">
                                      <p:cBhvr additive="base">
                                        <p:cTn id="25"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32"/>
                                        </p:tgtEl>
                                        <p:attrNameLst>
                                          <p:attrName>style.visibility</p:attrName>
                                        </p:attrNameLst>
                                      </p:cBhvr>
                                      <p:to>
                                        <p:strVal val="visible"/>
                                      </p:to>
                                    </p:set>
                                    <p:animEffect transition="in" filter="fade">
                                      <p:cBhvr>
                                        <p:cTn id="30" dur="500"/>
                                        <p:tgtEl>
                                          <p:spTgt spid="103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6"/>
                                        </p:tgtEl>
                                        <p:attrNameLst>
                                          <p:attrName>style.visibility</p:attrName>
                                        </p:attrNameLst>
                                      </p:cBhvr>
                                      <p:to>
                                        <p:strVal val="visible"/>
                                      </p:to>
                                    </p:set>
                                    <p:animEffect transition="in" filter="fade">
                                      <p:cBhvr>
                                        <p:cTn id="33" dur="500"/>
                                        <p:tgtEl>
                                          <p:spTgt spid="6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33"/>
                                        </p:tgtEl>
                                        <p:attrNameLst>
                                          <p:attrName>style.visibility</p:attrName>
                                        </p:attrNameLst>
                                      </p:cBhvr>
                                      <p:to>
                                        <p:strVal val="visible"/>
                                      </p:to>
                                    </p:set>
                                    <p:animEffect transition="in" filter="fade">
                                      <p:cBhvr>
                                        <p:cTn id="38" dur="500"/>
                                        <p:tgtEl>
                                          <p:spTgt spid="103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4"/>
                    </p:tgtEl>
                  </p:cond>
                </p:stCondLst>
                <p:endSync evt="end" delay="0">
                  <p:rtn val="all"/>
                </p:endSync>
                <p:childTnLst>
                  <p:par>
                    <p:cTn id="40" fill="hold">
                      <p:stCondLst>
                        <p:cond delay="0"/>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249621" fill="hold"/>
                                        <p:tgtEl>
                                          <p:spTgt spid="4"/>
                                        </p:tgtEl>
                                      </p:cBhvr>
                                    </p:cmd>
                                  </p:childTnLst>
                                </p:cTn>
                              </p:par>
                            </p:childTnLst>
                          </p:cTn>
                        </p:par>
                      </p:childTnLst>
                    </p:cTn>
                  </p:par>
                </p:childTnLst>
              </p:cTn>
              <p:nextCondLst>
                <p:cond evt="onClick" delay="0">
                  <p:tgtEl>
                    <p:spTgt spid="4"/>
                  </p:tgtEl>
                </p:cond>
              </p:nextCondLst>
            </p:seq>
            <p:audio>
              <p:cMediaNode vol="80000">
                <p:cTn id="44" fill="hold" display="0">
                  <p:stCondLst>
                    <p:cond delay="indefinite"/>
                  </p:stCondLst>
                  <p:endCondLst>
                    <p:cond evt="onStopAudio" delay="0">
                      <p:tgtEl>
                        <p:sldTgt/>
                      </p:tgtEl>
                    </p:cond>
                  </p:endCondLst>
                </p:cTn>
                <p:tgtEl>
                  <p:spTgt spid="4"/>
                </p:tgtEl>
              </p:cMediaNode>
            </p:audio>
          </p:childTnLst>
        </p:cTn>
      </p:par>
    </p:tnLst>
    <p:bldLst>
      <p:bldP spid="59" grpId="0" bldLvl="0" animBg="1"/>
      <p:bldP spid="64" grpId="0"/>
      <p:bldP spid="65" grpId="0"/>
      <p:bldP spid="6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609372" y="1240510"/>
            <a:ext cx="8395247" cy="461665"/>
          </a:xfrm>
          <a:prstGeom prst="rect">
            <a:avLst/>
          </a:prstGeom>
          <a:noFill/>
        </p:spPr>
        <p:txBody>
          <a:bodyPr wrap="none" rtlCol="0">
            <a:spAutoFit/>
          </a:bodyPr>
          <a:lstStyle/>
          <a:p>
            <a:pPr marL="0" marR="0" lvl="0" indent="0" algn="l" defTabSz="914400" rtl="0" eaLnBrk="1" fontAlgn="auto" latinLnBrk="0" hangingPunct="1">
              <a:spcBef>
                <a:spcPts val="0"/>
              </a:spcBef>
              <a:spcAft>
                <a:spcPts val="0"/>
              </a:spcAft>
              <a:buClrTx/>
              <a:buSzTx/>
              <a:buFontTx/>
              <a:buNone/>
              <a:defRPr/>
            </a:pPr>
            <a:r>
              <a:rPr kumimoji="0" lang="zh-CN" altLang="en-US" sz="2400" b="1" i="0" u="none" strike="noStrike" kern="1200" cap="none" spc="0" normalizeH="0" baseline="0" noProof="0" dirty="0">
                <a:ln>
                  <a:noFill/>
                </a:ln>
                <a:solidFill>
                  <a:srgbClr val="C00000"/>
                </a:solidFill>
                <a:effectLst/>
                <a:uLnTx/>
                <a:uFillTx/>
                <a:cs typeface="+mn-ea"/>
                <a:sym typeface="+mn-lt"/>
              </a:rPr>
              <a:t>说一说</a:t>
            </a:r>
            <a:r>
              <a:rPr kumimoji="0" lang="zh-CN" altLang="en-US" sz="2400" b="1" i="0" u="none" strike="noStrike" kern="1200" cap="none" spc="0" normalizeH="0" baseline="0" noProof="0" dirty="0">
                <a:ln>
                  <a:noFill/>
                </a:ln>
                <a:solidFill>
                  <a:prstClr val="black"/>
                </a:solidFill>
                <a:effectLst/>
                <a:uLnTx/>
                <a:uFillTx/>
                <a:cs typeface="+mn-ea"/>
                <a:sym typeface="+mn-lt"/>
              </a:rPr>
              <a:t>：这篇课文和其他课文相比，在结构上有什么不同。</a:t>
            </a:r>
            <a:endParaRPr kumimoji="0" lang="en-US" altLang="zh-CN" sz="2400" b="1" i="0" u="none" strike="noStrike" kern="1200" cap="none" spc="0" normalizeH="0" baseline="0" noProof="0" dirty="0">
              <a:ln>
                <a:noFill/>
              </a:ln>
              <a:solidFill>
                <a:prstClr val="black"/>
              </a:solidFill>
              <a:effectLst/>
              <a:uLnTx/>
              <a:uFillTx/>
              <a:cs typeface="+mn-ea"/>
              <a:sym typeface="+mn-lt"/>
            </a:endParaRPr>
          </a:p>
        </p:txBody>
      </p:sp>
      <p:sp>
        <p:nvSpPr>
          <p:cNvPr id="46" name="矩形 45"/>
          <p:cNvSpPr/>
          <p:nvPr/>
        </p:nvSpPr>
        <p:spPr>
          <a:xfrm>
            <a:off x="1214438" y="2590324"/>
            <a:ext cx="10164762" cy="2935547"/>
          </a:xfrm>
          <a:prstGeom prst="rect">
            <a:avLst/>
          </a:prstGeom>
          <a:ln w="28575">
            <a:solidFill>
              <a:schemeClr val="accent2">
                <a:lumMod val="50000"/>
              </a:schemeClr>
            </a:solidFill>
            <a:prstDash val="dashDot"/>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tx1"/>
                </a:solidFill>
                <a:effectLst/>
                <a:uLnTx/>
                <a:uFillTx/>
                <a:cs typeface="+mn-ea"/>
                <a:sym typeface="+mn-lt"/>
              </a:rPr>
              <a:t>      分四部分，每一部分都有自己的题目。这题目叫小标题。</a:t>
            </a:r>
          </a:p>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tx1"/>
                </a:solidFill>
                <a:effectLst/>
                <a:uLnTx/>
                <a:uFillTx/>
                <a:cs typeface="+mn-ea"/>
                <a:sym typeface="+mn-lt"/>
              </a:rPr>
              <a:t>      小标题结构法就是将若干个围绕中心选用的能显示作者独特视觉和利益的材料分别统领在几个小标题下，运用这种方法便于从多个方面和角度展示材料表达主题，使文章条理清楚</a:t>
            </a:r>
            <a:r>
              <a:rPr kumimoji="0" lang="zh-CN" altLang="en-US" sz="2400" b="1" i="0" u="none" strike="noStrike" kern="1200" cap="none" spc="0" normalizeH="0" baseline="0" noProof="0" dirty="0">
                <a:ln>
                  <a:noFill/>
                </a:ln>
                <a:solidFill>
                  <a:schemeClr val="tx1"/>
                </a:solidFill>
                <a:effectLst/>
                <a:uLnTx/>
                <a:uFillTx/>
                <a:cs typeface="+mn-ea"/>
                <a:sym typeface="+mn-lt"/>
              </a:rPr>
              <a:t>。</a:t>
            </a:r>
          </a:p>
        </p:txBody>
      </p:sp>
      <p:sp>
        <p:nvSpPr>
          <p:cNvPr id="8" name="矩形 7"/>
          <p:cNvSpPr/>
          <p:nvPr/>
        </p:nvSpPr>
        <p:spPr>
          <a:xfrm>
            <a:off x="703927" y="352362"/>
            <a:ext cx="1447832" cy="461665"/>
          </a:xfrm>
          <a:prstGeom prst="rect">
            <a:avLst/>
          </a:prstGeom>
        </p:spPr>
        <p:txBody>
          <a:bodyPr wrap="none">
            <a:spAutoFit/>
          </a:bodyPr>
          <a:lstStyle/>
          <a:p>
            <a:pPr lvl="0" algn="dist">
              <a:defRPr/>
            </a:pPr>
            <a:r>
              <a:rPr lang="zh-CN" altLang="en-US" sz="2400" b="1" dirty="0">
                <a:solidFill>
                  <a:prstClr val="black"/>
                </a:solidFill>
                <a:cs typeface="+mn-ea"/>
                <a:sym typeface="+mn-lt"/>
              </a:rPr>
              <a:t>自读感悟</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09835" y="2513380"/>
            <a:ext cx="8976360" cy="2601546"/>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effectLst/>
                <a:uLnTx/>
                <a:uFillTx/>
                <a:cs typeface="+mn-ea"/>
                <a:sym typeface="+mn-lt"/>
              </a:rPr>
              <a:t>（1）不认识的字可以看拼音，或者请教老师和同学。</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effectLst/>
                <a:uLnTx/>
                <a:uFillTx/>
                <a:cs typeface="+mn-ea"/>
                <a:sym typeface="+mn-lt"/>
              </a:rPr>
              <a:t>（2）读准每一个字的字音，圈出生字词；</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effectLst/>
                <a:uLnTx/>
                <a:uFillTx/>
                <a:cs typeface="+mn-ea"/>
                <a:sym typeface="+mn-lt"/>
              </a:rPr>
              <a:t>（3）读通每个句子，读不通顺的多读几遍；</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effectLst/>
                <a:uLnTx/>
                <a:uFillTx/>
                <a:cs typeface="+mn-ea"/>
                <a:sym typeface="+mn-lt"/>
              </a:rPr>
              <a:t>（4）给每个自然段写上序号。                                                 </a:t>
            </a:r>
          </a:p>
        </p:txBody>
      </p:sp>
      <p:grpSp>
        <p:nvGrpSpPr>
          <p:cNvPr id="11" name="组合 10"/>
          <p:cNvGrpSpPr/>
          <p:nvPr/>
        </p:nvGrpSpPr>
        <p:grpSpPr>
          <a:xfrm>
            <a:off x="8714035" y="894130"/>
            <a:ext cx="2139315" cy="3238500"/>
            <a:chOff x="12451" y="2096"/>
            <a:chExt cx="3369" cy="5100"/>
          </a:xfrm>
        </p:grpSpPr>
        <p:pic>
          <p:nvPicPr>
            <p:cNvPr id="9" name="图片 8" descr="32"/>
            <p:cNvPicPr>
              <a:picLocks noChangeAspect="1"/>
            </p:cNvPicPr>
            <p:nvPr/>
          </p:nvPicPr>
          <p:blipFill>
            <a:blip r:embed="rId3" cstate="print"/>
            <a:stretch>
              <a:fillRect/>
            </a:stretch>
          </p:blipFill>
          <p:spPr>
            <a:xfrm>
              <a:off x="12451" y="2096"/>
              <a:ext cx="3369" cy="5100"/>
            </a:xfrm>
            <a:prstGeom prst="rect">
              <a:avLst/>
            </a:prstGeom>
          </p:spPr>
        </p:pic>
        <p:sp>
          <p:nvSpPr>
            <p:cNvPr id="12" name="文本框 11"/>
            <p:cNvSpPr txBox="1"/>
            <p:nvPr/>
          </p:nvSpPr>
          <p:spPr>
            <a:xfrm>
              <a:off x="13027" y="2858"/>
              <a:ext cx="2023" cy="2113"/>
            </a:xfrm>
            <a:prstGeom prst="ellipse">
              <a:avLst/>
            </a:prstGeom>
            <a:solidFill>
              <a:srgbClr val="29D6C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a:ln>
                    <a:noFill/>
                  </a:ln>
                  <a:solidFill>
                    <a:prstClr val="black"/>
                  </a:solidFill>
                  <a:effectLst/>
                  <a:uLnTx/>
                  <a:uFillTx/>
                  <a:cs typeface="+mn-ea"/>
                  <a:sym typeface="+mn-lt"/>
                </a:rPr>
                <a:t>自读要求</a:t>
              </a:r>
            </a:p>
          </p:txBody>
        </p:sp>
      </p:grpSp>
      <p:sp>
        <p:nvSpPr>
          <p:cNvPr id="59" name="文本框 58"/>
          <p:cNvSpPr txBox="1"/>
          <p:nvPr/>
        </p:nvSpPr>
        <p:spPr>
          <a:xfrm>
            <a:off x="684031" y="1781576"/>
            <a:ext cx="198002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effectLst/>
                <a:uLnTx/>
                <a:uFillTx/>
                <a:cs typeface="+mn-ea"/>
                <a:sym typeface="+mn-lt"/>
              </a:rPr>
              <a:t>自读课文：</a:t>
            </a:r>
          </a:p>
        </p:txBody>
      </p:sp>
      <p:sp>
        <p:nvSpPr>
          <p:cNvPr id="8" name="矩形 7"/>
          <p:cNvSpPr/>
          <p:nvPr/>
        </p:nvSpPr>
        <p:spPr>
          <a:xfrm>
            <a:off x="703927" y="352362"/>
            <a:ext cx="1447832" cy="461665"/>
          </a:xfrm>
          <a:prstGeom prst="rect">
            <a:avLst/>
          </a:prstGeom>
        </p:spPr>
        <p:txBody>
          <a:bodyPr wrap="none">
            <a:spAutoFit/>
          </a:bodyPr>
          <a:lstStyle/>
          <a:p>
            <a:pPr lvl="0" algn="dist">
              <a:defRPr/>
            </a:pPr>
            <a:r>
              <a:rPr lang="zh-CN" altLang="en-US" sz="2400" b="1" dirty="0">
                <a:solidFill>
                  <a:prstClr val="black"/>
                </a:solidFill>
                <a:cs typeface="+mn-ea"/>
                <a:sym typeface="+mn-lt"/>
              </a:rPr>
              <a:t>课前导读</a:t>
            </a:r>
          </a:p>
        </p:txBody>
      </p:sp>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4210" y="3661464"/>
            <a:ext cx="2214832" cy="29322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circle(in)">
                                      <p:cBhvr>
                                        <p:cTn id="11" dur="2000"/>
                                        <p:tgtEl>
                                          <p:spTgt spid="11"/>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circle(in)">
                                      <p:cBhvr>
                                        <p:cTn id="15" dur="2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1140482" y="2322044"/>
            <a:ext cx="198002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effectLst/>
                <a:uLnTx/>
                <a:uFillTx/>
                <a:cs typeface="+mn-ea"/>
                <a:sym typeface="+mn-lt"/>
              </a:rPr>
              <a:t>自读检查：</a:t>
            </a:r>
          </a:p>
        </p:txBody>
      </p:sp>
      <p:sp>
        <p:nvSpPr>
          <p:cNvPr id="24" name="文本框 23"/>
          <p:cNvSpPr txBox="1"/>
          <p:nvPr/>
        </p:nvSpPr>
        <p:spPr>
          <a:xfrm>
            <a:off x="1175655" y="2574489"/>
            <a:ext cx="5416868" cy="996555"/>
          </a:xfrm>
          <a:prstGeom prst="rect">
            <a:avLst/>
          </a:prstGeom>
          <a:noFill/>
        </p:spPr>
        <p:txBody>
          <a:bodyPr wrap="none" rtlCol="0">
            <a:spAutoFit/>
          </a:bodyPr>
          <a:lstStyle/>
          <a:p>
            <a:pPr marL="0" marR="0" lvl="0" indent="0" algn="l" defTabSz="914400" rtl="0" eaLnBrk="1" fontAlgn="auto" latinLnBrk="0" hangingPunct="1">
              <a:lnSpc>
                <a:spcPct val="300000"/>
              </a:lnSpc>
              <a:spcBef>
                <a:spcPts val="0"/>
              </a:spcBef>
              <a:spcAft>
                <a:spcPts val="0"/>
              </a:spcAft>
              <a:buClrTx/>
              <a:buSzTx/>
              <a:buFontTx/>
              <a:buNone/>
              <a:defRPr/>
            </a:pPr>
            <a:r>
              <a:rPr kumimoji="0" lang="zh-CN" altLang="en-US" sz="2400" b="0" i="0" u="none" strike="noStrike" kern="1200" cap="none" spc="0" normalizeH="0" baseline="0" noProof="0" dirty="0">
                <a:ln>
                  <a:noFill/>
                </a:ln>
                <a:effectLst/>
                <a:uLnTx/>
                <a:uFillTx/>
                <a:cs typeface="+mn-ea"/>
                <a:sym typeface="+mn-lt"/>
              </a:rPr>
              <a:t>指名读课文，同学检查字音是否正确。</a:t>
            </a:r>
            <a:endParaRPr kumimoji="0" lang="en-US" altLang="zh-CN" sz="2400" b="0" i="0" u="none" strike="noStrike" kern="1200" cap="none" spc="0" normalizeH="0" baseline="0" noProof="0" dirty="0">
              <a:ln>
                <a:noFill/>
              </a:ln>
              <a:effectLst/>
              <a:uLnTx/>
              <a:uFillTx/>
              <a:cs typeface="+mn-ea"/>
              <a:sym typeface="+mn-lt"/>
            </a:endParaRPr>
          </a:p>
        </p:txBody>
      </p:sp>
      <p:sp>
        <p:nvSpPr>
          <p:cNvPr id="45" name="文本框 44"/>
          <p:cNvSpPr txBox="1"/>
          <p:nvPr/>
        </p:nvSpPr>
        <p:spPr>
          <a:xfrm>
            <a:off x="1124734" y="3419571"/>
            <a:ext cx="5416868" cy="996555"/>
          </a:xfrm>
          <a:prstGeom prst="rect">
            <a:avLst/>
          </a:prstGeom>
          <a:noFill/>
        </p:spPr>
        <p:txBody>
          <a:bodyPr wrap="none" rtlCol="0">
            <a:spAutoFit/>
          </a:bodyPr>
          <a:lstStyle/>
          <a:p>
            <a:pPr marL="0" marR="0" lvl="0" indent="0" algn="l" defTabSz="914400" rtl="0" eaLnBrk="1" fontAlgn="auto" latinLnBrk="0" hangingPunct="1">
              <a:lnSpc>
                <a:spcPct val="300000"/>
              </a:lnSpc>
              <a:spcBef>
                <a:spcPts val="0"/>
              </a:spcBef>
              <a:spcAft>
                <a:spcPts val="0"/>
              </a:spcAft>
              <a:buClrTx/>
              <a:buSzTx/>
              <a:buFontTx/>
              <a:buNone/>
              <a:defRPr/>
            </a:pPr>
            <a:r>
              <a:rPr kumimoji="0" lang="zh-CN" altLang="en-US" sz="2400" b="0" i="0" u="none" strike="noStrike" kern="1200" cap="none" spc="0" normalizeH="0" baseline="0" noProof="0" dirty="0">
                <a:ln>
                  <a:noFill/>
                </a:ln>
                <a:effectLst/>
                <a:uLnTx/>
                <a:uFillTx/>
                <a:cs typeface="+mn-ea"/>
                <a:sym typeface="+mn-lt"/>
              </a:rPr>
              <a:t>分节读课文，说说这篇文章写了什么。</a:t>
            </a:r>
            <a:endParaRPr kumimoji="0" lang="en-US" altLang="zh-CN" sz="2400" b="0" i="0" u="none" strike="noStrike" kern="1200" cap="none" spc="0" normalizeH="0" baseline="0" noProof="0" dirty="0">
              <a:ln>
                <a:noFill/>
              </a:ln>
              <a:effectLst/>
              <a:uLnTx/>
              <a:uFillTx/>
              <a:cs typeface="+mn-ea"/>
              <a:sym typeface="+mn-lt"/>
            </a:endParaRPr>
          </a:p>
        </p:txBody>
      </p:sp>
      <p:sp>
        <p:nvSpPr>
          <p:cNvPr id="4" name="矩形 3"/>
          <p:cNvSpPr/>
          <p:nvPr/>
        </p:nvSpPr>
        <p:spPr>
          <a:xfrm>
            <a:off x="703927" y="352362"/>
            <a:ext cx="1447832" cy="461665"/>
          </a:xfrm>
          <a:prstGeom prst="rect">
            <a:avLst/>
          </a:prstGeom>
        </p:spPr>
        <p:txBody>
          <a:bodyPr wrap="none">
            <a:spAutoFit/>
          </a:bodyPr>
          <a:lstStyle/>
          <a:p>
            <a:pPr lvl="0" algn="dist">
              <a:defRPr/>
            </a:pPr>
            <a:r>
              <a:rPr lang="zh-CN" altLang="en-US" sz="2400" b="1" dirty="0">
                <a:solidFill>
                  <a:prstClr val="black"/>
                </a:solidFill>
                <a:cs typeface="+mn-ea"/>
                <a:sym typeface="+mn-lt"/>
              </a:rPr>
              <a:t>自读感悟</a:t>
            </a: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4210" y="2583654"/>
            <a:ext cx="3028950" cy="40100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p:cTn id="17" dur="500" fill="hold"/>
                                        <p:tgtEl>
                                          <p:spTgt spid="45"/>
                                        </p:tgtEl>
                                        <p:attrNameLst>
                                          <p:attrName>ppt_w</p:attrName>
                                        </p:attrNameLst>
                                      </p:cBhvr>
                                      <p:tavLst>
                                        <p:tav tm="0">
                                          <p:val>
                                            <p:fltVal val="0"/>
                                          </p:val>
                                        </p:tav>
                                        <p:tav tm="100000">
                                          <p:val>
                                            <p:strVal val="#ppt_w"/>
                                          </p:val>
                                        </p:tav>
                                      </p:tavLst>
                                    </p:anim>
                                    <p:anim calcmode="lin" valueType="num">
                                      <p:cBhvr>
                                        <p:cTn id="18" dur="500" fill="hold"/>
                                        <p:tgtEl>
                                          <p:spTgt spid="45"/>
                                        </p:tgtEl>
                                        <p:attrNameLst>
                                          <p:attrName>ppt_h</p:attrName>
                                        </p:attrNameLst>
                                      </p:cBhvr>
                                      <p:tavLst>
                                        <p:tav tm="0">
                                          <p:val>
                                            <p:fltVal val="0"/>
                                          </p:val>
                                        </p:tav>
                                        <p:tav tm="100000">
                                          <p:val>
                                            <p:strVal val="#ppt_h"/>
                                          </p:val>
                                        </p:tav>
                                      </p:tavLst>
                                    </p:anim>
                                    <p:animEffect transition="in" filter="fade">
                                      <p:cBhvr>
                                        <p:cTn id="1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45" grpId="0"/>
    </p:bldLst>
  </p:timing>
</p:sld>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sedokj0">
      <a:majorFont>
        <a:latin typeface="Arial"/>
        <a:ea typeface="思源黑体 CN Regular"/>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1308</Words>
  <Application>Microsoft Office PowerPoint</Application>
  <PresentationFormat>宽屏</PresentationFormat>
  <Paragraphs>176</Paragraphs>
  <Slides>28</Slides>
  <Notes>24</Notes>
  <HiddenSlides>0</HiddenSlides>
  <MMClips>1</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28</vt:i4>
      </vt:variant>
    </vt:vector>
  </HeadingPairs>
  <TitlesOfParts>
    <vt:vector size="33" baseType="lpstr">
      <vt:lpstr>Arial</vt:lpstr>
      <vt:lpstr>Wingdings</vt:lpstr>
      <vt:lpstr>思源黑体 CN Regular</vt:lpstr>
      <vt:lpstr>FandolFang R</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2021-05-10T00:41:56Z</dcterms:created>
  <dcterms:modified xsi:type="dcterms:W3CDTF">2023-01-10T07:28:47Z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5D586ED7BB794E07A5C621BC846BD07A</vt:lpwstr>
  </property>
  <property fmtid="{A09F084E-AD41-489F-8076-AA5BE3082BCA}" pid="100">
    <vt:ui4>5</vt:ui4>
  </property>
  <property fmtid="{64440492-4C8B-11D1-8B70-080036B11A03}" pid="11">
    <vt:lpwstr>www.2ppt.com-爱PPT提供资源下载</vt:lpwstr>
  </property>
</Properties>
</file>