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65" r:id="rId2"/>
    <p:sldId id="277" r:id="rId3"/>
    <p:sldId id="312" r:id="rId4"/>
    <p:sldId id="293" r:id="rId5"/>
    <p:sldId id="318" r:id="rId6"/>
    <p:sldId id="367" r:id="rId7"/>
    <p:sldId id="257" r:id="rId8"/>
    <p:sldId id="281" r:id="rId9"/>
    <p:sldId id="308" r:id="rId10"/>
    <p:sldId id="335" r:id="rId11"/>
    <p:sldId id="372" r:id="rId12"/>
    <p:sldId id="368" r:id="rId13"/>
    <p:sldId id="369" r:id="rId14"/>
    <p:sldId id="370" r:id="rId15"/>
    <p:sldId id="371" r:id="rId16"/>
    <p:sldId id="275" r:id="rId17"/>
    <p:sldId id="334" r:id="rId18"/>
    <p:sldId id="330" r:id="rId19"/>
    <p:sldId id="322" r:id="rId20"/>
    <p:sldId id="324" r:id="rId21"/>
    <p:sldId id="316" r:id="rId22"/>
    <p:sldId id="323" r:id="rId23"/>
    <p:sldId id="286" r:id="rId24"/>
    <p:sldId id="276" r:id="rId25"/>
    <p:sldId id="331" r:id="rId26"/>
    <p:sldId id="287" r:id="rId27"/>
    <p:sldId id="305" r:id="rId28"/>
    <p:sldId id="332" r:id="rId29"/>
    <p:sldId id="319" r:id="rId30"/>
    <p:sldId id="320" r:id="rId31"/>
    <p:sldId id="289" r:id="rId32"/>
    <p:sldId id="290" r:id="rId33"/>
    <p:sldId id="291" r:id="rId34"/>
    <p:sldId id="325" r:id="rId35"/>
    <p:sldId id="326" r:id="rId36"/>
    <p:sldId id="271" r:id="rId37"/>
    <p:sldId id="333" r:id="rId38"/>
    <p:sldId id="373" r:id="rId39"/>
    <p:sldId id="280" r:id="rId40"/>
    <p:sldId id="274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CC3B2"/>
    <a:srgbClr val="E6D6B8"/>
    <a:srgbClr val="E3EBB3"/>
    <a:srgbClr val="CFECB2"/>
    <a:srgbClr val="FF0000"/>
    <a:srgbClr val="FFFFFF"/>
    <a:srgbClr val="CC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65507FD5-6C73-440D-A4BA-69276A2FF9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7FD5-6C73-440D-A4BA-69276A2FF9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1038"/>
            <a:ext cx="4572000" cy="3429000"/>
          </a:xfrm>
        </p:spPr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1038" y="4338638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7FD5-6C73-440D-A4BA-69276A2FF9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50BA-0496-496B-87FC-571213C85CA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4DC7-064E-4AA9-BF07-11882182CC8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2AD1-E14F-4953-8B5B-76EA7325D4E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7273-8A10-4EA8-B310-F5C9D664C6D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CA4D-22C6-4324-AB5F-3BE3D3BF9B8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5D52-1E0E-47D8-ABB9-7889A5B9D5A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90353-915D-4C7F-B864-A3DB161FC6D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87CE6-5C1B-4A04-A02B-886C792453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0FF8-F295-4E78-A441-AC9E3A13A2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A9AB4-17F3-48B1-842F-3EF7E250529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ACB6FDFE-F238-4E46-AA8F-D6E29769D7D3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%201%20Activity%203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nit1-01.avi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38142;&#25509;&#36164;&#28304;/Unit%201%20activity%203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%201%20Activity%206.mp3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%201%20Activity%206.mp3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%201%20Activity%207.mp3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Unit%201%20Activity%202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8995" y="2514624"/>
            <a:ext cx="88169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Unit 1 </a:t>
            </a:r>
          </a:p>
          <a:p>
            <a:pPr algn="ctr"/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Here’s to our friendship!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770774" y="1270308"/>
            <a:ext cx="1600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r>
              <a:rPr lang="en-US" altLang="zh-CN" kern="10" dirty="0">
                <a:ln w="9525" cap="flat" cmpd="sng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Module</a:t>
            </a:r>
            <a:endParaRPr lang="zh-CN" altLang="en-US" kern="10" dirty="0">
              <a:ln w="9525" cap="flat" cmpd="sng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7" name="Oval 2"/>
          <p:cNvSpPr>
            <a:spLocks noChangeArrowheads="1"/>
          </p:cNvSpPr>
          <p:nvPr/>
        </p:nvSpPr>
        <p:spPr bwMode="auto">
          <a:xfrm>
            <a:off x="808796" y="1537008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1123121" y="1537008"/>
            <a:ext cx="13684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600"/>
              <a:t>8</a:t>
            </a:r>
          </a:p>
        </p:txBody>
      </p:sp>
      <p:sp>
        <p:nvSpPr>
          <p:cNvPr id="3079" name="WordArt 7"/>
          <p:cNvSpPr>
            <a:spLocks noChangeArrowheads="1" noChangeShapeType="1"/>
          </p:cNvSpPr>
          <p:nvPr/>
        </p:nvSpPr>
        <p:spPr bwMode="auto">
          <a:xfrm>
            <a:off x="2743248" y="1577975"/>
            <a:ext cx="52576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 cap="flat" cmpd="sng">
                  <a:solidFill>
                    <a:srgbClr val="EAEAEA"/>
                  </a:solidFill>
                  <a:bevel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My future life</a:t>
            </a:r>
            <a:endParaRPr lang="zh-CN" altLang="en-US" kern="10" dirty="0">
              <a:ln w="12700" cap="flat" cmpd="sng">
                <a:solidFill>
                  <a:srgbClr val="EAEAEA"/>
                </a:solidFill>
                <a:bevel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3106" y="579113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866775"/>
            <a:ext cx="7924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3 Why does Betty refuse to eat before she leaves?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2314575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solidFill>
                  <a:srgbClr val="FF0000"/>
                </a:solidFill>
              </a:rPr>
              <a:t>Because she is going to eat at the party.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209800"/>
            <a:ext cx="8534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1. Is Lingling enjoying the party?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</a:rPr>
              <a:t>    Yes, she is.</a:t>
            </a:r>
          </a:p>
          <a:p>
            <a:pPr>
              <a:lnSpc>
                <a:spcPct val="120000"/>
              </a:lnSpc>
            </a:pPr>
            <a:r>
              <a:rPr lang="zh-CN" altLang="zh-CN"/>
              <a:t>2. Who hang international flags on the </a:t>
            </a:r>
          </a:p>
          <a:p>
            <a:pPr>
              <a:lnSpc>
                <a:spcPct val="120000"/>
              </a:lnSpc>
            </a:pPr>
            <a:r>
              <a:rPr lang="zh-CN" altLang="zh-CN"/>
              <a:t>    wall?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</a:rPr>
              <a:t>    Tony.</a:t>
            </a:r>
          </a:p>
        </p:txBody>
      </p:sp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228600" y="609600"/>
            <a:ext cx="8534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Listen to Part 3 and answer the following questions.</a:t>
            </a:r>
            <a:endParaRPr lang="zh-CN" altLang="en-US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340" name="Picture 4" descr="图片听力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292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5162550"/>
            <a:ext cx="1403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 descr="123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52963"/>
            <a:ext cx="25209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WordArt 2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597693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 cmpd="sng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 Listen and read</a:t>
            </a:r>
            <a:endParaRPr lang="zh-CN" altLang="en-US" kern="10">
              <a:ln w="12700" cmpd="sng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32138" y="1916113"/>
            <a:ext cx="5257800" cy="3032125"/>
          </a:xfrm>
          <a:prstGeom prst="rect">
            <a:avLst/>
          </a:prstGeom>
          <a:solidFill>
            <a:srgbClr val="CCFFCC"/>
          </a:solidFill>
          <a:ln w="15875" cap="rnd" cmpd="sng">
            <a:solidFill>
              <a:srgbClr val="808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66FF"/>
                </a:solidFill>
                <a:latin typeface="Comic Sans MS" panose="030F0702030302020204" pitchFamily="66" charset="0"/>
              </a:rPr>
              <a:t>Learning to learn</a:t>
            </a:r>
          </a:p>
          <a:p>
            <a:r>
              <a:rPr lang="en-US" sz="3200"/>
              <a:t>When you listen to the recording, try to note down the key information. Your notes will then help you retell the main information.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403225" y="476250"/>
            <a:ext cx="38274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 </a:t>
            </a:r>
            <a:r>
              <a:rPr lang="zh-CN" altLang="en-US">
                <a:solidFill>
                  <a:srgbClr val="003399"/>
                </a:solidFill>
              </a:rPr>
              <a:t>3</a:t>
            </a:r>
            <a:r>
              <a:rPr lang="en-US">
                <a:solidFill>
                  <a:srgbClr val="003399"/>
                </a:solidFill>
              </a:rPr>
              <a:t>. </a:t>
            </a:r>
            <a:r>
              <a:rPr lang="zh-CN" altLang="en-US">
                <a:solidFill>
                  <a:srgbClr val="003399"/>
                </a:solidFill>
              </a:rPr>
              <a:t>L</a:t>
            </a:r>
            <a:r>
              <a:rPr lang="en-US">
                <a:solidFill>
                  <a:srgbClr val="003399"/>
                </a:solidFill>
              </a:rPr>
              <a:t>isten and read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0" y="1143000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Betty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3200">
                <a:latin typeface="Times New Roman" panose="02020603050405020304" pitchFamily="18" charset="0"/>
              </a:rPr>
              <a:t>You look lovely, Ling!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Thanks, you look great too. That's nice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handbag.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Betty: It's my mother's. Are you enjoying the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party?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I am. But I feel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sad. I don't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when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we'll be back in this hall 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together again. I'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going to 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you all.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200">
                <a:solidFill>
                  <a:srgbClr val="006600"/>
                </a:solidFill>
                <a:latin typeface="Times New Roman" panose="02020603050405020304" pitchFamily="18" charset="0"/>
              </a:rPr>
              <a:t>Tony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Yes, we'll all miss each other. 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  music.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</a:rPr>
              <a:t>Hey, Tony. You've hung international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   flags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on the walls</a:t>
            </a:r>
            <a:r>
              <a:rPr lang="zh-CN" altLang="en-US" sz="3200">
                <a:latin typeface="Times New Roman" panose="02020603050405020304" pitchFamily="18" charset="0"/>
              </a:rPr>
              <a:t>! They make the hall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04800"/>
            <a:ext cx="936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5943600"/>
            <a:ext cx="35591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on the walls 在墙上</a:t>
            </a:r>
            <a:endParaRPr lang="zh-CN" alt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look wonderful!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006600"/>
                </a:solidFill>
                <a:latin typeface="Times New Roman" panose="02020603050405020304" pitchFamily="18" charset="0"/>
              </a:rPr>
              <a:t>     Tony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They look OK,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they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music. It's got a great beat.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Betty: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Pardon? Oh, yes, but it's a bit noisy.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 to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stay in China for long,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Tony ?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006600"/>
                </a:solidFill>
                <a:latin typeface="Times New Roman" panose="02020603050405020304" pitchFamily="18" charset="0"/>
              </a:rPr>
              <a:t>      Tony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I hope so</a:t>
            </a:r>
            <a:r>
              <a:rPr lang="zh-CN" altLang="en-US" sz="3200">
                <a:latin typeface="Times New Roman" panose="02020603050405020304" pitchFamily="18" charset="0"/>
              </a:rPr>
              <a:t>. And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even if</a:t>
            </a:r>
            <a:r>
              <a:rPr lang="zh-CN" altLang="en-US" sz="3200">
                <a:latin typeface="Times New Roman" panose="02020603050405020304" pitchFamily="18" charset="0"/>
              </a:rPr>
              <a:t> I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go back to</a:t>
            </a:r>
            <a:r>
              <a:rPr lang="zh-CN" altLang="en-US" sz="3200">
                <a:latin typeface="Times New Roman" panose="02020603050405020304" pitchFamily="18" charset="0"/>
              </a:rPr>
              <a:t> the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   UK, I'll come back and visit you all.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you,Betty?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Betty:</a:t>
            </a:r>
            <a:r>
              <a:rPr lang="zh-CN" altLang="en-US" sz="3200">
                <a:latin typeface="Times New Roman" panose="02020603050405020304" pitchFamily="18" charset="0"/>
              </a:rPr>
              <a:t> I'll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finish</a:t>
            </a:r>
            <a:r>
              <a:rPr lang="zh-CN" altLang="en-US" sz="3200">
                <a:latin typeface="Times New Roman" panose="02020603050405020304" pitchFamily="18" charset="0"/>
              </a:rPr>
              <a:t> my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high school education</a:t>
            </a:r>
            <a:r>
              <a:rPr lang="zh-CN" altLang="en-US" sz="3200">
                <a:latin typeface="Times New Roman" panose="02020603050405020304" pitchFamily="18" charset="0"/>
              </a:rPr>
              <a:t> here,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 but I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want to 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go</a:t>
            </a:r>
            <a:r>
              <a:rPr lang="zh-CN" altLang="en-US" sz="3200">
                <a:latin typeface="Times New Roman" panose="02020603050405020304" pitchFamily="18" charset="0"/>
              </a:rPr>
              <a:t> back to my hometown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          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one day</a:t>
            </a:r>
            <a:r>
              <a:rPr lang="zh-CN" altLang="en-US" sz="3200">
                <a:latin typeface="Times New Roman" panose="02020603050405020304" pitchFamily="18" charset="0"/>
              </a:rPr>
              <a:t>. What are your plans, Daming?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Daming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3200">
                <a:latin typeface="Times New Roman" panose="02020603050405020304" pitchFamily="18" charset="0"/>
              </a:rPr>
              <a:t> I want to become......an English teacher!</a:t>
            </a:r>
          </a:p>
          <a:p>
            <a:pPr>
              <a:lnSpc>
                <a:spcPts val="3500"/>
              </a:lnSpc>
            </a:pPr>
            <a:r>
              <a:rPr lang="zh-CN" altLang="en-US" sz="3200">
                <a:solidFill>
                  <a:srgbClr val="006600"/>
                </a:solidFill>
                <a:latin typeface="Times New Roman" panose="02020603050405020304" pitchFamily="18" charset="0"/>
              </a:rPr>
              <a:t>     Tony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200"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Good for you!</a:t>
            </a:r>
            <a:r>
              <a:rPr lang="zh-CN" altLang="en-US" sz="3200">
                <a:latin typeface="Times New Roman" panose="02020603050405020304" pitchFamily="18" charset="0"/>
              </a:rPr>
              <a:t> Come on! Let's fetch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10200" y="762000"/>
            <a:ext cx="302736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Listen to 听........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53000" y="3048000"/>
            <a:ext cx="36925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go back to 回到</a:t>
            </a:r>
            <a:r>
              <a:rPr lang="zh-CN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........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00200" y="4800600"/>
            <a:ext cx="48656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want to do sth. 想要做某事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00200" y="2438400"/>
            <a:ext cx="38750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I hope so 我希望如此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52600" y="5257800"/>
            <a:ext cx="437038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one day有一天，某一天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881856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don't you 反义疑问句，遵循“前肯后否，前否后肯”原则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752600" y="6019800"/>
            <a:ext cx="45053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good for you 真行，真棒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 autoUpdateAnimBg="0"/>
      <p:bldP spid="17412" grpId="0" bldLvl="0" animBg="1" autoUpdateAnimBg="0"/>
      <p:bldP spid="17413" grpId="0" bldLvl="0" animBg="1" autoUpdateAnimBg="0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0535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               something to eat. What's on the menu?</a:t>
            </a:r>
          </a:p>
          <a:p>
            <a:r>
              <a:rPr lang="zh-CN" altLang="en-US" sz="3200"/>
              <a:t>    </a:t>
            </a:r>
            <a:r>
              <a:rPr lang="en-US" sz="3200">
                <a:cs typeface="Times New Roman" panose="02020603050405020304" pitchFamily="18" charset="0"/>
              </a:rPr>
              <a:t>Betty:</a:t>
            </a:r>
            <a:r>
              <a:rPr lang="zh-CN" altLang="en-US" sz="3200"/>
              <a:t> </a:t>
            </a:r>
            <a:r>
              <a:rPr lang="zh-CN" altLang="en-US" sz="3200">
                <a:solidFill>
                  <a:srgbClr val="FF0000"/>
                </a:solidFill>
              </a:rPr>
              <a:t>How about </a:t>
            </a:r>
            <a:r>
              <a:rPr lang="zh-CN" altLang="en-US" sz="3200"/>
              <a:t>a hot dog? Or some pancakes?</a:t>
            </a:r>
          </a:p>
          <a:p>
            <a:r>
              <a:rPr lang="zh-CN" altLang="en-US" sz="3200"/>
              <a:t>               And we've got some apple juice.</a:t>
            </a:r>
          </a:p>
          <a:p>
            <a:r>
              <a:rPr lang="zh-CN" altLang="en-US" sz="3200">
                <a:solidFill>
                  <a:srgbClr val="006600"/>
                </a:solidFill>
              </a:rPr>
              <a:t>    Tony</a:t>
            </a:r>
            <a:r>
              <a:rPr lang="zh-CN" altLang="en-US" sz="3200">
                <a:cs typeface="Times New Roman" panose="02020603050405020304" pitchFamily="18" charset="0"/>
              </a:rPr>
              <a:t>: </a:t>
            </a:r>
            <a:r>
              <a:rPr lang="zh-CN" altLang="en-US" sz="3200"/>
              <a:t>Let's </a:t>
            </a:r>
            <a:r>
              <a:rPr lang="zh-CN" altLang="en-US" sz="3200">
                <a:solidFill>
                  <a:srgbClr val="FF0000"/>
                </a:solidFill>
              </a:rPr>
              <a:t>raise </a:t>
            </a:r>
            <a:r>
              <a:rPr lang="zh-CN" altLang="en-US" sz="3200"/>
              <a:t>our </a:t>
            </a:r>
            <a:r>
              <a:rPr lang="zh-CN" altLang="en-US" sz="3200">
                <a:solidFill>
                  <a:srgbClr val="FF0000"/>
                </a:solidFill>
              </a:rPr>
              <a:t>glasses</a:t>
            </a:r>
            <a:r>
              <a:rPr lang="zh-CN" altLang="en-US" sz="3200"/>
              <a:t>. </a:t>
            </a:r>
            <a:r>
              <a:rPr lang="zh-CN" altLang="en-US" sz="3200">
                <a:solidFill>
                  <a:srgbClr val="FF0000"/>
                </a:solidFill>
              </a:rPr>
              <a:t>Here's to</a:t>
            </a:r>
            <a:r>
              <a:rPr lang="zh-CN" altLang="en-US" sz="3200"/>
              <a:t> our</a:t>
            </a:r>
          </a:p>
          <a:p>
            <a:r>
              <a:rPr lang="zh-CN" altLang="en-US" sz="3200"/>
              <a:t>               friendship, everyone.....and </a:t>
            </a:r>
            <a:r>
              <a:rPr lang="zh-CN" altLang="en-US" sz="3200">
                <a:solidFill>
                  <a:srgbClr val="FF0000"/>
                </a:solidFill>
              </a:rPr>
              <a:t>to the future</a:t>
            </a:r>
            <a:r>
              <a:rPr lang="zh-CN" altLang="en-US" sz="3200"/>
              <a:t>!</a:t>
            </a:r>
          </a:p>
          <a:p>
            <a:r>
              <a:rPr lang="zh-CN" altLang="en-US" sz="3200"/>
              <a:t>        All: Cheers!</a:t>
            </a:r>
          </a:p>
          <a:p>
            <a:r>
              <a:rPr lang="zh-CN" altLang="en-US" sz="3200"/>
              <a:t>    </a:t>
            </a:r>
            <a:r>
              <a:rPr lang="en-US" sz="3200">
                <a:cs typeface="Times New Roman" panose="02020603050405020304" pitchFamily="18" charset="0"/>
              </a:rPr>
              <a:t>Betty:</a:t>
            </a:r>
            <a:r>
              <a:rPr lang="zh-CN" altLang="en-US" sz="3200"/>
              <a:t> And now, excuse me. I must </a:t>
            </a:r>
            <a:r>
              <a:rPr lang="zh-CN" altLang="en-US" sz="3200">
                <a:solidFill>
                  <a:srgbClr val="FF0000"/>
                </a:solidFill>
              </a:rPr>
              <a:t>make a </a:t>
            </a:r>
          </a:p>
          <a:p>
            <a:r>
              <a:rPr lang="zh-CN" altLang="en-US" sz="3200">
                <a:solidFill>
                  <a:srgbClr val="FF0000"/>
                </a:solidFill>
              </a:rPr>
              <a:t>                speech</a:t>
            </a:r>
            <a:r>
              <a:rPr lang="zh-CN" altLang="en-US" sz="3200"/>
              <a:t>!</a:t>
            </a:r>
          </a:p>
          <a:p>
            <a:r>
              <a:rPr lang="zh-CN" altLang="en-US" sz="3200"/>
              <a:t>     </a:t>
            </a:r>
            <a:endParaRPr lang="zh-CN" altLang="en-US" sz="3200">
              <a:cs typeface="Times New Roman" panose="02020603050405020304" pitchFamily="18" charset="0"/>
            </a:endParaRPr>
          </a:p>
          <a:p>
            <a:endParaRPr lang="en-US" sz="3200"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76400" y="1752600"/>
            <a:ext cx="321151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raise glasses 举杯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3733800"/>
            <a:ext cx="40100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make a speech 作演讲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 autoUpdateAnimBg="0"/>
      <p:bldP spid="18436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209800"/>
            <a:ext cx="83058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Their feelings 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The hall ___________________________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The music _________________________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00400" y="2220913"/>
            <a:ext cx="56388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enjoyed the party; a bit sad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2906713"/>
            <a:ext cx="822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               has international flags; looks wonderful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67000" y="4202113"/>
            <a:ext cx="51816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 great beat; a bit noisy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1655" indent="-5416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20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>
                <a:solidFill>
                  <a:srgbClr val="0000FF"/>
                </a:solidFill>
              </a:rPr>
              <a:t>3. Read the dialogue of part 3 and complete the notes.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262063"/>
            <a:ext cx="82296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Their plans 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1262063"/>
            <a:ext cx="78486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Tony: stay in China or come back and visit; 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Betty: finish high school, but go back to hometown; 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Daming: become an English teacher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534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The food and drink ___________________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cs typeface="Times New Roman" panose="02020603050405020304" pitchFamily="18" charset="0"/>
              </a:rPr>
              <a:t>____________________________________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hot dogs; pancakes; apple juice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228600" y="457200"/>
            <a:ext cx="8686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4. Read the passage again and anwer the questions.</a:t>
            </a:r>
            <a:endParaRPr lang="zh-CN" altLang="en-US">
              <a:ln w="9525" cmpd="sng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1. Why is Lingling sad?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Because she is going to miss her friends.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2. What makes the hall look wonderful?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The international flags.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3. What do they think of the music?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They think the music has got a good beat.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4953000"/>
            <a:ext cx="8001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How will you feel at the school-leavers’ party?</a:t>
            </a:r>
          </a:p>
        </p:txBody>
      </p:sp>
      <p:pic>
        <p:nvPicPr>
          <p:cNvPr id="4099" name="Picture 3" descr="2010611111455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/>
          <p:cNvSpPr>
            <a:spLocks noChangeArrowheads="1" noChangeShapeType="1"/>
          </p:cNvSpPr>
          <p:nvPr/>
        </p:nvSpPr>
        <p:spPr bwMode="auto">
          <a:xfrm>
            <a:off x="2057400" y="304800"/>
            <a:ext cx="4495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Warming up</a:t>
            </a:r>
            <a:endParaRPr lang="zh-CN" altLang="en-US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15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41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61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87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593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313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033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753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4. What are Tony’s plans?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He hopes to stay in China for a long time, and even if he goes back to the UK, he’ll come back and visit his friends.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5. What is on the menu?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Hot dogs, pancakes and apple juice.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6. What do they wish for when they raise  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their glasses?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 their friendship and their future.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978025"/>
            <a:ext cx="88392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>
                <a:latin typeface="Times New Roman" panose="02020603050405020304" pitchFamily="18" charset="0"/>
              </a:rPr>
              <a:t>1 If you say ________, does it mean “Please say that again” or “I’m sorry”?</a:t>
            </a:r>
          </a:p>
          <a:p>
            <a:pPr>
              <a:lnSpc>
                <a:spcPct val="110000"/>
              </a:lnSpc>
            </a:pPr>
            <a:r>
              <a:rPr lang="zh-CN" altLang="zh-CN" sz="3400">
                <a:latin typeface="Times New Roman" panose="02020603050405020304" pitchFamily="18" charset="0"/>
              </a:rPr>
              <a:t>2 Do you think a(n) _________ is something to eat or something to drink?</a:t>
            </a:r>
          </a:p>
          <a:p>
            <a:pPr>
              <a:lnSpc>
                <a:spcPct val="110000"/>
              </a:lnSpc>
            </a:pPr>
            <a:r>
              <a:rPr lang="zh-CN" altLang="zh-CN" sz="3400">
                <a:latin typeface="Times New Roman" panose="02020603050405020304" pitchFamily="18" charset="0"/>
              </a:rPr>
              <a:t>3 If you ______ to do something, do you want to do it or not?</a:t>
            </a:r>
          </a:p>
          <a:p>
            <a:pPr>
              <a:lnSpc>
                <a:spcPct val="110000"/>
              </a:lnSpc>
            </a:pPr>
            <a:r>
              <a:rPr lang="zh-CN" altLang="zh-CN" sz="3400">
                <a:latin typeface="Times New Roman" panose="02020603050405020304" pitchFamily="18" charset="0"/>
              </a:rPr>
              <a:t>4 Do you think the ______ will be better than the past?</a:t>
            </a:r>
            <a:endParaRPr lang="zh-CN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WordArt 3"/>
          <p:cNvSpPr>
            <a:spLocks noChangeArrowheads="1" noChangeShapeType="1"/>
          </p:cNvSpPr>
          <p:nvPr/>
        </p:nvSpPr>
        <p:spPr bwMode="auto">
          <a:xfrm>
            <a:off x="381000" y="381000"/>
            <a:ext cx="8458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5. Complete the questions with the words in the box.</a:t>
            </a:r>
            <a:endParaRPr lang="zh-CN" altLang="en-US">
              <a:ln w="9525" cmpd="sng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7315200" cy="723900"/>
          </a:xfrm>
          <a:prstGeom prst="rect">
            <a:avLst/>
          </a:prstGeom>
          <a:solidFill>
            <a:srgbClr val="CCCC00">
              <a:alpha val="3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future   intend   pancake   pardon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4600" y="1981200"/>
            <a:ext cx="28194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114800" y="3124200"/>
            <a:ext cx="23622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pancake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2600" y="4267200"/>
            <a:ext cx="23622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intend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733800" y="5410200"/>
            <a:ext cx="16002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496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future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utoUpdateAnimBg="0"/>
      <p:bldP spid="24582" grpId="0" autoUpdateAnimBg="0"/>
      <p:bldP spid="24583" grpId="0" autoUpdateAnimBg="0"/>
      <p:bldP spid="2458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 sz="3400">
                <a:latin typeface="Times New Roman" panose="02020603050405020304" pitchFamily="18" charset="0"/>
              </a:rPr>
              <a:t>If you say </a:t>
            </a: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  <a:r>
              <a:rPr lang="zh-CN" altLang="zh-CN" sz="3400">
                <a:latin typeface="Times New Roman" panose="02020603050405020304" pitchFamily="18" charset="0"/>
              </a:rPr>
              <a:t>, does it mean “Please say that again” or “I’m sorry”?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 sz="3400">
                <a:latin typeface="Times New Roman" panose="02020603050405020304" pitchFamily="18" charset="0"/>
              </a:rPr>
              <a:t>Do you think a </a:t>
            </a: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pancake</a:t>
            </a:r>
            <a:r>
              <a:rPr lang="zh-CN" altLang="zh-CN" sz="3400">
                <a:latin typeface="Times New Roman" panose="02020603050405020304" pitchFamily="18" charset="0"/>
              </a:rPr>
              <a:t> is something to eat or something to drink?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 sz="3400">
                <a:latin typeface="Times New Roman" panose="02020603050405020304" pitchFamily="18" charset="0"/>
              </a:rPr>
              <a:t>If you </a:t>
            </a: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intend</a:t>
            </a:r>
            <a:r>
              <a:rPr lang="zh-CN" altLang="zh-CN" sz="3400">
                <a:latin typeface="Times New Roman" panose="02020603050405020304" pitchFamily="18" charset="0"/>
              </a:rPr>
              <a:t> to do something, do you want to do it or not?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 sz="3400">
                <a:latin typeface="Times New Roman" panose="02020603050405020304" pitchFamily="18" charset="0"/>
              </a:rPr>
              <a:t>Do you think the </a:t>
            </a:r>
            <a:r>
              <a:rPr lang="zh-CN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future</a:t>
            </a:r>
            <a:r>
              <a:rPr lang="zh-CN" altLang="zh-CN" sz="3400">
                <a:latin typeface="Times New Roman" panose="02020603050405020304" pitchFamily="18" charset="0"/>
              </a:rPr>
              <a:t> will be better than the past?</a:t>
            </a:r>
            <a:endParaRPr lang="zh-CN" altLang="zh-CN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457200" y="533400"/>
            <a:ext cx="8229600" cy="838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Now work in pairs. Ask and answer.</a:t>
            </a:r>
            <a:endParaRPr lang="zh-CN" altLang="en-US">
              <a:ln w="9525" cmpd="sng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/>
          </p:cNvSpPr>
          <p:nvPr/>
        </p:nvSpPr>
        <p:spPr bwMode="auto">
          <a:xfrm>
            <a:off x="1600200" y="76200"/>
            <a:ext cx="61722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Everyday English</a:t>
            </a:r>
            <a:endParaRPr lang="zh-CN" altLang="en-US">
              <a:ln w="9525" cmpd="sng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763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/>
              <a:t> Pardon? </a:t>
            </a:r>
            <a:r>
              <a:rPr lang="zh-CN"/>
              <a:t>对不起，请原谅（用于礼貌请求</a:t>
            </a:r>
          </a:p>
          <a:p>
            <a:pPr>
              <a:lnSpc>
                <a:spcPct val="120000"/>
              </a:lnSpc>
            </a:pPr>
            <a:r>
              <a:rPr lang="zh-CN"/>
              <a:t>  别人重复自己没听清或不理解的话）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/>
              <a:t> </a:t>
            </a:r>
            <a:r>
              <a:rPr lang="zh-CN" altLang="zh-CN"/>
              <a:t>I hope so. </a:t>
            </a:r>
            <a:r>
              <a:rPr lang="zh-CN"/>
              <a:t>在简略句中，表示希望某事</a:t>
            </a:r>
          </a:p>
          <a:p>
            <a:pPr>
              <a:lnSpc>
                <a:spcPct val="120000"/>
              </a:lnSpc>
            </a:pPr>
            <a:r>
              <a:rPr lang="zh-CN"/>
              <a:t>                    发生</a:t>
            </a:r>
            <a:r>
              <a:rPr lang="zh-CN" b="0"/>
              <a:t> </a:t>
            </a:r>
            <a:endParaRPr lang="zh-CN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/>
              <a:t> </a:t>
            </a:r>
            <a:r>
              <a:rPr lang="zh-CN" altLang="zh-CN"/>
              <a:t>Good for you!</a:t>
            </a:r>
            <a:r>
              <a:rPr lang="zh-CN"/>
              <a:t>（称赞某人）真行，真棒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/>
              <a:t> </a:t>
            </a:r>
            <a:r>
              <a:rPr lang="zh-CN" altLang="zh-CN"/>
              <a:t>Here’s to …</a:t>
            </a:r>
            <a:r>
              <a:rPr lang="zh-CN"/>
              <a:t>（祝酒词）为</a:t>
            </a:r>
            <a:r>
              <a:rPr lang="zh-CN" altLang="zh-CN"/>
              <a:t>……</a:t>
            </a:r>
            <a:r>
              <a:rPr lang="zh-CN"/>
              <a:t>的健康（或胜利）干杯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/>
              <a:t> </a:t>
            </a:r>
            <a:r>
              <a:rPr lang="zh-CN" altLang="zh-CN"/>
              <a:t>Cheers! </a:t>
            </a:r>
            <a:r>
              <a:rPr lang="zh-CN"/>
              <a:t>用作祝酒语</a:t>
            </a:r>
            <a:r>
              <a:rPr lang="zh-CN" altLang="zh-CN"/>
              <a:t>, </a:t>
            </a:r>
            <a:r>
              <a:rPr lang="zh-CN"/>
              <a:t>意为“干杯”</a:t>
            </a:r>
            <a:r>
              <a:rPr lang="zh-CN" b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305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1. That’s a nice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handbag</a:t>
            </a:r>
            <a:r>
              <a:rPr lang="zh-CN" altLang="zh-CN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handbag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表示“（女用）小手提包”。</a:t>
            </a:r>
          </a:p>
          <a:p>
            <a:pPr>
              <a:lnSpc>
                <a:spcPct val="120000"/>
              </a:lnSpc>
            </a:pPr>
            <a:r>
              <a:rPr 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latin typeface="Times New Roman" panose="02020603050405020304" pitchFamily="18" charset="0"/>
              </a:rPr>
              <a:t>e.g. You’ll be more beautiful if you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 wear the red </a:t>
            </a:r>
            <a:r>
              <a:rPr lang="zh-CN" altLang="zh-CN">
                <a:solidFill>
                  <a:srgbClr val="CC00FF"/>
                </a:solidFill>
                <a:latin typeface="Times New Roman" panose="02020603050405020304" pitchFamily="18" charset="0"/>
              </a:rPr>
              <a:t>handbag</a:t>
            </a:r>
            <a:r>
              <a:rPr lang="zh-CN" altLang="zh-CN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</a:t>
            </a:r>
            <a:r>
              <a:rPr lang="zh-CN">
                <a:latin typeface="Times New Roman" panose="02020603050405020304" pitchFamily="18" charset="0"/>
              </a:rPr>
              <a:t>如果拎上这个手提包，你会更漂</a:t>
            </a:r>
          </a:p>
          <a:p>
            <a:pPr>
              <a:lnSpc>
                <a:spcPct val="120000"/>
              </a:lnSpc>
            </a:pPr>
            <a:r>
              <a:rPr lang="zh-CN">
                <a:latin typeface="Times New Roman" panose="02020603050405020304" pitchFamily="18" charset="0"/>
              </a:rPr>
              <a:t>          亮。</a:t>
            </a:r>
          </a:p>
        </p:txBody>
      </p:sp>
      <p:sp>
        <p:nvSpPr>
          <p:cNvPr id="27651" name="WordArt 3"/>
          <p:cNvSpPr>
            <a:spLocks noChangeArrowheads="1" noChangeShapeType="1"/>
          </p:cNvSpPr>
          <p:nvPr/>
        </p:nvSpPr>
        <p:spPr bwMode="auto">
          <a:xfrm>
            <a:off x="1600200" y="8382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 cmpd="sng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Language points</a:t>
            </a:r>
            <a:endParaRPr lang="zh-CN" altLang="en-US" kern="10">
              <a:ln w="12700" cmpd="sng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344488"/>
            <a:ext cx="86106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2. Yes, I am, but I feel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 bit</a:t>
            </a:r>
            <a:r>
              <a:rPr lang="zh-CN" altLang="en-US">
                <a:latin typeface="Times New Roman" panose="02020603050405020304" pitchFamily="18" charset="0"/>
              </a:rPr>
              <a:t> sad.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 bit表示“有点…”。用来修饰形容词、</a:t>
            </a: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副词或动词，相当于a little。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e.g. It’s </a:t>
            </a:r>
            <a:r>
              <a:rPr lang="zh-CN" altLang="en-US">
                <a:solidFill>
                  <a:srgbClr val="CC00FF"/>
                </a:solidFill>
                <a:latin typeface="Times New Roman" panose="02020603050405020304" pitchFamily="18" charset="0"/>
              </a:rPr>
              <a:t>a bit</a:t>
            </a:r>
            <a:r>
              <a:rPr lang="zh-CN" altLang="en-US">
                <a:latin typeface="Times New Roman" panose="02020603050405020304" pitchFamily="18" charset="0"/>
              </a:rPr>
              <a:t> cold today, isn’t it?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今天有点冷，不是吗？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3. It’s got a great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beat</a:t>
            </a:r>
            <a:r>
              <a:rPr lang="zh-CN" altLang="en-US">
                <a:latin typeface="Times New Roman" panose="02020603050405020304" pitchFamily="18" charset="0"/>
              </a:rPr>
              <a:t>! 节奏太棒了！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beat指“（音乐、诗歌等的）节奏，节 </a:t>
            </a: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拍”。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e.g. Follow the </a:t>
            </a:r>
            <a:r>
              <a:rPr lang="zh-CN" altLang="en-US">
                <a:solidFill>
                  <a:srgbClr val="CC00FF"/>
                </a:solidFill>
                <a:latin typeface="Times New Roman" panose="02020603050405020304" pitchFamily="18" charset="0"/>
              </a:rPr>
              <a:t>beat</a:t>
            </a:r>
            <a:r>
              <a:rPr lang="zh-CN" altLang="en-US">
                <a:latin typeface="Times New Roman" panose="02020603050405020304" pitchFamily="18" charset="0"/>
              </a:rPr>
              <a:t>, please.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请跟上节拍。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534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4.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  <a:r>
              <a:rPr lang="zh-CN" altLang="zh-CN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表示“对不起，请原谅”。用于礼貌地请求别人重复没听清或没听懂的话。</a:t>
            </a:r>
          </a:p>
          <a:p>
            <a:pPr>
              <a:lnSpc>
                <a:spcPct val="120000"/>
              </a:lnSpc>
            </a:pPr>
            <a:r>
              <a:rPr lang="zh-CN">
                <a:latin typeface="Times New Roman" panose="02020603050405020304" pitchFamily="18" charset="0"/>
              </a:rPr>
              <a:t>   </a:t>
            </a:r>
            <a:r>
              <a:rPr lang="zh-CN" altLang="zh-CN">
                <a:latin typeface="Times New Roman" panose="02020603050405020304" pitchFamily="18" charset="0"/>
              </a:rPr>
              <a:t>e.g. -Where is the post office?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-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  <a:r>
              <a:rPr lang="zh-CN" altLang="zh-CN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534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5. Do you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intend</a:t>
            </a:r>
            <a:r>
              <a:rPr lang="zh-CN" altLang="zh-CN">
                <a:latin typeface="Times New Roman" panose="02020603050405020304" pitchFamily="18" charset="0"/>
              </a:rPr>
              <a:t> to stay in China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r>
              <a:rPr lang="zh-CN" altLang="zh-CN">
                <a:latin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long</a:t>
            </a:r>
            <a:r>
              <a:rPr lang="zh-CN" altLang="zh-CN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Tony? 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intend to do sth. 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表示“打算做某事”。</a:t>
            </a:r>
          </a:p>
          <a:p>
            <a:pPr>
              <a:lnSpc>
                <a:spcPct val="115000"/>
              </a:lnSpc>
            </a:pPr>
            <a:r>
              <a:rPr 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latin typeface="Times New Roman" panose="02020603050405020304" pitchFamily="18" charset="0"/>
              </a:rPr>
              <a:t>e.g. Finney </a:t>
            </a:r>
            <a:r>
              <a:rPr lang="zh-CN" altLang="zh-CN">
                <a:solidFill>
                  <a:srgbClr val="CC00FF"/>
                </a:solidFill>
                <a:latin typeface="Times New Roman" panose="02020603050405020304" pitchFamily="18" charset="0"/>
              </a:rPr>
              <a:t>intends to go</a:t>
            </a:r>
            <a:r>
              <a:rPr lang="zh-CN" altLang="zh-CN">
                <a:latin typeface="Times New Roman" panose="02020603050405020304" pitchFamily="18" charset="0"/>
              </a:rPr>
              <a:t> to Australia 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 next year if all goes well. </a:t>
            </a:r>
          </a:p>
          <a:p>
            <a:pPr>
              <a:lnSpc>
                <a:spcPct val="115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</a:t>
            </a:r>
            <a:r>
              <a:rPr lang="zh-CN">
                <a:latin typeface="Times New Roman" panose="02020603050405020304" pitchFamily="18" charset="0"/>
              </a:rPr>
              <a:t>如果一切顺利，芬尼打算明年去澳</a:t>
            </a:r>
          </a:p>
          <a:p>
            <a:pPr>
              <a:lnSpc>
                <a:spcPct val="115000"/>
              </a:lnSpc>
            </a:pPr>
            <a:r>
              <a:rPr lang="zh-CN">
                <a:latin typeface="Times New Roman" panose="02020603050405020304" pitchFamily="18" charset="0"/>
              </a:rPr>
              <a:t>          大利亚。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3058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 long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相当于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for a long period of time, </a:t>
            </a:r>
          </a:p>
          <a:p>
            <a:pPr>
              <a:lnSpc>
                <a:spcPct val="120000"/>
              </a:lnSpc>
            </a:pP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表示“很长时间”。</a:t>
            </a:r>
          </a:p>
          <a:p>
            <a:pPr>
              <a:lnSpc>
                <a:spcPct val="120000"/>
              </a:lnSpc>
            </a:pPr>
            <a:r>
              <a:rPr lang="zh-CN">
                <a:latin typeface="Times New Roman" panose="02020603050405020304" pitchFamily="18" charset="0"/>
              </a:rPr>
              <a:t>例如：</a:t>
            </a:r>
            <a:r>
              <a:rPr lang="zh-CN" altLang="zh-CN">
                <a:latin typeface="Times New Roman" panose="02020603050405020304" pitchFamily="18" charset="0"/>
              </a:rPr>
              <a:t>-Have you been waiting for long?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  -No, not </a:t>
            </a:r>
            <a:r>
              <a:rPr lang="zh-CN" altLang="zh-CN">
                <a:solidFill>
                  <a:srgbClr val="CC00FF"/>
                </a:solidFill>
                <a:latin typeface="Times New Roman" panose="02020603050405020304" pitchFamily="18" charset="0"/>
              </a:rPr>
              <a:t>for long</a:t>
            </a:r>
            <a:r>
              <a:rPr lang="zh-CN" altLang="zh-CN">
                <a:latin typeface="Times New Roman" panose="02020603050405020304" pitchFamily="18" charset="0"/>
              </a:rPr>
              <a:t>. Only a few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   minutes.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058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4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80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>
                <a:latin typeface="Times New Roman" panose="02020603050405020304" pitchFamily="18" charset="0"/>
              </a:rPr>
              <a:t>6. And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even if</a:t>
            </a:r>
            <a:r>
              <a:rPr lang="zh-CN" altLang="zh-CN">
                <a:latin typeface="Times New Roman" panose="02020603050405020304" pitchFamily="18" charset="0"/>
              </a:rPr>
              <a:t> I go back to the UK, I’ll  </a:t>
            </a:r>
          </a:p>
          <a:p>
            <a:pPr>
              <a:lnSpc>
                <a:spcPct val="11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come back and visit you all.</a:t>
            </a:r>
          </a:p>
          <a:p>
            <a:pPr>
              <a:lnSpc>
                <a:spcPct val="11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even if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表示“虽然，尽管”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相当于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even  though</a:t>
            </a:r>
            <a:r>
              <a:rPr lang="zh-CN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>
                <a:latin typeface="Times New Roman" panose="02020603050405020304" pitchFamily="18" charset="0"/>
              </a:rPr>
              <a:t>    </a:t>
            </a:r>
            <a:r>
              <a:rPr lang="zh-CN" altLang="zh-CN">
                <a:latin typeface="Times New Roman" panose="02020603050405020304" pitchFamily="18" charset="0"/>
              </a:rPr>
              <a:t>e.g.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Even if</a:t>
            </a:r>
            <a:r>
              <a:rPr lang="zh-CN" altLang="zh-CN">
                <a:latin typeface="Times New Roman" panose="02020603050405020304" pitchFamily="18" charset="0"/>
              </a:rPr>
              <a:t> I fail this time, I would try </a:t>
            </a:r>
          </a:p>
          <a:p>
            <a:pPr>
              <a:lnSpc>
                <a:spcPct val="11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      again.</a:t>
            </a:r>
            <a:br>
              <a:rPr lang="zh-CN" altLang="zh-CN">
                <a:latin typeface="Times New Roman" panose="02020603050405020304" pitchFamily="18" charset="0"/>
              </a:rPr>
            </a:br>
            <a:r>
              <a:rPr lang="zh-CN" altLang="zh-CN">
                <a:latin typeface="Times New Roman" panose="02020603050405020304" pitchFamily="18" charset="0"/>
              </a:rPr>
              <a:t>      </a:t>
            </a:r>
            <a:r>
              <a:rPr lang="zh-CN">
                <a:latin typeface="Times New Roman" panose="02020603050405020304" pitchFamily="18" charset="0"/>
              </a:rPr>
              <a:t>即使我这次失败了，我还要再试</a:t>
            </a:r>
          </a:p>
          <a:p>
            <a:pPr>
              <a:lnSpc>
                <a:spcPct val="110000"/>
              </a:lnSpc>
            </a:pPr>
            <a:r>
              <a:rPr lang="zh-CN">
                <a:latin typeface="Times New Roman" panose="02020603050405020304" pitchFamily="18" charset="0"/>
              </a:rPr>
              <a:t>          试。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4800600"/>
            <a:ext cx="7315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What are you going to show for your classmates?</a:t>
            </a:r>
          </a:p>
        </p:txBody>
      </p:sp>
      <p:pic>
        <p:nvPicPr>
          <p:cNvPr id="5123" name="Picture 3" descr="00000036198097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219200"/>
            <a:ext cx="48006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7. Let’s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fetch something to eat</a:t>
            </a:r>
            <a:r>
              <a:rPr lang="zh-CN" altLang="en-US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fetch表示“（去）取来，拿来”。(有一个往返的过程)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e.g. Your schoolbag is not here. Please 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go downstairs and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fetch</a:t>
            </a:r>
            <a:r>
              <a:rPr lang="zh-CN" altLang="en-US">
                <a:latin typeface="Times New Roman" panose="02020603050405020304" pitchFamily="18" charset="0"/>
              </a:rPr>
              <a:t> it.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你的书包不在这。请到楼下把它拿</a:t>
            </a:r>
          </a:p>
          <a:p>
            <a:pPr>
              <a:lnSpc>
                <a:spcPct val="12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      上来。</a:t>
            </a: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something to eat表示“吃的东西”。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0" y="2209800"/>
            <a:ext cx="78486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I’ll finish my high school education </a:t>
            </a:r>
          </a:p>
          <a:p>
            <a:pPr>
              <a:lnSpc>
                <a:spcPct val="130000"/>
              </a:lnSpc>
            </a:pPr>
            <a:r>
              <a:rPr lang="zh-CN" altLang="zh-CN">
                <a:latin typeface="Times New Roman" panose="02020603050405020304" pitchFamily="18" charset="0"/>
              </a:rPr>
              <a:t>here, but I want to go back to my home </a:t>
            </a:r>
          </a:p>
          <a:p>
            <a:pPr>
              <a:lnSpc>
                <a:spcPct val="130000"/>
              </a:lnSpc>
            </a:pPr>
            <a:r>
              <a:rPr lang="zh-CN" altLang="zh-CN">
                <a:latin typeface="Times New Roman" panose="02020603050405020304" pitchFamily="18" charset="0"/>
              </a:rPr>
              <a:t>town one day. What are your plans, </a:t>
            </a:r>
          </a:p>
          <a:p>
            <a:pPr>
              <a:lnSpc>
                <a:spcPct val="130000"/>
              </a:lnSpc>
            </a:pPr>
            <a:r>
              <a:rPr lang="zh-CN" altLang="zh-CN">
                <a:latin typeface="Times New Roman" panose="02020603050405020304" pitchFamily="18" charset="0"/>
              </a:rPr>
              <a:t>Daming?</a:t>
            </a:r>
          </a:p>
        </p:txBody>
      </p:sp>
      <p:sp>
        <p:nvSpPr>
          <p:cNvPr id="34819" name="WordArt 3"/>
          <p:cNvSpPr>
            <a:spLocks noChangeArrowheads="1" noChangeShapeType="1"/>
          </p:cNvSpPr>
          <p:nvPr/>
        </p:nvSpPr>
        <p:spPr bwMode="auto">
          <a:xfrm>
            <a:off x="457200" y="1066800"/>
            <a:ext cx="7162800" cy="854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6. Listen and mark the pauses.</a:t>
            </a:r>
            <a:endParaRPr lang="zh-CN" altLang="en-US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820" name="Picture 4" descr="图片听力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1430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1828800" y="32004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4038600" y="32004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1828800" y="39624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3581400" y="39624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7772400" y="39624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1" grpId="0" animBg="1"/>
      <p:bldP spid="34822" grpId="0" animBg="1"/>
      <p:bldP spid="34823" grpId="0" animBg="1"/>
      <p:bldP spid="34824" grpId="0" animBg="1"/>
      <p:bldP spid="348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/>
          </p:cNvSpPr>
          <p:nvPr/>
        </p:nvSpPr>
        <p:spPr bwMode="auto">
          <a:xfrm>
            <a:off x="685800" y="1295400"/>
            <a:ext cx="7162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99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Now listen again and repeat.</a:t>
            </a:r>
            <a:endParaRPr lang="zh-CN" altLang="en-US">
              <a:solidFill>
                <a:srgbClr val="99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78486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I’ll finish my high school education 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here, but I want to go back to my home 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0000FF"/>
                </a:solidFill>
                <a:latin typeface="Times New Roman" panose="02020603050405020304" pitchFamily="18" charset="0"/>
              </a:rPr>
              <a:t>town one day. What are your plans, </a:t>
            </a:r>
          </a:p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0000FF"/>
                </a:solidFill>
                <a:latin typeface="Times New Roman" panose="02020603050405020304" pitchFamily="18" charset="0"/>
              </a:rPr>
              <a:t>Daming?</a:t>
            </a:r>
          </a:p>
        </p:txBody>
      </p:sp>
      <p:pic>
        <p:nvPicPr>
          <p:cNvPr id="35844" name="Picture 4" descr="图片听力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9906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1828800" y="31242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4038600" y="31242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1828800" y="38100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581400" y="38100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7772400" y="38100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7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WordArt 4"/>
          <p:cNvSpPr>
            <a:spLocks noChangeArrowheads="1" noChangeShapeType="1"/>
          </p:cNvSpPr>
          <p:nvPr/>
        </p:nvSpPr>
        <p:spPr bwMode="auto">
          <a:xfrm>
            <a:off x="533400" y="914400"/>
            <a:ext cx="78486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7. Read and mark the pauses.</a:t>
            </a:r>
            <a:endParaRPr lang="zh-CN" altLang="en-US">
              <a:ln w="9525" cmpd="sng">
                <a:solidFill>
                  <a:srgbClr val="FF6600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2000" y="2362200"/>
            <a:ext cx="75438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Let’s raise our glasses. Here’s to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our friendship, everyone … and to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the future!</a:t>
            </a:r>
            <a:endParaRPr lang="zh-CN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5715000" y="25908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3810000" y="32766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5638800" y="33528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267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1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267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WordArt 4"/>
          <p:cNvSpPr>
            <a:spLocks noChangeArrowheads="1" noChangeShapeType="1"/>
          </p:cNvSpPr>
          <p:nvPr/>
        </p:nvSpPr>
        <p:spPr bwMode="auto">
          <a:xfrm>
            <a:off x="1676400" y="1295400"/>
            <a:ext cx="6400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Now listen and check.</a:t>
            </a:r>
            <a:endParaRPr lang="zh-CN" altLang="en-US">
              <a:ln w="9525" cmpd="sng">
                <a:solidFill>
                  <a:srgbClr val="FF6600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75438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Let’s raise our glasses. Here’s to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our friendship, everyone … and to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the future!</a:t>
            </a:r>
            <a:endParaRPr lang="zh-CN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4" name="Picture 6" descr="图片听力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867400" y="26670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962400" y="33528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5791200" y="3429000"/>
            <a:ext cx="76200" cy="3810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267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5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267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6" name="WordArt 4"/>
          <p:cNvSpPr>
            <a:spLocks noChangeArrowheads="1" noChangeShapeType="1"/>
          </p:cNvSpPr>
          <p:nvPr/>
        </p:nvSpPr>
        <p:spPr bwMode="auto">
          <a:xfrm>
            <a:off x="457200" y="685800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8. Work in pairs. Ask and answer the questions.</a:t>
            </a:r>
            <a:endParaRPr lang="zh-CN" altLang="en-US">
              <a:ln w="9525" cmpd="sng">
                <a:solidFill>
                  <a:srgbClr val="800080"/>
                </a:solidFill>
                <a:round/>
              </a:ln>
              <a:solidFill>
                <a:srgbClr val="8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8458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1. What are your plans and hopes for the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future?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2. Are you going to have a school-leavers’ 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party?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3. What will you do on your holiday?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4. Will you miss your friends and 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classmates? Why or why not?</a:t>
            </a:r>
            <a:endParaRPr lang="zh-CN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70125" y="13350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10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1. -Would you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mind lending</a:t>
            </a:r>
            <a:r>
              <a:rPr lang="zh-CN" altLang="zh-CN">
                <a:latin typeface="Times New Roman" panose="02020603050405020304" pitchFamily="18" charset="0"/>
              </a:rPr>
              <a:t> me your pen?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- ______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A. Pardon?     B. Let’s go.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C. I hope so.   D. Cheers.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2. I like listening to the song because it has   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a great _____.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    A. look  B. pancake C. handbag D. beat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157956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90800" y="4267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942" name="WordArt 6"/>
          <p:cNvSpPr>
            <a:spLocks noChangeArrowheads="1" noChangeShapeType="1"/>
          </p:cNvSpPr>
          <p:nvPr/>
        </p:nvSpPr>
        <p:spPr bwMode="auto">
          <a:xfrm>
            <a:off x="3276600" y="228600"/>
            <a:ext cx="2514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Exercises</a:t>
            </a:r>
            <a:endParaRPr lang="zh-CN" altLang="en-US">
              <a:ln w="9525" cmpd="sng">
                <a:solidFill>
                  <a:schemeClr val="bg1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70125" y="13350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9154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3. Betty intends _____ for America next 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month.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A. leave  B. leaving  C. to leave  D. left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4. The cake is over there, ___ it for me,   please.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A. take    B. fetch   C. carry      D. with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5.He is a college student in another city, and he always has a look at the photo of his family when he___ his parents.</a:t>
            </a:r>
          </a:p>
          <a:p>
            <a:pPr>
              <a:lnSpc>
                <a:spcPct val="110000"/>
              </a:lnSpc>
            </a:pPr>
            <a:r>
              <a:rPr lang="zh-CN" altLang="en-US">
                <a:latin typeface="Times New Roman" panose="02020603050405020304" pitchFamily="18" charset="0"/>
              </a:rPr>
              <a:t>A. misses      B. tells        C. calls      D. likes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33800" y="5334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581400" y="5334000"/>
            <a:ext cx="512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0" autoUpdateAnimBg="0"/>
      <p:bldP spid="4096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653463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6. Please raise our glasses, and ____ our </a:t>
            </a:r>
          </a:p>
          <a:p>
            <a:r>
              <a:rPr lang="zh-CN" altLang="en-US"/>
              <a:t>friendship and future.</a:t>
            </a:r>
          </a:p>
          <a:p>
            <a:r>
              <a:rPr lang="zh-CN" altLang="en-US"/>
              <a:t>A. here's for                        B. here's to</a:t>
            </a:r>
          </a:p>
          <a:p>
            <a:r>
              <a:rPr lang="zh-CN" altLang="en-US"/>
              <a:t>C.there's                              D. there's for</a:t>
            </a:r>
          </a:p>
          <a:p>
            <a:r>
              <a:rPr lang="zh-CN" altLang="en-US"/>
              <a:t>7.The girl wants to join an English club___ </a:t>
            </a:r>
          </a:p>
          <a:p>
            <a:r>
              <a:rPr lang="zh-CN" altLang="en-US"/>
              <a:t>her English.</a:t>
            </a:r>
          </a:p>
          <a:p>
            <a:r>
              <a:rPr lang="zh-CN" altLang="en-US"/>
              <a:t> A. improve                          B.improving </a:t>
            </a:r>
          </a:p>
          <a:p>
            <a:r>
              <a:rPr lang="zh-CN" altLang="en-US"/>
              <a:t> C. to improve                      D.to improves</a:t>
            </a:r>
          </a:p>
          <a:p>
            <a:r>
              <a:rPr lang="zh-CN" altLang="en-US"/>
              <a:t>8. Miss Huang ____ maths.</a:t>
            </a:r>
          </a:p>
          <a:p>
            <a:r>
              <a:rPr lang="zh-CN" altLang="en-US"/>
              <a:t>A. teaches our                       B. teaches us</a:t>
            </a:r>
          </a:p>
          <a:p>
            <a:r>
              <a:rPr lang="zh-CN" altLang="en-US"/>
              <a:t>C. teach our                           D.teaches ours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477000" y="304800"/>
            <a:ext cx="487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001000" y="25146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29000" y="4572000"/>
            <a:ext cx="487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B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2667000"/>
            <a:ext cx="5257800" cy="2057400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CN" dirty="0"/>
              <a:t>仿照课文中的对话，用英文介绍一下你毕业后的打算。</a:t>
            </a:r>
            <a:r>
              <a:rPr lang="zh-CN" altLang="zh-CN" dirty="0"/>
              <a:t>60</a:t>
            </a:r>
            <a:r>
              <a:rPr lang="zh-CN" dirty="0"/>
              <a:t>词左右</a:t>
            </a:r>
            <a:r>
              <a:rPr lang="zh-CN" dirty="0" smtClean="0"/>
              <a:t>。</a:t>
            </a:r>
            <a:r>
              <a:rPr lang="en-US" altLang="zh-CN" dirty="0" smtClean="0"/>
              <a:t> </a:t>
            </a:r>
            <a:endParaRPr lang="zh-CN" dirty="0"/>
          </a:p>
        </p:txBody>
      </p:sp>
      <p:sp>
        <p:nvSpPr>
          <p:cNvPr id="43011" name="WordArt 3"/>
          <p:cNvSpPr>
            <a:spLocks noChangeArrowheads="1" noChangeShapeType="1"/>
          </p:cNvSpPr>
          <p:nvPr/>
        </p:nvSpPr>
        <p:spPr bwMode="auto">
          <a:xfrm>
            <a:off x="2819400" y="762000"/>
            <a:ext cx="38862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4343400"/>
            <a:ext cx="7835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Will you wear beautiful clothes to take part in the party?</a:t>
            </a:r>
          </a:p>
        </p:txBody>
      </p:sp>
      <p:pic>
        <p:nvPicPr>
          <p:cNvPr id="6147" name="Picture 3" descr="W0200905275759637602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219200"/>
            <a:ext cx="4267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6800" y="4800600"/>
            <a:ext cx="751363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What do you want to say at the school-leavers’ party?</a:t>
            </a:r>
          </a:p>
        </p:txBody>
      </p:sp>
      <p:pic>
        <p:nvPicPr>
          <p:cNvPr id="7171" name="Picture 3" descr="201061817212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295400"/>
            <a:ext cx="4953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-304800"/>
            <a:ext cx="5486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52600" y="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000">
                <a:solidFill>
                  <a:schemeClr val="bg1"/>
                </a:solidFill>
              </a:rPr>
              <a:t>Words review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152400" y="762000"/>
            <a:ext cx="29718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 hangbag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beat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pardon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intend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fetch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pancake</a:t>
            </a:r>
          </a:p>
          <a:p>
            <a:pPr algn="r">
              <a:spcBef>
                <a:spcPct val="30000"/>
              </a:spcBef>
            </a:pPr>
            <a:r>
              <a:rPr lang="zh-CN" altLang="en-US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19400" y="762000"/>
            <a:ext cx="58674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/>
              <a:t> </a:t>
            </a:r>
            <a:r>
              <a:rPr lang="zh-CN" altLang="en-US" i="1">
                <a:solidFill>
                  <a:srgbClr val="FF0066"/>
                </a:solidFill>
              </a:rPr>
              <a:t> n.</a:t>
            </a:r>
            <a:r>
              <a:rPr lang="zh-CN" altLang="en-US"/>
              <a:t>  (女用)小提包</a:t>
            </a:r>
          </a:p>
          <a:p>
            <a:pPr>
              <a:spcBef>
                <a:spcPct val="30000"/>
              </a:spcBef>
            </a:pPr>
            <a:r>
              <a:rPr lang="zh-CN" altLang="en-US"/>
              <a:t>  </a:t>
            </a:r>
            <a:r>
              <a:rPr lang="zh-CN" altLang="en-US" i="1">
                <a:solidFill>
                  <a:srgbClr val="FF0066"/>
                </a:solidFill>
              </a:rPr>
              <a:t>n. </a:t>
            </a:r>
            <a:r>
              <a:rPr lang="zh-CN" altLang="en-US"/>
              <a:t> 节拍；拍子</a:t>
            </a:r>
          </a:p>
          <a:p>
            <a:pPr>
              <a:spcBef>
                <a:spcPct val="30000"/>
              </a:spcBef>
            </a:pPr>
            <a:r>
              <a:rPr lang="zh-CN" altLang="en-US"/>
              <a:t>  </a:t>
            </a:r>
            <a:r>
              <a:rPr lang="zh-CN" altLang="en-US" i="1">
                <a:solidFill>
                  <a:srgbClr val="FF0066"/>
                </a:solidFill>
              </a:rPr>
              <a:t>v.</a:t>
            </a:r>
            <a:r>
              <a:rPr lang="zh-CN" altLang="en-US"/>
              <a:t>  (口语)对不起，请原谅</a:t>
            </a:r>
            <a:r>
              <a:rPr lang="zh-CN" altLang="en-US" i="1">
                <a:solidFill>
                  <a:srgbClr val="FF0066"/>
                </a:solidFill>
              </a:rPr>
              <a:t>  </a:t>
            </a:r>
          </a:p>
          <a:p>
            <a:pPr>
              <a:spcBef>
                <a:spcPct val="30000"/>
              </a:spcBef>
            </a:pPr>
            <a:r>
              <a:rPr lang="zh-CN" altLang="en-US" i="1">
                <a:solidFill>
                  <a:srgbClr val="FF0066"/>
                </a:solidFill>
              </a:rPr>
              <a:t>  v.</a:t>
            </a:r>
            <a:r>
              <a:rPr lang="zh-CN" altLang="en-US"/>
              <a:t>计划；打算</a:t>
            </a:r>
            <a:r>
              <a:rPr lang="zh-CN" altLang="en-US" i="1">
                <a:solidFill>
                  <a:srgbClr val="FF0066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zh-CN" altLang="en-US" i="1">
                <a:solidFill>
                  <a:srgbClr val="FF0066"/>
                </a:solidFill>
              </a:rPr>
              <a:t>  v.</a:t>
            </a:r>
            <a:r>
              <a:rPr lang="zh-CN" altLang="en-US"/>
              <a:t>(去)</a:t>
            </a:r>
            <a:r>
              <a:rPr lang="zh-CN" altLang="en-US" i="1">
                <a:solidFill>
                  <a:srgbClr val="FF0066"/>
                </a:solidFill>
              </a:rPr>
              <a:t> </a:t>
            </a:r>
            <a:r>
              <a:rPr lang="zh-CN" altLang="en-US"/>
              <a:t>取来；拿来</a:t>
            </a:r>
          </a:p>
          <a:p>
            <a:pPr>
              <a:spcBef>
                <a:spcPct val="30000"/>
              </a:spcBef>
            </a:pPr>
            <a:r>
              <a:rPr lang="zh-CN" altLang="en-US"/>
              <a:t>  </a:t>
            </a:r>
            <a:r>
              <a:rPr lang="zh-CN" altLang="en-US" i="1">
                <a:solidFill>
                  <a:srgbClr val="FF0066"/>
                </a:solidFill>
              </a:rPr>
              <a:t>n. </a:t>
            </a:r>
            <a:r>
              <a:rPr lang="zh-CN" altLang="en-US"/>
              <a:t> 薄烤饼；薄煎饼</a:t>
            </a:r>
          </a:p>
          <a:p>
            <a:pPr>
              <a:spcBef>
                <a:spcPct val="30000"/>
              </a:spcBef>
            </a:pPr>
            <a:r>
              <a:rPr lang="zh-CN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99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handbag</a:t>
            </a:r>
          </a:p>
          <a:p>
            <a:r>
              <a:rPr lang="zh-CN" altLang="zh-CN" sz="3200" i="1">
                <a:solidFill>
                  <a:srgbClr val="FF0000"/>
                </a:solidFill>
              </a:rPr>
              <a:t>n.</a:t>
            </a:r>
            <a:r>
              <a:rPr lang="zh-CN" altLang="zh-CN" sz="3200">
                <a:solidFill>
                  <a:srgbClr val="FF0000"/>
                </a:solidFill>
              </a:rPr>
              <a:t> </a:t>
            </a:r>
            <a:r>
              <a:rPr lang="zh-CN" sz="3200">
                <a:solidFill>
                  <a:srgbClr val="FF0000"/>
                </a:solidFill>
              </a:rPr>
              <a:t>女用小提包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81400" y="2133600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beat </a:t>
            </a:r>
            <a:r>
              <a:rPr lang="zh-CN" altLang="zh-CN" sz="3200" i="1">
                <a:solidFill>
                  <a:srgbClr val="FF0000"/>
                </a:solidFill>
              </a:rPr>
              <a:t>n.</a:t>
            </a:r>
          </a:p>
          <a:p>
            <a:r>
              <a:rPr lang="zh-CN" sz="3200">
                <a:solidFill>
                  <a:srgbClr val="FF0000"/>
                </a:solidFill>
              </a:rPr>
              <a:t>节拍，拍子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72200" y="2438400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pardon </a:t>
            </a:r>
            <a:r>
              <a:rPr lang="zh-CN" sz="3200">
                <a:solidFill>
                  <a:srgbClr val="FF0000"/>
                </a:solidFill>
              </a:rPr>
              <a:t>请再说一遍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intend</a:t>
            </a:r>
          </a:p>
          <a:p>
            <a:r>
              <a:rPr lang="zh-CN" altLang="zh-CN" sz="3200" i="1">
                <a:solidFill>
                  <a:srgbClr val="FF0000"/>
                </a:solidFill>
              </a:rPr>
              <a:t>v.</a:t>
            </a:r>
            <a:r>
              <a:rPr lang="zh-CN" altLang="zh-CN" sz="3200">
                <a:solidFill>
                  <a:srgbClr val="FF0000"/>
                </a:solidFill>
              </a:rPr>
              <a:t> </a:t>
            </a:r>
            <a:r>
              <a:rPr lang="zh-CN" sz="3200">
                <a:solidFill>
                  <a:srgbClr val="FF0000"/>
                </a:solidFill>
              </a:rPr>
              <a:t>计划，打算</a:t>
            </a:r>
          </a:p>
        </p:txBody>
      </p:sp>
      <p:sp>
        <p:nvSpPr>
          <p:cNvPr id="10247" name="WordArt 7"/>
          <p:cNvSpPr>
            <a:spLocks noChangeArrowheads="1" noChangeShapeType="1"/>
          </p:cNvSpPr>
          <p:nvPr/>
        </p:nvSpPr>
        <p:spPr bwMode="auto">
          <a:xfrm>
            <a:off x="533400" y="152400"/>
            <a:ext cx="7772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比一比，看谁能快速说出下面的单词。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29000" y="563880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fetch </a:t>
            </a:r>
            <a:r>
              <a:rPr lang="zh-CN" altLang="zh-CN" sz="3200" i="1">
                <a:solidFill>
                  <a:srgbClr val="FF0000"/>
                </a:solidFill>
              </a:rPr>
              <a:t>v.</a:t>
            </a:r>
            <a:r>
              <a:rPr lang="zh-CN" altLang="zh-CN" sz="3200">
                <a:solidFill>
                  <a:srgbClr val="FF0000"/>
                </a:solidFill>
              </a:rPr>
              <a:t> </a:t>
            </a:r>
          </a:p>
          <a:p>
            <a:r>
              <a:rPr lang="zh-CN" sz="3200">
                <a:solidFill>
                  <a:srgbClr val="FF0000"/>
                </a:solidFill>
              </a:rPr>
              <a:t>取来，拿来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24600" y="5303838"/>
            <a:ext cx="2819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</a:rPr>
              <a:t>pancake</a:t>
            </a:r>
          </a:p>
          <a:p>
            <a:r>
              <a:rPr lang="zh-CN" altLang="zh-CN" sz="3200" i="1">
                <a:solidFill>
                  <a:srgbClr val="FF0000"/>
                </a:solidFill>
              </a:rPr>
              <a:t>n.</a:t>
            </a:r>
            <a:r>
              <a:rPr lang="zh-CN" altLang="zh-CN" sz="3200">
                <a:solidFill>
                  <a:srgbClr val="FF0000"/>
                </a:solidFill>
              </a:rPr>
              <a:t> </a:t>
            </a:r>
            <a:r>
              <a:rPr lang="zh-CN" sz="3200">
                <a:solidFill>
                  <a:srgbClr val="FF0000"/>
                </a:solidFill>
              </a:rPr>
              <a:t>薄烤饼，薄煎饼</a:t>
            </a:r>
          </a:p>
        </p:txBody>
      </p:sp>
      <p:pic>
        <p:nvPicPr>
          <p:cNvPr id="10250" name="Picture 10" descr="handb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762000"/>
            <a:ext cx="19050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838200"/>
            <a:ext cx="2438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inten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3657600"/>
            <a:ext cx="1600200" cy="19431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fet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3657600"/>
            <a:ext cx="1985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pancak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3505200"/>
            <a:ext cx="2438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  <p:bldP spid="10248" grpId="0" autoUpdateAnimBg="0"/>
      <p:bldP spid="102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1. Look at the picture and answer the questions.</a:t>
            </a:r>
            <a:endParaRPr lang="zh-CN" altLang="en-US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71600" y="4953000"/>
            <a:ext cx="6772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1. What is the special event?</a:t>
            </a:r>
          </a:p>
          <a:p>
            <a:pPr>
              <a:lnSpc>
                <a:spcPct val="120000"/>
              </a:lnSpc>
            </a:pPr>
            <a:r>
              <a:rPr lang="zh-CN" altLang="zh-CN">
                <a:latin typeface="Times New Roman" panose="02020603050405020304" pitchFamily="18" charset="0"/>
              </a:rPr>
              <a:t>2. What is everybody doing?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lum bright="12000" contrast="12000"/>
          </a:blip>
          <a:srcRect/>
          <a:stretch>
            <a:fillRect/>
          </a:stretch>
        </p:blipFill>
        <p:spPr bwMode="auto">
          <a:xfrm>
            <a:off x="2514600" y="1447800"/>
            <a:ext cx="3962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/>
          </p:cNvSpPr>
          <p:nvPr/>
        </p:nvSpPr>
        <p:spPr bwMode="auto">
          <a:xfrm>
            <a:off x="1524000" y="685800"/>
            <a:ext cx="6934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2. Listen and answer the questions.</a:t>
            </a:r>
            <a:endParaRPr lang="zh-CN" altLang="en-US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9248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>
                <a:latin typeface="Times New Roman" panose="02020603050405020304" pitchFamily="18" charset="0"/>
              </a:rPr>
              <a:t>Where is Betty going tonight?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endParaRPr lang="zh-CN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lain"/>
            </a:pPr>
            <a:r>
              <a:rPr lang="zh-CN" altLang="zh-CN">
                <a:latin typeface="Times New Roman" panose="02020603050405020304" pitchFamily="18" charset="0"/>
              </a:rPr>
              <a:t>What are Betty and Tony going to do?</a:t>
            </a:r>
          </a:p>
          <a:p>
            <a:pPr>
              <a:lnSpc>
                <a:spcPct val="120000"/>
              </a:lnSpc>
            </a:pPr>
            <a:endParaRPr lang="zh-CN" altLang="zh-CN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图片听力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solidFill>
                  <a:srgbClr val="FF0000"/>
                </a:solidFill>
              </a:rPr>
              <a:t>School leavers’ party.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37338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solidFill>
                  <a:srgbClr val="FF0000"/>
                </a:solidFill>
              </a:rPr>
              <a:t>She’s going to help Tony put up the pictures, balloons and flags.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Microsoft Office PowerPoint</Application>
  <PresentationFormat>全屏显示(4:3)</PresentationFormat>
  <Paragraphs>270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宋体</vt:lpstr>
      <vt:lpstr>微软雅黑</vt:lpstr>
      <vt:lpstr>Arial</vt:lpstr>
      <vt:lpstr>Arial Black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2012-06-30T07:09:00Z</dcterms:created>
  <dcterms:modified xsi:type="dcterms:W3CDTF">2023-01-17T03:27:45Z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D1BB623E3041452A9C9D05694F60F3C5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