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478" r:id="rId3"/>
    <p:sldId id="524" r:id="rId4"/>
    <p:sldId id="504" r:id="rId5"/>
    <p:sldId id="509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464" r:id="rId22"/>
    <p:sldId id="540" r:id="rId23"/>
    <p:sldId id="541" r:id="rId24"/>
    <p:sldId id="484" r:id="rId25"/>
    <p:sldId id="455" r:id="rId26"/>
    <p:sldId id="542" r:id="rId27"/>
  </p:sldIdLst>
  <p:sldSz cx="12192000" cy="6858000"/>
  <p:notesSz cx="6858000" cy="9144000"/>
  <p:embeddedFontLst>
    <p:embeddedFont>
      <p:font typeface="OPPOSans R" panose="02010600030101010101" charset="-122"/>
      <p:regular r:id="rId29"/>
    </p:embeddedFont>
    <p:embeddedFont>
      <p:font typeface="OPPOSans B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3" autoAdjust="0"/>
    <p:restoredTop sz="94660"/>
  </p:normalViewPr>
  <p:slideViewPr>
    <p:cSldViewPr snapToGrid="0">
      <p:cViewPr>
        <p:scale>
          <a:sx n="50" d="100"/>
          <a:sy n="50" d="100"/>
        </p:scale>
        <p:origin x="202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了解名著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品读名著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V 形 6"/>
          <p:cNvSpPr/>
          <p:nvPr userDrawn="1"/>
        </p:nvSpPr>
        <p:spPr>
          <a:xfrm>
            <a:off x="251460" y="548639"/>
            <a:ext cx="224790" cy="396241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121389" y="6538771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箭头: V 形 13"/>
          <p:cNvSpPr/>
          <p:nvPr userDrawn="1"/>
        </p:nvSpPr>
        <p:spPr>
          <a:xfrm>
            <a:off x="463717" y="548639"/>
            <a:ext cx="181356" cy="396241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632540" y="548639"/>
            <a:ext cx="135175" cy="396241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2128229"/>
            <a:ext cx="12192000" cy="215421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" y="231666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第二单元  快乐读书吧</a:t>
            </a:r>
            <a:endParaRPr lang="zh-CN" altLang="en-US" sz="96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941166"/>
            <a:ext cx="4511040" cy="5626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096000" y="3010202"/>
            <a:ext cx="5115100" cy="124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）分章回。古代小说大多都是分章回的，一般每一章回的题目，都是对仗的。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042" y="2503668"/>
            <a:ext cx="3589937" cy="3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2" y="1251853"/>
            <a:ext cx="2558143" cy="255814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4447014" y="1301119"/>
            <a:ext cx="5745480" cy="1127760"/>
            <a:chOff x="5261" y="1867"/>
            <a:chExt cx="9048" cy="1776"/>
          </a:xfrm>
        </p:grpSpPr>
        <p:sp>
          <p:nvSpPr>
            <p:cNvPr id="54" name="云形标注 53"/>
            <p:cNvSpPr/>
            <p:nvPr/>
          </p:nvSpPr>
          <p:spPr>
            <a:xfrm>
              <a:off x="5261" y="1867"/>
              <a:ext cx="8299" cy="1776"/>
            </a:xfrm>
            <a:prstGeom prst="cloudCallout">
              <a:avLst>
                <a:gd name="adj1" fmla="val -62359"/>
                <a:gd name="adj2" fmla="val 4074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261" y="2038"/>
              <a:ext cx="9048" cy="1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lang="en-US" altLang="zh-CN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  </a:t>
              </a:r>
              <a:r>
                <a:rPr lang="zh-CN" altLang="en-US" sz="2800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怎样读古典名著呢？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44636" y="4070848"/>
            <a:ext cx="5086785" cy="1436370"/>
            <a:chOff x="11769" y="2231"/>
            <a:chExt cx="5391" cy="2262"/>
          </a:xfrm>
        </p:grpSpPr>
        <p:sp>
          <p:nvSpPr>
            <p:cNvPr id="58" name="圆角矩形 57"/>
            <p:cNvSpPr/>
            <p:nvPr/>
          </p:nvSpPr>
          <p:spPr>
            <a:xfrm>
              <a:off x="11769" y="2422"/>
              <a:ext cx="5391" cy="89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66"/>
            <p:cNvSpPr txBox="1"/>
            <p:nvPr/>
          </p:nvSpPr>
          <p:spPr>
            <a:xfrm>
              <a:off x="11918" y="2231"/>
              <a:ext cx="5119" cy="2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OPPOSans R" panose="00020600040101010101" pitchFamily="18" charset="-122"/>
                  <a:ea typeface="OPPOSans R" panose="00020600040101010101" pitchFamily="18" charset="-122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古代长篇小说多是章回体小说。把一回或几回连起来组成一个相对完整的故事，连起来就串成了一个长篇故事。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6473" y="4192133"/>
            <a:ext cx="4753115" cy="1069340"/>
            <a:chOff x="11503" y="2076"/>
            <a:chExt cx="4888" cy="1684"/>
          </a:xfrm>
        </p:grpSpPr>
        <p:sp>
          <p:nvSpPr>
            <p:cNvPr id="62" name="圆角矩形 61"/>
            <p:cNvSpPr/>
            <p:nvPr/>
          </p:nvSpPr>
          <p:spPr>
            <a:xfrm>
              <a:off x="11503" y="2076"/>
              <a:ext cx="4888" cy="89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6"/>
            <p:cNvSpPr txBox="1"/>
            <p:nvPr/>
          </p:nvSpPr>
          <p:spPr>
            <a:xfrm>
              <a:off x="11503" y="2225"/>
              <a:ext cx="4852" cy="1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OPPOSans R" panose="00020600040101010101" pitchFamily="18" charset="-122"/>
                  <a:ea typeface="OPPOSans R" panose="00020600040101010101" pitchFamily="18" charset="-122"/>
                </a:defRPr>
              </a:lvl1pPr>
            </a:lstStyle>
            <a:p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认真读每一回的“回目”，通过这些题目就能猜出这一回讲的主要内容。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98733" y="99724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8672614" y="1463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7" name="矩形 56"/>
          <p:cNvSpPr/>
          <p:nvPr/>
        </p:nvSpPr>
        <p:spPr>
          <a:xfrm>
            <a:off x="875776" y="2012851"/>
            <a:ext cx="5220224" cy="309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漫漫取经路上，有妖魔鬼怪，有刀山火海，也有师徒四人坚定的背影和永不停歇的脚步。现在，就让我们随着唐僧、孙悟空、猪八戒、沙和尚的脚步，体验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中险境迭出的取经之旅。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rcRect l="12750" r="12750"/>
          <a:stretch>
            <a:fillRect/>
          </a:stretch>
        </p:blipFill>
        <p:spPr>
          <a:xfrm>
            <a:off x="7644731" y="1754495"/>
            <a:ext cx="2495013" cy="3349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696970" y="157383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155565" y="239933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83730" y="192435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110730" y="2051351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6" name="矩形 55"/>
          <p:cNvSpPr/>
          <p:nvPr/>
        </p:nvSpPr>
        <p:spPr>
          <a:xfrm>
            <a:off x="3057951" y="5726711"/>
            <a:ext cx="2085616" cy="4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三打白骨精</a:t>
            </a:r>
          </a:p>
        </p:txBody>
      </p:sp>
      <p:sp>
        <p:nvSpPr>
          <p:cNvPr id="59" name="矩形 58"/>
          <p:cNvSpPr/>
          <p:nvPr/>
        </p:nvSpPr>
        <p:spPr>
          <a:xfrm>
            <a:off x="6754484" y="5726711"/>
            <a:ext cx="2085616" cy="4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大战红孩儿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301" y="1590976"/>
            <a:ext cx="2805107" cy="36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615" y="1590976"/>
            <a:ext cx="2805107" cy="36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441315" y="19386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269480" y="14250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6" name="文本框 5"/>
          <p:cNvSpPr txBox="1"/>
          <p:nvPr/>
        </p:nvSpPr>
        <p:spPr>
          <a:xfrm rot="10800000" flipV="1">
            <a:off x="7396480" y="159067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5597" y="1509228"/>
            <a:ext cx="264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阅读方法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8086" y="2633434"/>
            <a:ext cx="6903519" cy="225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☆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制定一个大体的阅读计划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阅读的时间分配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阅读的重点内容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想要达到什么样的阅读效果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4" y="1938654"/>
            <a:ext cx="3305274" cy="33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447" y="2278969"/>
            <a:ext cx="3583076" cy="25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5344" y="2278969"/>
            <a:ext cx="3583076" cy="25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矩形 44"/>
          <p:cNvSpPr/>
          <p:nvPr/>
        </p:nvSpPr>
        <p:spPr>
          <a:xfrm>
            <a:off x="1100765" y="5074467"/>
            <a:ext cx="3877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鲁智深倒拔垂杨柳</a:t>
            </a:r>
          </a:p>
        </p:txBody>
      </p:sp>
      <p:sp>
        <p:nvSpPr>
          <p:cNvPr id="46" name="矩形 45"/>
          <p:cNvSpPr/>
          <p:nvPr/>
        </p:nvSpPr>
        <p:spPr>
          <a:xfrm>
            <a:off x="6557892" y="5074467"/>
            <a:ext cx="3977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吴用智取生辰纲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46371" y="1547639"/>
            <a:ext cx="209925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水浒传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5" name="矩形 44"/>
          <p:cNvSpPr/>
          <p:nvPr/>
        </p:nvSpPr>
        <p:spPr>
          <a:xfrm>
            <a:off x="2006760" y="4485110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宋江率军三打祝家庄</a:t>
            </a:r>
          </a:p>
        </p:txBody>
      </p:sp>
      <p:sp>
        <p:nvSpPr>
          <p:cNvPr id="46" name="矩形 45"/>
          <p:cNvSpPr/>
          <p:nvPr/>
        </p:nvSpPr>
        <p:spPr>
          <a:xfrm>
            <a:off x="6096000" y="4485110"/>
            <a:ext cx="442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扈三娘比武招亲</a:t>
            </a:r>
          </a:p>
        </p:txBody>
      </p:sp>
      <p:pic>
        <p:nvPicPr>
          <p:cNvPr id="4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702" y="1596983"/>
            <a:ext cx="3567803" cy="26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941" y="1596983"/>
            <a:ext cx="3567803" cy="26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矩形 47"/>
          <p:cNvSpPr/>
          <p:nvPr/>
        </p:nvSpPr>
        <p:spPr>
          <a:xfrm>
            <a:off x="1723889" y="5382803"/>
            <a:ext cx="824436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《水浒传》中到处都是英雄的豪情壮志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5" name="矩形 44"/>
          <p:cNvSpPr/>
          <p:nvPr/>
        </p:nvSpPr>
        <p:spPr>
          <a:xfrm>
            <a:off x="4746913" y="1575269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精彩片段我先读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425" y="2673519"/>
            <a:ext cx="2195924" cy="16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矩形 42"/>
          <p:cNvSpPr/>
          <p:nvPr/>
        </p:nvSpPr>
        <p:spPr>
          <a:xfrm>
            <a:off x="8539613" y="4763697"/>
            <a:ext cx="172354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大闹野猪林</a:t>
            </a:r>
          </a:p>
        </p:txBody>
      </p:sp>
      <p:sp>
        <p:nvSpPr>
          <p:cNvPr id="46" name="矩形 45"/>
          <p:cNvSpPr/>
          <p:nvPr/>
        </p:nvSpPr>
        <p:spPr>
          <a:xfrm>
            <a:off x="685669" y="2408202"/>
            <a:ext cx="6151859" cy="374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鲁智深在东京大相国寺里看守菜园，结识了当地的一帮泼皮。这一天，鲁智深正在菜园里给泼皮们演习武艺。墙外一个官人看见，高声叫好，原来是禁军教头林冲。两人一见如故，就结拜为兄弟。 林冲的上司太尉高俅，有一个义子高衙内，几次想霸占林冲的妻子，都被林冲吓跑了，因而一病不起。高俅等人设下毒计要害林冲，他们假借要看林冲买的宝刀，把他骗入军机重地白虎堂，反诬他“手持利刃，蓄意杀人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793597" y="2310206"/>
            <a:ext cx="5921102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于是，把林冲判了重刑，刺配沧州。又用重金收买了押送的差役董超、薛霸，让他们在半路上结果林冲的性命。董超、薛霸押解林冲上路，走了不几天，来到一个险恶的地方，叫野猪林。林中松柏参天，枯藤缠绕，阴森森不见一丝阳光。董超、薛霸暗中商量，准备在这里下手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082" y="2310206"/>
            <a:ext cx="2555990" cy="31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639856" y="2138495"/>
            <a:ext cx="6679320" cy="32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董超说：“走了半天，在这里歇会儿吧！”薛霸说：“要歇也得先把这家伙捆起来。”林冲说：“我哪里还能跑啊？”薛霸不由分说，掏出绳子把林冲绑在大树上。董超这才过来说了实话：“我们奉了高太尉的命令，要在路上结果了你。”薛霸在一边举起了水火棍向林冲头上劈来。林冲被绑在树上，动弹不得，只好长叹一声，闭上眼睛等死了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425" y="2138495"/>
            <a:ext cx="2292439" cy="284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164165" y="14393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8013" y="1303387"/>
            <a:ext cx="351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pc="300" dirty="0">
                <a:gradFill>
                  <a:gsLst>
                    <a:gs pos="77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164165" y="2617420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了解名著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164165" y="3795527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品读名著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164165" y="49736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2575560" y="2710441"/>
            <a:ext cx="944880" cy="5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矩形 40"/>
          <p:cNvSpPr/>
          <p:nvPr/>
        </p:nvSpPr>
        <p:spPr>
          <a:xfrm>
            <a:off x="660400" y="2018325"/>
            <a:ext cx="6640887" cy="32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正在这时，只听“当啷”一声，薛霸的棍子没有打着林冲，却被打飞了。从树后跳出一个胖大和尚，抡起禅杖就打，吓得两个差役慌忙跪地求饶。林冲睁眼一看，原来是鲁智深前来相救。鲁智深知道林冲被陷害，就想方设法搭救他。听说林冲被发配沧州，一直在暗地里跟着，果然在野猪林这里救了林冲的性命。鲁智深一路护送着林冲到了沧州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559" y="2154759"/>
            <a:ext cx="3676492" cy="263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3" name="矩形 42"/>
          <p:cNvSpPr/>
          <p:nvPr/>
        </p:nvSpPr>
        <p:spPr>
          <a:xfrm>
            <a:off x="810757" y="2100190"/>
            <a:ext cx="5562748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中的大观园里，既有儿女情长，风花雪月，也有盛衰变幻，人情冷暖。宝玉和姐妹们结社赋诗，恣意畅快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黛玉葬花，凄美缠绵；刘姥姥进大观园，令人捧腹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175" y="1890940"/>
            <a:ext cx="3580392" cy="289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5679" y="1983346"/>
            <a:ext cx="1867437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黛玉葬花</a:t>
            </a:r>
          </a:p>
        </p:txBody>
      </p:sp>
      <p:sp>
        <p:nvSpPr>
          <p:cNvPr id="42" name="矩形 41"/>
          <p:cNvSpPr/>
          <p:nvPr/>
        </p:nvSpPr>
        <p:spPr>
          <a:xfrm>
            <a:off x="4926449" y="1248108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精彩片段我先读</a:t>
            </a:r>
          </a:p>
        </p:txBody>
      </p:sp>
      <p:sp>
        <p:nvSpPr>
          <p:cNvPr id="45" name="矩形 44"/>
          <p:cNvSpPr/>
          <p:nvPr/>
        </p:nvSpPr>
        <p:spPr>
          <a:xfrm>
            <a:off x="639855" y="2665352"/>
            <a:ext cx="7221255" cy="328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宝玉因不见了林黛玉，便知她躲了别处去了，想了一想，索性迟两日，等她的气消一消再去也罢了．因低头看见许多凤仙石榴等各色落花，锦重重的落了一地，因叹道：“ 这是她心里生了气，也不收拾这花儿来了．待我送了去，明儿再问着她。”说着，只见宝钗约着他们往外头去。宝玉道：“我就来。”说毕，等她二人去远了，便把那花兜了起来，登山渡水，过树穿花，一直奔了那日同林黛玉葬桃花的去处来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5788" y="2665352"/>
            <a:ext cx="1944709" cy="26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3" name="矩形 42"/>
          <p:cNvSpPr/>
          <p:nvPr/>
        </p:nvSpPr>
        <p:spPr>
          <a:xfrm>
            <a:off x="1096050" y="1564872"/>
            <a:ext cx="6505754" cy="46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将已到了花冢，犹未转过山坡，只听山坡那边有呜咽之声，一行数落着，哭的好不伤感．宝玉心下想道：“这不知是那房里的丫头，受了委屈，跑到这个地方来哭。”一面想，一面煞住脚步，听她哭道是：花谢花飞花满天，红消香断有谁怜？ 游丝软系飘春榭，落絮轻沾扑绣帘。闺中女儿惜春暮，愁绪满怀无释处， 手把花锄出绣闺，忍踏落花来复去。柳丝榆荚自芳菲，不管桃飘与李飞。桃李明年能再发，明年闺中知有谁？ 三月香巢已垒成，梁间燕子太无情！明年花发虽可啄，却不道人去梁空巢也倾。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1300" y="1935638"/>
            <a:ext cx="3203447" cy="3393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19175" y="1632638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44" name="矩形 43"/>
          <p:cNvSpPr/>
          <p:nvPr/>
        </p:nvSpPr>
        <p:spPr>
          <a:xfrm>
            <a:off x="859809" y="2466273"/>
            <a:ext cx="6810233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翻开一本书就等于见证了璀璨无比历史的长河，知兴衰荣辱，看世态炎凉，品百味人生。快拿起书来悦读吧！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8531" y="1627471"/>
            <a:ext cx="2799512" cy="314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7228" y="2170807"/>
            <a:ext cx="10457544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本次快乐读书吧学习按照板块依次进行教学，版块内容难度方面从整体上看，本次语文园地学习内容按照课内知识与课外知识相结合，注重举一反三，实践运用。</a:t>
            </a:r>
            <a:endParaRPr lang="zh-CN" altLang="zh-CN" sz="2400" b="1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2128229"/>
            <a:ext cx="12192000" cy="215421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1400" y="2316669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  <a:endParaRPr lang="zh-CN" altLang="en-US" sz="96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941166"/>
            <a:ext cx="4511040" cy="5626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5385854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  xuekeedu.com</a:t>
            </a:r>
          </a:p>
        </p:txBody>
      </p:sp>
      <p:sp>
        <p:nvSpPr>
          <p:cNvPr id="57" name="矩形 56"/>
          <p:cNvSpPr/>
          <p:nvPr/>
        </p:nvSpPr>
        <p:spPr>
          <a:xfrm>
            <a:off x="639855" y="4494368"/>
            <a:ext cx="10879045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诸葛亮足智多谋，运筹帷幄;黑旋风李逵鲁莽刚猛，还是个大孝子;齐天大圣孙悟空神通广大;大观园里的林妹妹多愁善感……让我们一起漫步中国古典名著长廊，走近这些人物，品读精彩故事。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0050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641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777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913" y="1599940"/>
            <a:ext cx="2121309" cy="274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09898" y="2287628"/>
            <a:ext cx="4735231" cy="228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今天，就让我们看看快乐读书吧中出现了哪些名著故事，然后交流一下我们了解的名著故事。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22" y="1662453"/>
            <a:ext cx="3533093" cy="353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02046" y="2923503"/>
            <a:ext cx="6774287" cy="14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古典名著是中国文学史上闪烁着灿烂光辉的经典型作品，它们是世界文学宝库中令人瞩目的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瑰宝。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红楼梦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是古典的四大名著。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25025" y="1826108"/>
            <a:ext cx="430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了解古典名著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746082"/>
            <a:ext cx="4095483" cy="24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911106" y="2143010"/>
            <a:ext cx="225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名著特点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0400" y="2784357"/>
            <a:ext cx="6503831" cy="235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（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）故事中的人物都有其典型的性格，而且性格单一。所有的人物行动、情节都跟人物性格有关系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。如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三国演义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中的张飞。，性格忠诚勇猛，所以书上对他的描写无论是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外部特征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刚硬的扎须，还是外在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的行动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大吼一声，都是为其勇猛的性格服务的。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325" y="2929589"/>
            <a:ext cx="3215963" cy="206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34540" y="2058949"/>
            <a:ext cx="10322920" cy="314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）情节曲折、故事完整。比如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就描写了从取经开始到结束的完整故事，其中唐僧师徒所经历的九九八十一难这样的曲折的情节，让故事更吸引人。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78954" y="2518237"/>
            <a:ext cx="4771086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）语言准确简洁、生动流畅、富于个性化。如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对鲁智深拳打镇关西的描写就是一例。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575" y="1793981"/>
            <a:ext cx="2987898" cy="28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916704" y="2914022"/>
            <a:ext cx="5179296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）情节离奇，多有巧合。如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水浒传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传中的林冲一节，处处设置巧合。巧合的设置使故事情节变得更加离奇。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988" y="2241599"/>
            <a:ext cx="3712335" cy="23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宽屏</PresentationFormat>
  <Paragraphs>108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OPPOSans R</vt:lpstr>
      <vt:lpstr>OPPOSans L</vt:lpstr>
      <vt:lpstr>OPPOSans B</vt:lpstr>
      <vt:lpstr>思源黑体 CN Regular</vt:lpstr>
      <vt:lpstr>楷体_GB2312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2021-05-12T00:48:41Z</dcterms:created>
  <dcterms:modified xsi:type="dcterms:W3CDTF">2023-01-10T07:28:49Z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BDEBF2BB6B724918BA1C6DC0FC0C0207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