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60" r:id="rId4"/>
    <p:sldId id="297" r:id="rId5"/>
    <p:sldId id="298" r:id="rId6"/>
    <p:sldId id="261" r:id="rId7"/>
    <p:sldId id="263" r:id="rId8"/>
    <p:sldId id="290" r:id="rId9"/>
    <p:sldId id="294" r:id="rId10"/>
    <p:sldId id="299" r:id="rId11"/>
    <p:sldId id="304" r:id="rId12"/>
    <p:sldId id="303" r:id="rId13"/>
    <p:sldId id="300" r:id="rId14"/>
    <p:sldId id="305" r:id="rId15"/>
    <p:sldId id="301" r:id="rId16"/>
    <p:sldId id="280" r:id="rId17"/>
    <p:sldId id="282" r:id="rId18"/>
    <p:sldId id="283" r:id="rId19"/>
    <p:sldId id="296" r:id="rId20"/>
    <p:sldId id="279" r:id="rId2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3418" y="819196"/>
            <a:ext cx="921666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Unit 8</a:t>
            </a: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　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Natural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disasters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2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94331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909638"/>
            <a:ext cx="7385050" cy="9763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9458" name="TextBox 39"/>
          <p:cNvSpPr txBox="1">
            <a:spLocks noChangeArrowheads="1"/>
          </p:cNvSpPr>
          <p:nvPr/>
        </p:nvSpPr>
        <p:spPr bwMode="auto">
          <a:xfrm>
            <a:off x="2638425" y="884238"/>
            <a:ext cx="5597525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beat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biːt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vi.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&amp; 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vt.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规律作响，作节奏运动；打败；敲打</a:t>
            </a:r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 flipH="1">
            <a:off x="850900" y="979488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文本框 24"/>
          <p:cNvSpPr txBox="1">
            <a:spLocks noChangeArrowheads="1"/>
          </p:cNvSpPr>
          <p:nvPr/>
        </p:nvSpPr>
        <p:spPr bwMode="auto">
          <a:xfrm>
            <a:off x="952500" y="9334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874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371600" y="1974850"/>
            <a:ext cx="686435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eg: My wife tried to stop them and they beat her.</a:t>
            </a:r>
          </a:p>
          <a:p>
            <a:pPr marL="450850" indent="-450850"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我妻子试图想阻止他们，他们就打了她。</a:t>
            </a:r>
          </a:p>
        </p:txBody>
      </p:sp>
      <p:sp>
        <p:nvSpPr>
          <p:cNvPr id="19463" name="TextBox 39"/>
          <p:cNvSpPr txBox="1">
            <a:spLocks noChangeArrowheads="1"/>
          </p:cNvSpPr>
          <p:nvPr/>
        </p:nvSpPr>
        <p:spPr bwMode="auto">
          <a:xfrm>
            <a:off x="896938" y="3530600"/>
            <a:ext cx="13128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考向一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905000" y="3505200"/>
            <a:ext cx="57912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2550" indent="-82550">
              <a:lnSpc>
                <a:spcPct val="135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beat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的过去式为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beat,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过去分词为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beaten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9"/>
          <p:cNvSpPr txBox="1">
            <a:spLocks noChangeArrowheads="1"/>
          </p:cNvSpPr>
          <p:nvPr/>
        </p:nvSpPr>
        <p:spPr bwMode="auto">
          <a:xfrm>
            <a:off x="762000" y="1049338"/>
            <a:ext cx="13128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考向二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065463" y="1047750"/>
            <a:ext cx="28194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2550" indent="-82550">
              <a:lnSpc>
                <a:spcPct val="135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beat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win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1617663" y="1090613"/>
            <a:ext cx="173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89050" y="1809750"/>
          <a:ext cx="6788150" cy="2193925"/>
        </p:xfrm>
        <a:graphic>
          <a:graphicData uri="http://schemas.openxmlformats.org/drawingml/2006/table">
            <a:tbl>
              <a:tblPr/>
              <a:tblGrid>
                <a:gridCol w="110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beat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打败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，后常接运动员、球队或对手等。</a:t>
                      </a: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9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win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赢得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比赛、荣誉、地位等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)”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，后常接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 game, a war, a match, a prize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等。</a:t>
                      </a: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498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66800" y="895350"/>
            <a:ext cx="7132638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Our school football team won the final match last week.</a:t>
            </a:r>
          </a:p>
          <a:p>
            <a:pPr marL="628650" indent="-6286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上周我们学校足球队赢得了决赛。</a:t>
            </a:r>
          </a:p>
          <a:p>
            <a:pPr marL="82550" indent="5461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soldiers beat their enemies at last.</a:t>
            </a:r>
          </a:p>
          <a:p>
            <a:pPr marL="82550" indent="54610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士兵们终于打败了他们的敌人。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8350" y="747713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2530" name="TextBox 39"/>
          <p:cNvSpPr txBox="1">
            <a:spLocks noChangeArrowheads="1"/>
          </p:cNvSpPr>
          <p:nvPr/>
        </p:nvSpPr>
        <p:spPr bwMode="auto">
          <a:xfrm>
            <a:off x="2566988" y="742950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mind /maɪnd/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头脑；心思；思维方式</a:t>
            </a: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 flipH="1">
            <a:off x="768350" y="839788"/>
            <a:ext cx="1450975" cy="379412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2" name="文本框 24"/>
          <p:cNvSpPr txBox="1">
            <a:spLocks noChangeArrowheads="1"/>
          </p:cNvSpPr>
          <p:nvPr/>
        </p:nvSpPr>
        <p:spPr bwMode="auto">
          <a:xfrm>
            <a:off x="917575" y="795338"/>
            <a:ext cx="1338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32000" y="8604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914400" y="1352550"/>
            <a:ext cx="73152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eg: He has a sharp mind.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他有着敏锐的头脑。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535305" indent="-5353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He changed his mind and decided not to go there.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他改变主意，决定不去那儿了。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1844675" y="3051175"/>
            <a:ext cx="69072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mind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还可作动词，常用于疑问句、否定句或条件句中，意为“介意”，后接代词、名词或动名词，不加不定式。</a:t>
            </a:r>
          </a:p>
        </p:txBody>
      </p:sp>
      <p:sp>
        <p:nvSpPr>
          <p:cNvPr id="22536" name="TextBox 39"/>
          <p:cNvSpPr txBox="1">
            <a:spLocks noChangeArrowheads="1"/>
          </p:cNvSpPr>
          <p:nvPr/>
        </p:nvSpPr>
        <p:spPr bwMode="auto">
          <a:xfrm>
            <a:off x="838200" y="3155950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考向一</a:t>
            </a:r>
          </a:p>
        </p:txBody>
      </p:sp>
      <p:pic>
        <p:nvPicPr>
          <p:cNvPr id="22537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39"/>
          <p:cNvSpPr txBox="1">
            <a:spLocks noChangeArrowheads="1"/>
          </p:cNvSpPr>
          <p:nvPr/>
        </p:nvSpPr>
        <p:spPr bwMode="auto">
          <a:xfrm>
            <a:off x="762000" y="681038"/>
            <a:ext cx="13128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考向二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819400" y="666750"/>
            <a:ext cx="28194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2550" indent="-82550">
              <a:lnSpc>
                <a:spcPct val="135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mind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heart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55" name="矩形 11"/>
          <p:cNvSpPr>
            <a:spLocks noChangeArrowheads="1"/>
          </p:cNvSpPr>
          <p:nvPr/>
        </p:nvSpPr>
        <p:spPr bwMode="auto">
          <a:xfrm>
            <a:off x="1617663" y="722313"/>
            <a:ext cx="1420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746250" y="1211263"/>
          <a:ext cx="5264150" cy="1308099"/>
        </p:xfrm>
        <a:graphic>
          <a:graphicData uri="http://schemas.openxmlformats.org/drawingml/2006/table">
            <a:tbl>
              <a:tblPr/>
              <a:tblGrid>
                <a:gridCol w="1955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8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0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0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mind</a:t>
                      </a:r>
                      <a:endParaRPr lang="zh-CN" sz="2200" b="1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指理性智力之心</a:t>
                      </a:r>
                      <a:endParaRPr lang="zh-CN" sz="220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0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heart</a:t>
                      </a:r>
                      <a:endParaRPr lang="zh-CN" sz="220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指情感之心</a:t>
                      </a:r>
                      <a:endParaRPr lang="zh-CN" sz="220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409700" y="2619375"/>
            <a:ext cx="74295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out of one's mind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发疯；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 in mind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记起；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5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change one's mind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改变主意；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come to mind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突然想到；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5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set one's mind on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集中精力做；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never mind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没关系；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5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 up one's mind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下定决心</a:t>
            </a:r>
          </a:p>
        </p:txBody>
      </p:sp>
      <p:sp>
        <p:nvSpPr>
          <p:cNvPr id="23571" name="矩形 4"/>
          <p:cNvSpPr>
            <a:spLocks noChangeArrowheads="1"/>
          </p:cNvSpPr>
          <p:nvPr/>
        </p:nvSpPr>
        <p:spPr bwMode="auto">
          <a:xfrm>
            <a:off x="533400" y="268287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归纳：</a:t>
            </a:r>
            <a:endParaRPr lang="zh-CN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733425" y="868363"/>
            <a:ext cx="7385050" cy="5603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4578" name="TextBox 39"/>
          <p:cNvSpPr txBox="1">
            <a:spLocks noChangeArrowheads="1"/>
          </p:cNvSpPr>
          <p:nvPr/>
        </p:nvSpPr>
        <p:spPr bwMode="auto">
          <a:xfrm>
            <a:off x="2566988" y="871538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calm down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平静；冷静</a:t>
            </a:r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auto">
          <a:xfrm flipH="1">
            <a:off x="768350" y="969963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0" name="文本框 24"/>
          <p:cNvSpPr txBox="1">
            <a:spLocks noChangeArrowheads="1"/>
          </p:cNvSpPr>
          <p:nvPr/>
        </p:nvSpPr>
        <p:spPr bwMode="auto">
          <a:xfrm>
            <a:off x="917575" y="92392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14" name="菱形 13"/>
          <p:cNvSpPr/>
          <p:nvPr/>
        </p:nvSpPr>
        <p:spPr>
          <a:xfrm>
            <a:off x="2032000" y="97790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71600" y="1524000"/>
            <a:ext cx="6934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That excited boy quickly calmed down.</a:t>
            </a:r>
          </a:p>
          <a:p>
            <a:pPr marL="450850" indent="17780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那个激动的男孩很快平静下来。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1606550" y="2757488"/>
            <a:ext cx="60690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calm sb. down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意为“使某人平静下来”。</a:t>
            </a:r>
          </a:p>
        </p:txBody>
      </p:sp>
      <p:sp>
        <p:nvSpPr>
          <p:cNvPr id="16" name="矩形 8"/>
          <p:cNvSpPr>
            <a:spLocks noChangeArrowheads="1"/>
          </p:cNvSpPr>
          <p:nvPr/>
        </p:nvSpPr>
        <p:spPr bwMode="auto">
          <a:xfrm>
            <a:off x="1600200" y="3346450"/>
            <a:ext cx="6781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  <a:tabLst>
                <a:tab pos="0" algn="l"/>
              </a:tabLst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She went out for a walk to calm herself down.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她出去散步，使自己平静下来。</a:t>
            </a:r>
          </a:p>
        </p:txBody>
      </p:sp>
      <p:sp>
        <p:nvSpPr>
          <p:cNvPr id="24585" name="矩形 21"/>
          <p:cNvSpPr>
            <a:spLocks noChangeArrowheads="1"/>
          </p:cNvSpPr>
          <p:nvPr/>
        </p:nvSpPr>
        <p:spPr bwMode="auto">
          <a:xfrm>
            <a:off x="838200" y="2844800"/>
            <a:ext cx="8032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</a:p>
        </p:txBody>
      </p:sp>
      <p:pic>
        <p:nvPicPr>
          <p:cNvPr id="24586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609600" y="666750"/>
            <a:ext cx="81534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一、根据所给的词或汉语提示完成单词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People should keep the traffic rules in their_______(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头脑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When the train went past, my house________(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震动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)heavily.</a:t>
            </a:r>
          </a:p>
          <a:p>
            <a:pPr marL="273050" indent="-273050">
              <a:lnSpc>
                <a:spcPct val="150000"/>
              </a:lnSpc>
              <a:buFontTx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The girl was full of ________(</a:t>
            </a: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恐惧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when she saw the snake in the grass.</a:t>
            </a:r>
          </a:p>
          <a:p>
            <a:pPr marL="273050" indent="-273050">
              <a:lnSpc>
                <a:spcPct val="150000"/>
              </a:lnSpc>
              <a:buFontTx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Don't talk loudly when others are _______ (sleep). It's not polite.</a:t>
            </a:r>
          </a:p>
          <a:p>
            <a:pPr marL="273050" indent="-273050">
              <a:lnSpc>
                <a:spcPct val="150000"/>
              </a:lnSpc>
              <a:buFontTx/>
              <a:buNone/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You must know the ________(direct) if you want to travel in the forest.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119813" y="1323975"/>
            <a:ext cx="838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mind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332413" y="1851025"/>
            <a:ext cx="9223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shook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581400" y="2390775"/>
            <a:ext cx="6921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fear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029200" y="3427413"/>
            <a:ext cx="9556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asleep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273425" y="3960813"/>
            <a:ext cx="130968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direction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"/>
          <p:cNvSpPr>
            <a:spLocks noChangeArrowheads="1"/>
          </p:cNvSpPr>
          <p:nvPr/>
        </p:nvSpPr>
        <p:spPr bwMode="auto">
          <a:xfrm>
            <a:off x="609600" y="666750"/>
            <a:ext cx="8001000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20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二、单项选择</a:t>
            </a:r>
          </a:p>
          <a:p>
            <a:pPr marL="273050" indent="-27305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Last night I heard a noise ________ thunder.</a:t>
            </a:r>
          </a:p>
          <a:p>
            <a:pPr marL="273050" indent="-27305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such 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so              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like 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for</a:t>
            </a:r>
          </a:p>
          <a:p>
            <a:pPr marL="273050" indent="-27305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Kate was ________ when she saw a shadow in the dark.</a:t>
            </a:r>
          </a:p>
          <a:p>
            <a:pPr marL="273050" indent="-27305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in fear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　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on fear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　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at fear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　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by fear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724400" y="16573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667000" y="31400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/>
          </a:p>
        </p:txBody>
      </p:sp>
      <p:pic>
        <p:nvPicPr>
          <p:cNvPr id="2662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0538" y="666750"/>
            <a:ext cx="8043862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________the great teacher Zhang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Lili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was in hospital, many people hoped she would get better soon.(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淮安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If       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Until            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Before      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After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buFontTx/>
              <a:buNone/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Their football team was ________ in that important game.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won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beaten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failed(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威海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422400" y="8191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27651" name="圆角矩形标注 7"/>
          <p:cNvSpPr>
            <a:spLocks noChangeArrowheads="1"/>
          </p:cNvSpPr>
          <p:nvPr/>
        </p:nvSpPr>
        <p:spPr bwMode="auto">
          <a:xfrm>
            <a:off x="1036638" y="2419350"/>
            <a:ext cx="6811962" cy="976313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TextBox 33"/>
          <p:cNvSpPr txBox="1">
            <a:spLocks noChangeArrowheads="1"/>
          </p:cNvSpPr>
          <p:nvPr/>
        </p:nvSpPr>
        <p:spPr bwMode="auto">
          <a:xfrm>
            <a:off x="1022350" y="2422525"/>
            <a:ext cx="6689725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考查连词用法。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after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意思是“在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之后”，引导时间状语从句，其他选项不符合题意。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344988" y="3557588"/>
            <a:ext cx="38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742950"/>
            <a:ext cx="8153400" cy="16430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850" indent="-45085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the traffic was heavy yesterday, we got to the bus station on time.(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菏泽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Although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Unless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Since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665288" y="838200"/>
            <a:ext cx="620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/>
          </a:p>
        </p:txBody>
      </p:sp>
      <p:sp>
        <p:nvSpPr>
          <p:cNvPr id="28675" name="圆角矩形标注 8"/>
          <p:cNvSpPr>
            <a:spLocks noChangeArrowheads="1"/>
          </p:cNvSpPr>
          <p:nvPr/>
        </p:nvSpPr>
        <p:spPr bwMode="auto">
          <a:xfrm>
            <a:off x="1036638" y="2495550"/>
            <a:ext cx="7040562" cy="1857375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1022350" y="2498725"/>
            <a:ext cx="705485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考查连词及让步状语从句的用法。句意：昨天尽管交通很拥堵，但是我们还是按时到达了公共汽车站。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although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尽管；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unless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除非，如果不；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since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既然。由句意可知选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8677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图片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49466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762000" y="819150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Do you know what happened on those two days?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1706563"/>
            <a:ext cx="34369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0" descr="http://cul.china.com.cn/cswh/images/attachement/jpg/site449/20160728/0c82680210691903a4205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1706563"/>
            <a:ext cx="3467100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911225"/>
            <a:ext cx="71628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shake,   beat,   mind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4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calm down, in fear </a:t>
            </a:r>
          </a:p>
          <a:p>
            <a:pPr algn="just"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all directions, not...at all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457200" y="661988"/>
            <a:ext cx="2743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  An earthquake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矩形 12"/>
          <p:cNvSpPr>
            <a:spLocks noChangeArrowheads="1"/>
          </p:cNvSpPr>
          <p:nvPr/>
        </p:nvSpPr>
        <p:spPr bwMode="auto">
          <a:xfrm>
            <a:off x="457200" y="971550"/>
            <a:ext cx="8128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There was an earthquake in Taiwan in 1999.Timmy survived. Read Timmy's story and find out what happened to him.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12"/>
          <p:cNvSpPr>
            <a:spLocks noChangeArrowheads="1"/>
          </p:cNvSpPr>
          <p:nvPr/>
        </p:nvSpPr>
        <p:spPr bwMode="auto">
          <a:xfrm>
            <a:off x="609600" y="1809750"/>
            <a:ext cx="777240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Taiwan earthquake</a:t>
            </a:r>
          </a:p>
          <a:p>
            <a:pPr indent="535305" algn="just"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was about two o'clock in the early morning. I was sleeping when the earthquake started. At first, I felt a slight shake. Then I heard a loud noise like thunder.</a:t>
            </a:r>
          </a:p>
          <a:p>
            <a:pPr indent="535305" algn="just">
              <a:lnSpc>
                <a:spcPct val="12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Soon the real noise came, like bombs under the ground. The earth started to shake. People screamed in fear. Some ran out of the building. I tried my best to run out too, but I could not. Outside, </a:t>
            </a:r>
          </a:p>
        </p:txBody>
      </p:sp>
      <p:pic>
        <p:nvPicPr>
          <p:cNvPr id="12293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2"/>
          <p:cNvSpPr>
            <a:spLocks noChangeArrowheads="1"/>
          </p:cNvSpPr>
          <p:nvPr/>
        </p:nvSpPr>
        <p:spPr bwMode="auto">
          <a:xfrm>
            <a:off x="533400" y="728663"/>
            <a:ext cx="8153400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people were running in all directions while pieces of glass and bricks were falling down. Then the walls began to come down too!</a:t>
            </a:r>
          </a:p>
          <a:p>
            <a:pPr indent="535305" algn="just">
              <a:lnSpc>
                <a:spcPct val="125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Finally, the noise and shaking ended. It was dark and silent around me. I could not see anything at all, 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 I did not know if anyone else was near me. I felt nervous and my heart was beating fast. “I'm trapped,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said to myself. A moment of fear went through my mind,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I told myself to calm down since I was still alive. 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shouted for help, but no one came. I started to pull myself slowly through the dark. Luckily, there was just enough space for me to move.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矩形 12"/>
          <p:cNvSpPr>
            <a:spLocks noChangeArrowheads="1"/>
          </p:cNvSpPr>
          <p:nvPr/>
        </p:nvSpPr>
        <p:spPr bwMode="auto">
          <a:xfrm>
            <a:off x="533400" y="895350"/>
            <a:ext cx="8051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535305" algn="just">
              <a:lnSpc>
                <a:spcPct val="150000"/>
              </a:lnSpc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Hours later, as I was trying to find my way out, I suddenly heard some noise above me. I screamed, “Help! Please help! I'm here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！”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</a:rPr>
              <a:t>Then I heard shouts from excited people. They quickly moved away the bricks. At last, I saw the bright daylight. I was safe.</a:t>
            </a:r>
          </a:p>
        </p:txBody>
      </p:sp>
      <p:pic>
        <p:nvPicPr>
          <p:cNvPr id="14339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728663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362" name="TextBox 39"/>
          <p:cNvSpPr txBox="1">
            <a:spLocks noChangeArrowheads="1"/>
          </p:cNvSpPr>
          <p:nvPr/>
        </p:nvSpPr>
        <p:spPr bwMode="auto">
          <a:xfrm>
            <a:off x="2638425" y="703263"/>
            <a:ext cx="559752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shake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ʃeɪk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n.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摇动，震动，为可数名词。</a:t>
            </a:r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 flipH="1">
            <a:off x="850900" y="81438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4" name="文本框 24"/>
          <p:cNvSpPr txBox="1">
            <a:spLocks noChangeArrowheads="1"/>
          </p:cNvSpPr>
          <p:nvPr/>
        </p:nvSpPr>
        <p:spPr bwMode="auto">
          <a:xfrm>
            <a:off x="952500" y="752475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0645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371600" y="1276350"/>
            <a:ext cx="686435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At night, the shake of the trees in the wind made me feel frightened.</a:t>
            </a:r>
          </a:p>
          <a:p>
            <a:pPr indent="450850">
              <a:lnSpc>
                <a:spcPct val="135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在晚上，树在风中摇摆使我感到害怕。</a:t>
            </a:r>
          </a:p>
        </p:txBody>
      </p:sp>
      <p:sp>
        <p:nvSpPr>
          <p:cNvPr id="15367" name="TextBox 39"/>
          <p:cNvSpPr txBox="1">
            <a:spLocks noChangeArrowheads="1"/>
          </p:cNvSpPr>
          <p:nvPr/>
        </p:nvSpPr>
        <p:spPr bwMode="auto">
          <a:xfrm>
            <a:off x="668338" y="2811463"/>
            <a:ext cx="96678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371600" y="2751138"/>
            <a:ext cx="708660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2550" indent="-82550">
              <a:lnSpc>
                <a:spcPct val="135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shake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还可作动词，其过去式为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shook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，过去分词为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shaken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82550" indent="-82550">
              <a:lnSpc>
                <a:spcPct val="135000"/>
              </a:lnSpc>
              <a:buFontTx/>
              <a:buNone/>
              <a:defRPr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Shake the bottle before you drink the juice.</a:t>
            </a:r>
          </a:p>
          <a:p>
            <a:pPr marL="82550" indent="368300">
              <a:lnSpc>
                <a:spcPct val="135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在你喝果汁前摇晃一下瓶子。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8350" y="747713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6386" name="TextBox 39"/>
          <p:cNvSpPr txBox="1">
            <a:spLocks noChangeArrowheads="1"/>
          </p:cNvSpPr>
          <p:nvPr/>
        </p:nvSpPr>
        <p:spPr bwMode="auto">
          <a:xfrm>
            <a:off x="2566988" y="742950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fear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恐惧地 </a:t>
            </a:r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 flipH="1">
            <a:off x="768350" y="839788"/>
            <a:ext cx="1450975" cy="379412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8" name="文本框 24"/>
          <p:cNvSpPr txBox="1">
            <a:spLocks noChangeArrowheads="1"/>
          </p:cNvSpPr>
          <p:nvPr/>
        </p:nvSpPr>
        <p:spPr bwMode="auto">
          <a:xfrm>
            <a:off x="917575" y="795338"/>
            <a:ext cx="1338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32000" y="8493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914400" y="1352550"/>
            <a:ext cx="7315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fear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在句中作状语。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535305" indent="-535305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When they heard the strange noise last night, they looked at me in fear.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昨天晚上当他们听到那个奇怪的声音时，他们惊恐地看着我。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1703388" y="3562350"/>
            <a:ext cx="606901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类似的短语还有：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surprise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惊讶地，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danger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处于危险中，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a hurry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匆忙地</a:t>
            </a:r>
          </a:p>
        </p:txBody>
      </p:sp>
      <p:sp>
        <p:nvSpPr>
          <p:cNvPr id="16392" name="TextBox 39"/>
          <p:cNvSpPr txBox="1">
            <a:spLocks noChangeArrowheads="1"/>
          </p:cNvSpPr>
          <p:nvPr/>
        </p:nvSpPr>
        <p:spPr bwMode="auto">
          <a:xfrm>
            <a:off x="873125" y="3627438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归纳：</a:t>
            </a:r>
          </a:p>
        </p:txBody>
      </p:sp>
      <p:pic>
        <p:nvPicPr>
          <p:cNvPr id="1639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733425" y="792163"/>
            <a:ext cx="7385050" cy="5603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7410" name="TextBox 39"/>
          <p:cNvSpPr txBox="1">
            <a:spLocks noChangeArrowheads="1"/>
          </p:cNvSpPr>
          <p:nvPr/>
        </p:nvSpPr>
        <p:spPr bwMode="auto">
          <a:xfrm>
            <a:off x="2566988" y="795338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all directions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朝各个方向；四面八方</a:t>
            </a:r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 flipH="1">
            <a:off x="768350" y="893763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2" name="文本框 24"/>
          <p:cNvSpPr txBox="1">
            <a:spLocks noChangeArrowheads="1"/>
          </p:cNvSpPr>
          <p:nvPr/>
        </p:nvSpPr>
        <p:spPr bwMode="auto">
          <a:xfrm>
            <a:off x="917575" y="84772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14" name="菱形 13"/>
          <p:cNvSpPr/>
          <p:nvPr/>
        </p:nvSpPr>
        <p:spPr>
          <a:xfrm>
            <a:off x="2032000" y="90170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71600" y="1441450"/>
            <a:ext cx="5486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The birds are flying in all directions.</a:t>
            </a:r>
          </a:p>
          <a:p>
            <a:pPr marL="450850" indent="8445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鸟儿们正朝四面八方飞去。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2236788" y="2681288"/>
            <a:ext cx="60690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the direction of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向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方向，朝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方向</a:t>
            </a:r>
          </a:p>
        </p:txBody>
      </p:sp>
      <p:sp>
        <p:nvSpPr>
          <p:cNvPr id="17416" name="TextBox 39"/>
          <p:cNvSpPr txBox="1">
            <a:spLocks noChangeArrowheads="1"/>
          </p:cNvSpPr>
          <p:nvPr/>
        </p:nvSpPr>
        <p:spPr bwMode="auto">
          <a:xfrm>
            <a:off x="1398588" y="2759075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归纳：</a:t>
            </a:r>
          </a:p>
        </p:txBody>
      </p:sp>
      <p:sp>
        <p:nvSpPr>
          <p:cNvPr id="16" name="矩形 8"/>
          <p:cNvSpPr>
            <a:spLocks noChangeArrowheads="1"/>
          </p:cNvSpPr>
          <p:nvPr/>
        </p:nvSpPr>
        <p:spPr bwMode="auto">
          <a:xfrm>
            <a:off x="1371600" y="3346450"/>
            <a:ext cx="6781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tabLst>
                <a:tab pos="0" algn="l"/>
              </a:tabLst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She drove her car in the direction of Shanghai.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她开车驶向上海。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371600" y="1592263"/>
            <a:ext cx="63246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She doesn't like the film at all.</a:t>
            </a:r>
          </a:p>
          <a:p>
            <a:pPr marL="450850" indent="-45085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她一点也不喜欢那部电影。</a:t>
            </a:r>
          </a:p>
        </p:txBody>
      </p:sp>
      <p:sp>
        <p:nvSpPr>
          <p:cNvPr id="10" name="矩形 9"/>
          <p:cNvSpPr/>
          <p:nvPr/>
        </p:nvSpPr>
        <p:spPr>
          <a:xfrm>
            <a:off x="733425" y="868363"/>
            <a:ext cx="7385050" cy="5603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435" name="TextBox 39"/>
          <p:cNvSpPr txBox="1">
            <a:spLocks noChangeArrowheads="1"/>
          </p:cNvSpPr>
          <p:nvPr/>
        </p:nvSpPr>
        <p:spPr bwMode="auto">
          <a:xfrm>
            <a:off x="2566988" y="871538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not...at all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根本不；一点也不</a:t>
            </a: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auto">
          <a:xfrm flipH="1">
            <a:off x="768350" y="969963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文本框 24"/>
          <p:cNvSpPr txBox="1">
            <a:spLocks noChangeArrowheads="1"/>
          </p:cNvSpPr>
          <p:nvPr/>
        </p:nvSpPr>
        <p:spPr bwMode="auto">
          <a:xfrm>
            <a:off x="917575" y="92392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14" name="菱形 13"/>
          <p:cNvSpPr/>
          <p:nvPr/>
        </p:nvSpPr>
        <p:spPr>
          <a:xfrm>
            <a:off x="2032000" y="97790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8"/>
          <p:cNvSpPr>
            <a:spLocks noChangeArrowheads="1"/>
          </p:cNvSpPr>
          <p:nvPr/>
        </p:nvSpPr>
        <p:spPr bwMode="auto">
          <a:xfrm>
            <a:off x="1512888" y="2798763"/>
            <a:ext cx="7239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not at all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可作为客套话，意为“不用谢；别客气”。 　</a:t>
            </a:r>
          </a:p>
          <a:p>
            <a:pPr marL="535305" indent="-535305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—Thank you very much.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非常感谢你。</a:t>
            </a:r>
          </a:p>
          <a:p>
            <a:pPr marL="535305" indent="-535305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—Not at all.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不客气。</a:t>
            </a:r>
          </a:p>
        </p:txBody>
      </p:sp>
      <p:sp>
        <p:nvSpPr>
          <p:cNvPr id="18440" name="TextBox 39"/>
          <p:cNvSpPr txBox="1">
            <a:spLocks noChangeArrowheads="1"/>
          </p:cNvSpPr>
          <p:nvPr/>
        </p:nvSpPr>
        <p:spPr bwMode="auto">
          <a:xfrm>
            <a:off x="750888" y="2874963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pic>
        <p:nvPicPr>
          <p:cNvPr id="18441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1271</Words>
  <Application>Microsoft Office PowerPoint</Application>
  <PresentationFormat>全屏显示(16:9)</PresentationFormat>
  <Paragraphs>130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Adobe 黑体 Std R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2023-01-17T03:27:57Z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6A6C042B311D4A92A4E908FF43C686E7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