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95" r:id="rId2"/>
    <p:sldId id="584" r:id="rId3"/>
    <p:sldId id="566" r:id="rId4"/>
    <p:sldId id="565" r:id="rId5"/>
    <p:sldId id="542" r:id="rId6"/>
    <p:sldId id="556" r:id="rId7"/>
    <p:sldId id="575" r:id="rId8"/>
    <p:sldId id="594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幼圆" panose="02010509060101010101" pitchFamily="49" charset="-122"/>
      <p:regular r:id="rId2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615617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5237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分数的初步认识（二） “求一个数的几分之几是多少”的简单实际问题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1.xml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5580112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777556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求一个数的几分之几是多少</a:t>
            </a:r>
            <a:endParaRPr lang="en-US" altLang="zh-CN" sz="4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8720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60594" y="629457"/>
            <a:ext cx="374525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分数的初步认识（二）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411759" y="41359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275856" y="1707654"/>
            <a:ext cx="3312368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66-67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2219475" y="3525451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3385548" y="3507854"/>
            <a:ext cx="3634724" cy="830997"/>
            <a:chOff x="4140740" y="1432836"/>
            <a:chExt cx="2882742" cy="830997"/>
          </a:xfrm>
          <a:noFill/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4140740" y="1447212"/>
              <a:ext cx="2795741" cy="816621"/>
            </a:xfrm>
            <a:prstGeom prst="wedgeRoundRectCallout">
              <a:avLst>
                <a:gd name="adj1" fmla="val -59941"/>
                <a:gd name="adj2" fmla="val -939"/>
                <a:gd name="adj3" fmla="val 16667"/>
              </a:avLst>
            </a:prstGeom>
            <a:grpFill/>
            <a:ln w="9525">
              <a:solidFill>
                <a:srgbClr val="00B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4162860" y="1432836"/>
              <a:ext cx="2860622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6÷3=2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（个），每只白兔分得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9395"/>
            <a:ext cx="4306010" cy="18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29"/>
          <p:cNvGrpSpPr/>
          <p:nvPr/>
        </p:nvGrpSpPr>
        <p:grpSpPr>
          <a:xfrm>
            <a:off x="6810430" y="720241"/>
            <a:ext cx="1989873" cy="1203438"/>
            <a:chOff x="690872" y="754969"/>
            <a:chExt cx="1916248" cy="1635485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690872" y="754969"/>
              <a:ext cx="1916248" cy="1635485"/>
            </a:xfrm>
            <a:prstGeom prst="cloudCallout">
              <a:avLst>
                <a:gd name="adj1" fmla="val -63061"/>
                <a:gd name="adj2" fmla="val -21929"/>
              </a:avLst>
            </a:prstGeom>
            <a:noFill/>
            <a:ln w="19050">
              <a:solidFill>
                <a:srgbClr val="92D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766376" y="922558"/>
              <a:ext cx="176523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47"/>
          <p:cNvGrpSpPr/>
          <p:nvPr/>
        </p:nvGrpSpPr>
        <p:grpSpPr>
          <a:xfrm>
            <a:off x="926595" y="2355726"/>
            <a:ext cx="7245805" cy="780985"/>
            <a:chOff x="881590" y="2841780"/>
            <a:chExt cx="7245805" cy="780985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把这篮蘑菇的   分给小兔，小兔一共分得多少个？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4" name="组合 30"/>
            <p:cNvGrpSpPr/>
            <p:nvPr/>
          </p:nvGrpSpPr>
          <p:grpSpPr>
            <a:xfrm>
              <a:off x="2935390" y="2841780"/>
              <a:ext cx="421475" cy="780985"/>
              <a:chOff x="2080295" y="2927505"/>
              <a:chExt cx="421475" cy="780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080295" y="292750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80295" y="324682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2096725" y="330135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37" y="2571750"/>
            <a:ext cx="4305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755576" y="2109575"/>
            <a:ext cx="7245805" cy="750207"/>
            <a:chOff x="881590" y="2841780"/>
            <a:chExt cx="7245805" cy="750207"/>
          </a:xfrm>
        </p:grpSpPr>
        <p:sp>
          <p:nvSpPr>
            <p:cNvPr id="51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把这篮蘑菇的   分给小兔，小兔一共分得多少个？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2" name="组合 30"/>
            <p:cNvGrpSpPr/>
            <p:nvPr/>
          </p:nvGrpSpPr>
          <p:grpSpPr>
            <a:xfrm>
              <a:off x="2935390" y="2841780"/>
              <a:ext cx="421475" cy="750207"/>
              <a:chOff x="2080295" y="2927505"/>
              <a:chExt cx="421475" cy="75020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080295" y="292750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080295" y="324682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096725" y="3301355"/>
                <a:ext cx="4050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矩形 55"/>
          <p:cNvSpPr/>
          <p:nvPr/>
        </p:nvSpPr>
        <p:spPr>
          <a:xfrm>
            <a:off x="5449597" y="3741880"/>
            <a:ext cx="675075" cy="9451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42"/>
          <p:cNvGrpSpPr/>
          <p:nvPr/>
        </p:nvGrpSpPr>
        <p:grpSpPr>
          <a:xfrm>
            <a:off x="4729517" y="2661760"/>
            <a:ext cx="1070595" cy="855095"/>
            <a:chOff x="4166955" y="3516855"/>
            <a:chExt cx="1070595" cy="855095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166955" y="3516855"/>
              <a:ext cx="0" cy="85509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237550" y="3516855"/>
              <a:ext cx="0" cy="85509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45"/>
          <p:cNvGrpSpPr/>
          <p:nvPr/>
        </p:nvGrpSpPr>
        <p:grpSpPr>
          <a:xfrm>
            <a:off x="3703927" y="2832255"/>
            <a:ext cx="2066925" cy="495300"/>
            <a:chOff x="3141365" y="3687350"/>
            <a:chExt cx="2066925" cy="495300"/>
          </a:xfrm>
        </p:grpSpPr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1365" y="3687350"/>
              <a:ext cx="10001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8165" y="3687350"/>
              <a:ext cx="10001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组合 68"/>
          <p:cNvGrpSpPr/>
          <p:nvPr/>
        </p:nvGrpSpPr>
        <p:grpSpPr>
          <a:xfrm>
            <a:off x="3604392" y="3632820"/>
            <a:ext cx="5432104" cy="559110"/>
            <a:chOff x="2951820" y="3947855"/>
            <a:chExt cx="5432104" cy="559110"/>
          </a:xfrm>
        </p:grpSpPr>
        <p:grpSp>
          <p:nvGrpSpPr>
            <p:cNvPr id="75" name="组合 40"/>
            <p:cNvGrpSpPr/>
            <p:nvPr/>
          </p:nvGrpSpPr>
          <p:grpSpPr>
            <a:xfrm>
              <a:off x="3385440" y="3947855"/>
              <a:ext cx="4998484" cy="559110"/>
              <a:chOff x="3025400" y="3092760"/>
              <a:chExt cx="4998484" cy="5591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4707015" y="3092760"/>
                <a:ext cx="540060" cy="5400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671900" y="3111810"/>
                <a:ext cx="540060" cy="5400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3025400" y="3156815"/>
                <a:ext cx="4998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÷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×     =     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 ）</a:t>
                </a:r>
                <a:endPara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5742130" y="3561860"/>
                <a:ext cx="63007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951820" y="401191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755472" y="3696875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09637" y="3677825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文本框 10245"/>
          <p:cNvSpPr txBox="1">
            <a:spLocks noChangeArrowheads="1"/>
          </p:cNvSpPr>
          <p:nvPr/>
        </p:nvSpPr>
        <p:spPr bwMode="auto">
          <a:xfrm>
            <a:off x="7920587" y="3668300"/>
            <a:ext cx="630071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文本框 10245"/>
          <p:cNvSpPr txBox="1">
            <a:spLocks noChangeArrowheads="1"/>
          </p:cNvSpPr>
          <p:nvPr/>
        </p:nvSpPr>
        <p:spPr bwMode="auto">
          <a:xfrm>
            <a:off x="3443499" y="4214432"/>
            <a:ext cx="3202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答：小兔一共分得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8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2979" y="3964851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AutoShape 12"/>
          <p:cNvSpPr>
            <a:spLocks noChangeArrowheads="1"/>
          </p:cNvSpPr>
          <p:nvPr/>
        </p:nvSpPr>
        <p:spPr bwMode="auto">
          <a:xfrm>
            <a:off x="338575" y="2733219"/>
            <a:ext cx="2321016" cy="1235834"/>
          </a:xfrm>
          <a:prstGeom prst="wedgeRoundRectCallout">
            <a:avLst>
              <a:gd name="adj1" fmla="val 5175"/>
              <a:gd name="adj2" fmla="val 59663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anchor="ctr"/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2715766"/>
            <a:ext cx="243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把这篮蘑菇平均分成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份，取其中的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39395"/>
            <a:ext cx="4306010" cy="18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组合 29"/>
          <p:cNvGrpSpPr/>
          <p:nvPr/>
        </p:nvGrpSpPr>
        <p:grpSpPr>
          <a:xfrm>
            <a:off x="6810430" y="720241"/>
            <a:ext cx="1989873" cy="1203438"/>
            <a:chOff x="690872" y="754969"/>
            <a:chExt cx="1916248" cy="1635485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690872" y="754969"/>
              <a:ext cx="1916248" cy="1635485"/>
            </a:xfrm>
            <a:prstGeom prst="cloudCallout">
              <a:avLst>
                <a:gd name="adj1" fmla="val -63061"/>
                <a:gd name="adj2" fmla="val -21929"/>
              </a:avLst>
            </a:prstGeom>
            <a:noFill/>
            <a:ln w="19050">
              <a:solidFill>
                <a:srgbClr val="92D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文本框 10245"/>
            <p:cNvSpPr txBox="1">
              <a:spLocks noChangeArrowheads="1"/>
            </p:cNvSpPr>
            <p:nvPr/>
          </p:nvSpPr>
          <p:spPr bwMode="auto">
            <a:xfrm>
              <a:off x="766376" y="922558"/>
              <a:ext cx="176523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0" name="图片 49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5" grpId="0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656565" y="973201"/>
            <a:ext cx="34653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摆一摆，说一说。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1579" y="1563638"/>
            <a:ext cx="6705746" cy="809560"/>
            <a:chOff x="1196624" y="1792327"/>
            <a:chExt cx="6705746" cy="80956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37275" y="1927342"/>
              <a:ext cx="437195" cy="4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组合 26"/>
            <p:cNvGrpSpPr/>
            <p:nvPr/>
          </p:nvGrpSpPr>
          <p:grpSpPr>
            <a:xfrm>
              <a:off x="1196624" y="1792327"/>
              <a:ext cx="6705746" cy="809560"/>
              <a:chOff x="926594" y="1806665"/>
              <a:chExt cx="6705746" cy="809560"/>
            </a:xfrm>
          </p:grpSpPr>
          <p:sp>
            <p:nvSpPr>
              <p:cNvPr id="34" name="文本框 10245"/>
              <p:cNvSpPr txBox="1">
                <a:spLocks noChangeArrowheads="1"/>
              </p:cNvSpPr>
              <p:nvPr/>
            </p:nvSpPr>
            <p:spPr bwMode="auto">
              <a:xfrm>
                <a:off x="926594" y="1806665"/>
                <a:ext cx="6705746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摆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，拿出它们的    。拿出多少个？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5" name="组合 22"/>
              <p:cNvGrpSpPr/>
              <p:nvPr/>
            </p:nvGrpSpPr>
            <p:grpSpPr>
              <a:xfrm>
                <a:off x="4842030" y="1806665"/>
                <a:ext cx="405045" cy="809560"/>
                <a:chOff x="5022050" y="2633185"/>
                <a:chExt cx="405045" cy="80956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22050" y="2633185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062572" y="3037965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022050" y="2981080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</p:grpSp>
      <p:grpSp>
        <p:nvGrpSpPr>
          <p:cNvPr id="44" name="组合 55"/>
          <p:cNvGrpSpPr/>
          <p:nvPr/>
        </p:nvGrpSpPr>
        <p:grpSpPr>
          <a:xfrm>
            <a:off x="775150" y="3001178"/>
            <a:ext cx="6705746" cy="809560"/>
            <a:chOff x="910165" y="3244205"/>
            <a:chExt cx="6705746" cy="809560"/>
          </a:xfrm>
        </p:grpSpPr>
        <p:grpSp>
          <p:nvGrpSpPr>
            <p:cNvPr id="45" name="组合 27"/>
            <p:cNvGrpSpPr/>
            <p:nvPr/>
          </p:nvGrpSpPr>
          <p:grpSpPr>
            <a:xfrm>
              <a:off x="910165" y="3244205"/>
              <a:ext cx="6705746" cy="809560"/>
              <a:chOff x="865159" y="1806665"/>
              <a:chExt cx="6705746" cy="809560"/>
            </a:xfrm>
          </p:grpSpPr>
          <p:sp>
            <p:nvSpPr>
              <p:cNvPr id="47" name="文本框 10245"/>
              <p:cNvSpPr txBox="1">
                <a:spLocks noChangeArrowheads="1"/>
              </p:cNvSpPr>
              <p:nvPr/>
            </p:nvSpPr>
            <p:spPr bwMode="auto">
              <a:xfrm>
                <a:off x="865159" y="1806665"/>
                <a:ext cx="6705746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摆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16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，拿出它们的    。拿出多少个？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48" name="组合 22"/>
              <p:cNvGrpSpPr/>
              <p:nvPr/>
            </p:nvGrpSpPr>
            <p:grpSpPr>
              <a:xfrm>
                <a:off x="4717495" y="1806665"/>
                <a:ext cx="414570" cy="809560"/>
                <a:chOff x="4897515" y="2633185"/>
                <a:chExt cx="414570" cy="809560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897515" y="2633185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4961372" y="3037965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4907040" y="2981080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29762" y="3398270"/>
              <a:ext cx="458029" cy="44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TextBox 51"/>
          <p:cNvSpPr txBox="1"/>
          <p:nvPr/>
        </p:nvSpPr>
        <p:spPr>
          <a:xfrm>
            <a:off x="4752020" y="241873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12÷4×3 = 9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540" y="2238713"/>
            <a:ext cx="4459830" cy="7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5247075" y="372387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16÷4×3 = 12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633868"/>
            <a:ext cx="5007690" cy="7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1" name="图片 6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2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47388" y="454663"/>
            <a:ext cx="45455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先分一分，再填写算式。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09" y="1275606"/>
            <a:ext cx="88661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组合 39"/>
          <p:cNvGrpSpPr/>
          <p:nvPr/>
        </p:nvGrpSpPr>
        <p:grpSpPr>
          <a:xfrm>
            <a:off x="980771" y="1320611"/>
            <a:ext cx="3870430" cy="809560"/>
            <a:chOff x="1855270" y="523190"/>
            <a:chExt cx="3870430" cy="809560"/>
          </a:xfrm>
        </p:grpSpPr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1855270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辣椒的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7" name="组合 22"/>
            <p:cNvGrpSpPr/>
            <p:nvPr/>
          </p:nvGrpSpPr>
          <p:grpSpPr>
            <a:xfrm>
              <a:off x="2828950" y="523190"/>
              <a:ext cx="405045" cy="809560"/>
              <a:chOff x="4539140" y="2654855"/>
              <a:chExt cx="405045" cy="80956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539140" y="265485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4579662" y="305963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4539140" y="300275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6" name="组合 40"/>
          <p:cNvGrpSpPr/>
          <p:nvPr/>
        </p:nvGrpSpPr>
        <p:grpSpPr>
          <a:xfrm>
            <a:off x="5121476" y="1313706"/>
            <a:ext cx="3870430" cy="809560"/>
            <a:chOff x="1466655" y="523190"/>
            <a:chExt cx="3870430" cy="809560"/>
          </a:xfrm>
        </p:grpSpPr>
        <p:sp>
          <p:nvSpPr>
            <p:cNvPr id="47" name="文本框 10245"/>
            <p:cNvSpPr txBox="1">
              <a:spLocks noChangeArrowheads="1"/>
            </p:cNvSpPr>
            <p:nvPr/>
          </p:nvSpPr>
          <p:spPr bwMode="auto">
            <a:xfrm>
              <a:off x="1466655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苹果的 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4" name="组合 22"/>
            <p:cNvGrpSpPr/>
            <p:nvPr/>
          </p:nvGrpSpPr>
          <p:grpSpPr>
            <a:xfrm>
              <a:off x="2463670" y="523190"/>
              <a:ext cx="405045" cy="809560"/>
              <a:chOff x="4173860" y="2654855"/>
              <a:chExt cx="405045" cy="80956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173860" y="265485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4214382" y="305963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173860" y="300275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657756" y="2149751"/>
            <a:ext cx="1421110" cy="945105"/>
            <a:chOff x="1736685" y="2815825"/>
            <a:chExt cx="1421110" cy="945105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736685" y="2841780"/>
              <a:ext cx="0" cy="85509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2447240" y="2815825"/>
              <a:ext cx="9525" cy="94510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3157795" y="2841780"/>
              <a:ext cx="0" cy="85509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5859651" y="2132366"/>
            <a:ext cx="1888790" cy="937490"/>
            <a:chOff x="5938580" y="2798440"/>
            <a:chExt cx="1888790" cy="93749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5938580" y="2874640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552220" y="2798440"/>
              <a:ext cx="15010" cy="93653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7182290" y="2799395"/>
              <a:ext cx="15010" cy="93653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7812360" y="2889405"/>
              <a:ext cx="15010" cy="73651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352611" y="3326786"/>
            <a:ext cx="3822805" cy="499765"/>
            <a:chOff x="431540" y="3992860"/>
            <a:chExt cx="3822805" cy="499765"/>
          </a:xfrm>
        </p:grpSpPr>
        <p:grpSp>
          <p:nvGrpSpPr>
            <p:cNvPr id="78" name="组合 77"/>
            <p:cNvGrpSpPr/>
            <p:nvPr/>
          </p:nvGrpSpPr>
          <p:grpSpPr>
            <a:xfrm>
              <a:off x="431540" y="4011910"/>
              <a:ext cx="2188815" cy="480715"/>
              <a:chOff x="431540" y="4011910"/>
              <a:chExt cx="2188815" cy="48071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31540" y="403096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296160" y="402143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15310" y="401191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124935" y="401191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49300" y="399286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527596" y="3345836"/>
            <a:ext cx="4013305" cy="499765"/>
            <a:chOff x="241040" y="3992860"/>
            <a:chExt cx="4013305" cy="499765"/>
          </a:xfrm>
        </p:grpSpPr>
        <p:grpSp>
          <p:nvGrpSpPr>
            <p:cNvPr id="85" name="组合 74"/>
            <p:cNvGrpSpPr/>
            <p:nvPr/>
          </p:nvGrpSpPr>
          <p:grpSpPr>
            <a:xfrm>
              <a:off x="241040" y="4011910"/>
              <a:ext cx="2379315" cy="480715"/>
              <a:chOff x="241040" y="4011910"/>
              <a:chExt cx="2379315" cy="480715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41040" y="403096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96160" y="402143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15310" y="401191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3124935" y="401191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849300" y="399286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59" y="1249660"/>
            <a:ext cx="88852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组合 39"/>
          <p:cNvGrpSpPr/>
          <p:nvPr/>
        </p:nvGrpSpPr>
        <p:grpSpPr>
          <a:xfrm>
            <a:off x="909101" y="1294665"/>
            <a:ext cx="3870430" cy="809560"/>
            <a:chOff x="1855270" y="523190"/>
            <a:chExt cx="3870430" cy="809560"/>
          </a:xfrm>
        </p:grpSpPr>
        <p:sp>
          <p:nvSpPr>
            <p:cNvPr id="46" name="文本框 10245"/>
            <p:cNvSpPr txBox="1">
              <a:spLocks noChangeArrowheads="1"/>
            </p:cNvSpPr>
            <p:nvPr/>
          </p:nvSpPr>
          <p:spPr bwMode="auto">
            <a:xfrm>
              <a:off x="1855270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萝卜的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7" name="组合 22"/>
            <p:cNvGrpSpPr/>
            <p:nvPr/>
          </p:nvGrpSpPr>
          <p:grpSpPr>
            <a:xfrm>
              <a:off x="2828950" y="523190"/>
              <a:ext cx="405045" cy="809560"/>
              <a:chOff x="4539140" y="2654855"/>
              <a:chExt cx="405045" cy="80956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539140" y="265485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4579662" y="305963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539140" y="300275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979696" y="2185240"/>
            <a:ext cx="819615" cy="990110"/>
            <a:chOff x="2087200" y="2382205"/>
            <a:chExt cx="819615" cy="99011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2087200" y="2382205"/>
              <a:ext cx="0" cy="99011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887765" y="2382205"/>
              <a:ext cx="19050" cy="99011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5814646" y="1953310"/>
            <a:ext cx="2025225" cy="1276570"/>
            <a:chOff x="5922150" y="2150275"/>
            <a:chExt cx="2025225" cy="127657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5922150" y="2337200"/>
              <a:ext cx="0" cy="97200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27195" y="2211710"/>
              <a:ext cx="0" cy="117013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732240" y="2150275"/>
              <a:ext cx="0" cy="126014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7137285" y="2166705"/>
              <a:ext cx="0" cy="126014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7542330" y="2211710"/>
              <a:ext cx="0" cy="117013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947375" y="2256715"/>
              <a:ext cx="0" cy="1035115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909101" y="33648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3×2 = 8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19591" y="33648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7×4 = 8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grpSp>
        <p:nvGrpSpPr>
          <p:cNvPr id="93" name="组合 39"/>
          <p:cNvGrpSpPr/>
          <p:nvPr/>
        </p:nvGrpSpPr>
        <p:grpSpPr>
          <a:xfrm>
            <a:off x="5094566" y="1268710"/>
            <a:ext cx="3870430" cy="809560"/>
            <a:chOff x="1855270" y="513665"/>
            <a:chExt cx="3870430" cy="809560"/>
          </a:xfrm>
        </p:grpSpPr>
        <p:sp>
          <p:nvSpPr>
            <p:cNvPr id="94" name="文本框 10245"/>
            <p:cNvSpPr txBox="1">
              <a:spLocks noChangeArrowheads="1"/>
            </p:cNvSpPr>
            <p:nvPr/>
          </p:nvSpPr>
          <p:spPr bwMode="auto">
            <a:xfrm>
              <a:off x="1855270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桃的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5" name="组合 22"/>
            <p:cNvGrpSpPr/>
            <p:nvPr/>
          </p:nvGrpSpPr>
          <p:grpSpPr>
            <a:xfrm>
              <a:off x="2533675" y="513665"/>
              <a:ext cx="405045" cy="809560"/>
              <a:chOff x="4243865" y="2645330"/>
              <a:chExt cx="405045" cy="809560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4243865" y="264533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7" name="直接连接符 96"/>
              <p:cNvCxnSpPr/>
              <p:nvPr/>
            </p:nvCxnSpPr>
            <p:spPr>
              <a:xfrm>
                <a:off x="4284387" y="3050110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4243865" y="299322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99" name="文本框 10245"/>
          <p:cNvSpPr txBox="1">
            <a:spLocks noChangeArrowheads="1"/>
          </p:cNvSpPr>
          <p:nvPr/>
        </p:nvSpPr>
        <p:spPr bwMode="auto">
          <a:xfrm>
            <a:off x="539552" y="454663"/>
            <a:ext cx="45455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先分一分，再填写算式。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611560" y="628058"/>
            <a:ext cx="787587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小春吃了这块巧克力的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小冬吃了这块巧克力的   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他们各吃了几小块？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1800" y="1779662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15÷5 = 3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（块）</a:t>
            </a: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1979712" y="3444847"/>
            <a:ext cx="4905545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答：小春吃了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块，小冬吃了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6915" y="493043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847437" y="897823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06915" y="840938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79323" y="483518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19845" y="888298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79323" y="831413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4238" y="1932612"/>
            <a:ext cx="1817597" cy="11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组合 47"/>
          <p:cNvGrpSpPr/>
          <p:nvPr/>
        </p:nvGrpSpPr>
        <p:grpSpPr>
          <a:xfrm>
            <a:off x="2105726" y="2274717"/>
            <a:ext cx="3678265" cy="506670"/>
            <a:chOff x="2231740" y="2706765"/>
            <a:chExt cx="3678265" cy="506670"/>
          </a:xfrm>
        </p:grpSpPr>
        <p:sp>
          <p:nvSpPr>
            <p:cNvPr id="49" name="文本框 10245"/>
            <p:cNvSpPr txBox="1">
              <a:spLocks noChangeArrowheads="1"/>
            </p:cNvSpPr>
            <p:nvPr/>
          </p:nvSpPr>
          <p:spPr bwMode="auto">
            <a:xfrm>
              <a:off x="2231740" y="2706765"/>
              <a:ext cx="900100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小春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9645" y="2751770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3×1 = 3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（块）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150731" y="2859782"/>
            <a:ext cx="3630640" cy="485000"/>
            <a:chOff x="2276745" y="3336835"/>
            <a:chExt cx="3630640" cy="485000"/>
          </a:xfrm>
        </p:grpSpPr>
        <p:sp>
          <p:nvSpPr>
            <p:cNvPr id="52" name="文本框 10245"/>
            <p:cNvSpPr txBox="1">
              <a:spLocks noChangeArrowheads="1"/>
            </p:cNvSpPr>
            <p:nvPr/>
          </p:nvSpPr>
          <p:spPr bwMode="auto">
            <a:xfrm>
              <a:off x="2276745" y="3336835"/>
              <a:ext cx="900100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小冬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7025" y="3360170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3×2 = 6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（块）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233946" y="425682"/>
            <a:ext cx="799288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小芳和小红用一根绸带做中国结。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她们各用去多少厘米绸带？</a:t>
            </a:r>
          </a:p>
          <a:p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72"/>
          <p:cNvGrpSpPr/>
          <p:nvPr/>
        </p:nvGrpSpPr>
        <p:grpSpPr>
          <a:xfrm>
            <a:off x="1907704" y="2030044"/>
            <a:ext cx="1800200" cy="1013332"/>
            <a:chOff x="2276745" y="1671650"/>
            <a:chExt cx="1800200" cy="1013332"/>
          </a:xfrm>
          <a:noFill/>
        </p:grpSpPr>
        <p:grpSp>
          <p:nvGrpSpPr>
            <p:cNvPr id="39" name="组合 36"/>
            <p:cNvGrpSpPr/>
            <p:nvPr/>
          </p:nvGrpSpPr>
          <p:grpSpPr>
            <a:xfrm>
              <a:off x="2276745" y="1671650"/>
              <a:ext cx="1800200" cy="992731"/>
              <a:chOff x="5607115" y="2931790"/>
              <a:chExt cx="1800200" cy="992731"/>
            </a:xfrm>
            <a:grpFill/>
          </p:grpSpPr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5652120" y="2934411"/>
                <a:ext cx="1620180" cy="990110"/>
              </a:xfrm>
              <a:prstGeom prst="wedgeRoundRectCallout">
                <a:avLst>
                  <a:gd name="adj1" fmla="val -68417"/>
                  <a:gd name="adj2" fmla="val 19678"/>
                  <a:gd name="adj3" fmla="val 16667"/>
                </a:avLst>
              </a:prstGeom>
              <a:grpFill/>
              <a:ln w="19050">
                <a:solidFill>
                  <a:srgbClr val="FFC00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9" name="文本框 10245"/>
              <p:cNvSpPr txBox="1">
                <a:spLocks noChangeArrowheads="1"/>
              </p:cNvSpPr>
              <p:nvPr/>
            </p:nvSpPr>
            <p:spPr bwMode="auto">
              <a:xfrm>
                <a:off x="5607115" y="2931790"/>
                <a:ext cx="1800200" cy="86177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我用去这根绸带的    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4" name="组合 39"/>
            <p:cNvGrpSpPr/>
            <p:nvPr/>
          </p:nvGrpSpPr>
          <p:grpSpPr>
            <a:xfrm>
              <a:off x="2951819" y="1934775"/>
              <a:ext cx="421475" cy="750207"/>
              <a:chOff x="1781690" y="2965605"/>
              <a:chExt cx="421475" cy="750207"/>
            </a:xfrm>
            <a:grpFill/>
          </p:grpSpPr>
          <p:sp>
            <p:nvSpPr>
              <p:cNvPr id="45" name="TextBox 44"/>
              <p:cNvSpPr txBox="1"/>
              <p:nvPr/>
            </p:nvSpPr>
            <p:spPr>
              <a:xfrm>
                <a:off x="1781690" y="2965605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81690" y="3284925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798120" y="3339455"/>
                <a:ext cx="405045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71"/>
          <p:cNvGrpSpPr/>
          <p:nvPr/>
        </p:nvGrpSpPr>
        <p:grpSpPr>
          <a:xfrm>
            <a:off x="5247075" y="2030044"/>
            <a:ext cx="1890210" cy="975232"/>
            <a:chOff x="6057165" y="1806665"/>
            <a:chExt cx="1890210" cy="975232"/>
          </a:xfrm>
          <a:noFill/>
        </p:grpSpPr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6057165" y="1809285"/>
              <a:ext cx="1800199" cy="942485"/>
            </a:xfrm>
            <a:prstGeom prst="wedgeRoundRectCallout">
              <a:avLst>
                <a:gd name="adj1" fmla="val 71419"/>
                <a:gd name="adj2" fmla="val 27763"/>
                <a:gd name="adj3" fmla="val 16667"/>
              </a:avLst>
            </a:prstGeom>
            <a:grpFill/>
            <a:ln w="19050">
              <a:solidFill>
                <a:srgbClr val="00B0F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文本框 10245"/>
            <p:cNvSpPr txBox="1">
              <a:spLocks noChangeArrowheads="1"/>
            </p:cNvSpPr>
            <p:nvPr/>
          </p:nvSpPr>
          <p:spPr bwMode="auto">
            <a:xfrm>
              <a:off x="6147175" y="1806665"/>
              <a:ext cx="1800200" cy="86177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我用去这根的绸带    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53" name="组合 63"/>
            <p:cNvGrpSpPr/>
            <p:nvPr/>
          </p:nvGrpSpPr>
          <p:grpSpPr>
            <a:xfrm>
              <a:off x="6822249" y="2050853"/>
              <a:ext cx="421475" cy="731044"/>
              <a:chOff x="1781690" y="2946668"/>
              <a:chExt cx="421475" cy="731044"/>
            </a:xfrm>
            <a:grpFill/>
          </p:grpSpPr>
          <p:sp>
            <p:nvSpPr>
              <p:cNvPr id="54" name="TextBox 53"/>
              <p:cNvSpPr txBox="1"/>
              <p:nvPr/>
            </p:nvSpPr>
            <p:spPr>
              <a:xfrm>
                <a:off x="1781690" y="2946668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781690" y="3246825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798120" y="3320518"/>
                <a:ext cx="405045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文本框 10245"/>
          <p:cNvSpPr txBox="1">
            <a:spLocks noChangeArrowheads="1"/>
          </p:cNvSpPr>
          <p:nvPr/>
        </p:nvSpPr>
        <p:spPr bwMode="auto">
          <a:xfrm>
            <a:off x="179512" y="2715766"/>
            <a:ext cx="900100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8153890" y="2715766"/>
            <a:ext cx="900100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22462" y="3043376"/>
            <a:ext cx="315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5= 20 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（厘米）</a:t>
            </a: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979712" y="4085659"/>
            <a:ext cx="58506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答：小芳用去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厘米，小红用去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233686"/>
            <a:ext cx="7418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文本框 10245"/>
          <p:cNvSpPr txBox="1">
            <a:spLocks noChangeArrowheads="1"/>
          </p:cNvSpPr>
          <p:nvPr/>
        </p:nvSpPr>
        <p:spPr bwMode="auto">
          <a:xfrm>
            <a:off x="3718570" y="1995686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9602" y="2210064"/>
            <a:ext cx="675150" cy="9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07315" y="2300074"/>
            <a:ext cx="900100" cy="861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组合 91"/>
          <p:cNvGrpSpPr/>
          <p:nvPr/>
        </p:nvGrpSpPr>
        <p:grpSpPr>
          <a:xfrm>
            <a:off x="2411760" y="3435846"/>
            <a:ext cx="4092834" cy="478543"/>
            <a:chOff x="4301970" y="4056915"/>
            <a:chExt cx="4092834" cy="478543"/>
          </a:xfrm>
        </p:grpSpPr>
        <p:sp>
          <p:nvSpPr>
            <p:cNvPr id="93" name="TextBox 92"/>
            <p:cNvSpPr txBox="1"/>
            <p:nvPr/>
          </p:nvSpPr>
          <p:spPr>
            <a:xfrm>
              <a:off x="5199449" y="4056915"/>
              <a:ext cx="3195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20×3 = 60 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（厘米）</a:t>
              </a:r>
            </a:p>
          </p:txBody>
        </p:sp>
        <p:sp>
          <p:nvSpPr>
            <p:cNvPr id="94" name="文本框 10245"/>
            <p:cNvSpPr txBox="1">
              <a:spLocks noChangeArrowheads="1"/>
            </p:cNvSpPr>
            <p:nvPr/>
          </p:nvSpPr>
          <p:spPr bwMode="auto">
            <a:xfrm>
              <a:off x="4301970" y="4064175"/>
              <a:ext cx="900100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小芳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11760" y="3731138"/>
            <a:ext cx="4050450" cy="471283"/>
            <a:chOff x="4301970" y="4352207"/>
            <a:chExt cx="4050450" cy="471283"/>
          </a:xfrm>
        </p:grpSpPr>
        <p:sp>
          <p:nvSpPr>
            <p:cNvPr id="96" name="文本框 10245"/>
            <p:cNvSpPr txBox="1">
              <a:spLocks noChangeArrowheads="1"/>
            </p:cNvSpPr>
            <p:nvPr/>
          </p:nvSpPr>
          <p:spPr bwMode="auto">
            <a:xfrm>
              <a:off x="4301970" y="4352207"/>
              <a:ext cx="900100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小红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48740" y="4352900"/>
              <a:ext cx="3103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20×2 = 40 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（厘米）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4" name="图片 6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58" grpId="0"/>
      <p:bldP spid="59" grpId="0"/>
      <p:bldP spid="61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87624" y="2499742"/>
            <a:ext cx="636866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求一些物体的几分之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，相当于把这些物体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平均分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成几份，然后取其中的几份。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全屏显示(16:9)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8D9EF65F8CCC4916BCF9427C3C372FD6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