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sldIdLst>
    <p:sldId id="256" r:id="rId2"/>
    <p:sldId id="258" r:id="rId3"/>
    <p:sldId id="260" r:id="rId4"/>
    <p:sldId id="287" r:id="rId5"/>
    <p:sldId id="261" r:id="rId6"/>
    <p:sldId id="262" r:id="rId7"/>
    <p:sldId id="263" r:id="rId8"/>
    <p:sldId id="285" r:id="rId9"/>
    <p:sldId id="280" r:id="rId10"/>
    <p:sldId id="282" r:id="rId11"/>
    <p:sldId id="279" r:id="rId1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F276"/>
    <a:srgbClr val="98BCF6"/>
    <a:srgbClr val="D1F3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074" y="-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BF8FA6-3A96-48A9-8E4E-9ED71570327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D2AA5-10A6-4999-81BB-2D8B582D134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0363" y="514350"/>
            <a:ext cx="2135187" cy="3886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514350"/>
            <a:ext cx="6256338" cy="3886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AAD4AB-F97F-4234-9D9B-E668766CFCA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0BE40-13C8-4882-8042-FA4F6F3C3FC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706AAC-E762-4D2C-8CAC-FDBA7DF2C33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E79CC-99D2-4F57-8158-1C2A75C4BAD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4F8505-B20E-4AE2-9F8F-8AA13FE1F78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067C0-89F9-4E61-9A8E-F9599536EFB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485900"/>
            <a:ext cx="4194175" cy="2914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485900"/>
            <a:ext cx="4194175" cy="2914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D8FB4C-81C0-4EB2-9E66-D02E0BFC368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ADB7C-6FD7-4466-9E02-41C8233DA3D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62852A-65F9-4E9E-9F05-3A29F057433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4F2BC-169B-4EA0-8710-B8442724B2A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43C880-B8D1-4B86-A578-E57B698BCA6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382F7-722E-41AE-B785-ACFDB0EE423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78FC19-2E1E-4699-AD39-99C42D97425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449F0-948E-496A-A17F-0C09548C7EF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DCF01E-948B-46C0-9948-6B502DBEBBC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100D2-4F10-4BCB-8A20-DEC279DAFA8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AE01D6-E965-4234-865C-DA2A21BE620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4C6A9-AF59-4E71-B752-4E09324CE19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514350"/>
            <a:ext cx="85407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4800" y="1485900"/>
            <a:ext cx="8540750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4514850"/>
            <a:ext cx="2289175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279B7A7F-C52C-45B9-B62F-4A0C368893F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514850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514850"/>
            <a:ext cx="2289175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C77F451F-72CC-423A-B628-A3220186264D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0" y="819150"/>
            <a:ext cx="91440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n-US" altLang="zh-CN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Unit 1  </a:t>
            </a:r>
            <a:r>
              <a:rPr lang="en-US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Friends</a:t>
            </a:r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第</a:t>
            </a:r>
            <a:r>
              <a:rPr kumimoji="0"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4</a:t>
            </a: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课时</a:t>
            </a:r>
            <a:endParaRPr kumimoji="0"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0195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" y="666750"/>
            <a:ext cx="7848600" cy="42291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5. —Who is the _________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busy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your family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—My mother is. She is always as ________ (busy)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as a bee. </a:t>
            </a:r>
          </a:p>
          <a:p>
            <a:pPr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6. This story is bad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but that one is _________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bad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7. Do you know the famous _________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swim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name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8. What's the _________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high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of that wall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9. — What's the _________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weigh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of the elephant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 marL="265430"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 About two tons.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（苏州）</a:t>
            </a:r>
          </a:p>
          <a:p>
            <a:pPr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10. Henry's painting skill is 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good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than Andrew's .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822575" y="719138"/>
            <a:ext cx="37306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busiest </a:t>
            </a:r>
          </a:p>
          <a:p>
            <a:pPr>
              <a:lnSpc>
                <a:spcPct val="13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          busy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486400" y="1778000"/>
            <a:ext cx="920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worse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114800" y="2319338"/>
            <a:ext cx="1504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swimmer's</a:t>
            </a:r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490788" y="2790825"/>
            <a:ext cx="952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height</a:t>
            </a:r>
            <a:endParaRPr lang="zh-CN" alt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743200" y="3333750"/>
            <a:ext cx="1020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weight</a:t>
            </a:r>
            <a:endParaRPr lang="zh-CN" alt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4129088" y="4344988"/>
            <a:ext cx="8842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better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914400" y="1301750"/>
            <a:ext cx="7162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本节课主要学习了以下知识点，请同学们及时巩固练习：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形容词的比较级和最高级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914400" y="1038225"/>
            <a:ext cx="75438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long—longer—longest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heavy—heavier—heaviest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slim—slimmer—slimmest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interesting—more interesting—most interesting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矩形 1"/>
          <p:cNvSpPr>
            <a:spLocks noChangeArrowheads="1"/>
          </p:cNvSpPr>
          <p:nvPr/>
        </p:nvSpPr>
        <p:spPr bwMode="auto">
          <a:xfrm>
            <a:off x="762000" y="819150"/>
            <a:ext cx="7620000" cy="293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大多数形容词具有三个等级：原级、比较级和最高级。</a:t>
            </a:r>
          </a:p>
          <a:p>
            <a:pPr algn="just">
              <a:lnSpc>
                <a:spcPct val="20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一、构成方式</a:t>
            </a:r>
          </a:p>
          <a:p>
            <a:pPr marL="446405" algn="just">
              <a:lnSpc>
                <a:spcPct val="20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形容词比较级一般是在原级上加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­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er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，最高级一般是在原级上加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­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est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。具体说来：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矩形 1"/>
          <p:cNvSpPr>
            <a:spLocks noChangeArrowheads="1"/>
          </p:cNvSpPr>
          <p:nvPr/>
        </p:nvSpPr>
        <p:spPr bwMode="auto">
          <a:xfrm>
            <a:off x="685800" y="701675"/>
            <a:ext cx="38782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单音节词和部分双音节词</a:t>
            </a:r>
          </a:p>
        </p:txBody>
      </p:sp>
      <p:graphicFrame>
        <p:nvGraphicFramePr>
          <p:cNvPr id="11286" name="Group 22"/>
          <p:cNvGraphicFramePr>
            <a:graphicFrameLocks noGrp="1"/>
          </p:cNvGraphicFramePr>
          <p:nvPr/>
        </p:nvGraphicFramePr>
        <p:xfrm>
          <a:off x="1154113" y="1244600"/>
          <a:ext cx="7229475" cy="3322701"/>
        </p:xfrm>
        <a:graphic>
          <a:graphicData uri="http://schemas.openxmlformats.org/drawingml/2006/table">
            <a:tbl>
              <a:tblPr/>
              <a:tblGrid>
                <a:gridCol w="3951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一般在词尾加</a:t>
                      </a:r>
                      <a:r>
                        <a:rPr kumimoji="0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­</a:t>
                      </a:r>
                      <a:r>
                        <a:rPr kumimoji="0" lang="en-US" altLang="zh-CN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kumimoji="0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/­</a:t>
                      </a:r>
                      <a:r>
                        <a:rPr kumimoji="0" lang="en-US" altLang="zh-CN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est</a:t>
                      </a:r>
                      <a:endParaRPr kumimoji="0" lang="zh-CN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short</a:t>
                      </a:r>
                      <a:r>
                        <a:rPr kumimoji="0" 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shorter</a:t>
                      </a:r>
                      <a:r>
                        <a:rPr kumimoji="0" 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shortest</a:t>
                      </a: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以字母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kumimoji="0" 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结尾的形容词加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­r/­st</a:t>
                      </a: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large</a:t>
                      </a:r>
                      <a:r>
                        <a:rPr kumimoji="0" 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larger</a:t>
                      </a:r>
                      <a:r>
                        <a:rPr kumimoji="0" 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largest</a:t>
                      </a: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4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以辅音字母加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结尾的双音节形容词，先把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改为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，再加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er/­est</a:t>
                      </a: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easy</a:t>
                      </a:r>
                      <a:r>
                        <a:rPr kumimoji="0" 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easier</a:t>
                      </a:r>
                      <a:r>
                        <a:rPr kumimoji="0" 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easiest</a:t>
                      </a: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8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以一个辅音字母结尾的重读闭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音节词，先双写最后一个辅音字母，再加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­er/­est</a:t>
                      </a: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big</a:t>
                      </a:r>
                      <a:r>
                        <a:rPr kumimoji="0" 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bigger</a:t>
                      </a:r>
                      <a:r>
                        <a:rPr kumimoji="0" 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biggest</a:t>
                      </a: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fat</a:t>
                      </a:r>
                      <a:r>
                        <a:rPr kumimoji="0" 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fatter</a:t>
                      </a:r>
                      <a:r>
                        <a:rPr kumimoji="0" 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fattest</a:t>
                      </a: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62000" y="666750"/>
            <a:ext cx="7700963" cy="18272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1950" indent="-361950">
              <a:lnSpc>
                <a:spcPct val="12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多音节和部分双音节形容词在词前加上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more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most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构成比较级和最高级。如：</a:t>
            </a:r>
          </a:p>
          <a:p>
            <a:pPr marL="446405">
              <a:lnSpc>
                <a:spcPct val="12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careful—more careful—most careful</a:t>
            </a:r>
          </a:p>
          <a:p>
            <a:pPr marL="446405">
              <a:lnSpc>
                <a:spcPct val="12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important—more important—most important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38200" y="2516188"/>
            <a:ext cx="7620000" cy="22653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不规则变化：</a:t>
            </a:r>
          </a:p>
          <a:p>
            <a:pPr indent="361950">
              <a:lnSpc>
                <a:spcPct val="12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good/well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better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best     many/much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more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most</a:t>
            </a:r>
            <a:endParaRPr lang="zh-CN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361950">
              <a:lnSpc>
                <a:spcPct val="12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bad/ill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worse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worst        little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least</a:t>
            </a:r>
            <a:endParaRPr lang="zh-CN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361950">
              <a:lnSpc>
                <a:spcPct val="12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far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farther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farthest        far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further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furthest</a:t>
            </a:r>
            <a:endParaRPr lang="zh-CN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361950">
              <a:lnSpc>
                <a:spcPct val="12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old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older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oldest               old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elder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eldest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38200" y="655638"/>
            <a:ext cx="7391400" cy="4168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二、基本用法</a:t>
            </a:r>
          </a:p>
          <a:p>
            <a:pPr marL="361950" indent="-361950">
              <a:lnSpc>
                <a:spcPct val="14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两者比较，我们用比较级，常有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“A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＋形容词比较级＋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than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B”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或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“Who/Which is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＋形容词比较级，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or B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等结构。</a:t>
            </a:r>
          </a:p>
          <a:p>
            <a:pPr indent="361950">
              <a:lnSpc>
                <a:spcPct val="140000"/>
              </a:lnSpc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Tom is stronger than Jack. </a:t>
            </a:r>
          </a:p>
          <a:p>
            <a:pPr indent="989330">
              <a:lnSpc>
                <a:spcPct val="140000"/>
              </a:lnSpc>
              <a:defRPr/>
            </a:pP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汤姆比杰克强壮。</a:t>
            </a:r>
          </a:p>
          <a:p>
            <a:pPr marL="894080">
              <a:lnSpc>
                <a:spcPct val="14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Which is more important, health or wealth?</a:t>
            </a:r>
            <a:endParaRPr lang="zh-CN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894080">
              <a:lnSpc>
                <a:spcPct val="140000"/>
              </a:lnSpc>
              <a:defRPr/>
            </a:pP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健康和财富，哪一个更重要？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62000" y="666750"/>
            <a:ext cx="7620000" cy="38592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1950" indent="-361950">
              <a:lnSpc>
                <a:spcPct val="17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三者或三者以上的比较，我们用最高级，常有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“A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＋形容词最高级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这样的结构。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61950">
              <a:lnSpc>
                <a:spcPct val="170000"/>
              </a:lnSpc>
              <a:defRPr/>
            </a:pP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其中形容词最高级前通常加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。后面可用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of(in)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短语等来说明比较的范围。</a:t>
            </a:r>
          </a:p>
          <a:p>
            <a:pPr indent="361950">
              <a:lnSpc>
                <a:spcPct val="170000"/>
              </a:lnSpc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is the tallest of the four boys. </a:t>
            </a:r>
            <a:endParaRPr lang="zh-CN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989330">
              <a:lnSpc>
                <a:spcPct val="170000"/>
              </a:lnSpc>
              <a:defRPr/>
            </a:pP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在这四个男孩中，他的个子最高。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62000" y="1047750"/>
            <a:ext cx="7772400" cy="26035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另外，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“one of the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＋形容词最高级＋名词的复数形式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也是最高级的常用结构，意思是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之一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7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Beijing is one of the most beautiful cities in the world. 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北京是世界上最美的城市之一。</a:t>
            </a:r>
            <a:endParaRPr lang="zh-CN" altLang="en-US" sz="2400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1"/>
          <p:cNvSpPr>
            <a:spLocks noChangeArrowheads="1"/>
          </p:cNvSpPr>
          <p:nvPr/>
        </p:nvSpPr>
        <p:spPr bwMode="auto">
          <a:xfrm>
            <a:off x="630238" y="688975"/>
            <a:ext cx="800100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用所给词的适当形式填空</a:t>
            </a:r>
          </a:p>
          <a:p>
            <a:pPr>
              <a:lnSpc>
                <a:spcPct val="16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This book is not as _________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interest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as that one. </a:t>
            </a:r>
          </a:p>
          <a:p>
            <a:pPr>
              <a:lnSpc>
                <a:spcPct val="16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Betty looks much _________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slim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than before. </a:t>
            </a:r>
          </a:p>
          <a:p>
            <a:pPr>
              <a:lnSpc>
                <a:spcPct val="16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Dad, you are carrying the ________ (heavy)bag of the three. </a:t>
            </a:r>
          </a:p>
          <a:p>
            <a:pPr>
              <a:lnSpc>
                <a:spcPct val="16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4. —Do you think the film is a good one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6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—Yes. I think it is the _________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good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film this year. 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429000" y="1427163"/>
            <a:ext cx="1481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interesting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395663" y="2001838"/>
            <a:ext cx="1190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slimmer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240213" y="2581275"/>
            <a:ext cx="1192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heaviest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041775" y="3786188"/>
            <a:ext cx="987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best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CDESIGNK</Template>
  <TotalTime>0</TotalTime>
  <Words>652</Words>
  <Application>Microsoft Office PowerPoint</Application>
  <PresentationFormat>全屏显示(16:9)</PresentationFormat>
  <Paragraphs>68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黑体</vt:lpstr>
      <vt:lpstr>宋体</vt:lpstr>
      <vt:lpstr>微软雅黑</vt:lpstr>
      <vt:lpstr>Arial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2018-04-27T09:43:00Z</dcterms:created>
  <dcterms:modified xsi:type="dcterms:W3CDTF">2023-01-17T03:28:16Z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18516CC797034C23B24504BC2FA330A3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