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478" r:id="rId3"/>
    <p:sldId id="661" r:id="rId4"/>
    <p:sldId id="379" r:id="rId5"/>
    <p:sldId id="664" r:id="rId6"/>
    <p:sldId id="665" r:id="rId7"/>
    <p:sldId id="666" r:id="rId8"/>
    <p:sldId id="667" r:id="rId9"/>
    <p:sldId id="669" r:id="rId10"/>
    <p:sldId id="670" r:id="rId11"/>
    <p:sldId id="671" r:id="rId12"/>
    <p:sldId id="674" r:id="rId13"/>
    <p:sldId id="677" r:id="rId14"/>
    <p:sldId id="678" r:id="rId15"/>
    <p:sldId id="681" r:id="rId16"/>
    <p:sldId id="685" r:id="rId17"/>
    <p:sldId id="686" r:id="rId18"/>
    <p:sldId id="687" r:id="rId19"/>
    <p:sldId id="689" r:id="rId20"/>
    <p:sldId id="698" r:id="rId21"/>
    <p:sldId id="699" r:id="rId22"/>
    <p:sldId id="700" r:id="rId23"/>
    <p:sldId id="513" r:id="rId24"/>
  </p:sldIdLst>
  <p:sldSz cx="12192000" cy="6858000"/>
  <p:notesSz cx="6858000" cy="9144000"/>
  <p:embeddedFontLst>
    <p:embeddedFont>
      <p:font typeface="OPPOSans R" panose="02010600030101010101" charset="-122"/>
      <p:regular r:id="rId26"/>
    </p:embeddedFont>
    <p:embeddedFont>
      <p:font typeface="OPPOSans B" panose="02010600030101010101" charset="-122"/>
      <p:regular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DD6AAA"/>
    <a:srgbClr val="B12973"/>
    <a:srgbClr val="862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51" autoAdjust="0"/>
    <p:restoredTop sz="94660"/>
  </p:normalViewPr>
  <p:slideViewPr>
    <p:cSldViewPr snapToGrid="0">
      <p:cViewPr>
        <p:scale>
          <a:sx n="66" d="100"/>
          <a:sy n="66" d="100"/>
        </p:scale>
        <p:origin x="175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259D1CA-E78F-4994-ABFE-01E2B28B230B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FFFFCB-D24B-4BF6-904B-0F93C65682F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交流平台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词句段运用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日积月累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L" panose="00020600040101010101" pitchFamily="18" charset="-122"/>
          <a:ea typeface="OPPOSans L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3"/>
          <a:stretch>
            <a:fillRect/>
          </a:stretch>
        </p:blipFill>
        <p:spPr>
          <a:xfrm>
            <a:off x="0" y="0"/>
            <a:ext cx="12191998" cy="6858000"/>
          </a:xfrm>
          <a:custGeom>
            <a:avLst/>
            <a:gdLst>
              <a:gd name="connsiteX0" fmla="*/ 0 w 12191998"/>
              <a:gd name="connsiteY0" fmla="*/ 0 h 6858000"/>
              <a:gd name="connsiteX1" fmla="*/ 12191998 w 12191998"/>
              <a:gd name="connsiteY1" fmla="*/ 0 h 6858000"/>
              <a:gd name="connsiteX2" fmla="*/ 12191998 w 12191998"/>
              <a:gd name="connsiteY2" fmla="*/ 6858000 h 6858000"/>
              <a:gd name="connsiteX3" fmla="*/ 0 w 121919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6858000">
                <a:moveTo>
                  <a:pt x="0" y="0"/>
                </a:moveTo>
                <a:lnTo>
                  <a:pt x="12191998" y="0"/>
                </a:lnTo>
                <a:lnTo>
                  <a:pt x="1219199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673100" y="2128229"/>
            <a:ext cx="1084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第七单元  语文园地</a:t>
            </a:r>
            <a:endParaRPr lang="zh-CN" altLang="en-US" sz="9600" dirty="0">
              <a:solidFill>
                <a:schemeClr val="accent2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02584" y="1122912"/>
            <a:ext cx="3386832" cy="73574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40480" y="3775364"/>
            <a:ext cx="4511040" cy="562630"/>
          </a:xfrm>
          <a:prstGeom prst="roundRect">
            <a:avLst>
              <a:gd name="adj" fmla="val 50000"/>
            </a:avLst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9470" y="2528454"/>
            <a:ext cx="10679430" cy="2721649"/>
            <a:chOff x="1085196" y="1911869"/>
            <a:chExt cx="8694445" cy="3728034"/>
          </a:xfrm>
        </p:grpSpPr>
        <p:sp>
          <p:nvSpPr>
            <p:cNvPr id="51" name="横卷形 50"/>
            <p:cNvSpPr/>
            <p:nvPr/>
          </p:nvSpPr>
          <p:spPr>
            <a:xfrm>
              <a:off x="1085196" y="1911869"/>
              <a:ext cx="8694445" cy="3728034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432123" y="2844806"/>
              <a:ext cx="8146721" cy="1703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</a:t>
              </a:r>
              <a:r>
                <a:rPr lang="zh-CN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景物描写，是指对自然环境和社会环境中的风景、物体的描写。景物描写主要是为了显示人物活动的环境，使读者身临其境。</a:t>
              </a:r>
              <a:endPara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3550920" y="1714996"/>
            <a:ext cx="3823869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我拓展，我积累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43133" y="3227717"/>
            <a:ext cx="10105733" cy="247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）文学描写的主要对象是人，包括人的生活情景，人的思想感情。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）世界上，除了人，就是物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人其实也是一种物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。物，包括景物、器物、建筑物等等，这些统称为景物。       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）所以文学描写的对象，其实就是两个方面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人物与景物。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440" y="870597"/>
            <a:ext cx="2357120" cy="2357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2191450"/>
            <a:ext cx="6226928" cy="247510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这段侧重动态描写，突出了小艇的速度之快。这一段动态描写，在文中有重要的作用，它说明威尼斯整个城市的动和静都是由小艇的动和静来决定的，突出了小艇的作用，紧扣了文题。</a:t>
            </a:r>
            <a:endParaRPr lang="zh-CN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527" y="2191450"/>
            <a:ext cx="4069080" cy="2475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660400" y="1883673"/>
            <a:ext cx="5983288" cy="30906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联系生活实际我们可以感受到原来静是由动来衬托的，这就好比经历了课间十分钟的喧嚣，随着上课铃声的响起，更能让人感受到教室里的宁静。在这一段中除了让人感受到了牧场的宁静，还让人感受到荷兰人畜和谐共处的美好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930" y="1883672"/>
            <a:ext cx="4443970" cy="2962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4271077" y="1939965"/>
            <a:ext cx="3514776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练一练，学运用</a:t>
            </a:r>
          </a:p>
        </p:txBody>
      </p:sp>
      <p:sp>
        <p:nvSpPr>
          <p:cNvPr id="6" name="矩形 5"/>
          <p:cNvSpPr/>
          <p:nvPr/>
        </p:nvSpPr>
        <p:spPr>
          <a:xfrm>
            <a:off x="865356" y="2876252"/>
            <a:ext cx="10461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从“放学后的校园、群鸟飞过湖面、火车进站”中选一种情景，仿照上面的句子写一写。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0" y="3581639"/>
            <a:ext cx="2804160" cy="2804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1051572" y="2807002"/>
            <a:ext cx="5353025" cy="1243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这段话运用了动态描写的方法，写出了放学后校园的热闹非凡。</a:t>
            </a: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03" y="2142050"/>
            <a:ext cx="4075509" cy="270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3987431" y="1660270"/>
            <a:ext cx="3823869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读一读，找规律。</a:t>
            </a:r>
          </a:p>
        </p:txBody>
      </p:sp>
      <p:sp>
        <p:nvSpPr>
          <p:cNvPr id="6" name="矩形 5"/>
          <p:cNvSpPr/>
          <p:nvPr/>
        </p:nvSpPr>
        <p:spPr>
          <a:xfrm>
            <a:off x="1057745" y="2356068"/>
            <a:ext cx="9400705" cy="974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在金色的夕阳下，金色的田野，金色的沙漠，连尼罗河的河水也泛着金光；而那古老的金字塔啊，简直像是用纯金铸成的。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041" y="3570401"/>
            <a:ext cx="3965410" cy="2244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1145138" y="4250493"/>
            <a:ext cx="4612959" cy="1564907"/>
            <a:chOff x="639855" y="4707693"/>
            <a:chExt cx="4612959" cy="1564907"/>
          </a:xfrm>
        </p:grpSpPr>
        <p:sp>
          <p:nvSpPr>
            <p:cNvPr id="2" name="矩形 1"/>
            <p:cNvSpPr/>
            <p:nvPr/>
          </p:nvSpPr>
          <p:spPr>
            <a:xfrm>
              <a:off x="913247" y="4976027"/>
              <a:ext cx="394859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</a:t>
              </a:r>
              <a:r>
                <a:rPr lang="zh-CN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语句描写了怎样的情境</a:t>
              </a:r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,</a:t>
              </a:r>
              <a:r>
                <a:rPr lang="zh-CN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在表达上有什么特点？</a:t>
              </a:r>
            </a:p>
          </p:txBody>
        </p:sp>
        <p:sp>
          <p:nvSpPr>
            <p:cNvPr id="46" name="云形标注 45"/>
            <p:cNvSpPr/>
            <p:nvPr/>
          </p:nvSpPr>
          <p:spPr>
            <a:xfrm>
              <a:off x="639855" y="4707693"/>
              <a:ext cx="4612959" cy="1564907"/>
            </a:xfrm>
            <a:prstGeom prst="cloudCallout">
              <a:avLst>
                <a:gd name="adj1" fmla="val 20145"/>
                <a:gd name="adj2" fmla="val -86221"/>
              </a:avLst>
            </a:prstGeom>
            <a:ln w="222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673100" y="2596368"/>
            <a:ext cx="6587067" cy="1859548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这段文字描写了在金色的夕阳映照下金字塔及其周围景物的色彩。作者描述了金字塔及其周围景物的静态美，叙述真实，描写逼真。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280" y="2198951"/>
            <a:ext cx="3690147" cy="24600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709950" y="1726642"/>
            <a:ext cx="7455944" cy="247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站在白色大理石铺的地上，眼里看到的是纯白的大理石，脚下踩的是纯白的大理石。陵墓是纯白的大理石，栏杆是纯白的大理石，四个高塔也是纯白的大理石。你被裹在一片纯白的光辉中，仿佛给这个白色的奇迹压住了，给这纯白的光辉网牢了。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135840" y="4675163"/>
            <a:ext cx="4411769" cy="1252692"/>
            <a:chOff x="4172160" y="5172153"/>
            <a:chExt cx="4411769" cy="1252692"/>
          </a:xfrm>
        </p:grpSpPr>
        <p:sp>
          <p:nvSpPr>
            <p:cNvPr id="43" name="矩形 42"/>
            <p:cNvSpPr/>
            <p:nvPr/>
          </p:nvSpPr>
          <p:spPr>
            <a:xfrm>
              <a:off x="4437922" y="5444556"/>
              <a:ext cx="394859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</a:t>
              </a:r>
              <a:r>
                <a:rPr lang="zh-CN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语句描写了怎样的情境</a:t>
              </a:r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,</a:t>
              </a:r>
              <a:r>
                <a:rPr lang="zh-CN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在表达上有什么特点？</a:t>
              </a:r>
            </a:p>
          </p:txBody>
        </p:sp>
        <p:sp>
          <p:nvSpPr>
            <p:cNvPr id="44" name="云形标注 43"/>
            <p:cNvSpPr/>
            <p:nvPr/>
          </p:nvSpPr>
          <p:spPr>
            <a:xfrm>
              <a:off x="4172160" y="5172153"/>
              <a:ext cx="4411769" cy="1252692"/>
            </a:xfrm>
            <a:prstGeom prst="cloudCallout">
              <a:avLst>
                <a:gd name="adj1" fmla="val -47004"/>
                <a:gd name="adj2" fmla="val -67151"/>
              </a:avLst>
            </a:prstGeom>
            <a:ln w="222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47" y="1497060"/>
            <a:ext cx="3178103" cy="3178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4614253" y="1756976"/>
            <a:ext cx="2963495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练一练，学运用</a:t>
            </a:r>
          </a:p>
        </p:txBody>
      </p:sp>
      <p:sp>
        <p:nvSpPr>
          <p:cNvPr id="53" name="矩形 52"/>
          <p:cNvSpPr/>
          <p:nvPr/>
        </p:nvSpPr>
        <p:spPr>
          <a:xfrm>
            <a:off x="673100" y="2646719"/>
            <a:ext cx="7015804" cy="2475101"/>
          </a:xfrm>
          <a:prstGeom prst="rect">
            <a:avLst/>
          </a:prstGeom>
          <a:ln w="38100">
            <a:solidFill>
              <a:srgbClr val="ED7D31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面前，是一大片草地。小草已经枯黄，可当中却盛开着五颜六色的野花。树，开始落叶了，可那枯黄的叶子像美丽的彩蝶从空中飞落下来，慢慢地慢慢地铺成了一条路，踩上去软绵绵的，像铺了一条黄色的地毯。哦，秋天本是黄色的！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249" y="2646719"/>
            <a:ext cx="3712651" cy="247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5" r="24245"/>
          <a:stretch>
            <a:fillRect/>
          </a:stretch>
        </p:blipFill>
        <p:spPr>
          <a:xfrm>
            <a:off x="575355" y="0"/>
            <a:ext cx="5997277" cy="6858000"/>
          </a:xfrm>
          <a:prstGeom prst="rect">
            <a:avLst/>
          </a:prstGeom>
        </p:spPr>
      </p:pic>
      <p:sp>
        <p:nvSpPr>
          <p:cNvPr id="6" name="文本框 66"/>
          <p:cNvSpPr txBox="1">
            <a:spLocks noChangeArrowheads="1"/>
          </p:cNvSpPr>
          <p:nvPr/>
        </p:nvSpPr>
        <p:spPr bwMode="auto">
          <a:xfrm>
            <a:off x="7404144" y="114975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9" name="矩形 8"/>
          <p:cNvSpPr/>
          <p:nvPr/>
        </p:nvSpPr>
        <p:spPr>
          <a:xfrm flipH="1">
            <a:off x="0" y="6192520"/>
            <a:ext cx="12192000" cy="27863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14006" y="1347253"/>
            <a:ext cx="3519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rgbClr val="00B050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defRPr>
            </a:lvl1pPr>
          </a:lstStyle>
          <a:p>
            <a:r>
              <a:rPr lang="zh-CN" altLang="en-US" sz="8800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15" name="文本框 66"/>
          <p:cNvSpPr txBox="1">
            <a:spLocks noChangeArrowheads="1"/>
          </p:cNvSpPr>
          <p:nvPr/>
        </p:nvSpPr>
        <p:spPr bwMode="auto">
          <a:xfrm>
            <a:off x="7404144" y="203333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16" name="文本框 66"/>
          <p:cNvSpPr txBox="1">
            <a:spLocks noChangeArrowheads="1"/>
          </p:cNvSpPr>
          <p:nvPr/>
        </p:nvSpPr>
        <p:spPr bwMode="auto">
          <a:xfrm>
            <a:off x="7404144" y="291691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 </a:t>
            </a:r>
            <a:r>
              <a:rPr lang="zh-CN" alt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17" name="文本框 66"/>
          <p:cNvSpPr txBox="1">
            <a:spLocks noChangeArrowheads="1"/>
          </p:cNvSpPr>
          <p:nvPr/>
        </p:nvSpPr>
        <p:spPr bwMode="auto">
          <a:xfrm>
            <a:off x="7404144" y="380049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日积月累</a:t>
            </a:r>
          </a:p>
        </p:txBody>
      </p:sp>
      <p:sp>
        <p:nvSpPr>
          <p:cNvPr id="18" name="文本框 66"/>
          <p:cNvSpPr txBox="1">
            <a:spLocks noChangeArrowheads="1"/>
          </p:cNvSpPr>
          <p:nvPr/>
        </p:nvSpPr>
        <p:spPr bwMode="auto">
          <a:xfrm>
            <a:off x="7404144" y="468407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05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9" name="矩形 18"/>
          <p:cNvSpPr/>
          <p:nvPr/>
        </p:nvSpPr>
        <p:spPr>
          <a:xfrm>
            <a:off x="3078480" y="2654561"/>
            <a:ext cx="944880" cy="55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39929" y="1835597"/>
            <a:ext cx="4756071" cy="3593206"/>
            <a:chOff x="2484056" y="2003644"/>
            <a:chExt cx="4756071" cy="3593206"/>
          </a:xfrm>
        </p:grpSpPr>
        <p:sp>
          <p:nvSpPr>
            <p:cNvPr id="44" name="圆角矩形 43"/>
            <p:cNvSpPr/>
            <p:nvPr/>
          </p:nvSpPr>
          <p:spPr>
            <a:xfrm>
              <a:off x="2484056" y="2003644"/>
              <a:ext cx="4256528" cy="3593206"/>
            </a:xfrm>
            <a:prstGeom prst="roundRect">
              <a:avLst/>
            </a:prstGeom>
            <a:ln w="508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472037" y="2116677"/>
              <a:ext cx="3768090" cy="3459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FFC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悯农  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唐</a:t>
              </a:r>
              <a:r>
                <a:rPr lang="en-US" altLang="zh-CN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•</a:t>
              </a: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李绅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锄禾日当午，</a:t>
              </a:r>
              <a:endPara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汗滴禾下土。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谁知盘中餐，</a:t>
              </a:r>
              <a:endPara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粒粒皆辛苦。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16" y="2051237"/>
            <a:ext cx="4574884" cy="30499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3986" y="1969982"/>
            <a:ext cx="5196841" cy="3324436"/>
            <a:chOff x="2230257" y="2075083"/>
            <a:chExt cx="5196841" cy="3324436"/>
          </a:xfrm>
        </p:grpSpPr>
        <p:sp>
          <p:nvSpPr>
            <p:cNvPr id="44" name="圆角矩形 43"/>
            <p:cNvSpPr/>
            <p:nvPr/>
          </p:nvSpPr>
          <p:spPr>
            <a:xfrm>
              <a:off x="2230257" y="2075083"/>
              <a:ext cx="5196841" cy="3324436"/>
            </a:xfrm>
            <a:prstGeom prst="roundRect">
              <a:avLst/>
            </a:prstGeom>
            <a:ln w="50800">
              <a:solidFill>
                <a:srgbClr val="ED7D3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854766" y="2326626"/>
              <a:ext cx="4407505" cy="2821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            游山西村  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             宋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•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陆游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莫笑农家腊酒浑。丰年留客足鸡豚。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山重水复疑无路，柳暗花明又一村。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箫鼓追随春社近，衣冠简朴古风存。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从今若许闲乘月，拄杖无时夜叩门。</a:t>
              </a:r>
              <a:endPara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54" y="2046131"/>
            <a:ext cx="3945185" cy="2765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022586" y="2702426"/>
            <a:ext cx="7358379" cy="185954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本次语文园地学习按照板块依次进行教学，版块内容难度方面从整体上看，本次语文园地学习内容按照课内知识与课外知识相结合，注重举一反三，实践运用。</a:t>
            </a:r>
            <a:endParaRPr lang="zh-CN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7" y="2392891"/>
            <a:ext cx="2934109" cy="2772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3"/>
          <a:stretch>
            <a:fillRect/>
          </a:stretch>
        </p:blipFill>
        <p:spPr>
          <a:xfrm>
            <a:off x="0" y="0"/>
            <a:ext cx="12191998" cy="6858000"/>
          </a:xfrm>
          <a:custGeom>
            <a:avLst/>
            <a:gdLst>
              <a:gd name="connsiteX0" fmla="*/ 0 w 12191998"/>
              <a:gd name="connsiteY0" fmla="*/ 0 h 6858000"/>
              <a:gd name="connsiteX1" fmla="*/ 12191998 w 12191998"/>
              <a:gd name="connsiteY1" fmla="*/ 0 h 6858000"/>
              <a:gd name="connsiteX2" fmla="*/ 12191998 w 12191998"/>
              <a:gd name="connsiteY2" fmla="*/ 6858000 h 6858000"/>
              <a:gd name="connsiteX3" fmla="*/ 0 w 121919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6858000">
                <a:moveTo>
                  <a:pt x="0" y="0"/>
                </a:moveTo>
                <a:lnTo>
                  <a:pt x="12191998" y="0"/>
                </a:lnTo>
                <a:lnTo>
                  <a:pt x="1219199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3429000" y="2128229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感谢观看</a:t>
            </a:r>
            <a:endParaRPr lang="zh-CN" altLang="en-US" sz="9600" dirty="0">
              <a:solidFill>
                <a:schemeClr val="accent2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02584" y="1122912"/>
            <a:ext cx="3386832" cy="73574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40480" y="3775364"/>
            <a:ext cx="4511040" cy="562630"/>
          </a:xfrm>
          <a:prstGeom prst="roundRect">
            <a:avLst>
              <a:gd name="adj" fmla="val 50000"/>
            </a:avLst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600" y="2882296"/>
            <a:ext cx="4124800" cy="27498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4" name="矩形 3"/>
          <p:cNvSpPr/>
          <p:nvPr/>
        </p:nvSpPr>
        <p:spPr>
          <a:xfrm>
            <a:off x="3036277" y="1774130"/>
            <a:ext cx="6119446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足下万里，移步换景，寰宇纷呈万花筒。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4184066" y="1664794"/>
            <a:ext cx="3823869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读一读，找规律</a:t>
            </a:r>
          </a:p>
        </p:txBody>
      </p:sp>
      <p:sp>
        <p:nvSpPr>
          <p:cNvPr id="8" name="矩形 7"/>
          <p:cNvSpPr/>
          <p:nvPr/>
        </p:nvSpPr>
        <p:spPr>
          <a:xfrm>
            <a:off x="1043984" y="2373172"/>
            <a:ext cx="10104033" cy="513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本单元的课文运用静态描写和动态描写，展示了世界各地丰富多彩的美丽画卷。</a:t>
            </a: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025" y="3502734"/>
            <a:ext cx="2766124" cy="156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83" y="3502734"/>
            <a:ext cx="2766124" cy="156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42" y="3502734"/>
            <a:ext cx="2766124" cy="1566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41008" y="2778369"/>
            <a:ext cx="7165854" cy="2008328"/>
            <a:chOff x="1613880" y="2995266"/>
            <a:chExt cx="7165854" cy="2008328"/>
          </a:xfrm>
        </p:grpSpPr>
        <p:sp>
          <p:nvSpPr>
            <p:cNvPr id="57" name="圆角矩形 56"/>
            <p:cNvSpPr/>
            <p:nvPr/>
          </p:nvSpPr>
          <p:spPr>
            <a:xfrm>
              <a:off x="1613880" y="2995266"/>
              <a:ext cx="7165854" cy="2008328"/>
            </a:xfrm>
            <a:prstGeom prst="roundRect">
              <a:avLst/>
            </a:prstGeom>
            <a:noFill/>
            <a:ln w="31750">
              <a:solidFill>
                <a:schemeClr val="accent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966424" y="3307851"/>
              <a:ext cx="6659684" cy="1436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《</a:t>
              </a:r>
              <a:r>
                <a:rPr lang="zh-CN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牧场之国》一文，描写了荷兰牧场风光的宁静和悠闲，也描写了人们给奶牛挤奶、满载牛奶的车船不停地开往城市的繁忙，把荷兰牧场的动、静之美表现得淋漓尽致。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791" y="2392891"/>
            <a:ext cx="2934109" cy="2772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343275" y="3289223"/>
            <a:ext cx="6715857" cy="513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zh-CN" sz="20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同学们还知道那些文章运用了静态描写和动态描写吗？</a:t>
            </a:r>
            <a:endParaRPr lang="zh-CN" altLang="en-US" sz="2000" dirty="0">
              <a:solidFill>
                <a:srgbClr val="00B0F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020286" y="1851387"/>
            <a:ext cx="351477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练一练，学运用。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695" y="2051442"/>
            <a:ext cx="2934109" cy="2772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05703" y="2609483"/>
            <a:ext cx="5747412" cy="1859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老舍先生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草原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一文，描写了草原风光的宁静和悠闲，蒙汉同胞的欢乐相聚的热闹情景，把草原的动、静之美也表现得淋漓把尽致。</a:t>
            </a: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030" y="2622388"/>
            <a:ext cx="3598148" cy="2018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40067" y="1834465"/>
            <a:ext cx="7071221" cy="3283015"/>
          </a:xfrm>
          <a:prstGeom prst="rect">
            <a:avLst/>
          </a:prstGeom>
          <a:ln w="38100">
            <a:solidFill>
              <a:srgbClr val="E58C00"/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《翠鸟》一文对翠鸟静态和动态的描写特别传神。文章的笫一自然段描绘了翠鸟色彩鲜艳的的静态之美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把小巧玲珑、美丽可爱的翠鸟写得活灵活现。翠鸟的静态十分美丽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动态更加令人叫绝。文章的第三自然段集中写翠鸟捕鱼的动作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一个“蹬”字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写出了翠鸟一瞬间的爆发力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从剑拔弩张一下子变成了箭已离弦。作者表现翠鸟动作的机灵准确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其实就在这一静一动之间。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12" y="2392891"/>
            <a:ext cx="2934109" cy="2772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4384546" y="2691843"/>
            <a:ext cx="7174634" cy="147431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恰当地运用静态描写和动态描写，能够呈现景物独特的魅力</a:t>
            </a:r>
          </a:p>
        </p:txBody>
      </p:sp>
      <p:sp>
        <p:nvSpPr>
          <p:cNvPr id="56" name="矩形 55"/>
          <p:cNvSpPr/>
          <p:nvPr/>
        </p:nvSpPr>
        <p:spPr>
          <a:xfrm>
            <a:off x="1711600" y="0"/>
            <a:ext cx="9847580" cy="513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20" y="2392891"/>
            <a:ext cx="2934109" cy="2772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1020</Words>
  <Application>Microsoft Office PowerPoint</Application>
  <PresentationFormat>宽屏</PresentationFormat>
  <Paragraphs>76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Arial</vt:lpstr>
      <vt:lpstr>OPPOSans R</vt:lpstr>
      <vt:lpstr>OPPOSans L</vt:lpstr>
      <vt:lpstr>OPPOSans B</vt:lpstr>
      <vt:lpstr>思源黑体 CN Regular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2021-05-12T01:07:30Z</dcterms:created>
  <dcterms:modified xsi:type="dcterms:W3CDTF">2023-01-10T07:28:51Z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43DC4F2C96314C3598D284B9763635F9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