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81" r:id="rId3"/>
    <p:sldId id="294" r:id="rId4"/>
    <p:sldId id="287" r:id="rId5"/>
    <p:sldId id="301" r:id="rId6"/>
    <p:sldId id="295" r:id="rId7"/>
    <p:sldId id="288" r:id="rId8"/>
    <p:sldId id="289" r:id="rId9"/>
    <p:sldId id="290" r:id="rId10"/>
    <p:sldId id="291" r:id="rId11"/>
    <p:sldId id="293" r:id="rId12"/>
    <p:sldId id="286" r:id="rId13"/>
    <p:sldId id="284" r:id="rId14"/>
    <p:sldId id="285" r:id="rId15"/>
    <p:sldId id="268" r:id="rId16"/>
    <p:sldId id="296" r:id="rId17"/>
    <p:sldId id="273" r:id="rId18"/>
    <p:sldId id="305" r:id="rId19"/>
    <p:sldId id="302" r:id="rId20"/>
    <p:sldId id="303" r:id="rId21"/>
    <p:sldId id="307" r:id="rId22"/>
    <p:sldId id="300" r:id="rId23"/>
    <p:sldId id="276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66FF"/>
    <a:srgbClr val="009900"/>
    <a:srgbClr val="FF9900"/>
    <a:srgbClr val="CC00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EB67637D-6D12-462B-87F0-C009C0B606C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7AEF741E-BBCC-459D-9595-B83C1B757C4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741E-BBCC-459D-9595-B83C1B757C4C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AE42-9B96-42F5-9CE2-20B881BD2F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898B-559A-4931-80A4-B5C7E175C3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2DBCD-997B-4A77-BC81-DFC4DE1CAE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93E0-C0B9-40E0-AE2B-4FF00FAA26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4EF2-1840-40CD-A8F4-3EBF8089B9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82FE-9DCA-4829-AE46-3CC434F1EAD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D146-466C-42A8-8022-02C481045F8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95A8-7F1E-40FB-9069-A95EBBBAC1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E1B68-8F1C-45CC-8282-8794C70222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39F1-4055-4317-BF5F-43BB311A0E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42A4-E2A4-42F0-AE62-7ED6A3BF994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ED6BF-8929-42E5-8A28-9429C731D1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78EA-0968-47D9-9E7C-06ED0CC0FD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FCA0E-6E45-4B23-97E9-9DE58ED8C8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639C3-0676-43EF-86A8-09D3F9AD7B5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2303-C39E-4C35-837D-2AAB007869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58-2A84-4D2C-8BE1-9A5E54DCA09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1657-B8BE-4E36-A42F-40C615DDA9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FED6-63EF-4312-A5CC-77680079FE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EE59F-5059-41BF-90D4-5D0E5CF1C4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8935-400E-413F-8DE2-D3550CFE84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FDAF020-ABFE-45AF-BA68-EFE8AE36246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052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2053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B6A12F4-EA39-447A-8C18-390FECFF2132}" type="slidenum">
              <a:rPr lang="en-US" altLang="zh-CN"/>
              <a:t>‹#›</a:t>
            </a:fld>
            <a:endParaRPr lang="en-US" altLang="zh-CN"/>
          </a:p>
        </p:txBody>
      </p:sp>
      <p:grpSp>
        <p:nvGrpSpPr>
          <p:cNvPr id="2057" name="组合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隶书" panose="02010509060101010101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charset="-122"/>
          <a:cs typeface="隶书" panose="02010509060101010101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charset="-122"/>
          <a:cs typeface="隶书" panose="02010509060101010101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charset="-122"/>
          <a:cs typeface="隶书" panose="02010509060101010101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charset="-122"/>
          <a:cs typeface="隶书" panose="02010509060101010101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charset="-122"/>
          <a:cs typeface="隶书" panose="02010509060101010101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charset="-122"/>
          <a:cs typeface="隶书" panose="02010509060101010101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charset="-122"/>
          <a:cs typeface="隶书" panose="02010509060101010101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charset="-122"/>
          <a:cs typeface="隶书" panose="02010509060101010101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824558" y="1268760"/>
            <a:ext cx="7488832" cy="17993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chemeClr val="bg1"/>
                  </a:solidFill>
                  <a:rou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Unit 3  </a:t>
            </a:r>
          </a:p>
          <a:p>
            <a:pPr algn="ctr"/>
            <a:r>
              <a:rPr lang="en-US" altLang="zh-CN" sz="3600" b="1" kern="10" dirty="0">
                <a:ln w="19050">
                  <a:solidFill>
                    <a:schemeClr val="bg1"/>
                  </a:solidFill>
                  <a:rou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Welcome to our school!</a:t>
            </a:r>
            <a:endParaRPr lang="zh-CN" altLang="en-US" sz="3600" b="1" kern="10" dirty="0">
              <a:ln w="19050">
                <a:solidFill>
                  <a:schemeClr val="bg1"/>
                </a:solidFill>
                <a:round/>
              </a:ln>
              <a:solidFill>
                <a:srgbClr val="33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699793" y="3933056"/>
            <a:ext cx="302433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>
                <a:solidFill>
                  <a:srgbClr val="FF00FF"/>
                </a:solidFill>
              </a:rPr>
              <a:t>Reading </a:t>
            </a:r>
            <a:r>
              <a:rPr lang="en-US" altLang="zh-CN" sz="5400" dirty="0" smtClean="0">
                <a:solidFill>
                  <a:srgbClr val="FF00FF"/>
                </a:solidFill>
              </a:rPr>
              <a:t>1</a:t>
            </a:r>
            <a:endParaRPr lang="zh-CN" altLang="en-US" sz="5400" dirty="0">
              <a:solidFill>
                <a:srgbClr val="FF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46" y="5623440"/>
            <a:ext cx="9143999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96875" y="1412875"/>
            <a:ext cx="8496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Blip>
                <a:blip r:embed="rId3"/>
              </a:buBlip>
            </a:pPr>
            <a:r>
              <a:rPr lang="en-US" altLang="zh-CN" sz="3500" b="1" dirty="0"/>
              <a:t>Let me </a:t>
            </a:r>
            <a:r>
              <a:rPr lang="en-US" altLang="zh-CN" sz="3500" b="1" dirty="0">
                <a:solidFill>
                  <a:srgbClr val="3366FF"/>
                </a:solidFill>
              </a:rPr>
              <a:t>show you around</a:t>
            </a:r>
            <a:r>
              <a:rPr lang="en-US" altLang="zh-CN" sz="3500" b="1" dirty="0"/>
              <a:t> our school.</a:t>
            </a:r>
          </a:p>
          <a:p>
            <a:pPr eaLnBrk="1" hangingPunct="1">
              <a:lnSpc>
                <a:spcPct val="115000"/>
              </a:lnSpc>
              <a:buFontTx/>
              <a:buBlip>
                <a:blip r:embed="rId3"/>
              </a:buBlip>
            </a:pPr>
            <a:r>
              <a:rPr lang="en-US" altLang="zh-CN" sz="3500" b="1" dirty="0">
                <a:solidFill>
                  <a:srgbClr val="3366FF"/>
                </a:solidFill>
              </a:rPr>
              <a:t>There are</a:t>
            </a:r>
            <a:r>
              <a:rPr lang="en-US" altLang="zh-CN" sz="3500" b="1" dirty="0">
                <a:solidFill>
                  <a:srgbClr val="0000FF"/>
                </a:solidFill>
              </a:rPr>
              <a:t> </a:t>
            </a:r>
            <a:r>
              <a:rPr lang="en-US" altLang="zh-CN" sz="3500" b="1" dirty="0"/>
              <a:t>some trees, flowers, classrooms, students and teachers.</a:t>
            </a:r>
          </a:p>
          <a:p>
            <a:pPr eaLnBrk="1" hangingPunct="1">
              <a:lnSpc>
                <a:spcPct val="115000"/>
              </a:lnSpc>
              <a:buFontTx/>
              <a:buBlip>
                <a:blip r:embed="rId3"/>
              </a:buBlip>
            </a:pPr>
            <a:r>
              <a:rPr lang="en-US" altLang="zh-CN" sz="3500" b="1" dirty="0">
                <a:solidFill>
                  <a:srgbClr val="3366FF"/>
                </a:solidFill>
              </a:rPr>
              <a:t>There is</a:t>
            </a:r>
            <a:r>
              <a:rPr lang="en-US" altLang="zh-CN" sz="3500" b="1" dirty="0">
                <a:solidFill>
                  <a:srgbClr val="0000FF"/>
                </a:solidFill>
              </a:rPr>
              <a:t> </a:t>
            </a:r>
            <a:r>
              <a:rPr lang="en-US" altLang="zh-CN" sz="3500" b="1" dirty="0"/>
              <a:t>a library, a playground and a computer room in our school. </a:t>
            </a:r>
          </a:p>
          <a:p>
            <a:pPr eaLnBrk="1" hangingPunct="1">
              <a:lnSpc>
                <a:spcPct val="115000"/>
              </a:lnSpc>
              <a:buFontTx/>
              <a:buBlip>
                <a:blip r:embed="rId3"/>
              </a:buBlip>
            </a:pPr>
            <a:r>
              <a:rPr lang="en-US" altLang="zh-CN" sz="3500" b="1" dirty="0"/>
              <a:t>We are now </a:t>
            </a:r>
            <a:r>
              <a:rPr lang="en-US" altLang="zh-CN" sz="3500" b="1" dirty="0">
                <a:solidFill>
                  <a:srgbClr val="3366FF"/>
                </a:solidFill>
              </a:rPr>
              <a:t>in front of</a:t>
            </a:r>
            <a:r>
              <a:rPr lang="en-US" altLang="zh-CN" sz="3500" b="1" dirty="0"/>
              <a:t> the class building.</a:t>
            </a:r>
          </a:p>
          <a:p>
            <a:pPr eaLnBrk="1" hangingPunct="1">
              <a:lnSpc>
                <a:spcPct val="115000"/>
              </a:lnSpc>
              <a:buFontTx/>
              <a:buBlip>
                <a:blip r:embed="rId3"/>
              </a:buBlip>
            </a:pPr>
            <a:r>
              <a:rPr lang="en-US" altLang="zh-CN" sz="3500" b="1" dirty="0"/>
              <a:t>My classroom is on the </a:t>
            </a:r>
            <a:r>
              <a:rPr lang="en-US" altLang="zh-CN" sz="3500" b="1" dirty="0">
                <a:solidFill>
                  <a:srgbClr val="3366FF"/>
                </a:solidFill>
              </a:rPr>
              <a:t>ground floor</a:t>
            </a:r>
            <a:r>
              <a:rPr lang="en-US" altLang="zh-CN" sz="3500" b="1" dirty="0"/>
              <a:t>.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3771900" cy="11620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CC00"/>
                </a:solidFill>
                <a:latin typeface="Arial" panose="020B0604020202020204"/>
                <a:cs typeface="Arial" panose="020B0604020202020204"/>
              </a:rPr>
              <a:t>Useful sentences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CC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/>
      <p:bldP spid="594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16013" y="2130425"/>
            <a:ext cx="7345362" cy="27273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Here are some pictures of different places at Millie’s school. Help her write the correct words under the pictures.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55650" y="5299075"/>
            <a:ext cx="7777163" cy="650875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</a:rPr>
              <a:t>classroom   hall   library   playground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1108075"/>
            <a:ext cx="900112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300788" y="2836863"/>
            <a:ext cx="2771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</a:rPr>
              <a:t>classroom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547813" y="5500688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</a:rPr>
              <a:t>hall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659563" y="5429250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</a:rPr>
              <a:t>library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900113" y="2836863"/>
            <a:ext cx="2808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</a:rPr>
              <a:t>playground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51207" grpId="0"/>
      <p:bldP spid="512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0" y="198438"/>
            <a:ext cx="80391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 anchor="t"/>
          <a:lstStyle/>
          <a:p>
            <a:pPr algn="l" eaLnBrk="1" hangingPunct="1">
              <a:defRPr/>
            </a:pPr>
            <a:r>
              <a:rPr lang="en-US" altLang="zh-CN" sz="3500" b="1" dirty="0" smtClean="0">
                <a:solidFill>
                  <a:srgbClr val="CC00FF"/>
                </a:solidFill>
              </a:rPr>
              <a:t>Read and then write a </a:t>
            </a:r>
            <a:r>
              <a:rPr lang="en-US" altLang="zh-CN" sz="3500" b="1" dirty="0" smtClean="0">
                <a:solidFill>
                  <a:srgbClr val="FF0000"/>
                </a:solidFill>
              </a:rPr>
              <a:t>T</a:t>
            </a:r>
            <a:r>
              <a:rPr lang="en-US" altLang="zh-CN" sz="3500" b="1" dirty="0" smtClean="0">
                <a:solidFill>
                  <a:srgbClr val="CC00FF"/>
                </a:solidFill>
              </a:rPr>
              <a:t> if a sentence is true or an </a:t>
            </a:r>
            <a:r>
              <a:rPr lang="en-US" altLang="zh-CN" sz="3500" b="1" dirty="0" smtClean="0">
                <a:solidFill>
                  <a:srgbClr val="FF0000"/>
                </a:solidFill>
              </a:rPr>
              <a:t>F</a:t>
            </a:r>
            <a:r>
              <a:rPr lang="en-US" altLang="zh-CN" sz="3500" b="1" dirty="0" smtClean="0">
                <a:solidFill>
                  <a:srgbClr val="CC00FF"/>
                </a:solidFill>
              </a:rPr>
              <a:t> if it is false.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8893175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3075" indent="-47307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200" b="1"/>
              <a:t>1. Sunshine Middle School looks beautiful. ____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b="1"/>
              <a:t>2. Millie and her mum are behind the classroom   building.                                                       ____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b="1"/>
              <a:t>3. Millie’s classroom is on the ground floor._____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b="1"/>
              <a:t>4. They have a new library.                           _____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b="1"/>
              <a:t>5. They have meetings in the library.           _____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b="1"/>
              <a:t>6. They do not have a school hall.                 _____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b="1"/>
              <a:t>7. Mr Wu is in a white shirt on the Open Day.___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b="1"/>
              <a:t>8. Mr Wu is a Millie’s Chinese teacher.        _____ 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019925" y="155733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956550" y="1484313"/>
            <a:ext cx="7905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101013" y="2565400"/>
            <a:ext cx="5032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102600" y="3121025"/>
            <a:ext cx="7905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101013" y="3697288"/>
            <a:ext cx="7905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8101013" y="4273550"/>
            <a:ext cx="5032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8101013" y="4797425"/>
            <a:ext cx="5032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8316913" y="5373688"/>
            <a:ext cx="6477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8316913" y="5949950"/>
            <a:ext cx="5032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987675" y="0"/>
            <a:ext cx="40338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 dirty="0">
                <a:solidFill>
                  <a:srgbClr val="008000"/>
                </a:solidFill>
              </a:rPr>
              <a:t>Translation: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675687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</a:rPr>
              <a:t>看上去漂亮</a:t>
            </a:r>
            <a:r>
              <a:rPr lang="en-US" altLang="zh-CN" sz="2400" b="1" dirty="0">
                <a:solidFill>
                  <a:srgbClr val="0000FF"/>
                </a:solidFill>
              </a:rPr>
              <a:t>/</a:t>
            </a:r>
            <a:r>
              <a:rPr lang="zh-CN" altLang="en-US" sz="2400" b="1" dirty="0">
                <a:solidFill>
                  <a:srgbClr val="0000FF"/>
                </a:solidFill>
              </a:rPr>
              <a:t>现代化的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</a:rPr>
              <a:t>带你到处看看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3. </a:t>
            </a:r>
            <a:r>
              <a:rPr lang="zh-CN" altLang="en-US" sz="2400" b="1" dirty="0">
                <a:solidFill>
                  <a:srgbClr val="0000FF"/>
                </a:solidFill>
              </a:rPr>
              <a:t>一间美术室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4.</a:t>
            </a:r>
            <a:r>
              <a:rPr lang="zh-CN" altLang="en-US" sz="2400" b="1" dirty="0">
                <a:solidFill>
                  <a:srgbClr val="0000FF"/>
                </a:solidFill>
              </a:rPr>
              <a:t>两间电脑室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5.</a:t>
            </a:r>
            <a:r>
              <a:rPr lang="zh-CN" altLang="en-US" sz="2400" b="1" dirty="0">
                <a:solidFill>
                  <a:srgbClr val="0000FF"/>
                </a:solidFill>
              </a:rPr>
              <a:t>在底楼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6.</a:t>
            </a:r>
            <a:r>
              <a:rPr lang="zh-CN" altLang="en-US" sz="2400" b="1" dirty="0">
                <a:solidFill>
                  <a:srgbClr val="0000FF"/>
                </a:solidFill>
              </a:rPr>
              <a:t>既干净又明亮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7.</a:t>
            </a:r>
            <a:r>
              <a:rPr lang="zh-CN" altLang="en-US" sz="2400" b="1" dirty="0">
                <a:solidFill>
                  <a:srgbClr val="0000FF"/>
                </a:solidFill>
              </a:rPr>
              <a:t>这边请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8.</a:t>
            </a:r>
            <a:r>
              <a:rPr lang="zh-CN" altLang="en-US" sz="2400" b="1" dirty="0">
                <a:solidFill>
                  <a:srgbClr val="0000FF"/>
                </a:solidFill>
              </a:rPr>
              <a:t>开会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9.</a:t>
            </a:r>
            <a:r>
              <a:rPr lang="zh-CN" altLang="en-US" sz="2400" b="1" dirty="0">
                <a:solidFill>
                  <a:srgbClr val="0000FF"/>
                </a:solidFill>
              </a:rPr>
              <a:t>穿白衬衫的那个男的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10. </a:t>
            </a:r>
            <a:r>
              <a:rPr lang="zh-CN" altLang="en-US" sz="2400" b="1" dirty="0">
                <a:solidFill>
                  <a:srgbClr val="0000FF"/>
                </a:solidFill>
              </a:rPr>
              <a:t>在教学楼前面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859338" y="765175"/>
            <a:ext cx="428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look beautiful/modern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859338" y="1268413"/>
            <a:ext cx="4284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show you around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859338" y="2852738"/>
            <a:ext cx="4284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on the ground floor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059113" y="5589588"/>
            <a:ext cx="6264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in front of the classroom building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932363" y="3357563"/>
            <a:ext cx="3600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clean and bright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148263" y="3933825"/>
            <a:ext cx="230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this way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932363" y="1773238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an art room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859338" y="2349500"/>
            <a:ext cx="428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two computer rooms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4716463" y="4437063"/>
            <a:ext cx="4608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have a meeting/meetings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606925" y="5013325"/>
            <a:ext cx="4537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the man in a white shirt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/>
      <p:bldP spid="45064" grpId="0"/>
      <p:bldP spid="45065" grpId="0"/>
      <p:bldP spid="45066" grpId="0"/>
      <p:bldP spid="45067" grpId="0"/>
      <p:bldP spid="45068" grpId="0"/>
      <p:bldP spid="45069" grpId="0"/>
      <p:bldP spid="45070" grpId="0"/>
      <p:bldP spid="450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00113" y="1844675"/>
            <a:ext cx="77755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/>
              <a:t>Millie , my school , beautiful , playground , big , show you around , 18 classrooms , my classroom , on the ground , clean and bright , an art room , two music rooms , a library , looks modern , a hall , have a meeting </a:t>
            </a:r>
          </a:p>
        </p:txBody>
      </p:sp>
      <p:sp>
        <p:nvSpPr>
          <p:cNvPr id="22531" name="WordArt 7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7991475" cy="869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Retell the text according to the key words.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7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7993063" cy="266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5400" b="1" kern="10" spc="-1080">
                <a:ln w="25400">
                  <a:solidFill>
                    <a:srgbClr val="800080"/>
                  </a:solidFill>
                  <a:rou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visit other schools!</a:t>
            </a:r>
            <a:endParaRPr lang="zh-CN" altLang="en-US" sz="5400" b="1" kern="10" spc="-1080">
              <a:ln w="25400">
                <a:solidFill>
                  <a:srgbClr val="800080"/>
                </a:solidFill>
                <a:round/>
              </a:ln>
              <a:solidFill>
                <a:schemeClr val="accent2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4579" name="图片 2" descr="1203071623555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6627" name="图片 2" descr="201205162148361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25" y="0"/>
            <a:ext cx="9318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30213" y="620713"/>
            <a:ext cx="8713787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000099"/>
                </a:solidFill>
              </a:rPr>
              <a:t>Revision: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1.What subjects do we learn this term?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n-US" altLang="zh-CN" sz="3200" b="1" dirty="0">
                <a:solidFill>
                  <a:srgbClr val="CC0099"/>
                </a:solidFill>
                <a:latin typeface="Comic Sans MS" panose="030F0702030302020204" pitchFamily="66" charset="0"/>
              </a:rPr>
              <a:t>Chinese, English, </a:t>
            </a:r>
            <a:r>
              <a:rPr lang="en-US" altLang="zh-CN" sz="32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3200" b="1" dirty="0">
                <a:solidFill>
                  <a:srgbClr val="CC0099"/>
                </a:solidFill>
                <a:latin typeface="Comic Sans MS" panose="030F0702030302020204" pitchFamily="66" charset="0"/>
              </a:rPr>
              <a:t>, Music…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2.Ask and answer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3200" b="1" dirty="0">
                <a:solidFill>
                  <a:srgbClr val="CC0099"/>
                </a:solidFill>
                <a:latin typeface="Comic Sans MS" panose="030F0702030302020204" pitchFamily="66" charset="0"/>
              </a:rPr>
              <a:t>A: Which subject do you like best?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 B: I like … best.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 A: Are you good at …?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 B: Yes/No</a:t>
            </a:r>
            <a:r>
              <a:rPr lang="en-US" altLang="zh-CN" sz="32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.</a:t>
            </a:r>
            <a:endParaRPr lang="en-US" altLang="zh-CN" sz="32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8675" name="图片 2" descr="图片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23850" y="4581525"/>
            <a:ext cx="66246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solidFill>
                  <a:srgbClr val="FFFF00"/>
                </a:solidFill>
              </a:rPr>
              <a:t>Try to help those poor students!</a:t>
            </a:r>
          </a:p>
          <a:p>
            <a:pPr eaLnBrk="1" hangingPunct="1"/>
            <a:r>
              <a:rPr lang="en-US" altLang="zh-CN" sz="3600" b="1" i="1">
                <a:solidFill>
                  <a:srgbClr val="FFFF00"/>
                </a:solidFill>
              </a:rPr>
              <a:t>Let’s work hard together!</a:t>
            </a:r>
          </a:p>
          <a:p>
            <a:pPr eaLnBrk="1" hangingPunct="1"/>
            <a:r>
              <a:rPr lang="en-US" altLang="zh-CN" sz="3600" b="1" i="1">
                <a:solidFill>
                  <a:srgbClr val="FFFF00"/>
                </a:solidFill>
              </a:rPr>
              <a:t>Let our dream fly!</a:t>
            </a:r>
            <a:endParaRPr lang="zh-CN" altLang="en-US" sz="36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640"/>
            <a:ext cx="3609975" cy="850900"/>
          </a:xfrm>
        </p:spPr>
        <p:txBody>
          <a:bodyPr/>
          <a:lstStyle/>
          <a:p>
            <a:pPr algn="l" eaLnBrk="1" hangingPunct="1"/>
            <a:r>
              <a:rPr lang="en-US" altLang="zh-CN" sz="40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Class exercises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9144000" cy="525621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一、补充单词。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 Can you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s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______ me around your school?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2. You are _____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这么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)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beautiful in this dress.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3. All the classrooms in our school are big and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b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______.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4. Our classroom is on the ______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三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)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floor.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5. How many classroom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b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________ are there in your school?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6. We have _____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一个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)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art room.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7. Our school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l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_______ beautiful.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8. The man _____ a white shirt is Mr. Wu.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339975" y="1700213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how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339975" y="2205038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so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667625" y="2636838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right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572000" y="3213100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third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356100" y="3716338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uildings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411413" y="46529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an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771775" y="5157788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ooks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411413" y="566102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38" grpId="0"/>
      <p:bldP spid="44039" grpId="0"/>
      <p:bldP spid="44040" grpId="0"/>
      <p:bldP spid="44041" grpId="0"/>
      <p:bldP spid="44042" grpId="0"/>
      <p:bldP spid="440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27088" y="3141663"/>
            <a:ext cx="756126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4825" indent="-5048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sz="3600" b="1" dirty="0">
                <a:solidFill>
                  <a:srgbClr val="0000FF"/>
                </a:solidFill>
              </a:rPr>
              <a:t>Recite the dialogue.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sz="3600" b="1" dirty="0">
                <a:solidFill>
                  <a:srgbClr val="0000FF"/>
                </a:solidFill>
              </a:rPr>
              <a:t>Write a short passage about your school.</a:t>
            </a:r>
          </a:p>
        </p:txBody>
      </p:sp>
      <p:pic>
        <p:nvPicPr>
          <p:cNvPr id="30723" name="Picture 7" descr="homeworke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557338"/>
            <a:ext cx="3998913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1331913" y="1090613"/>
            <a:ext cx="69834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</a:rPr>
              <a:t>Can you say anything about our school?</a:t>
            </a:r>
          </a:p>
        </p:txBody>
      </p:sp>
      <p:sp>
        <p:nvSpPr>
          <p:cNvPr id="53252" name="WordArt 4" descr="窄竖线"/>
          <p:cNvSpPr>
            <a:spLocks noChangeArrowheads="1" noChangeShapeType="1" noTextEdit="1"/>
          </p:cNvSpPr>
          <p:nvPr/>
        </p:nvSpPr>
        <p:spPr bwMode="auto">
          <a:xfrm>
            <a:off x="322263" y="-73025"/>
            <a:ext cx="3241675" cy="11064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Lead-in</a:t>
            </a:r>
            <a:endParaRPr lang="zh-CN" altLang="en-US" sz="4000" b="1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527425" y="2392363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800">
                <a:solidFill>
                  <a:srgbClr val="FFFFFF"/>
                </a:solidFill>
                <a:latin typeface="Arial" panose="020B0604020202020204" pitchFamily="34" charset="0"/>
              </a:rPr>
              <a:t>学科网</a:t>
            </a: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8197" name="图片 7" descr="2014051408445007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349500"/>
            <a:ext cx="734377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981075"/>
            <a:ext cx="7704137" cy="215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b="1" dirty="0" smtClean="0">
                <a:solidFill>
                  <a:srgbClr val="FF0000"/>
                </a:solidFill>
              </a:rPr>
              <a:t>How does it look?</a:t>
            </a:r>
          </a:p>
          <a:p>
            <a:pPr eaLnBrk="1" hangingPunct="1">
              <a:buFontTx/>
              <a:buNone/>
            </a:pPr>
            <a:r>
              <a:rPr lang="en-US" altLang="zh-CN" sz="4000" b="1" dirty="0" smtClean="0">
                <a:solidFill>
                  <a:srgbClr val="FF0000"/>
                </a:solidFill>
              </a:rPr>
              <a:t>What does it look like?</a:t>
            </a:r>
          </a:p>
          <a:p>
            <a:pPr eaLnBrk="1" hangingPunct="1">
              <a:buFontTx/>
              <a:buNone/>
            </a:pPr>
            <a:r>
              <a:rPr lang="zh-CN" altLang="en-US" sz="4000" b="1" dirty="0" smtClean="0">
                <a:solidFill>
                  <a:srgbClr val="FF0000"/>
                </a:solidFill>
              </a:rPr>
              <a:t>它看起来怎么样？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331913" y="3789363"/>
            <a:ext cx="51847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What is he like? </a:t>
            </a:r>
            <a:r>
              <a:rPr lang="zh-CN" altLang="en-US" sz="3200" b="1" dirty="0"/>
              <a:t>提问性状 他这个人怎么样。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be like </a:t>
            </a:r>
            <a:r>
              <a:rPr lang="zh-CN" altLang="en-US" sz="3200" b="1" dirty="0"/>
              <a:t>怎么样</a:t>
            </a:r>
            <a:r>
              <a:rPr lang="en-US" altLang="zh-CN" dirty="0" err="1">
                <a:solidFill>
                  <a:schemeClr val="bg1"/>
                </a:solidFill>
              </a:rPr>
              <a:t>zx.xk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 descr="2014051408441205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20125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19250" y="4797425"/>
            <a:ext cx="5761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FF00FF"/>
                </a:solidFill>
              </a:rPr>
              <a:t>class building</a:t>
            </a:r>
            <a:endParaRPr lang="zh-CN" altLang="en-US" sz="54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042988" y="4149725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classroom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724525" y="5229225"/>
            <a:ext cx="225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</a:rPr>
              <a:t>school hall</a:t>
            </a:r>
          </a:p>
        </p:txBody>
      </p:sp>
      <p:pic>
        <p:nvPicPr>
          <p:cNvPr id="11268" name="图片 7" descr="2013112108272249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11162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9" descr="2014052108374097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57338"/>
            <a:ext cx="421798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55650" y="4076700"/>
            <a:ext cx="2714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</a:rPr>
              <a:t>library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00563" y="4724400"/>
            <a:ext cx="4392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</a:rPr>
              <a:t>computer room</a:t>
            </a:r>
          </a:p>
        </p:txBody>
      </p:sp>
      <p:pic>
        <p:nvPicPr>
          <p:cNvPr id="12292" name="图片 8" descr="2014032009024172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773238"/>
            <a:ext cx="4249737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9" descr="u=2007901337,2826792753&amp;fm=15&amp;gp=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464343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1188" y="4652963"/>
            <a:ext cx="3071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</a:rPr>
              <a:t>playground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5327650" y="5373688"/>
            <a:ext cx="381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</a:rPr>
              <a:t>dining hall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779838" y="5373688"/>
            <a:ext cx="4889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800">
                <a:solidFill>
                  <a:srgbClr val="FFFFFF"/>
                </a:solidFill>
                <a:latin typeface="Arial" panose="020B0604020202020204" pitchFamily="34" charset="0"/>
              </a:rPr>
              <a:t>学科网</a:t>
            </a: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3317" name="图片 9" descr="2013092417185315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350"/>
            <a:ext cx="49085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10" descr="2006_05_25_11_08_05_597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49813" y="1916113"/>
            <a:ext cx="42941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64163" y="5157788"/>
            <a:ext cx="2843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</a:rPr>
              <a:t>art room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23850" y="4149725"/>
            <a:ext cx="3571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</a:rPr>
              <a:t>music room</a:t>
            </a:r>
          </a:p>
        </p:txBody>
      </p:sp>
      <p:pic>
        <p:nvPicPr>
          <p:cNvPr id="14340" name="图片 8" descr="u=106685706,274364437&amp;fm=15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260350"/>
            <a:ext cx="45069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ball-art-roo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522413"/>
            <a:ext cx="439261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全屏显示(4:3)</PresentationFormat>
  <Paragraphs>107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隶书</vt:lpstr>
      <vt:lpstr>宋体</vt:lpstr>
      <vt:lpstr>微软雅黑</vt:lpstr>
      <vt:lpstr>Arial</vt:lpstr>
      <vt:lpstr>Calibri</vt:lpstr>
      <vt:lpstr>Comic Sans MS</vt:lpstr>
      <vt:lpstr>Constantia</vt:lpstr>
      <vt:lpstr>Times New Roman</vt:lpstr>
      <vt:lpstr>Wingdings 2</vt:lpstr>
      <vt:lpstr>WWW.2PPT.COM
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and then write a T if a sentence is true or an F if it is false.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Class exercises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2012-06-14T13:54:00Z</dcterms:created>
  <dcterms:modified xsi:type="dcterms:W3CDTF">2023-01-17T03:28:21Z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F639836A300B487AAFF15BE16082A39C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