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8" r:id="rId2"/>
    <p:sldId id="474" r:id="rId3"/>
    <p:sldId id="459" r:id="rId4"/>
    <p:sldId id="460" r:id="rId5"/>
    <p:sldId id="461" r:id="rId6"/>
    <p:sldId id="462" r:id="rId7"/>
    <p:sldId id="464" r:id="rId8"/>
    <p:sldId id="465" r:id="rId9"/>
    <p:sldId id="466" r:id="rId10"/>
    <p:sldId id="467" r:id="rId11"/>
    <p:sldId id="468" r:id="rId12"/>
    <p:sldId id="470" r:id="rId13"/>
    <p:sldId id="472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045">
          <p15:clr>
            <a:srgbClr val="A4A3A4"/>
          </p15:clr>
        </p15:guide>
        <p15:guide id="2" pos="28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045"/>
        <p:guide pos="28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r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>
                <a:ea typeface="Arial" panose="020B0604020202020204" pitchFamily="34" charset="0"/>
              </a:rPr>
              <a:t>单击此处编辑母版文本样式</a:t>
            </a:r>
          </a:p>
          <a:p>
            <a:pPr lvl="1" indent="0"/>
            <a:r>
              <a:rPr lang="zh-CN" altLang="en-US" dirty="0">
                <a:ea typeface="Arial" panose="020B0604020202020204" pitchFamily="34" charset="0"/>
              </a:rPr>
              <a:t>第二级</a:t>
            </a:r>
          </a:p>
          <a:p>
            <a:pPr lvl="2" indent="0"/>
            <a:r>
              <a:rPr lang="zh-CN" altLang="en-US" dirty="0">
                <a:ea typeface="Arial" panose="020B0604020202020204" pitchFamily="34" charset="0"/>
              </a:rPr>
              <a:t>第三级</a:t>
            </a:r>
          </a:p>
          <a:p>
            <a:pPr lvl="3" indent="0"/>
            <a:r>
              <a:rPr lang="zh-CN" altLang="en-US" dirty="0">
                <a:ea typeface="Arial" panose="020B0604020202020204" pitchFamily="34" charset="0"/>
              </a:rPr>
              <a:t>第四级</a:t>
            </a:r>
          </a:p>
          <a:p>
            <a:pPr lvl="4" indent="0"/>
            <a:r>
              <a:rPr lang="zh-CN" altLang="en-US" dirty="0">
                <a:ea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4098" name="灯片编号占位符 2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indent="0" algn="r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  <a:t>1</a:t>
            </a:fld>
            <a:endParaRPr lang="zh-CN" altLang="en-US" sz="1200" dirty="0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4099" name="文本占位符 3"/>
          <p:cNvSpPr>
            <a:spLocks noGrp="1"/>
          </p:cNvSpPr>
          <p:nvPr>
            <p:ph type="body" sz="quarter"/>
          </p:nvPr>
        </p:nvSpPr>
        <p:spPr>
          <a:xfrm>
            <a:off x="661988" y="3932238"/>
            <a:ext cx="5295900" cy="32162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sz="quarter"/>
          </p:nvPr>
        </p:nvSpPr>
        <p:spPr>
          <a:xfrm>
            <a:off x="662016" y="3931500"/>
            <a:ext cx="5296132" cy="3216682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"/>
          <p:cNvGrpSpPr/>
          <p:nvPr/>
        </p:nvGrpSpPr>
        <p:grpSpPr bwMode="auto"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5" name="矩形 9"/>
            <p:cNvSpPr>
              <a:spLocks noChangeArrowheads="1"/>
            </p:cNvSpPr>
            <p:nvPr/>
          </p:nvSpPr>
          <p:spPr bwMode="auto">
            <a:xfrm>
              <a:off x="0" y="0"/>
              <a:ext cx="12192000" cy="6858000"/>
            </a:xfrm>
            <a:prstGeom prst="rect">
              <a:avLst/>
            </a:prstGeom>
            <a:solidFill>
              <a:srgbClr val="FDF9F8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6" name="任意多边形 10"/>
            <p:cNvSpPr/>
            <p:nvPr/>
          </p:nvSpPr>
          <p:spPr bwMode="auto">
            <a:xfrm>
              <a:off x="0" y="0"/>
              <a:ext cx="6426200" cy="5861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02018" y="0"/>
                </a:cxn>
                <a:cxn ang="0">
                  <a:pos x="6225541" y="69532"/>
                </a:cxn>
                <a:cxn ang="0">
                  <a:pos x="6426200" y="1397004"/>
                </a:cxn>
                <a:cxn ang="0">
                  <a:pos x="1962943" y="5861054"/>
                </a:cxn>
                <a:cxn ang="0">
                  <a:pos x="27937" y="5420851"/>
                </a:cxn>
                <a:cxn ang="0">
                  <a:pos x="0" y="5406540"/>
                </a:cxn>
                <a:cxn ang="0">
                  <a:pos x="0" y="0"/>
                </a:cxn>
              </a:cxnLst>
              <a:rect l="0" t="0" r="r" b="b"/>
              <a:pathLst>
                <a:path w="6426200" h="5861054">
                  <a:moveTo>
                    <a:pt x="0" y="0"/>
                  </a:moveTo>
                  <a:lnTo>
                    <a:pt x="6202018" y="0"/>
                  </a:lnTo>
                  <a:lnTo>
                    <a:pt x="6225541" y="69532"/>
                  </a:lnTo>
                  <a:cubicBezTo>
                    <a:pt x="6355948" y="488880"/>
                    <a:pt x="6426200" y="934737"/>
                    <a:pt x="6426200" y="1397004"/>
                  </a:cubicBezTo>
                  <a:cubicBezTo>
                    <a:pt x="6426200" y="3862431"/>
                    <a:pt x="4427932" y="5861054"/>
                    <a:pt x="1962943" y="5861054"/>
                  </a:cubicBezTo>
                  <a:cubicBezTo>
                    <a:pt x="1269665" y="5861054"/>
                    <a:pt x="613305" y="5702960"/>
                    <a:pt x="27937" y="5420851"/>
                  </a:cubicBezTo>
                  <a:lnTo>
                    <a:pt x="0" y="54065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B8B7">
                <a:alpha val="9999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任意多边形 11"/>
            <p:cNvSpPr/>
            <p:nvPr/>
          </p:nvSpPr>
          <p:spPr bwMode="auto">
            <a:xfrm>
              <a:off x="0" y="0"/>
              <a:ext cx="4663017" cy="409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69417" y="0"/>
                </a:cxn>
                <a:cxn ang="0">
                  <a:pos x="4336341" y="110179"/>
                </a:cxn>
                <a:cxn ang="0">
                  <a:pos x="4662117" y="1396997"/>
                </a:cxn>
                <a:cxn ang="0">
                  <a:pos x="1962937" y="4096657"/>
                </a:cxn>
                <a:cxn ang="0">
                  <a:pos x="54329" y="3305945"/>
                </a:cxn>
                <a:cxn ang="0">
                  <a:pos x="0" y="3246158"/>
                </a:cxn>
                <a:cxn ang="0">
                  <a:pos x="0" y="0"/>
                </a:cxn>
              </a:cxnLst>
              <a:rect l="0" t="0" r="r" b="b"/>
              <a:pathLst>
                <a:path w="4662117" h="4096657">
                  <a:moveTo>
                    <a:pt x="0" y="0"/>
                  </a:moveTo>
                  <a:lnTo>
                    <a:pt x="4269417" y="0"/>
                  </a:lnTo>
                  <a:lnTo>
                    <a:pt x="4336341" y="110179"/>
                  </a:lnTo>
                  <a:cubicBezTo>
                    <a:pt x="4544103" y="492703"/>
                    <a:pt x="4662117" y="931066"/>
                    <a:pt x="4662117" y="1396997"/>
                  </a:cubicBezTo>
                  <a:cubicBezTo>
                    <a:pt x="4662117" y="2887978"/>
                    <a:pt x="3453653" y="4096657"/>
                    <a:pt x="1962937" y="4096657"/>
                  </a:cubicBezTo>
                  <a:cubicBezTo>
                    <a:pt x="1217579" y="4096657"/>
                    <a:pt x="542784" y="3794487"/>
                    <a:pt x="54329" y="3305945"/>
                  </a:cubicBezTo>
                  <a:lnTo>
                    <a:pt x="0" y="3246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8F8D">
                <a:alpha val="9999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8" name="椭圆 4"/>
          <p:cNvSpPr>
            <a:spLocks noChangeArrowheads="1"/>
          </p:cNvSpPr>
          <p:nvPr/>
        </p:nvSpPr>
        <p:spPr bwMode="auto">
          <a:xfrm>
            <a:off x="8113713" y="2524125"/>
            <a:ext cx="625475" cy="625475"/>
          </a:xfrm>
          <a:prstGeom prst="ellipse">
            <a:avLst/>
          </a:prstGeom>
          <a:solidFill>
            <a:srgbClr val="ECCBCA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椭圆 5"/>
          <p:cNvSpPr>
            <a:spLocks noChangeArrowheads="1"/>
          </p:cNvSpPr>
          <p:nvPr/>
        </p:nvSpPr>
        <p:spPr bwMode="auto">
          <a:xfrm>
            <a:off x="8237538" y="2647950"/>
            <a:ext cx="377825" cy="377825"/>
          </a:xfrm>
          <a:prstGeom prst="ellipse">
            <a:avLst/>
          </a:prstGeom>
          <a:solidFill>
            <a:srgbClr val="D78F8D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椭圆 8"/>
          <p:cNvSpPr>
            <a:spLocks noChangeArrowheads="1"/>
          </p:cNvSpPr>
          <p:nvPr/>
        </p:nvSpPr>
        <p:spPr bwMode="auto">
          <a:xfrm>
            <a:off x="4954588" y="4473575"/>
            <a:ext cx="625475" cy="625475"/>
          </a:xfrm>
          <a:prstGeom prst="ellipse">
            <a:avLst/>
          </a:prstGeom>
          <a:solidFill>
            <a:srgbClr val="ECCBCA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椭圆 9"/>
          <p:cNvSpPr>
            <a:spLocks noChangeArrowheads="1"/>
          </p:cNvSpPr>
          <p:nvPr/>
        </p:nvSpPr>
        <p:spPr bwMode="auto">
          <a:xfrm>
            <a:off x="5424488" y="5099050"/>
            <a:ext cx="312737" cy="312738"/>
          </a:xfrm>
          <a:prstGeom prst="ellipse">
            <a:avLst/>
          </a:prstGeom>
          <a:solidFill>
            <a:srgbClr val="ECCBCA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椭圆 29"/>
          <p:cNvSpPr>
            <a:spLocks noChangeArrowheads="1"/>
          </p:cNvSpPr>
          <p:nvPr/>
        </p:nvSpPr>
        <p:spPr bwMode="auto">
          <a:xfrm>
            <a:off x="8335963" y="5749925"/>
            <a:ext cx="341312" cy="341313"/>
          </a:xfrm>
          <a:prstGeom prst="ellipse">
            <a:avLst/>
          </a:prstGeom>
          <a:solidFill>
            <a:srgbClr val="E5B8B7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椭圆 30"/>
          <p:cNvSpPr>
            <a:spLocks noChangeArrowheads="1"/>
          </p:cNvSpPr>
          <p:nvPr/>
        </p:nvSpPr>
        <p:spPr bwMode="auto">
          <a:xfrm>
            <a:off x="8402638" y="5818188"/>
            <a:ext cx="207962" cy="206375"/>
          </a:xfrm>
          <a:prstGeom prst="ellipse">
            <a:avLst/>
          </a:prstGeom>
          <a:solidFill>
            <a:srgbClr val="D78F8D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" name="椭圆 32"/>
          <p:cNvSpPr>
            <a:spLocks noChangeArrowheads="1"/>
          </p:cNvSpPr>
          <p:nvPr/>
        </p:nvSpPr>
        <p:spPr bwMode="auto">
          <a:xfrm>
            <a:off x="7235825" y="5672138"/>
            <a:ext cx="169863" cy="171450"/>
          </a:xfrm>
          <a:prstGeom prst="ellipse">
            <a:avLst/>
          </a:prstGeom>
          <a:solidFill>
            <a:srgbClr val="E5B8B7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" name="椭圆 33"/>
          <p:cNvSpPr>
            <a:spLocks noChangeArrowheads="1"/>
          </p:cNvSpPr>
          <p:nvPr/>
        </p:nvSpPr>
        <p:spPr bwMode="auto">
          <a:xfrm>
            <a:off x="7269163" y="5707063"/>
            <a:ext cx="103187" cy="103187"/>
          </a:xfrm>
          <a:prstGeom prst="ellipse">
            <a:avLst/>
          </a:prstGeom>
          <a:solidFill>
            <a:srgbClr val="D78F8D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椭圆 39"/>
          <p:cNvSpPr>
            <a:spLocks noChangeArrowheads="1"/>
          </p:cNvSpPr>
          <p:nvPr/>
        </p:nvSpPr>
        <p:spPr bwMode="auto">
          <a:xfrm>
            <a:off x="2686050" y="5113338"/>
            <a:ext cx="298450" cy="298450"/>
          </a:xfrm>
          <a:prstGeom prst="ellipse">
            <a:avLst/>
          </a:prstGeom>
          <a:solidFill>
            <a:srgbClr val="E5B8B7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椭圆 40"/>
          <p:cNvSpPr>
            <a:spLocks noChangeArrowheads="1"/>
          </p:cNvSpPr>
          <p:nvPr/>
        </p:nvSpPr>
        <p:spPr bwMode="auto">
          <a:xfrm>
            <a:off x="2744788" y="5172075"/>
            <a:ext cx="180975" cy="180975"/>
          </a:xfrm>
          <a:prstGeom prst="ellipse">
            <a:avLst/>
          </a:prstGeom>
          <a:solidFill>
            <a:srgbClr val="D78F8D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0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679450" y="3944938"/>
            <a:ext cx="6188075" cy="555625"/>
          </a:xfrm>
        </p:spPr>
        <p:txBody>
          <a:bodyPr/>
          <a:lstStyle>
            <a:lvl1pPr marL="0" indent="0" algn="r">
              <a:buFont typeface="Wingdings 2" panose="05020102010507070707" pitchFamily="18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5141" name="KSO_BT1"/>
          <p:cNvSpPr>
            <a:spLocks noGrp="1" noChangeArrowheads="1"/>
          </p:cNvSpPr>
          <p:nvPr>
            <p:ph type="ctrTitle"/>
          </p:nvPr>
        </p:nvSpPr>
        <p:spPr>
          <a:xfrm>
            <a:off x="685800" y="3052763"/>
            <a:ext cx="6200775" cy="889000"/>
          </a:xfrm>
        </p:spPr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9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376E8C-B1F0-4B28-97E3-AD35049D1BAB}" type="datetime1">
              <a:rPr lang="zh-CN" altLang="en-US"/>
              <a:t>2023-01-17</a:t>
            </a:fld>
            <a:endParaRPr lang="en-US"/>
          </a:p>
        </p:txBody>
      </p:sp>
      <p:sp>
        <p:nvSpPr>
          <p:cNvPr id="20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2C205C-A530-4BDD-AE23-781BE313628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BA7DA-3A9F-4C90-8C09-18183B2294D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AAE4-327F-47F3-AD18-58A042D69FA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214313"/>
            <a:ext cx="2052638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2450" y="214313"/>
            <a:ext cx="6010275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1D40-C97B-449C-A5BF-D607A6F73D94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490D-9D3E-44A8-8970-929711C3A9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7091-1F87-4679-A4F1-214228BCBE8B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7C9A6-2E20-4D2E-9072-9006779D38E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8662-CAC2-4A4E-8D24-4F479AA44DA4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7C6EC-D10F-47A8-890B-8AC5619E31A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2450" y="1133475"/>
            <a:ext cx="4030663" cy="510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5513" y="1133475"/>
            <a:ext cx="4032250" cy="510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0026-073A-4780-9517-6FE0BA61E2B8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DF6C-A15B-4B66-8ABF-DE863047E2B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1BE2E-13A4-4BEE-A029-241C6D427B8A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CD95-44A4-4C22-8E75-372218BB3C9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C8CF-A4B2-4050-A966-E4B0F142ECAD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42E4-2BFE-4777-A5EC-863035D2C7E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248C3-785C-478A-A970-62F2D43686EB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04BB-3502-488F-A87F-3990000B9AA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06760-77CA-4EA8-AB8F-FF7417F70C1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A548-748E-4FCF-8DAA-45E9B9132C2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5ABA-01CC-4191-A223-AAC3369B05B9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ED73-A42E-4BFD-BF1F-FD0F941C172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6"/>
          <p:cNvGrpSpPr/>
          <p:nvPr/>
        </p:nvGrpSpPr>
        <p:grpSpPr bwMode="auto"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4099" name="矩形 9"/>
            <p:cNvSpPr>
              <a:spLocks noChangeArrowheads="1"/>
            </p:cNvSpPr>
            <p:nvPr/>
          </p:nvSpPr>
          <p:spPr bwMode="auto">
            <a:xfrm>
              <a:off x="0" y="0"/>
              <a:ext cx="12192000" cy="6858000"/>
            </a:xfrm>
            <a:prstGeom prst="rect">
              <a:avLst/>
            </a:prstGeom>
            <a:solidFill>
              <a:srgbClr val="FDF9F8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4100" name="任意多边形 10"/>
            <p:cNvSpPr/>
            <p:nvPr/>
          </p:nvSpPr>
          <p:spPr bwMode="auto">
            <a:xfrm>
              <a:off x="0" y="0"/>
              <a:ext cx="6426200" cy="5861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02018" y="0"/>
                </a:cxn>
                <a:cxn ang="0">
                  <a:pos x="6225541" y="69532"/>
                </a:cxn>
                <a:cxn ang="0">
                  <a:pos x="6426200" y="1397004"/>
                </a:cxn>
                <a:cxn ang="0">
                  <a:pos x="1962943" y="5861054"/>
                </a:cxn>
                <a:cxn ang="0">
                  <a:pos x="27937" y="5420851"/>
                </a:cxn>
                <a:cxn ang="0">
                  <a:pos x="0" y="5406540"/>
                </a:cxn>
                <a:cxn ang="0">
                  <a:pos x="0" y="0"/>
                </a:cxn>
              </a:cxnLst>
              <a:rect l="0" t="0" r="r" b="b"/>
              <a:pathLst>
                <a:path w="6426200" h="5861054">
                  <a:moveTo>
                    <a:pt x="0" y="0"/>
                  </a:moveTo>
                  <a:lnTo>
                    <a:pt x="6202018" y="0"/>
                  </a:lnTo>
                  <a:lnTo>
                    <a:pt x="6225541" y="69532"/>
                  </a:lnTo>
                  <a:cubicBezTo>
                    <a:pt x="6355948" y="488880"/>
                    <a:pt x="6426200" y="934737"/>
                    <a:pt x="6426200" y="1397004"/>
                  </a:cubicBezTo>
                  <a:cubicBezTo>
                    <a:pt x="6426200" y="3862431"/>
                    <a:pt x="4427932" y="5861054"/>
                    <a:pt x="1962943" y="5861054"/>
                  </a:cubicBezTo>
                  <a:cubicBezTo>
                    <a:pt x="1269665" y="5861054"/>
                    <a:pt x="613305" y="5702960"/>
                    <a:pt x="27937" y="5420851"/>
                  </a:cubicBezTo>
                  <a:lnTo>
                    <a:pt x="0" y="54065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B8B7">
                <a:alpha val="9999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任意多边形 11"/>
            <p:cNvSpPr/>
            <p:nvPr/>
          </p:nvSpPr>
          <p:spPr bwMode="auto">
            <a:xfrm>
              <a:off x="0" y="0"/>
              <a:ext cx="4663017" cy="409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69417" y="0"/>
                </a:cxn>
                <a:cxn ang="0">
                  <a:pos x="4336341" y="110179"/>
                </a:cxn>
                <a:cxn ang="0">
                  <a:pos x="4662117" y="1396997"/>
                </a:cxn>
                <a:cxn ang="0">
                  <a:pos x="1962937" y="4096657"/>
                </a:cxn>
                <a:cxn ang="0">
                  <a:pos x="54329" y="3305945"/>
                </a:cxn>
                <a:cxn ang="0">
                  <a:pos x="0" y="3246158"/>
                </a:cxn>
                <a:cxn ang="0">
                  <a:pos x="0" y="0"/>
                </a:cxn>
              </a:cxnLst>
              <a:rect l="0" t="0" r="r" b="b"/>
              <a:pathLst>
                <a:path w="4662117" h="4096657">
                  <a:moveTo>
                    <a:pt x="0" y="0"/>
                  </a:moveTo>
                  <a:lnTo>
                    <a:pt x="4269417" y="0"/>
                  </a:lnTo>
                  <a:lnTo>
                    <a:pt x="4336341" y="110179"/>
                  </a:lnTo>
                  <a:cubicBezTo>
                    <a:pt x="4544103" y="492703"/>
                    <a:pt x="4662117" y="931066"/>
                    <a:pt x="4662117" y="1396997"/>
                  </a:cubicBezTo>
                  <a:cubicBezTo>
                    <a:pt x="4662117" y="2887978"/>
                    <a:pt x="3453653" y="4096657"/>
                    <a:pt x="1962937" y="4096657"/>
                  </a:cubicBezTo>
                  <a:cubicBezTo>
                    <a:pt x="1217579" y="4096657"/>
                    <a:pt x="542784" y="3794487"/>
                    <a:pt x="54329" y="3305945"/>
                  </a:cubicBezTo>
                  <a:lnTo>
                    <a:pt x="0" y="3246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8F8D">
                <a:alpha val="9999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410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6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8FCFFE1B-71D6-41B8-AE2B-672CAC220CBB}" type="datetime1">
              <a:rPr lang="zh-CN" altLang="en-US"/>
              <a:t>2023-01-17</a:t>
            </a:fld>
            <a:endParaRPr lang="en-US"/>
          </a:p>
        </p:txBody>
      </p:sp>
      <p:sp>
        <p:nvSpPr>
          <p:cNvPr id="410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6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6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41608956-3A20-4CF7-B1A7-F12015C844E0}" type="slidenum">
              <a:rPr lang="zh-CN" altLang="en-US"/>
              <a:t>‹#›</a:t>
            </a:fld>
            <a:endParaRPr lang="en-US"/>
          </a:p>
        </p:txBody>
      </p:sp>
      <p:sp>
        <p:nvSpPr>
          <p:cNvPr id="307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133475"/>
            <a:ext cx="821531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214313"/>
            <a:ext cx="82153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71780" indent="-271780" algn="just" defTabSz="514350" rtl="0" eaLnBrk="1" fontAlgn="base" hangingPunct="1">
        <a:lnSpc>
          <a:spcPct val="110000"/>
        </a:lnSpc>
        <a:spcBef>
          <a:spcPts val="9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"/>
        <a:defRPr sz="2400">
          <a:solidFill>
            <a:srgbClr val="8C535C"/>
          </a:solidFill>
          <a:latin typeface="+mn-lt"/>
          <a:ea typeface="+mn-ea"/>
          <a:cs typeface="+mn-cs"/>
        </a:defRPr>
      </a:lvl1pPr>
      <a:lvl2pPr marL="271780" indent="-271780" algn="just" defTabSz="514350" rtl="0" eaLnBrk="1" fontAlgn="base" hangingPunct="1">
        <a:lnSpc>
          <a:spcPct val="120000"/>
        </a:lnSpc>
        <a:spcBef>
          <a:spcPct val="0"/>
        </a:spcBef>
        <a:spcAft>
          <a:spcPts val="900"/>
        </a:spcAft>
        <a:buClr>
          <a:srgbClr val="D0AFB4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64325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900430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11576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16148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0720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25292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29864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611560" y="749895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七年级下册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67544" y="1700808"/>
            <a:ext cx="8136904" cy="19851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I Love Learning English!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Phone Calls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51723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55576" y="1772816"/>
            <a:ext cx="7370390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(3)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 +形容词/副词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 story is so interesting.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这个故事如此有趣。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(4)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so+形容词/副词+a/an+单数可数名词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 is so big a house.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这是如此大的一座房子。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(5)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还可与表示数量的形容词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many,few,much, little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连用,形成固定搭配。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 are so many people in the shopping centre.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购物中心里有很多人。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27584" y="1316765"/>
            <a:ext cx="7344816" cy="460851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5601"/>
          <p:cNvSpPr>
            <a:spLocks noGrp="1"/>
          </p:cNvSpPr>
          <p:nvPr>
            <p:ph type="title"/>
          </p:nvPr>
        </p:nvSpPr>
        <p:spPr>
          <a:xfrm>
            <a:off x="1799253" y="164637"/>
            <a:ext cx="6213376" cy="1143000"/>
          </a:xfrm>
        </p:spPr>
        <p:txBody>
          <a:bodyPr anchor="ctr"/>
          <a:lstStyle/>
          <a:p>
            <a:pPr algn="l">
              <a:lnSpc>
                <a:spcPct val="150000"/>
              </a:lnSpc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Number the phone conversation in the correct order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.</a:t>
            </a:r>
            <a:endParaRPr lang="en-US" altLang="zh-CN" sz="1800" dirty="0">
              <a:solidFill>
                <a:schemeClr val="tx1"/>
              </a:solidFill>
              <a:latin typeface="Times New Roman" panose="02020603050405020304" pitchFamily="18" charset="0"/>
              <a:ea typeface="EU-DY" pitchFamily="65" charset="-122"/>
            </a:endParaRPr>
          </a:p>
        </p:txBody>
      </p:sp>
      <p:sp>
        <p:nvSpPr>
          <p:cNvPr id="25603" name="文本占位符 25602"/>
          <p:cNvSpPr>
            <a:spLocks noGrp="1"/>
          </p:cNvSpPr>
          <p:nvPr>
            <p:ph idx="1"/>
          </p:nvPr>
        </p:nvSpPr>
        <p:spPr>
          <a:xfrm>
            <a:off x="1022920" y="979715"/>
            <a:ext cx="7221488" cy="4526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1. Everything is good with me. How is school?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2. OK. Sounds good. See you this weekend.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3.Hello? Dave, are you there?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4.OK. See you. Bye.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5. I’m good. How are things with you?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  <a:sym typeface="+mn-ea"/>
              </a:rPr>
              <a:t>6. Yes. I’m here. How are you, Matt?</a:t>
            </a:r>
            <a:endParaRPr lang="en-US" altLang="zh-CN" sz="1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  <a:sym typeface="+mn-ea"/>
              </a:rPr>
              <a:t>7. That’s great! Do you want to get together this weekend?</a:t>
            </a:r>
            <a:endParaRPr lang="en-US" altLang="zh-CN" sz="1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  <a:sym typeface="+mn-ea"/>
              </a:rPr>
              <a:t>8. School is good. I’m doing well this year.</a:t>
            </a:r>
            <a:endParaRPr lang="en-US" altLang="zh-CN" sz="1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  <a:sym typeface="+mn-ea"/>
              </a:rPr>
              <a:t>9. Sure. Let’s go and see a movie.</a:t>
            </a:r>
            <a:endParaRPr lang="en-US" altLang="zh-CN" sz="1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1800" dirty="0">
              <a:latin typeface="Times New Roman" panose="02020603050405020304" pitchFamily="18" charset="0"/>
            </a:endParaRPr>
          </a:p>
        </p:txBody>
      </p:sp>
      <p:sp>
        <p:nvSpPr>
          <p:cNvPr id="26627" name="文本框 26626"/>
          <p:cNvSpPr txBox="1"/>
          <p:nvPr/>
        </p:nvSpPr>
        <p:spPr>
          <a:xfrm>
            <a:off x="2735358" y="6021289"/>
            <a:ext cx="3910045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EU-DY" pitchFamily="65" charset="-122"/>
                <a:cs typeface="+mj-cs"/>
              </a:rPr>
              <a:t>The correct order is:________________</a:t>
            </a:r>
            <a:endParaRPr lang="en-US" altLang="zh-CN" dirty="0">
              <a:latin typeface="EU-DY" pitchFamily="65" charset="-122"/>
              <a:ea typeface="EU-DY" pitchFamily="65" charset="-122"/>
            </a:endParaRPr>
          </a:p>
        </p:txBody>
      </p:sp>
      <p:sp>
        <p:nvSpPr>
          <p:cNvPr id="26628" name="文本框 26627"/>
          <p:cNvSpPr txBox="1"/>
          <p:nvPr/>
        </p:nvSpPr>
        <p:spPr>
          <a:xfrm>
            <a:off x="4823590" y="6021288"/>
            <a:ext cx="1685077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+mn-cs"/>
              </a:rPr>
              <a:t>3 6 5 1 8 7 9 2 4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87624" y="2181986"/>
            <a:ext cx="7045325" cy="38318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pairs.Do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any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news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would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like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share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online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chat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about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partner.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Example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Hello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Jack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hear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me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B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Yes.I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hear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you.How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I’m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great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some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news.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B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Really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r>
              <a:rPr lang="en-US" altLang="zh-CN" u="none" baseline="-25000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B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971600" y="2211261"/>
            <a:ext cx="6984776" cy="38100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91680" y="2372883"/>
            <a:ext cx="5400600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.Review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recite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important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points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.Preview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971600" y="1604798"/>
            <a:ext cx="7200800" cy="249627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971600" y="1412776"/>
            <a:ext cx="7200800" cy="38100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2065948"/>
            <a:ext cx="7286676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掌握单词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:Russia, reply, competition, proud, such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:twice a week, help</a:t>
            </a:r>
            <a:r>
              <a:rPr kumimoji="0" lang="en-US" altLang="zh-CN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kumimoji="0" lang="en-US" altLang="zh-CN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win first place, hard work, be proud of</a:t>
            </a:r>
            <a:r>
              <a:rPr kumimoji="0" lang="en-US" altLang="zh-CN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such a great help, can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 wait to, etc.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掌握和运用关于在网上学英语的句型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can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 wait to see you!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掌握反身代词和情态动词的用法。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文本框 1"/>
          <p:cNvSpPr txBox="1"/>
          <p:nvPr/>
        </p:nvSpPr>
        <p:spPr>
          <a:xfrm>
            <a:off x="3571868" y="1251927"/>
            <a:ext cx="2302488" cy="452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zh-C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Free talk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67504" y="2410483"/>
            <a:ext cx="7705090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kumimoji="1" lang="en-US" altLang="zh-CN" u="none" dirty="0">
                <a:latin typeface="Times New Roman" panose="02020603050405020304" pitchFamily="18" charset="0"/>
              </a:rPr>
              <a:t>(1)What can you do to practice spoken English?</a:t>
            </a:r>
          </a:p>
          <a:p>
            <a:pPr marL="0" indent="228600"/>
            <a:endParaRPr kumimoji="1" lang="en-US" altLang="zh-CN" u="none" dirty="0">
              <a:latin typeface="Times New Roman" panose="02020603050405020304" pitchFamily="18" charset="0"/>
            </a:endParaRPr>
          </a:p>
          <a:p>
            <a:r>
              <a:rPr kumimoji="1" lang="en-US" altLang="zh-CN" u="none" dirty="0">
                <a:latin typeface="Times New Roman" panose="02020603050405020304" pitchFamily="18" charset="0"/>
              </a:rPr>
              <a:t>   (2)Who can you practice English with?</a:t>
            </a:r>
            <a:endParaRPr kumimoji="1"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071538" y="2000240"/>
            <a:ext cx="7067576" cy="219076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9" name="Picture 3" descr="u=3910353825,54398027&amp;fm=21&amp;gp=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476758"/>
            <a:ext cx="2643206" cy="157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矩形 10242"/>
          <p:cNvSpPr/>
          <p:nvPr/>
        </p:nvSpPr>
        <p:spPr>
          <a:xfrm>
            <a:off x="2341470" y="1277939"/>
            <a:ext cx="74251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Alice </a:t>
            </a:r>
          </a:p>
        </p:txBody>
      </p:sp>
      <p:sp>
        <p:nvSpPr>
          <p:cNvPr id="10244" name="矩形 10243"/>
          <p:cNvSpPr/>
          <p:nvPr/>
        </p:nvSpPr>
        <p:spPr>
          <a:xfrm>
            <a:off x="2267811" y="2055813"/>
            <a:ext cx="800219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Russia</a:t>
            </a:r>
          </a:p>
        </p:txBody>
      </p:sp>
      <p:sp>
        <p:nvSpPr>
          <p:cNvPr id="10245" name="矩形 10244"/>
          <p:cNvSpPr/>
          <p:nvPr/>
        </p:nvSpPr>
        <p:spPr>
          <a:xfrm>
            <a:off x="2338612" y="2834005"/>
            <a:ext cx="65915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reply</a:t>
            </a:r>
          </a:p>
        </p:txBody>
      </p:sp>
      <p:sp>
        <p:nvSpPr>
          <p:cNvPr id="10246" name="矩形 10245"/>
          <p:cNvSpPr/>
          <p:nvPr/>
        </p:nvSpPr>
        <p:spPr>
          <a:xfrm>
            <a:off x="2195736" y="3697605"/>
            <a:ext cx="128753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competition</a:t>
            </a:r>
          </a:p>
        </p:txBody>
      </p:sp>
      <p:sp>
        <p:nvSpPr>
          <p:cNvPr id="10247" name="矩形 10246"/>
          <p:cNvSpPr/>
          <p:nvPr/>
        </p:nvSpPr>
        <p:spPr>
          <a:xfrm>
            <a:off x="2338296" y="4633595"/>
            <a:ext cx="72327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proud</a:t>
            </a:r>
          </a:p>
        </p:txBody>
      </p:sp>
      <p:sp>
        <p:nvSpPr>
          <p:cNvPr id="10248" name="矩形 10247"/>
          <p:cNvSpPr/>
          <p:nvPr/>
        </p:nvSpPr>
        <p:spPr>
          <a:xfrm>
            <a:off x="4627511" y="1278255"/>
            <a:ext cx="1107996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艾丽西娅</a:t>
            </a:r>
          </a:p>
        </p:txBody>
      </p:sp>
      <p:sp>
        <p:nvSpPr>
          <p:cNvPr id="10249" name="矩形 10248"/>
          <p:cNvSpPr/>
          <p:nvPr/>
        </p:nvSpPr>
        <p:spPr>
          <a:xfrm>
            <a:off x="4771976" y="2056131"/>
            <a:ext cx="87716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俄罗斯</a:t>
            </a:r>
          </a:p>
        </p:txBody>
      </p:sp>
      <p:sp>
        <p:nvSpPr>
          <p:cNvPr id="10250" name="矩形 10249"/>
          <p:cNvSpPr/>
          <p:nvPr/>
        </p:nvSpPr>
        <p:spPr>
          <a:xfrm>
            <a:off x="4700538" y="2928935"/>
            <a:ext cx="1970405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回答；答复</a:t>
            </a:r>
          </a:p>
        </p:txBody>
      </p:sp>
      <p:sp>
        <p:nvSpPr>
          <p:cNvPr id="10251" name="矩形 10250"/>
          <p:cNvSpPr/>
          <p:nvPr/>
        </p:nvSpPr>
        <p:spPr>
          <a:xfrm>
            <a:off x="4655450" y="3769043"/>
            <a:ext cx="2231392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比赛；竞赛</a:t>
            </a:r>
          </a:p>
        </p:txBody>
      </p:sp>
      <p:sp>
        <p:nvSpPr>
          <p:cNvPr id="10252" name="矩形 10251"/>
          <p:cNvSpPr/>
          <p:nvPr/>
        </p:nvSpPr>
        <p:spPr>
          <a:xfrm>
            <a:off x="4655450" y="4692968"/>
            <a:ext cx="3516950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>
              <a:buClr>
                <a:srgbClr val="000000"/>
              </a:buClr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自豪的；引以为荣的</a:t>
            </a:r>
          </a:p>
        </p:txBody>
      </p:sp>
      <p:sp>
        <p:nvSpPr>
          <p:cNvPr id="10253" name="矩形 10252"/>
          <p:cNvSpPr/>
          <p:nvPr/>
        </p:nvSpPr>
        <p:spPr>
          <a:xfrm>
            <a:off x="2267176" y="5569585"/>
            <a:ext cx="607859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such</a:t>
            </a:r>
          </a:p>
        </p:txBody>
      </p:sp>
      <p:sp>
        <p:nvSpPr>
          <p:cNvPr id="10255" name="矩形 10254"/>
          <p:cNvSpPr/>
          <p:nvPr/>
        </p:nvSpPr>
        <p:spPr>
          <a:xfrm>
            <a:off x="4726888" y="5500703"/>
            <a:ext cx="2874964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>
              <a:buClr>
                <a:srgbClr val="000000"/>
              </a:buClr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那么的；这样的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563888" y="644691"/>
            <a:ext cx="180020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New words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537592" y="164637"/>
            <a:ext cx="173015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564327" y="1397263"/>
            <a:ext cx="7256145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Listen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circle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correct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words.</a:t>
            </a: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Alicia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Russia/Canada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en-US" altLang="zh-CN" u="none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Ms.Bell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Canadian/an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American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teacher.</a:t>
            </a:r>
            <a:endParaRPr lang="en-US" altLang="zh-CN" u="none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They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speak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online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three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times/twice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week.</a:t>
            </a:r>
            <a:endParaRPr lang="en-US" altLang="zh-CN" u="none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Alicia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so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unhappy/excited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today.</a:t>
            </a:r>
            <a:endParaRPr lang="en-US" altLang="zh-CN" u="none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5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Ms.Bell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Alicia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meet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Canada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year/next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year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en-US" altLang="zh-CN" u="none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>
              <a:lnSpc>
                <a:spcPct val="200000"/>
              </a:lnSpc>
            </a:pPr>
            <a:endParaRPr lang="en-US" altLang="zh-CN" u="none" dirty="0"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444208" y="4293096"/>
            <a:ext cx="1152128" cy="480053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3779913" y="3717032"/>
            <a:ext cx="1008112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5436097" y="3236979"/>
            <a:ext cx="842645" cy="367031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2915816" y="2660915"/>
            <a:ext cx="1152128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3203849" y="2180861"/>
            <a:ext cx="983413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37592" y="164637"/>
            <a:ext cx="173015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971600" y="1412776"/>
            <a:ext cx="7200800" cy="38100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63781" y="1677960"/>
            <a:ext cx="6746885" cy="424731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lesson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finish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Let’s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It.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Alicia’s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How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Ms.Bell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Alicia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Alicia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How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Alicia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stay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48966" y="2564904"/>
            <a:ext cx="7353935" cy="4580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first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place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National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English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Competition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625" y="3298873"/>
            <a:ext cx="2550763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Ms.Bell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talks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with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Alicia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87624" y="4197085"/>
            <a:ext cx="6299200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trip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Canada.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912992" y="5253203"/>
            <a:ext cx="4019049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>
              <a:lnSpc>
                <a:spcPct val="150000"/>
              </a:lnSpc>
              <a:buClr>
                <a:srgbClr val="000000"/>
              </a:buClr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will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stay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Canada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for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two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weeks.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537592" y="164637"/>
            <a:ext cx="173015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99592" y="1412776"/>
            <a:ext cx="7200800" cy="451250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547664" y="1892830"/>
            <a:ext cx="6192688" cy="22382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CC00CC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1.I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have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some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good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news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! </a:t>
            </a:r>
          </a:p>
          <a:p>
            <a:pPr>
              <a:lnSpc>
                <a:spcPct val="150000"/>
              </a:lnSpc>
            </a:pP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news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用作名词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意为“消息”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用作不可数名词。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altLang="zh-CN" sz="2400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Do </a:t>
            </a:r>
            <a:r>
              <a:rPr lang="en-US" altLang="zh-CN" sz="2400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have any good news to tell me</a:t>
            </a:r>
            <a:r>
              <a:rPr lang="en-US" altLang="zh-CN" sz="2400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?</a:t>
            </a:r>
          </a:p>
          <a:p>
            <a:pPr marL="0" indent="0">
              <a:lnSpc>
                <a:spcPct val="150000"/>
              </a:lnSpc>
            </a:pPr>
            <a:r>
              <a:rPr lang="en-US" altLang="zh-CN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有什么好消息要告诉我吗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971600" y="1412776"/>
            <a:ext cx="7200800" cy="38100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87624" y="1916832"/>
            <a:ext cx="6768752" cy="240065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  2.I </a:t>
            </a:r>
            <a:r>
              <a:rPr lang="en-US" altLang="zh-CN" sz="20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am so proud of you. </a:t>
            </a:r>
            <a:endParaRPr lang="zh-CN" altLang="en-US" sz="2000" b="1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be </a:t>
            </a:r>
            <a:r>
              <a:rPr lang="zh-CN" altLang="en-US" sz="20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proud of sb./sth.</a:t>
            </a:r>
            <a:r>
              <a:rPr lang="zh-CN" altLang="en-US" sz="20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意为“为某人/某事感到自豪”,</a:t>
            </a:r>
            <a:r>
              <a:rPr lang="zh-CN" altLang="en-US" sz="20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be proud to do sth.</a:t>
            </a:r>
            <a:r>
              <a:rPr lang="zh-CN" altLang="en-US" sz="20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为做某事而自豪。</a:t>
            </a:r>
          </a:p>
          <a:p>
            <a:pPr marL="0" indent="228600">
              <a:lnSpc>
                <a:spcPct val="150000"/>
              </a:lnSpc>
            </a:pPr>
            <a:r>
              <a:rPr lang="en-US" altLang="zh-CN" sz="2000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We </a:t>
            </a:r>
            <a:r>
              <a:rPr lang="en-US" altLang="zh-CN" sz="2000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 proud of our country.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sz="20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我们</a:t>
            </a:r>
            <a:r>
              <a:rPr lang="zh-CN" altLang="en-US" sz="20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为我们的国家而自豪。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971600" y="1412776"/>
            <a:ext cx="7200800" cy="38100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27584" y="1628800"/>
            <a:ext cx="7607116" cy="38318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3.Talking with you is such a great help. 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辨析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such,so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such 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是形容词,修饰名词或名词词组,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such+a/an+形容词+单数可数名词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She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 such a lovely girl.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她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是如此可爱的一个女孩。</a:t>
            </a:r>
          </a:p>
          <a:p>
            <a:pPr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 such an interesting story.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这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是一个如此有趣的故事。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such+形容词+可数名词复数/不可数名词。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It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 such fine weather.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天气如此好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75856" y="548680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27584" y="1124744"/>
            <a:ext cx="7560840" cy="508856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A000120150608A07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956951"/>
      </a:accent1>
      <a:accent2>
        <a:srgbClr val="B07982"/>
      </a:accent2>
      <a:accent3>
        <a:srgbClr val="FFFFFF"/>
      </a:accent3>
      <a:accent4>
        <a:srgbClr val="404040"/>
      </a:accent4>
      <a:accent5>
        <a:srgbClr val="C8B9B3"/>
      </a:accent5>
      <a:accent6>
        <a:srgbClr val="9F6D75"/>
      </a:accent6>
      <a:hlink>
        <a:srgbClr val="2998E3"/>
      </a:hlink>
      <a:folHlink>
        <a:srgbClr val="A5A5A5"/>
      </a:folHlink>
    </a:clrScheme>
    <a:fontScheme name="A000120150608A07PW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8A07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956951"/>
        </a:accent1>
        <a:accent2>
          <a:srgbClr val="B07982"/>
        </a:accent2>
        <a:accent3>
          <a:srgbClr val="FFFFFF"/>
        </a:accent3>
        <a:accent4>
          <a:srgbClr val="404040"/>
        </a:accent4>
        <a:accent5>
          <a:srgbClr val="C8B9B3"/>
        </a:accent5>
        <a:accent6>
          <a:srgbClr val="9F6D75"/>
        </a:accent6>
        <a:hlink>
          <a:srgbClr val="2998E3"/>
        </a:hlink>
        <a:folHlink>
          <a:srgbClr val="A5A5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主题42</Template>
  <TotalTime>0</TotalTime>
  <Words>693</Words>
  <Application>Microsoft Office PowerPoint</Application>
  <PresentationFormat>全屏显示(4:3)</PresentationFormat>
  <Paragraphs>108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Aharoni</vt:lpstr>
      <vt:lpstr>EU-DY</vt:lpstr>
      <vt:lpstr>NEU-BZ-S92</vt:lpstr>
      <vt:lpstr>NEU-HZ-S92</vt:lpstr>
      <vt:lpstr>方正黑体_GBK</vt:lpstr>
      <vt:lpstr>方正书宋_GBK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Number the phone conversation in the correct order.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2023-01-17T03:28:38Z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1ECF515714B543499D9D7B7993CFC3E8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