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93" r:id="rId3"/>
    <p:sldId id="297" r:id="rId4"/>
    <p:sldId id="314" r:id="rId5"/>
    <p:sldId id="326" r:id="rId6"/>
    <p:sldId id="325" r:id="rId7"/>
    <p:sldId id="312" r:id="rId8"/>
    <p:sldId id="313" r:id="rId9"/>
    <p:sldId id="275" r:id="rId10"/>
    <p:sldId id="290" r:id="rId11"/>
    <p:sldId id="262" r:id="rId12"/>
    <p:sldId id="278" r:id="rId13"/>
    <p:sldId id="296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231A-24B7-4EBB-824B-9D4F7BE1B4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673F-B4A9-43F1-BBC0-1A7BB58A5E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559F-322D-4614-AEBC-5B0EE42FA1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54864" tIns="91440" rtlCol="0">
            <a:normAutofit/>
          </a:bodyPr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ln>
            <a:miter lim="800000"/>
          </a:ln>
        </p:spPr>
        <p:txBody>
          <a:bodyPr wrap="square" numCol="1" anchor="t" anchorCtr="0" compatLnSpc="1"/>
          <a:lstStyle>
            <a:lvl1pPr fontAlgn="base">
              <a:defRPr sz="1400" noProof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ln>
            <a:miter lim="800000"/>
          </a:ln>
        </p:spPr>
        <p:txBody>
          <a:bodyPr wrap="square" numCol="1" anchor="t" anchorCtr="0" compatLnSpc="1"/>
          <a:lstStyle>
            <a:lvl1pPr fontAlgn="base">
              <a:defRPr sz="1400" noProof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</a:ln>
        </p:spPr>
        <p:txBody>
          <a:bodyPr anchor="t"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fld id="{5638A054-CDBF-45ED-AFEC-A3EC583A4A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9298-6433-463A-8907-4B77FDC1D5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A26EE-4AB8-424E-9EB7-877E1EFBB5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4E63-5356-4D0C-9210-A6CC6BF310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1D4E-C4A1-42C5-B511-7A94F4190C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BA50-EE00-4134-9099-AE320EDCB9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0301-649F-49F7-BDA0-16AC42710E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453C-06B9-48B9-8E0F-ACA5B16521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CE8C5-9A99-47B8-B05D-3E818E47A9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2F288E0-7875-42C4-84C8-98DBBD3BF4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6780099B-3616-497C-8314-FD33B2997DDB}" type="slidenum">
              <a:rPr lang="zh-CN" altLang="en-US" smtClean="0"/>
              <a:t>‹#›</a:t>
            </a:fld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71600" y="1628800"/>
            <a:ext cx="7488849" cy="64632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Module 2 Public holidays</a:t>
            </a:r>
            <a:endParaRPr lang="zh-CN" alt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467544" y="2492896"/>
            <a:ext cx="84249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 My family always go somewhere interesting as soon as the holiday begins.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2767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719381" y="700698"/>
            <a:ext cx="77057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Watch and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complete 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table.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9939" name="表格 39938"/>
          <p:cNvGraphicFramePr/>
          <p:nvPr/>
        </p:nvGraphicFramePr>
        <p:xfrm>
          <a:off x="251520" y="1700808"/>
          <a:ext cx="8208963" cy="446405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Country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0000"/>
                          </a:solidFill>
                        </a:rPr>
                        <a:t>Holiday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0000"/>
                          </a:solidFill>
                        </a:rPr>
                        <a:t>Date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00"/>
                          </a:solidFill>
                        </a:rPr>
                        <a:t> </a:t>
                      </a: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339975" y="3213100"/>
            <a:ext cx="316865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China’s National Day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975" y="4365625"/>
            <a:ext cx="302577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Independence Day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1775" y="5661025"/>
            <a:ext cx="2170113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Christmas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5013" y="3213100"/>
            <a:ext cx="22860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The first of October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8575" y="4581525"/>
            <a:ext cx="1454150" cy="57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4</a:t>
            </a:r>
            <a:r>
              <a:rPr lang="en-US" altLang="zh-CN" sz="32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th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 July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56994" y="4974134"/>
            <a:ext cx="3602038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en-US" altLang="zh-CN" sz="3200" b="1" dirty="0">
              <a:solidFill>
                <a:srgbClr val="4F6228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n-US" altLang="zh-CN" sz="3200" b="1" dirty="0">
                <a:solidFill>
                  <a:srgbClr val="4F6228"/>
                </a:solidFill>
                <a:latin typeface="Calibri" panose="020F0502020204030204" pitchFamily="34" charset="0"/>
              </a:rPr>
              <a:t>(25</a:t>
            </a:r>
            <a:r>
              <a:rPr lang="en-US" altLang="zh-CN" sz="3200" b="1" baseline="30000" dirty="0">
                <a:solidFill>
                  <a:srgbClr val="4F6228"/>
                </a:solidFill>
                <a:latin typeface="Calibri" panose="020F0502020204030204" pitchFamily="34" charset="0"/>
              </a:rPr>
              <a:t>th </a:t>
            </a:r>
            <a:r>
              <a:rPr lang="en-US" altLang="zh-CN" sz="3200" b="1" dirty="0">
                <a:solidFill>
                  <a:srgbClr val="4F6228"/>
                </a:solidFill>
                <a:latin typeface="Calibri" panose="020F0502020204030204" pitchFamily="34" charset="0"/>
              </a:rPr>
              <a:t>December)</a:t>
            </a:r>
            <a:endParaRPr lang="zh-CN" altLang="en-US" sz="3200" b="1" dirty="0">
              <a:solidFill>
                <a:srgbClr val="4F6228"/>
              </a:solidFill>
              <a:latin typeface="Calibri" panose="020F0502020204030204" pitchFamily="34" charset="0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41363" y="3429000"/>
            <a:ext cx="1454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China</a:t>
            </a:r>
            <a:endParaRPr lang="zh-CN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1042988" y="4516438"/>
            <a:ext cx="819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US</a:t>
            </a:r>
            <a:endParaRPr lang="zh-CN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1042988" y="5673725"/>
            <a:ext cx="10080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UK</a:t>
            </a:r>
            <a:endParaRPr lang="zh-CN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1780" name="图片 2" descr="QQ截图2014052914583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333375"/>
            <a:ext cx="1000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4854" grpId="0"/>
      <p:bldP spid="34855" grpId="0"/>
      <p:bldP spid="348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688" y="980728"/>
          <a:ext cx="8858312" cy="534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78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Holiday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78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882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Ways of celebration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46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the celebration started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1" name="矩形 5"/>
          <p:cNvSpPr>
            <a:spLocks noChangeArrowheads="1"/>
          </p:cNvSpPr>
          <p:nvPr/>
        </p:nvSpPr>
        <p:spPr bwMode="auto">
          <a:xfrm>
            <a:off x="1475656" y="476672"/>
            <a:ext cx="601132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2D20D0"/>
                </a:solidFill>
                <a:ea typeface="华文中宋" panose="02010600040101010101" pitchFamily="2" charset="-122"/>
              </a:rPr>
              <a:t>Read and then complete </a:t>
            </a:r>
            <a:r>
              <a:rPr lang="en-US" altLang="zh-CN" sz="3200" b="1" dirty="0">
                <a:solidFill>
                  <a:srgbClr val="2D20D0"/>
                </a:solidFill>
                <a:ea typeface="华文中宋" panose="02010600040101010101" pitchFamily="2" charset="-122"/>
              </a:rPr>
              <a:t>the table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1340768"/>
            <a:ext cx="3214688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National Day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st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October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three days</a:t>
            </a: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________and national _______everywhere</a:t>
            </a: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1949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625" y="1214438"/>
            <a:ext cx="4429125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Independence Day</a:t>
            </a: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July</a:t>
            </a: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one day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__________holiday activities,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American______eveywhere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have _________ ,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watch _______ play music</a:t>
            </a: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1777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72063" y="3395663"/>
            <a:ext cx="17160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all kinds of 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86438" y="4143375"/>
            <a:ext cx="10906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picnics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57875" y="4538663"/>
            <a:ext cx="9731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bands</a:t>
            </a: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15088" y="3786188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flags</a:t>
            </a:r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00250" y="4286250"/>
            <a:ext cx="8001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flags</a:t>
            </a: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00250" y="3857625"/>
            <a:ext cx="11414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flowers</a:t>
            </a:r>
            <a:endParaRPr lang="zh-CN" altLang="en-US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0" y="0"/>
            <a:ext cx="2808312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Group-work</a:t>
            </a:r>
            <a:endParaRPr lang="en-US" altLang="zh-CN" sz="32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矩形 137229"/>
          <p:cNvSpPr>
            <a:spLocks noChangeArrowheads="1"/>
          </p:cNvSpPr>
          <p:nvPr/>
        </p:nvSpPr>
        <p:spPr bwMode="auto">
          <a:xfrm>
            <a:off x="899592" y="836712"/>
            <a:ext cx="8496944" cy="836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altLang="zh-CN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week will be a public holiday.</a:t>
            </a:r>
          </a:p>
          <a:p>
            <a:r>
              <a:rPr lang="en-US" altLang="zh-CN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public  holiday it will be?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0"/>
            <a:ext cx="2987824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Post-listening</a:t>
            </a:r>
            <a:endParaRPr lang="en-US" altLang="zh-CN" sz="28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80285"/>
            <a:ext cx="3655060" cy="3655060"/>
          </a:xfrm>
          <a:prstGeom prst="rect">
            <a:avLst/>
          </a:prstGeom>
        </p:spPr>
      </p:pic>
      <p:sp>
        <p:nvSpPr>
          <p:cNvPr id="16390" name="矩形 16389"/>
          <p:cNvSpPr>
            <a:spLocks noChangeArrowheads="1"/>
          </p:cNvSpPr>
          <p:nvPr/>
        </p:nvSpPr>
        <p:spPr bwMode="auto">
          <a:xfrm>
            <a:off x="4778375" y="2636520"/>
            <a:ext cx="43364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enjoy the full moon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9" name="矩形 16388"/>
          <p:cNvSpPr>
            <a:spLocks noChangeArrowheads="1"/>
          </p:cNvSpPr>
          <p:nvPr/>
        </p:nvSpPr>
        <p:spPr bwMode="auto">
          <a:xfrm>
            <a:off x="4778375" y="3437255"/>
            <a:ext cx="407797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family members get together</a:t>
            </a:r>
          </a:p>
        </p:txBody>
      </p:sp>
      <p:sp>
        <p:nvSpPr>
          <p:cNvPr id="16391" name="矩形 16390"/>
          <p:cNvSpPr>
            <a:spLocks noChangeArrowheads="1"/>
          </p:cNvSpPr>
          <p:nvPr/>
        </p:nvSpPr>
        <p:spPr bwMode="auto">
          <a:xfrm>
            <a:off x="4778375" y="4513580"/>
            <a:ext cx="35179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have a big dinner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78375" y="1877060"/>
            <a:ext cx="28492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eat moon cakes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89" grpId="0"/>
      <p:bldP spid="1639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91137"/>
          <p:cNvSpPr txBox="1">
            <a:spLocks noChangeArrowheads="1"/>
          </p:cNvSpPr>
          <p:nvPr/>
        </p:nvSpPr>
        <p:spPr bwMode="auto">
          <a:xfrm>
            <a:off x="99695" y="791845"/>
            <a:ext cx="8944610" cy="3707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A: Hello,…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'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public holiday in this weekend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B: </a:t>
            </a:r>
            <a:r>
              <a:rPr lang="en-US" altLang="zh-CN" sz="2800" dirty="0">
                <a:latin typeface="Comic Sans MS" panose="030F0702030302020204" pitchFamily="66" charset="0"/>
              </a:rPr>
              <a:t>The </a:t>
            </a:r>
            <a:r>
              <a:rPr lang="zh-CN" altLang="en-US" sz="2800" dirty="0">
                <a:latin typeface="Comic Sans MS" panose="030F0702030302020204" pitchFamily="66" charset="0"/>
              </a:rPr>
              <a:t>holiday is …</a:t>
            </a: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A: 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 is it?</a:t>
            </a: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B: Well, i</a:t>
            </a:r>
            <a:r>
              <a:rPr lang="en-US" altLang="zh-CN" sz="2800" dirty="0">
                <a:latin typeface="Comic Sans MS" panose="030F0702030302020204" pitchFamily="66" charset="0"/>
              </a:rPr>
              <a:t>t'</a:t>
            </a:r>
            <a:r>
              <a:rPr lang="zh-CN" altLang="en-US" sz="2800" dirty="0">
                <a:latin typeface="Comic Sans MS" panose="030F0702030302020204" pitchFamily="66" charset="0"/>
              </a:rPr>
              <a:t>s  on …</a:t>
            </a: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A: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days do you take off for this holiday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?</a:t>
            </a: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  <a:sym typeface="+mn-ea"/>
              </a:rPr>
              <a:t>B:We will have...days off.</a:t>
            </a:r>
            <a:endParaRPr lang="zh-CN" altLang="en-US" sz="2800" dirty="0">
              <a:latin typeface="Comic Sans MS" panose="030F0702030302020204" pitchFamily="66" charset="0"/>
            </a:endParaRP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A: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What do your family do during the holiday?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Comic Sans MS" panose="030F0702030302020204" pitchFamily="66" charset="0"/>
              </a:rPr>
              <a:t>B: …  </a:t>
            </a:r>
          </a:p>
        </p:txBody>
      </p:sp>
      <p:pic>
        <p:nvPicPr>
          <p:cNvPr id="10256" name="图片 91152" descr="夏日风情 - 夏日休闲物品韩国矢量素材 - 夏日风情向量图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84618" y="5518507"/>
            <a:ext cx="1828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文本框 91159"/>
          <p:cNvSpPr txBox="1">
            <a:spLocks noChangeArrowheads="1"/>
          </p:cNvSpPr>
          <p:nvPr/>
        </p:nvSpPr>
        <p:spPr bwMode="auto">
          <a:xfrm>
            <a:off x="3157538" y="152400"/>
            <a:ext cx="1647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Comic Sans MS" panose="030F0702030302020204" pitchFamily="66" charset="0"/>
              </a:rPr>
              <a:t>Let’s talk!</a:t>
            </a:r>
          </a:p>
        </p:txBody>
      </p:sp>
      <p:sp>
        <p:nvSpPr>
          <p:cNvPr id="16392" name="矩形 16391"/>
          <p:cNvSpPr>
            <a:spLocks noChangeArrowheads="1"/>
          </p:cNvSpPr>
          <p:nvPr/>
        </p:nvSpPr>
        <p:spPr bwMode="auto">
          <a:xfrm>
            <a:off x="551180" y="4788853"/>
            <a:ext cx="7294563" cy="9531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We eat moon cakes </a:t>
            </a: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</a:rPr>
              <a:t>while</a:t>
            </a:r>
            <a:r>
              <a:rPr lang="en-US" altLang="zh-CN" sz="2800" dirty="0">
                <a:latin typeface="Arial" panose="020B0604020202020204" pitchFamily="34" charset="0"/>
              </a:rPr>
              <a:t> we are enjoying the full moon.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635" y="145713"/>
            <a:ext cx="2446337" cy="646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Pair-work</a:t>
            </a:r>
            <a:endParaRPr lang="en-US" altLang="zh-CN" sz="32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日31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42019"/>
            <a:ext cx="9144000" cy="6215981"/>
          </a:xfrm>
          <a:prstGeom prst="rect">
            <a:avLst/>
          </a:prstGeom>
        </p:spPr>
      </p:pic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628650" y="2489200"/>
            <a:ext cx="7875588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 smtClean="0">
                <a:solidFill>
                  <a:schemeClr val="bg1"/>
                </a:solidFill>
              </a:rPr>
              <a:t> 1. Try to read the dialogue fluently.</a:t>
            </a:r>
            <a:endParaRPr lang="zh-CN" altLang="en-US" sz="4000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 smtClean="0">
                <a:solidFill>
                  <a:schemeClr val="bg1"/>
                </a:solidFill>
              </a:rPr>
              <a:t> 2. Talk about your plans about this public holiday.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 idx="4294967295"/>
          </p:nvPr>
        </p:nvSpPr>
        <p:spPr>
          <a:xfrm>
            <a:off x="539552" y="1124744"/>
            <a:ext cx="3528392" cy="723900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084168" y="1700808"/>
            <a:ext cx="251956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May Day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Labour Day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156176" y="3573016"/>
            <a:ext cx="25923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On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1st </a:t>
            </a:r>
            <a:r>
              <a:rPr lang="en-US" altLang="zh-CN" sz="3200" b="1" dirty="0">
                <a:solidFill>
                  <a:srgbClr val="FF0000"/>
                </a:solidFill>
              </a:rPr>
              <a:t>May</a:t>
            </a:r>
          </a:p>
        </p:txBody>
      </p:sp>
      <p:pic>
        <p:nvPicPr>
          <p:cNvPr id="6" name="Picture 9" descr="http://epaper.guilinlife.com/glrb/res/1/20120427/756713354931842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268760"/>
            <a:ext cx="4267857" cy="3073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8875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Q1: Which public holiday are people celebrating?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6179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Q2:When is this holiday in China?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260648"/>
            <a:ext cx="512191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</a:p>
          <a:p>
            <a:endParaRPr lang="zh-CN" altLang="en-US" dirty="0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-33337"/>
            <a:ext cx="2235200" cy="577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800" b="1" i="1" dirty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Warming-up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5" grpId="0"/>
      <p:bldP spid="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762500" cy="299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652120" y="1844824"/>
            <a:ext cx="307657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National Day</a:t>
            </a:r>
          </a:p>
        </p:txBody>
      </p:sp>
      <p:sp>
        <p:nvSpPr>
          <p:cNvPr id="4" name="Rectangle 13"/>
          <p:cNvSpPr/>
          <p:nvPr/>
        </p:nvSpPr>
        <p:spPr>
          <a:xfrm>
            <a:off x="5868144" y="2926214"/>
            <a:ext cx="24561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1st October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0970" y="1592898"/>
            <a:ext cx="4159250" cy="277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81600" y="1717675"/>
            <a:ext cx="360553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year's day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8280" y="2924810"/>
            <a:ext cx="27120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January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http://img1.imgtn.bdimg.com/it/u=1362559281,3156798356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8" descr="http://img5.imgtn.bdimg.com/it/u=2940113310,2125095333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703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10" descr="http://img0.imgtn.bdimg.com/it/u=4124243896,78082400&amp;fm=21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352800"/>
            <a:ext cx="4160838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矩形 8"/>
          <p:cNvSpPr/>
          <p:nvPr/>
        </p:nvSpPr>
        <p:spPr>
          <a:xfrm>
            <a:off x="533400" y="3505200"/>
            <a:ext cx="3073400" cy="8302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Christmas </a:t>
            </a:r>
          </a:p>
        </p:txBody>
      </p:sp>
      <p:sp>
        <p:nvSpPr>
          <p:cNvPr id="19462" name="矩形 9"/>
          <p:cNvSpPr/>
          <p:nvPr/>
        </p:nvSpPr>
        <p:spPr>
          <a:xfrm>
            <a:off x="539750" y="4724400"/>
            <a:ext cx="4157663" cy="7620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440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err="1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Decembe</a:t>
            </a:r>
            <a:r>
              <a:rPr lang="zh-CN" altLang="en-US" sz="4400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 </a:t>
            </a:r>
            <a:r>
              <a:rPr lang="en-US" altLang="zh-CN" sz="440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r>
              <a:rPr lang="en-US" altLang="zh-CN" sz="4400" baseline="3000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</a:t>
            </a:r>
            <a:r>
              <a:rPr lang="en-US" altLang="zh-CN" sz="44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1946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g2.imgtn.bdimg.com/it/u=1825208384,2239034934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655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 descr="http://img4.imgtn.bdimg.com/it/u=1236160179,469771387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733800" cy="295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6" descr="http://img4.imgtn.bdimg.com/it/u=2227377676,952187658&amp;fm=21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63" y="3141663"/>
            <a:ext cx="3733800" cy="248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矩形 4"/>
          <p:cNvSpPr/>
          <p:nvPr/>
        </p:nvSpPr>
        <p:spPr>
          <a:xfrm>
            <a:off x="457200" y="3429000"/>
            <a:ext cx="5057775" cy="830263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Independence Day</a:t>
            </a:r>
          </a:p>
        </p:txBody>
      </p:sp>
      <p:sp>
        <p:nvSpPr>
          <p:cNvPr id="18438" name="矩形 5"/>
          <p:cNvSpPr/>
          <p:nvPr/>
        </p:nvSpPr>
        <p:spPr>
          <a:xfrm>
            <a:off x="1676400" y="4572000"/>
            <a:ext cx="2149475" cy="762000"/>
          </a:xfrm>
          <a:prstGeom prst="rect">
            <a:avLst/>
          </a:prstGeom>
          <a:solidFill>
            <a:srgbClr val="CC66FF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July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4400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</a:t>
            </a:r>
            <a:r>
              <a:rPr lang="en-US" altLang="zh-CN" sz="4400" baseline="30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440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184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4" descr="窄竖线"/>
          <p:cNvSpPr>
            <a:spLocks noTextEdit="1"/>
          </p:cNvSpPr>
          <p:nvPr/>
        </p:nvSpPr>
        <p:spPr>
          <a:xfrm>
            <a:off x="2634298" y="1652588"/>
            <a:ext cx="3500437" cy="12144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917"/>
              </a:avLst>
            </a:prstTxWarp>
            <a:normAutofit/>
          </a:bodyPr>
          <a:lstStyle/>
          <a:p>
            <a:pPr algn="ctr"/>
            <a:r>
              <a:rPr lang="zh-CN" altLang="en-US" sz="1800" dirty="0">
                <a:latin typeface="Arial Black" panose="020B0A04020102020204" charset="0"/>
                <a:ea typeface="Arial Black" panose="020B0A04020102020204" charset="0"/>
              </a:rPr>
              <a:t>Pair work</a:t>
            </a:r>
          </a:p>
        </p:txBody>
      </p:sp>
      <p:pic>
        <p:nvPicPr>
          <p:cNvPr id="40964" name="Picture 11" descr="D:\素材\图片\各类图片\对话\小红头发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55904" y="4538970"/>
            <a:ext cx="4370388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0"/>
            <a:ext cx="2446337" cy="577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Pre-listening</a:t>
            </a:r>
            <a:endParaRPr lang="en-US" altLang="zh-CN" sz="28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 descr="男生女生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75" y="3857625"/>
            <a:ext cx="2376488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8"/>
          <p:cNvGrpSpPr/>
          <p:nvPr/>
        </p:nvGrpSpPr>
        <p:grpSpPr>
          <a:xfrm>
            <a:off x="282575" y="747395"/>
            <a:ext cx="5200649" cy="1219200"/>
            <a:chOff x="642910" y="3071810"/>
            <a:chExt cx="5353647" cy="1219208"/>
          </a:xfrm>
        </p:grpSpPr>
        <p:sp>
          <p:nvSpPr>
            <p:cNvPr id="7" name="圆角矩形标注 6"/>
            <p:cNvSpPr/>
            <p:nvPr/>
          </p:nvSpPr>
          <p:spPr bwMode="auto">
            <a:xfrm>
              <a:off x="642910" y="3071810"/>
              <a:ext cx="5000660" cy="928694"/>
            </a:xfrm>
            <a:prstGeom prst="wedgeRoundRectCallout">
              <a:avLst>
                <a:gd name="adj1" fmla="val -11824"/>
                <a:gd name="adj2" fmla="val 15521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857317" y="3214686"/>
              <a:ext cx="5139240" cy="10763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zh-CN" altLang="en-US" sz="32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  <a:sym typeface="+mn-ea"/>
                </a:rPr>
                <a:t>What’s your favourite holiday ?</a:t>
              </a:r>
              <a:endParaRPr kumimoji="0" lang="zh-CN" altLang="en-US" sz="3200" b="1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4375468" y="1589088"/>
            <a:ext cx="4571365" cy="1456055"/>
            <a:chOff x="1429282" y="4413575"/>
            <a:chExt cx="4640661" cy="1456065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1429282" y="4413575"/>
              <a:ext cx="4640661" cy="1456065"/>
            </a:xfrm>
            <a:prstGeom prst="wedgeRoundRectCallout">
              <a:avLst>
                <a:gd name="adj1" fmla="val -40819"/>
                <a:gd name="adj2" fmla="val 11712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429282" y="4643447"/>
              <a:ext cx="4499488" cy="112459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buFont typeface="Arial" panose="020B0604020202020204" pitchFamily="34" charset="0"/>
                <a:buNone/>
              </a:pPr>
              <a:r>
                <a:rPr lang="zh-CN" altLang="en-US" sz="3200">
                  <a:latin typeface="Comic Sans MS" panose="030F0702030302020204" pitchFamily="66" charset="0"/>
                  <a:sym typeface="+mn-ea"/>
                </a:rPr>
                <a:t>My favourite holiday is …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8890" y="3045460"/>
            <a:ext cx="3348990" cy="766445"/>
            <a:chOff x="642910" y="3071810"/>
            <a:chExt cx="4643502" cy="1285884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642910" y="3071810"/>
              <a:ext cx="4643502" cy="1285884"/>
            </a:xfrm>
            <a:prstGeom prst="wedgeRoundRectCallout">
              <a:avLst>
                <a:gd name="adj1" fmla="val -12412"/>
                <a:gd name="adj2" fmla="val 76751"/>
                <a:gd name="adj3" fmla="val 16667"/>
              </a:avLst>
            </a:prstGeom>
            <a:solidFill>
              <a:srgbClr val="FFC000"/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856964" y="3214473"/>
              <a:ext cx="3890261" cy="979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zh-CN" altLang="en-US" sz="3200">
                  <a:solidFill>
                    <a:srgbClr val="FF0000"/>
                  </a:solidFill>
                  <a:latin typeface="Comic Sans MS" panose="030F0702030302020204" pitchFamily="66" charset="0"/>
                  <a:sym typeface="+mn-ea"/>
                </a:rPr>
                <a:t>When is it?</a:t>
              </a:r>
              <a:endPara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5"/>
          <p:cNvGrpSpPr/>
          <p:nvPr/>
        </p:nvGrpSpPr>
        <p:grpSpPr>
          <a:xfrm>
            <a:off x="5067300" y="4011295"/>
            <a:ext cx="2439670" cy="697496"/>
            <a:chOff x="1285852" y="4500570"/>
            <a:chExt cx="4786346" cy="874702"/>
          </a:xfrm>
          <a:solidFill>
            <a:srgbClr val="92D050"/>
          </a:solidFill>
        </p:grpSpPr>
        <p:sp>
          <p:nvSpPr>
            <p:cNvPr id="12" name="圆角矩形标注 11"/>
            <p:cNvSpPr/>
            <p:nvPr/>
          </p:nvSpPr>
          <p:spPr bwMode="auto">
            <a:xfrm>
              <a:off x="1285852" y="4500570"/>
              <a:ext cx="4786346" cy="857256"/>
            </a:xfrm>
            <a:prstGeom prst="wedgeRoundRectCallout">
              <a:avLst>
                <a:gd name="adj1" fmla="val -23849"/>
                <a:gd name="adj2" fmla="val 75455"/>
                <a:gd name="adj3" fmla="val 16667"/>
              </a:avLst>
            </a:prstGeom>
            <a:grpFill/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428728" y="4643446"/>
              <a:ext cx="4500626" cy="731826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>
                  <a:latin typeface="Comic Sans MS" panose="030F0702030302020204" pitchFamily="66" charset="0"/>
                  <a:sym typeface="+mn-ea"/>
                </a:rPr>
                <a:t>It's </a:t>
              </a:r>
              <a:r>
                <a:rPr lang="zh-CN" altLang="en-US" sz="3200">
                  <a:latin typeface="Comic Sans MS" panose="030F0702030302020204" pitchFamily="66" charset="0"/>
                  <a:sym typeface="+mn-ea"/>
                </a:rPr>
                <a:t>on …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0"/>
            <a:ext cx="2446337" cy="577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Pre-listening</a:t>
            </a:r>
            <a:endParaRPr lang="en-US" altLang="zh-CN" sz="28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/>
          <p:nvPr/>
        </p:nvSpPr>
        <p:spPr>
          <a:xfrm>
            <a:off x="323850" y="1428750"/>
            <a:ext cx="882015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are they talking about?</a:t>
            </a:r>
          </a:p>
          <a:p>
            <a:pPr>
              <a:spcBef>
                <a:spcPct val="50000"/>
              </a:spcBef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countries are they from?</a:t>
            </a:r>
          </a:p>
        </p:txBody>
      </p:sp>
      <p:sp>
        <p:nvSpPr>
          <p:cNvPr id="77830" name="Text Box 6"/>
          <p:cNvSpPr txBox="1"/>
          <p:nvPr/>
        </p:nvSpPr>
        <p:spPr>
          <a:xfrm>
            <a:off x="899592" y="2204864"/>
            <a:ext cx="703647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 about public holidays.</a:t>
            </a:r>
          </a:p>
        </p:txBody>
      </p:sp>
      <p:sp>
        <p:nvSpPr>
          <p:cNvPr id="77831" name="Text Box 7"/>
          <p:cNvSpPr txBox="1"/>
          <p:nvPr/>
        </p:nvSpPr>
        <p:spPr>
          <a:xfrm>
            <a:off x="539552" y="3789040"/>
            <a:ext cx="8784530" cy="1161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(Tony comes from UK, Betty comes from USA, Lingling comes from China)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827584" y="548680"/>
            <a:ext cx="7602538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Listen and answer the questions.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0"/>
            <a:ext cx="2987824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dirty="0" smtClean="0">
                <a:solidFill>
                  <a:srgbClr val="5B9B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While-listening</a:t>
            </a:r>
            <a:endParaRPr lang="en-US" altLang="zh-CN" sz="2800" b="1" i="1" dirty="0">
              <a:solidFill>
                <a:srgbClr val="5B9B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" name="m2u1a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0260" y="533717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全屏显示(4:3)</PresentationFormat>
  <Paragraphs>98</Paragraphs>
  <Slides>14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华文中宋</vt:lpstr>
      <vt:lpstr>宋体</vt:lpstr>
      <vt:lpstr>微软雅黑</vt:lpstr>
      <vt:lpstr>Arial</vt:lpstr>
      <vt:lpstr>Arial Black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2019-09-09T07:05:00Z</dcterms:created>
  <dcterms:modified xsi:type="dcterms:W3CDTF">2023-01-17T03:28:44Z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FB60E774A2DA4A878D664F1DD94050EA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