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08" r:id="rId2"/>
    <p:sldId id="811" r:id="rId3"/>
    <p:sldId id="831" r:id="rId4"/>
    <p:sldId id="841" r:id="rId5"/>
    <p:sldId id="839" r:id="rId6"/>
    <p:sldId id="842" r:id="rId7"/>
    <p:sldId id="827" r:id="rId8"/>
    <p:sldId id="832" r:id="rId9"/>
    <p:sldId id="833" r:id="rId10"/>
    <p:sldId id="835" r:id="rId11"/>
    <p:sldId id="843" r:id="rId12"/>
    <p:sldId id="824" r:id="rId13"/>
    <p:sldId id="836" r:id="rId14"/>
    <p:sldId id="844" r:id="rId15"/>
    <p:sldId id="804" r:id="rId16"/>
  </p:sldIdLst>
  <p:sldSz cx="9144000" cy="5143500" type="screen16x9"/>
  <p:notesSz cx="6858000" cy="9144000"/>
  <p:custDataLst>
    <p:tags r:id="rId19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2244" y="-1002"/>
      </p:cViewPr>
      <p:guideLst>
        <p:guide orient="horz" pos="1620"/>
        <p:guide pos="28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C63C8-D726-4D8C-9A36-F5E3CC48653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76618-DE28-446A-AAD8-45B8B9C1994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C76618-DE28-446A-AAD8-45B8B9C1994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D1544-3353-4B8A-BDF9-8BA847236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1544-3353-4B8A-BDF9-8BA847236FA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BEB8F-7BB9-4A20-A457-4B1424C4BD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7471" y="0"/>
            <a:ext cx="9144000" cy="5143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2874169" y="-965835"/>
            <a:ext cx="3570923" cy="659272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" y="956935"/>
            <a:ext cx="3352800" cy="41865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28159" y="-10886"/>
            <a:ext cx="3100679" cy="4257524"/>
          </a:xfrm>
          <a:prstGeom prst="rect">
            <a:avLst/>
          </a:prstGeom>
        </p:spPr>
      </p:pic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3352855" y="2869433"/>
            <a:ext cx="4122986" cy="30048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8" name="标题 1"/>
          <p:cNvSpPr txBox="1"/>
          <p:nvPr/>
        </p:nvSpPr>
        <p:spPr>
          <a:xfrm>
            <a:off x="2154648" y="2357519"/>
            <a:ext cx="4805177" cy="76438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1450" indent="-171450">
              <a:lnSpc>
                <a:spcPct val="120000"/>
              </a:lnSpc>
              <a:spcBef>
                <a:spcPts val="675"/>
              </a:spcBef>
              <a:spcAft>
                <a:spcPts val="675"/>
              </a:spcAft>
            </a:pPr>
            <a:r>
              <a:rPr lang="en-US" altLang="zh-CN" sz="3300" b="1" dirty="0">
                <a:solidFill>
                  <a:srgbClr val="00B05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</a:rPr>
              <a:t>Unit1</a:t>
            </a:r>
          </a:p>
          <a:p>
            <a:pPr marL="171450" indent="-171450">
              <a:lnSpc>
                <a:spcPct val="120000"/>
              </a:lnSpc>
              <a:spcBef>
                <a:spcPts val="675"/>
              </a:spcBef>
              <a:spcAft>
                <a:spcPts val="675"/>
              </a:spcAft>
            </a:pPr>
            <a:r>
              <a:rPr lang="en-US" sz="3300" b="1" dirty="0">
                <a:solidFill>
                  <a:srgbClr val="00B05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</a:rPr>
              <a:t>What are you going to do at the weekend?</a:t>
            </a:r>
            <a:endParaRPr lang="zh-CN" altLang="en-US" sz="2400" b="1" dirty="0">
              <a:solidFill>
                <a:srgbClr val="00B050"/>
              </a:solidFill>
              <a:latin typeface="Cambria" panose="02040503050406030204" pitchFamily="18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77370" y="4246638"/>
            <a:ext cx="2759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96" y="0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3513" y="-127685"/>
            <a:ext cx="1150301" cy="918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787" y="1"/>
            <a:ext cx="7419023" cy="2105501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>
            <a:off x="5058728" y="1049179"/>
            <a:ext cx="2291715" cy="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2244567" y="1456372"/>
            <a:ext cx="1803559" cy="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4310539" y="1841183"/>
            <a:ext cx="2291715" cy="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8097" y="1848326"/>
            <a:ext cx="8815864" cy="265366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85725"/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16. </a:t>
            </a:r>
          </a:p>
          <a:p>
            <a:pPr indent="85725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alone  adv.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</a:t>
            </a:r>
            <a:r>
              <a:rPr lang="zh-CN" alt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独自地（</a:t>
            </a:r>
            <a:r>
              <a:rPr lang="zh-CN" altLang="en-US" sz="21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强调数量上就一个，但并不孤独，没有感情色彩）</a:t>
            </a:r>
            <a:endParaRPr lang="en-US" sz="210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indent="85725"/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          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stay at home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alone</a:t>
            </a:r>
            <a:endParaRPr lang="en-US" sz="240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indent="85725"/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  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adj. </a:t>
            </a:r>
            <a:r>
              <a:rPr lang="zh-CN" alt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单独的（在句中只能做表语，不能做定语）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</a:t>
            </a:r>
          </a:p>
          <a:p>
            <a:pPr indent="85725"/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         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I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’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m alone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at home today. </a:t>
            </a:r>
          </a:p>
          <a:p>
            <a:pPr indent="85725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lonely:  adj.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</a:t>
            </a:r>
            <a:r>
              <a:rPr lang="zh-CN" alt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孤独的，寂寞的（强调内心的感受，带有感情色彩）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</a:t>
            </a:r>
          </a:p>
          <a:p>
            <a:pPr indent="85725"/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    </a:t>
            </a:r>
            <a:r>
              <a:rPr lang="zh-CN" alt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She</a:t>
            </a:r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lives alone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, but she doesn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’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t </a:t>
            </a:r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feel lonely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.</a:t>
            </a:r>
            <a:endParaRPr lang="zh-CN" altLang="en-US" sz="240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11266" y="1456373"/>
            <a:ext cx="3810000" cy="299085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15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别傻了！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575810" y="1841182"/>
            <a:ext cx="3810000" cy="391478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zh-CN" altLang="en-US" sz="2100" b="1">
                <a:solidFill>
                  <a:srgbClr val="C00000"/>
                </a:solidFill>
                <a:latin typeface="Times New Roman" panose="02020603050405020304" charset="0"/>
                <a:ea typeface="宋体" panose="02010600030101010101" pitchFamily="2" charset="-122"/>
              </a:rPr>
              <a:t>一个极好的周末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53021" y="-50532"/>
            <a:ext cx="1150301" cy="9189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00037" y="551974"/>
            <a:ext cx="8843963" cy="339232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200025"/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17.</a:t>
            </a:r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nobody 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（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pron.-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不定代词）没有人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= no one</a:t>
            </a:r>
            <a:r>
              <a:rPr lang="zh-CN" altLang="en-US" sz="240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（表示否定意思）</a:t>
            </a:r>
            <a:endParaRPr lang="en-US" sz="2400">
              <a:solidFill>
                <a:srgbClr val="FF0000"/>
              </a:solidFill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pPr indent="200025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        nothing 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（</a:t>
            </a:r>
            <a:r>
              <a:rPr lang="en-US" sz="2400">
                <a:solidFill>
                  <a:srgbClr val="0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pron.-</a:t>
            </a:r>
            <a:r>
              <a:rPr lang="zh-CN" altLang="en-US" sz="2400">
                <a:solidFill>
                  <a:srgbClr val="0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不定代词）没有什么，没有东西</a:t>
            </a:r>
          </a:p>
          <a:p>
            <a:pPr indent="200025"/>
            <a:endParaRPr lang="zh-CN" altLang="en-US" sz="2400">
              <a:solidFill>
                <a:srgbClr val="FF0000"/>
              </a:solidFill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indent="200025"/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不定代词的考点：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no/any/some/every+thing/body/one</a:t>
            </a:r>
          </a:p>
          <a:p>
            <a:pPr indent="200025"/>
            <a:r>
              <a:rPr lang="en-US" altLang="zh-CN" sz="2400" u="sng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A. </a:t>
            </a:r>
            <a:r>
              <a:rPr lang="zh-CN" altLang="en-US" sz="2400" u="sng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作主语时，谓语动词用单数</a:t>
            </a:r>
            <a:endParaRPr lang="en-US" sz="2400">
              <a:solidFill>
                <a:srgbClr val="FF0000"/>
              </a:solidFill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pPr indent="200025"/>
            <a:r>
              <a:rPr lang="en-US" altLang="zh-CN" sz="2400" u="sng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B. </a:t>
            </a:r>
            <a:r>
              <a:rPr lang="zh-CN" altLang="en-US" sz="2400" u="sng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形容词或动词不定式（</a:t>
            </a:r>
            <a:r>
              <a:rPr lang="en-US" sz="2400" u="sng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to do</a:t>
            </a:r>
            <a:r>
              <a:rPr lang="zh-CN" altLang="en-US" sz="2400" u="sng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）修饰不定代词时，放在不定代词的后面</a:t>
            </a:r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</a:t>
            </a:r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        </a:t>
            </a:r>
            <a:endParaRPr lang="en-US" sz="240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pPr indent="200025"/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e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.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g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：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Nobody know</a:t>
            </a:r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s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that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. 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没有人知道那件事。</a:t>
            </a:r>
            <a:endParaRPr lang="en-US" sz="240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pPr indent="200025"/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         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nothing interesting                  nothing to do    </a:t>
            </a:r>
            <a:endParaRPr lang="zh-CN" altLang="en-US" sz="240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53021" y="-50532"/>
            <a:ext cx="1150301" cy="9189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46196" y="27147"/>
            <a:ext cx="9252109" cy="764381"/>
          </a:xfrm>
        </p:spPr>
        <p:txBody>
          <a:bodyPr>
            <a:normAutofit/>
          </a:bodyPr>
          <a:lstStyle/>
          <a:p>
            <a:pPr marL="171450" indent="-171450" algn="ctr">
              <a:lnSpc>
                <a:spcPct val="120000"/>
              </a:lnSpc>
              <a:spcBef>
                <a:spcPts val="675"/>
              </a:spcBef>
              <a:spcAft>
                <a:spcPts val="675"/>
              </a:spcAft>
            </a:pPr>
            <a:r>
              <a:rPr lang="en-US" altLang="zh-CN" sz="2400" b="1" dirty="0">
                <a:solidFill>
                  <a:srgbClr val="00B05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</a:rPr>
              <a:t>3. </a:t>
            </a:r>
            <a:r>
              <a:rPr lang="zh-CN" alt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</a:rPr>
              <a:t>默写短语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636270" y="967740"/>
            <a:ext cx="3810000" cy="3761899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>
            <a:sp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1.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制定计划</a:t>
            </a:r>
            <a:endParaRPr lang="en-US" altLang="zh-CN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2.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打算做某事，将要做某事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       </a:t>
            </a:r>
            <a:endParaRPr lang="zh-CN" alt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3.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在周末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       </a:t>
            </a:r>
            <a:endParaRPr lang="zh-CN" alt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4.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查看邮件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5.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复习功课</a:t>
            </a:r>
          </a:p>
          <a:p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6.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上钢琴课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7.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看电影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8.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帮助做家务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9.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去野餐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10.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在野餐中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       </a:t>
            </a:r>
            <a:endParaRPr lang="zh-CN" altLang="en-US" sz="24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85373" y="868680"/>
            <a:ext cx="3301365" cy="41309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11.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在周六早上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12.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做作业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13.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在下午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14.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其他的谁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15.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在周天下午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16.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和某人一起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17.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在公园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18.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在一点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19.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独自待在家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20.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别傻了</a:t>
            </a:r>
          </a:p>
          <a:p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21.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一个极好的周末</a:t>
            </a:r>
            <a:r>
              <a:rPr lang="en-US" altLang="zh-CN" sz="2400" dirty="0">
                <a:latin typeface="Cambria" panose="02040503050406030204" pitchFamily="18" charset="0"/>
                <a:cs typeface="Cambria" panose="020405030504060302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96" y="0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3513" y="-127685"/>
            <a:ext cx="1150301" cy="918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1" y="477"/>
            <a:ext cx="9203531" cy="5108734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>
            <a:off x="1092042" y="304800"/>
            <a:ext cx="4180046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3752374" y="363855"/>
            <a:ext cx="1460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092041" y="637222"/>
            <a:ext cx="2185035" cy="23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4868228" y="637223"/>
            <a:ext cx="15201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7113270" y="637222"/>
            <a:ext cx="1733550" cy="23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933224" y="981551"/>
            <a:ext cx="2540794" cy="23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2291715" y="1302067"/>
            <a:ext cx="1246823" cy="23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752374" y="1302067"/>
            <a:ext cx="1460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662589" y="1623060"/>
            <a:ext cx="949643" cy="114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144327" y="2003108"/>
            <a:ext cx="18640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69505" y="2003108"/>
            <a:ext cx="1460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472565" y="2323624"/>
            <a:ext cx="2125028" cy="11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757035" y="2335530"/>
            <a:ext cx="1460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4345781" y="3000375"/>
            <a:ext cx="985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4702969" y="3332798"/>
            <a:ext cx="972979" cy="119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807393" y="3344704"/>
            <a:ext cx="1460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3147060" y="4330541"/>
            <a:ext cx="1840230" cy="23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612231" y="4995386"/>
            <a:ext cx="1828800" cy="23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092042" y="4674870"/>
            <a:ext cx="14606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966788" y="2656047"/>
            <a:ext cx="1954054" cy="1190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092042" y="3012281"/>
            <a:ext cx="148447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椭圆 23"/>
          <p:cNvSpPr/>
          <p:nvPr/>
        </p:nvSpPr>
        <p:spPr>
          <a:xfrm>
            <a:off x="3526631" y="387667"/>
            <a:ext cx="1959293" cy="27336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1662589" y="731996"/>
            <a:ext cx="1959293" cy="27336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1157764" y="1028700"/>
            <a:ext cx="1603058" cy="27336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2837974" y="1729740"/>
            <a:ext cx="1603058" cy="27336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5213032" y="2062162"/>
            <a:ext cx="1603058" cy="27336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2920841" y="3071336"/>
            <a:ext cx="1603058" cy="27336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2018824" y="4080986"/>
            <a:ext cx="1603058" cy="27336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3" name="椭圆 32"/>
          <p:cNvSpPr/>
          <p:nvPr/>
        </p:nvSpPr>
        <p:spPr>
          <a:xfrm>
            <a:off x="2920841" y="4401502"/>
            <a:ext cx="1603058" cy="27336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4" name="椭圆 33"/>
          <p:cNvSpPr/>
          <p:nvPr/>
        </p:nvSpPr>
        <p:spPr>
          <a:xfrm>
            <a:off x="1142047" y="4745831"/>
            <a:ext cx="1603058" cy="27336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53021" y="-50532"/>
            <a:ext cx="1150301" cy="9189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46196" y="107157"/>
            <a:ext cx="9252109" cy="644366"/>
          </a:xfrm>
        </p:spPr>
        <p:txBody>
          <a:bodyPr>
            <a:normAutofit/>
          </a:bodyPr>
          <a:lstStyle/>
          <a:p>
            <a:pPr marL="171450" indent="-171450" algn="ctr">
              <a:lnSpc>
                <a:spcPct val="120000"/>
              </a:lnSpc>
              <a:spcBef>
                <a:spcPts val="675"/>
              </a:spcBef>
              <a:spcAft>
                <a:spcPts val="675"/>
              </a:spcAft>
            </a:pPr>
            <a:r>
              <a:rPr lang="en-US" altLang="zh-CN" sz="2400" b="1" dirty="0">
                <a:solidFill>
                  <a:srgbClr val="00B05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</a:rPr>
              <a:t>4. </a:t>
            </a:r>
            <a:r>
              <a:rPr lang="zh-CN" alt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</a:rPr>
              <a:t>课文翻译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4795" y="925831"/>
            <a:ext cx="12124373" cy="367023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800" dirty="0">
                <a:solidFill>
                  <a:srgbClr val="FF0000"/>
                </a:solidFill>
                <a:latin typeface="Cambria" panose="02040503050406030204" pitchFamily="18" charset="0"/>
                <a:cs typeface="Cambria" panose="02040503050406030204" pitchFamily="18" charset="0"/>
              </a:rPr>
              <a:t>Betty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： 大明，周末你打算做什么</a:t>
            </a:r>
            <a:r>
              <a:rPr lang="en-US" altLang="zh-CN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?</a:t>
            </a:r>
          </a:p>
          <a:p>
            <a:r>
              <a:rPr lang="en-US" altLang="zh-CN" sz="1800" dirty="0" err="1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Daming</a:t>
            </a:r>
            <a:r>
              <a:rPr lang="en-US" altLang="zh-CN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: 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在周六上午，我打算查看我的电子邮件并写家庭作业。</a:t>
            </a:r>
          </a:p>
          <a:p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               然后，我打算帮忙做家务活。你打算做什么，</a:t>
            </a:r>
            <a:r>
              <a:rPr lang="en-US" altLang="zh-CN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Betty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？</a:t>
            </a:r>
          </a:p>
          <a:p>
            <a:r>
              <a:rPr lang="en-US" altLang="zh-CN" sz="18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Betty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：我打算下午去看电影。你也可以一起来。</a:t>
            </a:r>
          </a:p>
          <a:p>
            <a:r>
              <a:rPr lang="en-US" altLang="zh-CN" sz="1800" dirty="0" err="1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Daming</a:t>
            </a:r>
            <a:r>
              <a:rPr lang="en-US" altLang="zh-CN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: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当然了！还有谁去？</a:t>
            </a:r>
          </a:p>
          <a:p>
            <a:r>
              <a:rPr lang="en-US" altLang="zh-CN" sz="18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Betty</a:t>
            </a:r>
            <a:r>
              <a:rPr lang="zh-CN" altLang="en-US" sz="18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：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没有人。玲玲打算去上钢琴课，所以他不能和我们一起去，</a:t>
            </a:r>
          </a:p>
          <a:p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           但是星期天下午，玲玲和我要去野餐。你愿意加入我们吗？</a:t>
            </a:r>
          </a:p>
          <a:p>
            <a:r>
              <a:rPr lang="en-US" altLang="zh-CN" sz="1800" dirty="0" err="1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Daming</a:t>
            </a:r>
            <a:r>
              <a:rPr lang="en-US" altLang="zh-CN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: 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是的，我愿意。我们在这里见面吗？</a:t>
            </a:r>
          </a:p>
          <a:p>
            <a:r>
              <a:rPr lang="en-US" altLang="zh-CN" sz="18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Betty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：不，我们不。我们打算在一点钟在公园见面。</a:t>
            </a:r>
          </a:p>
          <a:p>
            <a:r>
              <a:rPr lang="en-US" altLang="zh-CN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Tony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：嗨，大家好。</a:t>
            </a:r>
          </a:p>
          <a:p>
            <a:r>
              <a:rPr lang="en-US" altLang="zh-CN" sz="18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Betty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：嗨，托尼。这个周末你的计划是什么？</a:t>
            </a:r>
          </a:p>
          <a:p>
            <a:r>
              <a:rPr lang="en-US" altLang="zh-CN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Tony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：没有什么。我打算独自在家待着。</a:t>
            </a:r>
          </a:p>
          <a:p>
            <a:r>
              <a:rPr lang="en-US" altLang="zh-CN" sz="18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Betty</a:t>
            </a:r>
            <a:r>
              <a:rPr lang="zh-CN" altLang="en-US" sz="18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：别傻了！你和我们一起来吧。这将会是一个极好的周末。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2575113" y="-381000"/>
            <a:ext cx="3993774" cy="5991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" y="956935"/>
            <a:ext cx="3352800" cy="41865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28159" y="-10886"/>
            <a:ext cx="3100679" cy="4257524"/>
          </a:xfrm>
          <a:prstGeom prst="rect">
            <a:avLst/>
          </a:prstGeom>
        </p:spPr>
      </p:pic>
      <p:sp>
        <p:nvSpPr>
          <p:cNvPr id="21" name="直接连接符 20"/>
          <p:cNvSpPr>
            <a:spLocks noChangeShapeType="1"/>
          </p:cNvSpPr>
          <p:nvPr/>
        </p:nvSpPr>
        <p:spPr bwMode="auto">
          <a:xfrm>
            <a:off x="3308564" y="2918487"/>
            <a:ext cx="4122986" cy="30048"/>
          </a:xfrm>
          <a:prstGeom prst="line">
            <a:avLst/>
          </a:prstGeom>
          <a:noFill/>
          <a:ln w="6350">
            <a:solidFill>
              <a:schemeClr val="bg1"/>
            </a:solidFill>
            <a:prstDash val="lgDash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endParaRPr lang="zh-CN" altLang="en-US" b="1">
              <a:solidFill>
                <a:schemeClr val="tx1">
                  <a:lumMod val="85000"/>
                  <a:lumOff val="15000"/>
                </a:schemeClr>
              </a:solidFill>
              <a:latin typeface="汉仪家书简" panose="02010609000101010101" pitchFamily="49" charset="-122"/>
              <a:ea typeface="汉仪家书简" panose="0201060900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181827" y="2019327"/>
            <a:ext cx="2600801" cy="8991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5400" dirty="0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</a:rPr>
              <a:t>Thanks.</a:t>
            </a:r>
          </a:p>
        </p:txBody>
      </p:sp>
      <p:pic>
        <p:nvPicPr>
          <p:cNvPr id="22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8143875" y="8258175"/>
            <a:ext cx="257175" cy="190500"/>
          </a:xfrm>
          <a:prstGeom prst="cube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3513" y="-127685"/>
            <a:ext cx="1150301" cy="9189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1443990" y="985362"/>
            <a:ext cx="5033010" cy="3761899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200025" indent="-200025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1. </a:t>
            </a:r>
            <a:r>
              <a:rPr lang="zh-C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复习；练习</a:t>
            </a:r>
            <a:endParaRPr 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pPr marL="200025" indent="-200025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2.  n.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野餐</a:t>
            </a:r>
            <a:endParaRPr 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pPr marL="200025" indent="-200025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3.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n.</a:t>
            </a:r>
            <a:r>
              <a:rPr lang="zh-C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家务劳动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pPr marL="200025" indent="-200025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4.  prep.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在</a:t>
            </a:r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……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时候</a:t>
            </a:r>
          </a:p>
          <a:p>
            <a:pPr marL="200025" indent="-200025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5.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adv.</a:t>
            </a:r>
            <a:r>
              <a:rPr lang="zh-C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其他；另外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</a:t>
            </a:r>
          </a:p>
          <a:p>
            <a:pPr marL="200025" indent="-200025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6. 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pron.</a:t>
            </a:r>
            <a:r>
              <a:rPr lang="zh-C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没有人</a:t>
            </a:r>
            <a:endParaRPr 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pPr marL="200025" indent="-200025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7.  prep.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在</a:t>
            </a:r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……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点钟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</a:t>
            </a:r>
          </a:p>
          <a:p>
            <a:pPr marL="200025" indent="-200025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8.   pron.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没有什么；没有东西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</a:t>
            </a:r>
          </a:p>
          <a:p>
            <a:pPr marL="200025" indent="-200025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9.  adj.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愚蠢的；傻气的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</a:t>
            </a:r>
          </a:p>
          <a:p>
            <a:pPr marL="200025" indent="-200025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10.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adj.</a:t>
            </a:r>
            <a:r>
              <a:rPr lang="zh-C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极好的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43990" y="402923"/>
            <a:ext cx="1308692" cy="4016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marL="171450" indent="-171450">
              <a:lnSpc>
                <a:spcPct val="120000"/>
              </a:lnSpc>
              <a:spcBef>
                <a:spcPts val="675"/>
              </a:spcBef>
              <a:spcAft>
                <a:spcPts val="675"/>
              </a:spcAft>
            </a:pPr>
            <a:r>
              <a:rPr lang="en-US" altLang="zh-CN" sz="1800" b="1" dirty="0">
                <a:solidFill>
                  <a:srgbClr val="00B05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</a:rPr>
              <a:t>1. </a:t>
            </a:r>
            <a:r>
              <a:rPr lang="zh-CN" altLang="en-US" sz="1800" b="1" dirty="0">
                <a:solidFill>
                  <a:srgbClr val="00B05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</a:rPr>
              <a:t>默写单词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23336" y="-47625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3513" y="-127685"/>
            <a:ext cx="1150301" cy="91893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618172" y="321469"/>
            <a:ext cx="8525828" cy="450056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1. make </a:t>
            </a:r>
            <a:r>
              <a:rPr lang="en-US" sz="2400" dirty="0" err="1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sth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./sb. +adj.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  make sb. do </a:t>
            </a:r>
            <a:r>
              <a:rPr lang="en-US" sz="2400" dirty="0" err="1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sth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.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</a:t>
            </a:r>
            <a:r>
              <a:rPr lang="zh-CN" altLang="en-US" sz="2400" u="sng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让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某人做某事</a:t>
            </a:r>
            <a:endParaRPr 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  We make him clean the classroom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2. 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plan    n. 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计划   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        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ake plans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=make a plan  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制定计划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make-making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     v. 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计划   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           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plan to do </a:t>
            </a:r>
            <a:r>
              <a:rPr lang="en-US" sz="2400" dirty="0" err="1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sth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.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计划做某事 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           I plan to play basketball.</a:t>
            </a:r>
            <a:endParaRPr lang="zh-CN" altLang="en-US" sz="24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3513" y="-127685"/>
            <a:ext cx="1150301" cy="9189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994" y="170974"/>
            <a:ext cx="8279130" cy="1784033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1733550" y="553879"/>
            <a:ext cx="4464844" cy="10215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992279" y="471012"/>
            <a:ext cx="2327434" cy="115204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2908936" y="471011"/>
            <a:ext cx="1234916" cy="109251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16242" y="1955007"/>
            <a:ext cx="8727758" cy="3392329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171450" indent="-171450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  3. 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check my email(s) 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查看我的邮件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  </a:t>
            </a:r>
            <a:endParaRPr 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  <a:sym typeface="+mn-ea"/>
            </a:endParaRPr>
          </a:p>
          <a:p>
            <a:pPr marL="171450" indent="-171450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4.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go over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复习，练习（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“</a:t>
            </a:r>
            <a:r>
              <a:rPr lang="zh-CN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动词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+</a:t>
            </a:r>
            <a:r>
              <a:rPr lang="zh-CN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副词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”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‘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型短语</a:t>
            </a:r>
            <a:r>
              <a:rPr lang="en-US" altLang="zh-CN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:</a:t>
            </a:r>
            <a:endParaRPr lang="zh-CN" alt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  <a:sym typeface="+mn-ea"/>
            </a:endParaRPr>
          </a:p>
          <a:p>
            <a:pPr marL="171450" indent="-171450"/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     </a:t>
            </a:r>
            <a:r>
              <a:rPr lang="zh-CN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宾语是名词时，名词既可以放在中间也可以放后面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；</a:t>
            </a:r>
          </a:p>
          <a:p>
            <a:pPr marL="171450" indent="-171450"/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     </a:t>
            </a:r>
            <a:r>
              <a:rPr lang="zh-CN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当宾语是代词时，代词只能放中间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。）</a:t>
            </a:r>
            <a:endParaRPr 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  <a:sym typeface="+mn-ea"/>
            </a:endParaRPr>
          </a:p>
          <a:p>
            <a:pPr marL="171450" indent="-171450"/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     go over lessons 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复习功课  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go lessons over 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go it over</a:t>
            </a:r>
            <a:endParaRPr 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  <a:sym typeface="+mn-ea"/>
            </a:endParaRPr>
          </a:p>
          <a:p>
            <a:pPr marL="171450" indent="-171450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5. 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have a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piano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lesson 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上一节钢琴课  </a:t>
            </a:r>
            <a:endParaRPr lang="zh-CN" altLang="en-US" sz="2400" dirty="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marL="171450" indent="-171450"/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     have a/an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…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lesson 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上一节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…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课</a:t>
            </a:r>
            <a:endParaRPr lang="en-US" sz="2400" dirty="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  <a:sym typeface="+mn-ea"/>
            </a:endParaRPr>
          </a:p>
          <a:p>
            <a:pPr marL="171450" indent="-171450"/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 have an English lesson   have a </a:t>
            </a:r>
            <a:r>
              <a:rPr lang="en-US" sz="2400" dirty="0" err="1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maths</a:t>
            </a:r>
            <a:r>
              <a:rPr lang="en-US" sz="2400" dirty="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lesson</a:t>
            </a:r>
            <a:endParaRPr 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  <a:sym typeface="+mn-ea"/>
            </a:endParaRPr>
          </a:p>
          <a:p>
            <a:endParaRPr lang="zh-CN" altLang="en-US" sz="24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3513" y="-127685"/>
            <a:ext cx="1150301" cy="91893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790575" y="1595437"/>
            <a:ext cx="8168164" cy="4130993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71450" indent="-171450"/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</a:t>
            </a:r>
          </a:p>
          <a:p>
            <a:pPr marL="171450" indent="-171450"/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6. 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see a movie </a:t>
            </a:r>
            <a:endParaRPr lang="en-US" sz="240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marL="171450" indent="-171450"/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= 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watch a movie </a:t>
            </a:r>
            <a:r>
              <a:rPr lang="zh-CN" alt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看电影</a:t>
            </a:r>
            <a:endParaRPr lang="zh-CN" altLang="en-US" sz="2400">
              <a:solidFill>
                <a:srgbClr val="C00000"/>
              </a:solidFill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marL="171450" indent="-171450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=see movies/watch movies</a:t>
            </a:r>
            <a:endParaRPr lang="zh-CN" altLang="en-US" sz="2400">
              <a:latin typeface="Cambria" panose="02040503050406030204" pitchFamily="18" charset="0"/>
              <a:cs typeface="Cambria" panose="02040503050406030204" pitchFamily="18" charset="0"/>
            </a:endParaRPr>
          </a:p>
          <a:p>
            <a:pPr marL="171450" indent="-171450"/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7. 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help with the housework </a:t>
            </a:r>
            <a:r>
              <a:rPr lang="zh-CN" alt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帮忙做家务</a:t>
            </a:r>
          </a:p>
          <a:p>
            <a:pPr marL="171450" indent="-171450"/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= 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help sb. do the housework</a:t>
            </a:r>
          </a:p>
          <a:p>
            <a:pPr marL="171450" indent="-171450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  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housework (n.)  “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家务劳动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” ---</a:t>
            </a:r>
            <a:r>
              <a:rPr lang="zh-CN" altLang="en-US" sz="240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不可数名词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        house+work=housework     homework</a:t>
            </a:r>
            <a:endParaRPr lang="en-US" sz="240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marL="171450" indent="-171450"/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help sb. (to) do sth. </a:t>
            </a:r>
            <a:r>
              <a:rPr lang="zh-CN" alt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帮助某人做某事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</a:t>
            </a:r>
          </a:p>
          <a:p>
            <a:pPr marL="171450" indent="-171450"/>
            <a:endParaRPr lang="en-US" sz="240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marL="171450" indent="-171450"/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</a:t>
            </a:r>
            <a:endParaRPr lang="zh-CN" altLang="en-US" sz="240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09" y="166687"/>
            <a:ext cx="8279130" cy="1784033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1701165" y="541973"/>
            <a:ext cx="4464844" cy="102155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2959894" y="459105"/>
            <a:ext cx="2327434" cy="115204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1724502" y="482917"/>
            <a:ext cx="3408521" cy="11515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77915" y="411480"/>
            <a:ext cx="1258729" cy="118776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099560" y="423387"/>
            <a:ext cx="3194685" cy="1128236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53021" y="-50532"/>
            <a:ext cx="1150301" cy="9189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85299" y="1219677"/>
            <a:ext cx="7865269" cy="191500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171450" indent="-171450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8. pi</a:t>
            </a:r>
            <a:r>
              <a:rPr lang="en-US" sz="2400" u="sng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c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nic  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（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n.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）野餐</a:t>
            </a:r>
            <a:endParaRPr lang="en-US" sz="240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  <a:sym typeface="+mn-ea"/>
            </a:endParaRPr>
          </a:p>
          <a:p>
            <a:pPr marL="171450" indent="-171450"/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have a picnic 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去野餐</a:t>
            </a:r>
            <a:r>
              <a:rPr lang="en-US" sz="240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           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at a picnic 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在野餐中</a:t>
            </a:r>
            <a:endParaRPr lang="en-US" sz="2400">
              <a:solidFill>
                <a:srgbClr val="FF0000"/>
              </a:solidFill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  <a:sym typeface="+mn-ea"/>
            </a:endParaRPr>
          </a:p>
          <a:p>
            <a:pPr marL="171450" indent="-171450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 have + n.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的短语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 </a:t>
            </a:r>
          </a:p>
          <a:p>
            <a:pPr marL="171450" indent="-171450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 have a look      have lessons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   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have lunch     </a:t>
            </a:r>
          </a:p>
          <a:p>
            <a:pPr marL="171450" indent="-171450"/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 have a good time        have a rest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/break</a:t>
            </a:r>
            <a:endParaRPr lang="zh-CN" altLang="en-US" sz="240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96" y="0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3513" y="-127685"/>
            <a:ext cx="1150301" cy="91893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46196" y="27147"/>
            <a:ext cx="9252109" cy="764381"/>
          </a:xfrm>
        </p:spPr>
        <p:txBody>
          <a:bodyPr>
            <a:normAutofit/>
          </a:bodyPr>
          <a:lstStyle/>
          <a:p>
            <a:pPr marL="171450" indent="-171450" algn="ctr">
              <a:lnSpc>
                <a:spcPct val="120000"/>
              </a:lnSpc>
              <a:spcBef>
                <a:spcPts val="675"/>
              </a:spcBef>
              <a:spcAft>
                <a:spcPts val="675"/>
              </a:spcAft>
            </a:pPr>
            <a:r>
              <a:rPr lang="en-US" altLang="zh-CN" sz="2400" b="1" dirty="0">
                <a:solidFill>
                  <a:srgbClr val="00B05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</a:rPr>
              <a:t>2. </a:t>
            </a:r>
            <a:r>
              <a:rPr lang="zh-CN" altLang="en-US" sz="2400" b="1" dirty="0">
                <a:solidFill>
                  <a:srgbClr val="00B050"/>
                </a:solidFill>
                <a:latin typeface="Cambria" panose="02040503050406030204" pitchFamily="18" charset="0"/>
                <a:ea typeface="宋体" panose="02010600030101010101" pitchFamily="2" charset="-122"/>
                <a:cs typeface="Times New Roman" panose="02020603050405020304" charset="0"/>
              </a:rPr>
              <a:t>课文知识点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6" y="921544"/>
            <a:ext cx="8756333" cy="1798796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3728562" y="1385411"/>
            <a:ext cx="14130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1223010" y="1813084"/>
            <a:ext cx="1983105" cy="8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809649" y="1813084"/>
            <a:ext cx="14130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970872" y="1813084"/>
            <a:ext cx="15787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957037" y="2181225"/>
            <a:ext cx="2255996" cy="238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422684" y="2571750"/>
            <a:ext cx="1115854" cy="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3679984" y="2572703"/>
            <a:ext cx="14130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470059" y="2720340"/>
            <a:ext cx="6920865" cy="80724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9. be going to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do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sth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.  </a:t>
            </a:r>
            <a:r>
              <a:rPr lang="en-US" sz="2400" dirty="0" err="1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打算做某事；将要做某事</a:t>
            </a:r>
            <a:endParaRPr lang="en-US" sz="2400" dirty="0"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1080135" y="1444943"/>
            <a:ext cx="498634" cy="35623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3514726" y="2299812"/>
            <a:ext cx="368141" cy="29670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3514725" y="1480661"/>
            <a:ext cx="1876425" cy="28479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803559" y="1920240"/>
            <a:ext cx="1710690" cy="28479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1223010" y="2311717"/>
            <a:ext cx="1592104" cy="28479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684973" y="1100614"/>
            <a:ext cx="1995011" cy="28479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924550" y="1920240"/>
            <a:ext cx="2066925" cy="28479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31019" y="3169920"/>
            <a:ext cx="4421018" cy="438582"/>
          </a:xfrm>
          <a:prstGeom prst="rect">
            <a:avLst/>
          </a:prstGeom>
          <a:noFill/>
        </p:spPr>
        <p:txBody>
          <a:bodyPr wrap="none" lIns="68580" tIns="34290" rIns="68580" bIns="34290" rtlCol="0" anchor="t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10. at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the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weekend=at weekend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s</a:t>
            </a:r>
            <a:endParaRPr lang="zh-CN" altLang="en-US" sz="24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1019" y="3607594"/>
            <a:ext cx="6160770" cy="1545908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11.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时间介词  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“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在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…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的时候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”</a:t>
            </a:r>
          </a:p>
          <a:p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    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on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+</a:t>
            </a:r>
            <a:r>
              <a:rPr lang="zh-C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具体的某一天</a:t>
            </a:r>
            <a:endParaRPr lang="zh-CN" altLang="en-US" sz="2400" dirty="0">
              <a:solidFill>
                <a:srgbClr val="C00000"/>
              </a:solidFill>
              <a:latin typeface="Cambria" panose="02040503050406030204" pitchFamily="18" charset="0"/>
              <a:ea typeface="宋体" panose="02010600030101010101" pitchFamily="2" charset="-122"/>
              <a:cs typeface="Cambria" panose="02040503050406030204" pitchFamily="18" charset="0"/>
            </a:endParaRPr>
          </a:p>
          <a:p>
            <a:r>
              <a:rPr lang="zh-CN" altLang="en-US" sz="2400" dirty="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   </a:t>
            </a:r>
            <a:r>
              <a:rPr lang="en-US" altLang="zh-CN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in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+</a:t>
            </a:r>
            <a:r>
              <a:rPr lang="zh-C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上午，下午，年月，季节</a:t>
            </a:r>
          </a:p>
          <a:p>
            <a:r>
              <a:rPr lang="zh-CN" alt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    at+具体时间点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10490" y="0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3513" y="-127685"/>
            <a:ext cx="1150301" cy="9189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606" y="-477"/>
            <a:ext cx="8274368" cy="2387918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3182303" y="483870"/>
            <a:ext cx="1757839" cy="28479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5534025" y="899636"/>
            <a:ext cx="1757839" cy="28479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3277553" y="2102644"/>
            <a:ext cx="1757839" cy="284798"/>
          </a:xfrm>
          <a:prstGeom prst="ellipse">
            <a:avLst/>
          </a:prstGeom>
          <a:noFill/>
          <a:ln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208372" y="335756"/>
            <a:ext cx="1056799" cy="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4464844" y="755809"/>
            <a:ext cx="1757363" cy="128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7647146" y="764858"/>
            <a:ext cx="1140143" cy="38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2136934" y="1176338"/>
            <a:ext cx="1983105" cy="8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6827996" y="1176338"/>
            <a:ext cx="12944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4940141" y="2387442"/>
            <a:ext cx="2291715" cy="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638777" y="1527810"/>
            <a:ext cx="1697831" cy="3190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744981" y="1963579"/>
            <a:ext cx="1330166" cy="38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8288655" y="1168242"/>
            <a:ext cx="645319" cy="333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文本框 99"/>
          <p:cNvSpPr txBox="1"/>
          <p:nvPr/>
        </p:nvSpPr>
        <p:spPr>
          <a:xfrm>
            <a:off x="89059" y="2867026"/>
            <a:ext cx="8845391" cy="191500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71450" indent="-171450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13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. else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adv. </a:t>
            </a:r>
            <a:r>
              <a:rPr lang="zh-CN" alt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其他，另外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</a:t>
            </a:r>
          </a:p>
          <a:p>
            <a:pPr marL="171450" indent="-171450"/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  常置于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something/anything/nobody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等不定代词之后</a:t>
            </a:r>
          </a:p>
          <a:p>
            <a:pPr marL="171450" indent="-171450"/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  常置于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who/what/where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等疑问代词之后</a:t>
            </a:r>
          </a:p>
          <a:p>
            <a:pPr marL="171450" indent="-171450"/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other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adj. 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其他的  修饰名词，放于名词之前。</a:t>
            </a:r>
            <a:endParaRPr lang="en-US" sz="2400" dirty="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marL="171450" indent="-171450"/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           other questions     many other things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许多其他的事物</a:t>
            </a:r>
            <a:endParaRPr lang="zh-CN" altLang="en-US" sz="24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059" y="4633437"/>
            <a:ext cx="4688681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14. come </a:t>
            </a:r>
            <a:r>
              <a:rPr lang="en-US" sz="2400">
                <a:solidFill>
                  <a:srgbClr val="C00000"/>
                </a:solidFill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with</a:t>
            </a:r>
            <a:r>
              <a:rPr 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 sb.</a:t>
            </a:r>
            <a:r>
              <a:rPr lang="zh-CN" altLang="en-US" sz="240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与某人一起  </a:t>
            </a:r>
            <a:endParaRPr lang="zh-CN" altLang="en-US" sz="240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7156" y="2387442"/>
            <a:ext cx="6730841" cy="437674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marL="171450" indent="-171450"/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12. sure =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certainly=of course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当然</a:t>
            </a:r>
            <a:endParaRPr lang="zh-CN" altLang="en-US" sz="24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1982629" y="316707"/>
            <a:ext cx="47625" cy="119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1697832" y="328613"/>
            <a:ext cx="3205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096" y="0"/>
            <a:ext cx="9144000" cy="514350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83513" y="-127685"/>
            <a:ext cx="1150301" cy="9189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37737" y="715804"/>
            <a:ext cx="8297704" cy="2284571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>
            <a:spAutoFit/>
          </a:bodyPr>
          <a:lstStyle/>
          <a:p>
            <a:pPr indent="85725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15. 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用于征求别人的意见：</a:t>
            </a:r>
          </a:p>
          <a:p>
            <a:pPr indent="85725">
              <a:lnSpc>
                <a:spcPct val="150000"/>
              </a:lnSpc>
            </a:pP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  <a:sym typeface="+mn-ea"/>
              </a:rPr>
              <a:t>W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ould you like to do </a:t>
            </a:r>
            <a:r>
              <a:rPr lang="en-US" sz="2400" dirty="0" err="1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sth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.?  </a:t>
            </a: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  <a:sym typeface="+mn-ea"/>
              </a:rPr>
              <a:t>你愿意做某事吗？</a:t>
            </a:r>
            <a:endParaRPr lang="zh-CN" altLang="en-US" sz="2400" dirty="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indent="85725">
              <a:lnSpc>
                <a:spcPct val="150000"/>
              </a:lnSpc>
            </a:pP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肯定回答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:    Y </a:t>
            </a:r>
            <a:r>
              <a:rPr lang="en-US" sz="2400" dirty="0" err="1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es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, I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’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d love /like to.       </a:t>
            </a:r>
            <a:endParaRPr lang="zh-CN" altLang="en-US" sz="2400" dirty="0">
              <a:latin typeface="Cambria" panose="02040503050406030204" pitchFamily="18" charset="0"/>
              <a:ea typeface="微软雅黑" panose="020B0503020204020204" pitchFamily="34" charset="-122"/>
              <a:cs typeface="Cambria" panose="02040503050406030204" pitchFamily="18" charset="0"/>
            </a:endParaRPr>
          </a:p>
          <a:p>
            <a:pPr indent="85725">
              <a:lnSpc>
                <a:spcPct val="150000"/>
              </a:lnSpc>
            </a:pPr>
            <a:r>
              <a:rPr lang="zh-CN" alt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否定回答：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 I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’</a:t>
            </a:r>
            <a:r>
              <a:rPr lang="en-US" sz="2400" dirty="0">
                <a:latin typeface="Cambria" panose="02040503050406030204" pitchFamily="18" charset="0"/>
                <a:ea typeface="微软雅黑" panose="020B0503020204020204" pitchFamily="34" charset="-122"/>
                <a:cs typeface="Cambria" panose="02040503050406030204" pitchFamily="18" charset="0"/>
              </a:rPr>
              <a:t>d love/like to , but I</a:t>
            </a:r>
            <a:r>
              <a:rPr lang="en-US" sz="2400" dirty="0">
                <a:latin typeface="Cambria" panose="02040503050406030204" pitchFamily="18" charset="0"/>
                <a:ea typeface="宋体" panose="02010600030101010101" pitchFamily="2" charset="-122"/>
                <a:cs typeface="Cambria" panose="02040503050406030204" pitchFamily="18" charset="0"/>
              </a:rPr>
              <a:t>…</a:t>
            </a:r>
            <a:endParaRPr lang="zh-CN" altLang="en-US" sz="2400" dirty="0">
              <a:latin typeface="Cambria" panose="02040503050406030204" pitchFamily="18" charset="0"/>
              <a:cs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ISPRING_PRESENTATION_TITLE" val="手绘叶子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WWW.2PPT.COM">
  <a:themeElements>
    <a:clrScheme name="自定义 1014">
      <a:dk1>
        <a:srgbClr val="3F3F3F"/>
      </a:dk1>
      <a:lt1>
        <a:srgbClr val="FFFFFF"/>
      </a:lt1>
      <a:dk2>
        <a:srgbClr val="778495"/>
      </a:dk2>
      <a:lt2>
        <a:srgbClr val="F0F0F0"/>
      </a:lt2>
      <a:accent1>
        <a:srgbClr val="3F3F3F"/>
      </a:accent1>
      <a:accent2>
        <a:srgbClr val="D8D8D8"/>
      </a:accent2>
      <a:accent3>
        <a:srgbClr val="7B7B7B"/>
      </a:accent3>
      <a:accent4>
        <a:srgbClr val="A5A5A5"/>
      </a:accent4>
      <a:accent5>
        <a:srgbClr val="7F7F7F"/>
      </a:accent5>
      <a:accent6>
        <a:srgbClr val="595959"/>
      </a:accent6>
      <a:hlink>
        <a:srgbClr val="424242"/>
      </a:hlink>
      <a:folHlink>
        <a:srgbClr val="BFBFBF"/>
      </a:folHlink>
    </a:clrScheme>
    <a:fontScheme name="Temp">
      <a:majorFont>
        <a:latin typeface="迷你简卡通"/>
        <a:ea typeface="迷你简卡通"/>
        <a:cs typeface="Arial"/>
      </a:majorFont>
      <a:minorFont>
        <a:latin typeface="迷你简卡通"/>
        <a:ea typeface="迷你简卡通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1012</Words>
  <Application>Microsoft Office PowerPoint</Application>
  <PresentationFormat>全屏显示(16:9)</PresentationFormat>
  <Paragraphs>133</Paragraphs>
  <Slides>15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等线</vt:lpstr>
      <vt:lpstr>汉仪家书简</vt:lpstr>
      <vt:lpstr>迷你简卡通</vt:lpstr>
      <vt:lpstr>宋体</vt:lpstr>
      <vt:lpstr>微软雅黑</vt:lpstr>
      <vt:lpstr>Arial</vt:lpstr>
      <vt:lpstr>Calibri</vt:lpstr>
      <vt:lpstr>Cambria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 课文知识点</vt:lpstr>
      <vt:lpstr>PowerPoint 演示文稿</vt:lpstr>
      <vt:lpstr>PowerPoint 演示文稿</vt:lpstr>
      <vt:lpstr>PowerPoint 演示文稿</vt:lpstr>
      <vt:lpstr>PowerPoint 演示文稿</vt:lpstr>
      <vt:lpstr>3. 默写短语</vt:lpstr>
      <vt:lpstr>PowerPoint 演示文稿</vt:lpstr>
      <vt:lpstr>4. 课文翻译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2021-04-19T20:08:00Z</cp:lastPrinted>
  <dcterms:created xsi:type="dcterms:W3CDTF">2021-04-19T20:08:00Z</dcterms:created>
  <dcterms:modified xsi:type="dcterms:W3CDTF">2023-01-17T03:28:50Z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E2A0161FF31A4C6E90DB28EA67D54F52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