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300" r:id="rId2"/>
    <p:sldId id="259" r:id="rId3"/>
    <p:sldId id="286" r:id="rId4"/>
    <p:sldId id="262" r:id="rId5"/>
    <p:sldId id="287" r:id="rId6"/>
    <p:sldId id="289" r:id="rId7"/>
    <p:sldId id="290" r:id="rId8"/>
    <p:sldId id="269" r:id="rId9"/>
    <p:sldId id="281" r:id="rId10"/>
    <p:sldId id="296" r:id="rId11"/>
    <p:sldId id="282" r:id="rId12"/>
    <p:sldId id="283" r:id="rId13"/>
    <p:sldId id="299"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5E0F"/>
    <a:srgbClr val="FF99FF"/>
    <a:srgbClr val="EB69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0" d="100"/>
          <a:sy n="90" d="100"/>
        </p:scale>
        <p:origin x="-2244" y="-6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标题幻灯片">
    <p:spTree>
      <p:nvGrpSpPr>
        <p:cNvPr id="1" name=""/>
        <p:cNvGrpSpPr/>
        <p:nvPr/>
      </p:nvGrpSpPr>
      <p:grpSpPr>
        <a:xfrm>
          <a:off x="0" y="0"/>
          <a:ext cx="0" cy="0"/>
          <a:chOff x="0" y="0"/>
          <a:chExt cx="0" cy="0"/>
        </a:xfrm>
      </p:grpSpPr>
      <p:pic>
        <p:nvPicPr>
          <p:cNvPr id="2" name="图片 1"/>
          <p:cNvPicPr>
            <a:picLocks noChangeAspect="1"/>
          </p:cNvPicPr>
          <p:nvPr/>
        </p:nvPicPr>
        <p:blipFill>
          <a:blip r:embed="rId2" cstate="email"/>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0_自定义版式">
    <p:spTree>
      <p:nvGrpSpPr>
        <p:cNvPr id="1" name=""/>
        <p:cNvGrpSpPr/>
        <p:nvPr/>
      </p:nvGrpSpPr>
      <p:grpSpPr>
        <a:xfrm>
          <a:off x="0" y="0"/>
          <a:ext cx="0" cy="0"/>
          <a:chOff x="0" y="0"/>
          <a:chExt cx="0" cy="0"/>
        </a:xfrm>
      </p:grpSpPr>
    </p:spTree>
  </p:cSld>
  <p:clrMapOvr>
    <a:masterClrMapping/>
  </p:clrMapOvr>
  <p:transition spd="med" advTm="3000">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15" cstate="email"/>
          <a:stretch>
            <a:fillRect/>
          </a:stretch>
        </p:blipFill>
        <p:spPr>
          <a:xfrm>
            <a:off x="0" y="0"/>
            <a:ext cx="9144000" cy="6858000"/>
          </a:xfrm>
          <a:prstGeom prst="rect">
            <a:avLst/>
          </a:prstGeom>
        </p:spPr>
      </p:pic>
      <p:sp>
        <p:nvSpPr>
          <p:cNvPr id="7" name="矩形 6"/>
          <p:cNvSpPr/>
          <p:nvPr userDrawn="1"/>
        </p:nvSpPr>
        <p:spPr>
          <a:xfrm>
            <a:off x="0" y="13335"/>
            <a:ext cx="9144000" cy="6858000"/>
          </a:xfrm>
          <a:prstGeom prst="rect">
            <a:avLst/>
          </a:prstGeom>
          <a:solidFill>
            <a:srgbClr val="FFFFF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dirty="0">
              <a:solidFill>
                <a:schemeClr val="accent1">
                  <a:lumMod val="75000"/>
                </a:scheme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sz="2800" b="0" i="0" kern="1200" baseline="0">
          <a:solidFill>
            <a:schemeClr val="accent1"/>
          </a:solidFill>
          <a:effectLst/>
          <a:latin typeface="+mj-ea"/>
          <a:ea typeface="+mj-ea"/>
          <a:cs typeface="+mj-cs"/>
        </a:defRPr>
      </a:lvl1pPr>
    </p:titleStyle>
    <p:bodyStyle>
      <a:lvl1pPr marL="357505" indent="-357505" algn="just" defTabSz="914400" rtl="0" eaLnBrk="1" latinLnBrk="0" hangingPunct="1">
        <a:lnSpc>
          <a:spcPct val="110000"/>
        </a:lnSpc>
        <a:spcBef>
          <a:spcPts val="600"/>
        </a:spcBef>
        <a:spcAft>
          <a:spcPts val="0"/>
        </a:spcAft>
        <a:buClr>
          <a:schemeClr val="accent1"/>
        </a:buClr>
        <a:buSzPct val="80000"/>
        <a:buFont typeface="Webdings" panose="05030102010509060703" pitchFamily="18" charset="2"/>
        <a:buChar char=""/>
        <a:defRPr lang="zh-CN" altLang="en-US" sz="2400" kern="1200" baseline="0" dirty="0" smtClean="0">
          <a:solidFill>
            <a:schemeClr val="accent1"/>
          </a:solidFill>
          <a:latin typeface="+mn-ea"/>
          <a:ea typeface="+mn-ea"/>
          <a:cs typeface="+mn-cs"/>
        </a:defRPr>
      </a:lvl1pPr>
      <a:lvl2pPr marL="575945" indent="-230505" algn="just" defTabSz="914400" rtl="0" eaLnBrk="1" latinLnBrk="0" hangingPunct="1">
        <a:lnSpc>
          <a:spcPct val="120000"/>
        </a:lnSpc>
        <a:spcBef>
          <a:spcPts val="500"/>
        </a:spcBef>
        <a:spcAft>
          <a:spcPts val="0"/>
        </a:spcAft>
        <a:buClr>
          <a:schemeClr val="tx1">
            <a:lumMod val="50000"/>
          </a:schemeClr>
        </a:buClr>
        <a:buFont typeface="Arial" panose="020B0604020202020204" pitchFamily="34" charset="0"/>
        <a:buChar char="•"/>
        <a:defRPr sz="2000" kern="1200" baseline="0">
          <a:solidFill>
            <a:schemeClr val="tx1">
              <a:lumMod val="50000"/>
            </a:schemeClr>
          </a:solidFill>
          <a:latin typeface="+mn-ea"/>
          <a:ea typeface="+mn-ea"/>
          <a:cs typeface="+mn-cs"/>
        </a:defRPr>
      </a:lvl2pPr>
      <a:lvl3pPr marL="1143000" indent="-228600" algn="l" defTabSz="914400" rtl="0" eaLnBrk="1" latinLnBrk="0" hangingPunct="1">
        <a:lnSpc>
          <a:spcPct val="90000"/>
        </a:lnSpc>
        <a:spcBef>
          <a:spcPts val="500"/>
        </a:spcBef>
        <a:buClr>
          <a:schemeClr val="tx1">
            <a:lumMod val="50000"/>
          </a:schemeClr>
        </a:buClr>
        <a:buFont typeface="Arial" panose="020B0604020202020204" pitchFamily="34" charset="0"/>
        <a:buChar char="•"/>
        <a:defRPr sz="1800" kern="1200">
          <a:solidFill>
            <a:schemeClr val="tx1">
              <a:lumMod val="50000"/>
            </a:schemeClr>
          </a:solidFill>
          <a:latin typeface="+mn-lt"/>
          <a:ea typeface="+mn-ea"/>
          <a:cs typeface="+mn-cs"/>
        </a:defRPr>
      </a:lvl3pPr>
      <a:lvl4pPr marL="1600200" indent="-228600" algn="l" defTabSz="914400" rtl="0" eaLnBrk="1" latinLnBrk="0" hangingPunct="1">
        <a:lnSpc>
          <a:spcPct val="90000"/>
        </a:lnSpc>
        <a:spcBef>
          <a:spcPts val="500"/>
        </a:spcBef>
        <a:buClr>
          <a:schemeClr val="tx1">
            <a:lumMod val="50000"/>
          </a:schemeClr>
        </a:buClr>
        <a:buFont typeface="Arial" panose="020B0604020202020204" pitchFamily="34" charset="0"/>
        <a:buChar char="•"/>
        <a:defRPr sz="1800" kern="1200">
          <a:solidFill>
            <a:schemeClr val="tx1">
              <a:lumMod val="50000"/>
            </a:schemeClr>
          </a:solidFill>
          <a:latin typeface="+mn-lt"/>
          <a:ea typeface="+mn-ea"/>
          <a:cs typeface="+mn-cs"/>
        </a:defRPr>
      </a:lvl4pPr>
      <a:lvl5pPr marL="2057400" indent="-228600" algn="l" defTabSz="914400" rtl="0" eaLnBrk="1" latinLnBrk="0" hangingPunct="1">
        <a:lnSpc>
          <a:spcPct val="90000"/>
        </a:lnSpc>
        <a:spcBef>
          <a:spcPts val="500"/>
        </a:spcBef>
        <a:buClr>
          <a:schemeClr val="tx1">
            <a:lumMod val="50000"/>
          </a:schemeClr>
        </a:buClr>
        <a:buFont typeface="Arial" panose="020B0604020202020204" pitchFamily="34" charset="0"/>
        <a:buChar char="•"/>
        <a:defRPr sz="1800" kern="1200">
          <a:solidFill>
            <a:schemeClr val="tx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u=3976695948,1614080909&amp;fm=206&amp;gp=0[1]"/>
          <p:cNvPicPr>
            <a:picLocks noChangeAspect="1"/>
          </p:cNvPicPr>
          <p:nvPr/>
        </p:nvPicPr>
        <p:blipFill>
          <a:blip r:embed="rId3" cstate="email"/>
          <a:stretch>
            <a:fillRect/>
          </a:stretch>
        </p:blipFill>
        <p:spPr>
          <a:xfrm>
            <a:off x="6494144" y="545383"/>
            <a:ext cx="2649855" cy="1628299"/>
          </a:xfrm>
          <a:prstGeom prst="rect">
            <a:avLst/>
          </a:prstGeom>
        </p:spPr>
      </p:pic>
      <p:sp>
        <p:nvSpPr>
          <p:cNvPr id="6" name="文本框 5"/>
          <p:cNvSpPr txBox="1"/>
          <p:nvPr/>
        </p:nvSpPr>
        <p:spPr>
          <a:xfrm>
            <a:off x="-1" y="1359532"/>
            <a:ext cx="9144000" cy="2677656"/>
          </a:xfrm>
          <a:prstGeom prst="rect">
            <a:avLst/>
          </a:prstGeom>
          <a:noFill/>
        </p:spPr>
        <p:txBody>
          <a:bodyPr wrap="square" rtlCol="0">
            <a:spAutoFit/>
          </a:bodyPr>
          <a:lstStyle/>
          <a:p>
            <a:pPr algn="ctr">
              <a:lnSpc>
                <a:spcPct val="150000"/>
              </a:lnSpc>
            </a:pPr>
            <a:r>
              <a:rPr lang="en-US" altLang="zh-CN" sz="4000" b="1" dirty="0">
                <a:solidFill>
                  <a:srgbClr val="C00000"/>
                </a:solidFill>
                <a:uFillTx/>
                <a:latin typeface="Times New Roman" panose="02020603050405020304" pitchFamily="18" charset="0"/>
              </a:rPr>
              <a:t>Unit </a:t>
            </a:r>
            <a:r>
              <a:rPr lang="en-US" altLang="zh-CN" sz="4000" b="1" dirty="0" smtClean="0">
                <a:solidFill>
                  <a:srgbClr val="C00000"/>
                </a:solidFill>
                <a:uFillTx/>
                <a:latin typeface="Times New Roman" panose="02020603050405020304" pitchFamily="18" charset="0"/>
              </a:rPr>
              <a:t>2</a:t>
            </a:r>
          </a:p>
          <a:p>
            <a:pPr algn="ctr">
              <a:lnSpc>
                <a:spcPct val="150000"/>
              </a:lnSpc>
            </a:pPr>
            <a:r>
              <a:rPr lang="zh-CN" altLang="en-US" sz="4000" b="1" dirty="0" smtClean="0">
                <a:solidFill>
                  <a:srgbClr val="C00000"/>
                </a:solidFill>
                <a:uFillTx/>
                <a:latin typeface="Times New Roman" panose="02020603050405020304" pitchFamily="18" charset="0"/>
              </a:rPr>
              <a:t>I </a:t>
            </a:r>
            <a:r>
              <a:rPr lang="zh-CN" altLang="en-US" sz="4000" b="1" dirty="0">
                <a:solidFill>
                  <a:srgbClr val="C00000"/>
                </a:solidFill>
                <a:uFillTx/>
                <a:latin typeface="Times New Roman" panose="02020603050405020304" pitchFamily="18" charset="0"/>
              </a:rPr>
              <a:t>think that mooncakes are delicious!</a:t>
            </a:r>
          </a:p>
          <a:p>
            <a:pPr algn="ctr">
              <a:lnSpc>
                <a:spcPct val="150000"/>
              </a:lnSpc>
            </a:pPr>
            <a:r>
              <a:rPr lang="zh-CN" altLang="en-US" sz="3200" b="1" dirty="0" smtClean="0">
                <a:solidFill>
                  <a:srgbClr val="C00000"/>
                </a:solidFill>
                <a:uFillTx/>
                <a:latin typeface="Times New Roman" panose="02020603050405020304" pitchFamily="18" charset="0"/>
              </a:rPr>
              <a:t>Section A  (</a:t>
            </a:r>
            <a:r>
              <a:rPr lang="zh-CN" altLang="en-US" sz="3200" b="1" dirty="0" smtClean="0">
                <a:solidFill>
                  <a:srgbClr val="C00000"/>
                </a:solidFill>
                <a:latin typeface="Times New Roman" panose="02020603050405020304" pitchFamily="18" charset="0"/>
              </a:rPr>
              <a:t>第</a:t>
            </a:r>
            <a:r>
              <a:rPr lang="en-US" altLang="zh-CN" sz="3200" b="1" dirty="0" smtClean="0">
                <a:solidFill>
                  <a:srgbClr val="C00000"/>
                </a:solidFill>
                <a:latin typeface="Times New Roman" panose="02020603050405020304" pitchFamily="18" charset="0"/>
              </a:rPr>
              <a:t>2</a:t>
            </a:r>
            <a:r>
              <a:rPr lang="zh-CN" altLang="en-US" sz="3200" b="1" dirty="0" smtClean="0">
                <a:solidFill>
                  <a:srgbClr val="C00000"/>
                </a:solidFill>
                <a:latin typeface="Times New Roman" panose="02020603050405020304" pitchFamily="18" charset="0"/>
              </a:rPr>
              <a:t>课时</a:t>
            </a:r>
            <a:r>
              <a:rPr lang="zh-CN" altLang="en-US" sz="3200" b="1" dirty="0" smtClean="0">
                <a:solidFill>
                  <a:srgbClr val="C00000"/>
                </a:solidFill>
                <a:uFillTx/>
                <a:latin typeface="Times New Roman" panose="02020603050405020304" pitchFamily="18" charset="0"/>
              </a:rPr>
              <a:t>)</a:t>
            </a:r>
            <a:endParaRPr lang="zh-CN" altLang="en-US" sz="3200" b="1" dirty="0">
              <a:solidFill>
                <a:srgbClr val="C00000"/>
              </a:solidFill>
              <a:uFillTx/>
              <a:latin typeface="Times New Roman" panose="02020603050405020304" pitchFamily="18" charset="0"/>
            </a:endParaRPr>
          </a:p>
        </p:txBody>
      </p:sp>
      <p:sp>
        <p:nvSpPr>
          <p:cNvPr id="5" name="矩形 4"/>
          <p:cNvSpPr/>
          <p:nvPr/>
        </p:nvSpPr>
        <p:spPr>
          <a:xfrm>
            <a:off x="1" y="5598906"/>
            <a:ext cx="9143999"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charset="-122"/>
                <a:ea typeface="微软雅黑" panose="020B0503020204020204" charset="-122"/>
                <a:sym typeface="+mn-ea"/>
              </a:rPr>
              <a:t>WWW.PPT818.COM</a:t>
            </a:r>
            <a:endParaRPr lang="en-US" altLang="zh-CN" sz="2000" b="1" kern="0" dirty="0">
              <a:solidFill>
                <a:srgbClr val="000000"/>
              </a:solidFill>
              <a:latin typeface="微软雅黑" panose="020B0503020204020204" charset="-122"/>
              <a:ea typeface="微软雅黑" panose="020B0503020204020204" charset="-122"/>
            </a:endParaRPr>
          </a:p>
        </p:txBody>
      </p:sp>
    </p:spTree>
    <p:custDataLst>
      <p:tags r:id="rId1"/>
    </p:custDataLst>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43439" y="574834"/>
            <a:ext cx="7189470" cy="4523105"/>
          </a:xfrm>
          <a:prstGeom prst="rect">
            <a:avLst/>
          </a:prstGeom>
          <a:noFill/>
        </p:spPr>
        <p:txBody>
          <a:bodyPr wrap="square" rtlCol="0">
            <a:spAutoFit/>
          </a:bodyPr>
          <a:lstStyle/>
          <a:p>
            <a:pPr algn="l">
              <a:lnSpc>
                <a:spcPct val="120000"/>
              </a:lnSpc>
              <a:spcBef>
                <a:spcPts val="0"/>
              </a:spcBef>
              <a:spcAft>
                <a:spcPts val="0"/>
              </a:spcAft>
              <a:buNone/>
            </a:pPr>
            <a:r>
              <a:rPr lang="zh-CN" altLang="en-US" sz="2000" dirty="0">
                <a:solidFill>
                  <a:schemeClr val="tx1">
                    <a:lumMod val="50000"/>
                  </a:schemeClr>
                </a:solidFill>
                <a:latin typeface="Times New Roman" panose="02020603050405020304" pitchFamily="18" charset="0"/>
              </a:rPr>
              <a:t>5.After this,people started the tradition of admiring the moon and </a:t>
            </a:r>
          </a:p>
          <a:p>
            <a:pPr algn="l">
              <a:lnSpc>
                <a:spcPct val="120000"/>
              </a:lnSpc>
              <a:spcBef>
                <a:spcPts val="0"/>
              </a:spcBef>
              <a:spcAft>
                <a:spcPts val="0"/>
              </a:spcAft>
              <a:buNone/>
            </a:pPr>
            <a:r>
              <a:rPr lang="zh-CN" altLang="en-US" sz="2000" dirty="0">
                <a:solidFill>
                  <a:schemeClr val="tx1">
                    <a:lumMod val="50000"/>
                  </a:schemeClr>
                </a:solidFill>
                <a:latin typeface="Times New Roman" panose="02020603050405020304" pitchFamily="18" charset="0"/>
              </a:rPr>
              <a:t>   sharing mooncakes with their families.此后，人们便开始了和家人一起赏月和品月饼的传统。（教材第11页）</a:t>
            </a:r>
          </a:p>
          <a:p>
            <a:pPr algn="l">
              <a:lnSpc>
                <a:spcPct val="120000"/>
              </a:lnSpc>
              <a:spcBef>
                <a:spcPts val="0"/>
              </a:spcBef>
              <a:spcAft>
                <a:spcPts val="0"/>
              </a:spcAft>
              <a:buNone/>
            </a:pPr>
            <a:r>
              <a:rPr lang="zh-CN" altLang="en-US" sz="2000" dirty="0">
                <a:solidFill>
                  <a:schemeClr val="tx1">
                    <a:lumMod val="50000"/>
                  </a:schemeClr>
                </a:solidFill>
                <a:latin typeface="Times New Roman" panose="02020603050405020304" pitchFamily="18" charset="0"/>
              </a:rPr>
              <a:t>(1)the tradition of...意为“……的传统”。tradition既可用作可数名词，也可用作不可数名词，意为“传统；惯例”。其形容词形式为traditional,意为“传统的”。</a:t>
            </a:r>
          </a:p>
          <a:p>
            <a:pPr algn="l">
              <a:lnSpc>
                <a:spcPct val="120000"/>
              </a:lnSpc>
              <a:spcBef>
                <a:spcPts val="0"/>
              </a:spcBef>
              <a:spcAft>
                <a:spcPts val="0"/>
              </a:spcAft>
              <a:buNone/>
            </a:pPr>
            <a:r>
              <a:rPr lang="zh-CN" altLang="en-US" sz="2000" dirty="0">
                <a:solidFill>
                  <a:schemeClr val="tx1">
                    <a:lumMod val="50000"/>
                  </a:schemeClr>
                </a:solidFill>
                <a:latin typeface="Times New Roman" panose="02020603050405020304" pitchFamily="18" charset="0"/>
                <a:sym typeface="+mn-ea"/>
              </a:rPr>
              <a:t>e.g.:</a:t>
            </a:r>
            <a:r>
              <a:rPr lang="zh-CN" altLang="en-US" sz="2000" dirty="0">
                <a:solidFill>
                  <a:schemeClr val="tx1">
                    <a:lumMod val="50000"/>
                  </a:schemeClr>
                </a:solidFill>
                <a:latin typeface="Times New Roman" panose="02020603050405020304" pitchFamily="18" charset="0"/>
              </a:rPr>
              <a:t>They value Chinese tradition.</a:t>
            </a:r>
          </a:p>
          <a:p>
            <a:pPr algn="l">
              <a:lnSpc>
                <a:spcPct val="120000"/>
              </a:lnSpc>
              <a:spcBef>
                <a:spcPts val="0"/>
              </a:spcBef>
              <a:spcAft>
                <a:spcPts val="0"/>
              </a:spcAft>
              <a:buNone/>
            </a:pPr>
            <a:r>
              <a:rPr lang="zh-CN" altLang="en-US" sz="2000" dirty="0">
                <a:solidFill>
                  <a:schemeClr val="tx1">
                    <a:lumMod val="50000"/>
                  </a:schemeClr>
                </a:solidFill>
                <a:latin typeface="Times New Roman" panose="02020603050405020304" pitchFamily="18" charset="0"/>
              </a:rPr>
              <a:t>(2)admire及物动词，意为“欣赏；仰慕”。常用结构：admire </a:t>
            </a:r>
          </a:p>
          <a:p>
            <a:pPr algn="l">
              <a:lnSpc>
                <a:spcPct val="120000"/>
              </a:lnSpc>
              <a:spcBef>
                <a:spcPts val="0"/>
              </a:spcBef>
              <a:spcAft>
                <a:spcPts val="0"/>
              </a:spcAft>
              <a:buNone/>
            </a:pPr>
            <a:r>
              <a:rPr lang="zh-CN" altLang="en-US" sz="2000" dirty="0">
                <a:solidFill>
                  <a:schemeClr val="tx1">
                    <a:lumMod val="50000"/>
                  </a:schemeClr>
                </a:solidFill>
                <a:latin typeface="Times New Roman" panose="02020603050405020304" pitchFamily="18" charset="0"/>
              </a:rPr>
              <a:t>sb./sth.“欣赏某人/某事”;admire sb. for (doing) sth.“因(做)某事佩服某人”。</a:t>
            </a:r>
          </a:p>
          <a:p>
            <a:pPr algn="l">
              <a:lnSpc>
                <a:spcPct val="120000"/>
              </a:lnSpc>
              <a:spcBef>
                <a:spcPts val="0"/>
              </a:spcBef>
              <a:spcAft>
                <a:spcPts val="0"/>
              </a:spcAft>
              <a:buNone/>
            </a:pPr>
            <a:r>
              <a:rPr lang="zh-CN" altLang="en-US" sz="2000" dirty="0">
                <a:solidFill>
                  <a:schemeClr val="tx1">
                    <a:lumMod val="50000"/>
                  </a:schemeClr>
                </a:solidFill>
                <a:latin typeface="Times New Roman" panose="02020603050405020304" pitchFamily="18" charset="0"/>
                <a:sym typeface="+mn-ea"/>
              </a:rPr>
              <a:t>e.g.:</a:t>
            </a:r>
            <a:r>
              <a:rPr lang="zh-CN" altLang="en-US" sz="2000" dirty="0">
                <a:solidFill>
                  <a:schemeClr val="tx1">
                    <a:lumMod val="50000"/>
                  </a:schemeClr>
                </a:solidFill>
                <a:latin typeface="Times New Roman" panose="02020603050405020304" pitchFamily="18" charset="0"/>
              </a:rPr>
              <a:t>I admire him very much.</a:t>
            </a:r>
          </a:p>
          <a:p>
            <a:pPr algn="l">
              <a:lnSpc>
                <a:spcPct val="120000"/>
              </a:lnSpc>
              <a:spcBef>
                <a:spcPts val="0"/>
              </a:spcBef>
              <a:spcAft>
                <a:spcPts val="0"/>
              </a:spcAft>
              <a:buNone/>
            </a:pPr>
            <a:r>
              <a:rPr lang="zh-CN" altLang="en-US" sz="2000" dirty="0">
                <a:solidFill>
                  <a:schemeClr val="tx1">
                    <a:lumMod val="50000"/>
                  </a:schemeClr>
                </a:solidFill>
                <a:latin typeface="Times New Roman" panose="02020603050405020304" pitchFamily="18" charset="0"/>
              </a:rPr>
              <a:t>We admire her for her bravery.</a:t>
            </a:r>
          </a:p>
        </p:txBody>
      </p:sp>
    </p:spTree>
    <p:custDataLst>
      <p:tags r:id="rId1"/>
    </p:custDataLst>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158716" y="2201704"/>
            <a:ext cx="7521416" cy="3538220"/>
          </a:xfrm>
          <a:prstGeom prst="rect">
            <a:avLst/>
          </a:prstGeom>
          <a:noFill/>
        </p:spPr>
        <p:txBody>
          <a:bodyPr wrap="square" rtlCol="0">
            <a:spAutoFit/>
          </a:bodyPr>
          <a:lstStyle/>
          <a:p>
            <a:r>
              <a:rPr lang="zh-CN" altLang="en-US" sz="2800" dirty="0">
                <a:solidFill>
                  <a:schemeClr val="tx1">
                    <a:lumMod val="50000"/>
                  </a:schemeClr>
                </a:solidFill>
                <a:latin typeface="Times New Roman" panose="02020603050405020304" pitchFamily="18" charset="0"/>
              </a:rPr>
              <a:t>根据首字母提示完成单词。</a:t>
            </a:r>
          </a:p>
          <a:p>
            <a:r>
              <a:rPr lang="en-US" altLang="zh-CN" sz="2400" dirty="0">
                <a:solidFill>
                  <a:schemeClr val="tx1">
                    <a:lumMod val="50000"/>
                  </a:schemeClr>
                </a:solidFill>
                <a:latin typeface="Times New Roman" panose="02020603050405020304" pitchFamily="18" charset="0"/>
              </a:rPr>
              <a:t>1.People like to </a:t>
            </a:r>
            <a:r>
              <a:rPr lang="en-US" altLang="zh-CN" sz="2400" dirty="0" err="1">
                <a:solidFill>
                  <a:schemeClr val="tx1">
                    <a:lumMod val="50000"/>
                  </a:schemeClr>
                </a:solidFill>
                <a:latin typeface="Times New Roman" panose="02020603050405020304" pitchFamily="18" charset="0"/>
              </a:rPr>
              <a:t>a________the</a:t>
            </a:r>
            <a:r>
              <a:rPr lang="en-US" altLang="zh-CN" sz="2400" dirty="0">
                <a:solidFill>
                  <a:schemeClr val="tx1">
                    <a:lumMod val="50000"/>
                  </a:schemeClr>
                </a:solidFill>
                <a:latin typeface="Times New Roman" panose="02020603050405020304" pitchFamily="18" charset="0"/>
              </a:rPr>
              <a:t> full moon on the Mid-Autumn </a:t>
            </a:r>
            <a:r>
              <a:rPr lang="en-US" altLang="zh-CN" sz="2800" dirty="0">
                <a:solidFill>
                  <a:schemeClr val="tx1">
                    <a:lumMod val="50000"/>
                  </a:schemeClr>
                </a:solidFill>
                <a:latin typeface="Times New Roman" panose="02020603050405020304" pitchFamily="18" charset="0"/>
              </a:rPr>
              <a:t>night.</a:t>
            </a:r>
          </a:p>
          <a:p>
            <a:r>
              <a:rPr lang="en-US" altLang="zh-CN" sz="2400" dirty="0">
                <a:solidFill>
                  <a:schemeClr val="tx1">
                    <a:lumMod val="50000"/>
                  </a:schemeClr>
                </a:solidFill>
                <a:latin typeface="Times New Roman" panose="02020603050405020304" pitchFamily="18" charset="0"/>
              </a:rPr>
              <a:t>2.The story of </a:t>
            </a:r>
            <a:r>
              <a:rPr lang="en-US" altLang="zh-CN" sz="2400" dirty="0" err="1">
                <a:solidFill>
                  <a:schemeClr val="tx1">
                    <a:lumMod val="50000"/>
                  </a:schemeClr>
                </a:solidFill>
                <a:latin typeface="Times New Roman" panose="02020603050405020304" pitchFamily="18" charset="0"/>
              </a:rPr>
              <a:t>Chang'e</a:t>
            </a:r>
            <a:r>
              <a:rPr lang="en-US" altLang="zh-CN" sz="2400" dirty="0">
                <a:solidFill>
                  <a:schemeClr val="tx1">
                    <a:lumMod val="50000"/>
                  </a:schemeClr>
                </a:solidFill>
                <a:latin typeface="Times New Roman" panose="02020603050405020304" pitchFamily="18" charset="0"/>
              </a:rPr>
              <a:t> is one of the most </a:t>
            </a:r>
            <a:r>
              <a:rPr lang="en-US" altLang="zh-CN" sz="2400" dirty="0" err="1">
                <a:solidFill>
                  <a:schemeClr val="tx1">
                    <a:lumMod val="50000"/>
                  </a:schemeClr>
                </a:solidFill>
                <a:latin typeface="Times New Roman" panose="02020603050405020304" pitchFamily="18" charset="0"/>
              </a:rPr>
              <a:t>t_________folk</a:t>
            </a:r>
            <a:r>
              <a:rPr lang="en-US" altLang="zh-CN" sz="2400" dirty="0">
                <a:solidFill>
                  <a:schemeClr val="tx1">
                    <a:lumMod val="50000"/>
                  </a:schemeClr>
                </a:solidFill>
                <a:latin typeface="Times New Roman" panose="02020603050405020304" pitchFamily="18" charset="0"/>
              </a:rPr>
              <a:t>  stories. </a:t>
            </a:r>
          </a:p>
          <a:p>
            <a:r>
              <a:rPr lang="en-US" altLang="zh-CN" sz="2400" dirty="0">
                <a:solidFill>
                  <a:schemeClr val="tx1">
                    <a:lumMod val="50000"/>
                  </a:schemeClr>
                </a:solidFill>
                <a:latin typeface="Times New Roman" panose="02020603050405020304" pitchFamily="18" charset="0"/>
              </a:rPr>
              <a:t>3.Hou Yi got </a:t>
            </a:r>
            <a:r>
              <a:rPr lang="en-US" altLang="zh-CN" sz="2400" dirty="0" err="1">
                <a:solidFill>
                  <a:schemeClr val="tx1">
                    <a:lumMod val="50000"/>
                  </a:schemeClr>
                </a:solidFill>
                <a:latin typeface="Times New Roman" panose="02020603050405020304" pitchFamily="18" charset="0"/>
              </a:rPr>
              <a:t>m_________medicine</a:t>
            </a:r>
            <a:r>
              <a:rPr lang="en-US" altLang="zh-CN" sz="2400" dirty="0">
                <a:solidFill>
                  <a:schemeClr val="tx1">
                    <a:lumMod val="50000"/>
                  </a:schemeClr>
                </a:solidFill>
                <a:latin typeface="Times New Roman" panose="02020603050405020304" pitchFamily="18" charset="0"/>
              </a:rPr>
              <a:t> for shooting down the </a:t>
            </a:r>
          </a:p>
          <a:p>
            <a:r>
              <a:rPr lang="en-US" altLang="zh-CN" sz="2400" dirty="0">
                <a:solidFill>
                  <a:schemeClr val="tx1">
                    <a:lumMod val="50000"/>
                  </a:schemeClr>
                </a:solidFill>
                <a:latin typeface="Times New Roman" panose="02020603050405020304" pitchFamily="18" charset="0"/>
              </a:rPr>
              <a:t>    nine suns.</a:t>
            </a:r>
          </a:p>
          <a:p>
            <a:r>
              <a:rPr lang="en-US" altLang="zh-CN" sz="2400" dirty="0">
                <a:solidFill>
                  <a:schemeClr val="tx1">
                    <a:lumMod val="50000"/>
                  </a:schemeClr>
                </a:solidFill>
                <a:latin typeface="Times New Roman" panose="02020603050405020304" pitchFamily="18" charset="0"/>
              </a:rPr>
              <a:t>4.Pang </a:t>
            </a:r>
            <a:r>
              <a:rPr lang="en-US" altLang="zh-CN" sz="2400" dirty="0" err="1">
                <a:solidFill>
                  <a:schemeClr val="tx1">
                    <a:lumMod val="50000"/>
                  </a:schemeClr>
                </a:solidFill>
                <a:latin typeface="Times New Roman" panose="02020603050405020304" pitchFamily="18" charset="0"/>
              </a:rPr>
              <a:t>Meng</a:t>
            </a:r>
            <a:r>
              <a:rPr lang="en-US" altLang="zh-CN" sz="2400" dirty="0">
                <a:solidFill>
                  <a:schemeClr val="tx1">
                    <a:lumMod val="50000"/>
                  </a:schemeClr>
                </a:solidFill>
                <a:latin typeface="Times New Roman" panose="02020603050405020304" pitchFamily="18" charset="0"/>
              </a:rPr>
              <a:t> wanted to s_________ the medicine.</a:t>
            </a:r>
          </a:p>
          <a:p>
            <a:r>
              <a:rPr lang="en-US" altLang="zh-CN" sz="2400" dirty="0">
                <a:solidFill>
                  <a:schemeClr val="tx1">
                    <a:lumMod val="50000"/>
                  </a:schemeClr>
                </a:solidFill>
                <a:latin typeface="Times New Roman" panose="02020603050405020304" pitchFamily="18" charset="0"/>
              </a:rPr>
              <a:t>5.Hou Yi </a:t>
            </a:r>
            <a:r>
              <a:rPr lang="en-US" altLang="zh-CN" sz="2400" dirty="0" err="1">
                <a:solidFill>
                  <a:schemeClr val="tx1">
                    <a:lumMod val="50000"/>
                  </a:schemeClr>
                </a:solidFill>
                <a:latin typeface="Times New Roman" panose="02020603050405020304" pitchFamily="18" charset="0"/>
              </a:rPr>
              <a:t>l_________</a:t>
            </a:r>
            <a:r>
              <a:rPr lang="en-US" sz="2400" dirty="0" err="1">
                <a:solidFill>
                  <a:schemeClr val="tx1">
                    <a:lumMod val="50000"/>
                  </a:schemeClr>
                </a:solidFill>
                <a:latin typeface="Times New Roman" panose="02020603050405020304" pitchFamily="18" charset="0"/>
              </a:rPr>
              <a:t>out</a:t>
            </a:r>
            <a:r>
              <a:rPr lang="en-US" sz="2400" dirty="0">
                <a:solidFill>
                  <a:schemeClr val="tx1">
                    <a:lumMod val="50000"/>
                  </a:schemeClr>
                </a:solidFill>
                <a:latin typeface="Times New Roman" panose="02020603050405020304" pitchFamily="18" charset="0"/>
              </a:rPr>
              <a:t> fruits and desserts in the garden</a:t>
            </a:r>
            <a:r>
              <a:rPr lang="en-US" altLang="zh-CN" sz="2400" dirty="0">
                <a:solidFill>
                  <a:schemeClr val="tx1">
                    <a:lumMod val="50000"/>
                  </a:schemeClr>
                </a:solidFill>
                <a:latin typeface="Times New Roman" panose="02020603050405020304" pitchFamily="18" charset="0"/>
              </a:rPr>
              <a:t>.</a:t>
            </a:r>
          </a:p>
        </p:txBody>
      </p:sp>
      <p:sp>
        <p:nvSpPr>
          <p:cNvPr id="3" name="文本框 2"/>
          <p:cNvSpPr txBox="1"/>
          <p:nvPr/>
        </p:nvSpPr>
        <p:spPr>
          <a:xfrm>
            <a:off x="3327400" y="2637314"/>
            <a:ext cx="1121569" cy="460375"/>
          </a:xfrm>
          <a:prstGeom prst="rect">
            <a:avLst/>
          </a:prstGeom>
          <a:noFill/>
        </p:spPr>
        <p:txBody>
          <a:bodyPr wrap="square" rtlCol="0">
            <a:spAutoFit/>
          </a:bodyPr>
          <a:lstStyle/>
          <a:p>
            <a:r>
              <a:rPr lang="en-US" altLang="zh-CN" sz="2400">
                <a:solidFill>
                  <a:srgbClr val="FF0000"/>
                </a:solidFill>
                <a:latin typeface="Times New Roman" panose="02020603050405020304" pitchFamily="18" charset="0"/>
              </a:rPr>
              <a:t>dmire</a:t>
            </a:r>
          </a:p>
        </p:txBody>
      </p:sp>
      <p:sp>
        <p:nvSpPr>
          <p:cNvPr id="6" name="文本框 5"/>
          <p:cNvSpPr txBox="1"/>
          <p:nvPr/>
        </p:nvSpPr>
        <p:spPr>
          <a:xfrm>
            <a:off x="6387465" y="3427095"/>
            <a:ext cx="1576070" cy="460375"/>
          </a:xfrm>
          <a:prstGeom prst="rect">
            <a:avLst/>
          </a:prstGeom>
          <a:noFill/>
        </p:spPr>
        <p:txBody>
          <a:bodyPr wrap="square" rtlCol="0">
            <a:spAutoFit/>
          </a:bodyPr>
          <a:lstStyle/>
          <a:p>
            <a:r>
              <a:rPr lang="en-US" altLang="zh-CN" sz="2400">
                <a:solidFill>
                  <a:srgbClr val="FF0000"/>
                </a:solidFill>
                <a:latin typeface="Times New Roman" panose="02020603050405020304" pitchFamily="18" charset="0"/>
              </a:rPr>
              <a:t>raditional</a:t>
            </a:r>
          </a:p>
        </p:txBody>
      </p:sp>
      <p:sp>
        <p:nvSpPr>
          <p:cNvPr id="7" name="文本框 6"/>
          <p:cNvSpPr txBox="1"/>
          <p:nvPr/>
        </p:nvSpPr>
        <p:spPr>
          <a:xfrm>
            <a:off x="3114675" y="4156234"/>
            <a:ext cx="1310164" cy="460375"/>
          </a:xfrm>
          <a:prstGeom prst="rect">
            <a:avLst/>
          </a:prstGeom>
          <a:noFill/>
        </p:spPr>
        <p:txBody>
          <a:bodyPr wrap="square" rtlCol="0">
            <a:spAutoFit/>
          </a:bodyPr>
          <a:lstStyle/>
          <a:p>
            <a:r>
              <a:rPr lang="en-US" altLang="zh-CN" sz="2400">
                <a:solidFill>
                  <a:srgbClr val="FF0000"/>
                </a:solidFill>
                <a:latin typeface="Times New Roman" panose="02020603050405020304" pitchFamily="18" charset="0"/>
              </a:rPr>
              <a:t>agic</a:t>
            </a:r>
          </a:p>
        </p:txBody>
      </p:sp>
      <p:sp>
        <p:nvSpPr>
          <p:cNvPr id="8" name="文本框 7"/>
          <p:cNvSpPr txBox="1"/>
          <p:nvPr/>
        </p:nvSpPr>
        <p:spPr>
          <a:xfrm>
            <a:off x="4333558" y="4880293"/>
            <a:ext cx="1317308" cy="460375"/>
          </a:xfrm>
          <a:prstGeom prst="rect">
            <a:avLst/>
          </a:prstGeom>
          <a:noFill/>
        </p:spPr>
        <p:txBody>
          <a:bodyPr wrap="square" rtlCol="0">
            <a:spAutoFit/>
          </a:bodyPr>
          <a:lstStyle/>
          <a:p>
            <a:r>
              <a:rPr lang="en-US" altLang="zh-CN" sz="2400">
                <a:solidFill>
                  <a:srgbClr val="FF0000"/>
                </a:solidFill>
                <a:latin typeface="Times New Roman" panose="02020603050405020304" pitchFamily="18" charset="0"/>
              </a:rPr>
              <a:t>teal</a:t>
            </a:r>
          </a:p>
        </p:txBody>
      </p:sp>
      <p:sp>
        <p:nvSpPr>
          <p:cNvPr id="9" name="文本框 8"/>
          <p:cNvSpPr txBox="1"/>
          <p:nvPr/>
        </p:nvSpPr>
        <p:spPr>
          <a:xfrm>
            <a:off x="2499836" y="5249863"/>
            <a:ext cx="904875" cy="460375"/>
          </a:xfrm>
          <a:prstGeom prst="rect">
            <a:avLst/>
          </a:prstGeom>
          <a:noFill/>
        </p:spPr>
        <p:txBody>
          <a:bodyPr wrap="square" rtlCol="0">
            <a:spAutoFit/>
          </a:bodyPr>
          <a:lstStyle/>
          <a:p>
            <a:r>
              <a:rPr lang="en-US" altLang="zh-CN" sz="2400">
                <a:solidFill>
                  <a:srgbClr val="FF0000"/>
                </a:solidFill>
                <a:latin typeface="Times New Roman" panose="02020603050405020304" pitchFamily="18" charset="0"/>
              </a:rPr>
              <a:t>aid</a:t>
            </a:r>
          </a:p>
        </p:txBody>
      </p:sp>
      <p:sp>
        <p:nvSpPr>
          <p:cNvPr id="12" name="矩形 11"/>
          <p:cNvSpPr/>
          <p:nvPr/>
        </p:nvSpPr>
        <p:spPr>
          <a:xfrm>
            <a:off x="2975293" y="681355"/>
            <a:ext cx="3193415" cy="1106805"/>
          </a:xfrm>
          <a:prstGeom prst="rect">
            <a:avLst/>
          </a:prstGeom>
          <a:noFill/>
          <a:ln>
            <a:noFill/>
          </a:ln>
        </p:spPr>
        <p:txBody>
          <a:bodyPr wrap="none" rtlCol="0" anchor="t">
            <a:spAutoFit/>
          </a:bodyPr>
          <a:lstStyle/>
          <a:p>
            <a:pPr algn="ctr"/>
            <a:r>
              <a:rPr lang="en-US" altLang="zh-CN" sz="6600" b="1" dirty="0">
                <a:ln w="25400" cmpd="sng">
                  <a:solidFill>
                    <a:srgbClr val="FAFCB7">
                      <a:alpha val="98000"/>
                    </a:srgbClr>
                  </a:solidFill>
                  <a:prstDash val="solid"/>
                </a:ln>
                <a:blipFill>
                  <a:blip r:embed="rId3">
                    <a:alphaModFix amt="63000"/>
                  </a:blip>
                  <a:tile ty="-38100" sx="7000" flip="xy" algn="tl"/>
                </a:blipFill>
                <a:effectLst>
                  <a:innerShdw dist="38100" dir="18900000">
                    <a:srgbClr val="F89D26">
                      <a:alpha val="100000"/>
                    </a:srgbClr>
                  </a:innerShdw>
                  <a:reflection blurRad="6350" stA="50000" endA="300" endPos="50000" dist="12700" dir="5400000" sy="-100000" algn="bl" rotWithShape="0"/>
                </a:effectLst>
                <a:latin typeface="Times New Roman" panose="02020603050405020304" pitchFamily="18" charset="0"/>
              </a:rPr>
              <a:t>Exercise</a:t>
            </a:r>
          </a:p>
        </p:txBody>
      </p:sp>
    </p:spTree>
    <p:custDataLst>
      <p:tags r:id="rId1"/>
    </p:custData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strips(downLeft)">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strips(downLeft)">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trips(down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strips(downLeft)">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618490" y="2833370"/>
            <a:ext cx="8213725" cy="1307537"/>
          </a:xfrm>
          <a:prstGeom prst="rect">
            <a:avLst/>
          </a:prstGeom>
          <a:noFill/>
        </p:spPr>
        <p:txBody>
          <a:bodyPr wrap="square" rtlCol="0">
            <a:spAutoFit/>
          </a:bodyPr>
          <a:lstStyle/>
          <a:p>
            <a:pPr algn="just">
              <a:lnSpc>
                <a:spcPct val="150000"/>
              </a:lnSpc>
            </a:pPr>
            <a:r>
              <a:rPr lang="en-US" altLang="zh-CN" sz="2800" b="1" dirty="0">
                <a:solidFill>
                  <a:srgbClr val="FF0000"/>
                </a:solidFill>
                <a:latin typeface="Times New Roman" panose="02020603050405020304" pitchFamily="18" charset="0"/>
              </a:rPr>
              <a:t>1.Learn the new words and expressions by heart.</a:t>
            </a:r>
          </a:p>
          <a:p>
            <a:pPr>
              <a:lnSpc>
                <a:spcPct val="150000"/>
              </a:lnSpc>
            </a:pPr>
            <a:r>
              <a:rPr lang="en-US" altLang="zh-CN" sz="2800" b="1" dirty="0">
                <a:solidFill>
                  <a:srgbClr val="FF0000"/>
                </a:solidFill>
                <a:latin typeface="Times New Roman" panose="02020603050405020304" pitchFamily="18" charset="0"/>
              </a:rPr>
              <a:t>2.Retell the story of </a:t>
            </a:r>
            <a:r>
              <a:rPr lang="en-US" altLang="zh-CN" sz="2800" b="1" dirty="0" err="1">
                <a:solidFill>
                  <a:srgbClr val="FF0000"/>
                </a:solidFill>
                <a:latin typeface="Times New Roman" panose="02020603050405020304" pitchFamily="18" charset="0"/>
              </a:rPr>
              <a:t>Chang'e</a:t>
            </a:r>
            <a:r>
              <a:rPr lang="en-US" altLang="zh-CN" sz="2800" b="1" dirty="0">
                <a:solidFill>
                  <a:srgbClr val="FF0000"/>
                </a:solidFill>
                <a:latin typeface="Times New Roman" panose="02020603050405020304" pitchFamily="18" charset="0"/>
              </a:rPr>
              <a:t>.</a:t>
            </a:r>
          </a:p>
        </p:txBody>
      </p:sp>
      <p:sp>
        <p:nvSpPr>
          <p:cNvPr id="4" name="矩形 3"/>
          <p:cNvSpPr/>
          <p:nvPr/>
        </p:nvSpPr>
        <p:spPr>
          <a:xfrm>
            <a:off x="2343626" y="1309529"/>
            <a:ext cx="4187190" cy="1106805"/>
          </a:xfrm>
          <a:prstGeom prst="rect">
            <a:avLst/>
          </a:prstGeom>
          <a:noFill/>
          <a:ln>
            <a:noFill/>
          </a:ln>
        </p:spPr>
        <p:txBody>
          <a:bodyPr wrap="none" rtlCol="0" anchor="t">
            <a:spAutoFit/>
          </a:bodyPr>
          <a:lstStyle/>
          <a:p>
            <a:pPr algn="ctr"/>
            <a:r>
              <a:rPr lang="en-US" altLang="zh-CN" sz="6600" b="1" dirty="0">
                <a:ln w="22225">
                  <a:solidFill>
                    <a:schemeClr val="accent2"/>
                  </a:solidFill>
                  <a:prstDash val="solid"/>
                </a:ln>
                <a:solidFill>
                  <a:schemeClr val="accent2">
                    <a:lumMod val="40000"/>
                    <a:lumOff val="60000"/>
                  </a:schemeClr>
                </a:solidFill>
                <a:effectLst/>
                <a:latin typeface="Times New Roman" panose="02020603050405020304" pitchFamily="18" charset="0"/>
              </a:rPr>
              <a:t>Homework</a:t>
            </a:r>
          </a:p>
        </p:txBody>
      </p:sp>
    </p:spTree>
    <p:custDataLst>
      <p:tags r:id="rId1"/>
    </p:custDataLst>
  </p:cSld>
  <p:clrMapOvr>
    <a:masterClrMapping/>
  </p:clrMapOvr>
  <p:transition>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21155" y="2443480"/>
            <a:ext cx="6877050" cy="1442085"/>
          </a:xfrm>
          <a:prstGeom prst="rect">
            <a:avLst/>
          </a:prstGeom>
          <a:noFill/>
          <a:effectLst>
            <a:glow rad="190500">
              <a:srgbClr val="FF99FF"/>
            </a:glow>
          </a:effectLst>
        </p:spPr>
        <p:txBody>
          <a:bodyPr wrap="square" rtlCol="0">
            <a:spAutoFit/>
          </a:bodyPr>
          <a:lstStyle/>
          <a:p>
            <a:r>
              <a:rPr lang="en-US" altLang="zh-CN" sz="8775" b="1">
                <a:ln w="12700">
                  <a:noFill/>
                  <a:prstDash val="solid"/>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a:glow rad="63500">
                    <a:schemeClr val="accent1">
                      <a:satMod val="175000"/>
                      <a:alpha val="40000"/>
                    </a:schemeClr>
                  </a:glow>
                  <a:outerShdw blurRad="50800" dist="38100" dir="8100000" algn="tr" rotWithShape="0">
                    <a:prstClr val="black">
                      <a:alpha val="40000"/>
                    </a:prstClr>
                  </a:outerShdw>
                </a:effectLst>
                <a:latin typeface="Times New Roman" panose="02020603050405020304" pitchFamily="18" charset="0"/>
                <a:ea typeface="宋体" panose="02010600030101010101" pitchFamily="2" charset="-122"/>
              </a:rPr>
              <a:t>Thank</a:t>
            </a:r>
            <a:r>
              <a:rPr lang="en-US" altLang="zh-CN" sz="8775" b="1">
                <a:ln w="12700">
                  <a:solidFill>
                    <a:schemeClr val="tx2">
                      <a:lumMod val="75000"/>
                    </a:schemeClr>
                  </a:solidFill>
                  <a:prstDash val="solid"/>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a:glow rad="63500">
                    <a:schemeClr val="accent1">
                      <a:satMod val="175000"/>
                      <a:alpha val="40000"/>
                    </a:schemeClr>
                  </a:glow>
                  <a:outerShdw blurRad="50800" dist="38100" dir="8100000" algn="tr" rotWithShape="0">
                    <a:prstClr val="black">
                      <a:alpha val="40000"/>
                    </a:prstClr>
                  </a:outerShdw>
                </a:effectLst>
                <a:latin typeface="Times New Roman" panose="02020603050405020304" pitchFamily="18" charset="0"/>
                <a:ea typeface="宋体" panose="02010600030101010101" pitchFamily="2" charset="-122"/>
              </a:rPr>
              <a:t> </a:t>
            </a:r>
            <a:r>
              <a:rPr lang="en-US" altLang="zh-CN" sz="8775" b="1">
                <a:ln w="12700">
                  <a:noFill/>
                  <a:prstDash val="solid"/>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a:glow rad="63500">
                    <a:schemeClr val="accent1">
                      <a:satMod val="175000"/>
                      <a:alpha val="40000"/>
                    </a:schemeClr>
                  </a:glow>
                  <a:outerShdw blurRad="50800" dist="38100" dir="8100000" algn="tr" rotWithShape="0">
                    <a:prstClr val="black">
                      <a:alpha val="40000"/>
                    </a:prstClr>
                  </a:outerShdw>
                </a:effectLst>
                <a:latin typeface="Times New Roman" panose="02020603050405020304" pitchFamily="18" charset="0"/>
                <a:ea typeface="宋体" panose="02010600030101010101" pitchFamily="2" charset="-122"/>
              </a:rPr>
              <a:t>you!</a:t>
            </a:r>
            <a:endParaRPr lang="en-US" altLang="zh-CN" sz="8775" b="1">
              <a:ln w="12700">
                <a:solidFill>
                  <a:schemeClr val="tx2">
                    <a:lumMod val="75000"/>
                  </a:schemeClr>
                </a:solidFill>
                <a:prstDash val="solid"/>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a:glow rad="63500">
                  <a:schemeClr val="accent1">
                    <a:satMod val="175000"/>
                    <a:alpha val="40000"/>
                  </a:schemeClr>
                </a:glow>
                <a:outerShdw blurRad="50800" dist="38100" dir="8100000" algn="tr" rotWithShape="0">
                  <a:prstClr val="black">
                    <a:alpha val="40000"/>
                  </a:prstClr>
                </a:outerShdw>
              </a:effectLst>
              <a:latin typeface="Times New Roman" panose="02020603050405020304" pitchFamily="18" charset="0"/>
              <a:ea typeface="宋体" panose="02010600030101010101" pitchFamily="2" charset="-122"/>
            </a:endParaRPr>
          </a:p>
        </p:txBody>
      </p:sp>
    </p:spTree>
    <p:custDataLst>
      <p:tags r:id="rId1"/>
    </p:custDataLst>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99173" y="1145381"/>
            <a:ext cx="6767989" cy="483394"/>
          </a:xfrm>
        </p:spPr>
        <p:txBody>
          <a:bodyPr/>
          <a:lstStyle/>
          <a:p>
            <a:r>
              <a:rPr lang="en-US" altLang="zh-CN" b="1" dirty="0">
                <a:latin typeface="Times New Roman" panose="02020603050405020304" pitchFamily="18" charset="0"/>
              </a:rPr>
              <a:t>Warming up:</a:t>
            </a:r>
          </a:p>
        </p:txBody>
      </p:sp>
      <p:pic>
        <p:nvPicPr>
          <p:cNvPr id="6" name="图片 5" descr="u=1208763693,2764029334&amp;fm=206&amp;gp=0[1]"/>
          <p:cNvPicPr>
            <a:picLocks noChangeAspect="1"/>
          </p:cNvPicPr>
          <p:nvPr/>
        </p:nvPicPr>
        <p:blipFill>
          <a:blip r:embed="rId3" cstate="email"/>
          <a:stretch>
            <a:fillRect/>
          </a:stretch>
        </p:blipFill>
        <p:spPr>
          <a:xfrm>
            <a:off x="5952649" y="2185988"/>
            <a:ext cx="3111341" cy="1911668"/>
          </a:xfrm>
          <a:prstGeom prst="rect">
            <a:avLst/>
          </a:prstGeom>
        </p:spPr>
      </p:pic>
      <p:sp>
        <p:nvSpPr>
          <p:cNvPr id="7" name="文本框 6"/>
          <p:cNvSpPr txBox="1"/>
          <p:nvPr/>
        </p:nvSpPr>
        <p:spPr>
          <a:xfrm>
            <a:off x="958691" y="2322671"/>
            <a:ext cx="4597241" cy="1568450"/>
          </a:xfrm>
          <a:prstGeom prst="rect">
            <a:avLst/>
          </a:prstGeom>
          <a:noFill/>
        </p:spPr>
        <p:txBody>
          <a:bodyPr wrap="square" rtlCol="0">
            <a:spAutoFit/>
          </a:bodyPr>
          <a:lstStyle/>
          <a:p>
            <a:r>
              <a:rPr lang="en-US" altLang="zh-CN" sz="2400" dirty="0">
                <a:solidFill>
                  <a:schemeClr val="tx1">
                    <a:lumMod val="50000"/>
                  </a:schemeClr>
                </a:solidFill>
                <a:latin typeface="Times New Roman" panose="02020603050405020304" pitchFamily="18" charset="0"/>
              </a:rPr>
              <a:t>1.What festival do you think of ?</a:t>
            </a:r>
          </a:p>
          <a:p>
            <a:endParaRPr lang="en-US" altLang="zh-CN" sz="2400" dirty="0">
              <a:solidFill>
                <a:schemeClr val="tx1">
                  <a:lumMod val="50000"/>
                </a:schemeClr>
              </a:solidFill>
              <a:latin typeface="Times New Roman" panose="02020603050405020304" pitchFamily="18" charset="0"/>
            </a:endParaRPr>
          </a:p>
          <a:p>
            <a:r>
              <a:rPr lang="en-US" altLang="zh-CN" sz="2400" dirty="0">
                <a:solidFill>
                  <a:schemeClr val="tx1">
                    <a:lumMod val="50000"/>
                  </a:schemeClr>
                </a:solidFill>
                <a:latin typeface="Times New Roman" panose="02020603050405020304" pitchFamily="18" charset="0"/>
              </a:rPr>
              <a:t>2.What do you know about the festival?</a:t>
            </a:r>
          </a:p>
        </p:txBody>
      </p:sp>
    </p:spTree>
    <p:custDataLst>
      <p:tags r:id="rId1"/>
    </p:custDataLst>
  </p:cSld>
  <p:clrMapOvr>
    <a:masterClrMapping/>
  </p:clrMapOvr>
  <p:transition>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40230" y="648970"/>
            <a:ext cx="6767830" cy="794385"/>
          </a:xfrm>
        </p:spPr>
        <p:txBody>
          <a:bodyPr>
            <a:normAutofit fontScale="90000"/>
          </a:bodyPr>
          <a:lstStyle/>
          <a:p>
            <a:r>
              <a:rPr lang="en-US" altLang="zh-CN" b="1" dirty="0">
                <a:solidFill>
                  <a:schemeClr val="tx1">
                    <a:lumMod val="50000"/>
                  </a:schemeClr>
                </a:solidFill>
                <a:latin typeface="Times New Roman" panose="02020603050405020304" pitchFamily="18" charset="0"/>
              </a:rPr>
              <a:t>Read the passage about the Mid-Autumn Festival and answer the questions.</a:t>
            </a:r>
          </a:p>
        </p:txBody>
      </p:sp>
      <p:sp>
        <p:nvSpPr>
          <p:cNvPr id="4" name="文本框 3"/>
          <p:cNvSpPr txBox="1"/>
          <p:nvPr/>
        </p:nvSpPr>
        <p:spPr>
          <a:xfrm>
            <a:off x="1158716" y="1851343"/>
            <a:ext cx="6827044" cy="2306955"/>
          </a:xfrm>
          <a:prstGeom prst="rect">
            <a:avLst/>
          </a:prstGeom>
          <a:noFill/>
        </p:spPr>
        <p:txBody>
          <a:bodyPr wrap="square" rtlCol="0">
            <a:spAutoFit/>
          </a:bodyPr>
          <a:lstStyle/>
          <a:p>
            <a:r>
              <a:rPr lang="en-US" altLang="zh-CN" sz="2400" dirty="0">
                <a:solidFill>
                  <a:schemeClr val="tx1">
                    <a:lumMod val="50000"/>
                  </a:schemeClr>
                </a:solidFill>
                <a:latin typeface="Times New Roman" panose="02020603050405020304" pitchFamily="18" charset="0"/>
              </a:rPr>
              <a:t> 1.How do people celebrate the Mid-Autumn </a:t>
            </a:r>
          </a:p>
          <a:p>
            <a:r>
              <a:rPr lang="en-US" altLang="zh-CN" sz="2400" dirty="0">
                <a:solidFill>
                  <a:schemeClr val="tx1">
                    <a:lumMod val="50000"/>
                  </a:schemeClr>
                </a:solidFill>
                <a:latin typeface="Times New Roman" panose="02020603050405020304" pitchFamily="18" charset="0"/>
              </a:rPr>
              <a:t>   Festival?</a:t>
            </a:r>
          </a:p>
          <a:p>
            <a:pPr algn="l"/>
            <a:r>
              <a:rPr lang="en-US" altLang="zh-CN" sz="2400" dirty="0">
                <a:solidFill>
                  <a:schemeClr val="tx1">
                    <a:lumMod val="50000"/>
                  </a:schemeClr>
                </a:solidFill>
                <a:latin typeface="Times New Roman" panose="02020603050405020304" pitchFamily="18" charset="0"/>
              </a:rPr>
              <a:t>   </a:t>
            </a:r>
            <a:endParaRPr lang="en-US" altLang="zh-CN" sz="2400" dirty="0">
              <a:solidFill>
                <a:schemeClr val="tx1">
                  <a:lumMod val="50000"/>
                </a:schemeClr>
              </a:solidFill>
              <a:latin typeface="Times New Roman" panose="02020603050405020304" pitchFamily="18" charset="0"/>
              <a:sym typeface="+mn-ea"/>
            </a:endParaRPr>
          </a:p>
          <a:p>
            <a:endParaRPr lang="en-US" altLang="zh-CN" sz="2400" dirty="0">
              <a:solidFill>
                <a:schemeClr val="tx1">
                  <a:lumMod val="50000"/>
                </a:schemeClr>
              </a:solidFill>
              <a:latin typeface="Times New Roman" panose="02020603050405020304" pitchFamily="18" charset="0"/>
              <a:sym typeface="+mn-ea"/>
            </a:endParaRPr>
          </a:p>
          <a:p>
            <a:r>
              <a:rPr lang="en-US" altLang="zh-CN" sz="2400" dirty="0">
                <a:solidFill>
                  <a:schemeClr val="tx1">
                    <a:lumMod val="50000"/>
                  </a:schemeClr>
                </a:solidFill>
                <a:latin typeface="Times New Roman" panose="02020603050405020304" pitchFamily="18" charset="0"/>
              </a:rPr>
              <a:t>  2.What story is the reading about?</a:t>
            </a:r>
          </a:p>
          <a:p>
            <a:r>
              <a:rPr lang="en-US" altLang="zh-CN" sz="2400" dirty="0">
                <a:solidFill>
                  <a:schemeClr val="tx1">
                    <a:lumMod val="50000"/>
                  </a:schemeClr>
                </a:solidFill>
                <a:latin typeface="Times New Roman" panose="02020603050405020304" pitchFamily="18" charset="0"/>
              </a:rPr>
              <a:t>   </a:t>
            </a:r>
            <a:endParaRPr lang="en-US" altLang="zh-CN" sz="2400" dirty="0">
              <a:solidFill>
                <a:schemeClr val="tx1">
                  <a:lumMod val="50000"/>
                </a:schemeClr>
              </a:solidFill>
              <a:latin typeface="Times New Roman" panose="02020603050405020304" pitchFamily="18" charset="0"/>
              <a:sym typeface="+mn-ea"/>
            </a:endParaRPr>
          </a:p>
        </p:txBody>
      </p:sp>
      <p:sp>
        <p:nvSpPr>
          <p:cNvPr id="227" name=" 227"/>
          <p:cNvSpPr/>
          <p:nvPr/>
        </p:nvSpPr>
        <p:spPr>
          <a:xfrm>
            <a:off x="900430" y="648970"/>
            <a:ext cx="800100" cy="520700"/>
          </a:xfrm>
          <a:prstGeom prst="wedgeEllipseCallout">
            <a:avLst>
              <a:gd name="adj1" fmla="val -25046"/>
              <a:gd name="adj2" fmla="val 65698"/>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chemeClr val="bg2">
                    <a:lumMod val="10000"/>
                  </a:schemeClr>
                </a:solidFill>
                <a:latin typeface="Times New Roman" panose="02020603050405020304" pitchFamily="18" charset="0"/>
              </a:rPr>
              <a:t>3a</a:t>
            </a:r>
          </a:p>
        </p:txBody>
      </p:sp>
      <p:sp>
        <p:nvSpPr>
          <p:cNvPr id="5" name="文本框 4"/>
          <p:cNvSpPr txBox="1"/>
          <p:nvPr/>
        </p:nvSpPr>
        <p:spPr>
          <a:xfrm>
            <a:off x="1372870" y="2603500"/>
            <a:ext cx="6116320" cy="829945"/>
          </a:xfrm>
          <a:prstGeom prst="rect">
            <a:avLst/>
          </a:prstGeom>
          <a:noFill/>
        </p:spPr>
        <p:txBody>
          <a:bodyPr wrap="square" rtlCol="0">
            <a:spAutoFit/>
          </a:bodyPr>
          <a:lstStyle/>
          <a:p>
            <a:pPr algn="l"/>
            <a:r>
              <a:rPr lang="en-US" altLang="zh-CN" sz="2400" dirty="0">
                <a:solidFill>
                  <a:srgbClr val="FF0000"/>
                </a:solidFill>
                <a:latin typeface="Times New Roman" panose="02020603050405020304" pitchFamily="18" charset="0"/>
                <a:sym typeface="+mn-ea"/>
              </a:rPr>
              <a:t>People admire the moon and share </a:t>
            </a:r>
            <a:r>
              <a:rPr lang="en-US" altLang="zh-CN" sz="2400" dirty="0" err="1">
                <a:solidFill>
                  <a:srgbClr val="FF0000"/>
                </a:solidFill>
                <a:latin typeface="Times New Roman" panose="02020603050405020304" pitchFamily="18" charset="0"/>
                <a:sym typeface="+mn-ea"/>
              </a:rPr>
              <a:t>mooncakes</a:t>
            </a:r>
            <a:r>
              <a:rPr lang="en-US" altLang="zh-CN" sz="2400" dirty="0">
                <a:solidFill>
                  <a:srgbClr val="FF0000"/>
                </a:solidFill>
                <a:latin typeface="Times New Roman" panose="02020603050405020304" pitchFamily="18" charset="0"/>
                <a:sym typeface="+mn-ea"/>
              </a:rPr>
              <a:t> with their families.</a:t>
            </a:r>
            <a:endParaRPr lang="en-US" altLang="zh-CN" sz="2400" dirty="0" smtClean="0">
              <a:solidFill>
                <a:srgbClr val="FF0000"/>
              </a:solidFill>
              <a:latin typeface="Times New Roman" panose="02020603050405020304" pitchFamily="18" charset="0"/>
              <a:ea typeface="微软雅黑" panose="020B0503020204020204" charset="-122"/>
              <a:sym typeface="+mn-ea"/>
            </a:endParaRPr>
          </a:p>
        </p:txBody>
      </p:sp>
      <p:sp>
        <p:nvSpPr>
          <p:cNvPr id="8" name="文本框 7"/>
          <p:cNvSpPr txBox="1"/>
          <p:nvPr/>
        </p:nvSpPr>
        <p:spPr>
          <a:xfrm>
            <a:off x="1455420" y="3711575"/>
            <a:ext cx="2810510" cy="570865"/>
          </a:xfrm>
          <a:prstGeom prst="rect">
            <a:avLst/>
          </a:prstGeom>
          <a:noFill/>
        </p:spPr>
        <p:txBody>
          <a:bodyPr wrap="none" rtlCol="0">
            <a:spAutoFit/>
          </a:bodyPr>
          <a:lstStyle/>
          <a:p>
            <a:pPr>
              <a:lnSpc>
                <a:spcPct val="130000"/>
              </a:lnSpc>
            </a:pPr>
            <a:r>
              <a:rPr lang="en-US" altLang="zh-CN" sz="2400" dirty="0" smtClean="0">
                <a:solidFill>
                  <a:srgbClr val="FF0000"/>
                </a:solidFill>
                <a:latin typeface="Times New Roman" panose="02020603050405020304" pitchFamily="18" charset="0"/>
                <a:ea typeface="微软雅黑" panose="020B0503020204020204" charset="-122"/>
              </a:rPr>
              <a:t>The story of Chang'e.</a:t>
            </a:r>
          </a:p>
        </p:txBody>
      </p:sp>
    </p:spTree>
    <p:custDataLst>
      <p:tags r:id="rId1"/>
    </p:custData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strVal val="#ppt_w*0.05"/>
                                          </p:val>
                                        </p:tav>
                                        <p:tav tm="100000">
                                          <p:val>
                                            <p:strVal val="#ppt_w"/>
                                          </p:val>
                                        </p:tav>
                                      </p:tavLst>
                                    </p:anim>
                                    <p:anim calcmode="lin" valueType="num">
                                      <p:cBhvr>
                                        <p:cTn id="13" dur="500" fill="hold"/>
                                        <p:tgtEl>
                                          <p:spTgt spid="8"/>
                                        </p:tgtEl>
                                        <p:attrNameLst>
                                          <p:attrName>ppt_h</p:attrName>
                                        </p:attrNameLst>
                                      </p:cBhvr>
                                      <p:tavLst>
                                        <p:tav tm="0">
                                          <p:val>
                                            <p:strVal val="#ppt_h"/>
                                          </p:val>
                                        </p:tav>
                                        <p:tav tm="100000">
                                          <p:val>
                                            <p:strVal val="#ppt_h"/>
                                          </p:val>
                                        </p:tav>
                                      </p:tavLst>
                                    </p:anim>
                                    <p:anim calcmode="lin" valueType="num">
                                      <p:cBhvr>
                                        <p:cTn id="14" dur="500" fill="hold"/>
                                        <p:tgtEl>
                                          <p:spTgt spid="8"/>
                                        </p:tgtEl>
                                        <p:attrNameLst>
                                          <p:attrName>ppt_x</p:attrName>
                                        </p:attrNameLst>
                                      </p:cBhvr>
                                      <p:tavLst>
                                        <p:tav tm="0">
                                          <p:val>
                                            <p:strVal val="#ppt_x-.2"/>
                                          </p:val>
                                        </p:tav>
                                        <p:tav tm="100000">
                                          <p:val>
                                            <p:strVal val="#ppt_x"/>
                                          </p:val>
                                        </p:tav>
                                      </p:tavLst>
                                    </p:anim>
                                    <p:anim calcmode="lin" valueType="num">
                                      <p:cBhvr>
                                        <p:cTn id="15" dur="500" fill="hold"/>
                                        <p:tgtEl>
                                          <p:spTgt spid="8"/>
                                        </p:tgtEl>
                                        <p:attrNameLst>
                                          <p:attrName>ppt_y</p:attrName>
                                        </p:attrNameLst>
                                      </p:cBhvr>
                                      <p:tavLst>
                                        <p:tav tm="0">
                                          <p:val>
                                            <p:strVal val="#ppt_y"/>
                                          </p:val>
                                        </p:tav>
                                        <p:tav tm="100000">
                                          <p:val>
                                            <p:strVal val="#ppt_y"/>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971189" y="994141"/>
            <a:ext cx="7269480" cy="4584700"/>
          </a:xfrm>
          <a:prstGeom prst="rect">
            <a:avLst/>
          </a:prstGeom>
          <a:noFill/>
        </p:spPr>
        <p:txBody>
          <a:bodyPr wrap="square" rtlCol="0">
            <a:spAutoFit/>
          </a:bodyPr>
          <a:lstStyle/>
          <a:p>
            <a:pPr algn="ctr"/>
            <a:r>
              <a:rPr lang="en-US" altLang="zh-CN" sz="2800" b="1" dirty="0">
                <a:solidFill>
                  <a:schemeClr val="tx1"/>
                </a:solidFill>
                <a:latin typeface="Times New Roman" panose="02020603050405020304" pitchFamily="18" charset="0"/>
              </a:rPr>
              <a:t>Full </a:t>
            </a:r>
            <a:r>
              <a:rPr lang="en-US" altLang="zh-CN" sz="2800" b="1" dirty="0" err="1">
                <a:solidFill>
                  <a:schemeClr val="tx1"/>
                </a:solidFill>
                <a:latin typeface="Times New Roman" panose="02020603050405020304" pitchFamily="18" charset="0"/>
              </a:rPr>
              <a:t>Moon,Full</a:t>
            </a:r>
            <a:r>
              <a:rPr lang="en-US" altLang="zh-CN" sz="2800" b="1" dirty="0">
                <a:solidFill>
                  <a:schemeClr val="tx1"/>
                </a:solidFill>
                <a:latin typeface="Times New Roman" panose="02020603050405020304" pitchFamily="18" charset="0"/>
              </a:rPr>
              <a:t> Feelings</a:t>
            </a:r>
          </a:p>
          <a:p>
            <a:pPr algn="l"/>
            <a:r>
              <a:rPr lang="en-US" altLang="zh-CN" sz="2400" dirty="0">
                <a:solidFill>
                  <a:schemeClr val="tx1">
                    <a:lumMod val="50000"/>
                  </a:schemeClr>
                </a:solidFill>
                <a:latin typeface="Times New Roman" panose="02020603050405020304" pitchFamily="18" charset="0"/>
              </a:rPr>
              <a:t>Chinese people have been celebrating the Mid-Autumn Festival and enjoying </a:t>
            </a:r>
            <a:r>
              <a:rPr lang="en-US" altLang="zh-CN" sz="2400" dirty="0" err="1">
                <a:solidFill>
                  <a:schemeClr val="tx1">
                    <a:lumMod val="50000"/>
                  </a:schemeClr>
                </a:solidFill>
                <a:latin typeface="Times New Roman" panose="02020603050405020304" pitchFamily="18" charset="0"/>
              </a:rPr>
              <a:t>mooncakes</a:t>
            </a:r>
            <a:r>
              <a:rPr lang="en-US" altLang="zh-CN" sz="2400" dirty="0">
                <a:solidFill>
                  <a:schemeClr val="tx1">
                    <a:lumMod val="50000"/>
                  </a:schemeClr>
                </a:solidFill>
                <a:latin typeface="Times New Roman" panose="02020603050405020304" pitchFamily="18" charset="0"/>
              </a:rPr>
              <a:t> for centuries. </a:t>
            </a:r>
            <a:r>
              <a:rPr lang="en-US" altLang="zh-CN" sz="2400" dirty="0" err="1">
                <a:solidFill>
                  <a:schemeClr val="tx1">
                    <a:lumMod val="50000"/>
                  </a:schemeClr>
                </a:solidFill>
                <a:latin typeface="Times New Roman" panose="02020603050405020304" pitchFamily="18" charset="0"/>
              </a:rPr>
              <a:t>Mooncakes</a:t>
            </a:r>
            <a:r>
              <a:rPr lang="en-US" altLang="zh-CN" sz="2400" dirty="0">
                <a:solidFill>
                  <a:schemeClr val="tx1">
                    <a:lumMod val="50000"/>
                  </a:schemeClr>
                </a:solidFill>
                <a:latin typeface="Times New Roman" panose="02020603050405020304" pitchFamily="18" charset="0"/>
              </a:rPr>
              <a:t> are in the shape of a full moon on the Mid-Autumn night. They carry people’s wishes to the families they love and miss. </a:t>
            </a:r>
          </a:p>
          <a:p>
            <a:pPr algn="l"/>
            <a:endParaRPr lang="en-US" altLang="zh-CN" sz="2400" dirty="0">
              <a:solidFill>
                <a:schemeClr val="tx1">
                  <a:lumMod val="50000"/>
                </a:schemeClr>
              </a:solidFill>
              <a:latin typeface="Times New Roman" panose="02020603050405020304" pitchFamily="18" charset="0"/>
            </a:endParaRPr>
          </a:p>
          <a:p>
            <a:pPr algn="l"/>
            <a:r>
              <a:rPr lang="en-US" altLang="zh-CN" sz="2400" dirty="0">
                <a:solidFill>
                  <a:schemeClr val="tx1">
                    <a:lumMod val="50000"/>
                  </a:schemeClr>
                </a:solidFill>
                <a:latin typeface="Times New Roman" panose="02020603050405020304" pitchFamily="18" charset="0"/>
              </a:rPr>
              <a:t>There are many traditional</a:t>
            </a:r>
            <a:r>
              <a:rPr lang="en-US" altLang="zh-CN" sz="2400" dirty="0">
                <a:solidFill>
                  <a:schemeClr val="tx1"/>
                </a:solidFill>
                <a:latin typeface="Times New Roman" panose="02020603050405020304" pitchFamily="18" charset="0"/>
              </a:rPr>
              <a:t> </a:t>
            </a:r>
            <a:r>
              <a:rPr lang="en-US" altLang="zh-CN" sz="2400" dirty="0">
                <a:solidFill>
                  <a:srgbClr val="FF0000"/>
                </a:solidFill>
                <a:latin typeface="Times New Roman" panose="02020603050405020304" pitchFamily="18" charset="0"/>
              </a:rPr>
              <a:t>folk</a:t>
            </a:r>
            <a:r>
              <a:rPr lang="en-US" altLang="zh-CN" sz="2400" dirty="0">
                <a:solidFill>
                  <a:schemeClr val="tx1"/>
                </a:solidFill>
                <a:latin typeface="Times New Roman" panose="02020603050405020304" pitchFamily="18" charset="0"/>
              </a:rPr>
              <a:t> </a:t>
            </a:r>
            <a:r>
              <a:rPr lang="en-US" altLang="zh-CN" sz="2400" dirty="0">
                <a:solidFill>
                  <a:schemeClr val="tx1">
                    <a:lumMod val="50000"/>
                  </a:schemeClr>
                </a:solidFill>
                <a:latin typeface="Times New Roman" panose="02020603050405020304" pitchFamily="18" charset="0"/>
              </a:rPr>
              <a:t>stories about this festival. </a:t>
            </a:r>
            <a:r>
              <a:rPr lang="en-US" altLang="zh-CN" sz="2400" dirty="0" err="1">
                <a:solidFill>
                  <a:schemeClr val="tx1">
                    <a:lumMod val="50000"/>
                  </a:schemeClr>
                </a:solidFill>
                <a:latin typeface="Times New Roman" panose="02020603050405020304" pitchFamily="18" charset="0"/>
              </a:rPr>
              <a:t>However,most</a:t>
            </a:r>
            <a:r>
              <a:rPr lang="en-US" altLang="zh-CN" sz="2400" dirty="0">
                <a:solidFill>
                  <a:schemeClr val="tx1">
                    <a:lumMod val="50000"/>
                  </a:schemeClr>
                </a:solidFill>
                <a:latin typeface="Times New Roman" panose="02020603050405020304" pitchFamily="18" charset="0"/>
              </a:rPr>
              <a:t> people think that the story of </a:t>
            </a:r>
            <a:r>
              <a:rPr lang="en-US" altLang="zh-CN" sz="2400" dirty="0" err="1">
                <a:solidFill>
                  <a:schemeClr val="tx1">
                    <a:lumMod val="50000"/>
                  </a:schemeClr>
                </a:solidFill>
                <a:latin typeface="Times New Roman" panose="02020603050405020304" pitchFamily="18" charset="0"/>
              </a:rPr>
              <a:t>Chang’e</a:t>
            </a:r>
            <a:r>
              <a:rPr lang="en-US" altLang="zh-CN" sz="2400" dirty="0">
                <a:solidFill>
                  <a:schemeClr val="tx1">
                    <a:lumMod val="50000"/>
                  </a:schemeClr>
                </a:solidFill>
                <a:latin typeface="Times New Roman" panose="02020603050405020304" pitchFamily="18" charset="0"/>
              </a:rPr>
              <a:t> is the most </a:t>
            </a:r>
            <a:r>
              <a:rPr lang="en-US" altLang="zh-CN" sz="2400" dirty="0" err="1">
                <a:solidFill>
                  <a:schemeClr val="tx1">
                    <a:lumMod val="50000"/>
                  </a:schemeClr>
                </a:solidFill>
                <a:latin typeface="Times New Roman" panose="02020603050405020304" pitchFamily="18" charset="0"/>
              </a:rPr>
              <a:t>touching.Chang’e</a:t>
            </a:r>
            <a:r>
              <a:rPr lang="en-US" altLang="zh-CN" sz="2400" dirty="0">
                <a:solidFill>
                  <a:schemeClr val="tx1">
                    <a:lumMod val="50000"/>
                  </a:schemeClr>
                </a:solidFill>
                <a:latin typeface="Times New Roman" panose="02020603050405020304" pitchFamily="18" charset="0"/>
              </a:rPr>
              <a:t> was </a:t>
            </a:r>
            <a:r>
              <a:rPr lang="en-US" altLang="zh-CN" sz="2400" dirty="0" err="1">
                <a:solidFill>
                  <a:schemeClr val="tx1">
                    <a:lumMod val="50000"/>
                  </a:schemeClr>
                </a:solidFill>
                <a:latin typeface="Times New Roman" panose="02020603050405020304" pitchFamily="18" charset="0"/>
              </a:rPr>
              <a:t>Hou</a:t>
            </a:r>
            <a:r>
              <a:rPr lang="en-US" altLang="zh-CN" sz="2400" dirty="0">
                <a:solidFill>
                  <a:schemeClr val="tx1">
                    <a:lumMod val="50000"/>
                  </a:schemeClr>
                </a:solidFill>
                <a:latin typeface="Times New Roman" panose="02020603050405020304" pitchFamily="18" charset="0"/>
              </a:rPr>
              <a:t> Yi’s beautiful wife. After </a:t>
            </a:r>
            <a:r>
              <a:rPr lang="en-US" altLang="zh-CN" sz="2400" dirty="0" err="1">
                <a:solidFill>
                  <a:schemeClr val="tx1">
                    <a:lumMod val="50000"/>
                  </a:schemeClr>
                </a:solidFill>
                <a:latin typeface="Times New Roman" panose="02020603050405020304" pitchFamily="18" charset="0"/>
              </a:rPr>
              <a:t>Hou</a:t>
            </a:r>
            <a:r>
              <a:rPr lang="en-US" altLang="zh-CN" sz="2400" dirty="0">
                <a:solidFill>
                  <a:schemeClr val="tx1">
                    <a:lumMod val="50000"/>
                  </a:schemeClr>
                </a:solidFill>
                <a:latin typeface="Times New Roman" panose="02020603050405020304" pitchFamily="18" charset="0"/>
              </a:rPr>
              <a:t> Yi shot down the nine suns, a</a:t>
            </a:r>
            <a:r>
              <a:rPr lang="en-US" altLang="zh-CN" sz="2400" dirty="0">
                <a:solidFill>
                  <a:schemeClr val="tx1"/>
                </a:solidFill>
                <a:latin typeface="Times New Roman" panose="02020603050405020304" pitchFamily="18" charset="0"/>
              </a:rPr>
              <a:t> </a:t>
            </a:r>
            <a:r>
              <a:rPr lang="en-US" altLang="zh-CN" sz="2400" dirty="0">
                <a:solidFill>
                  <a:srgbClr val="FF0000"/>
                </a:solidFill>
                <a:latin typeface="Times New Roman" panose="02020603050405020304" pitchFamily="18" charset="0"/>
              </a:rPr>
              <a:t>goddess</a:t>
            </a:r>
            <a:r>
              <a:rPr lang="en-US" altLang="zh-CN" sz="2400" dirty="0">
                <a:solidFill>
                  <a:schemeClr val="tx1"/>
                </a:solidFill>
                <a:latin typeface="Times New Roman" panose="02020603050405020304" pitchFamily="18" charset="0"/>
              </a:rPr>
              <a:t> </a:t>
            </a:r>
            <a:r>
              <a:rPr lang="en-US" altLang="zh-CN" sz="2400" dirty="0">
                <a:solidFill>
                  <a:schemeClr val="tx1">
                    <a:lumMod val="50000"/>
                  </a:schemeClr>
                </a:solidFill>
                <a:latin typeface="Times New Roman" panose="02020603050405020304" pitchFamily="18" charset="0"/>
              </a:rPr>
              <a:t>gave him magic medicine to thank him.</a:t>
            </a:r>
          </a:p>
        </p:txBody>
      </p:sp>
    </p:spTree>
    <p:custDataLst>
      <p:tags r:id="rId1"/>
    </p:custDataLst>
  </p:cSld>
  <p:clrMapOvr>
    <a:masterClrMapping/>
  </p:clrMapOvr>
  <p:transition>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971550" y="904875"/>
            <a:ext cx="7200265" cy="4523105"/>
          </a:xfrm>
          <a:prstGeom prst="rect">
            <a:avLst/>
          </a:prstGeom>
          <a:noFill/>
        </p:spPr>
        <p:txBody>
          <a:bodyPr wrap="square" rtlCol="0">
            <a:spAutoFit/>
          </a:bodyPr>
          <a:lstStyle/>
          <a:p>
            <a:pPr algn="l"/>
            <a:r>
              <a:rPr lang="en-US" altLang="zh-CN" sz="2400">
                <a:solidFill>
                  <a:srgbClr val="FF0000"/>
                </a:solidFill>
                <a:latin typeface="Times New Roman" panose="02020603050405020304" pitchFamily="18" charset="0"/>
              </a:rPr>
              <a:t>Whoever</a:t>
            </a:r>
            <a:r>
              <a:rPr lang="en-US" altLang="zh-CN" sz="2400">
                <a:solidFill>
                  <a:schemeClr val="tx1"/>
                </a:solidFill>
                <a:latin typeface="Times New Roman" panose="02020603050405020304" pitchFamily="18" charset="0"/>
              </a:rPr>
              <a:t> </a:t>
            </a:r>
            <a:r>
              <a:rPr lang="en-US" altLang="zh-CN" sz="2400">
                <a:solidFill>
                  <a:schemeClr val="tx1">
                    <a:lumMod val="50000"/>
                  </a:schemeClr>
                </a:solidFill>
                <a:latin typeface="Times New Roman" panose="02020603050405020304" pitchFamily="18" charset="0"/>
              </a:rPr>
              <a:t>took this could live forever,and Hou Yi planned to take it with Chang’e.However,a bad man, Pang Meng,tried to</a:t>
            </a:r>
            <a:r>
              <a:rPr lang="en-US" altLang="zh-CN" sz="2400">
                <a:solidFill>
                  <a:schemeClr val="tx1"/>
                </a:solidFill>
                <a:latin typeface="Times New Roman" panose="02020603050405020304" pitchFamily="18" charset="0"/>
              </a:rPr>
              <a:t> </a:t>
            </a:r>
            <a:r>
              <a:rPr lang="en-US" altLang="zh-CN" sz="2400">
                <a:solidFill>
                  <a:srgbClr val="FF0000"/>
                </a:solidFill>
                <a:latin typeface="Times New Roman" panose="02020603050405020304" pitchFamily="18" charset="0"/>
              </a:rPr>
              <a:t>steal</a:t>
            </a:r>
            <a:r>
              <a:rPr lang="en-US" altLang="zh-CN" sz="2400">
                <a:solidFill>
                  <a:schemeClr val="tx1"/>
                </a:solidFill>
                <a:latin typeface="Times New Roman" panose="02020603050405020304" pitchFamily="18" charset="0"/>
              </a:rPr>
              <a:t> </a:t>
            </a:r>
            <a:r>
              <a:rPr lang="en-US" altLang="zh-CN" sz="2400">
                <a:solidFill>
                  <a:schemeClr val="tx1">
                    <a:lumMod val="50000"/>
                  </a:schemeClr>
                </a:solidFill>
                <a:latin typeface="Times New Roman" panose="02020603050405020304" pitchFamily="18" charset="0"/>
              </a:rPr>
              <a:t>the medicine when Hou Yi was not home.</a:t>
            </a:r>
            <a:r>
              <a:rPr lang="en-US" altLang="zh-CN" sz="2400">
                <a:solidFill>
                  <a:srgbClr val="7030A0"/>
                </a:solidFill>
                <a:latin typeface="Times New Roman" panose="02020603050405020304" pitchFamily="18" charset="0"/>
              </a:rPr>
              <a:t>Chang’e refused to give it to him and took it all. She became very light and flew up to the moon.</a:t>
            </a:r>
            <a:r>
              <a:rPr lang="en-US" altLang="zh-CN" sz="2400">
                <a:solidFill>
                  <a:schemeClr val="tx1">
                    <a:lumMod val="50000"/>
                  </a:schemeClr>
                </a:solidFill>
                <a:latin typeface="Times New Roman" panose="02020603050405020304" pitchFamily="18" charset="0"/>
              </a:rPr>
              <a:t>Hou Yi was so sad that he called out her name to the moon every night. One night, he found that the moon was so bright and round that he could see his wife there.He quickly</a:t>
            </a:r>
            <a:r>
              <a:rPr lang="en-US" altLang="zh-CN" sz="2400">
                <a:solidFill>
                  <a:schemeClr val="tx1"/>
                </a:solidFill>
                <a:latin typeface="Times New Roman" panose="02020603050405020304" pitchFamily="18" charset="0"/>
              </a:rPr>
              <a:t> </a:t>
            </a:r>
            <a:r>
              <a:rPr lang="en-US" altLang="zh-CN" sz="2400" u="sng">
                <a:solidFill>
                  <a:srgbClr val="FF0000"/>
                </a:solidFill>
                <a:latin typeface="Times New Roman" panose="02020603050405020304" pitchFamily="18" charset="0"/>
              </a:rPr>
              <a:t>laid out</a:t>
            </a:r>
            <a:r>
              <a:rPr lang="en-US" altLang="zh-CN" sz="2400">
                <a:solidFill>
                  <a:schemeClr val="tx1"/>
                </a:solidFill>
                <a:latin typeface="Times New Roman" panose="02020603050405020304" pitchFamily="18" charset="0"/>
              </a:rPr>
              <a:t> </a:t>
            </a:r>
            <a:r>
              <a:rPr lang="en-US" altLang="zh-CN" sz="2400">
                <a:solidFill>
                  <a:schemeClr val="tx1">
                    <a:lumMod val="50000"/>
                  </a:schemeClr>
                </a:solidFill>
                <a:latin typeface="Times New Roman" panose="02020603050405020304" pitchFamily="18" charset="0"/>
              </a:rPr>
              <a:t>her favorite fruits and desserts in the</a:t>
            </a:r>
            <a:r>
              <a:rPr lang="en-US" altLang="zh-CN" sz="2400">
                <a:solidFill>
                  <a:schemeClr val="tx1"/>
                </a:solidFill>
                <a:latin typeface="Times New Roman" panose="02020603050405020304" pitchFamily="18" charset="0"/>
              </a:rPr>
              <a:t> </a:t>
            </a:r>
            <a:r>
              <a:rPr lang="en-US" altLang="zh-CN" sz="2400">
                <a:solidFill>
                  <a:srgbClr val="FF0000"/>
                </a:solidFill>
                <a:latin typeface="Times New Roman" panose="02020603050405020304" pitchFamily="18" charset="0"/>
              </a:rPr>
              <a:t>garden</a:t>
            </a:r>
            <a:r>
              <a:rPr lang="en-US" altLang="zh-CN" sz="2400">
                <a:solidFill>
                  <a:schemeClr val="tx1"/>
                </a:solidFill>
                <a:latin typeface="Times New Roman" panose="02020603050405020304" pitchFamily="18" charset="0"/>
              </a:rPr>
              <a:t>.</a:t>
            </a:r>
            <a:r>
              <a:rPr lang="en-US" altLang="zh-CN" sz="2400">
                <a:solidFill>
                  <a:srgbClr val="7030A0"/>
                </a:solidFill>
                <a:latin typeface="Times New Roman" panose="02020603050405020304" pitchFamily="18" charset="0"/>
              </a:rPr>
              <a:t>How he wished that Chang’e could come back! </a:t>
            </a:r>
          </a:p>
          <a:p>
            <a:pPr algn="l"/>
            <a:r>
              <a:rPr lang="en-US" altLang="zh-CN" sz="2400">
                <a:solidFill>
                  <a:schemeClr val="tx1">
                    <a:lumMod val="50000"/>
                  </a:schemeClr>
                </a:solidFill>
                <a:latin typeface="Times New Roman" panose="02020603050405020304" pitchFamily="18" charset="0"/>
                <a:sym typeface="+mn-ea"/>
              </a:rPr>
              <a:t>After this,people started</a:t>
            </a:r>
            <a:r>
              <a:rPr lang="en-US" altLang="zh-CN" sz="2400">
                <a:latin typeface="Times New Roman" panose="02020603050405020304" pitchFamily="18" charset="0"/>
                <a:sym typeface="+mn-ea"/>
              </a:rPr>
              <a:t> </a:t>
            </a:r>
            <a:r>
              <a:rPr lang="en-US" altLang="zh-CN" sz="2400" u="sng">
                <a:solidFill>
                  <a:srgbClr val="FF0000"/>
                </a:solidFill>
                <a:latin typeface="Times New Roman" panose="02020603050405020304" pitchFamily="18" charset="0"/>
                <a:sym typeface="+mn-ea"/>
              </a:rPr>
              <a:t>the tradition of</a:t>
            </a:r>
            <a:r>
              <a:rPr lang="en-US" altLang="zh-CN" sz="2400">
                <a:latin typeface="Times New Roman" panose="02020603050405020304" pitchFamily="18" charset="0"/>
                <a:sym typeface="+mn-ea"/>
              </a:rPr>
              <a:t> </a:t>
            </a:r>
            <a:r>
              <a:rPr lang="en-US" altLang="zh-CN" sz="2400">
                <a:solidFill>
                  <a:schemeClr val="tx1">
                    <a:lumMod val="50000"/>
                  </a:schemeClr>
                </a:solidFill>
                <a:latin typeface="Times New Roman" panose="02020603050405020304" pitchFamily="18" charset="0"/>
                <a:sym typeface="+mn-ea"/>
              </a:rPr>
              <a:t>admiring the </a:t>
            </a:r>
          </a:p>
          <a:p>
            <a:pPr algn="l"/>
            <a:r>
              <a:rPr lang="en-US" altLang="zh-CN" sz="2400">
                <a:solidFill>
                  <a:schemeClr val="tx1">
                    <a:lumMod val="50000"/>
                  </a:schemeClr>
                </a:solidFill>
                <a:latin typeface="Times New Roman" panose="02020603050405020304" pitchFamily="18" charset="0"/>
                <a:sym typeface="+mn-ea"/>
              </a:rPr>
              <a:t>moon and sharing mooncakes with their families.</a:t>
            </a:r>
          </a:p>
        </p:txBody>
      </p:sp>
    </p:spTree>
    <p:custDataLst>
      <p:tags r:id="rId1"/>
    </p:custDataLst>
  </p:cSld>
  <p:clrMapOvr>
    <a:masterClrMapping/>
  </p:clrMapOvr>
  <p:transition>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73860" y="648970"/>
            <a:ext cx="6767830" cy="873760"/>
          </a:xfrm>
        </p:spPr>
        <p:txBody>
          <a:bodyPr>
            <a:normAutofit/>
          </a:bodyPr>
          <a:lstStyle/>
          <a:p>
            <a:r>
              <a:rPr lang="en-US" altLang="zh-CN" b="1" dirty="0">
                <a:solidFill>
                  <a:schemeClr val="tx1">
                    <a:lumMod val="50000"/>
                  </a:schemeClr>
                </a:solidFill>
                <a:latin typeface="Times New Roman" panose="02020603050405020304" pitchFamily="18" charset="0"/>
              </a:rPr>
              <a:t>Read the passage </a:t>
            </a:r>
            <a:r>
              <a:rPr lang="en-US" altLang="zh-CN" b="1" dirty="0" err="1">
                <a:solidFill>
                  <a:schemeClr val="tx1">
                    <a:lumMod val="50000"/>
                  </a:schemeClr>
                </a:solidFill>
                <a:latin typeface="Times New Roman" panose="02020603050405020304" pitchFamily="18" charset="0"/>
              </a:rPr>
              <a:t>again.Put</a:t>
            </a:r>
            <a:r>
              <a:rPr lang="en-US" altLang="zh-CN" b="1" dirty="0">
                <a:solidFill>
                  <a:schemeClr val="tx1">
                    <a:lumMod val="50000"/>
                  </a:schemeClr>
                </a:solidFill>
                <a:latin typeface="Times New Roman" panose="02020603050405020304" pitchFamily="18" charset="0"/>
              </a:rPr>
              <a:t> the events in the correct order.</a:t>
            </a:r>
          </a:p>
        </p:txBody>
      </p:sp>
      <p:sp>
        <p:nvSpPr>
          <p:cNvPr id="4" name="文本框 3"/>
          <p:cNvSpPr txBox="1"/>
          <p:nvPr/>
        </p:nvSpPr>
        <p:spPr>
          <a:xfrm>
            <a:off x="1251268" y="1605756"/>
            <a:ext cx="6921341" cy="3169285"/>
          </a:xfrm>
          <a:prstGeom prst="rect">
            <a:avLst/>
          </a:prstGeom>
          <a:noFill/>
        </p:spPr>
        <p:txBody>
          <a:bodyPr wrap="square" rtlCol="0">
            <a:spAutoFit/>
          </a:bodyPr>
          <a:lstStyle/>
          <a:p>
            <a:r>
              <a:rPr lang="en-US" altLang="zh-CN" sz="2000" dirty="0">
                <a:solidFill>
                  <a:schemeClr val="tx1">
                    <a:lumMod val="50000"/>
                  </a:schemeClr>
                </a:solidFill>
                <a:latin typeface="Times New Roman" panose="02020603050405020304" pitchFamily="18" charset="0"/>
              </a:rPr>
              <a:t>_____Pang </a:t>
            </a:r>
            <a:r>
              <a:rPr lang="en-US" altLang="zh-CN" sz="2000" dirty="0" err="1">
                <a:solidFill>
                  <a:schemeClr val="tx1">
                    <a:lumMod val="50000"/>
                  </a:schemeClr>
                </a:solidFill>
                <a:latin typeface="Times New Roman" panose="02020603050405020304" pitchFamily="18" charset="0"/>
              </a:rPr>
              <a:t>Meng</a:t>
            </a:r>
            <a:r>
              <a:rPr lang="en-US" altLang="zh-CN" sz="2000" dirty="0">
                <a:solidFill>
                  <a:schemeClr val="tx1">
                    <a:lumMod val="50000"/>
                  </a:schemeClr>
                </a:solidFill>
                <a:latin typeface="Times New Roman" panose="02020603050405020304" pitchFamily="18" charset="0"/>
              </a:rPr>
              <a:t> tried to steal the medicine. </a:t>
            </a:r>
          </a:p>
          <a:p>
            <a:r>
              <a:rPr lang="en-US" altLang="zh-CN" sz="2000" dirty="0">
                <a:solidFill>
                  <a:schemeClr val="tx1">
                    <a:lumMod val="50000"/>
                  </a:schemeClr>
                </a:solidFill>
                <a:latin typeface="Times New Roman" panose="02020603050405020304" pitchFamily="18" charset="0"/>
              </a:rPr>
              <a:t>_____A goddess thanked </a:t>
            </a:r>
            <a:r>
              <a:rPr lang="en-US" altLang="zh-CN" sz="2000" dirty="0" err="1">
                <a:solidFill>
                  <a:schemeClr val="tx1">
                    <a:lumMod val="50000"/>
                  </a:schemeClr>
                </a:solidFill>
                <a:latin typeface="Times New Roman" panose="02020603050405020304" pitchFamily="18" charset="0"/>
              </a:rPr>
              <a:t>Hou</a:t>
            </a:r>
            <a:r>
              <a:rPr lang="en-US" altLang="zh-CN" sz="2000" dirty="0">
                <a:solidFill>
                  <a:schemeClr val="tx1">
                    <a:lumMod val="50000"/>
                  </a:schemeClr>
                </a:solidFill>
                <a:latin typeface="Times New Roman" panose="02020603050405020304" pitchFamily="18" charset="0"/>
              </a:rPr>
              <a:t> Yi by giving him a magic medicine. </a:t>
            </a:r>
          </a:p>
          <a:p>
            <a:r>
              <a:rPr lang="en-US" altLang="zh-CN" sz="2000" dirty="0">
                <a:solidFill>
                  <a:schemeClr val="tx1">
                    <a:lumMod val="50000"/>
                  </a:schemeClr>
                </a:solidFill>
                <a:latin typeface="Times New Roman" panose="02020603050405020304" pitchFamily="18" charset="0"/>
              </a:rPr>
              <a:t>_____</a:t>
            </a:r>
            <a:r>
              <a:rPr lang="en-US" altLang="zh-CN" sz="2000" dirty="0" err="1">
                <a:solidFill>
                  <a:schemeClr val="tx1">
                    <a:lumMod val="50000"/>
                  </a:schemeClr>
                </a:solidFill>
                <a:latin typeface="Times New Roman" panose="02020603050405020304" pitchFamily="18" charset="0"/>
              </a:rPr>
              <a:t>Chang’e</a:t>
            </a:r>
            <a:r>
              <a:rPr lang="en-US" altLang="zh-CN" sz="2000" dirty="0">
                <a:solidFill>
                  <a:schemeClr val="tx1">
                    <a:lumMod val="50000"/>
                  </a:schemeClr>
                </a:solidFill>
                <a:latin typeface="Times New Roman" panose="02020603050405020304" pitchFamily="18" charset="0"/>
              </a:rPr>
              <a:t> refused to give Pang </a:t>
            </a:r>
            <a:r>
              <a:rPr lang="en-US" altLang="zh-CN" sz="2000" dirty="0" err="1">
                <a:solidFill>
                  <a:schemeClr val="tx1">
                    <a:lumMod val="50000"/>
                  </a:schemeClr>
                </a:solidFill>
                <a:latin typeface="Times New Roman" panose="02020603050405020304" pitchFamily="18" charset="0"/>
              </a:rPr>
              <a:t>Meng</a:t>
            </a:r>
            <a:r>
              <a:rPr lang="en-US" altLang="zh-CN" sz="2000" dirty="0">
                <a:solidFill>
                  <a:schemeClr val="tx1">
                    <a:lumMod val="50000"/>
                  </a:schemeClr>
                </a:solidFill>
                <a:latin typeface="Times New Roman" panose="02020603050405020304" pitchFamily="18" charset="0"/>
              </a:rPr>
              <a:t> the medicine and took </a:t>
            </a:r>
          </a:p>
          <a:p>
            <a:r>
              <a:rPr lang="en-US" altLang="zh-CN" sz="2000" dirty="0">
                <a:solidFill>
                  <a:schemeClr val="tx1">
                    <a:lumMod val="50000"/>
                  </a:schemeClr>
                </a:solidFill>
                <a:latin typeface="Times New Roman" panose="02020603050405020304" pitchFamily="18" charset="0"/>
              </a:rPr>
              <a:t>          it all. </a:t>
            </a:r>
          </a:p>
          <a:p>
            <a:r>
              <a:rPr lang="en-US" altLang="zh-CN" sz="2000" dirty="0">
                <a:solidFill>
                  <a:schemeClr val="tx1">
                    <a:lumMod val="50000"/>
                  </a:schemeClr>
                </a:solidFill>
                <a:latin typeface="Times New Roman" panose="02020603050405020304" pitchFamily="18" charset="0"/>
              </a:rPr>
              <a:t>_____</a:t>
            </a:r>
            <a:r>
              <a:rPr lang="en-US" altLang="zh-CN" sz="2000" dirty="0" err="1">
                <a:solidFill>
                  <a:schemeClr val="tx1">
                    <a:lumMod val="50000"/>
                  </a:schemeClr>
                </a:solidFill>
                <a:latin typeface="Times New Roman" panose="02020603050405020304" pitchFamily="18" charset="0"/>
              </a:rPr>
              <a:t>Hou</a:t>
            </a:r>
            <a:r>
              <a:rPr lang="en-US" altLang="zh-CN" sz="2000" dirty="0">
                <a:solidFill>
                  <a:schemeClr val="tx1">
                    <a:lumMod val="50000"/>
                  </a:schemeClr>
                </a:solidFill>
                <a:latin typeface="Times New Roman" panose="02020603050405020304" pitchFamily="18" charset="0"/>
              </a:rPr>
              <a:t> Yi shot down the nine suns and saved the people on    </a:t>
            </a:r>
          </a:p>
          <a:p>
            <a:r>
              <a:rPr lang="en-US" altLang="zh-CN" sz="2000" dirty="0">
                <a:solidFill>
                  <a:schemeClr val="tx1">
                    <a:lumMod val="50000"/>
                  </a:schemeClr>
                </a:solidFill>
                <a:latin typeface="Times New Roman" panose="02020603050405020304" pitchFamily="18" charset="0"/>
              </a:rPr>
              <a:t>          the earth. </a:t>
            </a:r>
          </a:p>
          <a:p>
            <a:r>
              <a:rPr lang="en-US" altLang="zh-CN" sz="2000" dirty="0">
                <a:solidFill>
                  <a:schemeClr val="tx1">
                    <a:lumMod val="50000"/>
                  </a:schemeClr>
                </a:solidFill>
                <a:latin typeface="Times New Roman" panose="02020603050405020304" pitchFamily="18" charset="0"/>
              </a:rPr>
              <a:t>_____</a:t>
            </a:r>
            <a:r>
              <a:rPr lang="en-US" altLang="zh-CN" sz="2000" dirty="0" err="1">
                <a:solidFill>
                  <a:schemeClr val="tx1">
                    <a:lumMod val="50000"/>
                  </a:schemeClr>
                </a:solidFill>
                <a:latin typeface="Times New Roman" panose="02020603050405020304" pitchFamily="18" charset="0"/>
              </a:rPr>
              <a:t>Hou</a:t>
            </a:r>
            <a:r>
              <a:rPr lang="en-US" altLang="zh-CN" sz="2000" dirty="0">
                <a:solidFill>
                  <a:schemeClr val="tx1">
                    <a:lumMod val="50000"/>
                  </a:schemeClr>
                </a:solidFill>
                <a:latin typeface="Times New Roman" panose="02020603050405020304" pitchFamily="18" charset="0"/>
              </a:rPr>
              <a:t> Yi was very sad and watched the moon at </a:t>
            </a:r>
            <a:r>
              <a:rPr lang="en-US" altLang="zh-CN" sz="2000" dirty="0" err="1">
                <a:solidFill>
                  <a:schemeClr val="tx1">
                    <a:lumMod val="50000"/>
                  </a:schemeClr>
                </a:solidFill>
                <a:latin typeface="Times New Roman" panose="02020603050405020304" pitchFamily="18" charset="0"/>
                <a:sym typeface="+mn-ea"/>
              </a:rPr>
              <a:t>night,and</a:t>
            </a:r>
            <a:r>
              <a:rPr lang="en-US" altLang="zh-CN" sz="2000" dirty="0">
                <a:solidFill>
                  <a:schemeClr val="tx1">
                    <a:lumMod val="50000"/>
                  </a:schemeClr>
                </a:solidFill>
                <a:latin typeface="Times New Roman" panose="02020603050405020304" pitchFamily="18" charset="0"/>
              </a:rPr>
              <a:t> </a:t>
            </a:r>
          </a:p>
          <a:p>
            <a:r>
              <a:rPr lang="en-US" altLang="zh-CN" sz="2000" dirty="0">
                <a:solidFill>
                  <a:schemeClr val="tx1">
                    <a:lumMod val="50000"/>
                  </a:schemeClr>
                </a:solidFill>
                <a:latin typeface="Times New Roman" panose="02020603050405020304" pitchFamily="18" charset="0"/>
              </a:rPr>
              <a:t>          wished his wife could come back. </a:t>
            </a:r>
          </a:p>
          <a:p>
            <a:r>
              <a:rPr lang="en-US" altLang="zh-CN" sz="2000" dirty="0">
                <a:solidFill>
                  <a:schemeClr val="tx1">
                    <a:lumMod val="50000"/>
                  </a:schemeClr>
                </a:solidFill>
                <a:latin typeface="Times New Roman" panose="02020603050405020304" pitchFamily="18" charset="0"/>
              </a:rPr>
              <a:t>_____As a result, </a:t>
            </a:r>
            <a:r>
              <a:rPr lang="en-US" altLang="zh-CN" sz="2000" dirty="0" err="1">
                <a:solidFill>
                  <a:schemeClr val="tx1">
                    <a:lumMod val="50000"/>
                  </a:schemeClr>
                </a:solidFill>
                <a:latin typeface="Times New Roman" panose="02020603050405020304" pitchFamily="18" charset="0"/>
              </a:rPr>
              <a:t>Chang’e</a:t>
            </a:r>
            <a:r>
              <a:rPr lang="en-US" altLang="zh-CN" sz="2000" dirty="0">
                <a:solidFill>
                  <a:schemeClr val="tx1">
                    <a:lumMod val="50000"/>
                  </a:schemeClr>
                </a:solidFill>
                <a:latin typeface="Times New Roman" panose="02020603050405020304" pitchFamily="18" charset="0"/>
              </a:rPr>
              <a:t> became light and flew up to the sky. </a:t>
            </a:r>
          </a:p>
          <a:p>
            <a:r>
              <a:rPr lang="en-US" altLang="zh-CN" sz="2000" dirty="0">
                <a:solidFill>
                  <a:schemeClr val="tx1">
                    <a:lumMod val="50000"/>
                  </a:schemeClr>
                </a:solidFill>
                <a:latin typeface="Times New Roman" panose="02020603050405020304" pitchFamily="18" charset="0"/>
              </a:rPr>
              <a:t>_____</a:t>
            </a:r>
            <a:r>
              <a:rPr lang="en-US" altLang="zh-CN" sz="2000" dirty="0" err="1">
                <a:solidFill>
                  <a:schemeClr val="tx1">
                    <a:lumMod val="50000"/>
                  </a:schemeClr>
                </a:solidFill>
                <a:latin typeface="Times New Roman" panose="02020603050405020304" pitchFamily="18" charset="0"/>
              </a:rPr>
              <a:t>Hou</a:t>
            </a:r>
            <a:r>
              <a:rPr lang="en-US" altLang="zh-CN" sz="2000" dirty="0">
                <a:solidFill>
                  <a:schemeClr val="tx1">
                    <a:lumMod val="50000"/>
                  </a:schemeClr>
                </a:solidFill>
                <a:latin typeface="Times New Roman" panose="02020603050405020304" pitchFamily="18" charset="0"/>
              </a:rPr>
              <a:t> Yi planned to take the medicine with his wife. </a:t>
            </a:r>
          </a:p>
        </p:txBody>
      </p:sp>
      <p:sp>
        <p:nvSpPr>
          <p:cNvPr id="3" name="文本框 2"/>
          <p:cNvSpPr txBox="1"/>
          <p:nvPr/>
        </p:nvSpPr>
        <p:spPr>
          <a:xfrm>
            <a:off x="1503204" y="2761615"/>
            <a:ext cx="260509" cy="368300"/>
          </a:xfrm>
          <a:prstGeom prst="rect">
            <a:avLst/>
          </a:prstGeom>
          <a:noFill/>
        </p:spPr>
        <p:txBody>
          <a:bodyPr wrap="square" rtlCol="0">
            <a:spAutoFit/>
          </a:bodyPr>
          <a:lstStyle/>
          <a:p>
            <a:r>
              <a:rPr lang="en-US" altLang="zh-CN">
                <a:solidFill>
                  <a:schemeClr val="tx1">
                    <a:lumMod val="50000"/>
                  </a:schemeClr>
                </a:solidFill>
                <a:latin typeface="Times New Roman" panose="02020603050405020304" pitchFamily="18" charset="0"/>
              </a:rPr>
              <a:t>1</a:t>
            </a:r>
          </a:p>
        </p:txBody>
      </p:sp>
      <p:sp>
        <p:nvSpPr>
          <p:cNvPr id="8" name="文本框 7"/>
          <p:cNvSpPr txBox="1"/>
          <p:nvPr/>
        </p:nvSpPr>
        <p:spPr>
          <a:xfrm>
            <a:off x="1504633" y="1589088"/>
            <a:ext cx="260509" cy="368300"/>
          </a:xfrm>
          <a:prstGeom prst="rect">
            <a:avLst/>
          </a:prstGeom>
          <a:noFill/>
        </p:spPr>
        <p:txBody>
          <a:bodyPr wrap="square" rtlCol="0">
            <a:spAutoFit/>
          </a:bodyPr>
          <a:lstStyle/>
          <a:p>
            <a:r>
              <a:rPr lang="en-US" altLang="zh-CN">
                <a:solidFill>
                  <a:srgbClr val="FF0000"/>
                </a:solidFill>
                <a:latin typeface="Times New Roman" panose="02020603050405020304" pitchFamily="18" charset="0"/>
              </a:rPr>
              <a:t>4</a:t>
            </a:r>
          </a:p>
        </p:txBody>
      </p:sp>
      <p:sp>
        <p:nvSpPr>
          <p:cNvPr id="9" name="文本框 8"/>
          <p:cNvSpPr txBox="1"/>
          <p:nvPr/>
        </p:nvSpPr>
        <p:spPr>
          <a:xfrm>
            <a:off x="1504633" y="1915795"/>
            <a:ext cx="260509" cy="368300"/>
          </a:xfrm>
          <a:prstGeom prst="rect">
            <a:avLst/>
          </a:prstGeom>
          <a:noFill/>
        </p:spPr>
        <p:txBody>
          <a:bodyPr wrap="square" rtlCol="0">
            <a:spAutoFit/>
          </a:bodyPr>
          <a:lstStyle/>
          <a:p>
            <a:r>
              <a:rPr lang="en-US" altLang="zh-CN">
                <a:solidFill>
                  <a:srgbClr val="FF0000"/>
                </a:solidFill>
                <a:latin typeface="Times New Roman" panose="02020603050405020304" pitchFamily="18" charset="0"/>
              </a:rPr>
              <a:t>2</a:t>
            </a:r>
          </a:p>
        </p:txBody>
      </p:sp>
      <p:sp>
        <p:nvSpPr>
          <p:cNvPr id="10" name="文本框 9"/>
          <p:cNvSpPr txBox="1"/>
          <p:nvPr/>
        </p:nvSpPr>
        <p:spPr>
          <a:xfrm>
            <a:off x="1504156" y="2239328"/>
            <a:ext cx="260509" cy="368300"/>
          </a:xfrm>
          <a:prstGeom prst="rect">
            <a:avLst/>
          </a:prstGeom>
          <a:noFill/>
        </p:spPr>
        <p:txBody>
          <a:bodyPr wrap="square" rtlCol="0">
            <a:spAutoFit/>
          </a:bodyPr>
          <a:lstStyle/>
          <a:p>
            <a:r>
              <a:rPr lang="en-US" altLang="zh-CN">
                <a:solidFill>
                  <a:srgbClr val="FF0000"/>
                </a:solidFill>
                <a:latin typeface="Times New Roman" panose="02020603050405020304" pitchFamily="18" charset="0"/>
              </a:rPr>
              <a:t>5</a:t>
            </a:r>
          </a:p>
        </p:txBody>
      </p:sp>
      <p:sp>
        <p:nvSpPr>
          <p:cNvPr id="11" name="文本框 10"/>
          <p:cNvSpPr txBox="1"/>
          <p:nvPr/>
        </p:nvSpPr>
        <p:spPr>
          <a:xfrm>
            <a:off x="1483201" y="3427413"/>
            <a:ext cx="260509" cy="368300"/>
          </a:xfrm>
          <a:prstGeom prst="rect">
            <a:avLst/>
          </a:prstGeom>
          <a:noFill/>
        </p:spPr>
        <p:txBody>
          <a:bodyPr wrap="square" rtlCol="0">
            <a:spAutoFit/>
          </a:bodyPr>
          <a:lstStyle/>
          <a:p>
            <a:r>
              <a:rPr lang="en-US" altLang="zh-CN">
                <a:solidFill>
                  <a:srgbClr val="FF0000"/>
                </a:solidFill>
                <a:latin typeface="Times New Roman" panose="02020603050405020304" pitchFamily="18" charset="0"/>
              </a:rPr>
              <a:t>7</a:t>
            </a:r>
          </a:p>
        </p:txBody>
      </p:sp>
      <p:sp>
        <p:nvSpPr>
          <p:cNvPr id="12" name="文本框 11"/>
          <p:cNvSpPr txBox="1"/>
          <p:nvPr/>
        </p:nvSpPr>
        <p:spPr>
          <a:xfrm>
            <a:off x="1524318" y="4020344"/>
            <a:ext cx="260509" cy="368300"/>
          </a:xfrm>
          <a:prstGeom prst="rect">
            <a:avLst/>
          </a:prstGeom>
          <a:noFill/>
        </p:spPr>
        <p:txBody>
          <a:bodyPr wrap="square" rtlCol="0">
            <a:spAutoFit/>
          </a:bodyPr>
          <a:lstStyle/>
          <a:p>
            <a:r>
              <a:rPr lang="en-US" altLang="zh-CN">
                <a:solidFill>
                  <a:srgbClr val="FF0000"/>
                </a:solidFill>
                <a:latin typeface="Times New Roman" panose="02020603050405020304" pitchFamily="18" charset="0"/>
              </a:rPr>
              <a:t>6</a:t>
            </a:r>
          </a:p>
        </p:txBody>
      </p:sp>
      <p:sp>
        <p:nvSpPr>
          <p:cNvPr id="13" name="文本框 12"/>
          <p:cNvSpPr txBox="1"/>
          <p:nvPr/>
        </p:nvSpPr>
        <p:spPr>
          <a:xfrm>
            <a:off x="1500188" y="4357370"/>
            <a:ext cx="253841" cy="368300"/>
          </a:xfrm>
          <a:prstGeom prst="rect">
            <a:avLst/>
          </a:prstGeom>
          <a:noFill/>
        </p:spPr>
        <p:txBody>
          <a:bodyPr wrap="square" rtlCol="0">
            <a:spAutoFit/>
          </a:bodyPr>
          <a:lstStyle/>
          <a:p>
            <a:r>
              <a:rPr lang="en-US" altLang="zh-CN">
                <a:solidFill>
                  <a:srgbClr val="FF0000"/>
                </a:solidFill>
                <a:latin typeface="Times New Roman" panose="02020603050405020304" pitchFamily="18" charset="0"/>
              </a:rPr>
              <a:t>3</a:t>
            </a:r>
          </a:p>
        </p:txBody>
      </p:sp>
      <p:sp>
        <p:nvSpPr>
          <p:cNvPr id="227" name=" 227"/>
          <p:cNvSpPr/>
          <p:nvPr/>
        </p:nvSpPr>
        <p:spPr>
          <a:xfrm>
            <a:off x="900430" y="648970"/>
            <a:ext cx="800100" cy="520700"/>
          </a:xfrm>
          <a:prstGeom prst="wedgeEllipseCallout">
            <a:avLst>
              <a:gd name="adj1" fmla="val -25046"/>
              <a:gd name="adj2" fmla="val 65698"/>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chemeClr val="bg2">
                    <a:lumMod val="10000"/>
                  </a:schemeClr>
                </a:solidFill>
                <a:latin typeface="Times New Roman" panose="02020603050405020304" pitchFamily="18" charset="0"/>
              </a:rPr>
              <a:t>3b</a:t>
            </a:r>
          </a:p>
        </p:txBody>
      </p:sp>
    </p:spTree>
    <p:custDataLst>
      <p:tags r:id="rId1"/>
    </p:custData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dissolv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dissolv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dissolve">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0530" y="740410"/>
            <a:ext cx="6767830" cy="685165"/>
          </a:xfrm>
        </p:spPr>
        <p:txBody>
          <a:bodyPr>
            <a:normAutofit fontScale="90000"/>
          </a:bodyPr>
          <a:lstStyle/>
          <a:p>
            <a:r>
              <a:rPr lang="en-US" altLang="zh-CN" b="1">
                <a:solidFill>
                  <a:schemeClr val="tx1">
                    <a:lumMod val="50000"/>
                  </a:schemeClr>
                </a:solidFill>
                <a:latin typeface="Times New Roman" panose="02020603050405020304" pitchFamily="18" charset="0"/>
              </a:rPr>
              <a:t>Without looking at the passage, try to complete the sentences with the correct words.</a:t>
            </a:r>
            <a:r>
              <a:rPr lang="en-US" altLang="zh-CN" b="1">
                <a:solidFill>
                  <a:schemeClr val="tx1"/>
                </a:solidFill>
                <a:latin typeface="Times New Roman" panose="02020603050405020304" pitchFamily="18" charset="0"/>
              </a:rPr>
              <a:t> </a:t>
            </a:r>
          </a:p>
        </p:txBody>
      </p:sp>
      <p:sp>
        <p:nvSpPr>
          <p:cNvPr id="4" name="文本框 3"/>
          <p:cNvSpPr txBox="1"/>
          <p:nvPr/>
        </p:nvSpPr>
        <p:spPr>
          <a:xfrm>
            <a:off x="1190466" y="1848009"/>
            <a:ext cx="6869906" cy="2999740"/>
          </a:xfrm>
          <a:prstGeom prst="rect">
            <a:avLst/>
          </a:prstGeom>
          <a:noFill/>
        </p:spPr>
        <p:txBody>
          <a:bodyPr wrap="square" rtlCol="0">
            <a:spAutoFit/>
          </a:bodyPr>
          <a:lstStyle/>
          <a:p>
            <a:r>
              <a:rPr lang="en-US" altLang="zh-CN" sz="2100">
                <a:solidFill>
                  <a:schemeClr val="tx1">
                    <a:lumMod val="50000"/>
                  </a:schemeClr>
                </a:solidFill>
                <a:latin typeface="Times New Roman" panose="02020603050405020304" pitchFamily="18" charset="0"/>
              </a:rPr>
              <a:t>1.People like to a________the full moon on the Mid-Autumn </a:t>
            </a:r>
          </a:p>
          <a:p>
            <a:r>
              <a:rPr lang="en-US" altLang="zh-CN" sz="2100">
                <a:solidFill>
                  <a:schemeClr val="tx1">
                    <a:lumMod val="50000"/>
                  </a:schemeClr>
                </a:solidFill>
                <a:latin typeface="Times New Roman" panose="02020603050405020304" pitchFamily="18" charset="0"/>
              </a:rPr>
              <a:t>    night.</a:t>
            </a:r>
          </a:p>
          <a:p>
            <a:r>
              <a:rPr lang="en-US" altLang="zh-CN" sz="2100">
                <a:solidFill>
                  <a:schemeClr val="tx1">
                    <a:lumMod val="50000"/>
                  </a:schemeClr>
                </a:solidFill>
                <a:latin typeface="Times New Roman" panose="02020603050405020304" pitchFamily="18" charset="0"/>
              </a:rPr>
              <a:t>2.The story of Chang’e is one of many t________folk </a:t>
            </a:r>
          </a:p>
          <a:p>
            <a:r>
              <a:rPr lang="en-US" altLang="zh-CN" sz="2100">
                <a:solidFill>
                  <a:schemeClr val="tx1">
                    <a:lumMod val="50000"/>
                  </a:schemeClr>
                </a:solidFill>
                <a:latin typeface="Times New Roman" panose="02020603050405020304" pitchFamily="18" charset="0"/>
              </a:rPr>
              <a:t>   stories.</a:t>
            </a:r>
          </a:p>
          <a:p>
            <a:r>
              <a:rPr lang="en-US" altLang="zh-CN" sz="2100">
                <a:solidFill>
                  <a:schemeClr val="tx1">
                    <a:lumMod val="50000"/>
                  </a:schemeClr>
                </a:solidFill>
                <a:latin typeface="Times New Roman" panose="02020603050405020304" pitchFamily="18" charset="0"/>
              </a:rPr>
              <a:t>3.Hou Yi got m________medicine for shooting down the </a:t>
            </a:r>
          </a:p>
          <a:p>
            <a:r>
              <a:rPr lang="en-US" altLang="zh-CN" sz="2100">
                <a:solidFill>
                  <a:schemeClr val="tx1">
                    <a:lumMod val="50000"/>
                  </a:schemeClr>
                </a:solidFill>
                <a:latin typeface="Times New Roman" panose="02020603050405020304" pitchFamily="18" charset="0"/>
              </a:rPr>
              <a:t>   nine suns.</a:t>
            </a:r>
          </a:p>
          <a:p>
            <a:r>
              <a:rPr lang="en-US" altLang="zh-CN" sz="2100">
                <a:solidFill>
                  <a:schemeClr val="tx1">
                    <a:lumMod val="50000"/>
                  </a:schemeClr>
                </a:solidFill>
                <a:latin typeface="Times New Roman" panose="02020603050405020304" pitchFamily="18" charset="0"/>
              </a:rPr>
              <a:t>4.Pang Meng wanted to s________the medicine.</a:t>
            </a:r>
          </a:p>
          <a:p>
            <a:r>
              <a:rPr lang="en-US" altLang="zh-CN" sz="2100">
                <a:solidFill>
                  <a:schemeClr val="tx1">
                    <a:lumMod val="50000"/>
                  </a:schemeClr>
                </a:solidFill>
                <a:latin typeface="Times New Roman" panose="02020603050405020304" pitchFamily="18" charset="0"/>
              </a:rPr>
              <a:t>5.Hou Yi l_________out fruits and desserts in the </a:t>
            </a:r>
          </a:p>
          <a:p>
            <a:r>
              <a:rPr lang="en-US" altLang="zh-CN" sz="2100">
                <a:solidFill>
                  <a:schemeClr val="tx1">
                    <a:lumMod val="50000"/>
                  </a:schemeClr>
                </a:solidFill>
                <a:latin typeface="Times New Roman" panose="02020603050405020304" pitchFamily="18" charset="0"/>
              </a:rPr>
              <a:t>   garden.</a:t>
            </a:r>
          </a:p>
        </p:txBody>
      </p:sp>
      <p:sp>
        <p:nvSpPr>
          <p:cNvPr id="3" name="文本框 2"/>
          <p:cNvSpPr txBox="1"/>
          <p:nvPr/>
        </p:nvSpPr>
        <p:spPr>
          <a:xfrm>
            <a:off x="3080703" y="1845628"/>
            <a:ext cx="1056799" cy="414020"/>
          </a:xfrm>
          <a:prstGeom prst="rect">
            <a:avLst/>
          </a:prstGeom>
          <a:noFill/>
        </p:spPr>
        <p:txBody>
          <a:bodyPr wrap="square" rtlCol="0">
            <a:spAutoFit/>
          </a:bodyPr>
          <a:lstStyle/>
          <a:p>
            <a:r>
              <a:rPr lang="en-US" altLang="zh-CN" sz="2100">
                <a:solidFill>
                  <a:srgbClr val="FF0000"/>
                </a:solidFill>
                <a:latin typeface="Times New Roman" panose="02020603050405020304" pitchFamily="18" charset="0"/>
              </a:rPr>
              <a:t>dmire</a:t>
            </a:r>
          </a:p>
        </p:txBody>
      </p:sp>
      <p:sp>
        <p:nvSpPr>
          <p:cNvPr id="8" name="文本框 7"/>
          <p:cNvSpPr txBox="1"/>
          <p:nvPr/>
        </p:nvSpPr>
        <p:spPr>
          <a:xfrm>
            <a:off x="2902585" y="3109754"/>
            <a:ext cx="1056799" cy="414020"/>
          </a:xfrm>
          <a:prstGeom prst="rect">
            <a:avLst/>
          </a:prstGeom>
          <a:noFill/>
        </p:spPr>
        <p:txBody>
          <a:bodyPr wrap="square" rtlCol="0">
            <a:spAutoFit/>
          </a:bodyPr>
          <a:lstStyle/>
          <a:p>
            <a:r>
              <a:rPr lang="en-US" altLang="zh-CN" sz="2100">
                <a:solidFill>
                  <a:srgbClr val="FF0000"/>
                </a:solidFill>
                <a:latin typeface="Times New Roman" panose="02020603050405020304" pitchFamily="18" charset="0"/>
              </a:rPr>
              <a:t>agic</a:t>
            </a:r>
          </a:p>
        </p:txBody>
      </p:sp>
      <p:sp>
        <p:nvSpPr>
          <p:cNvPr id="9" name="文本框 8"/>
          <p:cNvSpPr txBox="1"/>
          <p:nvPr/>
        </p:nvSpPr>
        <p:spPr>
          <a:xfrm>
            <a:off x="5488623" y="2483326"/>
            <a:ext cx="1295876" cy="414020"/>
          </a:xfrm>
          <a:prstGeom prst="rect">
            <a:avLst/>
          </a:prstGeom>
          <a:noFill/>
        </p:spPr>
        <p:txBody>
          <a:bodyPr wrap="square" rtlCol="0">
            <a:spAutoFit/>
          </a:bodyPr>
          <a:lstStyle/>
          <a:p>
            <a:r>
              <a:rPr lang="en-US" altLang="zh-CN" sz="2100">
                <a:solidFill>
                  <a:srgbClr val="FF0000"/>
                </a:solidFill>
                <a:latin typeface="Times New Roman" panose="02020603050405020304" pitchFamily="18" charset="0"/>
              </a:rPr>
              <a:t>raditional</a:t>
            </a:r>
          </a:p>
        </p:txBody>
      </p:sp>
      <p:sp>
        <p:nvSpPr>
          <p:cNvPr id="10" name="文本框 9"/>
          <p:cNvSpPr txBox="1"/>
          <p:nvPr/>
        </p:nvSpPr>
        <p:spPr>
          <a:xfrm>
            <a:off x="2338705" y="4082098"/>
            <a:ext cx="1056799" cy="414020"/>
          </a:xfrm>
          <a:prstGeom prst="rect">
            <a:avLst/>
          </a:prstGeom>
          <a:noFill/>
        </p:spPr>
        <p:txBody>
          <a:bodyPr wrap="square" rtlCol="0">
            <a:spAutoFit/>
          </a:bodyPr>
          <a:lstStyle/>
          <a:p>
            <a:r>
              <a:rPr lang="en-US" altLang="zh-CN" sz="2100">
                <a:solidFill>
                  <a:srgbClr val="FF0000"/>
                </a:solidFill>
                <a:latin typeface="Times New Roman" panose="02020603050405020304" pitchFamily="18" charset="0"/>
              </a:rPr>
              <a:t>aid</a:t>
            </a:r>
          </a:p>
        </p:txBody>
      </p:sp>
      <p:sp>
        <p:nvSpPr>
          <p:cNvPr id="11" name="文本框 10"/>
          <p:cNvSpPr txBox="1"/>
          <p:nvPr/>
        </p:nvSpPr>
        <p:spPr>
          <a:xfrm>
            <a:off x="3924618" y="3764915"/>
            <a:ext cx="1056799" cy="414020"/>
          </a:xfrm>
          <a:prstGeom prst="rect">
            <a:avLst/>
          </a:prstGeom>
          <a:noFill/>
        </p:spPr>
        <p:txBody>
          <a:bodyPr wrap="square" rtlCol="0">
            <a:spAutoFit/>
          </a:bodyPr>
          <a:lstStyle/>
          <a:p>
            <a:r>
              <a:rPr lang="en-US" altLang="zh-CN" sz="2100">
                <a:solidFill>
                  <a:srgbClr val="FF0000"/>
                </a:solidFill>
                <a:latin typeface="Times New Roman" panose="02020603050405020304" pitchFamily="18" charset="0"/>
              </a:rPr>
              <a:t>teal</a:t>
            </a:r>
          </a:p>
        </p:txBody>
      </p:sp>
      <p:sp>
        <p:nvSpPr>
          <p:cNvPr id="227" name=" 227"/>
          <p:cNvSpPr/>
          <p:nvPr/>
        </p:nvSpPr>
        <p:spPr>
          <a:xfrm>
            <a:off x="900430" y="648970"/>
            <a:ext cx="800100" cy="520700"/>
          </a:xfrm>
          <a:prstGeom prst="wedgeEllipseCallout">
            <a:avLst>
              <a:gd name="adj1" fmla="val -25046"/>
              <a:gd name="adj2" fmla="val 65698"/>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chemeClr val="bg2">
                    <a:lumMod val="10000"/>
                  </a:schemeClr>
                </a:solidFill>
                <a:latin typeface="Times New Roman" panose="02020603050405020304" pitchFamily="18" charset="0"/>
              </a:rPr>
              <a:t>3c</a:t>
            </a:r>
          </a:p>
        </p:txBody>
      </p:sp>
    </p:spTree>
    <p:custDataLst>
      <p:tags r:id="rId1"/>
    </p:custData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anim calcmode="discrete" valueType="clr">
                                      <p:cBhvr override="childStyle">
                                        <p:cTn id="7"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gtEl>
                                        <p:attrNameLst>
                                          <p:attrName>fillcolor</p:attrName>
                                        </p:attrNameLst>
                                      </p:cBhvr>
                                      <p:tavLst>
                                        <p:tav tm="0">
                                          <p:val>
                                            <p:clrVal>
                                              <a:schemeClr val="accent2"/>
                                            </p:clrVal>
                                          </p:val>
                                        </p:tav>
                                        <p:tav tm="50000">
                                          <p:val>
                                            <p:clrVal>
                                              <a:schemeClr val="hlink"/>
                                            </p:clrVal>
                                          </p:val>
                                        </p:tav>
                                      </p:tavLst>
                                    </p:anim>
                                    <p:set>
                                      <p:cBhvr>
                                        <p:cTn id="9" dur="80"/>
                                        <p:tgtEl>
                                          <p:spTgt spid="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9"/>
                                        </p:tgtEl>
                                        <p:attrNameLst>
                                          <p:attrName>style.visibility</p:attrName>
                                        </p:attrNameLst>
                                      </p:cBhvr>
                                      <p:to>
                                        <p:strVal val="visible"/>
                                      </p:to>
                                    </p:set>
                                    <p:anim calcmode="discrete" valueType="clr">
                                      <p:cBhvr override="childStyle">
                                        <p:cTn id="14"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
                                        </p:tgtEl>
                                        <p:attrNameLst>
                                          <p:attrName>fillcolor</p:attrName>
                                        </p:attrNameLst>
                                      </p:cBhvr>
                                      <p:tavLst>
                                        <p:tav tm="0">
                                          <p:val>
                                            <p:clrVal>
                                              <a:schemeClr val="accent2"/>
                                            </p:clrVal>
                                          </p:val>
                                        </p:tav>
                                        <p:tav tm="50000">
                                          <p:val>
                                            <p:clrVal>
                                              <a:schemeClr val="hlink"/>
                                            </p:clrVal>
                                          </p:val>
                                        </p:tav>
                                      </p:tavLst>
                                    </p:anim>
                                    <p:set>
                                      <p:cBhvr>
                                        <p:cTn id="16" dur="80"/>
                                        <p:tgtEl>
                                          <p:spTgt spid="9"/>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8"/>
                                        </p:tgtEl>
                                        <p:attrNameLst>
                                          <p:attrName>style.visibility</p:attrName>
                                        </p:attrNameLst>
                                      </p:cBhvr>
                                      <p:to>
                                        <p:strVal val="visible"/>
                                      </p:to>
                                    </p:set>
                                    <p:anim calcmode="discrete" valueType="clr">
                                      <p:cBhvr override="childStyle">
                                        <p:cTn id="21"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8"/>
                                        </p:tgtEl>
                                        <p:attrNameLst>
                                          <p:attrName>fillcolor</p:attrName>
                                        </p:attrNameLst>
                                      </p:cBhvr>
                                      <p:tavLst>
                                        <p:tav tm="0">
                                          <p:val>
                                            <p:clrVal>
                                              <a:schemeClr val="accent2"/>
                                            </p:clrVal>
                                          </p:val>
                                        </p:tav>
                                        <p:tav tm="50000">
                                          <p:val>
                                            <p:clrVal>
                                              <a:schemeClr val="hlink"/>
                                            </p:clrVal>
                                          </p:val>
                                        </p:tav>
                                      </p:tavLst>
                                    </p:anim>
                                    <p:set>
                                      <p:cBhvr>
                                        <p:cTn id="23" dur="80"/>
                                        <p:tgtEl>
                                          <p:spTgt spid="8"/>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1"/>
                                        </p:tgtEl>
                                        <p:attrNameLst>
                                          <p:attrName>style.visibility</p:attrName>
                                        </p:attrNameLst>
                                      </p:cBhvr>
                                      <p:to>
                                        <p:strVal val="visible"/>
                                      </p:to>
                                    </p:set>
                                    <p:anim calcmode="discrete" valueType="clr">
                                      <p:cBhvr override="childStyle">
                                        <p:cTn id="28"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1"/>
                                        </p:tgtEl>
                                        <p:attrNameLst>
                                          <p:attrName>fillcolor</p:attrName>
                                        </p:attrNameLst>
                                      </p:cBhvr>
                                      <p:tavLst>
                                        <p:tav tm="0">
                                          <p:val>
                                            <p:clrVal>
                                              <a:schemeClr val="accent2"/>
                                            </p:clrVal>
                                          </p:val>
                                        </p:tav>
                                        <p:tav tm="50000">
                                          <p:val>
                                            <p:clrVal>
                                              <a:schemeClr val="hlink"/>
                                            </p:clrVal>
                                          </p:val>
                                        </p:tav>
                                      </p:tavLst>
                                    </p:anim>
                                    <p:set>
                                      <p:cBhvr>
                                        <p:cTn id="30" dur="80"/>
                                        <p:tgtEl>
                                          <p:spTgt spid="11"/>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10"/>
                                        </p:tgtEl>
                                        <p:attrNameLst>
                                          <p:attrName>style.visibility</p:attrName>
                                        </p:attrNameLst>
                                      </p:cBhvr>
                                      <p:to>
                                        <p:strVal val="visible"/>
                                      </p:to>
                                    </p:set>
                                    <p:anim calcmode="discrete" valueType="clr">
                                      <p:cBhvr override="childStyle">
                                        <p:cTn id="35"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10"/>
                                        </p:tgtEl>
                                        <p:attrNameLst>
                                          <p:attrName>fillcolor</p:attrName>
                                        </p:attrNameLst>
                                      </p:cBhvr>
                                      <p:tavLst>
                                        <p:tav tm="0">
                                          <p:val>
                                            <p:clrVal>
                                              <a:schemeClr val="accent2"/>
                                            </p:clrVal>
                                          </p:val>
                                        </p:tav>
                                        <p:tav tm="50000">
                                          <p:val>
                                            <p:clrVal>
                                              <a:schemeClr val="hlink"/>
                                            </p:clrVal>
                                          </p:val>
                                        </p:tav>
                                      </p:tavLst>
                                    </p:anim>
                                    <p:set>
                                      <p:cBhvr>
                                        <p:cTn id="37" dur="8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41375" y="1309688"/>
            <a:ext cx="7189470" cy="3858260"/>
          </a:xfrm>
          <a:prstGeom prst="rect">
            <a:avLst/>
          </a:prstGeom>
          <a:noFill/>
        </p:spPr>
        <p:txBody>
          <a:bodyPr wrap="square" rtlCol="0">
            <a:spAutoFit/>
          </a:bodyPr>
          <a:lstStyle/>
          <a:p>
            <a:pPr>
              <a:lnSpc>
                <a:spcPct val="120000"/>
              </a:lnSpc>
              <a:spcBef>
                <a:spcPts val="0"/>
              </a:spcBef>
              <a:spcAft>
                <a:spcPts val="0"/>
              </a:spcAft>
            </a:pPr>
            <a:r>
              <a:rPr lang="en-US" altLang="zh-CN" sz="2000" dirty="0">
                <a:solidFill>
                  <a:schemeClr val="tx1">
                    <a:lumMod val="50000"/>
                  </a:schemeClr>
                </a:solidFill>
                <a:latin typeface="Times New Roman" panose="02020603050405020304" pitchFamily="18" charset="0"/>
              </a:rPr>
              <a:t>1.Chang'e refused to give it to him and took it all.</a:t>
            </a:r>
            <a:r>
              <a:rPr lang="zh-CN" altLang="en-US" sz="2000" dirty="0">
                <a:solidFill>
                  <a:schemeClr val="tx1">
                    <a:lumMod val="50000"/>
                  </a:schemeClr>
                </a:solidFill>
                <a:latin typeface="Times New Roman" panose="02020603050405020304" pitchFamily="18" charset="0"/>
              </a:rPr>
              <a:t>嫦娥拒绝把仙药给他，全部吞下了。（教材第11页）</a:t>
            </a:r>
          </a:p>
          <a:p>
            <a:pPr>
              <a:lnSpc>
                <a:spcPct val="120000"/>
              </a:lnSpc>
              <a:spcBef>
                <a:spcPts val="0"/>
              </a:spcBef>
              <a:spcAft>
                <a:spcPts val="0"/>
              </a:spcAft>
            </a:pPr>
            <a:r>
              <a:rPr lang="en-US" altLang="zh-CN" sz="2000" dirty="0">
                <a:solidFill>
                  <a:schemeClr val="tx1">
                    <a:lumMod val="50000"/>
                  </a:schemeClr>
                </a:solidFill>
                <a:latin typeface="Times New Roman" panose="02020603050405020304" pitchFamily="18" charset="0"/>
              </a:rPr>
              <a:t>refuse</a:t>
            </a:r>
            <a:r>
              <a:rPr lang="zh-CN" altLang="en-US" sz="2000" dirty="0">
                <a:solidFill>
                  <a:schemeClr val="tx1">
                    <a:lumMod val="50000"/>
                  </a:schemeClr>
                </a:solidFill>
                <a:latin typeface="Times New Roman" panose="02020603050405020304" pitchFamily="18" charset="0"/>
              </a:rPr>
              <a:t>动词，意为</a:t>
            </a:r>
            <a:r>
              <a:rPr lang="en-US" altLang="zh-CN" sz="2000" dirty="0">
                <a:solidFill>
                  <a:schemeClr val="tx1">
                    <a:lumMod val="50000"/>
                  </a:schemeClr>
                </a:solidFill>
                <a:latin typeface="Times New Roman" panose="02020603050405020304" pitchFamily="18" charset="0"/>
              </a:rPr>
              <a:t>“</a:t>
            </a:r>
            <a:r>
              <a:rPr lang="zh-CN" altLang="en-US" sz="2000" dirty="0">
                <a:solidFill>
                  <a:schemeClr val="tx1">
                    <a:lumMod val="50000"/>
                  </a:schemeClr>
                </a:solidFill>
                <a:latin typeface="Times New Roman" panose="02020603050405020304" pitchFamily="18" charset="0"/>
              </a:rPr>
              <a:t>拒绝，谢绝，推辞</a:t>
            </a:r>
            <a:r>
              <a:rPr lang="en-US" altLang="zh-CN" sz="2000" dirty="0">
                <a:solidFill>
                  <a:schemeClr val="tx1">
                    <a:lumMod val="50000"/>
                  </a:schemeClr>
                </a:solidFill>
                <a:latin typeface="Times New Roman" panose="02020603050405020304" pitchFamily="18" charset="0"/>
              </a:rPr>
              <a:t>”</a:t>
            </a:r>
            <a:r>
              <a:rPr lang="zh-CN" altLang="en-US" sz="2000" dirty="0">
                <a:solidFill>
                  <a:schemeClr val="tx1">
                    <a:lumMod val="50000"/>
                  </a:schemeClr>
                </a:solidFill>
                <a:latin typeface="Times New Roman" panose="02020603050405020304" pitchFamily="18" charset="0"/>
              </a:rPr>
              <a:t>。其后接动词不定式，即</a:t>
            </a:r>
            <a:r>
              <a:rPr lang="en-US" altLang="zh-CN" sz="2000" dirty="0">
                <a:solidFill>
                  <a:schemeClr val="tx1">
                    <a:lumMod val="50000"/>
                  </a:schemeClr>
                </a:solidFill>
                <a:latin typeface="Times New Roman" panose="02020603050405020304" pitchFamily="18" charset="0"/>
              </a:rPr>
              <a:t>refuse to do </a:t>
            </a:r>
            <a:r>
              <a:rPr lang="en-US" altLang="zh-CN" sz="2000" dirty="0" err="1">
                <a:solidFill>
                  <a:schemeClr val="tx1">
                    <a:lumMod val="50000"/>
                  </a:schemeClr>
                </a:solidFill>
                <a:latin typeface="Times New Roman" panose="02020603050405020304" pitchFamily="18" charset="0"/>
              </a:rPr>
              <a:t>sth</a:t>
            </a:r>
            <a:r>
              <a:rPr lang="en-US" altLang="zh-CN" sz="2000" dirty="0">
                <a:solidFill>
                  <a:schemeClr val="tx1">
                    <a:lumMod val="50000"/>
                  </a:schemeClr>
                </a:solidFill>
                <a:latin typeface="Times New Roman" panose="02020603050405020304" pitchFamily="18" charset="0"/>
              </a:rPr>
              <a:t>.</a:t>
            </a:r>
            <a:r>
              <a:rPr lang="zh-CN" altLang="en-US" sz="2000" dirty="0">
                <a:solidFill>
                  <a:schemeClr val="tx1">
                    <a:lumMod val="50000"/>
                  </a:schemeClr>
                </a:solidFill>
                <a:latin typeface="Times New Roman" panose="02020603050405020304" pitchFamily="18" charset="0"/>
              </a:rPr>
              <a:t>，意为</a:t>
            </a:r>
            <a:r>
              <a:rPr lang="en-US" altLang="zh-CN" sz="2000" dirty="0">
                <a:solidFill>
                  <a:schemeClr val="tx1">
                    <a:lumMod val="50000"/>
                  </a:schemeClr>
                </a:solidFill>
                <a:latin typeface="Times New Roman" panose="02020603050405020304" pitchFamily="18" charset="0"/>
              </a:rPr>
              <a:t>“</a:t>
            </a:r>
            <a:r>
              <a:rPr lang="zh-CN" altLang="en-US" sz="2000" dirty="0">
                <a:solidFill>
                  <a:schemeClr val="tx1">
                    <a:lumMod val="50000"/>
                  </a:schemeClr>
                </a:solidFill>
                <a:latin typeface="Times New Roman" panose="02020603050405020304" pitchFamily="18" charset="0"/>
              </a:rPr>
              <a:t>拒绝做某事</a:t>
            </a:r>
            <a:r>
              <a:rPr lang="en-US" altLang="zh-CN" sz="2000" dirty="0">
                <a:solidFill>
                  <a:schemeClr val="tx1">
                    <a:lumMod val="50000"/>
                  </a:schemeClr>
                </a:solidFill>
                <a:latin typeface="Times New Roman" panose="02020603050405020304" pitchFamily="18" charset="0"/>
              </a:rPr>
              <a:t>”</a:t>
            </a:r>
            <a:r>
              <a:rPr lang="zh-CN" altLang="en-US" sz="2400" dirty="0">
                <a:solidFill>
                  <a:schemeClr val="tx1">
                    <a:lumMod val="50000"/>
                  </a:schemeClr>
                </a:solidFill>
                <a:latin typeface="Times New Roman" panose="02020603050405020304" pitchFamily="18" charset="0"/>
              </a:rPr>
              <a:t>。</a:t>
            </a:r>
          </a:p>
          <a:p>
            <a:pPr>
              <a:lnSpc>
                <a:spcPct val="120000"/>
              </a:lnSpc>
              <a:spcBef>
                <a:spcPts val="0"/>
              </a:spcBef>
              <a:spcAft>
                <a:spcPts val="0"/>
              </a:spcAft>
            </a:pPr>
            <a:r>
              <a:rPr lang="en-US" altLang="zh-CN" sz="2000" dirty="0" err="1">
                <a:solidFill>
                  <a:schemeClr val="tx1">
                    <a:lumMod val="50000"/>
                  </a:schemeClr>
                </a:solidFill>
                <a:latin typeface="Times New Roman" panose="02020603050405020304" pitchFamily="18" charset="0"/>
              </a:rPr>
              <a:t>e.g.:They</a:t>
            </a:r>
            <a:r>
              <a:rPr lang="en-US" altLang="zh-CN" sz="2000" dirty="0">
                <a:solidFill>
                  <a:schemeClr val="tx1">
                    <a:lumMod val="50000"/>
                  </a:schemeClr>
                </a:solidFill>
                <a:latin typeface="Times New Roman" panose="02020603050405020304" pitchFamily="18" charset="0"/>
              </a:rPr>
              <a:t> refused to let me go.</a:t>
            </a:r>
          </a:p>
          <a:p>
            <a:pPr>
              <a:lnSpc>
                <a:spcPct val="120000"/>
              </a:lnSpc>
              <a:spcBef>
                <a:spcPts val="0"/>
              </a:spcBef>
              <a:spcAft>
                <a:spcPts val="0"/>
              </a:spcAft>
            </a:pPr>
            <a:r>
              <a:rPr lang="en-US" altLang="zh-CN" sz="2000" dirty="0">
                <a:solidFill>
                  <a:schemeClr val="tx1">
                    <a:lumMod val="50000"/>
                  </a:schemeClr>
                </a:solidFill>
                <a:latin typeface="Times New Roman" panose="02020603050405020304" pitchFamily="18" charset="0"/>
              </a:rPr>
              <a:t>2.Hou Yi was so sad that he called out her name to the moon every </a:t>
            </a:r>
          </a:p>
          <a:p>
            <a:pPr>
              <a:lnSpc>
                <a:spcPct val="120000"/>
              </a:lnSpc>
              <a:spcBef>
                <a:spcPts val="0"/>
              </a:spcBef>
              <a:spcAft>
                <a:spcPts val="0"/>
              </a:spcAft>
            </a:pPr>
            <a:r>
              <a:rPr lang="en-US" altLang="zh-CN" sz="2000" dirty="0">
                <a:solidFill>
                  <a:schemeClr val="tx1">
                    <a:lumMod val="50000"/>
                  </a:schemeClr>
                </a:solidFill>
                <a:latin typeface="Times New Roman" panose="02020603050405020304" pitchFamily="18" charset="0"/>
              </a:rPr>
              <a:t>night.</a:t>
            </a:r>
            <a:r>
              <a:rPr lang="zh-CN" altLang="en-US" sz="2000" dirty="0">
                <a:solidFill>
                  <a:schemeClr val="tx1">
                    <a:lumMod val="50000"/>
                  </a:schemeClr>
                </a:solidFill>
                <a:latin typeface="Times New Roman" panose="02020603050405020304" pitchFamily="18" charset="0"/>
              </a:rPr>
              <a:t>后羿悲痛不已，以至于每晚都对着月亮大声呼喊她的名字。（教材第11页）</a:t>
            </a:r>
          </a:p>
          <a:p>
            <a:pPr>
              <a:lnSpc>
                <a:spcPct val="120000"/>
              </a:lnSpc>
              <a:spcBef>
                <a:spcPts val="0"/>
              </a:spcBef>
              <a:spcAft>
                <a:spcPts val="0"/>
              </a:spcAft>
            </a:pPr>
            <a:r>
              <a:rPr lang="zh-CN" altLang="en-US" sz="2000" dirty="0">
                <a:solidFill>
                  <a:schemeClr val="tx1">
                    <a:lumMod val="50000"/>
                  </a:schemeClr>
                </a:solidFill>
                <a:latin typeface="Times New Roman" panose="02020603050405020304" pitchFamily="18" charset="0"/>
              </a:rPr>
              <a:t> </a:t>
            </a:r>
            <a:r>
              <a:rPr lang="en-US" altLang="zh-CN" sz="2000" dirty="0">
                <a:solidFill>
                  <a:schemeClr val="tx1">
                    <a:lumMod val="50000"/>
                  </a:schemeClr>
                </a:solidFill>
                <a:latin typeface="Times New Roman" panose="02020603050405020304" pitchFamily="18" charset="0"/>
              </a:rPr>
              <a:t>call out one's name</a:t>
            </a:r>
            <a:r>
              <a:rPr lang="zh-CN" altLang="en-US" sz="2000" dirty="0">
                <a:solidFill>
                  <a:schemeClr val="tx1">
                    <a:lumMod val="50000"/>
                  </a:schemeClr>
                </a:solidFill>
                <a:latin typeface="Times New Roman" panose="02020603050405020304" pitchFamily="18" charset="0"/>
              </a:rPr>
              <a:t>意为</a:t>
            </a:r>
            <a:r>
              <a:rPr lang="en-US" altLang="zh-CN" sz="2000" dirty="0">
                <a:solidFill>
                  <a:schemeClr val="tx1">
                    <a:lumMod val="50000"/>
                  </a:schemeClr>
                </a:solidFill>
                <a:latin typeface="Times New Roman" panose="02020603050405020304" pitchFamily="18" charset="0"/>
              </a:rPr>
              <a:t>“</a:t>
            </a:r>
            <a:r>
              <a:rPr lang="zh-CN" altLang="en-US" sz="2000" dirty="0">
                <a:solidFill>
                  <a:schemeClr val="tx1">
                    <a:lumMod val="50000"/>
                  </a:schemeClr>
                </a:solidFill>
                <a:latin typeface="Times New Roman" panose="02020603050405020304" pitchFamily="18" charset="0"/>
              </a:rPr>
              <a:t>大声呼喊某人的名字</a:t>
            </a:r>
            <a:r>
              <a:rPr lang="en-US" altLang="zh-CN" sz="2000" dirty="0">
                <a:solidFill>
                  <a:schemeClr val="tx1">
                    <a:lumMod val="50000"/>
                  </a:schemeClr>
                </a:solidFill>
                <a:latin typeface="Times New Roman" panose="02020603050405020304" pitchFamily="18" charset="0"/>
              </a:rPr>
              <a:t>”</a:t>
            </a:r>
            <a:r>
              <a:rPr lang="zh-CN" altLang="en-US" sz="2000" dirty="0">
                <a:solidFill>
                  <a:schemeClr val="tx1">
                    <a:lumMod val="50000"/>
                  </a:schemeClr>
                </a:solidFill>
                <a:latin typeface="Times New Roman" panose="02020603050405020304" pitchFamily="18" charset="0"/>
              </a:rPr>
              <a:t>。</a:t>
            </a:r>
          </a:p>
          <a:p>
            <a:pPr>
              <a:lnSpc>
                <a:spcPct val="120000"/>
              </a:lnSpc>
              <a:spcBef>
                <a:spcPts val="0"/>
              </a:spcBef>
              <a:spcAft>
                <a:spcPts val="0"/>
              </a:spcAft>
            </a:pPr>
            <a:r>
              <a:rPr lang="en-US" altLang="zh-CN" sz="2000" dirty="0">
                <a:solidFill>
                  <a:schemeClr val="tx1">
                    <a:lumMod val="50000"/>
                  </a:schemeClr>
                </a:solidFill>
                <a:latin typeface="Times New Roman" panose="02020603050405020304" pitchFamily="18" charset="0"/>
                <a:sym typeface="+mn-ea"/>
              </a:rPr>
              <a:t>e.g.:</a:t>
            </a:r>
            <a:r>
              <a:rPr lang="zh-CN" altLang="en-US" sz="2000" dirty="0">
                <a:solidFill>
                  <a:schemeClr val="tx1">
                    <a:lumMod val="50000"/>
                  </a:schemeClr>
                </a:solidFill>
                <a:latin typeface="Times New Roman" panose="02020603050405020304" pitchFamily="18" charset="0"/>
              </a:rPr>
              <a:t> </a:t>
            </a:r>
            <a:r>
              <a:rPr lang="en-US" altLang="zh-CN" sz="2000" dirty="0">
                <a:solidFill>
                  <a:schemeClr val="tx1">
                    <a:lumMod val="50000"/>
                  </a:schemeClr>
                </a:solidFill>
                <a:latin typeface="Times New Roman" panose="02020603050405020304" pitchFamily="18" charset="0"/>
              </a:rPr>
              <a:t>I called out his name but he turned a deaf ear to my calling.</a:t>
            </a:r>
          </a:p>
        </p:txBody>
      </p:sp>
      <p:sp>
        <p:nvSpPr>
          <p:cNvPr id="8" name="矩形 7"/>
          <p:cNvSpPr/>
          <p:nvPr/>
        </p:nvSpPr>
        <p:spPr>
          <a:xfrm>
            <a:off x="2280514" y="295275"/>
            <a:ext cx="4581703" cy="830997"/>
          </a:xfrm>
          <a:prstGeom prst="rect">
            <a:avLst/>
          </a:prstGeom>
          <a:noFill/>
          <a:ln>
            <a:noFill/>
          </a:ln>
        </p:spPr>
        <p:txBody>
          <a:bodyPr wrap="none" rtlCol="0" anchor="t">
            <a:spAutoFit/>
          </a:bodyPr>
          <a:lstStyle/>
          <a:p>
            <a:pPr algn="ctr"/>
            <a:r>
              <a:rPr lang="en-US" altLang="zh-CN" sz="4800" b="1" dirty="0">
                <a:ln w="22225">
                  <a:solidFill>
                    <a:schemeClr val="accent2"/>
                  </a:solidFill>
                  <a:prstDash val="solid"/>
                </a:ln>
                <a:solidFill>
                  <a:schemeClr val="accent2">
                    <a:lumMod val="40000"/>
                    <a:lumOff val="60000"/>
                  </a:schemeClr>
                </a:solidFill>
                <a:effectLst/>
                <a:latin typeface="Times New Roman" panose="02020603050405020304" pitchFamily="18" charset="0"/>
              </a:rPr>
              <a:t>Language Points</a:t>
            </a:r>
          </a:p>
        </p:txBody>
      </p:sp>
    </p:spTree>
    <p:custDataLst>
      <p:tags r:id="rId1"/>
    </p:custDataLst>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77424" y="645954"/>
            <a:ext cx="7189470" cy="4892675"/>
          </a:xfrm>
          <a:prstGeom prst="rect">
            <a:avLst/>
          </a:prstGeom>
          <a:noFill/>
        </p:spPr>
        <p:txBody>
          <a:bodyPr wrap="square" rtlCol="0">
            <a:spAutoFit/>
          </a:bodyPr>
          <a:lstStyle/>
          <a:p>
            <a:pPr algn="l">
              <a:lnSpc>
                <a:spcPct val="120000"/>
              </a:lnSpc>
              <a:spcBef>
                <a:spcPts val="0"/>
              </a:spcBef>
              <a:spcAft>
                <a:spcPts val="0"/>
              </a:spcAft>
              <a:buNone/>
            </a:pPr>
            <a:r>
              <a:rPr lang="zh-CN" altLang="en-US" sz="2000" dirty="0">
                <a:solidFill>
                  <a:schemeClr val="tx1">
                    <a:lumMod val="50000"/>
                  </a:schemeClr>
                </a:solidFill>
                <a:latin typeface="Times New Roman" panose="02020603050405020304" pitchFamily="18" charset="0"/>
              </a:rPr>
              <a:t>3.He quickly laid out her favorite fruits and desserts in the garden.他 飞快地在花园里摆出她最喜欢的水果和点心。（教材第11页）</a:t>
            </a:r>
          </a:p>
          <a:p>
            <a:pPr algn="l">
              <a:lnSpc>
                <a:spcPct val="120000"/>
              </a:lnSpc>
              <a:spcBef>
                <a:spcPts val="0"/>
              </a:spcBef>
              <a:spcAft>
                <a:spcPts val="0"/>
              </a:spcAft>
              <a:buNone/>
            </a:pPr>
            <a:r>
              <a:rPr lang="zh-CN" altLang="en-US" sz="2000" dirty="0">
                <a:solidFill>
                  <a:schemeClr val="tx1">
                    <a:lumMod val="50000"/>
                  </a:schemeClr>
                </a:solidFill>
                <a:latin typeface="Times New Roman" panose="02020603050405020304" pitchFamily="18" charset="0"/>
              </a:rPr>
              <a:t>lay out意为“摆开；布置”。lay在此处用作及物动词，意为“放置；安放”。其过去式和过去分词均为laid;现在分词为laying。</a:t>
            </a:r>
          </a:p>
          <a:p>
            <a:pPr algn="l">
              <a:lnSpc>
                <a:spcPct val="120000"/>
              </a:lnSpc>
              <a:spcBef>
                <a:spcPts val="0"/>
              </a:spcBef>
              <a:spcAft>
                <a:spcPts val="0"/>
              </a:spcAft>
              <a:buNone/>
            </a:pPr>
            <a:r>
              <a:rPr lang="zh-CN" altLang="en-US" sz="2000" dirty="0">
                <a:solidFill>
                  <a:schemeClr val="tx1">
                    <a:lumMod val="50000"/>
                  </a:schemeClr>
                </a:solidFill>
                <a:latin typeface="Times New Roman" panose="02020603050405020304" pitchFamily="18" charset="0"/>
              </a:rPr>
              <a:t> </a:t>
            </a:r>
            <a:r>
              <a:rPr lang="zh-CN" altLang="en-US" sz="2000" dirty="0">
                <a:solidFill>
                  <a:schemeClr val="tx1">
                    <a:lumMod val="50000"/>
                  </a:schemeClr>
                </a:solidFill>
                <a:latin typeface="Times New Roman" panose="02020603050405020304" pitchFamily="18" charset="0"/>
                <a:sym typeface="+mn-ea"/>
              </a:rPr>
              <a:t>e.g.:</a:t>
            </a:r>
            <a:r>
              <a:rPr lang="zh-CN" altLang="en-US" sz="2000" dirty="0">
                <a:solidFill>
                  <a:schemeClr val="tx1">
                    <a:lumMod val="50000"/>
                  </a:schemeClr>
                </a:solidFill>
                <a:latin typeface="Times New Roman" panose="02020603050405020304" pitchFamily="18" charset="0"/>
              </a:rPr>
              <a:t>Can you help her lay out the books on the shelf?</a:t>
            </a:r>
          </a:p>
          <a:p>
            <a:pPr algn="l">
              <a:lnSpc>
                <a:spcPct val="120000"/>
              </a:lnSpc>
              <a:spcBef>
                <a:spcPts val="0"/>
              </a:spcBef>
              <a:spcAft>
                <a:spcPts val="0"/>
              </a:spcAft>
              <a:buNone/>
            </a:pPr>
            <a:r>
              <a:rPr lang="zh-CN" altLang="en-US" sz="2000" dirty="0">
                <a:solidFill>
                  <a:schemeClr val="tx1">
                    <a:lumMod val="50000"/>
                  </a:schemeClr>
                </a:solidFill>
                <a:latin typeface="Times New Roman" panose="02020603050405020304" pitchFamily="18" charset="0"/>
              </a:rPr>
              <a:t> 【拓展】lay作动词，还可译为“产（卵）；下（蛋）”。</a:t>
            </a:r>
          </a:p>
          <a:p>
            <a:pPr algn="l">
              <a:lnSpc>
                <a:spcPct val="120000"/>
              </a:lnSpc>
              <a:spcBef>
                <a:spcPts val="0"/>
              </a:spcBef>
              <a:spcAft>
                <a:spcPts val="0"/>
              </a:spcAft>
              <a:buNone/>
            </a:pPr>
            <a:r>
              <a:rPr lang="zh-CN" altLang="en-US" sz="2000" dirty="0">
                <a:solidFill>
                  <a:schemeClr val="tx1">
                    <a:lumMod val="50000"/>
                  </a:schemeClr>
                </a:solidFill>
                <a:latin typeface="Times New Roman" panose="02020603050405020304" pitchFamily="18" charset="0"/>
                <a:sym typeface="+mn-ea"/>
              </a:rPr>
              <a:t>e.g.:</a:t>
            </a:r>
            <a:r>
              <a:rPr lang="zh-CN" altLang="en-US" sz="2000" dirty="0">
                <a:solidFill>
                  <a:schemeClr val="tx1">
                    <a:lumMod val="50000"/>
                  </a:schemeClr>
                </a:solidFill>
                <a:latin typeface="Times New Roman" panose="02020603050405020304" pitchFamily="18" charset="0"/>
              </a:rPr>
              <a:t>The hens lay a lot of eggs every day.</a:t>
            </a:r>
          </a:p>
          <a:p>
            <a:pPr algn="l">
              <a:lnSpc>
                <a:spcPct val="120000"/>
              </a:lnSpc>
              <a:spcBef>
                <a:spcPts val="0"/>
              </a:spcBef>
              <a:spcAft>
                <a:spcPts val="0"/>
              </a:spcAft>
              <a:buNone/>
            </a:pPr>
            <a:r>
              <a:rPr lang="zh-CN" altLang="en-US" sz="2000" dirty="0">
                <a:solidFill>
                  <a:schemeClr val="tx1">
                    <a:lumMod val="50000"/>
                  </a:schemeClr>
                </a:solidFill>
                <a:latin typeface="Times New Roman" panose="02020603050405020304" pitchFamily="18" charset="0"/>
              </a:rPr>
              <a:t>4.How he wished that Chang'e could come back!他是多么希望嫦娥能回来呀！（教材第11页）</a:t>
            </a:r>
          </a:p>
          <a:p>
            <a:pPr algn="l">
              <a:lnSpc>
                <a:spcPct val="120000"/>
              </a:lnSpc>
              <a:spcBef>
                <a:spcPts val="0"/>
              </a:spcBef>
              <a:spcAft>
                <a:spcPts val="0"/>
              </a:spcAft>
              <a:buNone/>
            </a:pPr>
            <a:r>
              <a:rPr lang="zh-CN" altLang="en-US" sz="2000" dirty="0">
                <a:solidFill>
                  <a:schemeClr val="tx1">
                    <a:lumMod val="50000"/>
                  </a:schemeClr>
                </a:solidFill>
                <a:latin typeface="Times New Roman" panose="02020603050405020304" pitchFamily="18" charset="0"/>
              </a:rPr>
              <a:t>wish及物动词，意为“希望”。</a:t>
            </a:r>
          </a:p>
          <a:p>
            <a:pPr algn="l">
              <a:lnSpc>
                <a:spcPct val="120000"/>
              </a:lnSpc>
              <a:spcBef>
                <a:spcPts val="0"/>
              </a:spcBef>
              <a:spcAft>
                <a:spcPts val="0"/>
              </a:spcAft>
              <a:buNone/>
            </a:pPr>
            <a:r>
              <a:rPr lang="zh-CN" altLang="en-US" sz="2000" dirty="0">
                <a:solidFill>
                  <a:schemeClr val="tx1">
                    <a:lumMod val="50000"/>
                  </a:schemeClr>
                </a:solidFill>
                <a:latin typeface="Times New Roman" panose="02020603050405020304" pitchFamily="18" charset="0"/>
                <a:sym typeface="+mn-ea"/>
              </a:rPr>
              <a:t>e.g.:</a:t>
            </a:r>
            <a:r>
              <a:rPr lang="zh-CN" altLang="en-US" sz="2000" dirty="0">
                <a:solidFill>
                  <a:schemeClr val="tx1">
                    <a:lumMod val="50000"/>
                  </a:schemeClr>
                </a:solidFill>
                <a:latin typeface="Times New Roman" panose="02020603050405020304" pitchFamily="18" charset="0"/>
              </a:rPr>
              <a:t> I wish to have a holiday.</a:t>
            </a:r>
          </a:p>
          <a:p>
            <a:pPr algn="l">
              <a:lnSpc>
                <a:spcPct val="120000"/>
              </a:lnSpc>
              <a:spcBef>
                <a:spcPts val="0"/>
              </a:spcBef>
              <a:spcAft>
                <a:spcPts val="0"/>
              </a:spcAft>
              <a:buNone/>
            </a:pPr>
            <a:r>
              <a:rPr lang="zh-CN" altLang="en-US" sz="2000" dirty="0">
                <a:solidFill>
                  <a:schemeClr val="tx1">
                    <a:lumMod val="50000"/>
                  </a:schemeClr>
                </a:solidFill>
                <a:latin typeface="Times New Roman" panose="02020603050405020304" pitchFamily="18" charset="0"/>
              </a:rPr>
              <a:t>We wish to live in a big house with a big garden.</a:t>
            </a:r>
            <a:endParaRPr lang="zh-CN" altLang="en-US" dirty="0"/>
          </a:p>
        </p:txBody>
      </p:sp>
    </p:spTree>
    <p:custDataLst>
      <p:tags r:id="rId1"/>
    </p:custDataLst>
  </p:cSld>
  <p:clrMapOvr>
    <a:masterClrMapping/>
  </p:clrMapOvr>
  <p:transition>
    <p:zoom dir="in"/>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1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1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1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1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ags/tag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0"/>
</p:tagLst>
</file>

<file path=ppt/theme/theme1.xml><?xml version="1.0" encoding="utf-8"?>
<a:theme xmlns:a="http://schemas.openxmlformats.org/drawingml/2006/main" name="WWW.2PPT.COM">
  <a:themeElements>
    <a:clrScheme name="自定义 396">
      <a:dk1>
        <a:srgbClr val="5F5F5F"/>
      </a:dk1>
      <a:lt1>
        <a:srgbClr val="FFFFFF"/>
      </a:lt1>
      <a:dk2>
        <a:srgbClr val="5F5F5F"/>
      </a:dk2>
      <a:lt2>
        <a:srgbClr val="FFFFFF"/>
      </a:lt2>
      <a:accent1>
        <a:srgbClr val="E37621"/>
      </a:accent1>
      <a:accent2>
        <a:srgbClr val="9FBE3C"/>
      </a:accent2>
      <a:accent3>
        <a:srgbClr val="DCAB48"/>
      </a:accent3>
      <a:accent4>
        <a:srgbClr val="8F2578"/>
      </a:accent4>
      <a:accent5>
        <a:srgbClr val="82653D"/>
      </a:accent5>
      <a:accent6>
        <a:srgbClr val="A15547"/>
      </a:accent6>
      <a:hlink>
        <a:srgbClr val="00B0F0"/>
      </a:hlink>
      <a:folHlink>
        <a:srgbClr val="AFB2B4"/>
      </a:folHlink>
    </a:clrScheme>
    <a:fontScheme name="自定义 3">
      <a:majorFont>
        <a:latin typeface="Arial"/>
        <a:ea typeface="黑体"/>
        <a:cs typeface=""/>
      </a:majorFont>
      <a:minorFont>
        <a:latin typeface="Arial"/>
        <a:ea typeface="黑体"/>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1079</Words>
  <Application>Microsoft Office PowerPoint</Application>
  <PresentationFormat>全屏显示(4:3)</PresentationFormat>
  <Paragraphs>102</Paragraphs>
  <Slides>13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13</vt:i4>
      </vt:variant>
    </vt:vector>
  </HeadingPairs>
  <TitlesOfParts>
    <vt:vector size="21" baseType="lpstr">
      <vt:lpstr>黑体</vt:lpstr>
      <vt:lpstr>宋体</vt:lpstr>
      <vt:lpstr>微软雅黑</vt:lpstr>
      <vt:lpstr>Arial</vt:lpstr>
      <vt:lpstr>Calibri</vt:lpstr>
      <vt:lpstr>Times New Roman</vt:lpstr>
      <vt:lpstr>Webdings</vt:lpstr>
      <vt:lpstr>WWW.2PPT.COM</vt:lpstr>
      <vt:lpstr>PowerPoint 演示文稿</vt:lpstr>
      <vt:lpstr>Warming up:</vt:lpstr>
      <vt:lpstr>Read the passage about the Mid-Autumn Festival and answer the questions.</vt:lpstr>
      <vt:lpstr>PowerPoint 演示文稿</vt:lpstr>
      <vt:lpstr>PowerPoint 演示文稿</vt:lpstr>
      <vt:lpstr>Read the passage again.Put the events in the correct order.</vt:lpstr>
      <vt:lpstr>Without looking at the passage, try to complete the sentences with the correct words. </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2016-02-19T08:14:00Z</dcterms:created>
  <dcterms:modified xsi:type="dcterms:W3CDTF">2023-01-17T03:29:01Z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7A0B5C3C94934621B5DB1CCDD6878748</vt:lpwstr>
  </property>
  <property fmtid="{A09F084E-AD41-489F-8076-AA5BE3082BCA}" pid="100">
    <vt:ui4>5</vt:ui4>
  </property>
  <property fmtid="{64440492-4C8B-11D1-8B70-080036B11A03}" pid="11">
    <vt:lpwstr>www.2ppt.com-爱PPT提供资源下载</vt:lpwstr>
  </property>
</Properties>
</file>