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69" r:id="rId2"/>
    <p:sldId id="370" r:id="rId3"/>
    <p:sldId id="417" r:id="rId4"/>
    <p:sldId id="441" r:id="rId5"/>
    <p:sldId id="445" r:id="rId6"/>
    <p:sldId id="443" r:id="rId7"/>
    <p:sldId id="442" r:id="rId8"/>
    <p:sldId id="446" r:id="rId9"/>
    <p:sldId id="447" r:id="rId10"/>
    <p:sldId id="448" r:id="rId11"/>
    <p:sldId id="439" r:id="rId12"/>
  </p:sldIdLst>
  <p:sldSz cx="9144000" cy="5143500" type="screen16x9"/>
  <p:notesSz cx="6735763" cy="9866313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9">
          <p15:clr>
            <a:srgbClr val="A4A3A4"/>
          </p15:clr>
        </p15:guide>
        <p15:guide id="2" pos="26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9494"/>
    <a:srgbClr val="CC0066"/>
    <a:srgbClr val="0000FF"/>
    <a:srgbClr val="0066FF"/>
    <a:srgbClr val="FF0000"/>
    <a:srgbClr val="554D1B"/>
    <a:srgbClr val="43452B"/>
    <a:srgbClr val="374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42" autoAdjust="0"/>
    <p:restoredTop sz="93250" autoAdjust="0"/>
  </p:normalViewPr>
  <p:slideViewPr>
    <p:cSldViewPr>
      <p:cViewPr>
        <p:scale>
          <a:sx n="100" d="100"/>
          <a:sy n="100" d="100"/>
        </p:scale>
        <p:origin x="-336" y="-804"/>
      </p:cViewPr>
      <p:guideLst>
        <p:guide orient="horz" pos="1729"/>
        <p:guide pos="26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页眉占位符 8704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200" b="0"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7043" name="日期占位符 8704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defRPr sz="1200" b="0" noProof="1">
                <a:cs typeface="+mn-ea"/>
              </a:defRPr>
            </a:lvl1pPr>
          </a:lstStyle>
          <a:p>
            <a:pPr>
              <a:defRPr/>
            </a:pPr>
            <a:fld id="{F7FE9D2D-D1F6-423A-8897-C072D32BBA4C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87044" name="页脚占位符 8704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>
              <a:defRPr sz="1200" b="0" noProof="1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7045" name="灯片编号占位符 8704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 b="0"/>
            </a:lvl1pPr>
          </a:lstStyle>
          <a:p>
            <a:pPr>
              <a:defRPr/>
            </a:pPr>
            <a:fld id="{FD914AAC-3CA0-4ACB-A904-F20CC53BE947}" type="slidenum">
              <a:rPr lang="zh-CN" altLang="en-US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120650" y="814388"/>
            <a:ext cx="6315075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9219" name="Rectangle 3"/>
          <p:cNvSpPr>
            <a:spLocks noGrp="1" noChangeArrowheads="1"/>
          </p:cNvSpPr>
          <p:nvPr>
            <p:ph type="body" sz="quarter" idx="9"/>
          </p:nvPr>
        </p:nvSpPr>
        <p:spPr bwMode="auto">
          <a:xfrm>
            <a:off x="528638" y="4733925"/>
            <a:ext cx="5676900" cy="42656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 smtClean="0"/>
              <a:t>单击此处编辑母版文本样式
第二级
第三级
第四级
第五级</a:t>
            </a:r>
          </a:p>
        </p:txBody>
      </p:sp>
      <p:sp>
        <p:nvSpPr>
          <p:cNvPr id="2052" name="Rectangle 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200" b="0"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3" name="Rectangle 5"/>
          <p:cNvSpPr>
            <a:spLocks noGrp="1"/>
          </p:cNvSpPr>
          <p:nvPr>
            <p:ph type="dt" idx="1"/>
          </p:nvPr>
        </p:nvSpPr>
        <p:spPr>
          <a:xfrm>
            <a:off x="3813175" y="0"/>
            <a:ext cx="2922588" cy="493713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defRPr sz="1200" b="0"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4" name="Rectangle 6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1000" cy="493713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200" b="0"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5" name="Rectangle 7"/>
          <p:cNvSpPr>
            <a:spLocks noGrp="1"/>
          </p:cNvSpPr>
          <p:nvPr>
            <p:ph type="sldNum" sz="quarter" idx="5"/>
          </p:nvPr>
        </p:nvSpPr>
        <p:spPr>
          <a:xfrm>
            <a:off x="3813175" y="9372600"/>
            <a:ext cx="2922588" cy="493713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 b="0"/>
            </a:lvl1pPr>
          </a:lstStyle>
          <a:p>
            <a:pPr>
              <a:defRPr/>
            </a:pPr>
            <a:fld id="{2B859B63-223D-4F3B-B052-A33B4A2EAF60}" type="slidenum">
              <a:rPr lang="zh-CN" altLang="en-US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lvl="1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lvl="2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lvl="3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lvl="4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lvl="5" indent="-22860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6pPr>
    <a:lvl7pPr marL="2743200" lvl="6" indent="-22860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7pPr>
    <a:lvl8pPr marL="3200400" lvl="7" indent="-22860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8pPr>
    <a:lvl9pPr marL="3657600" lvl="8" indent="-22860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216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0"/>
            <a:ext cx="8229600" cy="339471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273844"/>
            <a:ext cx="7886700" cy="4358879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3195638" cy="1200150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30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038601" y="342901"/>
            <a:ext cx="4477941" cy="4052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3195638" cy="28586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日期占位符 118787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0860D-9F5A-4F7D-9972-C19A6652D2A1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6" name="页脚占位符 118788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18789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3B3B7B-44DF-422E-9315-45DC67F96240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216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39471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 algn="l"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216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72766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44793" y="1175510"/>
            <a:ext cx="3526380" cy="53257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44793" y="1753791"/>
            <a:ext cx="3526380" cy="28394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717213" y="1175510"/>
            <a:ext cx="3526381" cy="5325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171450" indent="-171450">
              <a:buNone/>
              <a:defRPr lang="zh-CN" altLang="en-US" b="0" smtClean="0"/>
            </a:lvl1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17213" y="1768095"/>
            <a:ext cx="3526381" cy="28251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216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3195638" cy="120015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>
              <a:defRPr sz="30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038601" y="342901"/>
            <a:ext cx="4477941" cy="4052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3195638" cy="28586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1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2275167" y="1491630"/>
            <a:ext cx="469872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zh-CN" altLang="en-US" sz="4400" dirty="0" smtClean="0">
                <a:solidFill>
                  <a:srgbClr val="CC00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应</a:t>
            </a:r>
            <a:r>
              <a:rPr lang="zh-CN" altLang="en-US" sz="4400" dirty="0">
                <a:solidFill>
                  <a:srgbClr val="CC00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用一元二次方程</a:t>
            </a: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1" y="683597"/>
            <a:ext cx="91408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2400" b="0" dirty="0">
                <a:solidFill>
                  <a:srgbClr val="07070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第二章 一元二次方程</a:t>
            </a:r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0" y="4894660"/>
            <a:ext cx="9144000" cy="248840"/>
          </a:xfrm>
          <a:prstGeom prst="flowChartProcess">
            <a:avLst/>
          </a:prstGeom>
          <a:solidFill>
            <a:srgbClr val="008080"/>
          </a:solidFill>
          <a:ln w="9525">
            <a:noFill/>
            <a:miter lim="800000"/>
          </a:ln>
        </p:spPr>
        <p:txBody>
          <a:bodyPr anchor="ctr"/>
          <a:lstStyle/>
          <a:p>
            <a:endParaRPr lang="zh-CN" altLang="en-US" b="0"/>
          </a:p>
        </p:txBody>
      </p:sp>
      <p:sp>
        <p:nvSpPr>
          <p:cNvPr id="10247" name="MH_Text_1"/>
          <p:cNvSpPr>
            <a:spLocks noChangeArrowheads="1"/>
          </p:cNvSpPr>
          <p:nvPr/>
        </p:nvSpPr>
        <p:spPr bwMode="auto">
          <a:xfrm>
            <a:off x="723900" y="3365028"/>
            <a:ext cx="1665288" cy="791766"/>
          </a:xfrm>
          <a:prstGeom prst="roundRect">
            <a:avLst>
              <a:gd name="adj" fmla="val 6991"/>
            </a:avLst>
          </a:prstGeom>
          <a:solidFill>
            <a:srgbClr val="CCFFFF"/>
          </a:solidFill>
          <a:ln w="9525">
            <a:noFill/>
            <a:round/>
          </a:ln>
          <a:effectLst>
            <a:outerShdw dist="25401" dir="2700000" algn="ctr" rotWithShape="0">
              <a:srgbClr val="000000">
                <a:alpha val="28000"/>
              </a:srgbClr>
            </a:outerShdw>
          </a:effectLst>
        </p:spPr>
        <p:txBody>
          <a:bodyPr lIns="90170" tIns="720090" rIns="90170" bIns="46990" anchor="ctr"/>
          <a:lstStyle/>
          <a:p>
            <a:pPr algn="ctr">
              <a:lnSpc>
                <a:spcPct val="130000"/>
              </a:lnSpc>
              <a:defRPr/>
            </a:pPr>
            <a:endParaRPr lang="zh-CN" altLang="en-US" sz="1600" b="0">
              <a:solidFill>
                <a:srgbClr val="4D4D4D"/>
              </a:solidFill>
              <a:ea typeface="微软雅黑" panose="020B0503020204020204" pitchFamily="34" charset="-122"/>
            </a:endParaRPr>
          </a:p>
        </p:txBody>
      </p:sp>
      <p:sp>
        <p:nvSpPr>
          <p:cNvPr id="1033" name="MH_SubTitle_1"/>
          <p:cNvSpPr>
            <a:spLocks noChangeArrowheads="1"/>
          </p:cNvSpPr>
          <p:nvPr/>
        </p:nvSpPr>
        <p:spPr bwMode="auto">
          <a:xfrm>
            <a:off x="722314" y="3568625"/>
            <a:ext cx="1665287" cy="404813"/>
          </a:xfrm>
          <a:prstGeom prst="rect">
            <a:avLst/>
          </a:prstGeom>
          <a:solidFill>
            <a:srgbClr val="0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zh-CN" altLang="en-US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导入新课</a:t>
            </a:r>
          </a:p>
        </p:txBody>
      </p:sp>
      <p:sp>
        <p:nvSpPr>
          <p:cNvPr id="1034" name="MH_Other_1"/>
          <p:cNvSpPr>
            <a:spLocks noChangeArrowheads="1"/>
          </p:cNvSpPr>
          <p:nvPr/>
        </p:nvSpPr>
        <p:spPr bwMode="auto">
          <a:xfrm>
            <a:off x="2149476" y="3697213"/>
            <a:ext cx="168275" cy="12858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2E617E"/>
            </a:solidFill>
            <a:round/>
          </a:ln>
        </p:spPr>
        <p:txBody>
          <a:bodyPr anchor="ctr"/>
          <a:lstStyle/>
          <a:p>
            <a:pPr algn="ctr"/>
            <a:endParaRPr lang="zh-CN" altLang="en-US" sz="1400" b="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sp>
        <p:nvSpPr>
          <p:cNvPr id="10250" name="MH_Text_2"/>
          <p:cNvSpPr>
            <a:spLocks noChangeArrowheads="1"/>
          </p:cNvSpPr>
          <p:nvPr/>
        </p:nvSpPr>
        <p:spPr bwMode="auto">
          <a:xfrm>
            <a:off x="2711450" y="3363838"/>
            <a:ext cx="1665288" cy="792956"/>
          </a:xfrm>
          <a:prstGeom prst="roundRect">
            <a:avLst>
              <a:gd name="adj" fmla="val 6991"/>
            </a:avLst>
          </a:prstGeom>
          <a:solidFill>
            <a:srgbClr val="CCFFFF"/>
          </a:solidFill>
          <a:ln w="9525">
            <a:noFill/>
            <a:round/>
          </a:ln>
          <a:effectLst>
            <a:outerShdw dist="25401" dir="2700000" algn="ctr" rotWithShape="0">
              <a:srgbClr val="000000">
                <a:alpha val="28000"/>
              </a:srgbClr>
            </a:outerShdw>
          </a:effectLst>
        </p:spPr>
        <p:txBody>
          <a:bodyPr lIns="90170" tIns="720090" rIns="90170" bIns="46990" anchor="ctr"/>
          <a:lstStyle/>
          <a:p>
            <a:pPr algn="ctr">
              <a:lnSpc>
                <a:spcPct val="130000"/>
              </a:lnSpc>
              <a:defRPr/>
            </a:pPr>
            <a:endParaRPr lang="zh-CN" altLang="en-US" sz="1600" b="0">
              <a:solidFill>
                <a:srgbClr val="4D4D4D"/>
              </a:solidFill>
              <a:ea typeface="微软雅黑" panose="020B0503020204020204" pitchFamily="34" charset="-122"/>
            </a:endParaRPr>
          </a:p>
        </p:txBody>
      </p:sp>
      <p:sp>
        <p:nvSpPr>
          <p:cNvPr id="1036" name="MH_SubTitle_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711450" y="3568625"/>
            <a:ext cx="1665288" cy="404813"/>
          </a:xfrm>
          <a:prstGeom prst="rect">
            <a:avLst/>
          </a:prstGeom>
          <a:solidFill>
            <a:srgbClr val="0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zh-CN" altLang="en-US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讲授新课</a:t>
            </a:r>
          </a:p>
        </p:txBody>
      </p:sp>
      <p:sp>
        <p:nvSpPr>
          <p:cNvPr id="1037" name="MH_Other_2"/>
          <p:cNvSpPr>
            <a:spLocks noChangeArrowheads="1"/>
          </p:cNvSpPr>
          <p:nvPr/>
        </p:nvSpPr>
        <p:spPr bwMode="auto">
          <a:xfrm>
            <a:off x="2746376" y="3694831"/>
            <a:ext cx="168275" cy="12858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707C1A"/>
            </a:solidFill>
            <a:round/>
          </a:ln>
        </p:spPr>
        <p:txBody>
          <a:bodyPr anchor="ctr"/>
          <a:lstStyle/>
          <a:p>
            <a:pPr algn="ctr"/>
            <a:endParaRPr lang="zh-CN" altLang="en-US" sz="1400" b="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sp>
        <p:nvSpPr>
          <p:cNvPr id="1038" name="MH_Other_3"/>
          <p:cNvSpPr>
            <a:spLocks noChangeArrowheads="1"/>
          </p:cNvSpPr>
          <p:nvPr/>
        </p:nvSpPr>
        <p:spPr bwMode="auto">
          <a:xfrm>
            <a:off x="4179889" y="3697213"/>
            <a:ext cx="168275" cy="12858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707C1A"/>
            </a:solidFill>
            <a:round/>
          </a:ln>
        </p:spPr>
        <p:txBody>
          <a:bodyPr anchor="ctr"/>
          <a:lstStyle/>
          <a:p>
            <a:pPr algn="ctr"/>
            <a:endParaRPr lang="zh-CN" altLang="en-US" sz="1400" b="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sp>
        <p:nvSpPr>
          <p:cNvPr id="10254" name="MH_Text_3"/>
          <p:cNvSpPr>
            <a:spLocks noChangeArrowheads="1"/>
          </p:cNvSpPr>
          <p:nvPr/>
        </p:nvSpPr>
        <p:spPr bwMode="auto">
          <a:xfrm>
            <a:off x="4719639" y="3363838"/>
            <a:ext cx="1666875" cy="792956"/>
          </a:xfrm>
          <a:prstGeom prst="roundRect">
            <a:avLst>
              <a:gd name="adj" fmla="val 6991"/>
            </a:avLst>
          </a:prstGeom>
          <a:solidFill>
            <a:srgbClr val="CCFFFF"/>
          </a:solidFill>
          <a:ln w="9525">
            <a:noFill/>
            <a:round/>
          </a:ln>
          <a:effectLst>
            <a:outerShdw dist="25401" dir="2700000" algn="ctr" rotWithShape="0">
              <a:srgbClr val="000000">
                <a:alpha val="28000"/>
              </a:srgbClr>
            </a:outerShdw>
          </a:effectLst>
        </p:spPr>
        <p:txBody>
          <a:bodyPr lIns="90170" tIns="720090" rIns="90170" bIns="46990" anchor="ctr"/>
          <a:lstStyle/>
          <a:p>
            <a:pPr algn="ctr">
              <a:lnSpc>
                <a:spcPct val="130000"/>
              </a:lnSpc>
              <a:defRPr/>
            </a:pPr>
            <a:endParaRPr lang="zh-CN" altLang="en-US" sz="1600" b="0">
              <a:solidFill>
                <a:srgbClr val="4D4D4D"/>
              </a:solidFill>
              <a:ea typeface="微软雅黑" panose="020B0503020204020204" pitchFamily="34" charset="-122"/>
            </a:endParaRPr>
          </a:p>
        </p:txBody>
      </p:sp>
      <p:sp>
        <p:nvSpPr>
          <p:cNvPr id="1040" name="MH_SubTitle_3"/>
          <p:cNvSpPr>
            <a:spLocks noChangeArrowheads="1"/>
          </p:cNvSpPr>
          <p:nvPr/>
        </p:nvSpPr>
        <p:spPr bwMode="auto">
          <a:xfrm>
            <a:off x="4719639" y="3568625"/>
            <a:ext cx="1665287" cy="404813"/>
          </a:xfrm>
          <a:prstGeom prst="rect">
            <a:avLst/>
          </a:prstGeom>
          <a:solidFill>
            <a:srgbClr val="0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zh-CN" altLang="en-US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当堂练习</a:t>
            </a:r>
          </a:p>
        </p:txBody>
      </p:sp>
      <p:sp>
        <p:nvSpPr>
          <p:cNvPr id="1041" name="MH_Other_4"/>
          <p:cNvSpPr>
            <a:spLocks noChangeArrowheads="1"/>
          </p:cNvSpPr>
          <p:nvPr/>
        </p:nvSpPr>
        <p:spPr bwMode="auto">
          <a:xfrm>
            <a:off x="4776788" y="3694831"/>
            <a:ext cx="169862" cy="12858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2E617E"/>
            </a:solidFill>
            <a:round/>
          </a:ln>
        </p:spPr>
        <p:txBody>
          <a:bodyPr anchor="ctr"/>
          <a:lstStyle/>
          <a:p>
            <a:pPr algn="ctr"/>
            <a:endParaRPr lang="zh-CN" altLang="en-US" sz="1400" b="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sp>
        <p:nvSpPr>
          <p:cNvPr id="1042" name="MH_Other_5"/>
          <p:cNvSpPr>
            <a:spLocks noChangeArrowheads="1"/>
          </p:cNvSpPr>
          <p:nvPr/>
        </p:nvSpPr>
        <p:spPr bwMode="auto">
          <a:xfrm>
            <a:off x="6178551" y="3697213"/>
            <a:ext cx="168275" cy="12858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2E617E"/>
            </a:solidFill>
            <a:round/>
          </a:ln>
        </p:spPr>
        <p:txBody>
          <a:bodyPr anchor="ctr"/>
          <a:lstStyle/>
          <a:p>
            <a:pPr algn="ctr"/>
            <a:endParaRPr lang="zh-CN" altLang="en-US" sz="1400" b="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sp>
        <p:nvSpPr>
          <p:cNvPr id="10258" name="MH_Text_4"/>
          <p:cNvSpPr>
            <a:spLocks noChangeArrowheads="1"/>
          </p:cNvSpPr>
          <p:nvPr/>
        </p:nvSpPr>
        <p:spPr bwMode="auto">
          <a:xfrm>
            <a:off x="6727825" y="3363838"/>
            <a:ext cx="1665288" cy="792956"/>
          </a:xfrm>
          <a:prstGeom prst="roundRect">
            <a:avLst>
              <a:gd name="adj" fmla="val 6991"/>
            </a:avLst>
          </a:prstGeom>
          <a:solidFill>
            <a:srgbClr val="CCFFFF"/>
          </a:solidFill>
          <a:ln w="9525">
            <a:noFill/>
            <a:round/>
          </a:ln>
          <a:effectLst>
            <a:outerShdw dist="25401" dir="2700000" algn="ctr" rotWithShape="0">
              <a:srgbClr val="000000">
                <a:alpha val="28000"/>
              </a:srgbClr>
            </a:outerShdw>
          </a:effectLst>
        </p:spPr>
        <p:txBody>
          <a:bodyPr lIns="90170" tIns="720090" rIns="90170" bIns="46990" anchor="ctr"/>
          <a:lstStyle/>
          <a:p>
            <a:pPr algn="ctr">
              <a:lnSpc>
                <a:spcPct val="130000"/>
              </a:lnSpc>
              <a:defRPr/>
            </a:pPr>
            <a:endParaRPr lang="zh-CN" altLang="en-US" sz="1600" b="0">
              <a:solidFill>
                <a:srgbClr val="4D4D4D"/>
              </a:solidFill>
              <a:ea typeface="微软雅黑" panose="020B0503020204020204" pitchFamily="34" charset="-122"/>
            </a:endParaRPr>
          </a:p>
        </p:txBody>
      </p:sp>
      <p:sp>
        <p:nvSpPr>
          <p:cNvPr id="1044" name="MH_SubTitle_4"/>
          <p:cNvSpPr>
            <a:spLocks noChangeArrowheads="1"/>
          </p:cNvSpPr>
          <p:nvPr/>
        </p:nvSpPr>
        <p:spPr bwMode="auto">
          <a:xfrm>
            <a:off x="6727826" y="3568625"/>
            <a:ext cx="1668463" cy="404813"/>
          </a:xfrm>
          <a:prstGeom prst="rect">
            <a:avLst/>
          </a:prstGeom>
          <a:solidFill>
            <a:srgbClr val="0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zh-CN" altLang="en-US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课堂小结</a:t>
            </a:r>
          </a:p>
        </p:txBody>
      </p:sp>
      <p:sp>
        <p:nvSpPr>
          <p:cNvPr id="1045" name="MH_Other_6"/>
          <p:cNvSpPr>
            <a:spLocks noChangeArrowheads="1"/>
          </p:cNvSpPr>
          <p:nvPr/>
        </p:nvSpPr>
        <p:spPr bwMode="auto">
          <a:xfrm>
            <a:off x="6777039" y="3694831"/>
            <a:ext cx="168275" cy="12858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707C1A"/>
            </a:solidFill>
            <a:round/>
          </a:ln>
        </p:spPr>
        <p:txBody>
          <a:bodyPr anchor="ctr"/>
          <a:lstStyle/>
          <a:p>
            <a:pPr algn="ctr"/>
            <a:endParaRPr lang="zh-CN" altLang="en-US" sz="1400" b="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1046" name="MH_Other_7"/>
          <p:cNvGrpSpPr/>
          <p:nvPr/>
        </p:nvGrpSpPr>
        <p:grpSpPr bwMode="auto">
          <a:xfrm>
            <a:off x="2085975" y="3661494"/>
            <a:ext cx="890588" cy="200025"/>
            <a:chOff x="0" y="0"/>
            <a:chExt cx="561" cy="169"/>
          </a:xfrm>
        </p:grpSpPr>
        <p:pic>
          <p:nvPicPr>
            <p:cNvPr id="1057" name="MH_Other_7"/>
            <p:cNvPicPr>
              <a:picLocks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0" y="0"/>
              <a:ext cx="561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58" name="Text Box 24"/>
            <p:cNvSpPr txBox="1">
              <a:spLocks noChangeArrowheads="1"/>
            </p:cNvSpPr>
            <p:nvPr/>
          </p:nvSpPr>
          <p:spPr bwMode="auto">
            <a:xfrm>
              <a:off x="70" y="65"/>
              <a:ext cx="422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sz="1400" b="0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10264" name="MH_Other_8"/>
          <p:cNvSpPr>
            <a:spLocks noChangeArrowheads="1"/>
          </p:cNvSpPr>
          <p:nvPr/>
        </p:nvSpPr>
        <p:spPr bwMode="auto">
          <a:xfrm>
            <a:off x="2184401" y="3728169"/>
            <a:ext cx="695325" cy="666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0000">
                  <a:alpha val="1999"/>
                </a:srgbClr>
              </a:gs>
              <a:gs pos="28999">
                <a:srgbClr val="000000">
                  <a:alpha val="1999"/>
                </a:srgbClr>
              </a:gs>
              <a:gs pos="100000">
                <a:srgbClr val="000000">
                  <a:alpha val="1999"/>
                </a:srgbClr>
              </a:gs>
              <a:gs pos="100000">
                <a:srgbClr val="000000">
                  <a:alpha val="1999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round/>
          </a:ln>
          <a:effectLst>
            <a:outerShdw sx="102000" sy="102000" algn="ctr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zh-CN" altLang="en-US" sz="1400" b="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1048" name="MH_Other_9"/>
          <p:cNvGrpSpPr/>
          <p:nvPr/>
        </p:nvGrpSpPr>
        <p:grpSpPr bwMode="auto">
          <a:xfrm>
            <a:off x="4116388" y="3661494"/>
            <a:ext cx="889000" cy="200025"/>
            <a:chOff x="0" y="0"/>
            <a:chExt cx="560" cy="169"/>
          </a:xfrm>
        </p:grpSpPr>
        <p:pic>
          <p:nvPicPr>
            <p:cNvPr id="1055" name="MH_Other_9"/>
            <p:cNvPicPr>
              <a:picLocks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0" y="0"/>
              <a:ext cx="56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56" name="Text Box 28"/>
            <p:cNvSpPr txBox="1">
              <a:spLocks noChangeArrowheads="1"/>
            </p:cNvSpPr>
            <p:nvPr/>
          </p:nvSpPr>
          <p:spPr bwMode="auto">
            <a:xfrm>
              <a:off x="70" y="65"/>
              <a:ext cx="422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sz="1400" b="0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10268" name="MH_Other_10"/>
          <p:cNvSpPr>
            <a:spLocks noChangeArrowheads="1"/>
          </p:cNvSpPr>
          <p:nvPr/>
        </p:nvSpPr>
        <p:spPr bwMode="auto">
          <a:xfrm>
            <a:off x="4214814" y="3728169"/>
            <a:ext cx="695325" cy="666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0000">
                  <a:alpha val="1999"/>
                </a:srgbClr>
              </a:gs>
              <a:gs pos="28999">
                <a:srgbClr val="000000">
                  <a:alpha val="1999"/>
                </a:srgbClr>
              </a:gs>
              <a:gs pos="100000">
                <a:srgbClr val="000000">
                  <a:alpha val="1999"/>
                </a:srgbClr>
              </a:gs>
              <a:gs pos="100000">
                <a:srgbClr val="000000">
                  <a:alpha val="1999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round/>
          </a:ln>
          <a:effectLst>
            <a:outerShdw sx="102000" sy="102000" algn="ctr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zh-CN" altLang="en-US" sz="1400" b="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pic>
        <p:nvPicPr>
          <p:cNvPr id="1050" name="MH_Other_11"/>
          <p:cNvPicPr>
            <a:picLocks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115050" y="3661494"/>
            <a:ext cx="890588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1" name="Text Box 31"/>
          <p:cNvSpPr txBox="1">
            <a:spLocks noChangeArrowheads="1"/>
          </p:cNvSpPr>
          <p:nvPr/>
        </p:nvSpPr>
        <p:spPr bwMode="auto">
          <a:xfrm>
            <a:off x="6226176" y="3737694"/>
            <a:ext cx="669925" cy="46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sz="1400" b="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sp>
        <p:nvSpPr>
          <p:cNvPr id="10271" name="MH_Other_12"/>
          <p:cNvSpPr>
            <a:spLocks noChangeArrowheads="1"/>
          </p:cNvSpPr>
          <p:nvPr/>
        </p:nvSpPr>
        <p:spPr bwMode="auto">
          <a:xfrm>
            <a:off x="6213476" y="3728169"/>
            <a:ext cx="695325" cy="666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0000">
                  <a:alpha val="1999"/>
                </a:srgbClr>
              </a:gs>
              <a:gs pos="28999">
                <a:srgbClr val="000000">
                  <a:alpha val="1999"/>
                </a:srgbClr>
              </a:gs>
              <a:gs pos="100000">
                <a:srgbClr val="000000">
                  <a:alpha val="1999"/>
                </a:srgbClr>
              </a:gs>
              <a:gs pos="100000">
                <a:srgbClr val="000000">
                  <a:alpha val="1999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round/>
          </a:ln>
          <a:effectLst>
            <a:outerShdw sx="102000" sy="102000" algn="ctr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zh-CN" altLang="en-US" sz="1400" b="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sp>
        <p:nvSpPr>
          <p:cNvPr id="1053" name="Rectangle 5"/>
          <p:cNvSpPr>
            <a:spLocks noChangeArrowheads="1"/>
          </p:cNvSpPr>
          <p:nvPr/>
        </p:nvSpPr>
        <p:spPr bwMode="auto">
          <a:xfrm>
            <a:off x="4006900" y="2499742"/>
            <a:ext cx="12987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zh-CN" altLang="en-US" sz="2400" b="0" dirty="0">
                <a:latin typeface="华文中宋" panose="02010600040101010101" pitchFamily="2" charset="-122"/>
                <a:ea typeface="华文中宋" panose="02010600040101010101" pitchFamily="2" charset="-122"/>
              </a:rPr>
              <a:t>第</a:t>
            </a:r>
            <a:r>
              <a:rPr lang="en-US" altLang="zh-CN" sz="2400" b="0" dirty="0">
                <a:latin typeface="华文中宋" panose="02010600040101010101" pitchFamily="2" charset="-122"/>
                <a:ea typeface="华文中宋" panose="02010600040101010101" pitchFamily="2" charset="-122"/>
              </a:rPr>
              <a:t>1</a:t>
            </a:r>
            <a:r>
              <a:rPr lang="zh-CN" altLang="en-US" sz="2400" b="0" dirty="0">
                <a:latin typeface="华文中宋" panose="02010600040101010101" pitchFamily="2" charset="-122"/>
                <a:ea typeface="华文中宋" panose="02010600040101010101" pitchFamily="2" charset="-122"/>
              </a:rPr>
              <a:t>课</a:t>
            </a:r>
            <a:r>
              <a:rPr lang="zh-CN" altLang="en-US" sz="2400" b="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时</a:t>
            </a:r>
            <a:endParaRPr lang="zh-CN" altLang="en-US" sz="2400" b="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-10682" y="4299942"/>
            <a:ext cx="9151509" cy="429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000" kern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WWW.PPT818.COM</a:t>
            </a:r>
            <a:endParaRPr lang="en-US" altLang="zh-CN" sz="2000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87" name="内容占位符 41"/>
          <p:cNvSpPr>
            <a:spLocks noChangeArrowheads="1"/>
          </p:cNvSpPr>
          <p:nvPr/>
        </p:nvSpPr>
        <p:spPr bwMode="auto">
          <a:xfrm>
            <a:off x="179389" y="1858566"/>
            <a:ext cx="8713787" cy="292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150000"/>
              </a:lnSpc>
            </a:pP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解：设</a:t>
            </a:r>
            <a:r>
              <a:rPr lang="en-US" alt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秒后，</a:t>
            </a:r>
            <a:r>
              <a:rPr lang="zh-CN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△ 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PCQ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的面积是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Rt</a:t>
            </a:r>
            <a:r>
              <a:rPr lang="zh-CN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△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ABC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面积的一半</a:t>
            </a:r>
            <a:r>
              <a:rPr lang="en-US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根据题意</a:t>
            </a:r>
          </a:p>
          <a:p>
            <a:pPr marL="342900" indent="-342900">
              <a:lnSpc>
                <a:spcPct val="150000"/>
              </a:lnSpc>
            </a:pPr>
            <a:endParaRPr lang="zh-CN" altLang="en-US" sz="2000" b="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342900" indent="-342900">
              <a:lnSpc>
                <a:spcPct val="150000"/>
              </a:lnSpc>
            </a:pPr>
            <a:endParaRPr lang="zh-CN" altLang="en-US" sz="2000" b="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342900" indent="-342900">
              <a:lnSpc>
                <a:spcPct val="150000"/>
              </a:lnSpc>
            </a:pP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 整理，得             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0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 </a:t>
            </a:r>
            <a:r>
              <a:rPr lang="en-US" altLang="zh-CN" sz="2000" dirty="0">
                <a:solidFill>
                  <a:srgbClr val="FF0000"/>
                </a:solidFill>
                <a:latin typeface="宋体" panose="02010600030101010101" pitchFamily="2" charset="-122"/>
              </a:rPr>
              <a:t>-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14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 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+ 24 = 0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</a:p>
          <a:p>
            <a:pPr marL="342900" indent="-342900">
              <a:lnSpc>
                <a:spcPct val="150000"/>
              </a:lnSpc>
            </a:pP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 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解方程，得       </a:t>
            </a:r>
          </a:p>
          <a:p>
            <a:pPr marL="342900" indent="-342900">
              <a:lnSpc>
                <a:spcPct val="150000"/>
              </a:lnSpc>
            </a:pP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                   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0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= 2 , 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0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= 12 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不符题意，舍去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).</a:t>
            </a:r>
          </a:p>
          <a:p>
            <a:pPr marL="342900" indent="-342900">
              <a:lnSpc>
                <a:spcPct val="150000"/>
              </a:lnSpc>
            </a:pP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答：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秒后，△ 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PCQ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的面积是</a:t>
            </a:r>
            <a:r>
              <a:rPr lang="en-US" altLang="zh-CN" sz="2000" b="0" dirty="0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Rt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△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ABC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面积的一半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</a:p>
        </p:txBody>
      </p:sp>
      <p:sp>
        <p:nvSpPr>
          <p:cNvPr id="4100" name="Rectangle 11"/>
          <p:cNvSpPr>
            <a:spLocks noGrp="1" noChangeArrowheads="1"/>
          </p:cNvSpPr>
          <p:nvPr/>
        </p:nvSpPr>
        <p:spPr bwMode="auto">
          <a:xfrm>
            <a:off x="214313" y="482204"/>
            <a:ext cx="8750300" cy="1350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GB" altLang="zh-CN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2.</a:t>
            </a:r>
            <a:r>
              <a:rPr lang="zh-CN" altLang="en-GB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如图,在</a:t>
            </a:r>
            <a:r>
              <a:rPr lang="en-GB" altLang="zh-CN" sz="2000" dirty="0">
                <a:latin typeface="Times New Roman" panose="02020603050405020304" pitchFamily="18" charset="0"/>
                <a:ea typeface="黑体" panose="02010609060101010101" pitchFamily="49" charset="-122"/>
              </a:rPr>
              <a:t>R</a:t>
            </a:r>
            <a:r>
              <a:rPr lang="en-US" altLang="zh-CN" sz="2000" dirty="0" err="1">
                <a:latin typeface="Times New Roman" panose="02020603050405020304" pitchFamily="18" charset="0"/>
                <a:ea typeface="黑体" panose="02010609060101010101" pitchFamily="49" charset="-122"/>
              </a:rPr>
              <a:t>t</a:t>
            </a:r>
            <a:r>
              <a:rPr lang="en-US" altLang="zh-CN" sz="2000" b="0" dirty="0" err="1">
                <a:latin typeface="Times New Roman" panose="02020603050405020304" pitchFamily="18" charset="0"/>
                <a:ea typeface="黑体" panose="02010609060101010101" pitchFamily="49" charset="-122"/>
              </a:rPr>
              <a:t>△</a:t>
            </a:r>
            <a:r>
              <a:rPr lang="en-US" altLang="zh-CN" sz="2000" i="1" dirty="0" err="1">
                <a:latin typeface="Times New Roman" panose="02020603050405020304" pitchFamily="18" charset="0"/>
                <a:ea typeface="黑体" panose="02010609060101010101" pitchFamily="49" charset="-122"/>
              </a:rPr>
              <a:t>ABC</a:t>
            </a:r>
            <a:r>
              <a:rPr lang="zh-CN" altLang="en-US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中</a:t>
            </a:r>
            <a:r>
              <a:rPr lang="en-US" altLang="zh-CN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,∠</a:t>
            </a:r>
            <a:r>
              <a:rPr lang="en-US" altLang="zh-CN" sz="20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en-US" altLang="zh-CN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=90°,</a:t>
            </a:r>
            <a:r>
              <a:rPr lang="zh-CN" altLang="en-US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点</a:t>
            </a:r>
            <a:r>
              <a:rPr lang="en-US" altLang="zh-CN" sz="20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  <a:r>
              <a:rPr lang="en-US" altLang="zh-CN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en-US" altLang="zh-CN" sz="20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Q</a:t>
            </a:r>
            <a:r>
              <a:rPr lang="zh-CN" altLang="en-US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同时由</a:t>
            </a:r>
            <a:r>
              <a:rPr lang="en-US" altLang="zh-CN" sz="20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en-US" altLang="zh-CN" sz="20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zh-CN" altLang="en-US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两点出发</a:t>
            </a:r>
            <a:r>
              <a:rPr lang="en-US" altLang="zh-CN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分别沿</a:t>
            </a:r>
            <a:r>
              <a:rPr lang="en-US" altLang="zh-CN" sz="20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AC</a:t>
            </a:r>
            <a:r>
              <a:rPr lang="en-US" altLang="zh-CN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en-US" altLang="zh-CN" sz="20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BC</a:t>
            </a:r>
            <a:r>
              <a:rPr lang="zh-CN" altLang="en-US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方向向点</a:t>
            </a:r>
            <a:r>
              <a:rPr lang="en-US" altLang="zh-CN" sz="20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zh-CN" altLang="en-US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匀速移动（到点</a:t>
            </a:r>
            <a:r>
              <a:rPr lang="en-US" altLang="zh-CN" sz="20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zh-CN" altLang="en-US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为止）</a:t>
            </a:r>
            <a:r>
              <a:rPr lang="en-US" altLang="zh-CN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它们的速度都是</a:t>
            </a:r>
            <a:r>
              <a:rPr lang="en-US" altLang="zh-CN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1m/s.</a:t>
            </a:r>
            <a:r>
              <a:rPr lang="zh-CN" altLang="en-US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几秒后△</a:t>
            </a:r>
            <a:r>
              <a:rPr lang="en-US" altLang="zh-CN" sz="20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PCQ</a:t>
            </a:r>
            <a:r>
              <a:rPr lang="zh-CN" altLang="en-US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的面积是</a:t>
            </a:r>
            <a:r>
              <a:rPr lang="en-US" altLang="zh-CN" sz="2000" dirty="0" err="1">
                <a:latin typeface="Times New Roman" panose="02020603050405020304" pitchFamily="18" charset="0"/>
                <a:ea typeface="黑体" panose="02010609060101010101" pitchFamily="49" charset="-122"/>
              </a:rPr>
              <a:t>Rt</a:t>
            </a:r>
            <a:r>
              <a:rPr lang="en-US" altLang="zh-CN" sz="2000" b="0" dirty="0" err="1">
                <a:latin typeface="Times New Roman" panose="02020603050405020304" pitchFamily="18" charset="0"/>
                <a:ea typeface="黑体" panose="02010609060101010101" pitchFamily="49" charset="-122"/>
              </a:rPr>
              <a:t>△</a:t>
            </a:r>
            <a:r>
              <a:rPr lang="en-US" altLang="zh-CN" sz="2000" i="1" dirty="0" err="1">
                <a:latin typeface="Times New Roman" panose="02020603050405020304" pitchFamily="18" charset="0"/>
                <a:ea typeface="黑体" panose="02010609060101010101" pitchFamily="49" charset="-122"/>
              </a:rPr>
              <a:t>ACB</a:t>
            </a:r>
            <a:r>
              <a:rPr lang="zh-CN" altLang="en-US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面积的一半</a:t>
            </a:r>
            <a:r>
              <a:rPr lang="zh-CN" altLang="en-GB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?</a:t>
            </a:r>
            <a:endParaRPr lang="en-US" altLang="zh-CN" sz="2000" b="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4101" name="组合 147479"/>
          <p:cNvGrpSpPr/>
          <p:nvPr/>
        </p:nvGrpSpPr>
        <p:grpSpPr bwMode="auto">
          <a:xfrm>
            <a:off x="6705600" y="2356248"/>
            <a:ext cx="2438400" cy="2282428"/>
            <a:chOff x="4014" y="1706"/>
            <a:chExt cx="1536" cy="1917"/>
          </a:xfrm>
        </p:grpSpPr>
        <p:sp>
          <p:nvSpPr>
            <p:cNvPr id="4103" name="AutoShape 15"/>
            <p:cNvSpPr>
              <a:spLocks noChangeArrowheads="1"/>
            </p:cNvSpPr>
            <p:nvPr/>
          </p:nvSpPr>
          <p:spPr bwMode="auto">
            <a:xfrm>
              <a:off x="4350" y="1946"/>
              <a:ext cx="960" cy="1248"/>
            </a:xfrm>
            <a:prstGeom prst="rtTriangle">
              <a:avLst/>
            </a:prstGeom>
            <a:noFill/>
            <a:ln w="19050">
              <a:solidFill>
                <a:schemeClr val="tx1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4104" name="Text Box 16"/>
            <p:cNvSpPr txBox="1">
              <a:spLocks noChangeArrowheads="1"/>
            </p:cNvSpPr>
            <p:nvPr/>
          </p:nvSpPr>
          <p:spPr bwMode="auto">
            <a:xfrm>
              <a:off x="4254" y="1706"/>
              <a:ext cx="240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400" i="1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4105" name="Text Box 17"/>
            <p:cNvSpPr txBox="1">
              <a:spLocks noChangeArrowheads="1"/>
            </p:cNvSpPr>
            <p:nvPr/>
          </p:nvSpPr>
          <p:spPr bwMode="auto">
            <a:xfrm>
              <a:off x="5310" y="2954"/>
              <a:ext cx="240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400" i="1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4106" name="Text Box 18"/>
            <p:cNvSpPr txBox="1">
              <a:spLocks noChangeArrowheads="1"/>
            </p:cNvSpPr>
            <p:nvPr/>
          </p:nvSpPr>
          <p:spPr bwMode="auto">
            <a:xfrm>
              <a:off x="4110" y="3146"/>
              <a:ext cx="240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400" i="1"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4107" name="Text Box 19"/>
            <p:cNvSpPr txBox="1">
              <a:spLocks noChangeArrowheads="1"/>
            </p:cNvSpPr>
            <p:nvPr/>
          </p:nvSpPr>
          <p:spPr bwMode="auto">
            <a:xfrm>
              <a:off x="4158" y="2282"/>
              <a:ext cx="240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400" i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4108" name="Text Box 20"/>
            <p:cNvSpPr txBox="1">
              <a:spLocks noChangeArrowheads="1"/>
            </p:cNvSpPr>
            <p:nvPr/>
          </p:nvSpPr>
          <p:spPr bwMode="auto">
            <a:xfrm>
              <a:off x="4734" y="3146"/>
              <a:ext cx="288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400" i="1">
                  <a:latin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4109" name="Line 21"/>
            <p:cNvSpPr>
              <a:spLocks noChangeShapeType="1"/>
            </p:cNvSpPr>
            <p:nvPr/>
          </p:nvSpPr>
          <p:spPr bwMode="auto">
            <a:xfrm>
              <a:off x="4350" y="2474"/>
              <a:ext cx="432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10" name="Line 22"/>
            <p:cNvSpPr>
              <a:spLocks noChangeShapeType="1"/>
            </p:cNvSpPr>
            <p:nvPr/>
          </p:nvSpPr>
          <p:spPr bwMode="auto">
            <a:xfrm>
              <a:off x="4014" y="194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11" name="Line 23"/>
            <p:cNvSpPr>
              <a:spLocks noChangeShapeType="1"/>
            </p:cNvSpPr>
            <p:nvPr/>
          </p:nvSpPr>
          <p:spPr bwMode="auto">
            <a:xfrm>
              <a:off x="4062" y="319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12" name="Line 24"/>
            <p:cNvSpPr>
              <a:spLocks noChangeShapeType="1"/>
            </p:cNvSpPr>
            <p:nvPr/>
          </p:nvSpPr>
          <p:spPr bwMode="auto">
            <a:xfrm>
              <a:off x="4350" y="319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13" name="Line 25"/>
            <p:cNvSpPr>
              <a:spLocks noChangeShapeType="1"/>
            </p:cNvSpPr>
            <p:nvPr/>
          </p:nvSpPr>
          <p:spPr bwMode="auto">
            <a:xfrm>
              <a:off x="5310" y="319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14" name="Line 26"/>
            <p:cNvSpPr>
              <a:spLocks noChangeShapeType="1"/>
            </p:cNvSpPr>
            <p:nvPr/>
          </p:nvSpPr>
          <p:spPr bwMode="auto">
            <a:xfrm flipV="1">
              <a:off x="4141" y="194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15" name="Line 27"/>
            <p:cNvSpPr>
              <a:spLocks noChangeShapeType="1"/>
            </p:cNvSpPr>
            <p:nvPr/>
          </p:nvSpPr>
          <p:spPr bwMode="auto">
            <a:xfrm>
              <a:off x="4158" y="276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16" name="Line 28"/>
            <p:cNvSpPr>
              <a:spLocks noChangeShapeType="1"/>
            </p:cNvSpPr>
            <p:nvPr/>
          </p:nvSpPr>
          <p:spPr bwMode="auto">
            <a:xfrm>
              <a:off x="4926" y="343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17" name="Line 29"/>
            <p:cNvSpPr>
              <a:spLocks noChangeShapeType="1"/>
            </p:cNvSpPr>
            <p:nvPr/>
          </p:nvSpPr>
          <p:spPr bwMode="auto">
            <a:xfrm flipH="1">
              <a:off x="4350" y="343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18" name="Text Box 30"/>
            <p:cNvSpPr txBox="1">
              <a:spLocks noChangeArrowheads="1"/>
            </p:cNvSpPr>
            <p:nvPr/>
          </p:nvSpPr>
          <p:spPr bwMode="auto">
            <a:xfrm rot="-5400000">
              <a:off x="3904" y="2440"/>
              <a:ext cx="43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600">
                  <a:latin typeface="Times New Roman" panose="02020603050405020304" pitchFamily="18" charset="0"/>
                </a:rPr>
                <a:t>8m</a:t>
              </a:r>
            </a:p>
          </p:txBody>
        </p:sp>
        <p:sp>
          <p:nvSpPr>
            <p:cNvPr id="4119" name="Text Box 31"/>
            <p:cNvSpPr txBox="1">
              <a:spLocks noChangeArrowheads="1"/>
            </p:cNvSpPr>
            <p:nvPr/>
          </p:nvSpPr>
          <p:spPr bwMode="auto">
            <a:xfrm>
              <a:off x="4694" y="3339"/>
              <a:ext cx="432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600">
                  <a:latin typeface="Times New Roman" panose="02020603050405020304" pitchFamily="18" charset="0"/>
                </a:rPr>
                <a:t>6m</a:t>
              </a:r>
            </a:p>
          </p:txBody>
        </p:sp>
      </p:grpSp>
      <p:sp>
        <p:nvSpPr>
          <p:cNvPr id="88099" name="Text Box 35"/>
          <p:cNvSpPr txBox="1">
            <a:spLocks noChangeArrowheads="1"/>
          </p:cNvSpPr>
          <p:nvPr/>
        </p:nvSpPr>
        <p:spPr bwMode="auto">
          <a:xfrm>
            <a:off x="0" y="2209949"/>
            <a:ext cx="9144000" cy="46166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endParaRPr lang="zh-CN" altLang="zh-CN" sz="2400" b="0" noProof="1">
              <a:solidFill>
                <a:srgbClr val="000099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47482" name="Object 37"/>
          <p:cNvGraphicFramePr/>
          <p:nvPr/>
        </p:nvGraphicFramePr>
        <p:xfrm>
          <a:off x="2700338" y="2463404"/>
          <a:ext cx="3816350" cy="6655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r:id="rId4" imgW="2501900" imgH="520700" progId="Equation.3">
                  <p:embed/>
                </p:oleObj>
              </mc:Choice>
              <mc:Fallback>
                <p:oleObj r:id="rId4" imgW="2501900" imgH="520700" progId="Equation.3">
                  <p:embed/>
                  <p:pic>
                    <p:nvPicPr>
                      <p:cNvPr id="0" name="Object 37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463404"/>
                        <a:ext cx="3816350" cy="6655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7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74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74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74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74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74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4" name="矩形 128003"/>
          <p:cNvSpPr>
            <a:spLocks noChangeArrowheads="1"/>
          </p:cNvSpPr>
          <p:nvPr/>
        </p:nvSpPr>
        <p:spPr bwMode="auto">
          <a:xfrm>
            <a:off x="857250" y="2089548"/>
            <a:ext cx="2176463" cy="81081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r>
              <a:rPr lang="zh-CN" altLang="en-US" sz="2000" b="0">
                <a:ea typeface="黑体" panose="02010609060101010101" pitchFamily="49" charset="-122"/>
              </a:rPr>
              <a:t>利用一元二次方程</a:t>
            </a:r>
            <a:endParaRPr lang="en-US" altLang="zh-CN" sz="2000" b="0"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000" b="0">
                <a:ea typeface="黑体" panose="02010609060101010101" pitchFamily="49" charset="-122"/>
              </a:rPr>
              <a:t>解决行程问题</a:t>
            </a:r>
          </a:p>
        </p:txBody>
      </p:sp>
      <p:sp>
        <p:nvSpPr>
          <p:cNvPr id="128005" name="左大括号 128004"/>
          <p:cNvSpPr/>
          <p:nvPr/>
        </p:nvSpPr>
        <p:spPr bwMode="auto">
          <a:xfrm>
            <a:off x="3132138" y="1437085"/>
            <a:ext cx="120650" cy="2052638"/>
          </a:xfrm>
          <a:prstGeom prst="leftBrace">
            <a:avLst>
              <a:gd name="adj1" fmla="val 188720"/>
              <a:gd name="adj2" fmla="val 50000"/>
            </a:avLst>
          </a:prstGeom>
          <a:noFill/>
          <a:ln w="127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zh-CN" altLang="en-US" b="0"/>
          </a:p>
        </p:txBody>
      </p:sp>
      <p:sp>
        <p:nvSpPr>
          <p:cNvPr id="17412" name="文本框 128028"/>
          <p:cNvSpPr txBox="1">
            <a:spLocks noChangeArrowheads="1"/>
          </p:cNvSpPr>
          <p:nvPr/>
        </p:nvSpPr>
        <p:spPr bwMode="auto">
          <a:xfrm>
            <a:off x="3348038" y="1113235"/>
            <a:ext cx="20313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0" dirty="0">
                <a:ea typeface="黑体" panose="02010609060101010101" pitchFamily="49" charset="-122"/>
              </a:rPr>
              <a:t>列方程步骤：</a:t>
            </a:r>
          </a:p>
        </p:txBody>
      </p:sp>
      <p:sp>
        <p:nvSpPr>
          <p:cNvPr id="17413" name="文本框 128029"/>
          <p:cNvSpPr txBox="1">
            <a:spLocks noChangeArrowheads="1"/>
          </p:cNvSpPr>
          <p:nvPr/>
        </p:nvSpPr>
        <p:spPr bwMode="auto">
          <a:xfrm>
            <a:off x="3419475" y="3165872"/>
            <a:ext cx="14157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0" dirty="0">
                <a:ea typeface="黑体" panose="02010609060101010101" pitchFamily="49" charset="-122"/>
              </a:rPr>
              <a:t>应用类型</a:t>
            </a:r>
          </a:p>
        </p:txBody>
      </p:sp>
      <p:sp>
        <p:nvSpPr>
          <p:cNvPr id="128031" name="左大括号 128030"/>
          <p:cNvSpPr/>
          <p:nvPr/>
        </p:nvSpPr>
        <p:spPr bwMode="auto">
          <a:xfrm>
            <a:off x="4854575" y="3056335"/>
            <a:ext cx="88900" cy="650081"/>
          </a:xfrm>
          <a:prstGeom prst="leftBrace">
            <a:avLst>
              <a:gd name="adj1" fmla="val 81250"/>
              <a:gd name="adj2" fmla="val 50000"/>
            </a:avLst>
          </a:prstGeom>
          <a:noFill/>
          <a:ln w="127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zh-CN" altLang="en-US" b="0"/>
          </a:p>
        </p:txBody>
      </p:sp>
      <p:sp>
        <p:nvSpPr>
          <p:cNvPr id="128032" name="矩形 128031"/>
          <p:cNvSpPr>
            <a:spLocks noChangeArrowheads="1"/>
          </p:cNvSpPr>
          <p:nvPr/>
        </p:nvSpPr>
        <p:spPr bwMode="auto">
          <a:xfrm>
            <a:off x="5003800" y="2787254"/>
            <a:ext cx="1512888" cy="37861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zh-CN" altLang="en-US" sz="2400" b="0" dirty="0">
                <a:ea typeface="黑体" panose="02010609060101010101" pitchFamily="49" charset="-122"/>
              </a:rPr>
              <a:t>几何问题</a:t>
            </a:r>
          </a:p>
        </p:txBody>
      </p:sp>
      <p:sp>
        <p:nvSpPr>
          <p:cNvPr id="128033" name="矩形 128032"/>
          <p:cNvSpPr>
            <a:spLocks noChangeArrowheads="1"/>
          </p:cNvSpPr>
          <p:nvPr/>
        </p:nvSpPr>
        <p:spPr bwMode="auto">
          <a:xfrm>
            <a:off x="5003800" y="3500437"/>
            <a:ext cx="1512888" cy="36790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zh-CN" altLang="en-US" sz="2400" b="0" dirty="0">
                <a:ea typeface="黑体" panose="02010609060101010101" pitchFamily="49" charset="-122"/>
              </a:rPr>
              <a:t>行程问题</a:t>
            </a:r>
          </a:p>
        </p:txBody>
      </p:sp>
      <p:sp>
        <p:nvSpPr>
          <p:cNvPr id="128034" name="左大括号 128033"/>
          <p:cNvSpPr/>
          <p:nvPr/>
        </p:nvSpPr>
        <p:spPr bwMode="auto">
          <a:xfrm>
            <a:off x="6661151" y="2463404"/>
            <a:ext cx="200025" cy="1078706"/>
          </a:xfrm>
          <a:prstGeom prst="leftBrace">
            <a:avLst>
              <a:gd name="adj1" fmla="val 59821"/>
              <a:gd name="adj2" fmla="val 50000"/>
            </a:avLst>
          </a:prstGeom>
          <a:noFill/>
          <a:ln w="127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zh-CN" altLang="en-US" b="0"/>
          </a:p>
        </p:txBody>
      </p:sp>
      <p:sp>
        <p:nvSpPr>
          <p:cNvPr id="128035" name="矩形 128034"/>
          <p:cNvSpPr>
            <a:spLocks noChangeArrowheads="1"/>
          </p:cNvSpPr>
          <p:nvPr/>
        </p:nvSpPr>
        <p:spPr bwMode="auto">
          <a:xfrm>
            <a:off x="6948489" y="2356248"/>
            <a:ext cx="1512887" cy="37742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zh-CN" altLang="en-US" sz="2400" b="0" dirty="0">
                <a:ea typeface="黑体" panose="02010609060101010101" pitchFamily="49" charset="-122"/>
              </a:rPr>
              <a:t>面积问题</a:t>
            </a:r>
          </a:p>
        </p:txBody>
      </p:sp>
      <p:sp>
        <p:nvSpPr>
          <p:cNvPr id="128036" name="矩形 128035"/>
          <p:cNvSpPr>
            <a:spLocks noChangeArrowheads="1"/>
          </p:cNvSpPr>
          <p:nvPr/>
        </p:nvSpPr>
        <p:spPr bwMode="auto">
          <a:xfrm>
            <a:off x="6948489" y="3219450"/>
            <a:ext cx="1512887" cy="37861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zh-CN" altLang="en-US" sz="2400" b="0" dirty="0">
                <a:ea typeface="黑体" panose="02010609060101010101" pitchFamily="49" charset="-122"/>
              </a:rPr>
              <a:t>动点问题</a:t>
            </a:r>
          </a:p>
        </p:txBody>
      </p:sp>
      <p:sp>
        <p:nvSpPr>
          <p:cNvPr id="128038" name="矩形 128037"/>
          <p:cNvSpPr>
            <a:spLocks noChangeArrowheads="1"/>
          </p:cNvSpPr>
          <p:nvPr/>
        </p:nvSpPr>
        <p:spPr bwMode="auto">
          <a:xfrm>
            <a:off x="5219701" y="1070372"/>
            <a:ext cx="792163" cy="43219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zh-CN" altLang="en-US" sz="2400" b="0" dirty="0">
                <a:ea typeface="黑体" panose="02010609060101010101" pitchFamily="49" charset="-122"/>
              </a:rPr>
              <a:t>审</a:t>
            </a:r>
          </a:p>
        </p:txBody>
      </p:sp>
      <p:sp>
        <p:nvSpPr>
          <p:cNvPr id="17421" name="右箭头 128038"/>
          <p:cNvSpPr>
            <a:spLocks noChangeArrowheads="1"/>
          </p:cNvSpPr>
          <p:nvPr/>
        </p:nvSpPr>
        <p:spPr bwMode="auto">
          <a:xfrm>
            <a:off x="6084888" y="1113235"/>
            <a:ext cx="431800" cy="323850"/>
          </a:xfrm>
          <a:prstGeom prst="rightArrow">
            <a:avLst>
              <a:gd name="adj1" fmla="val 50000"/>
              <a:gd name="adj2" fmla="val 25000"/>
            </a:avLst>
          </a:prstGeom>
          <a:noFill/>
          <a:ln w="1905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zh-CN" altLang="en-US" b="0"/>
          </a:p>
        </p:txBody>
      </p:sp>
      <p:sp>
        <p:nvSpPr>
          <p:cNvPr id="128040" name="矩形 128039"/>
          <p:cNvSpPr>
            <a:spLocks noChangeArrowheads="1"/>
          </p:cNvSpPr>
          <p:nvPr/>
        </p:nvSpPr>
        <p:spPr bwMode="auto">
          <a:xfrm>
            <a:off x="6661151" y="1059657"/>
            <a:ext cx="792163" cy="43219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zh-CN" altLang="en-US" sz="2400" b="0" dirty="0">
                <a:ea typeface="黑体" panose="02010609060101010101" pitchFamily="49" charset="-122"/>
              </a:rPr>
              <a:t>设</a:t>
            </a:r>
          </a:p>
        </p:txBody>
      </p:sp>
      <p:sp>
        <p:nvSpPr>
          <p:cNvPr id="17423" name="右箭头 128040"/>
          <p:cNvSpPr>
            <a:spLocks noChangeArrowheads="1"/>
          </p:cNvSpPr>
          <p:nvPr/>
        </p:nvSpPr>
        <p:spPr bwMode="auto">
          <a:xfrm>
            <a:off x="7524750" y="1059656"/>
            <a:ext cx="431800" cy="323850"/>
          </a:xfrm>
          <a:prstGeom prst="rightArrow">
            <a:avLst>
              <a:gd name="adj1" fmla="val 50000"/>
              <a:gd name="adj2" fmla="val 25000"/>
            </a:avLst>
          </a:prstGeom>
          <a:noFill/>
          <a:ln w="1905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zh-CN" altLang="en-US" b="0"/>
          </a:p>
        </p:txBody>
      </p:sp>
      <p:sp>
        <p:nvSpPr>
          <p:cNvPr id="128042" name="矩形 128041"/>
          <p:cNvSpPr>
            <a:spLocks noChangeArrowheads="1"/>
          </p:cNvSpPr>
          <p:nvPr/>
        </p:nvSpPr>
        <p:spPr bwMode="auto">
          <a:xfrm>
            <a:off x="7999413" y="1048941"/>
            <a:ext cx="792162" cy="43219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zh-CN" altLang="en-US" sz="2400" b="0" dirty="0">
                <a:ea typeface="黑体" panose="02010609060101010101" pitchFamily="49" charset="-122"/>
              </a:rPr>
              <a:t>列</a:t>
            </a:r>
          </a:p>
        </p:txBody>
      </p:sp>
      <p:sp>
        <p:nvSpPr>
          <p:cNvPr id="17425" name="右箭头 128042"/>
          <p:cNvSpPr>
            <a:spLocks noChangeArrowheads="1"/>
          </p:cNvSpPr>
          <p:nvPr/>
        </p:nvSpPr>
        <p:spPr bwMode="auto">
          <a:xfrm>
            <a:off x="4572000" y="1762125"/>
            <a:ext cx="431800" cy="323850"/>
          </a:xfrm>
          <a:prstGeom prst="rightArrow">
            <a:avLst>
              <a:gd name="adj1" fmla="val 50000"/>
              <a:gd name="adj2" fmla="val 25000"/>
            </a:avLst>
          </a:prstGeom>
          <a:noFill/>
          <a:ln w="1905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zh-CN" altLang="en-US" b="0"/>
          </a:p>
        </p:txBody>
      </p:sp>
      <p:sp>
        <p:nvSpPr>
          <p:cNvPr id="128044" name="矩形 128043"/>
          <p:cNvSpPr>
            <a:spLocks noChangeArrowheads="1"/>
          </p:cNvSpPr>
          <p:nvPr/>
        </p:nvSpPr>
        <p:spPr bwMode="auto">
          <a:xfrm>
            <a:off x="5219701" y="1707357"/>
            <a:ext cx="792163" cy="43219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zh-CN" altLang="en-US" sz="2400" b="0" dirty="0">
                <a:ea typeface="黑体" panose="02010609060101010101" pitchFamily="49" charset="-122"/>
              </a:rPr>
              <a:t>解</a:t>
            </a:r>
          </a:p>
        </p:txBody>
      </p:sp>
      <p:sp>
        <p:nvSpPr>
          <p:cNvPr id="17427" name="右箭头 128044"/>
          <p:cNvSpPr>
            <a:spLocks noChangeArrowheads="1"/>
          </p:cNvSpPr>
          <p:nvPr/>
        </p:nvSpPr>
        <p:spPr bwMode="auto">
          <a:xfrm>
            <a:off x="6084888" y="1762125"/>
            <a:ext cx="431800" cy="323850"/>
          </a:xfrm>
          <a:prstGeom prst="rightArrow">
            <a:avLst>
              <a:gd name="adj1" fmla="val 50000"/>
              <a:gd name="adj2" fmla="val 25000"/>
            </a:avLst>
          </a:prstGeom>
          <a:noFill/>
          <a:ln w="1905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zh-CN" altLang="en-US" b="0"/>
          </a:p>
        </p:txBody>
      </p:sp>
      <p:sp>
        <p:nvSpPr>
          <p:cNvPr id="128047" name="矩形 128046"/>
          <p:cNvSpPr>
            <a:spLocks noChangeArrowheads="1"/>
          </p:cNvSpPr>
          <p:nvPr/>
        </p:nvSpPr>
        <p:spPr bwMode="auto">
          <a:xfrm>
            <a:off x="6661151" y="1707357"/>
            <a:ext cx="792163" cy="43219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zh-CN" altLang="en-US" sz="2400" b="0" dirty="0">
                <a:ea typeface="黑体" panose="02010609060101010101" pitchFamily="49" charset="-122"/>
              </a:rPr>
              <a:t>检</a:t>
            </a:r>
          </a:p>
        </p:txBody>
      </p:sp>
      <p:sp>
        <p:nvSpPr>
          <p:cNvPr id="17429" name="右箭头 128047"/>
          <p:cNvSpPr>
            <a:spLocks noChangeArrowheads="1"/>
          </p:cNvSpPr>
          <p:nvPr/>
        </p:nvSpPr>
        <p:spPr bwMode="auto">
          <a:xfrm>
            <a:off x="7596188" y="1762125"/>
            <a:ext cx="431800" cy="323850"/>
          </a:xfrm>
          <a:prstGeom prst="rightArrow">
            <a:avLst>
              <a:gd name="adj1" fmla="val 50000"/>
              <a:gd name="adj2" fmla="val 25000"/>
            </a:avLst>
          </a:prstGeom>
          <a:noFill/>
          <a:ln w="1905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zh-CN" altLang="en-US" b="0"/>
          </a:p>
        </p:txBody>
      </p:sp>
      <p:sp>
        <p:nvSpPr>
          <p:cNvPr id="128049" name="矩形 128048"/>
          <p:cNvSpPr>
            <a:spLocks noChangeArrowheads="1"/>
          </p:cNvSpPr>
          <p:nvPr/>
        </p:nvSpPr>
        <p:spPr bwMode="auto">
          <a:xfrm>
            <a:off x="8101013" y="1707357"/>
            <a:ext cx="792162" cy="43219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zh-CN" altLang="en-US" sz="2400" b="0" dirty="0">
                <a:ea typeface="黑体" panose="02010609060101010101" pitchFamily="49" charset="-122"/>
              </a:rPr>
              <a:t>答</a:t>
            </a:r>
          </a:p>
        </p:txBody>
      </p:sp>
      <p:sp>
        <p:nvSpPr>
          <p:cNvPr id="17431" name="矩形 80"/>
          <p:cNvSpPr>
            <a:spLocks noChangeArrowheads="1"/>
          </p:cNvSpPr>
          <p:nvPr/>
        </p:nvSpPr>
        <p:spPr bwMode="auto">
          <a:xfrm>
            <a:off x="130175" y="32147"/>
            <a:ext cx="11144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228989"/>
                </a:solidFill>
                <a:ea typeface="方正姚体" panose="02010601030101010101" pitchFamily="2" charset="-122"/>
              </a:rPr>
              <a:t>课堂小结</a:t>
            </a:r>
            <a:endParaRPr lang="zh-CN" altLang="en-US" b="0" dirty="0">
              <a:solidFill>
                <a:srgbClr val="22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8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28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28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28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28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28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28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28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28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128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28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128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28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128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4" grpId="0" animBg="1"/>
      <p:bldP spid="128032" grpId="0" animBg="1"/>
      <p:bldP spid="128033" grpId="0" animBg="1"/>
      <p:bldP spid="128035" grpId="0" animBg="1"/>
      <p:bldP spid="128036" grpId="0" animBg="1"/>
      <p:bldP spid="128038" grpId="0" animBg="1"/>
      <p:bldP spid="128040" grpId="0" animBg="1"/>
      <p:bldP spid="128042" grpId="0" animBg="1"/>
      <p:bldP spid="128044" grpId="0" animBg="1"/>
      <p:bldP spid="128047" grpId="0" animBg="1"/>
      <p:bldP spid="12804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矩形 4119"/>
          <p:cNvSpPr>
            <a:spLocks noChangeArrowheads="1"/>
          </p:cNvSpPr>
          <p:nvPr/>
        </p:nvSpPr>
        <p:spPr bwMode="auto">
          <a:xfrm>
            <a:off x="3851275" y="1059657"/>
            <a:ext cx="16209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</a:p>
        </p:txBody>
      </p:sp>
      <p:sp>
        <p:nvSpPr>
          <p:cNvPr id="11267" name="矩形 4123"/>
          <p:cNvSpPr>
            <a:spLocks noChangeArrowheads="1"/>
          </p:cNvSpPr>
          <p:nvPr/>
        </p:nvSpPr>
        <p:spPr bwMode="auto">
          <a:xfrm>
            <a:off x="504329" y="2067694"/>
            <a:ext cx="8604250" cy="2305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 eaLnBrk="0" hangingPunct="0">
              <a:lnSpc>
                <a:spcPct val="180000"/>
              </a:lnSpc>
            </a:pPr>
            <a:r>
              <a:rPr lang="en-US" altLang="zh-CN" sz="20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20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掌握列一元二次方程解决几何问题、数学问题</a:t>
            </a:r>
            <a:r>
              <a:rPr lang="en-US" altLang="zh-CN" sz="20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20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并能根据具体 </a:t>
            </a:r>
          </a:p>
          <a:p>
            <a:pPr algn="just" eaLnBrk="0" hangingPunct="0">
              <a:lnSpc>
                <a:spcPct val="180000"/>
              </a:lnSpc>
            </a:pPr>
            <a:r>
              <a:rPr lang="zh-CN" altLang="en-US" sz="20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问题的实际意义</a:t>
            </a:r>
            <a:r>
              <a:rPr lang="en-US" altLang="zh-CN" sz="20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20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检验结果的合理性</a:t>
            </a:r>
            <a:r>
              <a:rPr lang="en-US" altLang="zh-CN" sz="20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en-US" sz="20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（重点、难点）</a:t>
            </a:r>
          </a:p>
          <a:p>
            <a:pPr algn="just" eaLnBrk="0" hangingPunct="0">
              <a:lnSpc>
                <a:spcPct val="180000"/>
              </a:lnSpc>
              <a:spcBef>
                <a:spcPct val="30000"/>
              </a:spcBef>
            </a:pPr>
            <a:r>
              <a:rPr lang="en-US" altLang="zh-CN" sz="20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sz="20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理解将实际问题抽象为方程模型的过程</a:t>
            </a:r>
            <a:r>
              <a:rPr lang="en-US" altLang="zh-CN" sz="20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20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并能运用所学的知识</a:t>
            </a:r>
          </a:p>
          <a:p>
            <a:pPr algn="just" eaLnBrk="0" hangingPunct="0">
              <a:lnSpc>
                <a:spcPct val="180000"/>
              </a:lnSpc>
            </a:pPr>
            <a:r>
              <a:rPr lang="zh-CN" altLang="en-US" sz="20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解决问题．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矩形 22618"/>
          <p:cNvSpPr>
            <a:spLocks noChangeArrowheads="1"/>
          </p:cNvSpPr>
          <p:nvPr/>
        </p:nvSpPr>
        <p:spPr bwMode="auto">
          <a:xfrm>
            <a:off x="214313" y="428625"/>
            <a:ext cx="8382000" cy="1512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>
              <a:lnSpc>
                <a:spcPct val="150000"/>
              </a:lnSpc>
            </a:pPr>
            <a:r>
              <a:rPr lang="zh-CN" altLang="en-US" sz="2000" b="0" dirty="0">
                <a:solidFill>
                  <a:srgbClr val="149494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问题：</a:t>
            </a:r>
            <a:r>
              <a:rPr lang="zh-CN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如图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在一块长为 92</a:t>
            </a:r>
            <a:r>
              <a:rPr lang="en-GB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 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宽为 60</a:t>
            </a:r>
            <a:r>
              <a:rPr lang="en-GB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en-GB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的矩形耕地上挖三条水渠,水渠的宽都相等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水渠把耕地分成面积均为 885</a:t>
            </a:r>
            <a:r>
              <a:rPr lang="en-GB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en-GB" altLang="zh-CN" sz="2000" b="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 </a:t>
            </a:r>
            <a:r>
              <a:rPr lang="zh-CN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的 6 个矩形小块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水渠应挖多宽？</a:t>
            </a:r>
            <a:r>
              <a:rPr lang="zh-CN" altLang="en-US" sz="2000" b="0" dirty="0">
                <a:solidFill>
                  <a:srgbClr val="FFFF6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</a:p>
        </p:txBody>
      </p:sp>
      <p:sp>
        <p:nvSpPr>
          <p:cNvPr id="12291" name="矩形 22620"/>
          <p:cNvSpPr>
            <a:spLocks noChangeArrowheads="1"/>
          </p:cNvSpPr>
          <p:nvPr/>
        </p:nvSpPr>
        <p:spPr bwMode="auto">
          <a:xfrm>
            <a:off x="5508626" y="2322910"/>
            <a:ext cx="3382963" cy="12965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zh-CN" altLang="en-US" b="0"/>
          </a:p>
        </p:txBody>
      </p:sp>
      <p:sp>
        <p:nvSpPr>
          <p:cNvPr id="22622" name="矩形 22621"/>
          <p:cNvSpPr>
            <a:spLocks noChangeArrowheads="1"/>
          </p:cNvSpPr>
          <p:nvPr/>
        </p:nvSpPr>
        <p:spPr bwMode="auto">
          <a:xfrm>
            <a:off x="6545264" y="2322910"/>
            <a:ext cx="198437" cy="129659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2"/>
            </a:solidFill>
            <a:miter lim="800000"/>
          </a:ln>
        </p:spPr>
        <p:txBody>
          <a:bodyPr/>
          <a:lstStyle/>
          <a:p>
            <a:pPr eaLnBrk="0" hangingPunct="0"/>
            <a:endParaRPr lang="zh-CN" altLang="en-US" b="0"/>
          </a:p>
        </p:txBody>
      </p:sp>
      <p:sp>
        <p:nvSpPr>
          <p:cNvPr id="22623" name="矩形 22622"/>
          <p:cNvSpPr>
            <a:spLocks noChangeArrowheads="1"/>
          </p:cNvSpPr>
          <p:nvPr/>
        </p:nvSpPr>
        <p:spPr bwMode="auto">
          <a:xfrm>
            <a:off x="7669214" y="2322910"/>
            <a:ext cx="198437" cy="129659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eaLnBrk="0" hangingPunct="0"/>
            <a:endParaRPr lang="zh-CN" altLang="en-US" b="0"/>
          </a:p>
        </p:txBody>
      </p:sp>
      <p:sp>
        <p:nvSpPr>
          <p:cNvPr id="22624" name="矩形 22623"/>
          <p:cNvSpPr>
            <a:spLocks noChangeArrowheads="1"/>
          </p:cNvSpPr>
          <p:nvPr/>
        </p:nvSpPr>
        <p:spPr bwMode="auto">
          <a:xfrm>
            <a:off x="5508626" y="2895600"/>
            <a:ext cx="3382963" cy="1619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eaLnBrk="0" hangingPunct="0"/>
            <a:endParaRPr lang="zh-CN" altLang="en-US" b="0"/>
          </a:p>
        </p:txBody>
      </p:sp>
      <p:sp>
        <p:nvSpPr>
          <p:cNvPr id="22627" name="文本框 22626"/>
          <p:cNvSpPr txBox="1">
            <a:spLocks noChangeArrowheads="1"/>
          </p:cNvSpPr>
          <p:nvPr/>
        </p:nvSpPr>
        <p:spPr bwMode="auto">
          <a:xfrm>
            <a:off x="179388" y="1869282"/>
            <a:ext cx="5194300" cy="2780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80000"/>
              </a:lnSpc>
            </a:pP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分析：设水渠宽为</a:t>
            </a:r>
            <a:r>
              <a:rPr lang="en-US" altLang="zh-CN" sz="2000" i="1" dirty="0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，将所有耕地的面积拼在一起，变成一个新的矩形，长为 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92 – 2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 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宽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60 - 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endParaRPr lang="zh-CN" altLang="en-US" sz="2000" b="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1" hangingPunct="1">
              <a:lnSpc>
                <a:spcPct val="180000"/>
              </a:lnSpc>
            </a:pP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解：设水渠的宽应挖 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 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 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</a:p>
          <a:p>
            <a:pPr eaLnBrk="1" hangingPunct="1">
              <a:lnSpc>
                <a:spcPct val="180000"/>
              </a:lnSpc>
            </a:pP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 ( 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92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000" dirty="0">
                <a:solidFill>
                  <a:srgbClr val="FF0000"/>
                </a:solidFill>
                <a:latin typeface="宋体" panose="02010600030101010101" pitchFamily="2" charset="-122"/>
                <a:cs typeface="Arial" panose="020B0604020202020204" pitchFamily="34" charset="0"/>
              </a:rPr>
              <a:t>-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60 </a:t>
            </a:r>
            <a:r>
              <a:rPr lang="en-US" altLang="zh-CN" sz="2000" dirty="0">
                <a:solidFill>
                  <a:srgbClr val="FF0000"/>
                </a:solidFill>
                <a:latin typeface="宋体" panose="02010600030101010101" pitchFamily="2" charset="-122"/>
                <a:cs typeface="Arial" panose="020B0604020202020204" pitchFamily="34" charset="0"/>
              </a:rPr>
              <a:t>-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 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）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=  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6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×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885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2296" name="矩形 80"/>
          <p:cNvSpPr>
            <a:spLocks noChangeArrowheads="1"/>
          </p:cNvSpPr>
          <p:nvPr/>
        </p:nvSpPr>
        <p:spPr bwMode="auto">
          <a:xfrm>
            <a:off x="80963" y="28575"/>
            <a:ext cx="11144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228989"/>
                </a:solidFill>
                <a:ea typeface="方正姚体" panose="02010601030101010101" pitchFamily="2" charset="-122"/>
              </a:rPr>
              <a:t>导入新课</a:t>
            </a:r>
            <a:endParaRPr lang="zh-CN" altLang="en-US" b="0" dirty="0">
              <a:solidFill>
                <a:srgbClr val="228989"/>
              </a:solidFill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7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627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12139E-6 L -0.11319 3.12139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26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94 3.12139E-6 L 0.11042 3.12139E-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26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0.01665 L 1.11111E-6 0.1098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26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7">
                                            <p:txEl>
                                              <p:charRg st="63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2627">
                                            <p:txEl>
                                              <p:charRg st="63" end="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7">
                                            <p:txEl>
                                              <p:charRg st="79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2627">
                                            <p:txEl>
                                              <p:charRg st="79" end="1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1" name="组合 6147"/>
          <p:cNvGrpSpPr/>
          <p:nvPr/>
        </p:nvGrpSpPr>
        <p:grpSpPr bwMode="auto">
          <a:xfrm>
            <a:off x="285751" y="214312"/>
            <a:ext cx="7205663" cy="738770"/>
            <a:chOff x="0" y="0"/>
            <a:chExt cx="11349" cy="1550"/>
          </a:xfrm>
        </p:grpSpPr>
        <p:sp>
          <p:nvSpPr>
            <p:cNvPr id="2068" name="矩形 7"/>
            <p:cNvSpPr>
              <a:spLocks noChangeArrowheads="1"/>
            </p:cNvSpPr>
            <p:nvPr/>
          </p:nvSpPr>
          <p:spPr bwMode="auto">
            <a:xfrm>
              <a:off x="882" y="0"/>
              <a:ext cx="2634" cy="1200"/>
            </a:xfrm>
            <a:custGeom>
              <a:avLst/>
              <a:gdLst>
                <a:gd name="T0" fmla="*/ 0 w 2520280"/>
                <a:gd name="T1" fmla="*/ 1200 h 1872208"/>
                <a:gd name="T2" fmla="*/ 2634 w 2520280"/>
                <a:gd name="T3" fmla="*/ 1200 h 1872208"/>
                <a:gd name="T4" fmla="*/ 0 w 2520280"/>
                <a:gd name="T5" fmla="*/ 1200 h 1872208"/>
                <a:gd name="T6" fmla="*/ 0 w 2520280"/>
                <a:gd name="T7" fmla="*/ 0 h 1872208"/>
                <a:gd name="T8" fmla="*/ 1 w 2520280"/>
                <a:gd name="T9" fmla="*/ 0 h 1872208"/>
                <a:gd name="T10" fmla="*/ 0 w 2520280"/>
                <a:gd name="T11" fmla="*/ 0 h 1872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20280"/>
                <a:gd name="T19" fmla="*/ 0 h 1872208"/>
                <a:gd name="T20" fmla="*/ 2520280 w 2520280"/>
                <a:gd name="T21" fmla="*/ 1872208 h 18722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20280" h="1872208">
                  <a:moveTo>
                    <a:pt x="0" y="1872208"/>
                  </a:moveTo>
                  <a:lnTo>
                    <a:pt x="2520280" y="1872208"/>
                  </a:lnTo>
                  <a:lnTo>
                    <a:pt x="0" y="1872208"/>
                  </a:lnTo>
                  <a:close/>
                  <a:moveTo>
                    <a:pt x="0" y="0"/>
                  </a:moveTo>
                  <a:lnTo>
                    <a:pt x="916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sq">
              <a:solidFill>
                <a:srgbClr val="DDDDDD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9" name="任意多边形 16"/>
            <p:cNvSpPr>
              <a:spLocks noChangeArrowheads="1"/>
            </p:cNvSpPr>
            <p:nvPr/>
          </p:nvSpPr>
          <p:spPr bwMode="auto">
            <a:xfrm>
              <a:off x="0" y="454"/>
              <a:ext cx="826" cy="760"/>
            </a:xfrm>
            <a:custGeom>
              <a:avLst/>
              <a:gdLst>
                <a:gd name="T0" fmla="*/ 0 w 696310"/>
                <a:gd name="T1" fmla="*/ 0 h 696310"/>
                <a:gd name="T2" fmla="*/ 545 w 696310"/>
                <a:gd name="T3" fmla="*/ 0 h 696310"/>
                <a:gd name="T4" fmla="*/ 545 w 696310"/>
                <a:gd name="T5" fmla="*/ 258 h 696310"/>
                <a:gd name="T6" fmla="*/ 826 w 696310"/>
                <a:gd name="T7" fmla="*/ 258 h 696310"/>
                <a:gd name="T8" fmla="*/ 826 w 696310"/>
                <a:gd name="T9" fmla="*/ 760 h 696310"/>
                <a:gd name="T10" fmla="*/ 0 w 696310"/>
                <a:gd name="T11" fmla="*/ 760 h 696310"/>
                <a:gd name="T12" fmla="*/ 0 w 696310"/>
                <a:gd name="T13" fmla="*/ 0 h 6963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96310"/>
                <a:gd name="T22" fmla="*/ 0 h 696310"/>
                <a:gd name="T23" fmla="*/ 696310 w 696310"/>
                <a:gd name="T24" fmla="*/ 696310 h 69631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96310" h="696310">
                  <a:moveTo>
                    <a:pt x="0" y="0"/>
                  </a:moveTo>
                  <a:lnTo>
                    <a:pt x="459827" y="0"/>
                  </a:lnTo>
                  <a:lnTo>
                    <a:pt x="459827" y="236483"/>
                  </a:lnTo>
                  <a:lnTo>
                    <a:pt x="696310" y="236483"/>
                  </a:lnTo>
                  <a:lnTo>
                    <a:pt x="696310" y="696310"/>
                  </a:lnTo>
                  <a:lnTo>
                    <a:pt x="0" y="6963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0" name="矩形 17"/>
            <p:cNvSpPr>
              <a:spLocks noChangeArrowheads="1"/>
            </p:cNvSpPr>
            <p:nvPr/>
          </p:nvSpPr>
          <p:spPr bwMode="auto">
            <a:xfrm>
              <a:off x="570" y="374"/>
              <a:ext cx="258" cy="265"/>
            </a:xfrm>
            <a:prstGeom prst="rect">
              <a:avLst/>
            </a:prstGeom>
            <a:solidFill>
              <a:srgbClr val="008080">
                <a:alpha val="5098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215900" rIns="179705" bIns="0" anchor="ctr"/>
            <a:lstStyle/>
            <a:p>
              <a:pPr algn="ctr"/>
              <a:endParaRPr lang="zh-CN" altLang="en-US" sz="400" b="0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2071" name="文本框 6151"/>
            <p:cNvSpPr txBox="1">
              <a:spLocks noChangeArrowheads="1"/>
            </p:cNvSpPr>
            <p:nvPr/>
          </p:nvSpPr>
          <p:spPr bwMode="auto">
            <a:xfrm>
              <a:off x="878" y="432"/>
              <a:ext cx="10471" cy="10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800" dirty="0">
                  <a:solidFill>
                    <a:srgbClr val="00666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利用一元二次方程解决行程（几何）问题</a:t>
              </a:r>
              <a:endParaRPr lang="en-US" altLang="zh-CN" sz="2800" dirty="0">
                <a:solidFill>
                  <a:srgbClr val="00666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072" name="文本框 6152"/>
            <p:cNvSpPr txBox="1">
              <a:spLocks noChangeArrowheads="1"/>
            </p:cNvSpPr>
            <p:nvPr/>
          </p:nvSpPr>
          <p:spPr bwMode="auto">
            <a:xfrm>
              <a:off x="0" y="452"/>
              <a:ext cx="873" cy="10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800" b="0">
                  <a:solidFill>
                    <a:schemeClr val="accent1"/>
                  </a:solidFill>
                  <a:ea typeface="微软雅黑" panose="020B0503020204020204" pitchFamily="34" charset="-122"/>
                </a:rPr>
                <a:t>一</a:t>
              </a:r>
            </a:p>
          </p:txBody>
        </p:sp>
      </p:grpSp>
      <p:sp>
        <p:nvSpPr>
          <p:cNvPr id="2052" name="Rectangle 19"/>
          <p:cNvSpPr>
            <a:spLocks noGrp="1" noChangeArrowheads="1"/>
          </p:cNvSpPr>
          <p:nvPr/>
        </p:nvSpPr>
        <p:spPr bwMode="auto">
          <a:xfrm>
            <a:off x="142875" y="750094"/>
            <a:ext cx="868680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zh-CN" altLang="en-GB" b="0" dirty="0">
                <a:solidFill>
                  <a:srgbClr val="149494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例1 ：</a:t>
            </a:r>
            <a:r>
              <a:rPr lang="zh-CN" altLang="en-GB" b="0" dirty="0">
                <a:latin typeface="Times New Roman" panose="02020603050405020304" pitchFamily="18" charset="0"/>
                <a:ea typeface="黑体" panose="02010609060101010101" pitchFamily="49" charset="-122"/>
              </a:rPr>
              <a:t>如图,某海军基地位于</a:t>
            </a:r>
            <a:r>
              <a:rPr lang="en-GB" altLang="zh-CN" i="1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GB" b="0" dirty="0">
                <a:latin typeface="Times New Roman" panose="02020603050405020304" pitchFamily="18" charset="0"/>
                <a:ea typeface="黑体" panose="02010609060101010101" pitchFamily="49" charset="-122"/>
              </a:rPr>
              <a:t>处,在其正南方向200</a:t>
            </a:r>
            <a:r>
              <a:rPr lang="en-US" altLang="zh-CN" b="0" dirty="0">
                <a:latin typeface="Times New Roman" panose="02020603050405020304" pitchFamily="18" charset="0"/>
                <a:ea typeface="黑体" panose="02010609060101010101" pitchFamily="49" charset="-122"/>
              </a:rPr>
              <a:t>n mile</a:t>
            </a:r>
            <a:r>
              <a:rPr lang="zh-CN" altLang="en-GB" b="0" dirty="0">
                <a:latin typeface="Times New Roman" panose="02020603050405020304" pitchFamily="18" charset="0"/>
                <a:ea typeface="黑体" panose="02010609060101010101" pitchFamily="49" charset="-122"/>
              </a:rPr>
              <a:t>处有</a:t>
            </a:r>
            <a:r>
              <a:rPr lang="zh-CN" altLang="en-GB" b="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一目</a:t>
            </a:r>
            <a:r>
              <a:rPr lang="zh-CN" altLang="en-GB" b="0" dirty="0">
                <a:latin typeface="Times New Roman" panose="02020603050405020304" pitchFamily="18" charset="0"/>
                <a:ea typeface="黑体" panose="02010609060101010101" pitchFamily="49" charset="-122"/>
              </a:rPr>
              <a:t>标</a:t>
            </a:r>
            <a:r>
              <a:rPr lang="en-GB" altLang="zh-CN" i="1" dirty="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GB" altLang="zh-CN" b="0" dirty="0"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GB" b="0" dirty="0">
                <a:latin typeface="Times New Roman" panose="02020603050405020304" pitchFamily="18" charset="0"/>
                <a:ea typeface="黑体" panose="02010609060101010101" pitchFamily="49" charset="-122"/>
              </a:rPr>
              <a:t>在</a:t>
            </a:r>
            <a:r>
              <a:rPr lang="en-GB" altLang="zh-CN" i="1" dirty="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zh-CN" altLang="en-GB" b="0" dirty="0">
                <a:latin typeface="Times New Roman" panose="02020603050405020304" pitchFamily="18" charset="0"/>
                <a:ea typeface="黑体" panose="02010609060101010101" pitchFamily="49" charset="-122"/>
              </a:rPr>
              <a:t>的正东方向200</a:t>
            </a:r>
            <a:r>
              <a:rPr lang="en-US" altLang="zh-CN" b="0" dirty="0">
                <a:latin typeface="Times New Roman" panose="02020603050405020304" pitchFamily="18" charset="0"/>
              </a:rPr>
              <a:t>n mile</a:t>
            </a:r>
            <a:r>
              <a:rPr lang="zh-CN" altLang="en-GB" b="0" dirty="0">
                <a:latin typeface="Times New Roman" panose="02020603050405020304" pitchFamily="18" charset="0"/>
                <a:ea typeface="黑体" panose="02010609060101010101" pitchFamily="49" charset="-122"/>
              </a:rPr>
              <a:t>处有一重要目标</a:t>
            </a:r>
            <a:r>
              <a:rPr lang="en-GB" altLang="zh-CN" i="1" dirty="0"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en-GB" altLang="zh-CN" b="0" dirty="0"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r>
              <a:rPr lang="zh-CN" altLang="en-GB" b="0" dirty="0">
                <a:latin typeface="Times New Roman" panose="02020603050405020304" pitchFamily="18" charset="0"/>
                <a:ea typeface="黑体" panose="02010609060101010101" pitchFamily="49" charset="-122"/>
              </a:rPr>
              <a:t>小岛</a:t>
            </a:r>
            <a:r>
              <a:rPr lang="en-GB" altLang="zh-CN" i="1" dirty="0">
                <a:latin typeface="Times New Roman" panose="02020603050405020304" pitchFamily="18" charset="0"/>
                <a:ea typeface="黑体" panose="02010609060101010101" pitchFamily="49" charset="-122"/>
              </a:rPr>
              <a:t>D</a:t>
            </a:r>
            <a:r>
              <a:rPr lang="zh-CN" altLang="en-GB" b="0" dirty="0">
                <a:latin typeface="Times New Roman" panose="02020603050405020304" pitchFamily="18" charset="0"/>
                <a:ea typeface="黑体" panose="02010609060101010101" pitchFamily="49" charset="-122"/>
              </a:rPr>
              <a:t>位于</a:t>
            </a:r>
            <a:r>
              <a:rPr lang="en-GB" altLang="zh-CN" i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AC</a:t>
            </a:r>
            <a:r>
              <a:rPr lang="zh-CN" altLang="en-GB" b="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的</a:t>
            </a:r>
            <a:r>
              <a:rPr lang="zh-CN" altLang="en-GB" b="0" dirty="0">
                <a:latin typeface="Times New Roman" panose="02020603050405020304" pitchFamily="18" charset="0"/>
                <a:ea typeface="黑体" panose="02010609060101010101" pitchFamily="49" charset="-122"/>
              </a:rPr>
              <a:t>中点,岛上有一补给码头;小岛</a:t>
            </a:r>
            <a:r>
              <a:rPr lang="en-GB" altLang="zh-CN" i="1" dirty="0">
                <a:latin typeface="Times New Roman" panose="02020603050405020304" pitchFamily="18" charset="0"/>
                <a:ea typeface="黑体" panose="02010609060101010101" pitchFamily="49" charset="-122"/>
              </a:rPr>
              <a:t>F</a:t>
            </a:r>
            <a:r>
              <a:rPr lang="zh-CN" altLang="en-GB" b="0" dirty="0">
                <a:latin typeface="Times New Roman" panose="02020603050405020304" pitchFamily="18" charset="0"/>
                <a:ea typeface="黑体" panose="02010609060101010101" pitchFamily="49" charset="-122"/>
              </a:rPr>
              <a:t>位于</a:t>
            </a:r>
            <a:r>
              <a:rPr lang="en-GB" altLang="zh-CN" i="1" dirty="0">
                <a:latin typeface="Times New Roman" panose="02020603050405020304" pitchFamily="18" charset="0"/>
                <a:ea typeface="黑体" panose="02010609060101010101" pitchFamily="49" charset="-122"/>
              </a:rPr>
              <a:t>BC</a:t>
            </a:r>
            <a:r>
              <a:rPr lang="zh-CN" altLang="en-GB" b="0" dirty="0">
                <a:latin typeface="Times New Roman" panose="02020603050405020304" pitchFamily="18" charset="0"/>
                <a:ea typeface="黑体" panose="02010609060101010101" pitchFamily="49" charset="-122"/>
              </a:rPr>
              <a:t>上且恰好处于小岛</a:t>
            </a:r>
            <a:r>
              <a:rPr lang="en-GB" altLang="zh-CN" i="1" dirty="0">
                <a:latin typeface="Times New Roman" panose="02020603050405020304" pitchFamily="18" charset="0"/>
                <a:ea typeface="黑体" panose="02010609060101010101" pitchFamily="49" charset="-122"/>
              </a:rPr>
              <a:t>D</a:t>
            </a:r>
            <a:r>
              <a:rPr lang="zh-CN" altLang="en-GB" b="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的正</a:t>
            </a:r>
            <a:r>
              <a:rPr lang="zh-CN" altLang="en-GB" b="0" dirty="0">
                <a:latin typeface="Times New Roman" panose="02020603050405020304" pitchFamily="18" charset="0"/>
                <a:ea typeface="黑体" panose="02010609060101010101" pitchFamily="49" charset="-122"/>
              </a:rPr>
              <a:t>南方向.一艘军舰沿</a:t>
            </a:r>
            <a:r>
              <a:rPr lang="en-GB" altLang="zh-CN" i="1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GB" b="0" dirty="0">
                <a:latin typeface="Times New Roman" panose="02020603050405020304" pitchFamily="18" charset="0"/>
                <a:ea typeface="黑体" panose="02010609060101010101" pitchFamily="49" charset="-122"/>
              </a:rPr>
              <a:t>出发,经</a:t>
            </a:r>
            <a:r>
              <a:rPr lang="en-GB" altLang="zh-CN" i="1" dirty="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zh-CN" altLang="en-GB" b="0" dirty="0">
                <a:latin typeface="Times New Roman" panose="02020603050405020304" pitchFamily="18" charset="0"/>
                <a:ea typeface="黑体" panose="02010609060101010101" pitchFamily="49" charset="-122"/>
              </a:rPr>
              <a:t>到</a:t>
            </a:r>
            <a:r>
              <a:rPr lang="en-GB" altLang="zh-CN" i="1" dirty="0"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zh-CN" altLang="en-GB" b="0" dirty="0">
                <a:latin typeface="Times New Roman" panose="02020603050405020304" pitchFamily="18" charset="0"/>
                <a:ea typeface="黑体" panose="02010609060101010101" pitchFamily="49" charset="-122"/>
              </a:rPr>
              <a:t>匀速巡航,一艘补给船同时</a:t>
            </a:r>
            <a:r>
              <a:rPr lang="zh-CN" altLang="en-GB" b="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从出</a:t>
            </a:r>
            <a:r>
              <a:rPr lang="zh-CN" altLang="en-GB" b="0" dirty="0">
                <a:latin typeface="Times New Roman" panose="02020603050405020304" pitchFamily="18" charset="0"/>
                <a:ea typeface="黑体" panose="02010609060101010101" pitchFamily="49" charset="-122"/>
              </a:rPr>
              <a:t>发,沿南偏西方向匀速直线航行,欲将一批物品送达军舰.</a:t>
            </a:r>
            <a:endParaRPr lang="en-GB" altLang="zh-CN" b="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75804" name="Rectangle 28"/>
          <p:cNvSpPr>
            <a:spLocks noGrp="1" noChangeArrowheads="1"/>
          </p:cNvSpPr>
          <p:nvPr/>
        </p:nvSpPr>
        <p:spPr bwMode="auto">
          <a:xfrm>
            <a:off x="285750" y="2678907"/>
            <a:ext cx="6019800" cy="384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zh-CN" altLang="en-GB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(1)小岛</a:t>
            </a:r>
            <a:r>
              <a:rPr lang="en-GB" altLang="zh-CN" sz="20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D</a:t>
            </a:r>
            <a:r>
              <a:rPr lang="zh-CN" altLang="en-GB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与小岛</a:t>
            </a:r>
            <a:r>
              <a:rPr lang="en-GB" altLang="zh-CN" sz="20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F</a:t>
            </a:r>
            <a:r>
              <a:rPr lang="zh-CN" altLang="en-GB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相距多少海里?</a:t>
            </a:r>
          </a:p>
        </p:txBody>
      </p:sp>
      <p:sp>
        <p:nvSpPr>
          <p:cNvPr id="2054" name="Text Box 34"/>
          <p:cNvSpPr txBox="1">
            <a:spLocks noChangeArrowheads="1"/>
          </p:cNvSpPr>
          <p:nvPr/>
        </p:nvSpPr>
        <p:spPr bwMode="auto">
          <a:xfrm>
            <a:off x="8459789" y="3598069"/>
            <a:ext cx="4524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b="0">
                <a:latin typeface="Times New Roman" panose="02020603050405020304" pitchFamily="18" charset="0"/>
                <a:ea typeface="黑体" panose="02010609060101010101" pitchFamily="49" charset="-122"/>
              </a:rPr>
              <a:t>东</a:t>
            </a:r>
          </a:p>
        </p:txBody>
      </p:sp>
      <p:sp>
        <p:nvSpPr>
          <p:cNvPr id="2055" name="AutoShape 51"/>
          <p:cNvSpPr>
            <a:spLocks noChangeArrowheads="1"/>
          </p:cNvSpPr>
          <p:nvPr/>
        </p:nvSpPr>
        <p:spPr bwMode="auto">
          <a:xfrm>
            <a:off x="6559551" y="3454004"/>
            <a:ext cx="1547813" cy="1215628"/>
          </a:xfrm>
          <a:prstGeom prst="rtTriangle">
            <a:avLst/>
          </a:prstGeom>
          <a:noFill/>
          <a:ln w="1905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2056" name="Line 54"/>
          <p:cNvSpPr>
            <a:spLocks noChangeShapeType="1"/>
          </p:cNvSpPr>
          <p:nvPr/>
        </p:nvSpPr>
        <p:spPr bwMode="auto">
          <a:xfrm>
            <a:off x="7854951" y="3717131"/>
            <a:ext cx="644525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57" name="Line 55"/>
          <p:cNvSpPr>
            <a:spLocks noChangeShapeType="1"/>
          </p:cNvSpPr>
          <p:nvPr/>
        </p:nvSpPr>
        <p:spPr bwMode="auto">
          <a:xfrm flipV="1">
            <a:off x="8172450" y="3489723"/>
            <a:ext cx="0" cy="46791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58" name="Text Box 56"/>
          <p:cNvSpPr txBox="1">
            <a:spLocks noChangeArrowheads="1"/>
          </p:cNvSpPr>
          <p:nvPr/>
        </p:nvSpPr>
        <p:spPr bwMode="auto">
          <a:xfrm>
            <a:off x="7977188" y="3219450"/>
            <a:ext cx="4508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b="0">
                <a:latin typeface="Times New Roman" panose="02020603050405020304" pitchFamily="18" charset="0"/>
                <a:ea typeface="黑体" panose="02010609060101010101" pitchFamily="49" charset="-122"/>
              </a:rPr>
              <a:t>北</a:t>
            </a:r>
          </a:p>
        </p:txBody>
      </p:sp>
      <p:sp>
        <p:nvSpPr>
          <p:cNvPr id="2059" name="Text Box 57"/>
          <p:cNvSpPr txBox="1">
            <a:spLocks noChangeArrowheads="1"/>
          </p:cNvSpPr>
          <p:nvPr/>
        </p:nvSpPr>
        <p:spPr bwMode="auto">
          <a:xfrm>
            <a:off x="6243639" y="3196829"/>
            <a:ext cx="452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i="1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2060" name="Text Box 58"/>
          <p:cNvSpPr txBox="1">
            <a:spLocks noChangeArrowheads="1"/>
          </p:cNvSpPr>
          <p:nvPr/>
        </p:nvSpPr>
        <p:spPr bwMode="auto">
          <a:xfrm>
            <a:off x="6243639" y="4516042"/>
            <a:ext cx="452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i="1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2061" name="Text Box 59"/>
          <p:cNvSpPr txBox="1">
            <a:spLocks noChangeArrowheads="1"/>
          </p:cNvSpPr>
          <p:nvPr/>
        </p:nvSpPr>
        <p:spPr bwMode="auto">
          <a:xfrm>
            <a:off x="8043863" y="4516042"/>
            <a:ext cx="4508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i="1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2062" name="Text Box 60"/>
          <p:cNvSpPr txBox="1">
            <a:spLocks noChangeArrowheads="1"/>
          </p:cNvSpPr>
          <p:nvPr/>
        </p:nvSpPr>
        <p:spPr bwMode="auto">
          <a:xfrm>
            <a:off x="7308850" y="3813573"/>
            <a:ext cx="4524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i="1"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2063" name="Text Box 88"/>
          <p:cNvSpPr txBox="1">
            <a:spLocks noChangeArrowheads="1"/>
          </p:cNvSpPr>
          <p:nvPr/>
        </p:nvSpPr>
        <p:spPr bwMode="auto">
          <a:xfrm>
            <a:off x="7235825" y="4624388"/>
            <a:ext cx="4524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i="1">
                <a:latin typeface="Times New Roman" panose="02020603050405020304" pitchFamily="18" charset="0"/>
              </a:rPr>
              <a:t>F</a:t>
            </a:r>
          </a:p>
        </p:txBody>
      </p:sp>
      <p:sp>
        <p:nvSpPr>
          <p:cNvPr id="2064" name="直接连接符 131137"/>
          <p:cNvSpPr>
            <a:spLocks noChangeShapeType="1"/>
          </p:cNvSpPr>
          <p:nvPr/>
        </p:nvSpPr>
        <p:spPr bwMode="auto">
          <a:xfrm>
            <a:off x="7351713" y="4069557"/>
            <a:ext cx="0" cy="59412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1139" name="文本框 131138"/>
          <p:cNvSpPr txBox="1">
            <a:spLocks noChangeArrowheads="1"/>
          </p:cNvSpPr>
          <p:nvPr/>
        </p:nvSpPr>
        <p:spPr bwMode="auto">
          <a:xfrm>
            <a:off x="357188" y="2946798"/>
            <a:ext cx="5929312" cy="1418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000" b="0" dirty="0">
                <a:solidFill>
                  <a:srgbClr val="FF0000"/>
                </a:solidFill>
                <a:ea typeface="黑体" panose="02010609060101010101" pitchFamily="49" charset="-122"/>
              </a:rPr>
              <a:t>解：连接</a:t>
            </a:r>
            <a:r>
              <a:rPr lang="en-US" altLang="zh-CN" sz="2000" b="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DF</a:t>
            </a:r>
            <a:r>
              <a:rPr lang="en-US" altLang="zh-CN" sz="2000" b="0" dirty="0">
                <a:solidFill>
                  <a:srgbClr val="FF0000"/>
                </a:solidFill>
                <a:ea typeface="黑体" panose="02010609060101010101" pitchFamily="49" charset="-122"/>
              </a:rPr>
              <a:t>.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∵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AD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CD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BF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CF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     ∴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DF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是</a:t>
            </a:r>
            <a:r>
              <a:rPr lang="zh-CN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△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ABC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的中位线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     ∴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DF</a:t>
            </a:r>
            <a:r>
              <a:rPr lang="en-US" altLang="zh-CN" sz="2000" b="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∥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AB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，且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DF</a:t>
            </a:r>
            <a:r>
              <a:rPr lang="en-US" altLang="zh-CN" sz="2000" b="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AB</a:t>
            </a:r>
            <a:r>
              <a:rPr lang="zh-CN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endParaRPr lang="zh-CN" altLang="en-US" sz="20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sym typeface="华文楷体" panose="02010600040101010101" pitchFamily="2" charset="-122"/>
            </a:endParaRPr>
          </a:p>
        </p:txBody>
      </p:sp>
      <p:graphicFrame>
        <p:nvGraphicFramePr>
          <p:cNvPr id="131141" name="对象 131140"/>
          <p:cNvGraphicFramePr/>
          <p:nvPr/>
        </p:nvGraphicFramePr>
        <p:xfrm>
          <a:off x="3477295" y="3890369"/>
          <a:ext cx="285750" cy="469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r:id="rId4" imgW="203200" imgH="520700" progId="Equation.3">
                  <p:embed/>
                </p:oleObj>
              </mc:Choice>
              <mc:Fallback>
                <p:oleObj r:id="rId4" imgW="203200" imgH="520700" progId="Equation.3">
                  <p:embed/>
                  <p:pic>
                    <p:nvPicPr>
                      <p:cNvPr id="0" name="对象 131140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7295" y="3890369"/>
                        <a:ext cx="285750" cy="4691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6" name="矩形 80"/>
          <p:cNvSpPr>
            <a:spLocks noChangeArrowheads="1"/>
          </p:cNvSpPr>
          <p:nvPr/>
        </p:nvSpPr>
        <p:spPr bwMode="auto">
          <a:xfrm>
            <a:off x="80963" y="32147"/>
            <a:ext cx="11144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228989"/>
                </a:solidFill>
                <a:ea typeface="方正姚体" panose="02010601030101010101" pitchFamily="2" charset="-122"/>
              </a:rPr>
              <a:t>讲授新</a:t>
            </a:r>
            <a:r>
              <a:rPr lang="zh-CN" altLang="en-US" dirty="0">
                <a:solidFill>
                  <a:srgbClr val="228989"/>
                </a:solidFill>
                <a:ea typeface="方正姚体" panose="02010601030101010101" pitchFamily="2" charset="-122"/>
              </a:rPr>
              <a:t>课</a:t>
            </a:r>
            <a:endParaRPr lang="zh-CN" altLang="en-US" b="0" dirty="0">
              <a:solidFill>
                <a:srgbClr val="228989"/>
              </a:solidFill>
            </a:endParaRPr>
          </a:p>
        </p:txBody>
      </p:sp>
      <p:sp>
        <p:nvSpPr>
          <p:cNvPr id="24" name="文本框 144387"/>
          <p:cNvSpPr txBox="1">
            <a:spLocks noChangeArrowheads="1"/>
          </p:cNvSpPr>
          <p:nvPr/>
        </p:nvSpPr>
        <p:spPr bwMode="auto">
          <a:xfrm>
            <a:off x="1000125" y="4179094"/>
            <a:ext cx="49291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∵</a:t>
            </a:r>
            <a:r>
              <a:rPr lang="en-US" altLang="zh-CN" sz="2000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AB</a:t>
            </a:r>
            <a:r>
              <a:rPr lang="en-US" altLang="zh-CN" sz="2000" b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⊥</a:t>
            </a:r>
            <a:r>
              <a:rPr lang="en-US" altLang="zh-CN" sz="2000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BC</a:t>
            </a:r>
            <a:r>
              <a:rPr lang="en-US" altLang="zh-CN" sz="2000" b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  </a:t>
            </a:r>
            <a:r>
              <a:rPr lang="en-US" altLang="zh-CN" sz="2000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AB </a:t>
            </a:r>
            <a:r>
              <a:rPr lang="en-US" altLang="zh-CN" sz="2000" b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 </a:t>
            </a:r>
            <a:r>
              <a:rPr lang="en-US" altLang="zh-CN" sz="2000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BC </a:t>
            </a:r>
            <a:r>
              <a:rPr lang="en-US" altLang="zh-CN" sz="2000" b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=200n mile,</a:t>
            </a:r>
          </a:p>
          <a:p>
            <a:pPr eaLnBrk="1" hangingPunct="1"/>
            <a:r>
              <a:rPr lang="zh-CN" altLang="en-US" sz="2000" b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∴</a:t>
            </a:r>
            <a:r>
              <a:rPr lang="en-US" altLang="zh-CN" sz="2000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DF</a:t>
            </a:r>
            <a:r>
              <a:rPr lang="en-US" altLang="zh-CN" sz="2000" b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⊥</a:t>
            </a:r>
            <a:r>
              <a:rPr lang="en-US" altLang="zh-CN" sz="2000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BC</a:t>
            </a:r>
            <a:r>
              <a:rPr lang="en-US" altLang="zh-CN" sz="2000" b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   </a:t>
            </a:r>
            <a:r>
              <a:rPr lang="en-US" altLang="zh-CN" sz="2000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DF </a:t>
            </a:r>
            <a:r>
              <a:rPr lang="en-US" altLang="zh-CN" sz="2000" b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=100n mile.</a:t>
            </a:r>
            <a:endParaRPr lang="zh-CN" altLang="en-US" sz="200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sym typeface="华文楷体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58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9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1139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9">
                                            <p:txEl>
                                              <p:charRg st="21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1139">
                                            <p:txEl>
                                              <p:charRg st="21" end="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9">
                                            <p:txEl>
                                              <p:charRg st="46" end="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1139">
                                            <p:txEl>
                                              <p:charRg st="46" end="7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31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0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9" name="Text Box 34"/>
          <p:cNvSpPr txBox="1">
            <a:spLocks noChangeArrowheads="1"/>
          </p:cNvSpPr>
          <p:nvPr/>
        </p:nvSpPr>
        <p:spPr bwMode="auto">
          <a:xfrm>
            <a:off x="8459789" y="2464594"/>
            <a:ext cx="4524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b="0">
                <a:latin typeface="Times New Roman" panose="02020603050405020304" pitchFamily="18" charset="0"/>
                <a:ea typeface="黑体" panose="02010609060101010101" pitchFamily="49" charset="-122"/>
              </a:rPr>
              <a:t>东</a:t>
            </a:r>
          </a:p>
        </p:txBody>
      </p:sp>
      <p:sp>
        <p:nvSpPr>
          <p:cNvPr id="144390" name="AutoShape 51"/>
          <p:cNvSpPr>
            <a:spLocks noChangeArrowheads="1"/>
          </p:cNvSpPr>
          <p:nvPr/>
        </p:nvSpPr>
        <p:spPr bwMode="auto">
          <a:xfrm>
            <a:off x="7062788" y="2482454"/>
            <a:ext cx="1547812" cy="1215628"/>
          </a:xfrm>
          <a:prstGeom prst="rtTriangle">
            <a:avLst/>
          </a:prstGeom>
          <a:noFill/>
          <a:ln w="1905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144391" name="Line 54"/>
          <p:cNvSpPr>
            <a:spLocks noChangeShapeType="1"/>
          </p:cNvSpPr>
          <p:nvPr/>
        </p:nvSpPr>
        <p:spPr bwMode="auto">
          <a:xfrm>
            <a:off x="7854951" y="2583656"/>
            <a:ext cx="644525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4392" name="Line 55"/>
          <p:cNvSpPr>
            <a:spLocks noChangeShapeType="1"/>
          </p:cNvSpPr>
          <p:nvPr/>
        </p:nvSpPr>
        <p:spPr bwMode="auto">
          <a:xfrm flipV="1">
            <a:off x="8172450" y="2356248"/>
            <a:ext cx="0" cy="46791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4393" name="Text Box 56"/>
          <p:cNvSpPr txBox="1">
            <a:spLocks noChangeArrowheads="1"/>
          </p:cNvSpPr>
          <p:nvPr/>
        </p:nvSpPr>
        <p:spPr bwMode="auto">
          <a:xfrm>
            <a:off x="7977188" y="2085975"/>
            <a:ext cx="4508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b="0">
                <a:latin typeface="Times New Roman" panose="02020603050405020304" pitchFamily="18" charset="0"/>
                <a:ea typeface="黑体" panose="02010609060101010101" pitchFamily="49" charset="-122"/>
              </a:rPr>
              <a:t>北</a:t>
            </a:r>
          </a:p>
        </p:txBody>
      </p:sp>
      <p:sp>
        <p:nvSpPr>
          <p:cNvPr id="144394" name="Text Box 57"/>
          <p:cNvSpPr txBox="1">
            <a:spLocks noChangeArrowheads="1"/>
          </p:cNvSpPr>
          <p:nvPr/>
        </p:nvSpPr>
        <p:spPr bwMode="auto">
          <a:xfrm>
            <a:off x="6746875" y="2225279"/>
            <a:ext cx="4524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i="1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144395" name="Text Box 58"/>
          <p:cNvSpPr txBox="1">
            <a:spLocks noChangeArrowheads="1"/>
          </p:cNvSpPr>
          <p:nvPr/>
        </p:nvSpPr>
        <p:spPr bwMode="auto">
          <a:xfrm>
            <a:off x="6746875" y="3544492"/>
            <a:ext cx="4524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i="1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144396" name="Text Box 59"/>
          <p:cNvSpPr txBox="1">
            <a:spLocks noChangeArrowheads="1"/>
          </p:cNvSpPr>
          <p:nvPr/>
        </p:nvSpPr>
        <p:spPr bwMode="auto">
          <a:xfrm>
            <a:off x="8547100" y="3544492"/>
            <a:ext cx="4508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i="1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144397" name="Text Box 60"/>
          <p:cNvSpPr txBox="1">
            <a:spLocks noChangeArrowheads="1"/>
          </p:cNvSpPr>
          <p:nvPr/>
        </p:nvSpPr>
        <p:spPr bwMode="auto">
          <a:xfrm>
            <a:off x="7812089" y="2842023"/>
            <a:ext cx="452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i="1"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144398" name="Text Box 88"/>
          <p:cNvSpPr txBox="1">
            <a:spLocks noChangeArrowheads="1"/>
          </p:cNvSpPr>
          <p:nvPr/>
        </p:nvSpPr>
        <p:spPr bwMode="auto">
          <a:xfrm>
            <a:off x="7796214" y="3706416"/>
            <a:ext cx="452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i="1">
                <a:latin typeface="Times New Roman" panose="02020603050405020304" pitchFamily="18" charset="0"/>
              </a:rPr>
              <a:t>F</a:t>
            </a:r>
          </a:p>
        </p:txBody>
      </p:sp>
      <p:sp>
        <p:nvSpPr>
          <p:cNvPr id="144399" name="直接连接符 144398"/>
          <p:cNvSpPr>
            <a:spLocks noChangeShapeType="1"/>
          </p:cNvSpPr>
          <p:nvPr/>
        </p:nvSpPr>
        <p:spPr bwMode="auto">
          <a:xfrm>
            <a:off x="7854950" y="3098007"/>
            <a:ext cx="0" cy="59412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4401" name="矩形 144400"/>
          <p:cNvSpPr>
            <a:spLocks noChangeArrowheads="1"/>
          </p:cNvSpPr>
          <p:nvPr/>
        </p:nvSpPr>
        <p:spPr bwMode="auto">
          <a:xfrm>
            <a:off x="214313" y="428625"/>
            <a:ext cx="8572500" cy="9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zh-CN" altLang="en-GB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(2)已知军舰的速度是补给船的2倍,军舰在由</a:t>
            </a:r>
            <a:r>
              <a:rPr lang="en-GB" altLang="zh-CN" sz="2000" i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zh-CN" altLang="en-GB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到</a:t>
            </a:r>
            <a:r>
              <a:rPr lang="en-GB" altLang="zh-CN" sz="2000" i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zh-CN" altLang="en-GB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的途中与补给船相遇于</a:t>
            </a:r>
            <a:r>
              <a:rPr lang="en-GB" altLang="zh-CN" sz="2000" i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E</a:t>
            </a:r>
            <a:r>
              <a:rPr lang="zh-CN" altLang="en-GB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处,那么相遇时补给船航行了多少海里(结果精确到</a:t>
            </a:r>
            <a:r>
              <a:rPr lang="en-US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0.1</a:t>
            </a:r>
            <a:r>
              <a:rPr lang="zh-CN" altLang="en-GB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海里)？</a:t>
            </a:r>
          </a:p>
        </p:txBody>
      </p:sp>
      <p:sp>
        <p:nvSpPr>
          <p:cNvPr id="144402" name="直接连接符 144401"/>
          <p:cNvSpPr>
            <a:spLocks noChangeShapeType="1"/>
          </p:cNvSpPr>
          <p:nvPr/>
        </p:nvSpPr>
        <p:spPr bwMode="auto">
          <a:xfrm flipH="1">
            <a:off x="7421563" y="3101578"/>
            <a:ext cx="431800" cy="59412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4403" name="Text Box 88"/>
          <p:cNvSpPr txBox="1">
            <a:spLocks noChangeArrowheads="1"/>
          </p:cNvSpPr>
          <p:nvPr/>
        </p:nvSpPr>
        <p:spPr bwMode="auto">
          <a:xfrm>
            <a:off x="7291389" y="3706416"/>
            <a:ext cx="4524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i="1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144404" name="文本框 144403"/>
          <p:cNvSpPr txBox="1">
            <a:spLocks noChangeArrowheads="1"/>
          </p:cNvSpPr>
          <p:nvPr/>
        </p:nvSpPr>
        <p:spPr bwMode="auto">
          <a:xfrm>
            <a:off x="0" y="1768079"/>
            <a:ext cx="8929688" cy="319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40000"/>
              </a:lnSpc>
            </a:pPr>
            <a:r>
              <a:rPr lang="zh-CN" altLang="en-US" sz="2000" b="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解</a:t>
            </a:r>
            <a:r>
              <a:rPr lang="en-US" altLang="zh-CN" sz="2000" b="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: </a:t>
            </a:r>
            <a:r>
              <a:rPr lang="zh-CN" altLang="en-US" sz="2000" b="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设相遇是补给船航行了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 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 mile</a:t>
            </a:r>
            <a:r>
              <a:rPr lang="en-US" altLang="zh-CN" sz="2000" b="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2000" b="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那么</a:t>
            </a:r>
          </a:p>
          <a:p>
            <a:pPr eaLnBrk="1" hangingPunct="1">
              <a:lnSpc>
                <a:spcPct val="140000"/>
              </a:lnSpc>
            </a:pP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   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DE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= 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 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n mile , 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AE 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+ 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BE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= 2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 mile,</a:t>
            </a:r>
          </a:p>
          <a:p>
            <a:pPr eaLnBrk="1" hangingPunct="1">
              <a:lnSpc>
                <a:spcPct val="140000"/>
              </a:lnSpc>
            </a:pP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   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EF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= 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AB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+ 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BF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000" dirty="0">
                <a:solidFill>
                  <a:srgbClr val="FF0000"/>
                </a:solidFill>
                <a:latin typeface="宋体" panose="02010600030101010101" pitchFamily="2" charset="-122"/>
                <a:cs typeface="Arial" panose="020B0604020202020204" pitchFamily="34" charset="0"/>
              </a:rPr>
              <a:t>-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(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AB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+ 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BE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 = (300 - 2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 mile.</a:t>
            </a:r>
          </a:p>
          <a:p>
            <a:pPr eaLnBrk="1" hangingPunct="1">
              <a:lnSpc>
                <a:spcPct val="14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  在</a:t>
            </a:r>
            <a:r>
              <a:rPr lang="en-US" altLang="zh-CN" sz="2000" b="0" dirty="0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Rt</a:t>
            </a:r>
            <a:r>
              <a:rPr lang="en-US" altLang="zh-CN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△</a:t>
            </a:r>
            <a:r>
              <a:rPr lang="en-US" altLang="zh-CN" sz="2000" i="1" dirty="0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DEF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中，根据勾股定理可得方程</a:t>
            </a:r>
            <a:endParaRPr lang="zh-CN" altLang="en-GB" sz="2000" b="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1" hangingPunct="1">
              <a:lnSpc>
                <a:spcPct val="140000"/>
              </a:lnSpc>
            </a:pP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华文楷体" panose="02010600040101010101" pitchFamily="2" charset="-122"/>
              </a:rPr>
              <a:t>                            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华文楷体" panose="02010600040101010101" pitchFamily="2" charset="-122"/>
              </a:rPr>
              <a:t>x</a:t>
            </a:r>
            <a:r>
              <a:rPr lang="en-US" altLang="zh-CN" sz="20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华文楷体" panose="02010600040101010101" pitchFamily="2" charset="-122"/>
              </a:rPr>
              <a:t>2</a:t>
            </a:r>
            <a:r>
              <a:rPr lang="en-US" altLang="zh-CN" sz="2000" b="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华文楷体" panose="02010600040101010101" pitchFamily="2" charset="-122"/>
              </a:rPr>
              <a:t> 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华文楷体" panose="02010600040101010101" pitchFamily="2" charset="-122"/>
              </a:rPr>
              <a:t>= 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华文楷体" panose="02010600040101010101" pitchFamily="2" charset="-122"/>
              </a:rPr>
              <a:t>100</a:t>
            </a:r>
            <a:r>
              <a:rPr lang="en-US" altLang="zh-CN" sz="20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华文楷体" panose="02010600040101010101" pitchFamily="2" charset="-122"/>
              </a:rPr>
              <a:t>2 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华文楷体" panose="02010600040101010101" pitchFamily="2" charset="-122"/>
              </a:rPr>
              <a:t>+ (300 </a:t>
            </a:r>
            <a:r>
              <a:rPr lang="en-US" altLang="zh-CN" sz="2000" dirty="0">
                <a:solidFill>
                  <a:srgbClr val="FF0000"/>
                </a:solidFill>
                <a:latin typeface="宋体" panose="02010600030101010101" pitchFamily="2" charset="-122"/>
                <a:cs typeface="Arial" panose="020B0604020202020204" pitchFamily="34" charset="0"/>
              </a:rPr>
              <a:t>-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华文楷体" panose="02010600040101010101" pitchFamily="2" charset="-122"/>
              </a:rPr>
              <a:t> 2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华文楷体" panose="02010600040101010101" pitchFamily="2" charset="-122"/>
              </a:rPr>
              <a:t>x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华文楷体" panose="02010600040101010101" pitchFamily="2" charset="-122"/>
              </a:rPr>
              <a:t>)</a:t>
            </a:r>
            <a:r>
              <a:rPr lang="en-US" altLang="zh-CN" sz="20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华文楷体" panose="02010600040101010101" pitchFamily="2" charset="-122"/>
              </a:rPr>
              <a:t>2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华文楷体" panose="02010600040101010101" pitchFamily="2" charset="-122"/>
              </a:rPr>
              <a:t>.</a:t>
            </a:r>
          </a:p>
          <a:p>
            <a:pPr eaLnBrk="1" hangingPunct="1">
              <a:lnSpc>
                <a:spcPct val="140000"/>
              </a:lnSpc>
            </a:pPr>
            <a:r>
              <a:rPr lang="zh-CN" altLang="en-US" sz="2000" b="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华文楷体" panose="02010600040101010101" pitchFamily="2" charset="-122"/>
              </a:rPr>
              <a:t>    </a:t>
            </a:r>
            <a:r>
              <a:rPr lang="zh-CN" altLang="en-US" sz="2000" b="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华文楷体" panose="02010600040101010101" pitchFamily="2" charset="-122"/>
              </a:rPr>
              <a:t>整理得：  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华文楷体" panose="02010600040101010101" pitchFamily="2" charset="-122"/>
              </a:rPr>
              <a:t>3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华文楷体" panose="02010600040101010101" pitchFamily="2" charset="-122"/>
              </a:rPr>
              <a:t>x</a:t>
            </a:r>
            <a:r>
              <a:rPr lang="en-US" altLang="zh-CN" sz="20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华文楷体" panose="02010600040101010101" pitchFamily="2" charset="-122"/>
              </a:rPr>
              <a:t>2  </a:t>
            </a:r>
            <a:r>
              <a:rPr lang="en-US" altLang="zh-CN" sz="2000" dirty="0">
                <a:solidFill>
                  <a:srgbClr val="FF0000"/>
                </a:solidFill>
                <a:latin typeface="宋体" panose="02010600030101010101" pitchFamily="2" charset="-122"/>
                <a:cs typeface="Arial" panose="020B0604020202020204" pitchFamily="34" charset="0"/>
              </a:rPr>
              <a:t>-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华文楷体" panose="02010600040101010101" pitchFamily="2" charset="-122"/>
              </a:rPr>
              <a:t> 1200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华文楷体" panose="02010600040101010101" pitchFamily="2" charset="-122"/>
              </a:rPr>
              <a:t>x + 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华文楷体" panose="02010600040101010101" pitchFamily="2" charset="-122"/>
              </a:rPr>
              <a:t>100000 = 0 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华文楷体" panose="02010600040101010101" pitchFamily="2" charset="-122"/>
              </a:rPr>
              <a:t>,</a:t>
            </a:r>
          </a:p>
          <a:p>
            <a:pPr eaLnBrk="1" hangingPunct="1">
              <a:lnSpc>
                <a:spcPct val="140000"/>
              </a:lnSpc>
            </a:pPr>
            <a:r>
              <a:rPr lang="zh-CN" altLang="en-US" sz="2000" b="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华文楷体" panose="02010600040101010101" pitchFamily="2" charset="-122"/>
              </a:rPr>
              <a:t>    </a:t>
            </a:r>
            <a:r>
              <a:rPr lang="zh-CN" altLang="en-US" sz="2000" b="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华文楷体" panose="02010600040101010101" pitchFamily="2" charset="-122"/>
              </a:rPr>
              <a:t>解方程得</a:t>
            </a:r>
            <a:r>
              <a:rPr lang="zh-CN" altLang="en-US" sz="2000" b="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华文楷体" panose="02010600040101010101" pitchFamily="2" charset="-122"/>
              </a:rPr>
              <a:t>					    </a:t>
            </a:r>
            <a:r>
              <a:rPr lang="en-US" altLang="zh-CN" sz="2000" b="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华文楷体" panose="02010600040101010101" pitchFamily="2" charset="-122"/>
              </a:rPr>
              <a:t>(</a:t>
            </a:r>
            <a:r>
              <a:rPr lang="zh-CN" altLang="en-US" b="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华文楷体" panose="02010600040101010101" pitchFamily="2" charset="-122"/>
              </a:rPr>
              <a:t>不符题意舍去</a:t>
            </a:r>
            <a:r>
              <a:rPr lang="en-US" altLang="zh-CN" sz="2000" b="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华文楷体" panose="02010600040101010101" pitchFamily="2" charset="-122"/>
              </a:rPr>
              <a:t>)      </a:t>
            </a:r>
          </a:p>
        </p:txBody>
      </p:sp>
      <p:graphicFrame>
        <p:nvGraphicFramePr>
          <p:cNvPr id="144405" name="对象 144404"/>
          <p:cNvGraphicFramePr/>
          <p:nvPr/>
        </p:nvGraphicFramePr>
        <p:xfrm>
          <a:off x="1691680" y="4299942"/>
          <a:ext cx="4176464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r:id="rId3" imgW="3721100" imgH="571500" progId="Equation.3">
                  <p:embed/>
                </p:oleObj>
              </mc:Choice>
              <mc:Fallback>
                <p:oleObj r:id="rId3" imgW="3721100" imgH="571500" progId="Equation.3">
                  <p:embed/>
                  <p:pic>
                    <p:nvPicPr>
                      <p:cNvPr id="0" name="对象 14440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4299942"/>
                        <a:ext cx="4176464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44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44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44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4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4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4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44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44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44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44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44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44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44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44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44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144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44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444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44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444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444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1444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1444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500"/>
                                        <p:tgtEl>
                                          <p:spTgt spid="144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9" grpId="0"/>
      <p:bldP spid="144390" grpId="0" animBg="1"/>
      <p:bldP spid="144391" grpId="0" animBg="1"/>
      <p:bldP spid="144392" grpId="0" animBg="1"/>
      <p:bldP spid="144393" grpId="0"/>
      <p:bldP spid="144394" grpId="0"/>
      <p:bldP spid="144395" grpId="0"/>
      <p:bldP spid="144396" grpId="0"/>
      <p:bldP spid="144397" grpId="0"/>
      <p:bldP spid="144398" grpId="0"/>
      <p:bldP spid="144399" grpId="0" animBg="1"/>
      <p:bldP spid="144401" grpId="0"/>
      <p:bldP spid="144402" grpId="0" animBg="1"/>
      <p:bldP spid="14440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9"/>
          <p:cNvSpPr>
            <a:spLocks noGrp="1" noChangeArrowheads="1"/>
          </p:cNvSpPr>
          <p:nvPr/>
        </p:nvSpPr>
        <p:spPr bwMode="auto">
          <a:xfrm>
            <a:off x="214313" y="375047"/>
            <a:ext cx="84010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>
              <a:lnSpc>
                <a:spcPct val="13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zh-CN" altLang="en-GB" sz="2000" b="0" dirty="0">
                <a:solidFill>
                  <a:srgbClr val="149494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</a:t>
            </a:r>
            <a:r>
              <a:rPr lang="en-GB" altLang="zh-CN" sz="2000" b="0" dirty="0">
                <a:solidFill>
                  <a:srgbClr val="149494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GB" b="0" dirty="0">
                <a:solidFill>
                  <a:srgbClr val="149494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：</a:t>
            </a:r>
            <a:r>
              <a:rPr lang="en-US" altLang="zh-CN" sz="20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20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九章算术</a:t>
            </a:r>
            <a:r>
              <a:rPr lang="en-US" altLang="zh-CN" sz="20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》“</a:t>
            </a:r>
            <a:r>
              <a:rPr lang="zh-CN" altLang="en-US" sz="20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勾股”章中有一题</a:t>
            </a:r>
            <a:r>
              <a:rPr lang="en-US" altLang="zh-CN" sz="20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:“</a:t>
            </a:r>
            <a:r>
              <a:rPr lang="zh-CN" altLang="en-US" sz="20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今有二人同所立</a:t>
            </a:r>
            <a:r>
              <a:rPr lang="en-US" altLang="zh-CN" sz="20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en-US" sz="20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甲行率七</a:t>
            </a:r>
            <a:r>
              <a:rPr lang="en-US" altLang="zh-CN" sz="20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20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乙行率三</a:t>
            </a:r>
            <a:r>
              <a:rPr lang="en-US" altLang="zh-CN" sz="20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en-US" sz="20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乙东行</a:t>
            </a:r>
            <a:r>
              <a:rPr lang="en-US" altLang="zh-CN" sz="20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20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甲南行十步而斜东北与乙会</a:t>
            </a:r>
            <a:r>
              <a:rPr lang="en-US" altLang="zh-CN" sz="20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en-US" sz="20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问甲乙各行几何</a:t>
            </a:r>
            <a:r>
              <a:rPr lang="en-US" altLang="zh-CN" sz="20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?”</a:t>
            </a:r>
            <a:endParaRPr lang="en-GB" altLang="zh-CN" sz="2000" b="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315" name="Rectangle 1046"/>
          <p:cNvSpPr>
            <a:spLocks noChangeArrowheads="1"/>
          </p:cNvSpPr>
          <p:nvPr/>
        </p:nvSpPr>
        <p:spPr bwMode="auto">
          <a:xfrm>
            <a:off x="428625" y="1339453"/>
            <a:ext cx="8528050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>
              <a:lnSpc>
                <a:spcPct val="130000"/>
              </a:lnSpc>
              <a:buClr>
                <a:srgbClr val="A50021"/>
              </a:buClr>
              <a:buSzPct val="75000"/>
              <a:buFont typeface="Wingdings" panose="05000000000000000000" pitchFamily="2" charset="2"/>
              <a:buNone/>
            </a:pPr>
            <a:r>
              <a:rPr lang="zh-CN" altLang="en-US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大意是说</a:t>
            </a:r>
            <a:r>
              <a:rPr lang="en-US" altLang="zh-CN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:</a:t>
            </a:r>
            <a:r>
              <a:rPr lang="zh-CN" altLang="en-US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已知甲</a:t>
            </a:r>
            <a:r>
              <a:rPr lang="en-US" altLang="zh-CN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乙二人同时从同一地点出发</a:t>
            </a:r>
            <a:r>
              <a:rPr lang="en-US" altLang="zh-CN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甲的速度是</a:t>
            </a:r>
            <a:r>
              <a:rPr lang="en-US" altLang="zh-CN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7,</a:t>
            </a:r>
            <a:r>
              <a:rPr lang="zh-CN" altLang="en-US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乙</a:t>
            </a:r>
          </a:p>
          <a:p>
            <a:pPr marL="457200" indent="-457200">
              <a:lnSpc>
                <a:spcPct val="130000"/>
              </a:lnSpc>
              <a:buClr>
                <a:srgbClr val="A50021"/>
              </a:buClr>
              <a:buSzPct val="75000"/>
              <a:buFont typeface="Wingdings" panose="05000000000000000000" pitchFamily="2" charset="2"/>
              <a:buNone/>
            </a:pPr>
            <a:r>
              <a:rPr lang="zh-CN" altLang="en-US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的速度是</a:t>
            </a:r>
            <a:r>
              <a:rPr lang="en-US" altLang="zh-CN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3.</a:t>
            </a:r>
            <a:r>
              <a:rPr lang="zh-CN" altLang="en-US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乙一直向东走</a:t>
            </a:r>
            <a:r>
              <a:rPr lang="en-US" altLang="zh-CN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甲先向南走</a:t>
            </a:r>
            <a:r>
              <a:rPr lang="en-US" altLang="zh-CN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10</a:t>
            </a:r>
            <a:r>
              <a:rPr lang="zh-CN" altLang="en-US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步</a:t>
            </a:r>
            <a:r>
              <a:rPr lang="en-US" altLang="zh-CN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后又斜向北偏东方向</a:t>
            </a:r>
          </a:p>
          <a:p>
            <a:pPr marL="457200" indent="-457200">
              <a:lnSpc>
                <a:spcPct val="130000"/>
              </a:lnSpc>
              <a:buClr>
                <a:srgbClr val="A50021"/>
              </a:buClr>
              <a:buSzPct val="75000"/>
              <a:buFont typeface="Wingdings" panose="05000000000000000000" pitchFamily="2" charset="2"/>
              <a:buNone/>
            </a:pPr>
            <a:r>
              <a:rPr lang="zh-CN" altLang="en-US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走了一段后与乙相遇</a:t>
            </a:r>
            <a:r>
              <a:rPr lang="en-US" altLang="zh-CN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r>
              <a:rPr lang="zh-CN" altLang="en-US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那么相遇时</a:t>
            </a:r>
            <a:r>
              <a:rPr lang="en-US" altLang="zh-CN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甲</a:t>
            </a:r>
            <a:r>
              <a:rPr lang="en-US" altLang="zh-CN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乙各走了多远</a:t>
            </a:r>
            <a:r>
              <a:rPr lang="en-US" altLang="zh-CN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?</a:t>
            </a:r>
          </a:p>
        </p:txBody>
      </p:sp>
      <p:sp>
        <p:nvSpPr>
          <p:cNvPr id="74769" name="Text Box 1041"/>
          <p:cNvSpPr txBox="1">
            <a:spLocks noChangeArrowheads="1"/>
          </p:cNvSpPr>
          <p:nvPr/>
        </p:nvSpPr>
        <p:spPr bwMode="auto">
          <a:xfrm>
            <a:off x="250826" y="2409825"/>
            <a:ext cx="4984057" cy="2803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解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: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设甲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乙相遇时所用时间为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根据题意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得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	(7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000" dirty="0">
                <a:solidFill>
                  <a:srgbClr val="FF0000"/>
                </a:solidFill>
                <a:latin typeface="宋体" panose="02010600030101010101" pitchFamily="2" charset="-122"/>
              </a:rPr>
              <a:t>-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10)</a:t>
            </a:r>
            <a:r>
              <a:rPr lang="en-US" altLang="zh-CN" sz="20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 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 (3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 </a:t>
            </a:r>
            <a:r>
              <a:rPr lang="en-US" altLang="zh-CN" sz="20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+10 </a:t>
            </a:r>
            <a:r>
              <a:rPr lang="en-US" altLang="zh-CN" sz="20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整理得            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0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 </a:t>
            </a:r>
            <a:r>
              <a:rPr lang="en-US" altLang="zh-CN" sz="2000" dirty="0">
                <a:solidFill>
                  <a:srgbClr val="FF0000"/>
                </a:solidFill>
                <a:latin typeface="宋体" panose="02010600030101010101" pitchFamily="2" charset="-122"/>
              </a:rPr>
              <a:t>-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7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 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 0.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解方程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得   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0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=3.5, 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0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=0 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不合题意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舍去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∴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=3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×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3.5 =10.5 ,     7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 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 7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×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3.5 = 24.5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答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: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甲走了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24.5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步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乙走了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10.5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步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</a:p>
        </p:txBody>
      </p:sp>
      <p:sp>
        <p:nvSpPr>
          <p:cNvPr id="13317" name="Text Box 1048"/>
          <p:cNvSpPr txBox="1">
            <a:spLocks noChangeArrowheads="1"/>
          </p:cNvSpPr>
          <p:nvPr/>
        </p:nvSpPr>
        <p:spPr bwMode="auto">
          <a:xfrm>
            <a:off x="7092950" y="2738438"/>
            <a:ext cx="1295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b="0">
                <a:solidFill>
                  <a:srgbClr val="0033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乙</a:t>
            </a:r>
            <a:r>
              <a:rPr lang="en-US" altLang="zh-CN" sz="2400" b="0">
                <a:solidFill>
                  <a:srgbClr val="0033CC"/>
                </a:solidFill>
                <a:latin typeface="Times New Roman" panose="02020603050405020304" pitchFamily="18" charset="0"/>
              </a:rPr>
              <a:t>:</a:t>
            </a:r>
            <a:r>
              <a:rPr lang="en-US" altLang="zh-CN" sz="2400">
                <a:solidFill>
                  <a:srgbClr val="0033CC"/>
                </a:solidFill>
                <a:latin typeface="Times New Roman" panose="02020603050405020304" pitchFamily="18" charset="0"/>
              </a:rPr>
              <a:t>3</a:t>
            </a:r>
            <a:r>
              <a:rPr lang="en-US" altLang="zh-CN" sz="2400" i="1">
                <a:solidFill>
                  <a:srgbClr val="0033CC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3318" name="Text Box 1049"/>
          <p:cNvSpPr txBox="1">
            <a:spLocks noChangeArrowheads="1"/>
          </p:cNvSpPr>
          <p:nvPr/>
        </p:nvSpPr>
        <p:spPr bwMode="auto">
          <a:xfrm>
            <a:off x="7138988" y="3931444"/>
            <a:ext cx="533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b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甲</a:t>
            </a:r>
            <a:r>
              <a:rPr lang="en-US" altLang="zh-CN" sz="2400" b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3319" name="Text Box 1050"/>
          <p:cNvSpPr txBox="1">
            <a:spLocks noChangeArrowheads="1"/>
          </p:cNvSpPr>
          <p:nvPr/>
        </p:nvSpPr>
        <p:spPr bwMode="auto">
          <a:xfrm>
            <a:off x="6300788" y="3417094"/>
            <a:ext cx="60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13320" name="Line 1051"/>
          <p:cNvSpPr>
            <a:spLocks noChangeShapeType="1"/>
          </p:cNvSpPr>
          <p:nvPr/>
        </p:nvSpPr>
        <p:spPr bwMode="auto">
          <a:xfrm>
            <a:off x="6751638" y="3128962"/>
            <a:ext cx="1847850" cy="0"/>
          </a:xfrm>
          <a:prstGeom prst="line">
            <a:avLst/>
          </a:prstGeom>
          <a:noFill/>
          <a:ln w="19050">
            <a:solidFill>
              <a:srgbClr val="0033CC"/>
            </a:solidFill>
            <a:miter lim="800000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321" name="Line 1052"/>
          <p:cNvSpPr>
            <a:spLocks noChangeShapeType="1"/>
          </p:cNvSpPr>
          <p:nvPr/>
        </p:nvSpPr>
        <p:spPr bwMode="auto">
          <a:xfrm>
            <a:off x="6751638" y="3143250"/>
            <a:ext cx="0" cy="1083469"/>
          </a:xfrm>
          <a:prstGeom prst="line">
            <a:avLst/>
          </a:prstGeom>
          <a:noFill/>
          <a:ln w="19050">
            <a:solidFill>
              <a:srgbClr val="FF0000"/>
            </a:solidFill>
            <a:miter lim="800000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322" name="Line 1053"/>
          <p:cNvSpPr>
            <a:spLocks noChangeShapeType="1"/>
          </p:cNvSpPr>
          <p:nvPr/>
        </p:nvSpPr>
        <p:spPr bwMode="auto">
          <a:xfrm flipV="1">
            <a:off x="6751638" y="3115867"/>
            <a:ext cx="1828800" cy="1096565"/>
          </a:xfrm>
          <a:prstGeom prst="line">
            <a:avLst/>
          </a:prstGeom>
          <a:noFill/>
          <a:ln w="19050">
            <a:solidFill>
              <a:srgbClr val="FF0000"/>
            </a:solidFill>
            <a:miter lim="800000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323" name="Text Box 1054"/>
          <p:cNvSpPr txBox="1">
            <a:spLocks noChangeArrowheads="1"/>
          </p:cNvSpPr>
          <p:nvPr/>
        </p:nvSpPr>
        <p:spPr bwMode="auto">
          <a:xfrm>
            <a:off x="6376988" y="2959894"/>
            <a:ext cx="381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i="1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13324" name="Text Box 1055"/>
          <p:cNvSpPr txBox="1">
            <a:spLocks noChangeArrowheads="1"/>
          </p:cNvSpPr>
          <p:nvPr/>
        </p:nvSpPr>
        <p:spPr bwMode="auto">
          <a:xfrm>
            <a:off x="6376988" y="3931444"/>
            <a:ext cx="457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i="1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13325" name="Text Box 1056"/>
          <p:cNvSpPr txBox="1">
            <a:spLocks noChangeArrowheads="1"/>
          </p:cNvSpPr>
          <p:nvPr/>
        </p:nvSpPr>
        <p:spPr bwMode="auto">
          <a:xfrm>
            <a:off x="8586788" y="2959894"/>
            <a:ext cx="381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i="1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13326" name="Text Box 1057"/>
          <p:cNvSpPr txBox="1">
            <a:spLocks noChangeArrowheads="1"/>
          </p:cNvSpPr>
          <p:nvPr/>
        </p:nvSpPr>
        <p:spPr bwMode="auto">
          <a:xfrm>
            <a:off x="7596188" y="3926681"/>
            <a:ext cx="91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7</a:t>
            </a:r>
            <a:r>
              <a:rPr lang="en-US" altLang="zh-CN" sz="2400" i="1">
                <a:latin typeface="Times New Roman" panose="02020603050405020304" pitchFamily="18" charset="0"/>
              </a:rPr>
              <a:t>x</a:t>
            </a:r>
            <a:r>
              <a:rPr lang="en-US" altLang="zh-CN" sz="2400">
                <a:latin typeface="Times New Roman" panose="02020603050405020304" pitchFamily="18" charset="0"/>
              </a:rPr>
              <a:t>-10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47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47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47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47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47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文本框 135194"/>
          <p:cNvSpPr txBox="1">
            <a:spLocks noChangeArrowheads="1"/>
          </p:cNvSpPr>
          <p:nvPr/>
        </p:nvSpPr>
        <p:spPr bwMode="auto">
          <a:xfrm>
            <a:off x="285750" y="428625"/>
            <a:ext cx="8605838" cy="1418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000" b="0" dirty="0">
                <a:solidFill>
                  <a:srgbClr val="149494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</a:t>
            </a:r>
            <a:r>
              <a:rPr lang="en-US" altLang="zh-CN" sz="2000" b="0" dirty="0">
                <a:solidFill>
                  <a:srgbClr val="149494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zh-CN" altLang="en-US" sz="2000" b="0" dirty="0">
                <a:solidFill>
                  <a:srgbClr val="149494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：</a:t>
            </a:r>
            <a:r>
              <a:rPr lang="zh-CN" altLang="en-GB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一块长和宽分别为60</a:t>
            </a:r>
            <a:r>
              <a:rPr lang="en-GB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cm</a:t>
            </a:r>
            <a:r>
              <a:rPr lang="zh-CN" altLang="en-GB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和40</a:t>
            </a:r>
            <a:r>
              <a:rPr lang="en-GB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cm</a:t>
            </a:r>
            <a:r>
              <a:rPr lang="zh-CN" altLang="en-GB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的长方形铁皮,要在它的四角截去四个相等的小正方形，折成一个无盖的长方体,使它的底面积为800</a:t>
            </a:r>
            <a:r>
              <a:rPr lang="en-GB" altLang="zh-CN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cm</a:t>
            </a:r>
            <a:r>
              <a:rPr lang="en-GB" altLang="zh-CN" sz="2000" b="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GB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.求截去正方形的边长.</a:t>
            </a:r>
            <a:endParaRPr lang="en-US" altLang="zh-CN" sz="2000" b="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4339" name="矩形 135196"/>
          <p:cNvSpPr>
            <a:spLocks noChangeArrowheads="1"/>
          </p:cNvSpPr>
          <p:nvPr/>
        </p:nvSpPr>
        <p:spPr bwMode="auto">
          <a:xfrm>
            <a:off x="5608638" y="2480072"/>
            <a:ext cx="2735262" cy="11334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zh-CN" sz="2000">
                <a:latin typeface="Times New Roman" panose="02020603050405020304" pitchFamily="18" charset="0"/>
              </a:rPr>
              <a:t>800cm</a:t>
            </a:r>
            <a:r>
              <a:rPr lang="en-US" altLang="zh-CN" sz="2000" baseline="300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4340" name="矩形 135197"/>
          <p:cNvSpPr>
            <a:spLocks noChangeArrowheads="1"/>
          </p:cNvSpPr>
          <p:nvPr/>
        </p:nvSpPr>
        <p:spPr bwMode="auto">
          <a:xfrm>
            <a:off x="5608639" y="2480073"/>
            <a:ext cx="287337" cy="215503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zh-CN" altLang="en-US" b="0"/>
          </a:p>
        </p:txBody>
      </p:sp>
      <p:sp>
        <p:nvSpPr>
          <p:cNvPr id="14341" name="矩形 135198"/>
          <p:cNvSpPr>
            <a:spLocks noChangeArrowheads="1"/>
          </p:cNvSpPr>
          <p:nvPr/>
        </p:nvSpPr>
        <p:spPr bwMode="auto">
          <a:xfrm>
            <a:off x="8056564" y="2480073"/>
            <a:ext cx="287337" cy="215503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zh-CN" altLang="en-US" b="0"/>
          </a:p>
        </p:txBody>
      </p:sp>
      <p:sp>
        <p:nvSpPr>
          <p:cNvPr id="14342" name="矩形 135199"/>
          <p:cNvSpPr>
            <a:spLocks noChangeArrowheads="1"/>
          </p:cNvSpPr>
          <p:nvPr/>
        </p:nvSpPr>
        <p:spPr bwMode="auto">
          <a:xfrm>
            <a:off x="8056564" y="3398044"/>
            <a:ext cx="287337" cy="215504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zh-CN" altLang="en-US" b="0"/>
          </a:p>
        </p:txBody>
      </p:sp>
      <p:sp>
        <p:nvSpPr>
          <p:cNvPr id="14343" name="矩形 135200"/>
          <p:cNvSpPr>
            <a:spLocks noChangeArrowheads="1"/>
          </p:cNvSpPr>
          <p:nvPr/>
        </p:nvSpPr>
        <p:spPr bwMode="auto">
          <a:xfrm>
            <a:off x="5608639" y="3398044"/>
            <a:ext cx="287337" cy="215504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zh-CN" altLang="en-US" b="0"/>
          </a:p>
        </p:txBody>
      </p:sp>
      <p:sp>
        <p:nvSpPr>
          <p:cNvPr id="14344" name="直接连接符 135201"/>
          <p:cNvSpPr>
            <a:spLocks noChangeShapeType="1"/>
          </p:cNvSpPr>
          <p:nvPr/>
        </p:nvSpPr>
        <p:spPr bwMode="auto">
          <a:xfrm>
            <a:off x="5867401" y="2695575"/>
            <a:ext cx="22320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345" name="直接连接符 135202"/>
          <p:cNvSpPr>
            <a:spLocks noChangeShapeType="1"/>
          </p:cNvSpPr>
          <p:nvPr/>
        </p:nvSpPr>
        <p:spPr bwMode="auto">
          <a:xfrm>
            <a:off x="5895976" y="3398044"/>
            <a:ext cx="22320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346" name="直接连接符 135203"/>
          <p:cNvSpPr>
            <a:spLocks noChangeShapeType="1"/>
          </p:cNvSpPr>
          <p:nvPr/>
        </p:nvSpPr>
        <p:spPr bwMode="auto">
          <a:xfrm>
            <a:off x="5895975" y="2665810"/>
            <a:ext cx="0" cy="75604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347" name="直接连接符 135204"/>
          <p:cNvSpPr>
            <a:spLocks noChangeShapeType="1"/>
          </p:cNvSpPr>
          <p:nvPr/>
        </p:nvSpPr>
        <p:spPr bwMode="auto">
          <a:xfrm>
            <a:off x="8056563" y="2674144"/>
            <a:ext cx="0" cy="75604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5206" name="文本框 135205"/>
          <p:cNvSpPr txBox="1">
            <a:spLocks noChangeArrowheads="1"/>
          </p:cNvSpPr>
          <p:nvPr/>
        </p:nvSpPr>
        <p:spPr bwMode="auto">
          <a:xfrm>
            <a:off x="5580063" y="2615804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i="1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35207" name="文本框 135206"/>
          <p:cNvSpPr txBox="1">
            <a:spLocks noChangeArrowheads="1"/>
          </p:cNvSpPr>
          <p:nvPr/>
        </p:nvSpPr>
        <p:spPr bwMode="auto">
          <a:xfrm>
            <a:off x="5891213" y="2399110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i="1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74769" name="Text Box 1041"/>
          <p:cNvSpPr txBox="1">
            <a:spLocks noChangeArrowheads="1"/>
          </p:cNvSpPr>
          <p:nvPr/>
        </p:nvSpPr>
        <p:spPr bwMode="auto">
          <a:xfrm>
            <a:off x="209551" y="1707357"/>
            <a:ext cx="4984057" cy="3334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80000"/>
              </a:lnSpc>
            </a:pP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解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: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设截取正方形的边长为 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 m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根据题意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得</a:t>
            </a:r>
          </a:p>
          <a:p>
            <a:pPr eaLnBrk="1" hangingPunct="1">
              <a:lnSpc>
                <a:spcPct val="180000"/>
              </a:lnSpc>
            </a:pP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    	        (60 </a:t>
            </a:r>
            <a:r>
              <a:rPr lang="en-US" altLang="zh-CN" sz="2000" dirty="0">
                <a:solidFill>
                  <a:srgbClr val="FF0000"/>
                </a:solidFill>
                <a:latin typeface="宋体" panose="02010600030101010101" pitchFamily="2" charset="-122"/>
              </a:rPr>
              <a:t>-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2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)(40 </a:t>
            </a:r>
            <a:r>
              <a:rPr lang="en-US" altLang="zh-CN" sz="2000" dirty="0">
                <a:solidFill>
                  <a:srgbClr val="FF0000"/>
                </a:solidFill>
                <a:latin typeface="宋体" panose="02010600030101010101" pitchFamily="2" charset="-122"/>
              </a:rPr>
              <a:t>- 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en-US" altLang="zh-CN" sz="20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 800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</a:p>
          <a:p>
            <a:pPr eaLnBrk="1" hangingPunct="1">
              <a:lnSpc>
                <a:spcPct val="180000"/>
              </a:lnSpc>
            </a:pP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整理得       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0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 </a:t>
            </a:r>
            <a:r>
              <a:rPr lang="en-US" altLang="zh-CN" sz="2000" dirty="0">
                <a:solidFill>
                  <a:srgbClr val="FF0000"/>
                </a:solidFill>
                <a:latin typeface="宋体" panose="02010600030101010101" pitchFamily="2" charset="-122"/>
              </a:rPr>
              <a:t>-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50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  + 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400 = 0.</a:t>
            </a:r>
          </a:p>
          <a:p>
            <a:pPr eaLnBrk="1" hangingPunct="1">
              <a:lnSpc>
                <a:spcPct val="180000"/>
              </a:lnSpc>
            </a:pP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解方程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得   </a:t>
            </a:r>
          </a:p>
          <a:p>
            <a:pPr eaLnBrk="1" hangingPunct="1">
              <a:lnSpc>
                <a:spcPct val="180000"/>
              </a:lnSpc>
            </a:pP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              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0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=10 ,  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0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 40 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不合题意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舍去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).</a:t>
            </a:r>
          </a:p>
          <a:p>
            <a:pPr eaLnBrk="1" hangingPunct="1">
              <a:lnSpc>
                <a:spcPct val="180000"/>
              </a:lnSpc>
            </a:pP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答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: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截取正方形的边长为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10cm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endParaRPr lang="zh-CN" altLang="en-US" sz="2000" b="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35219" name="左大括号 135218"/>
          <p:cNvSpPr/>
          <p:nvPr/>
        </p:nvSpPr>
        <p:spPr bwMode="auto">
          <a:xfrm rot="16200000">
            <a:off x="6934994" y="2407841"/>
            <a:ext cx="80963" cy="2159000"/>
          </a:xfrm>
          <a:prstGeom prst="leftBrace">
            <a:avLst>
              <a:gd name="adj1" fmla="val 166389"/>
              <a:gd name="adj2" fmla="val 50000"/>
            </a:avLst>
          </a:prstGeom>
          <a:noFill/>
          <a:ln w="190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algn="ctr"/>
            <a:endParaRPr lang="zh-CN" altLang="en-US"/>
          </a:p>
        </p:txBody>
      </p:sp>
      <p:sp>
        <p:nvSpPr>
          <p:cNvPr id="135220" name="文本框 135219"/>
          <p:cNvSpPr txBox="1">
            <a:spLocks noChangeArrowheads="1"/>
          </p:cNvSpPr>
          <p:nvPr/>
        </p:nvSpPr>
        <p:spPr bwMode="auto">
          <a:xfrm>
            <a:off x="6435726" y="3551635"/>
            <a:ext cx="108074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>
                <a:solidFill>
                  <a:srgbClr val="FF0000"/>
                </a:solidFill>
                <a:latin typeface="Times New Roman" panose="02020603050405020304" pitchFamily="18" charset="0"/>
              </a:rPr>
              <a:t>(60 - 2</a:t>
            </a:r>
            <a:r>
              <a:rPr lang="en-US" altLang="zh-CN" sz="2000" i="1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00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135235" name="右大括号 135234"/>
          <p:cNvSpPr/>
          <p:nvPr/>
        </p:nvSpPr>
        <p:spPr bwMode="auto">
          <a:xfrm>
            <a:off x="8099425" y="2703910"/>
            <a:ext cx="71438" cy="702469"/>
          </a:xfrm>
          <a:prstGeom prst="rightBrace">
            <a:avLst>
              <a:gd name="adj1" fmla="val 109076"/>
              <a:gd name="adj2" fmla="val 50000"/>
            </a:avLst>
          </a:prstGeom>
          <a:noFill/>
          <a:ln w="190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zh-CN" altLang="en-US" b="0"/>
          </a:p>
        </p:txBody>
      </p:sp>
      <p:sp>
        <p:nvSpPr>
          <p:cNvPr id="135236" name="文本框 135235"/>
          <p:cNvSpPr txBox="1">
            <a:spLocks noChangeArrowheads="1"/>
          </p:cNvSpPr>
          <p:nvPr/>
        </p:nvSpPr>
        <p:spPr bwMode="auto">
          <a:xfrm>
            <a:off x="8156576" y="2863454"/>
            <a:ext cx="9525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>
                <a:solidFill>
                  <a:srgbClr val="FF0000"/>
                </a:solidFill>
                <a:latin typeface="Times New Roman" panose="02020603050405020304" pitchFamily="18" charset="0"/>
              </a:rPr>
              <a:t>(40-2</a:t>
            </a:r>
            <a:r>
              <a:rPr lang="en-US" altLang="zh-CN" sz="2000" i="1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00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  <a:endParaRPr lang="en-US" altLang="zh-CN" sz="2000" i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35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35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35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35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3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35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47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47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47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47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47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206" grpId="0"/>
      <p:bldP spid="135207" grpId="0"/>
      <p:bldP spid="135219" grpId="0" animBg="1"/>
      <p:bldP spid="135220" grpId="0"/>
      <p:bldP spid="1352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矩形 145413"/>
          <p:cNvSpPr>
            <a:spLocks noChangeArrowheads="1"/>
          </p:cNvSpPr>
          <p:nvPr/>
        </p:nvSpPr>
        <p:spPr bwMode="auto">
          <a:xfrm>
            <a:off x="250826" y="627460"/>
            <a:ext cx="8691563" cy="133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sz="20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1.</a:t>
            </a:r>
            <a:r>
              <a:rPr lang="zh-CN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如图，在矩形</a:t>
            </a:r>
            <a:r>
              <a:rPr lang="en-GB" altLang="en-US" sz="2000" i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ABCD</a:t>
            </a:r>
            <a:r>
              <a:rPr lang="zh-CN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中，</a:t>
            </a:r>
            <a:r>
              <a:rPr lang="en-GB" altLang="en-US" sz="2000" i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AB</a:t>
            </a:r>
            <a:r>
              <a:rPr lang="en-GB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=6cm</a:t>
            </a:r>
            <a:r>
              <a:rPr lang="en-GB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GB" altLang="en-US" sz="2000" i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BC</a:t>
            </a:r>
            <a:r>
              <a:rPr lang="en-GB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=12cm，</a:t>
            </a:r>
            <a:r>
              <a:rPr lang="zh-CN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点</a:t>
            </a:r>
            <a:r>
              <a:rPr lang="en-GB" altLang="en-US" sz="2000" i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  <a:r>
              <a:rPr lang="zh-CN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从点</a:t>
            </a:r>
            <a:r>
              <a:rPr lang="en-GB" altLang="en-US" sz="2000" i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开始沿</a:t>
            </a:r>
            <a:r>
              <a:rPr lang="en-GB" altLang="en-US" sz="2000" i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AB</a:t>
            </a:r>
            <a:r>
              <a:rPr lang="zh-CN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边向点</a:t>
            </a:r>
            <a:r>
              <a:rPr lang="en-GB" altLang="en-US" sz="2000" i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zh-CN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以1</a:t>
            </a:r>
            <a:r>
              <a:rPr lang="en-GB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cm/s</a:t>
            </a:r>
            <a:r>
              <a:rPr lang="zh-CN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的速度移动，点</a:t>
            </a:r>
            <a:r>
              <a:rPr lang="en-GB" altLang="en-US" sz="2000" i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Q</a:t>
            </a:r>
            <a:r>
              <a:rPr lang="zh-CN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从点</a:t>
            </a:r>
            <a:r>
              <a:rPr lang="en-GB" altLang="en-US" sz="2000" i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zh-CN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开始沿</a:t>
            </a:r>
            <a:r>
              <a:rPr lang="en-GB" altLang="en-US" sz="2000" i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BC</a:t>
            </a:r>
            <a:r>
              <a:rPr lang="zh-CN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向点</a:t>
            </a:r>
            <a:r>
              <a:rPr lang="en-GB" altLang="en-US" sz="2000" i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zh-CN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以2</a:t>
            </a:r>
            <a:r>
              <a:rPr lang="en-GB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cm/s</a:t>
            </a:r>
            <a:r>
              <a:rPr lang="zh-CN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的速度移动，如果</a:t>
            </a:r>
            <a:r>
              <a:rPr lang="en-GB" altLang="en-US" sz="2000" i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  <a:r>
              <a:rPr lang="en-GB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、</a:t>
            </a:r>
            <a:r>
              <a:rPr lang="en-GB" altLang="en-US" sz="2000" i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Q</a:t>
            </a:r>
            <a:r>
              <a:rPr lang="zh-CN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分别从</a:t>
            </a:r>
            <a:r>
              <a:rPr lang="en-GB" altLang="en-US" sz="2000" i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GB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、</a:t>
            </a:r>
            <a:r>
              <a:rPr lang="en-GB" altLang="en-US" sz="2000" i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zh-CN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同时出发，那么几秒后五边形</a:t>
            </a:r>
            <a:r>
              <a:rPr lang="en-GB" altLang="en-US" sz="2000" i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APQCD</a:t>
            </a:r>
            <a:r>
              <a:rPr lang="zh-CN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的面积为64</a:t>
            </a:r>
            <a:r>
              <a:rPr lang="en-GB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cm</a:t>
            </a:r>
            <a:r>
              <a:rPr lang="en-GB" altLang="zh-CN" sz="2000" b="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GB" altLang="en-US" sz="2000" b="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？</a:t>
            </a:r>
            <a:endParaRPr lang="zh-CN" altLang="en-US" sz="2000" b="0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5363" name="矩形 145415"/>
          <p:cNvSpPr>
            <a:spLocks noChangeArrowheads="1"/>
          </p:cNvSpPr>
          <p:nvPr/>
        </p:nvSpPr>
        <p:spPr bwMode="auto">
          <a:xfrm>
            <a:off x="6826250" y="2463403"/>
            <a:ext cx="1728788" cy="188952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zh-CN" altLang="en-US" b="0"/>
          </a:p>
        </p:txBody>
      </p:sp>
      <p:sp>
        <p:nvSpPr>
          <p:cNvPr id="15364" name="文本框 145416"/>
          <p:cNvSpPr txBox="1">
            <a:spLocks noChangeArrowheads="1"/>
          </p:cNvSpPr>
          <p:nvPr/>
        </p:nvSpPr>
        <p:spPr bwMode="auto">
          <a:xfrm>
            <a:off x="6450013" y="2312194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i="1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15365" name="文本框 145417"/>
          <p:cNvSpPr txBox="1">
            <a:spLocks noChangeArrowheads="1"/>
          </p:cNvSpPr>
          <p:nvPr/>
        </p:nvSpPr>
        <p:spPr bwMode="auto">
          <a:xfrm>
            <a:off x="8555038" y="2301479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i="1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15366" name="文本框 145418"/>
          <p:cNvSpPr txBox="1">
            <a:spLocks noChangeArrowheads="1"/>
          </p:cNvSpPr>
          <p:nvPr/>
        </p:nvSpPr>
        <p:spPr bwMode="auto">
          <a:xfrm>
            <a:off x="8555038" y="4137422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i="1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15367" name="文本框 145419"/>
          <p:cNvSpPr txBox="1">
            <a:spLocks noChangeArrowheads="1"/>
          </p:cNvSpPr>
          <p:nvPr/>
        </p:nvSpPr>
        <p:spPr bwMode="auto">
          <a:xfrm>
            <a:off x="6394451" y="4137422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i="1"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15368" name="直接连接符 145420"/>
          <p:cNvSpPr>
            <a:spLocks noChangeShapeType="1"/>
          </p:cNvSpPr>
          <p:nvPr/>
        </p:nvSpPr>
        <p:spPr bwMode="auto">
          <a:xfrm>
            <a:off x="6875463" y="2338388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69" name="直接连接符 145421"/>
          <p:cNvSpPr>
            <a:spLocks noChangeShapeType="1"/>
          </p:cNvSpPr>
          <p:nvPr/>
        </p:nvSpPr>
        <p:spPr bwMode="auto">
          <a:xfrm>
            <a:off x="7473950" y="2463404"/>
            <a:ext cx="1081088" cy="809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70" name="直接连接符 145422"/>
          <p:cNvSpPr>
            <a:spLocks noChangeShapeType="1"/>
          </p:cNvSpPr>
          <p:nvPr/>
        </p:nvSpPr>
        <p:spPr bwMode="auto">
          <a:xfrm>
            <a:off x="8697913" y="2678907"/>
            <a:ext cx="0" cy="37861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71" name="文本框 145423"/>
          <p:cNvSpPr txBox="1">
            <a:spLocks noChangeArrowheads="1"/>
          </p:cNvSpPr>
          <p:nvPr/>
        </p:nvSpPr>
        <p:spPr bwMode="auto">
          <a:xfrm>
            <a:off x="8555038" y="3111103"/>
            <a:ext cx="2984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i="1">
                <a:latin typeface="Times New Roman" panose="02020603050405020304" pitchFamily="18" charset="0"/>
              </a:rPr>
              <a:t>Q</a:t>
            </a:r>
          </a:p>
        </p:txBody>
      </p:sp>
      <p:sp>
        <p:nvSpPr>
          <p:cNvPr id="15372" name="文本框 145424"/>
          <p:cNvSpPr txBox="1">
            <a:spLocks noChangeArrowheads="1"/>
          </p:cNvSpPr>
          <p:nvPr/>
        </p:nvSpPr>
        <p:spPr bwMode="auto">
          <a:xfrm>
            <a:off x="7308851" y="2139554"/>
            <a:ext cx="2381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i="1">
                <a:latin typeface="Times New Roman" panose="02020603050405020304" pitchFamily="18" charset="0"/>
              </a:rPr>
              <a:t>P</a:t>
            </a:r>
          </a:p>
        </p:txBody>
      </p:sp>
      <p:sp>
        <p:nvSpPr>
          <p:cNvPr id="145427" name="文本框 145426"/>
          <p:cNvSpPr txBox="1">
            <a:spLocks noChangeArrowheads="1"/>
          </p:cNvSpPr>
          <p:nvPr/>
        </p:nvSpPr>
        <p:spPr bwMode="auto">
          <a:xfrm>
            <a:off x="250825" y="1961736"/>
            <a:ext cx="612699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分析：求五边形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APQCD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的面积为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64cm</a:t>
            </a:r>
            <a:r>
              <a:rPr lang="en-US" altLang="zh-CN" sz="20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时的时间可以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转换为求</a:t>
            </a:r>
            <a:r>
              <a:rPr lang="zh-CN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△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PQB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面积为</a:t>
            </a:r>
            <a:r>
              <a:rPr lang="zh-CN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6×12 </a:t>
            </a:r>
            <a:r>
              <a:rPr lang="en-US" altLang="zh-CN" sz="2000" dirty="0">
                <a:solidFill>
                  <a:srgbClr val="FF0000"/>
                </a:solidFill>
                <a:latin typeface="宋体" panose="02010600030101010101" pitchFamily="2" charset="-122"/>
              </a:rPr>
              <a:t>-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64</a:t>
            </a:r>
            <a:r>
              <a:rPr lang="zh-CN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）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cm</a:t>
            </a:r>
            <a:r>
              <a:rPr lang="en-US" altLang="zh-CN" sz="20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的时间</a:t>
            </a:r>
          </a:p>
        </p:txBody>
      </p:sp>
      <p:sp>
        <p:nvSpPr>
          <p:cNvPr id="74769" name="Text Box 1041"/>
          <p:cNvSpPr txBox="1">
            <a:spLocks noChangeArrowheads="1"/>
          </p:cNvSpPr>
          <p:nvPr/>
        </p:nvSpPr>
        <p:spPr bwMode="auto">
          <a:xfrm>
            <a:off x="250826" y="2787254"/>
            <a:ext cx="5134739" cy="2342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解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: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设所需时间为 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t 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根据题意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得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    	   2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t  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(6 </a:t>
            </a:r>
            <a:r>
              <a:rPr lang="en-US" altLang="zh-CN" sz="2000" dirty="0">
                <a:solidFill>
                  <a:srgbClr val="FF0000"/>
                </a:solidFill>
                <a:latin typeface="宋体" panose="02010600030101010101" pitchFamily="2" charset="-122"/>
                <a:cs typeface="Arial" panose="020B0604020202020204" pitchFamily="34" charset="0"/>
              </a:rPr>
              <a:t>-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t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 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÷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 = 6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×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12 - 64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整理得       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t</a:t>
            </a:r>
            <a:r>
              <a:rPr lang="en-US" altLang="zh-CN" sz="20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 </a:t>
            </a:r>
            <a:r>
              <a:rPr lang="en-US" altLang="zh-CN" sz="2000" dirty="0">
                <a:solidFill>
                  <a:srgbClr val="FF0000"/>
                </a:solidFill>
                <a:latin typeface="宋体" panose="02010600030101010101" pitchFamily="2" charset="-122"/>
                <a:cs typeface="Arial" panose="020B0604020202020204" pitchFamily="34" charset="0"/>
              </a:rPr>
              <a:t>-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6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t  </a:t>
            </a:r>
            <a:r>
              <a:rPr lang="en-US" altLang="zh-CN" sz="2000" dirty="0">
                <a:solidFill>
                  <a:srgbClr val="FF0000"/>
                </a:solidFill>
                <a:latin typeface="宋体" panose="02010600030101010101" pitchFamily="2" charset="-122"/>
              </a:rPr>
              <a:t>+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8 = 0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解方程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得   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t</a:t>
            </a:r>
            <a:r>
              <a:rPr lang="en-US" altLang="zh-CN" sz="20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 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  2  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  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t</a:t>
            </a:r>
            <a:r>
              <a:rPr lang="en-US" altLang="zh-CN" sz="20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 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=  4 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答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: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在第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秒和第</a:t>
            </a:r>
            <a:r>
              <a:rPr lang="en-US" altLang="zh-CN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4</a:t>
            </a:r>
            <a:r>
              <a:rPr lang="zh-CN" altLang="en-US" sz="20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秒是五边形面积是 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64cm</a:t>
            </a:r>
            <a:r>
              <a:rPr lang="en-US" altLang="zh-CN" sz="20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0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</a:p>
        </p:txBody>
      </p:sp>
      <p:sp>
        <p:nvSpPr>
          <p:cNvPr id="145429" name="文本框 145428"/>
          <p:cNvSpPr txBox="1">
            <a:spLocks noChangeArrowheads="1"/>
          </p:cNvSpPr>
          <p:nvPr/>
        </p:nvSpPr>
        <p:spPr bwMode="auto">
          <a:xfrm>
            <a:off x="7667626" y="2139554"/>
            <a:ext cx="7921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>
                <a:solidFill>
                  <a:srgbClr val="FF0000"/>
                </a:solidFill>
                <a:latin typeface="Times New Roman" panose="02020603050405020304" pitchFamily="18" charset="0"/>
              </a:rPr>
              <a:t>(6 - </a:t>
            </a:r>
            <a:r>
              <a:rPr lang="en-US" altLang="zh-CN" sz="2000" i="1">
                <a:solidFill>
                  <a:srgbClr val="FF0000"/>
                </a:solidFill>
                <a:latin typeface="Times New Roman" panose="02020603050405020304" pitchFamily="18" charset="0"/>
              </a:rPr>
              <a:t>t</a:t>
            </a:r>
            <a:r>
              <a:rPr lang="en-US" altLang="zh-CN" sz="200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145430" name="文本框 145429"/>
          <p:cNvSpPr txBox="1">
            <a:spLocks noChangeArrowheads="1"/>
          </p:cNvSpPr>
          <p:nvPr/>
        </p:nvSpPr>
        <p:spPr bwMode="auto">
          <a:xfrm>
            <a:off x="8675688" y="2680098"/>
            <a:ext cx="4683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2000" i="1">
                <a:solidFill>
                  <a:srgbClr val="FF0000"/>
                </a:solidFill>
                <a:latin typeface="Times New Roman" panose="02020603050405020304" pitchFamily="18" charset="0"/>
              </a:rPr>
              <a:t>t</a:t>
            </a:r>
          </a:p>
        </p:txBody>
      </p:sp>
      <p:sp>
        <p:nvSpPr>
          <p:cNvPr id="15377" name="圆角矩形 31"/>
          <p:cNvSpPr>
            <a:spLocks noChangeArrowheads="1"/>
          </p:cNvSpPr>
          <p:nvPr/>
        </p:nvSpPr>
        <p:spPr bwMode="auto">
          <a:xfrm>
            <a:off x="250825" y="411957"/>
            <a:ext cx="1225550" cy="321469"/>
          </a:xfrm>
          <a:prstGeom prst="roundRect">
            <a:avLst>
              <a:gd name="adj" fmla="val 16667"/>
            </a:avLst>
          </a:prstGeom>
          <a:solidFill>
            <a:srgbClr val="FFFFD9"/>
          </a:solidFill>
          <a:ln w="25400">
            <a:solidFill>
              <a:srgbClr val="0099FF"/>
            </a:solidFill>
            <a:round/>
          </a:ln>
        </p:spPr>
        <p:txBody>
          <a:bodyPr/>
          <a:lstStyle/>
          <a:p>
            <a:pPr algn="ctr"/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针对练习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5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45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45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4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47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47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47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47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27" grpId="0"/>
      <p:bldP spid="145429" grpId="0"/>
      <p:bldP spid="1454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79" name="Rectangle 55"/>
          <p:cNvSpPr>
            <a:spLocks noGrp="1" noChangeArrowheads="1"/>
          </p:cNvSpPr>
          <p:nvPr/>
        </p:nvSpPr>
        <p:spPr bwMode="auto">
          <a:xfrm>
            <a:off x="214313" y="535782"/>
            <a:ext cx="8382000" cy="1026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GB" altLang="zh-CN" sz="24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1.</a:t>
            </a:r>
            <a:r>
              <a:rPr lang="zh-CN" altLang="en-GB" sz="24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有这样一道阿拉伯古算题:有两笔钱,一多一少,其和等于20,积等96,多的一笔被许诺赏给赛义德,那么赛义德得到多少钱?</a:t>
            </a:r>
            <a:endParaRPr lang="en-US" altLang="zh-CN" sz="2400" b="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46446" name="Text Box 1041"/>
          <p:cNvSpPr txBox="1">
            <a:spLocks noChangeArrowheads="1"/>
          </p:cNvSpPr>
          <p:nvPr/>
        </p:nvSpPr>
        <p:spPr bwMode="auto">
          <a:xfrm>
            <a:off x="323850" y="1815704"/>
            <a:ext cx="78486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60000"/>
              </a:lnSpc>
            </a:pPr>
            <a:r>
              <a:rPr lang="zh-CN" altLang="en-US" sz="24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解</a:t>
            </a:r>
            <a:r>
              <a:rPr lang="en-US" altLang="zh-CN" sz="24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: </a:t>
            </a:r>
            <a:r>
              <a:rPr lang="zh-CN" altLang="en-US" sz="24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设</a:t>
            </a:r>
            <a:r>
              <a:rPr lang="zh-CN" altLang="en-GB" sz="24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赛义德得到钱数为 </a:t>
            </a:r>
            <a:r>
              <a:rPr lang="en-GB" altLang="zh-CN" sz="24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 </a:t>
            </a:r>
            <a:r>
              <a:rPr lang="en-GB" altLang="zh-CN" sz="24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GB" sz="24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根据题意得</a:t>
            </a:r>
            <a:r>
              <a:rPr lang="en-GB" altLang="zh-CN" sz="24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</a:p>
          <a:p>
            <a:pPr algn="ctr" eaLnBrk="1" hangingPunct="1">
              <a:lnSpc>
                <a:spcPct val="160000"/>
              </a:lnSpc>
            </a:pPr>
            <a:r>
              <a:rPr lang="en-GB" altLang="zh-CN" sz="24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 </a:t>
            </a:r>
            <a:r>
              <a:rPr lang="en-GB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(20 </a:t>
            </a:r>
            <a:r>
              <a:rPr lang="en-US" altLang="zh-CN" sz="2400" dirty="0">
                <a:solidFill>
                  <a:srgbClr val="FF0000"/>
                </a:solidFill>
                <a:latin typeface="宋体" panose="02010600030101010101" pitchFamily="2" charset="-122"/>
              </a:rPr>
              <a:t>-</a:t>
            </a:r>
            <a:r>
              <a:rPr lang="en-GB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GB" altLang="zh-CN" sz="24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GB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 = 96</a:t>
            </a:r>
            <a:r>
              <a:rPr lang="en-GB" altLang="zh-CN" sz="24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endParaRPr lang="zh-CN" altLang="en-GB" sz="2400" b="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1" hangingPunct="1">
              <a:lnSpc>
                <a:spcPct val="16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</a:t>
            </a:r>
            <a:r>
              <a:rPr lang="zh-CN" altLang="en-US" sz="24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整理，得             </a:t>
            </a:r>
            <a:r>
              <a:rPr lang="en-GB" altLang="zh-CN" sz="24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 </a:t>
            </a:r>
            <a:r>
              <a:rPr lang="en-GB" altLang="zh-CN" sz="24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GB" altLang="zh-CN" sz="24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400" dirty="0">
                <a:solidFill>
                  <a:srgbClr val="FF0000"/>
                </a:solidFill>
                <a:latin typeface="宋体" panose="02010600030101010101" pitchFamily="2" charset="-122"/>
              </a:rPr>
              <a:t>-</a:t>
            </a:r>
            <a:r>
              <a:rPr lang="en-GB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20</a:t>
            </a:r>
            <a:r>
              <a:rPr lang="en-GB" altLang="zh-CN" sz="24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  </a:t>
            </a:r>
            <a:r>
              <a:rPr lang="en-GB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+ 96  = 0</a:t>
            </a:r>
            <a:r>
              <a:rPr lang="en-GB" altLang="zh-CN" sz="24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</a:p>
          <a:p>
            <a:pPr eaLnBrk="1" hangingPunct="1">
              <a:lnSpc>
                <a:spcPct val="160000"/>
              </a:lnSpc>
            </a:pPr>
            <a:r>
              <a:rPr lang="zh-CN" altLang="en-GB" sz="24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解方程，得       </a:t>
            </a:r>
            <a:r>
              <a:rPr lang="en-GB" altLang="zh-CN" sz="24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GB" altLang="zh-CN" sz="24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GB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= 12 </a:t>
            </a:r>
            <a:r>
              <a:rPr lang="en-GB" altLang="zh-CN" sz="24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GB" sz="24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zh-CN" altLang="en-GB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GB" altLang="zh-CN" sz="2400" i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GB" altLang="zh-CN" sz="24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 </a:t>
            </a:r>
            <a:r>
              <a:rPr lang="en-GB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 8</a:t>
            </a:r>
            <a:r>
              <a:rPr lang="en-GB" altLang="zh-CN" sz="24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(</a:t>
            </a:r>
            <a:r>
              <a:rPr lang="zh-CN" altLang="en-GB" sz="24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不符合题意，舍去</a:t>
            </a:r>
            <a:r>
              <a:rPr lang="en-GB" altLang="zh-CN" sz="24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).</a:t>
            </a:r>
          </a:p>
          <a:p>
            <a:pPr eaLnBrk="1" hangingPunct="1">
              <a:lnSpc>
                <a:spcPct val="160000"/>
              </a:lnSpc>
            </a:pPr>
            <a:r>
              <a:rPr lang="en-GB" altLang="zh-CN" sz="24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</a:t>
            </a:r>
            <a:r>
              <a:rPr lang="zh-CN" altLang="en-GB" sz="24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答：赛义德得到钱数为 </a:t>
            </a:r>
            <a:r>
              <a:rPr lang="en-GB" altLang="zh-CN" sz="2400" b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12.</a:t>
            </a:r>
            <a:endParaRPr lang="en-US" altLang="zh-CN" sz="2400" b="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6388" name="矩形 80"/>
          <p:cNvSpPr>
            <a:spLocks noChangeArrowheads="1"/>
          </p:cNvSpPr>
          <p:nvPr/>
        </p:nvSpPr>
        <p:spPr bwMode="auto">
          <a:xfrm>
            <a:off x="122238" y="28575"/>
            <a:ext cx="11144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228989"/>
                </a:solidFill>
                <a:ea typeface="方正姚体" panose="02010601030101010101" pitchFamily="2" charset="-122"/>
              </a:rPr>
              <a:t>当堂练习</a:t>
            </a:r>
            <a:endParaRPr lang="zh-CN" altLang="en-US" b="0" dirty="0">
              <a:solidFill>
                <a:srgbClr val="22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6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64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64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64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64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79" grpId="0"/>
    </p:bldLst>
  </p:timing>
</p:sld>
</file>

<file path=ppt/theme/theme1.xml><?xml version="1.0" encoding="utf-8"?>
<a:theme xmlns:a="http://schemas.openxmlformats.org/drawingml/2006/main" name="WWW.2PPT.COM&#10;">
  <a:themeElements>
    <a:clrScheme name="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7B7"/>
      </a:accent6>
      <a:hlink>
        <a:srgbClr val="FF5050"/>
      </a:hlink>
      <a:folHlink>
        <a:srgbClr val="FF99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1087</Words>
  <Application>Microsoft Office PowerPoint</Application>
  <PresentationFormat>全屏显示(16:9)</PresentationFormat>
  <Paragraphs>134</Paragraphs>
  <Slides>11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3" baseType="lpstr">
      <vt:lpstr>方正姚体</vt:lpstr>
      <vt:lpstr>黑体</vt:lpstr>
      <vt:lpstr>华文楷体</vt:lpstr>
      <vt:lpstr>华文中宋</vt:lpstr>
      <vt:lpstr>宋体</vt:lpstr>
      <vt:lpstr>微软雅黑</vt:lpstr>
      <vt:lpstr>Arial</vt:lpstr>
      <vt:lpstr>Calibri</vt:lpstr>
      <vt:lpstr>Times New Roman</vt:lpstr>
      <vt:lpstr>Wingdings</vt:lpstr>
      <vt:lpstr>WWW.2PPT.COM
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dcterms:created xsi:type="dcterms:W3CDTF">2015-07-09T08:14:00Z</dcterms:created>
  <dcterms:modified xsi:type="dcterms:W3CDTF">2023-01-17T03:29:07Z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2052-11.1.0.11194</vt:lpwstr>
  </property>
  <property fmtid="{D5CDD505-2E9C-101B-9397-08002B2CF9AE}" pid="3" name="ICV">
    <vt:lpwstr>FFF2A3C6EAAF4931ADAE918582F5231C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