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5"/>
  </p:notesMasterIdLst>
  <p:sldIdLst>
    <p:sldId id="2686" r:id="rId3"/>
    <p:sldId id="2925" r:id="rId4"/>
    <p:sldId id="2926" r:id="rId5"/>
    <p:sldId id="2927" r:id="rId6"/>
    <p:sldId id="2929" r:id="rId7"/>
    <p:sldId id="2930" r:id="rId8"/>
    <p:sldId id="2932" r:id="rId9"/>
    <p:sldId id="2931" r:id="rId10"/>
    <p:sldId id="2933" r:id="rId11"/>
    <p:sldId id="2934" r:id="rId12"/>
    <p:sldId id="2935" r:id="rId13"/>
    <p:sldId id="2936" r:id="rId14"/>
    <p:sldId id="2937" r:id="rId15"/>
    <p:sldId id="2938" r:id="rId16"/>
    <p:sldId id="2940" r:id="rId17"/>
    <p:sldId id="2939" r:id="rId18"/>
    <p:sldId id="2941" r:id="rId19"/>
    <p:sldId id="2942" r:id="rId20"/>
    <p:sldId id="2943" r:id="rId21"/>
    <p:sldId id="2944" r:id="rId22"/>
    <p:sldId id="2945" r:id="rId23"/>
    <p:sldId id="2946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>
          <p15:clr>
            <a:srgbClr val="A4A3A4"/>
          </p15:clr>
        </p15:guide>
        <p15:guide id="2" pos="3800">
          <p15:clr>
            <a:srgbClr val="A4A3A4"/>
          </p15:clr>
        </p15:guide>
        <p15:guide id="3" pos="8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804"/>
    <a:srgbClr val="C80607"/>
    <a:srgbClr val="FECE66"/>
    <a:srgbClr val="F4AE27"/>
    <a:srgbClr val="DA1D22"/>
    <a:srgbClr val="F9B942"/>
    <a:srgbClr val="A86303"/>
    <a:srgbClr val="F1A720"/>
    <a:srgbClr val="FB1D10"/>
    <a:srgbClr val="F92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6" autoAdjust="0"/>
    <p:restoredTop sz="94717" autoAdjust="0"/>
  </p:normalViewPr>
  <p:slideViewPr>
    <p:cSldViewPr snapToGrid="0" showGuides="1">
      <p:cViewPr>
        <p:scale>
          <a:sx n="75" d="100"/>
          <a:sy n="75" d="100"/>
        </p:scale>
        <p:origin x="-1986" y="-942"/>
      </p:cViewPr>
      <p:guideLst>
        <p:guide orient="horz" pos="3941"/>
        <p:guide pos="3800"/>
        <p:guide pos="8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4FE3-EBCB-4EEC-958A-82DFA604CA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0484-0F60-4837-8BE2-4414FF4B5C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20404" y="583615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图片 45" descr="D:\资料\红动\组 3.png组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7085"/>
            <a:ext cx="12192000" cy="3477895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4235768" y="1346835"/>
            <a:ext cx="3848100" cy="2699510"/>
            <a:chOff x="7343" y="1337"/>
            <a:chExt cx="6060" cy="4251"/>
          </a:xfrm>
        </p:grpSpPr>
        <p:grpSp>
          <p:nvGrpSpPr>
            <p:cNvPr id="32" name="组合 31"/>
            <p:cNvGrpSpPr/>
            <p:nvPr/>
          </p:nvGrpSpPr>
          <p:grpSpPr>
            <a:xfrm>
              <a:off x="7343" y="1337"/>
              <a:ext cx="5934" cy="4251"/>
              <a:chOff x="7676" y="1432"/>
              <a:chExt cx="4960" cy="3553"/>
            </a:xfrm>
          </p:grpSpPr>
          <p:pic>
            <p:nvPicPr>
              <p:cNvPr id="29" name="图片 28" descr="D:\资料\红动\组 6.png组 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7676" y="1432"/>
                <a:ext cx="4960" cy="3553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9781" y="2287"/>
                <a:ext cx="810" cy="133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rgbClr val="F1A720"/>
                    </a:solidFill>
                    <a:cs typeface="+mn-ea"/>
                    <a:sym typeface="+mn-lt"/>
                  </a:rPr>
                  <a:t>周年</a:t>
                </a:r>
              </a:p>
            </p:txBody>
          </p:sp>
        </p:grpSp>
        <p:sp>
          <p:nvSpPr>
            <p:cNvPr id="33" name="五角星 32"/>
            <p:cNvSpPr/>
            <p:nvPr/>
          </p:nvSpPr>
          <p:spPr>
            <a:xfrm>
              <a:off x="7756" y="2051"/>
              <a:ext cx="1288" cy="1288"/>
            </a:xfrm>
            <a:prstGeom prst="star5">
              <a:avLst>
                <a:gd name="adj" fmla="val 25297"/>
                <a:gd name="hf" fmla="val 105146"/>
                <a:gd name="vf" fmla="val 110557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  <a:effectLst>
              <a:outerShdw blurRad="50800" dist="38100" dir="5400000" algn="t" rotWithShape="0">
                <a:srgbClr val="C8060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五角星 39"/>
            <p:cNvSpPr/>
            <p:nvPr/>
          </p:nvSpPr>
          <p:spPr>
            <a:xfrm>
              <a:off x="12209" y="2759"/>
              <a:ext cx="1194" cy="1194"/>
            </a:xfrm>
            <a:prstGeom prst="star5">
              <a:avLst>
                <a:gd name="adj" fmla="val 25297"/>
                <a:gd name="hf" fmla="val 105146"/>
                <a:gd name="vf" fmla="val 110557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  <a:effectLst>
              <a:outerShdw blurRad="50800" dist="38100" dir="5400000" algn="t" rotWithShape="0">
                <a:srgbClr val="C8060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918585" y="368300"/>
            <a:ext cx="44824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600" dirty="0">
                <a:ln w="19050">
                  <a:noFill/>
                </a:ln>
                <a:solidFill>
                  <a:srgbClr val="F9B942"/>
                </a:solidFill>
                <a:effectLst/>
                <a:cs typeface="+mn-ea"/>
                <a:sym typeface="+mn-lt"/>
              </a:rPr>
              <a:t>中国建党日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232468" y="4197350"/>
            <a:ext cx="5854700" cy="482600"/>
            <a:chOff x="4918" y="7371"/>
            <a:chExt cx="9220" cy="760"/>
          </a:xfrm>
        </p:grpSpPr>
        <p:sp>
          <p:nvSpPr>
            <p:cNvPr id="56" name="圆角矩形 55"/>
            <p:cNvSpPr/>
            <p:nvPr/>
          </p:nvSpPr>
          <p:spPr>
            <a:xfrm>
              <a:off x="4918" y="7371"/>
              <a:ext cx="9220" cy="761"/>
            </a:xfrm>
            <a:prstGeom prst="roundRect">
              <a:avLst>
                <a:gd name="adj" fmla="val 50000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108" y="7389"/>
              <a:ext cx="8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F9B942"/>
                  </a:solidFill>
                  <a:cs typeface="+mn-ea"/>
                  <a:sym typeface="+mn-lt"/>
                </a:rPr>
                <a:t>中国共产党建党日节日主题班会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3232785" y="4908550"/>
            <a:ext cx="5855335" cy="337185"/>
          </a:xfrm>
          <a:prstGeom prst="rect">
            <a:avLst/>
          </a:prstGeom>
          <a:solidFill>
            <a:srgbClr val="DA1D22">
              <a:alpha val="35000"/>
            </a:srgb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B942"/>
                </a:solidFill>
                <a:effectLst/>
                <a:cs typeface="+mn-ea"/>
                <a:sym typeface="+mn-lt"/>
              </a:rPr>
              <a:t>The founding of the communist party of China</a:t>
            </a:r>
          </a:p>
        </p:txBody>
      </p:sp>
      <p:pic>
        <p:nvPicPr>
          <p:cNvPr id="66" name="图片 65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6835" y="0"/>
            <a:ext cx="21844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3" grpId="1" animBg="1"/>
      <p:bldP spid="64" grpId="0" animBg="1"/>
      <p:bldP spid="6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中国建党节确定时间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sp>
        <p:nvSpPr>
          <p:cNvPr id="2" name="Freeform: Shape 43"/>
          <p:cNvSpPr>
            <a:spLocks noChangeArrowheads="1"/>
          </p:cNvSpPr>
          <p:nvPr/>
        </p:nvSpPr>
        <p:spPr bwMode="auto">
          <a:xfrm>
            <a:off x="4038010" y="2697557"/>
            <a:ext cx="3997326" cy="661988"/>
          </a:xfrm>
          <a:custGeom>
            <a:avLst/>
            <a:gdLst>
              <a:gd name="connsiteX0" fmla="*/ 391953 w 3997326"/>
              <a:gd name="connsiteY0" fmla="*/ 0 h 661988"/>
              <a:gd name="connsiteX1" fmla="*/ 3600611 w 3997326"/>
              <a:gd name="connsiteY1" fmla="*/ 0 h 661988"/>
              <a:gd name="connsiteX2" fmla="*/ 3959226 w 3997326"/>
              <a:gd name="connsiteY2" fmla="*/ 363205 h 661988"/>
              <a:gd name="connsiteX3" fmla="*/ 3959226 w 3997326"/>
              <a:gd name="connsiteY3" fmla="*/ 554805 h 661988"/>
              <a:gd name="connsiteX4" fmla="*/ 3959226 w 3997326"/>
              <a:gd name="connsiteY4" fmla="*/ 568909 h 661988"/>
              <a:gd name="connsiteX5" fmla="*/ 3967269 w 3997326"/>
              <a:gd name="connsiteY5" fmla="*/ 570481 h 661988"/>
              <a:gd name="connsiteX6" fmla="*/ 3997326 w 3997326"/>
              <a:gd name="connsiteY6" fmla="*/ 614363 h 661988"/>
              <a:gd name="connsiteX7" fmla="*/ 3948113 w 3997326"/>
              <a:gd name="connsiteY7" fmla="*/ 661988 h 661988"/>
              <a:gd name="connsiteX8" fmla="*/ 3898900 w 3997326"/>
              <a:gd name="connsiteY8" fmla="*/ 614363 h 661988"/>
              <a:gd name="connsiteX9" fmla="*/ 3928957 w 3997326"/>
              <a:gd name="connsiteY9" fmla="*/ 570481 h 661988"/>
              <a:gd name="connsiteX10" fmla="*/ 3932802 w 3997326"/>
              <a:gd name="connsiteY10" fmla="*/ 569729 h 661988"/>
              <a:gd name="connsiteX11" fmla="*/ 3932802 w 3997326"/>
              <a:gd name="connsiteY11" fmla="*/ 533021 h 661988"/>
              <a:gd name="connsiteX12" fmla="*/ 3932802 w 3997326"/>
              <a:gd name="connsiteY12" fmla="*/ 363205 h 661988"/>
              <a:gd name="connsiteX13" fmla="*/ 3600611 w 3997326"/>
              <a:gd name="connsiteY13" fmla="*/ 26484 h 661988"/>
              <a:gd name="connsiteX14" fmla="*/ 391953 w 3997326"/>
              <a:gd name="connsiteY14" fmla="*/ 26484 h 661988"/>
              <a:gd name="connsiteX15" fmla="*/ 59762 w 3997326"/>
              <a:gd name="connsiteY15" fmla="*/ 363205 h 661988"/>
              <a:gd name="connsiteX16" fmla="*/ 59762 w 3997326"/>
              <a:gd name="connsiteY16" fmla="*/ 554805 h 661988"/>
              <a:gd name="connsiteX17" fmla="*/ 59762 w 3997326"/>
              <a:gd name="connsiteY17" fmla="*/ 569393 h 661988"/>
              <a:gd name="connsiteX18" fmla="*/ 65061 w 3997326"/>
              <a:gd name="connsiteY18" fmla="*/ 570481 h 661988"/>
              <a:gd name="connsiteX19" fmla="*/ 93664 w 3997326"/>
              <a:gd name="connsiteY19" fmla="*/ 614363 h 661988"/>
              <a:gd name="connsiteX20" fmla="*/ 46832 w 3997326"/>
              <a:gd name="connsiteY20" fmla="*/ 661988 h 661988"/>
              <a:gd name="connsiteX21" fmla="*/ 0 w 3997326"/>
              <a:gd name="connsiteY21" fmla="*/ 614363 h 661988"/>
              <a:gd name="connsiteX22" fmla="*/ 28603 w 3997326"/>
              <a:gd name="connsiteY22" fmla="*/ 570481 h 661988"/>
              <a:gd name="connsiteX23" fmla="*/ 33338 w 3997326"/>
              <a:gd name="connsiteY23" fmla="*/ 569508 h 661988"/>
              <a:gd name="connsiteX24" fmla="*/ 33338 w 3997326"/>
              <a:gd name="connsiteY24" fmla="*/ 533021 h 661988"/>
              <a:gd name="connsiteX25" fmla="*/ 33338 w 3997326"/>
              <a:gd name="connsiteY25" fmla="*/ 363205 h 661988"/>
              <a:gd name="connsiteX26" fmla="*/ 391953 w 3997326"/>
              <a:gd name="connsiteY26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97326" h="661988">
                <a:moveTo>
                  <a:pt x="391953" y="0"/>
                </a:moveTo>
                <a:cubicBezTo>
                  <a:pt x="3600611" y="0"/>
                  <a:pt x="3600611" y="0"/>
                  <a:pt x="3600611" y="0"/>
                </a:cubicBezTo>
                <a:cubicBezTo>
                  <a:pt x="3800681" y="0"/>
                  <a:pt x="3959226" y="162685"/>
                  <a:pt x="3959226" y="363205"/>
                </a:cubicBezTo>
                <a:cubicBezTo>
                  <a:pt x="3959226" y="458262"/>
                  <a:pt x="3959226" y="517673"/>
                  <a:pt x="3959226" y="554805"/>
                </a:cubicBezTo>
                <a:lnTo>
                  <a:pt x="3959226" y="568909"/>
                </a:lnTo>
                <a:lnTo>
                  <a:pt x="3967269" y="570481"/>
                </a:lnTo>
                <a:cubicBezTo>
                  <a:pt x="3984933" y="577710"/>
                  <a:pt x="3997326" y="594636"/>
                  <a:pt x="3997326" y="614363"/>
                </a:cubicBezTo>
                <a:cubicBezTo>
                  <a:pt x="3997326" y="640666"/>
                  <a:pt x="3975293" y="661988"/>
                  <a:pt x="3948113" y="661988"/>
                </a:cubicBezTo>
                <a:cubicBezTo>
                  <a:pt x="3920933" y="661988"/>
                  <a:pt x="3898900" y="640666"/>
                  <a:pt x="3898900" y="614363"/>
                </a:cubicBezTo>
                <a:cubicBezTo>
                  <a:pt x="3898900" y="594636"/>
                  <a:pt x="3911294" y="577710"/>
                  <a:pt x="3928957" y="570481"/>
                </a:cubicBezTo>
                <a:lnTo>
                  <a:pt x="3932802" y="569729"/>
                </a:lnTo>
                <a:lnTo>
                  <a:pt x="3932802" y="533021"/>
                </a:lnTo>
                <a:cubicBezTo>
                  <a:pt x="3932802" y="363205"/>
                  <a:pt x="3932802" y="363205"/>
                  <a:pt x="3932802" y="363205"/>
                </a:cubicBezTo>
                <a:cubicBezTo>
                  <a:pt x="3932802" y="177819"/>
                  <a:pt x="3785581" y="26484"/>
                  <a:pt x="3600611" y="26484"/>
                </a:cubicBezTo>
                <a:cubicBezTo>
                  <a:pt x="391953" y="26484"/>
                  <a:pt x="391953" y="26484"/>
                  <a:pt x="391953" y="26484"/>
                </a:cubicBezTo>
                <a:cubicBezTo>
                  <a:pt x="210758" y="26484"/>
                  <a:pt x="59762" y="177819"/>
                  <a:pt x="59762" y="363205"/>
                </a:cubicBezTo>
                <a:cubicBezTo>
                  <a:pt x="59762" y="458262"/>
                  <a:pt x="59762" y="517673"/>
                  <a:pt x="59762" y="554805"/>
                </a:cubicBezTo>
                <a:lnTo>
                  <a:pt x="59762" y="569393"/>
                </a:lnTo>
                <a:lnTo>
                  <a:pt x="65061" y="570481"/>
                </a:lnTo>
                <a:cubicBezTo>
                  <a:pt x="81870" y="577710"/>
                  <a:pt x="93664" y="594636"/>
                  <a:pt x="93664" y="614363"/>
                </a:cubicBezTo>
                <a:cubicBezTo>
                  <a:pt x="93664" y="640666"/>
                  <a:pt x="72697" y="661988"/>
                  <a:pt x="46832" y="661988"/>
                </a:cubicBezTo>
                <a:cubicBezTo>
                  <a:pt x="20967" y="661988"/>
                  <a:pt x="0" y="640666"/>
                  <a:pt x="0" y="614363"/>
                </a:cubicBezTo>
                <a:cubicBezTo>
                  <a:pt x="0" y="594636"/>
                  <a:pt x="11794" y="577710"/>
                  <a:pt x="28603" y="570481"/>
                </a:cubicBezTo>
                <a:lnTo>
                  <a:pt x="33338" y="569508"/>
                </a:lnTo>
                <a:lnTo>
                  <a:pt x="33338" y="533021"/>
                </a:lnTo>
                <a:cubicBezTo>
                  <a:pt x="33338" y="363205"/>
                  <a:pt x="33338" y="363205"/>
                  <a:pt x="33338" y="363205"/>
                </a:cubicBezTo>
                <a:cubicBezTo>
                  <a:pt x="33338" y="162685"/>
                  <a:pt x="195659" y="0"/>
                  <a:pt x="391953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" name="Freeform: Shape 39"/>
          <p:cNvSpPr>
            <a:spLocks noChangeArrowheads="1"/>
          </p:cNvSpPr>
          <p:nvPr/>
        </p:nvSpPr>
        <p:spPr bwMode="auto">
          <a:xfrm>
            <a:off x="4038010" y="4661444"/>
            <a:ext cx="3997326" cy="631826"/>
          </a:xfrm>
          <a:custGeom>
            <a:avLst/>
            <a:gdLst>
              <a:gd name="connsiteX0" fmla="*/ 46832 w 3997326"/>
              <a:gd name="connsiteY0" fmla="*/ 0 h 631826"/>
              <a:gd name="connsiteX1" fmla="*/ 93664 w 3997326"/>
              <a:gd name="connsiteY1" fmla="*/ 46832 h 631826"/>
              <a:gd name="connsiteX2" fmla="*/ 65061 w 3997326"/>
              <a:gd name="connsiteY2" fmla="*/ 89984 h 631826"/>
              <a:gd name="connsiteX3" fmla="*/ 59762 w 3997326"/>
              <a:gd name="connsiteY3" fmla="*/ 91054 h 631826"/>
              <a:gd name="connsiteX4" fmla="*/ 59762 w 3997326"/>
              <a:gd name="connsiteY4" fmla="*/ 119720 h 631826"/>
              <a:gd name="connsiteX5" fmla="*/ 59762 w 3997326"/>
              <a:gd name="connsiteY5" fmla="*/ 271976 h 631826"/>
              <a:gd name="connsiteX6" fmla="*/ 391953 w 3997326"/>
              <a:gd name="connsiteY6" fmla="*/ 605311 h 631826"/>
              <a:gd name="connsiteX7" fmla="*/ 3600611 w 3997326"/>
              <a:gd name="connsiteY7" fmla="*/ 605311 h 631826"/>
              <a:gd name="connsiteX8" fmla="*/ 3932802 w 3997326"/>
              <a:gd name="connsiteY8" fmla="*/ 271976 h 631826"/>
              <a:gd name="connsiteX9" fmla="*/ 3932802 w 3997326"/>
              <a:gd name="connsiteY9" fmla="*/ 100189 h 631826"/>
              <a:gd name="connsiteX10" fmla="*/ 3932802 w 3997326"/>
              <a:gd name="connsiteY10" fmla="*/ 90723 h 631826"/>
              <a:gd name="connsiteX11" fmla="*/ 3928957 w 3997326"/>
              <a:gd name="connsiteY11" fmla="*/ 89984 h 631826"/>
              <a:gd name="connsiteX12" fmla="*/ 3898900 w 3997326"/>
              <a:gd name="connsiteY12" fmla="*/ 46832 h 631826"/>
              <a:gd name="connsiteX13" fmla="*/ 3948113 w 3997326"/>
              <a:gd name="connsiteY13" fmla="*/ 0 h 631826"/>
              <a:gd name="connsiteX14" fmla="*/ 3997326 w 3997326"/>
              <a:gd name="connsiteY14" fmla="*/ 46832 h 631826"/>
              <a:gd name="connsiteX15" fmla="*/ 3967269 w 3997326"/>
              <a:gd name="connsiteY15" fmla="*/ 89984 h 631826"/>
              <a:gd name="connsiteX16" fmla="*/ 3959226 w 3997326"/>
              <a:gd name="connsiteY16" fmla="*/ 91529 h 631826"/>
              <a:gd name="connsiteX17" fmla="*/ 3959226 w 3997326"/>
              <a:gd name="connsiteY17" fmla="*/ 119720 h 631826"/>
              <a:gd name="connsiteX18" fmla="*/ 3959226 w 3997326"/>
              <a:gd name="connsiteY18" fmla="*/ 271976 h 631826"/>
              <a:gd name="connsiteX19" fmla="*/ 3600611 w 3997326"/>
              <a:gd name="connsiteY19" fmla="*/ 631826 h 631826"/>
              <a:gd name="connsiteX20" fmla="*/ 391953 w 3997326"/>
              <a:gd name="connsiteY20" fmla="*/ 631826 h 631826"/>
              <a:gd name="connsiteX21" fmla="*/ 33338 w 3997326"/>
              <a:gd name="connsiteY21" fmla="*/ 271976 h 631826"/>
              <a:gd name="connsiteX22" fmla="*/ 33338 w 3997326"/>
              <a:gd name="connsiteY22" fmla="*/ 100189 h 631826"/>
              <a:gd name="connsiteX23" fmla="*/ 33338 w 3997326"/>
              <a:gd name="connsiteY23" fmla="*/ 90940 h 631826"/>
              <a:gd name="connsiteX24" fmla="*/ 28603 w 3997326"/>
              <a:gd name="connsiteY24" fmla="*/ 89984 h 631826"/>
              <a:gd name="connsiteX25" fmla="*/ 0 w 3997326"/>
              <a:gd name="connsiteY25" fmla="*/ 46832 h 631826"/>
              <a:gd name="connsiteX26" fmla="*/ 46832 w 3997326"/>
              <a:gd name="connsiteY26" fmla="*/ 0 h 6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97326" h="631826">
                <a:moveTo>
                  <a:pt x="46832" y="0"/>
                </a:moveTo>
                <a:cubicBezTo>
                  <a:pt x="72697" y="0"/>
                  <a:pt x="93664" y="20967"/>
                  <a:pt x="93664" y="46832"/>
                </a:cubicBezTo>
                <a:cubicBezTo>
                  <a:pt x="93664" y="66231"/>
                  <a:pt x="81870" y="82875"/>
                  <a:pt x="65061" y="89984"/>
                </a:cubicBezTo>
                <a:lnTo>
                  <a:pt x="59762" y="91054"/>
                </a:lnTo>
                <a:lnTo>
                  <a:pt x="59762" y="119720"/>
                </a:lnTo>
                <a:cubicBezTo>
                  <a:pt x="59762" y="271976"/>
                  <a:pt x="59762" y="271976"/>
                  <a:pt x="59762" y="271976"/>
                </a:cubicBezTo>
                <a:cubicBezTo>
                  <a:pt x="59762" y="457583"/>
                  <a:pt x="210758" y="605311"/>
                  <a:pt x="391953" y="605311"/>
                </a:cubicBezTo>
                <a:cubicBezTo>
                  <a:pt x="3600611" y="605311"/>
                  <a:pt x="3600611" y="605311"/>
                  <a:pt x="3600611" y="605311"/>
                </a:cubicBezTo>
                <a:cubicBezTo>
                  <a:pt x="3785581" y="605311"/>
                  <a:pt x="3932802" y="457583"/>
                  <a:pt x="3932802" y="271976"/>
                </a:cubicBezTo>
                <a:cubicBezTo>
                  <a:pt x="3932802" y="186748"/>
                  <a:pt x="3932802" y="133481"/>
                  <a:pt x="3932802" y="100189"/>
                </a:cubicBezTo>
                <a:lnTo>
                  <a:pt x="3932802" y="90723"/>
                </a:lnTo>
                <a:lnTo>
                  <a:pt x="3928957" y="89984"/>
                </a:lnTo>
                <a:cubicBezTo>
                  <a:pt x="3911294" y="82875"/>
                  <a:pt x="3898900" y="66231"/>
                  <a:pt x="3898900" y="46832"/>
                </a:cubicBezTo>
                <a:cubicBezTo>
                  <a:pt x="3898900" y="20967"/>
                  <a:pt x="3920933" y="0"/>
                  <a:pt x="3948113" y="0"/>
                </a:cubicBezTo>
                <a:cubicBezTo>
                  <a:pt x="3975293" y="0"/>
                  <a:pt x="3997326" y="20967"/>
                  <a:pt x="3997326" y="46832"/>
                </a:cubicBezTo>
                <a:cubicBezTo>
                  <a:pt x="3997326" y="66231"/>
                  <a:pt x="3984933" y="82875"/>
                  <a:pt x="3967269" y="89984"/>
                </a:cubicBezTo>
                <a:lnTo>
                  <a:pt x="3959226" y="91529"/>
                </a:lnTo>
                <a:lnTo>
                  <a:pt x="3959226" y="119720"/>
                </a:lnTo>
                <a:cubicBezTo>
                  <a:pt x="3959226" y="271976"/>
                  <a:pt x="3959226" y="271976"/>
                  <a:pt x="3959226" y="271976"/>
                </a:cubicBezTo>
                <a:cubicBezTo>
                  <a:pt x="3959226" y="468947"/>
                  <a:pt x="3800680" y="631826"/>
                  <a:pt x="3600611" y="631826"/>
                </a:cubicBezTo>
                <a:cubicBezTo>
                  <a:pt x="391953" y="631826"/>
                  <a:pt x="391953" y="631826"/>
                  <a:pt x="391953" y="631826"/>
                </a:cubicBezTo>
                <a:cubicBezTo>
                  <a:pt x="195658" y="631826"/>
                  <a:pt x="33338" y="468947"/>
                  <a:pt x="33338" y="271976"/>
                </a:cubicBezTo>
                <a:cubicBezTo>
                  <a:pt x="33338" y="186748"/>
                  <a:pt x="33338" y="133481"/>
                  <a:pt x="33338" y="100189"/>
                </a:cubicBezTo>
                <a:lnTo>
                  <a:pt x="33338" y="90940"/>
                </a:lnTo>
                <a:lnTo>
                  <a:pt x="28603" y="89984"/>
                </a:lnTo>
                <a:cubicBezTo>
                  <a:pt x="11794" y="82875"/>
                  <a:pt x="0" y="66231"/>
                  <a:pt x="0" y="46832"/>
                </a:cubicBezTo>
                <a:cubicBezTo>
                  <a:pt x="0" y="20967"/>
                  <a:pt x="20967" y="0"/>
                  <a:pt x="46832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Oval 44"/>
          <p:cNvSpPr/>
          <p:nvPr/>
        </p:nvSpPr>
        <p:spPr>
          <a:xfrm>
            <a:off x="4608411" y="2575717"/>
            <a:ext cx="2850662" cy="2850660"/>
          </a:xfrm>
          <a:prstGeom prst="ellipse">
            <a:avLst/>
          </a:pr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ECE66"/>
              </a:solidFill>
              <a:cs typeface="+mn-ea"/>
              <a:sym typeface="+mn-lt"/>
            </a:endParaRPr>
          </a:p>
        </p:txBody>
      </p:sp>
      <p:sp>
        <p:nvSpPr>
          <p:cNvPr id="11" name="Oval 46"/>
          <p:cNvSpPr/>
          <p:nvPr/>
        </p:nvSpPr>
        <p:spPr>
          <a:xfrm>
            <a:off x="7579526" y="3629181"/>
            <a:ext cx="785280" cy="785278"/>
          </a:xfrm>
          <a:prstGeom prst="ellipse">
            <a:avLst/>
          </a:pr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US" sz="2400" dirty="0">
                <a:ln w="19050">
                  <a:noFill/>
                </a:ln>
                <a:solidFill>
                  <a:srgbClr val="FECE66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73204" y="4055544"/>
            <a:ext cx="264254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ctr"/>
            <a:r>
              <a:rPr lang="zh-CN" altLang="en-US" sz="2400" i="0" dirty="0">
                <a:solidFill>
                  <a:srgbClr val="FECE6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节日时间</a:t>
            </a:r>
            <a:endParaRPr lang="zh-CN" altLang="en-US" sz="2400" i="0" spc="0" dirty="0">
              <a:solidFill>
                <a:srgbClr val="FECE6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94423" y="3087469"/>
            <a:ext cx="2498064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400" dirty="0">
                <a:cs typeface="+mn-ea"/>
                <a:sym typeface="+mn-lt"/>
              </a:rPr>
              <a:t>党的一大开幕日期到20世纪70年代末才由党史工作者考证清楚，根据新发现的史料和考证成果，确定一大的召开日期是1921年7月23日。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Oval 46"/>
          <p:cNvSpPr/>
          <p:nvPr/>
        </p:nvSpPr>
        <p:spPr>
          <a:xfrm>
            <a:off x="3679802" y="3581860"/>
            <a:ext cx="785280" cy="785278"/>
          </a:xfrm>
          <a:prstGeom prst="ellipse">
            <a:avLst/>
          </a:pr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US" sz="2400" dirty="0">
                <a:ln w="19050">
                  <a:noFill/>
                </a:ln>
                <a:solidFill>
                  <a:srgbClr val="FECE66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6" name="矩形 15"/>
          <p:cNvSpPr/>
          <p:nvPr/>
        </p:nvSpPr>
        <p:spPr>
          <a:xfrm>
            <a:off x="8424907" y="2930278"/>
            <a:ext cx="2707277" cy="235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400" dirty="0">
                <a:cs typeface="+mn-ea"/>
                <a:sym typeface="+mn-lt"/>
              </a:rPr>
              <a:t>虽然党的诞生纪念日并不是党的一大召开的具体日期，“七一”这个光辉的节日已经深深地铭刻在全党和全国各族人民的心中。它成为人们每年进行纪念的一个重要节日，也成为中国节日文化的一部分。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五角星 39"/>
          <p:cNvSpPr/>
          <p:nvPr/>
        </p:nvSpPr>
        <p:spPr>
          <a:xfrm>
            <a:off x="5642928" y="3152140"/>
            <a:ext cx="758190" cy="758190"/>
          </a:xfrm>
          <a:prstGeom prst="star5">
            <a:avLst>
              <a:gd name="adj" fmla="val 25297"/>
              <a:gd name="hf" fmla="val 105146"/>
              <a:gd name="vf" fmla="val 110557"/>
            </a:avLst>
          </a:prstGeom>
          <a:gradFill>
            <a:gsLst>
              <a:gs pos="0">
                <a:srgbClr val="FECE66"/>
              </a:gs>
              <a:gs pos="100000">
                <a:srgbClr val="EA9804"/>
              </a:gs>
            </a:gsLst>
            <a:lin ang="5400000" scaled="0"/>
          </a:gradFill>
          <a:ln>
            <a:solidFill>
              <a:srgbClr val="F1A720"/>
            </a:solidFill>
          </a:ln>
          <a:effectLst>
            <a:outerShdw blurRad="50800" dist="38100" dir="5400000" algn="t" rotWithShape="0">
              <a:srgbClr val="C806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10" grpId="0" bldLvl="0" animBg="1"/>
      <p:bldP spid="11" grpId="0" bldLvl="0" animBg="1"/>
      <p:bldP spid="12" grpId="0" bldLvl="0" animBg="1"/>
      <p:bldP spid="14" grpId="0"/>
      <p:bldP spid="15" grpId="0" bldLvl="0" animBg="1"/>
      <p:bldP spid="16" grpId="0"/>
      <p:bldP spid="40" grpId="0" bldLvl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资料\红动\组 5.png组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图片 45" descr="D:\资料\红动\组 3.png组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7085"/>
            <a:ext cx="12192000" cy="347789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919220" y="1175385"/>
            <a:ext cx="4482465" cy="2646045"/>
          </a:xfrm>
          <a:prstGeom prst="rect">
            <a:avLst/>
          </a:prstGeom>
          <a:noFill/>
          <a:effectLst>
            <a:outerShdw blurRad="50800" dist="38100" dir="5400000" algn="t" rotWithShape="0">
              <a:srgbClr val="A9080D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>
                <a:ln w="19050">
                  <a:noFill/>
                </a:ln>
                <a:solidFill>
                  <a:srgbClr val="F9B942"/>
                </a:solidFill>
                <a:effectLst/>
                <a:cs typeface="+mn-ea"/>
                <a:sym typeface="+mn-lt"/>
              </a:rPr>
              <a:t>03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233103" y="3880485"/>
            <a:ext cx="5854700" cy="483235"/>
            <a:chOff x="4918" y="7371"/>
            <a:chExt cx="9220" cy="761"/>
          </a:xfrm>
        </p:grpSpPr>
        <p:sp>
          <p:nvSpPr>
            <p:cNvPr id="56" name="圆角矩形 55"/>
            <p:cNvSpPr/>
            <p:nvPr/>
          </p:nvSpPr>
          <p:spPr>
            <a:xfrm>
              <a:off x="4918" y="7371"/>
              <a:ext cx="9220" cy="761"/>
            </a:xfrm>
            <a:prstGeom prst="roundRect">
              <a:avLst>
                <a:gd name="adj" fmla="val 50000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108" y="7389"/>
              <a:ext cx="8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F9B942"/>
                  </a:solidFill>
                  <a:effectLst/>
                  <a:cs typeface="+mn-ea"/>
                  <a:sym typeface="+mn-lt"/>
                </a:rPr>
                <a:t>中国建党节庆祝活动</a:t>
              </a:r>
              <a:endParaRPr lang="zh-CN" altLang="en-US" sz="2400">
                <a:solidFill>
                  <a:srgbClr val="F9B9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3232785" y="4591685"/>
            <a:ext cx="5855335" cy="337185"/>
          </a:xfrm>
          <a:prstGeom prst="rect">
            <a:avLst/>
          </a:prstGeom>
          <a:solidFill>
            <a:srgbClr val="DA1D22">
              <a:alpha val="35000"/>
            </a:srgb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B942"/>
                </a:solidFill>
                <a:effectLst/>
                <a:cs typeface="+mn-ea"/>
                <a:sym typeface="+mn-lt"/>
              </a:rPr>
              <a:t>The founding of the communist party of China</a:t>
            </a: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335" y="807085"/>
            <a:ext cx="21844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3" grpId="1" animBg="1"/>
      <p:bldP spid="64" grpId="0" bldLvl="0" animBg="1"/>
      <p:bldP spid="6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中国建党节庆祝活动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76427" y="2535450"/>
            <a:ext cx="1439146" cy="37685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985334" y="2704979"/>
            <a:ext cx="3252680" cy="0"/>
          </a:xfrm>
          <a:prstGeom prst="line">
            <a:avLst/>
          </a:prstGeom>
          <a:ln w="25400" cap="rnd">
            <a:gradFill>
              <a:gsLst>
                <a:gs pos="100000">
                  <a:srgbClr val="FBF9F9"/>
                </a:gs>
                <a:gs pos="0">
                  <a:srgbClr val="CB151D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2159000" y="2735202"/>
            <a:ext cx="2994311" cy="0"/>
          </a:xfrm>
          <a:prstGeom prst="line">
            <a:avLst/>
          </a:prstGeom>
          <a:ln w="25400" cap="rnd">
            <a:gradFill>
              <a:gsLst>
                <a:gs pos="100000">
                  <a:srgbClr val="FDFAFB"/>
                </a:gs>
                <a:gs pos="0">
                  <a:srgbClr val="CB151D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055998" y="1991298"/>
            <a:ext cx="40800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C80607"/>
                </a:solidFill>
                <a:effectLst/>
                <a:cs typeface="+mn-ea"/>
                <a:sym typeface="+mn-lt"/>
              </a:rPr>
              <a:t>中国建党节庆祝活动</a:t>
            </a:r>
          </a:p>
        </p:txBody>
      </p:sp>
      <p:sp>
        <p:nvSpPr>
          <p:cNvPr id="23" name="矩形 22"/>
          <p:cNvSpPr/>
          <p:nvPr/>
        </p:nvSpPr>
        <p:spPr>
          <a:xfrm>
            <a:off x="0" y="3440038"/>
            <a:ext cx="12192000" cy="995481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9625" y="3569393"/>
            <a:ext cx="2013585" cy="2385637"/>
            <a:chOff x="2673" y="5610"/>
            <a:chExt cx="3171" cy="3757"/>
          </a:xfrm>
        </p:grpSpPr>
        <p:grpSp>
          <p:nvGrpSpPr>
            <p:cNvPr id="11" name="组合 10"/>
            <p:cNvGrpSpPr/>
            <p:nvPr/>
          </p:nvGrpSpPr>
          <p:grpSpPr>
            <a:xfrm>
              <a:off x="3678" y="5610"/>
              <a:ext cx="1161" cy="1161"/>
              <a:chOff x="2798" y="4837"/>
              <a:chExt cx="2895" cy="2895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953" y="4993"/>
                <a:ext cx="2583" cy="2583"/>
              </a:xfrm>
              <a:prstGeom prst="ellipse">
                <a:avLst/>
              </a:prstGeom>
              <a:solidFill>
                <a:srgbClr val="C80607"/>
              </a:solidFill>
              <a:ln>
                <a:noFill/>
              </a:ln>
              <a:effectLst>
                <a:outerShdw blurRad="254000" dist="101600" dir="5400000" algn="ctr" rotWithShape="0">
                  <a:srgbClr val="C30F0F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798" y="4837"/>
                <a:ext cx="2895" cy="2895"/>
              </a:xfrm>
              <a:prstGeom prst="ellipse">
                <a:avLst/>
              </a:prstGeom>
              <a:noFill/>
              <a:ln w="6350">
                <a:solidFill>
                  <a:srgbClr val="C8060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825" y="5308"/>
                <a:ext cx="2841" cy="18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6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i="0" spc="0" dirty="0">
                    <a:effectLst/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673" y="7188"/>
              <a:ext cx="3171" cy="2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50000"/>
                </a:lnSpc>
                <a:spcAft>
                  <a:spcPts val="1000"/>
                </a:spcAft>
              </a:pPr>
              <a:r>
                <a:rPr lang="zh-CN" altLang="en-US" sz="1400" kern="0" dirty="0">
                  <a:cs typeface="+mn-ea"/>
                  <a:sym typeface="+mn-lt"/>
                </a:rPr>
                <a:t>召开建党周年纪念大会。设主会场和分会场，分会场进行电视直播会议实况。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06470" y="3569393"/>
            <a:ext cx="2013585" cy="2385637"/>
            <a:chOff x="2673" y="5610"/>
            <a:chExt cx="3171" cy="3757"/>
          </a:xfrm>
        </p:grpSpPr>
        <p:grpSp>
          <p:nvGrpSpPr>
            <p:cNvPr id="15" name="组合 14"/>
            <p:cNvGrpSpPr/>
            <p:nvPr/>
          </p:nvGrpSpPr>
          <p:grpSpPr>
            <a:xfrm>
              <a:off x="3678" y="5610"/>
              <a:ext cx="1161" cy="1161"/>
              <a:chOff x="2798" y="4837"/>
              <a:chExt cx="2895" cy="289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953" y="4993"/>
                <a:ext cx="2583" cy="2583"/>
              </a:xfrm>
              <a:prstGeom prst="ellipse">
                <a:avLst/>
              </a:prstGeom>
              <a:solidFill>
                <a:srgbClr val="C80607"/>
              </a:solidFill>
              <a:ln>
                <a:noFill/>
              </a:ln>
              <a:effectLst>
                <a:outerShdw blurRad="254000" dist="101600" dir="5400000" algn="ctr" rotWithShape="0">
                  <a:srgbClr val="C30F0F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798" y="4837"/>
                <a:ext cx="2895" cy="2895"/>
              </a:xfrm>
              <a:prstGeom prst="ellipse">
                <a:avLst/>
              </a:prstGeom>
              <a:gradFill>
                <a:gsLst>
                  <a:gs pos="0">
                    <a:srgbClr val="FECE66"/>
                  </a:gs>
                  <a:gs pos="100000">
                    <a:srgbClr val="F4AE27"/>
                  </a:gs>
                </a:gsLst>
                <a:lin ang="5400000" scaled="0"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825" y="5308"/>
                <a:ext cx="2841" cy="18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6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i="0" spc="0" dirty="0">
                    <a:solidFill>
                      <a:srgbClr val="C80607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2673" y="7188"/>
              <a:ext cx="3171" cy="2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50000"/>
                </a:lnSpc>
                <a:spcAft>
                  <a:spcPts val="1000"/>
                </a:spcAft>
              </a:pPr>
              <a:r>
                <a:rPr lang="zh-CN" altLang="en-US" sz="1400" kern="0" dirty="0">
                  <a:cs typeface="+mn-ea"/>
                  <a:sym typeface="+mn-lt"/>
                </a:rPr>
                <a:t>组织开展以“党员找组织、组织找党员”为主题的非公企业党建工作推进月活动。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03315" y="3569393"/>
            <a:ext cx="2013585" cy="1702394"/>
            <a:chOff x="2673" y="5610"/>
            <a:chExt cx="3171" cy="2681"/>
          </a:xfrm>
        </p:grpSpPr>
        <p:grpSp>
          <p:nvGrpSpPr>
            <p:cNvPr id="26" name="组合 25"/>
            <p:cNvGrpSpPr/>
            <p:nvPr/>
          </p:nvGrpSpPr>
          <p:grpSpPr>
            <a:xfrm>
              <a:off x="3678" y="5610"/>
              <a:ext cx="1161" cy="1161"/>
              <a:chOff x="2798" y="4837"/>
              <a:chExt cx="2895" cy="2895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953" y="4993"/>
                <a:ext cx="2583" cy="2583"/>
              </a:xfrm>
              <a:prstGeom prst="ellipse">
                <a:avLst/>
              </a:prstGeom>
              <a:solidFill>
                <a:srgbClr val="C80607"/>
              </a:solidFill>
              <a:ln>
                <a:noFill/>
              </a:ln>
              <a:effectLst>
                <a:outerShdw blurRad="254000" dist="101600" dir="5400000" algn="ctr" rotWithShape="0">
                  <a:srgbClr val="C30F0F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2798" y="4837"/>
                <a:ext cx="2895" cy="2895"/>
              </a:xfrm>
              <a:prstGeom prst="ellipse">
                <a:avLst/>
              </a:prstGeom>
              <a:noFill/>
              <a:ln w="6350">
                <a:solidFill>
                  <a:srgbClr val="C8060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825" y="5308"/>
                <a:ext cx="2841" cy="18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6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i="0" spc="0" dirty="0">
                    <a:effectLst/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2673" y="7188"/>
              <a:ext cx="3171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50000"/>
                </a:lnSpc>
                <a:spcAft>
                  <a:spcPts val="1000"/>
                </a:spcAft>
              </a:pPr>
              <a:r>
                <a:rPr lang="zh-CN" altLang="en-US" sz="1400" kern="0" dirty="0">
                  <a:cs typeface="+mn-ea"/>
                  <a:sym typeface="+mn-lt"/>
                </a:rPr>
                <a:t>组织开展“当优秀公仆、创一流事业”征文活动。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00160" y="3569393"/>
            <a:ext cx="2013585" cy="1702394"/>
            <a:chOff x="2673" y="5610"/>
            <a:chExt cx="3171" cy="2681"/>
          </a:xfrm>
        </p:grpSpPr>
        <p:grpSp>
          <p:nvGrpSpPr>
            <p:cNvPr id="36" name="组合 35"/>
            <p:cNvGrpSpPr/>
            <p:nvPr/>
          </p:nvGrpSpPr>
          <p:grpSpPr>
            <a:xfrm>
              <a:off x="3678" y="5610"/>
              <a:ext cx="1161" cy="1161"/>
              <a:chOff x="2798" y="4837"/>
              <a:chExt cx="2895" cy="2895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953" y="4993"/>
                <a:ext cx="2583" cy="2583"/>
              </a:xfrm>
              <a:prstGeom prst="ellipse">
                <a:avLst/>
              </a:prstGeom>
              <a:solidFill>
                <a:srgbClr val="C80607"/>
              </a:solidFill>
              <a:ln>
                <a:noFill/>
              </a:ln>
              <a:effectLst>
                <a:outerShdw blurRad="254000" dist="101600" dir="5400000" algn="ctr" rotWithShape="0">
                  <a:srgbClr val="C30F0F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798" y="4837"/>
                <a:ext cx="2895" cy="2895"/>
              </a:xfrm>
              <a:prstGeom prst="ellipse">
                <a:avLst/>
              </a:prstGeom>
              <a:gradFill>
                <a:gsLst>
                  <a:gs pos="0">
                    <a:srgbClr val="FECE66"/>
                  </a:gs>
                  <a:gs pos="100000">
                    <a:srgbClr val="F4AE27"/>
                  </a:gs>
                </a:gsLst>
                <a:lin ang="5400000" scaled="0"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C8060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825" y="5308"/>
                <a:ext cx="2841" cy="18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6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i="0" spc="0" dirty="0">
                    <a:solidFill>
                      <a:srgbClr val="C80607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2673" y="7188"/>
              <a:ext cx="3171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50000"/>
                </a:lnSpc>
                <a:spcAft>
                  <a:spcPts val="1000"/>
                </a:spcAft>
              </a:pPr>
              <a:r>
                <a:rPr lang="zh-CN" altLang="en-US" sz="1400" kern="0" dirty="0">
                  <a:cs typeface="+mn-ea"/>
                  <a:sym typeface="+mn-lt"/>
                </a:rPr>
                <a:t>举办入党积极分子培训班和新党员宣誓仪式。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中国建党节庆祝活动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76427" y="2535450"/>
            <a:ext cx="1439146" cy="37685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985334" y="2704979"/>
            <a:ext cx="3252680" cy="0"/>
          </a:xfrm>
          <a:prstGeom prst="line">
            <a:avLst/>
          </a:prstGeom>
          <a:ln w="25400" cap="rnd">
            <a:gradFill>
              <a:gsLst>
                <a:gs pos="100000">
                  <a:srgbClr val="FBF9F9"/>
                </a:gs>
                <a:gs pos="0">
                  <a:srgbClr val="CB151D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2159000" y="2735202"/>
            <a:ext cx="2994311" cy="0"/>
          </a:xfrm>
          <a:prstGeom prst="line">
            <a:avLst/>
          </a:prstGeom>
          <a:ln w="25400" cap="rnd">
            <a:gradFill>
              <a:gsLst>
                <a:gs pos="100000">
                  <a:srgbClr val="FDFAFB"/>
                </a:gs>
                <a:gs pos="0">
                  <a:srgbClr val="CB151D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055998" y="1991298"/>
            <a:ext cx="40800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C80607"/>
                </a:solidFill>
                <a:effectLst/>
                <a:cs typeface="+mn-ea"/>
                <a:sym typeface="+mn-lt"/>
              </a:rPr>
              <a:t>中国建党节庆祝活动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176020" y="2999740"/>
            <a:ext cx="4187190" cy="776605"/>
            <a:chOff x="1520" y="5081"/>
            <a:chExt cx="6594" cy="1223"/>
          </a:xfrm>
        </p:grpSpPr>
        <p:grpSp>
          <p:nvGrpSpPr>
            <p:cNvPr id="13" name="组合 12"/>
            <p:cNvGrpSpPr/>
            <p:nvPr/>
          </p:nvGrpSpPr>
          <p:grpSpPr>
            <a:xfrm>
              <a:off x="2304" y="5081"/>
              <a:ext cx="5810" cy="1223"/>
              <a:chOff x="2304" y="5081"/>
              <a:chExt cx="5810" cy="1223"/>
            </a:xfrm>
          </p:grpSpPr>
          <p:sp>
            <p:nvSpPr>
              <p:cNvPr id="10" name="Aichitds2"/>
              <p:cNvSpPr/>
              <p:nvPr/>
            </p:nvSpPr>
            <p:spPr bwMode="auto">
              <a:xfrm>
                <a:off x="2304" y="5081"/>
                <a:ext cx="5810" cy="12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C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976" y="5435"/>
                <a:ext cx="4877" cy="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10000"/>
                  </a:lnSpc>
                  <a:buClr>
                    <a:schemeClr val="accent1"/>
                  </a:buClr>
                  <a:defRPr/>
                </a:pPr>
                <a:r>
                  <a:rPr lang="zh-CN" altLang="en-US" sz="1400" dirty="0">
                    <a:cs typeface="+mn-ea"/>
                    <a:sym typeface="+mn-lt"/>
                  </a:rPr>
                  <a:t>召开党务干部座谈会。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520" y="5113"/>
              <a:ext cx="1161" cy="1161"/>
              <a:chOff x="2280" y="5621"/>
              <a:chExt cx="1161" cy="116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2280" y="5621"/>
                <a:ext cx="1161" cy="1161"/>
              </a:xfrm>
              <a:prstGeom prst="ellipse">
                <a:avLst/>
              </a:prstGeom>
              <a:solidFill>
                <a:srgbClr val="C80607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291" y="5810"/>
                <a:ext cx="1139" cy="7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6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i="0" spc="0" dirty="0">
                    <a:effectLst/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176020" y="4177665"/>
            <a:ext cx="4187190" cy="776605"/>
            <a:chOff x="1520" y="5081"/>
            <a:chExt cx="6594" cy="1223"/>
          </a:xfrm>
        </p:grpSpPr>
        <p:grpSp>
          <p:nvGrpSpPr>
            <p:cNvPr id="17" name="组合 16"/>
            <p:cNvGrpSpPr/>
            <p:nvPr/>
          </p:nvGrpSpPr>
          <p:grpSpPr>
            <a:xfrm>
              <a:off x="2304" y="5081"/>
              <a:ext cx="5810" cy="1223"/>
              <a:chOff x="2304" y="5081"/>
              <a:chExt cx="5810" cy="1223"/>
            </a:xfrm>
          </p:grpSpPr>
          <p:sp>
            <p:nvSpPr>
              <p:cNvPr id="18" name="Aichitds2"/>
              <p:cNvSpPr/>
              <p:nvPr/>
            </p:nvSpPr>
            <p:spPr bwMode="auto">
              <a:xfrm>
                <a:off x="2304" y="5081"/>
                <a:ext cx="5810" cy="12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C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976" y="5248"/>
                <a:ext cx="4877" cy="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10000"/>
                  </a:lnSpc>
                  <a:buClr>
                    <a:schemeClr val="accent1"/>
                  </a:buClr>
                  <a:defRPr/>
                </a:pPr>
                <a:r>
                  <a:rPr lang="zh-CN" altLang="en-US" sz="1400" dirty="0">
                    <a:cs typeface="+mn-ea"/>
                    <a:sym typeface="+mn-lt"/>
                  </a:rPr>
                  <a:t>评选和表彰先进基层党组织和优秀共产党员。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520" y="5113"/>
              <a:ext cx="1161" cy="1161"/>
              <a:chOff x="2280" y="5621"/>
              <a:chExt cx="1161" cy="116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280" y="5621"/>
                <a:ext cx="1161" cy="1161"/>
              </a:xfrm>
              <a:prstGeom prst="ellipse">
                <a:avLst/>
              </a:prstGeom>
              <a:gradFill>
                <a:gsLst>
                  <a:gs pos="0">
                    <a:srgbClr val="FECE66"/>
                  </a:gs>
                  <a:gs pos="100000">
                    <a:srgbClr val="F4AE27"/>
                  </a:gs>
                </a:gsLst>
                <a:lin ang="5400000" scaled="0"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291" y="5810"/>
                <a:ext cx="1139" cy="7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6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i="0" spc="0" dirty="0">
                    <a:solidFill>
                      <a:srgbClr val="C80607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176020" y="5356860"/>
            <a:ext cx="4187190" cy="776605"/>
            <a:chOff x="1520" y="5081"/>
            <a:chExt cx="6594" cy="1223"/>
          </a:xfrm>
        </p:grpSpPr>
        <p:grpSp>
          <p:nvGrpSpPr>
            <p:cNvPr id="25" name="组合 24"/>
            <p:cNvGrpSpPr/>
            <p:nvPr/>
          </p:nvGrpSpPr>
          <p:grpSpPr>
            <a:xfrm>
              <a:off x="2304" y="5081"/>
              <a:ext cx="5810" cy="1223"/>
              <a:chOff x="2304" y="5081"/>
              <a:chExt cx="5810" cy="1223"/>
            </a:xfrm>
          </p:grpSpPr>
          <p:sp>
            <p:nvSpPr>
              <p:cNvPr id="26" name="Aichitds2"/>
              <p:cNvSpPr/>
              <p:nvPr/>
            </p:nvSpPr>
            <p:spPr bwMode="auto">
              <a:xfrm>
                <a:off x="2304" y="5081"/>
                <a:ext cx="5810" cy="12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C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976" y="5248"/>
                <a:ext cx="4877" cy="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10000"/>
                  </a:lnSpc>
                  <a:buClr>
                    <a:schemeClr val="accent1"/>
                  </a:buClr>
                  <a:defRPr/>
                </a:pPr>
                <a:r>
                  <a:rPr lang="zh-CN" altLang="en-US" sz="1400" dirty="0">
                    <a:cs typeface="+mn-ea"/>
                    <a:sym typeface="+mn-lt"/>
                  </a:rPr>
                  <a:t>组织两级干部和党员骨干观看党风廉政教育专题片。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520" y="5113"/>
              <a:ext cx="1161" cy="1161"/>
              <a:chOff x="2280" y="5621"/>
              <a:chExt cx="1161" cy="116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280" y="5621"/>
                <a:ext cx="1161" cy="1161"/>
              </a:xfrm>
              <a:prstGeom prst="ellipse">
                <a:avLst/>
              </a:prstGeom>
              <a:solidFill>
                <a:srgbClr val="C80607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291" y="5810"/>
                <a:ext cx="1139" cy="7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6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i="0" spc="0" dirty="0">
                    <a:effectLst/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73800" y="2941955"/>
            <a:ext cx="4187190" cy="776605"/>
            <a:chOff x="1520" y="5081"/>
            <a:chExt cx="6594" cy="1223"/>
          </a:xfrm>
        </p:grpSpPr>
        <p:grpSp>
          <p:nvGrpSpPr>
            <p:cNvPr id="34" name="组合 33"/>
            <p:cNvGrpSpPr/>
            <p:nvPr/>
          </p:nvGrpSpPr>
          <p:grpSpPr>
            <a:xfrm>
              <a:off x="2304" y="5081"/>
              <a:ext cx="5810" cy="1223"/>
              <a:chOff x="2304" y="5081"/>
              <a:chExt cx="5810" cy="1223"/>
            </a:xfrm>
          </p:grpSpPr>
          <p:sp>
            <p:nvSpPr>
              <p:cNvPr id="35" name="Aichitds2"/>
              <p:cNvSpPr/>
              <p:nvPr/>
            </p:nvSpPr>
            <p:spPr bwMode="auto">
              <a:xfrm>
                <a:off x="2304" y="5081"/>
                <a:ext cx="5810" cy="12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C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976" y="5435"/>
                <a:ext cx="4877" cy="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  <a:buClr>
                    <a:schemeClr val="accent1"/>
                  </a:buClr>
                  <a:defRPr/>
                </a:pPr>
                <a:r>
                  <a:rPr lang="zh-CN" altLang="en-US" sz="1400" dirty="0">
                    <a:cs typeface="+mn-ea"/>
                    <a:sym typeface="+mn-lt"/>
                  </a:rPr>
                  <a:t>各基层党组织召开一次民主生活会。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520" y="5113"/>
              <a:ext cx="1161" cy="1161"/>
              <a:chOff x="2280" y="5621"/>
              <a:chExt cx="1161" cy="116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280" y="5621"/>
                <a:ext cx="1161" cy="1161"/>
              </a:xfrm>
              <a:prstGeom prst="ellipse">
                <a:avLst/>
              </a:prstGeom>
              <a:gradFill>
                <a:gsLst>
                  <a:gs pos="0">
                    <a:srgbClr val="FECE66"/>
                  </a:gs>
                  <a:gs pos="100000">
                    <a:srgbClr val="F4AE27"/>
                  </a:gs>
                </a:gsLst>
                <a:lin ang="5400000" scaled="0"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291" y="5810"/>
                <a:ext cx="1139" cy="7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6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i="0" spc="0" dirty="0">
                    <a:solidFill>
                      <a:srgbClr val="C80607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273800" y="4120515"/>
            <a:ext cx="4187190" cy="776605"/>
            <a:chOff x="1520" y="5081"/>
            <a:chExt cx="6594" cy="1223"/>
          </a:xfrm>
        </p:grpSpPr>
        <p:grpSp>
          <p:nvGrpSpPr>
            <p:cNvPr id="41" name="组合 40"/>
            <p:cNvGrpSpPr/>
            <p:nvPr/>
          </p:nvGrpSpPr>
          <p:grpSpPr>
            <a:xfrm>
              <a:off x="2304" y="5081"/>
              <a:ext cx="5810" cy="1223"/>
              <a:chOff x="2304" y="5081"/>
              <a:chExt cx="5810" cy="1223"/>
            </a:xfrm>
          </p:grpSpPr>
          <p:sp>
            <p:nvSpPr>
              <p:cNvPr id="42" name="Aichitds2"/>
              <p:cNvSpPr/>
              <p:nvPr/>
            </p:nvSpPr>
            <p:spPr bwMode="auto">
              <a:xfrm>
                <a:off x="2304" y="5081"/>
                <a:ext cx="5810" cy="12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C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976" y="5248"/>
                <a:ext cx="4877" cy="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  <a:buClr>
                    <a:schemeClr val="accent1"/>
                  </a:buClr>
                  <a:defRPr/>
                </a:pPr>
                <a:r>
                  <a:rPr lang="zh-CN" altLang="en-US" sz="1400" dirty="0">
                    <a:cs typeface="+mn-ea"/>
                    <a:sym typeface="+mn-lt"/>
                  </a:rPr>
                  <a:t>开展送温暖活动，各基层党组织开展走访慰问困难党员活动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520" y="5113"/>
              <a:ext cx="1161" cy="1161"/>
              <a:chOff x="2280" y="5621"/>
              <a:chExt cx="1161" cy="116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280" y="5621"/>
                <a:ext cx="1161" cy="1161"/>
              </a:xfrm>
              <a:prstGeom prst="ellipse">
                <a:avLst/>
              </a:prstGeom>
              <a:solidFill>
                <a:srgbClr val="C80607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291" y="5810"/>
                <a:ext cx="1139" cy="7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6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i="0" spc="0" dirty="0">
                    <a:effectLst/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273800" y="5299075"/>
            <a:ext cx="4187190" cy="776605"/>
            <a:chOff x="1520" y="5081"/>
            <a:chExt cx="6594" cy="1223"/>
          </a:xfrm>
        </p:grpSpPr>
        <p:grpSp>
          <p:nvGrpSpPr>
            <p:cNvPr id="48" name="组合 47"/>
            <p:cNvGrpSpPr/>
            <p:nvPr/>
          </p:nvGrpSpPr>
          <p:grpSpPr>
            <a:xfrm>
              <a:off x="2304" y="5081"/>
              <a:ext cx="5810" cy="1223"/>
              <a:chOff x="2304" y="5081"/>
              <a:chExt cx="5810" cy="1223"/>
            </a:xfrm>
          </p:grpSpPr>
          <p:sp>
            <p:nvSpPr>
              <p:cNvPr id="49" name="Aichitds2"/>
              <p:cNvSpPr/>
              <p:nvPr/>
            </p:nvSpPr>
            <p:spPr bwMode="auto">
              <a:xfrm>
                <a:off x="2304" y="5081"/>
                <a:ext cx="5810" cy="12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C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976" y="5248"/>
                <a:ext cx="4877" cy="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  <a:buClr>
                    <a:schemeClr val="accent1"/>
                  </a:buClr>
                  <a:defRPr/>
                </a:pPr>
                <a:r>
                  <a:rPr lang="zh-CN" altLang="en-US" sz="1400" dirty="0">
                    <a:cs typeface="+mn-ea"/>
                    <a:sym typeface="+mn-lt"/>
                  </a:rPr>
                  <a:t>机关组织青年党员走访慰问建国前老党员活动。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520" y="5113"/>
              <a:ext cx="1161" cy="1161"/>
              <a:chOff x="2280" y="5621"/>
              <a:chExt cx="1161" cy="116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2280" y="5621"/>
                <a:ext cx="1161" cy="1161"/>
              </a:xfrm>
              <a:prstGeom prst="ellipse">
                <a:avLst/>
              </a:prstGeom>
              <a:gradFill>
                <a:gsLst>
                  <a:gs pos="0">
                    <a:srgbClr val="FECE66"/>
                  </a:gs>
                  <a:gs pos="100000">
                    <a:srgbClr val="F4AE27"/>
                  </a:gs>
                </a:gsLst>
                <a:lin ang="5400000" scaled="0"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291" y="5810"/>
                <a:ext cx="1139" cy="7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6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i="0" spc="0" dirty="0">
                    <a:solidFill>
                      <a:srgbClr val="C80607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06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5525048" y="3264194"/>
            <a:ext cx="2565280" cy="2565280"/>
          </a:xfrm>
          <a:prstGeom prst="ellipse">
            <a:avLst/>
          </a:prstGeom>
          <a:gradFill>
            <a:gsLst>
              <a:gs pos="95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 w="6350">
            <a:gradFill>
              <a:gsLst>
                <a:gs pos="76000">
                  <a:schemeClr val="accent1">
                    <a:lumMod val="5000"/>
                    <a:lumOff val="95000"/>
                    <a:alpha val="39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中国建党节庆祝活动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376427" y="2535450"/>
            <a:ext cx="1439146" cy="37685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985334" y="2704979"/>
            <a:ext cx="3252680" cy="0"/>
          </a:xfrm>
          <a:prstGeom prst="line">
            <a:avLst/>
          </a:prstGeom>
          <a:ln w="25400" cap="rnd">
            <a:gradFill>
              <a:gsLst>
                <a:gs pos="100000">
                  <a:srgbClr val="FBF9F9"/>
                </a:gs>
                <a:gs pos="0">
                  <a:srgbClr val="CB151D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2159000" y="2735202"/>
            <a:ext cx="2994311" cy="0"/>
          </a:xfrm>
          <a:prstGeom prst="line">
            <a:avLst/>
          </a:prstGeom>
          <a:ln w="25400" cap="rnd">
            <a:gradFill>
              <a:gsLst>
                <a:gs pos="100000">
                  <a:srgbClr val="FDFAFB"/>
                </a:gs>
                <a:gs pos="0">
                  <a:srgbClr val="CB151D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055998" y="1991298"/>
            <a:ext cx="40800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C80607"/>
                </a:solidFill>
                <a:effectLst/>
                <a:cs typeface="+mn-ea"/>
                <a:sym typeface="+mn-lt"/>
              </a:rPr>
              <a:t>中国建党节庆祝活动</a:t>
            </a:r>
          </a:p>
        </p:txBody>
      </p:sp>
      <p:sp>
        <p:nvSpPr>
          <p:cNvPr id="19" name="椭圆 18"/>
          <p:cNvSpPr/>
          <p:nvPr/>
        </p:nvSpPr>
        <p:spPr>
          <a:xfrm>
            <a:off x="3446732" y="3264194"/>
            <a:ext cx="2565280" cy="2565280"/>
          </a:xfrm>
          <a:prstGeom prst="ellipse">
            <a:avLst/>
          </a:prstGeom>
          <a:gradFill>
            <a:gsLst>
              <a:gs pos="95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 w="6350">
            <a:gradFill>
              <a:gsLst>
                <a:gs pos="76000">
                  <a:schemeClr val="accent1">
                    <a:lumMod val="5000"/>
                    <a:lumOff val="95000"/>
                    <a:alpha val="39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349435" y="3264194"/>
            <a:ext cx="2565280" cy="2565280"/>
          </a:xfrm>
          <a:prstGeom prst="ellipse">
            <a:avLst/>
          </a:prstGeom>
          <a:gradFill>
            <a:gsLst>
              <a:gs pos="95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 w="6350">
            <a:gradFill>
              <a:gsLst>
                <a:gs pos="76000">
                  <a:schemeClr val="accent1">
                    <a:lumMod val="5000"/>
                    <a:lumOff val="95000"/>
                    <a:alpha val="39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39884" y="3712391"/>
            <a:ext cx="1668886" cy="166888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0903" y="4550880"/>
            <a:ext cx="1706848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ctr"/>
            <a:r>
              <a:rPr lang="zh-CN" altLang="en-US" sz="2400" i="0" dirty="0">
                <a:solidFill>
                  <a:srgbClr val="FECE6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庆祝活动</a:t>
            </a:r>
            <a:endParaRPr lang="zh-CN" altLang="en-US" sz="2400" i="0" spc="0" dirty="0">
              <a:solidFill>
                <a:srgbClr val="FECE6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59585" y="3794200"/>
            <a:ext cx="168698" cy="16869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49347" y="3697089"/>
            <a:ext cx="1797073" cy="176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每年中国建党节，部队都组织盛大的纪念活动，庆祝自己的节日。各级政府，也组织隆重的军民联欢晚会或座诫会</a:t>
            </a:r>
          </a:p>
        </p:txBody>
      </p:sp>
      <p:sp>
        <p:nvSpPr>
          <p:cNvPr id="24" name="椭圆 23"/>
          <p:cNvSpPr/>
          <p:nvPr/>
        </p:nvSpPr>
        <p:spPr>
          <a:xfrm>
            <a:off x="5756882" y="3794200"/>
            <a:ext cx="168698" cy="16869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46775" y="3696970"/>
            <a:ext cx="1926590" cy="186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邀请老红军、军队离退休干部复员退伍军人、革命伤残军人及烈军属代表参加。同时，还要组织拥军优属活动</a:t>
            </a:r>
            <a:endParaRPr lang="zh-CN" altLang="en-US" sz="1600" dirty="0">
              <a:gradFill>
                <a:gsLst>
                  <a:gs pos="0">
                    <a:schemeClr val="accent1">
                      <a:lumMod val="90000"/>
                      <a:lumOff val="1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835198" y="3794200"/>
            <a:ext cx="168698" cy="16869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024960" y="3697089"/>
            <a:ext cx="1797073" cy="186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宣传人民军队的光荣传统，检查优抚工作的落实情况，发现问题和困难及时给予解决。</a:t>
            </a:r>
            <a:endParaRPr lang="zh-CN" altLang="en-US" sz="1600" dirty="0">
              <a:gradFill>
                <a:gsLst>
                  <a:gs pos="0">
                    <a:schemeClr val="accent1">
                      <a:lumMod val="90000"/>
                      <a:lumOff val="1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14" name="图片 13" descr="D:\资料\红动\组 6.png组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943735" y="3696970"/>
            <a:ext cx="1261110" cy="903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" grpId="0"/>
      <p:bldP spid="19" grpId="0" bldLvl="0" animBg="1"/>
      <p:bldP spid="10" grpId="0" bldLvl="0" animBg="1"/>
      <p:bldP spid="11" grpId="0" bldLvl="0" animBg="1"/>
      <p:bldP spid="12" grpId="0" bldLvl="0" animBg="1"/>
      <p:bldP spid="16" grpId="0" bldLvl="0" animBg="1"/>
      <p:bldP spid="17" grpId="0"/>
      <p:bldP spid="24" grpId="0" bldLvl="0" animBg="1"/>
      <p:bldP spid="25" grpId="0"/>
      <p:bldP spid="31" grpId="0" bldLvl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资料\红动\组 5.png组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图片 45" descr="D:\资料\红动\组 3.png组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7085"/>
            <a:ext cx="12192000" cy="347789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919220" y="1175385"/>
            <a:ext cx="4482465" cy="2646045"/>
          </a:xfrm>
          <a:prstGeom prst="rect">
            <a:avLst/>
          </a:prstGeom>
          <a:noFill/>
          <a:effectLst>
            <a:outerShdw blurRad="50800" dist="38100" dir="5400000" algn="t" rotWithShape="0">
              <a:srgbClr val="A9080D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>
                <a:ln w="19050">
                  <a:noFill/>
                </a:ln>
                <a:solidFill>
                  <a:srgbClr val="F9B942"/>
                </a:solidFill>
                <a:effectLst/>
                <a:cs typeface="+mn-ea"/>
                <a:sym typeface="+mn-lt"/>
              </a:rPr>
              <a:t>04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233103" y="3880485"/>
            <a:ext cx="5854700" cy="483235"/>
            <a:chOff x="4918" y="7371"/>
            <a:chExt cx="9220" cy="761"/>
          </a:xfrm>
        </p:grpSpPr>
        <p:sp>
          <p:nvSpPr>
            <p:cNvPr id="56" name="圆角矩形 55"/>
            <p:cNvSpPr/>
            <p:nvPr/>
          </p:nvSpPr>
          <p:spPr>
            <a:xfrm>
              <a:off x="4918" y="7371"/>
              <a:ext cx="9220" cy="761"/>
            </a:xfrm>
            <a:prstGeom prst="roundRect">
              <a:avLst>
                <a:gd name="adj" fmla="val 50000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108" y="7389"/>
              <a:ext cx="8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F9B942"/>
                  </a:solidFill>
                  <a:effectLst/>
                  <a:cs typeface="+mn-ea"/>
                  <a:sym typeface="+mn-lt"/>
                </a:rPr>
                <a:t>中国建党节历年活动</a:t>
              </a:r>
              <a:endParaRPr lang="zh-CN" altLang="en-US" sz="2400">
                <a:solidFill>
                  <a:srgbClr val="F9B9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3232785" y="4591685"/>
            <a:ext cx="5855335" cy="337185"/>
          </a:xfrm>
          <a:prstGeom prst="rect">
            <a:avLst/>
          </a:prstGeom>
          <a:solidFill>
            <a:srgbClr val="DA1D22">
              <a:alpha val="35000"/>
            </a:srgb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B942"/>
                </a:solidFill>
                <a:effectLst/>
                <a:cs typeface="+mn-ea"/>
                <a:sym typeface="+mn-lt"/>
              </a:rPr>
              <a:t>The founding of the communist party of China</a:t>
            </a: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335" y="807085"/>
            <a:ext cx="21844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3" grpId="1" animBg="1"/>
      <p:bldP spid="64" grpId="0" bldLvl="0" animBg="1"/>
      <p:bldP spid="6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中国建党节历年活动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972130" y="2203416"/>
            <a:ext cx="3976595" cy="565924"/>
          </a:xfrm>
          <a:prstGeom prst="roundRect">
            <a:avLst>
              <a:gd name="adj" fmla="val 45512"/>
            </a:avLst>
          </a:pr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solidFill>
                  <a:srgbClr val="FECE66"/>
                </a:solidFill>
                <a:effectLst/>
                <a:cs typeface="+mn-ea"/>
                <a:sym typeface="+mn-lt"/>
              </a:rPr>
              <a:t>中国建党节理历年活动</a:t>
            </a:r>
            <a:endParaRPr lang="zh-CN" altLang="en-US" sz="2400" dirty="0">
              <a:ln w="19050">
                <a:noFill/>
              </a:ln>
              <a:solidFill>
                <a:srgbClr val="FECE66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46908" y="5225171"/>
            <a:ext cx="7923653" cy="361685"/>
            <a:chOff x="176531" y="3699063"/>
            <a:chExt cx="7923653" cy="361685"/>
          </a:xfrm>
        </p:grpSpPr>
        <p:grpSp>
          <p:nvGrpSpPr>
            <p:cNvPr id="10" name="组合 9"/>
            <p:cNvGrpSpPr/>
            <p:nvPr/>
          </p:nvGrpSpPr>
          <p:grpSpPr>
            <a:xfrm>
              <a:off x="451223" y="3886762"/>
              <a:ext cx="7648961" cy="173986"/>
              <a:chOff x="1456841" y="4682325"/>
              <a:chExt cx="7648961" cy="173986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1456841" y="4769774"/>
                <a:ext cx="7474975" cy="1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圆: 空心 54"/>
              <p:cNvSpPr/>
              <p:nvPr/>
            </p:nvSpPr>
            <p:spPr>
              <a:xfrm>
                <a:off x="8931816" y="4682325"/>
                <a:ext cx="173986" cy="173986"/>
              </a:xfrm>
              <a:prstGeom prst="donut">
                <a:avLst/>
              </a:prstGeom>
              <a:gradFill>
                <a:gsLst>
                  <a:gs pos="0">
                    <a:srgbClr val="C30F0F">
                      <a:lumMod val="90000"/>
                      <a:lumOff val="10000"/>
                    </a:srgbClr>
                  </a:gs>
                  <a:gs pos="45000">
                    <a:srgbClr val="C30F0F"/>
                  </a:gs>
                </a:gsLst>
                <a:lin ang="5400000" scaled="1"/>
              </a:gradFill>
              <a:ln>
                <a:noFill/>
              </a:ln>
              <a:effectLst>
                <a:outerShdw blurRad="254000" dist="101600" dir="5400000" algn="ctr" rotWithShape="0">
                  <a:srgbClr val="C30F0F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176531" y="3699063"/>
              <a:ext cx="274692" cy="27469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弧形 13"/>
          <p:cNvSpPr/>
          <p:nvPr/>
        </p:nvSpPr>
        <p:spPr>
          <a:xfrm>
            <a:off x="1467171" y="3501131"/>
            <a:ext cx="1843314" cy="1843314"/>
          </a:xfrm>
          <a:prstGeom prst="arc">
            <a:avLst>
              <a:gd name="adj1" fmla="val 13337330"/>
              <a:gd name="adj2" fmla="val 8932735"/>
            </a:avLst>
          </a:prstGeom>
          <a:ln w="92075">
            <a:solidFill>
              <a:srgbClr val="C80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82696" y="4625024"/>
            <a:ext cx="150660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C80607"/>
                </a:solidFill>
                <a:effectLst/>
                <a:cs typeface="+mn-ea"/>
                <a:sym typeface="+mn-lt"/>
              </a:rPr>
              <a:t>历年活动</a:t>
            </a:r>
          </a:p>
        </p:txBody>
      </p:sp>
      <p:sp>
        <p:nvSpPr>
          <p:cNvPr id="3" name="椭圆 2"/>
          <p:cNvSpPr/>
          <p:nvPr/>
        </p:nvSpPr>
        <p:spPr bwMode="auto">
          <a:xfrm>
            <a:off x="3557806" y="3449006"/>
            <a:ext cx="421008" cy="4210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solidFill>
                  <a:srgbClr val="FECE66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9" name="矩形 18"/>
          <p:cNvSpPr/>
          <p:nvPr/>
        </p:nvSpPr>
        <p:spPr>
          <a:xfrm>
            <a:off x="4160443" y="3236445"/>
            <a:ext cx="6077571" cy="800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en-US" altLang="zh-CN" sz="1400" dirty="0">
                <a:solidFill>
                  <a:srgbClr val="C80607"/>
                </a:solidFill>
                <a:cs typeface="+mn-ea"/>
                <a:sym typeface="+mn-lt"/>
              </a:rPr>
              <a:t>2011</a:t>
            </a:r>
            <a:r>
              <a:rPr lang="zh-CN" altLang="en-US" sz="1400" dirty="0">
                <a:solidFill>
                  <a:srgbClr val="C80607"/>
                </a:solidFill>
                <a:cs typeface="+mn-ea"/>
                <a:sym typeface="+mn-lt"/>
              </a:rPr>
              <a:t>年</a:t>
            </a:r>
          </a:p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cs typeface="+mn-ea"/>
                <a:sym typeface="+mn-lt"/>
              </a:rPr>
              <a:t>庆祝中国共产党成立90周年大会在北京人民大会堂隆重举行。中共中央总书记胡锦涛在大会上发表重要讲话。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3557806" y="4739905"/>
            <a:ext cx="421008" cy="4210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solidFill>
                  <a:srgbClr val="FECE66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1" name="矩形 20"/>
          <p:cNvSpPr/>
          <p:nvPr/>
        </p:nvSpPr>
        <p:spPr>
          <a:xfrm>
            <a:off x="4160443" y="4527344"/>
            <a:ext cx="6077571" cy="800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en-US" altLang="zh-CN" sz="1400" dirty="0">
                <a:solidFill>
                  <a:srgbClr val="C80607"/>
                </a:solidFill>
                <a:cs typeface="+mn-ea"/>
                <a:sym typeface="+mn-lt"/>
              </a:rPr>
              <a:t>2016</a:t>
            </a:r>
            <a:r>
              <a:rPr lang="zh-CN" altLang="en-US" sz="1400" dirty="0">
                <a:solidFill>
                  <a:srgbClr val="C80607"/>
                </a:solidFill>
                <a:cs typeface="+mn-ea"/>
                <a:sym typeface="+mn-lt"/>
              </a:rPr>
              <a:t>年</a:t>
            </a:r>
          </a:p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cs typeface="+mn-ea"/>
                <a:sym typeface="+mn-lt"/>
              </a:rPr>
              <a:t>庆祝中国共产党成立95周年大会在北京人民大会堂隆重举行。中共中央总书记、国家主席、中央军委主席习近平在大会上发表重要讲话。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5" name="图片 4" descr="D:\资料\红动\组 6.png组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747520" y="3821430"/>
            <a:ext cx="1261110" cy="903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4" grpId="0" bldLvl="0" animBg="1"/>
      <p:bldP spid="17" grpId="0"/>
      <p:bldP spid="3" grpId="0" bldLvl="0" animBg="1"/>
      <p:bldP spid="19" grpId="0"/>
      <p:bldP spid="4" grpId="0" bldLvl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中国建党节历年活动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185761" y="1971601"/>
            <a:ext cx="3825240" cy="565924"/>
          </a:xfrm>
          <a:prstGeom prst="roundRect">
            <a:avLst>
              <a:gd name="adj" fmla="val 45512"/>
            </a:avLst>
          </a:pr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solidFill>
                  <a:srgbClr val="FECE66"/>
                </a:solidFill>
                <a:effectLst/>
                <a:cs typeface="+mn-ea"/>
                <a:sym typeface="+mn-lt"/>
              </a:rPr>
              <a:t>中国建党节发展脉络</a:t>
            </a:r>
            <a:endParaRPr lang="zh-CN" altLang="en-US" sz="2400" dirty="0">
              <a:ln w="19050">
                <a:noFill/>
              </a:ln>
              <a:solidFill>
                <a:srgbClr val="FECE66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53585" y="2924503"/>
            <a:ext cx="2692400" cy="2692400"/>
          </a:xfrm>
          <a:prstGeom prst="ellipse">
            <a:avLst/>
          </a:pr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ECE66"/>
              </a:solidFill>
              <a:cs typeface="+mn-ea"/>
              <a:sym typeface="+mn-lt"/>
            </a:endParaRPr>
          </a:p>
        </p:txBody>
      </p:sp>
      <p:sp>
        <p:nvSpPr>
          <p:cNvPr id="2" name="TextBox 47"/>
          <p:cNvSpPr txBox="1"/>
          <p:nvPr/>
        </p:nvSpPr>
        <p:spPr>
          <a:xfrm>
            <a:off x="4712630" y="3855731"/>
            <a:ext cx="2374311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ctr"/>
            <a:r>
              <a:rPr lang="zh-CN" altLang="en-US" sz="2400" i="0" dirty="0">
                <a:solidFill>
                  <a:srgbClr val="FECE6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中国建党节</a:t>
            </a:r>
          </a:p>
          <a:p>
            <a:pPr algn="ctr"/>
            <a:r>
              <a:rPr lang="zh-CN" altLang="en-US" sz="2400" i="0" dirty="0">
                <a:solidFill>
                  <a:srgbClr val="FECE6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发展脉络</a:t>
            </a:r>
            <a:endParaRPr lang="zh-CN" altLang="en-US" sz="2400" i="0" spc="0" dirty="0">
              <a:solidFill>
                <a:srgbClr val="FECE6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853641" y="2805290"/>
            <a:ext cx="516910" cy="516910"/>
          </a:xfrm>
          <a:prstGeom prst="ellipse">
            <a:avLst/>
          </a:pr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solidFill>
                  <a:srgbClr val="FECE66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0" name="Aitds3"/>
          <p:cNvSpPr/>
          <p:nvPr/>
        </p:nvSpPr>
        <p:spPr>
          <a:xfrm>
            <a:off x="990242" y="3677395"/>
            <a:ext cx="3380309" cy="250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  <a:buClr>
                <a:srgbClr val="E20000"/>
              </a:buClr>
            </a:pPr>
            <a:r>
              <a:rPr lang="zh-CN" altLang="en-US" sz="1400" dirty="0">
                <a:cs typeface="+mn-ea"/>
                <a:sym typeface="+mn-lt"/>
              </a:rPr>
              <a:t>历史选择了中国共产党，这不是一句空话。</a:t>
            </a:r>
            <a:r>
              <a:rPr lang="en-US" altLang="zh-CN" sz="1400" dirty="0">
                <a:cs typeface="+mn-ea"/>
                <a:sym typeface="+mn-lt"/>
              </a:rPr>
              <a:t>1840 </a:t>
            </a:r>
            <a:r>
              <a:rPr lang="zh-CN" altLang="en-US" sz="1400" dirty="0">
                <a:cs typeface="+mn-ea"/>
                <a:sym typeface="+mn-lt"/>
              </a:rPr>
              <a:t>年鸦片战争后，中国尝试过许多救亡图存之路，从太平天国、戊戌变法到辛亥革命，从旧式农民起义到资产阶级改良运动，最后都走不通，只有中国共产党领导的革命事业成功了。这就告诉我们，中国共产党代表了人民的意愿和心声，顺应了历史的规律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Aitds3"/>
          <p:cNvSpPr/>
          <p:nvPr/>
        </p:nvSpPr>
        <p:spPr>
          <a:xfrm>
            <a:off x="1117600" y="2814955"/>
            <a:ext cx="264477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zh-CN" sz="2400" dirty="0">
                <a:solidFill>
                  <a:srgbClr val="C80607"/>
                </a:solidFill>
                <a:cs typeface="+mn-ea"/>
                <a:sym typeface="+mn-lt"/>
              </a:rPr>
              <a:t>1919-1949</a:t>
            </a:r>
            <a:r>
              <a:rPr lang="zh-CN" altLang="en-US" sz="2400" dirty="0">
                <a:solidFill>
                  <a:srgbClr val="C80607"/>
                </a:solidFill>
                <a:cs typeface="+mn-ea"/>
                <a:sym typeface="+mn-lt"/>
              </a:rPr>
              <a:t>年，新民主主义革命</a:t>
            </a:r>
            <a:endParaRPr lang="zh-CN" altLang="en-US" sz="2400" dirty="0">
              <a:gradFill>
                <a:gsLst>
                  <a:gs pos="0">
                    <a:schemeClr val="accent1">
                      <a:lumMod val="90000"/>
                      <a:lumOff val="1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406199" y="4986679"/>
            <a:ext cx="516910" cy="516910"/>
          </a:xfrm>
          <a:prstGeom prst="ellipse">
            <a:avLst/>
          </a:pr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solidFill>
                  <a:srgbClr val="FECE66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3" name="Aitds3"/>
          <p:cNvSpPr/>
          <p:nvPr/>
        </p:nvSpPr>
        <p:spPr>
          <a:xfrm>
            <a:off x="7977379" y="4986606"/>
            <a:ext cx="3102063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C80607"/>
                </a:solidFill>
                <a:cs typeface="+mn-ea"/>
                <a:sym typeface="+mn-lt"/>
              </a:rPr>
              <a:t>1949-1978</a:t>
            </a:r>
            <a:r>
              <a:rPr lang="zh-CN" altLang="en-US" sz="2400" dirty="0">
                <a:solidFill>
                  <a:srgbClr val="C80607"/>
                </a:solidFill>
                <a:cs typeface="+mn-ea"/>
                <a:sym typeface="+mn-lt"/>
              </a:rPr>
              <a:t>年，社会主义革命和社会主义建设时期</a:t>
            </a:r>
            <a:endParaRPr lang="zh-CN" altLang="en-US" sz="2400" dirty="0">
              <a:gradFill>
                <a:gsLst>
                  <a:gs pos="0">
                    <a:schemeClr val="accent1">
                      <a:lumMod val="90000"/>
                      <a:lumOff val="1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4" name="Aitds3"/>
          <p:cNvSpPr/>
          <p:nvPr/>
        </p:nvSpPr>
        <p:spPr>
          <a:xfrm>
            <a:off x="7406199" y="3305046"/>
            <a:ext cx="3403128" cy="159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rgbClr val="E20000"/>
              </a:buClr>
            </a:pPr>
            <a:r>
              <a:rPr lang="zh-CN" altLang="en-US" sz="1400" dirty="0">
                <a:cs typeface="+mn-ea"/>
                <a:sym typeface="+mn-lt"/>
              </a:rPr>
              <a:t>历史选择了中国共产党，这不是一句空话。</a:t>
            </a:r>
            <a:r>
              <a:rPr lang="en-US" altLang="zh-CN" sz="1400" dirty="0">
                <a:cs typeface="+mn-ea"/>
                <a:sym typeface="+mn-lt"/>
              </a:rPr>
              <a:t>1840 </a:t>
            </a:r>
            <a:r>
              <a:rPr lang="zh-CN" altLang="en-US" sz="1400" dirty="0">
                <a:cs typeface="+mn-ea"/>
                <a:sym typeface="+mn-lt"/>
              </a:rPr>
              <a:t>年鸦片战争后，中国尝试过许多救亡图存之路，从太平天国、戊戌变法到辛亥革命，从旧式农民起义到资产阶级改良运动。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5" grpId="0" bldLvl="0" animBg="1"/>
      <p:bldP spid="2" grpId="0" bldLvl="0" animBg="1"/>
      <p:bldP spid="4" grpId="0" bldLvl="0" animBg="1"/>
      <p:bldP spid="10" grpId="0"/>
      <p:bldP spid="11" grpId="0"/>
      <p:bldP spid="12" grpId="0" bldLvl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中国建党节历年活动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833949" y="2315869"/>
            <a:ext cx="516910" cy="516910"/>
          </a:xfrm>
          <a:prstGeom prst="ellipse">
            <a:avLst/>
          </a:pr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solidFill>
                  <a:srgbClr val="FECE66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3" name="Aitds3"/>
          <p:cNvSpPr/>
          <p:nvPr/>
        </p:nvSpPr>
        <p:spPr>
          <a:xfrm>
            <a:off x="1405255" y="2315845"/>
            <a:ext cx="406717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C80607"/>
                </a:solidFill>
                <a:cs typeface="+mn-ea"/>
                <a:sym typeface="+mn-lt"/>
              </a:rPr>
              <a:t>1978-</a:t>
            </a:r>
            <a:r>
              <a:rPr lang="zh-CN" altLang="en-US" sz="2400" dirty="0">
                <a:solidFill>
                  <a:srgbClr val="C80607"/>
                </a:solidFill>
                <a:cs typeface="+mn-ea"/>
                <a:sym typeface="+mn-lt"/>
              </a:rPr>
              <a:t>至今，改革开放和社会主义现代化建设时期</a:t>
            </a:r>
            <a:endParaRPr lang="zh-CN" altLang="en-US" sz="2400" dirty="0">
              <a:gradFill>
                <a:gsLst>
                  <a:gs pos="0">
                    <a:schemeClr val="accent1">
                      <a:lumMod val="90000"/>
                      <a:lumOff val="1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4" name="Aitds3"/>
          <p:cNvSpPr/>
          <p:nvPr/>
        </p:nvSpPr>
        <p:spPr>
          <a:xfrm>
            <a:off x="1405449" y="3305046"/>
            <a:ext cx="3403128" cy="235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10000"/>
              </a:lnSpc>
              <a:buClr>
                <a:srgbClr val="E20000"/>
              </a:buClr>
            </a:pPr>
            <a:r>
              <a:rPr lang="zh-CN" altLang="en-US" sz="1400" dirty="0">
                <a:cs typeface="+mn-ea"/>
                <a:sym typeface="+mn-lt"/>
              </a:rPr>
              <a:t> 中国要发展、生活要小康，就要回答好什么是社会主义，怎样建设社会主义的问题。</a:t>
            </a:r>
            <a:r>
              <a:rPr lang="en-US" altLang="zh-CN" sz="1400" dirty="0">
                <a:cs typeface="+mn-ea"/>
                <a:sym typeface="+mn-lt"/>
              </a:rPr>
              <a:t>2010 </a:t>
            </a:r>
            <a:r>
              <a:rPr lang="zh-CN" altLang="en-US" sz="1400" dirty="0">
                <a:cs typeface="+mn-ea"/>
                <a:sym typeface="+mn-lt"/>
              </a:rPr>
              <a:t>年，我国经济总量超过</a:t>
            </a:r>
            <a:r>
              <a:rPr lang="en-US" altLang="zh-CN" sz="1400" dirty="0">
                <a:cs typeface="+mn-ea"/>
                <a:sym typeface="+mn-lt"/>
              </a:rPr>
              <a:t>39</a:t>
            </a:r>
            <a:r>
              <a:rPr lang="zh-CN" altLang="en-US" sz="1400" dirty="0">
                <a:cs typeface="+mn-ea"/>
                <a:sym typeface="+mn-lt"/>
              </a:rPr>
              <a:t>万亿元人民币，跃居世界第二，人民生活实现了从贫困到温饱再到总体小康的跨越。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 descr="微信截图_202206011137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6060" y="2203450"/>
            <a:ext cx="6191250" cy="3876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中国建党节历年活动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243330" y="2250440"/>
            <a:ext cx="8953992" cy="3721640"/>
            <a:chOff x="1779" y="3473"/>
            <a:chExt cx="14101" cy="5861"/>
          </a:xfrm>
        </p:grpSpPr>
        <p:sp>
          <p:nvSpPr>
            <p:cNvPr id="4" name="Freeform 5"/>
            <p:cNvSpPr/>
            <p:nvPr/>
          </p:nvSpPr>
          <p:spPr bwMode="auto">
            <a:xfrm>
              <a:off x="3788" y="4340"/>
              <a:ext cx="2095" cy="915"/>
            </a:xfrm>
            <a:custGeom>
              <a:avLst/>
              <a:gdLst>
                <a:gd name="T0" fmla="*/ 1696757 w 1705"/>
                <a:gd name="T1" fmla="*/ 0 h 745"/>
                <a:gd name="T2" fmla="*/ 740838 w 1705"/>
                <a:gd name="T3" fmla="*/ 0 h 745"/>
                <a:gd name="T4" fmla="*/ 0 w 1705"/>
                <a:gd name="T5" fmla="*/ 740837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noFill/>
            <a:ln w="12700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80607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/>
          </p:nvSpPr>
          <p:spPr bwMode="auto">
            <a:xfrm flipH="1">
              <a:off x="3999" y="6301"/>
              <a:ext cx="1887" cy="0"/>
            </a:xfrm>
            <a:prstGeom prst="line">
              <a:avLst/>
            </a:prstGeom>
            <a:solidFill>
              <a:srgbClr val="C80607"/>
            </a:solidFill>
            <a:ln w="12700" cap="rnd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Freeform 5"/>
            <p:cNvSpPr/>
            <p:nvPr/>
          </p:nvSpPr>
          <p:spPr bwMode="auto">
            <a:xfrm flipV="1">
              <a:off x="3788" y="7571"/>
              <a:ext cx="2095" cy="915"/>
            </a:xfrm>
            <a:custGeom>
              <a:avLst/>
              <a:gdLst>
                <a:gd name="T0" fmla="*/ 1696757 w 1705"/>
                <a:gd name="T1" fmla="*/ 0 h 745"/>
                <a:gd name="T2" fmla="*/ 740838 w 1705"/>
                <a:gd name="T3" fmla="*/ 0 h 745"/>
                <a:gd name="T4" fmla="*/ 0 w 1705"/>
                <a:gd name="T5" fmla="*/ 740837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noFill/>
            <a:ln w="12700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80607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 bwMode="auto">
            <a:xfrm>
              <a:off x="1779" y="4875"/>
              <a:ext cx="2851" cy="2851"/>
            </a:xfrm>
            <a:prstGeom prst="ellipse">
              <a:avLst/>
            </a:prstGeom>
            <a:solidFill>
              <a:srgbClr val="C80607"/>
            </a:solidFill>
            <a:ln w="6350">
              <a:solidFill>
                <a:schemeClr val="bg1"/>
              </a:solidFill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dist"/>
              <a:r>
                <a:rPr lang="zh-CN" altLang="en-US" sz="2400" dirty="0">
                  <a:ln w="19050">
                    <a:noFill/>
                  </a:ln>
                  <a:solidFill>
                    <a:srgbClr val="FECE66"/>
                  </a:solidFill>
                  <a:cs typeface="+mn-ea"/>
                  <a:sym typeface="+mn-lt"/>
                </a:rPr>
                <a:t>辉煌</a:t>
              </a:r>
            </a:p>
            <a:p>
              <a:pPr algn="dist"/>
              <a:r>
                <a:rPr lang="en-US" altLang="zh-CN" sz="2400" dirty="0">
                  <a:ln w="19050">
                    <a:noFill/>
                  </a:ln>
                  <a:solidFill>
                    <a:srgbClr val="FECE66"/>
                  </a:solidFill>
                  <a:cs typeface="+mn-ea"/>
                  <a:sym typeface="+mn-lt"/>
                </a:rPr>
                <a:t>100</a:t>
              </a:r>
              <a:r>
                <a:rPr lang="zh-CN" altLang="en-US" sz="2400" dirty="0">
                  <a:ln w="19050">
                    <a:noFill/>
                  </a:ln>
                  <a:solidFill>
                    <a:srgbClr val="FECE66"/>
                  </a:solidFill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15" name="椭圆 14"/>
            <p:cNvSpPr/>
            <p:nvPr/>
          </p:nvSpPr>
          <p:spPr bwMode="auto">
            <a:xfrm flipH="1">
              <a:off x="5826" y="3956"/>
              <a:ext cx="713" cy="713"/>
            </a:xfrm>
            <a:prstGeom prst="ellipse">
              <a:avLst/>
            </a:prstGeom>
            <a:solidFill>
              <a:srgbClr val="C80607"/>
            </a:solidFill>
            <a:ln w="6350">
              <a:solidFill>
                <a:schemeClr val="bg1"/>
              </a:solidFill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2400" dirty="0">
                  <a:ln w="19050">
                    <a:noFill/>
                  </a:ln>
                  <a:solidFill>
                    <a:srgbClr val="FECE66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6" name="椭圆 15"/>
            <p:cNvSpPr/>
            <p:nvPr/>
          </p:nvSpPr>
          <p:spPr bwMode="auto">
            <a:xfrm flipH="1">
              <a:off x="5294" y="5944"/>
              <a:ext cx="713" cy="713"/>
            </a:xfrm>
            <a:prstGeom prst="ellipse">
              <a:avLst/>
            </a:prstGeom>
            <a:solidFill>
              <a:srgbClr val="C80607"/>
            </a:solidFill>
            <a:ln w="6350">
              <a:solidFill>
                <a:schemeClr val="bg1"/>
              </a:solidFill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2400" dirty="0">
                  <a:ln w="19050">
                    <a:noFill/>
                  </a:ln>
                  <a:solidFill>
                    <a:srgbClr val="FECE66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7" name="椭圆 16"/>
            <p:cNvSpPr/>
            <p:nvPr/>
          </p:nvSpPr>
          <p:spPr bwMode="auto">
            <a:xfrm flipH="1">
              <a:off x="5826" y="8061"/>
              <a:ext cx="713" cy="713"/>
            </a:xfrm>
            <a:prstGeom prst="ellipse">
              <a:avLst/>
            </a:prstGeom>
            <a:solidFill>
              <a:srgbClr val="C80607"/>
            </a:solidFill>
            <a:ln w="6350">
              <a:solidFill>
                <a:schemeClr val="bg1"/>
              </a:solidFill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2400" dirty="0">
                  <a:ln w="19050">
                    <a:noFill/>
                  </a:ln>
                  <a:solidFill>
                    <a:srgbClr val="FECE66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698" y="4003"/>
              <a:ext cx="9155" cy="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buClr>
                  <a:schemeClr val="accent1"/>
                </a:buClr>
                <a:defRPr/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中国共产党不愧是伟大、光荣、正确的党，不愧是中国革命和建设 的坚强领导核心。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698" y="3473"/>
              <a:ext cx="4927" cy="66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6600">
                  <a:gradFill>
                    <a:gsLst>
                      <a:gs pos="0">
                        <a:schemeClr val="accent1">
                          <a:lumMod val="90000"/>
                          <a:lumOff val="10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indent="0" algn="l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C80607"/>
                  </a:solidFill>
                  <a:latin typeface="+mn-lt"/>
                  <a:ea typeface="+mn-ea"/>
                  <a:cs typeface="+mn-ea"/>
                  <a:sym typeface="+mn-lt"/>
                </a:rPr>
                <a:t>波澜壮阔的历史证明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264" y="6236"/>
              <a:ext cx="9155" cy="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buClr>
                  <a:schemeClr val="accent1"/>
                </a:buClr>
                <a:defRPr/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是历史的选择、人民选择。当代中国正处在多元文化、多元体制、多元结构、多元市场的高发展，高风险时代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64" y="5706"/>
              <a:ext cx="4927" cy="66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6600">
                  <a:gradFill>
                    <a:gsLst>
                      <a:gs pos="0">
                        <a:schemeClr val="accent1">
                          <a:lumMod val="90000"/>
                          <a:lumOff val="10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indent="0" algn="l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C80607"/>
                  </a:solidFill>
                  <a:latin typeface="+mn-lt"/>
                  <a:ea typeface="+mn-ea"/>
                  <a:cs typeface="+mn-ea"/>
                  <a:sym typeface="+mn-lt"/>
                </a:rPr>
                <a:t>坚持和改善党的领导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607" y="8377"/>
              <a:ext cx="9155" cy="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buClr>
                  <a:schemeClr val="accent1"/>
                </a:buClr>
                <a:defRPr/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坚持人民民主制度为根本，党课讲稿坚持社会主义道路为方向，坚持中华民族伟大复兴为目标。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607" y="7847"/>
              <a:ext cx="9273" cy="66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6600">
                  <a:gradFill>
                    <a:gsLst>
                      <a:gs pos="0">
                        <a:schemeClr val="accent1">
                          <a:lumMod val="90000"/>
                          <a:lumOff val="10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indent="0" algn="l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C80607"/>
                  </a:solidFill>
                  <a:latin typeface="+mn-lt"/>
                  <a:ea typeface="+mn-ea"/>
                  <a:cs typeface="+mn-ea"/>
                  <a:sym typeface="+mn-lt"/>
                </a:rPr>
                <a:t>我们必须坚持 马克思主义理论为指导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资料\红动\组 2.png组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195580" y="4067810"/>
            <a:ext cx="2011680" cy="11068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ln w="19050">
                  <a:noFill/>
                </a:ln>
                <a:solidFill>
                  <a:srgbClr val="C80607"/>
                </a:solidFill>
                <a:effectLst/>
                <a:cs typeface="+mn-ea"/>
                <a:sym typeface="+mn-lt"/>
              </a:rPr>
              <a:t>目录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929765" y="568960"/>
            <a:ext cx="5574665" cy="1234440"/>
            <a:chOff x="4204" y="3272"/>
            <a:chExt cx="8779" cy="1944"/>
          </a:xfrm>
        </p:grpSpPr>
        <p:grpSp>
          <p:nvGrpSpPr>
            <p:cNvPr id="7" name="组合 6"/>
            <p:cNvGrpSpPr/>
            <p:nvPr/>
          </p:nvGrpSpPr>
          <p:grpSpPr>
            <a:xfrm>
              <a:off x="6217" y="3438"/>
              <a:ext cx="6766" cy="1174"/>
              <a:chOff x="8605" y="3508"/>
              <a:chExt cx="6766" cy="1174"/>
            </a:xfrm>
          </p:grpSpPr>
          <p:sp>
            <p:nvSpPr>
              <p:cNvPr id="6" name="TextBox 47"/>
              <p:cNvSpPr txBox="1"/>
              <p:nvPr/>
            </p:nvSpPr>
            <p:spPr>
              <a:xfrm>
                <a:off x="8605" y="3508"/>
                <a:ext cx="6766" cy="8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0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 algn="l"/>
                <a:r>
                  <a:rPr lang="zh-CN" altLang="en-US" sz="2800" i="0" spc="0" dirty="0">
                    <a:solidFill>
                      <a:srgbClr val="F9B942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中国建党节节日历史</a:t>
                </a:r>
              </a:p>
            </p:txBody>
          </p:sp>
          <p:sp>
            <p:nvSpPr>
              <p:cNvPr id="20" name="TextBox 47"/>
              <p:cNvSpPr txBox="1"/>
              <p:nvPr/>
            </p:nvSpPr>
            <p:spPr>
              <a:xfrm>
                <a:off x="8605" y="4248"/>
                <a:ext cx="6766" cy="4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0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 algn="l"/>
                <a:r>
                  <a:rPr lang="zh-CN" altLang="en-US" sz="1200" i="0" spc="0" dirty="0">
                    <a:solidFill>
                      <a:srgbClr val="F9B942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The founding of the communist party of China</a:t>
                </a:r>
              </a:p>
            </p:txBody>
          </p:sp>
        </p:grpSp>
        <p:pic>
          <p:nvPicPr>
            <p:cNvPr id="52" name="图片 51" descr="组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4" y="3272"/>
              <a:ext cx="1795" cy="1945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4904" y="3566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9B942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867660" y="1913255"/>
            <a:ext cx="5574665" cy="1235075"/>
            <a:chOff x="4204" y="3272"/>
            <a:chExt cx="8779" cy="1945"/>
          </a:xfrm>
        </p:grpSpPr>
        <p:grpSp>
          <p:nvGrpSpPr>
            <p:cNvPr id="59" name="组合 58"/>
            <p:cNvGrpSpPr/>
            <p:nvPr/>
          </p:nvGrpSpPr>
          <p:grpSpPr>
            <a:xfrm>
              <a:off x="6217" y="3438"/>
              <a:ext cx="6766" cy="1174"/>
              <a:chOff x="8605" y="3508"/>
              <a:chExt cx="6766" cy="1174"/>
            </a:xfrm>
          </p:grpSpPr>
          <p:sp>
            <p:nvSpPr>
              <p:cNvPr id="60" name="TextBox 47"/>
              <p:cNvSpPr txBox="1"/>
              <p:nvPr/>
            </p:nvSpPr>
            <p:spPr>
              <a:xfrm>
                <a:off x="8605" y="3508"/>
                <a:ext cx="6766" cy="8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0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 algn="l"/>
                <a:r>
                  <a:rPr lang="zh-CN" altLang="en-US" sz="2800" i="0" spc="0" dirty="0">
                    <a:solidFill>
                      <a:srgbClr val="F9B942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中国建党节确定时间</a:t>
                </a:r>
              </a:p>
            </p:txBody>
          </p:sp>
          <p:sp>
            <p:nvSpPr>
              <p:cNvPr id="61" name="TextBox 47"/>
              <p:cNvSpPr txBox="1"/>
              <p:nvPr/>
            </p:nvSpPr>
            <p:spPr>
              <a:xfrm>
                <a:off x="8605" y="4248"/>
                <a:ext cx="6766" cy="4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0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 algn="l"/>
                <a:r>
                  <a:rPr lang="zh-CN" altLang="en-US" sz="1200" i="0" spc="0" dirty="0">
                    <a:solidFill>
                      <a:srgbClr val="F9B942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The founding of the communist party of China</a:t>
                </a:r>
              </a:p>
            </p:txBody>
          </p:sp>
        </p:grpSp>
        <p:pic>
          <p:nvPicPr>
            <p:cNvPr id="62" name="图片 61" descr="组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4" y="3272"/>
              <a:ext cx="1795" cy="1945"/>
            </a:xfrm>
            <a:prstGeom prst="rect">
              <a:avLst/>
            </a:prstGeom>
          </p:spPr>
        </p:pic>
        <p:sp>
          <p:nvSpPr>
            <p:cNvPr id="63" name="文本框 62"/>
            <p:cNvSpPr txBox="1"/>
            <p:nvPr/>
          </p:nvSpPr>
          <p:spPr>
            <a:xfrm>
              <a:off x="4904" y="3566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06850" y="3257550"/>
            <a:ext cx="5574665" cy="1235075"/>
            <a:chOff x="4204" y="3272"/>
            <a:chExt cx="8779" cy="1945"/>
          </a:xfrm>
        </p:grpSpPr>
        <p:grpSp>
          <p:nvGrpSpPr>
            <p:cNvPr id="66" name="组合 65"/>
            <p:cNvGrpSpPr/>
            <p:nvPr/>
          </p:nvGrpSpPr>
          <p:grpSpPr>
            <a:xfrm>
              <a:off x="6217" y="3438"/>
              <a:ext cx="6766" cy="1174"/>
              <a:chOff x="8605" y="3508"/>
              <a:chExt cx="6766" cy="1174"/>
            </a:xfrm>
          </p:grpSpPr>
          <p:sp>
            <p:nvSpPr>
              <p:cNvPr id="67" name="TextBox 47"/>
              <p:cNvSpPr txBox="1"/>
              <p:nvPr/>
            </p:nvSpPr>
            <p:spPr>
              <a:xfrm>
                <a:off x="8605" y="3508"/>
                <a:ext cx="6766" cy="8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0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 algn="l"/>
                <a:r>
                  <a:rPr lang="zh-CN" altLang="en-US" sz="2800" i="0" spc="0" dirty="0">
                    <a:solidFill>
                      <a:srgbClr val="F9B942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中国建党节庆祝活动</a:t>
                </a:r>
              </a:p>
            </p:txBody>
          </p:sp>
          <p:sp>
            <p:nvSpPr>
              <p:cNvPr id="68" name="TextBox 47"/>
              <p:cNvSpPr txBox="1"/>
              <p:nvPr/>
            </p:nvSpPr>
            <p:spPr>
              <a:xfrm>
                <a:off x="8605" y="4248"/>
                <a:ext cx="6766" cy="4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0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 algn="l"/>
                <a:r>
                  <a:rPr lang="zh-CN" altLang="en-US" sz="1200" i="0" spc="0" dirty="0">
                    <a:solidFill>
                      <a:srgbClr val="F9B942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The founding of the communist party of China</a:t>
                </a:r>
              </a:p>
            </p:txBody>
          </p:sp>
        </p:grpSp>
        <p:pic>
          <p:nvPicPr>
            <p:cNvPr id="69" name="图片 68" descr="组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4" y="3272"/>
              <a:ext cx="1795" cy="1945"/>
            </a:xfrm>
            <a:prstGeom prst="rect">
              <a:avLst/>
            </a:prstGeom>
          </p:spPr>
        </p:pic>
        <p:sp>
          <p:nvSpPr>
            <p:cNvPr id="70" name="文本框 69"/>
            <p:cNvSpPr txBox="1"/>
            <p:nvPr/>
          </p:nvSpPr>
          <p:spPr>
            <a:xfrm>
              <a:off x="4904" y="3566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374640" y="4601845"/>
            <a:ext cx="5574665" cy="1235075"/>
            <a:chOff x="4204" y="3272"/>
            <a:chExt cx="8779" cy="1945"/>
          </a:xfrm>
        </p:grpSpPr>
        <p:grpSp>
          <p:nvGrpSpPr>
            <p:cNvPr id="72" name="组合 71"/>
            <p:cNvGrpSpPr/>
            <p:nvPr/>
          </p:nvGrpSpPr>
          <p:grpSpPr>
            <a:xfrm>
              <a:off x="6217" y="3438"/>
              <a:ext cx="6766" cy="1174"/>
              <a:chOff x="8605" y="3508"/>
              <a:chExt cx="6766" cy="1174"/>
            </a:xfrm>
          </p:grpSpPr>
          <p:sp>
            <p:nvSpPr>
              <p:cNvPr id="73" name="TextBox 47"/>
              <p:cNvSpPr txBox="1"/>
              <p:nvPr/>
            </p:nvSpPr>
            <p:spPr>
              <a:xfrm>
                <a:off x="8605" y="3508"/>
                <a:ext cx="6766" cy="8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0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 algn="l"/>
                <a:r>
                  <a:rPr lang="zh-CN" altLang="en-US" sz="2800" i="0" spc="0" dirty="0">
                    <a:solidFill>
                      <a:srgbClr val="F9B942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中国建党节历年活动</a:t>
                </a:r>
              </a:p>
            </p:txBody>
          </p:sp>
          <p:sp>
            <p:nvSpPr>
              <p:cNvPr id="74" name="TextBox 47"/>
              <p:cNvSpPr txBox="1"/>
              <p:nvPr/>
            </p:nvSpPr>
            <p:spPr>
              <a:xfrm>
                <a:off x="8605" y="4248"/>
                <a:ext cx="6766" cy="4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000" i="1" spc="-30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>
                      <a:outerShdw blurRad="254000" dist="114300" dir="5400000" algn="ctr" rotWithShape="0">
                        <a:srgbClr val="000000">
                          <a:alpha val="23000"/>
                        </a:srgbClr>
                      </a:outerShdw>
                    </a:effectLst>
                    <a:latin typeface="字魂143号-正酷超级黑" panose="00000500000000000000" pitchFamily="2" charset="-122"/>
                    <a:ea typeface="字魂143号-正酷超级黑" panose="00000500000000000000" pitchFamily="2" charset="-122"/>
                  </a:defRPr>
                </a:lvl1pPr>
              </a:lstStyle>
              <a:p>
                <a:pPr algn="l"/>
                <a:r>
                  <a:rPr lang="zh-CN" altLang="en-US" sz="1200" i="0" spc="0" dirty="0">
                    <a:solidFill>
                      <a:srgbClr val="F9B942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The founding of the communist party of China</a:t>
                </a:r>
              </a:p>
            </p:txBody>
          </p:sp>
        </p:grpSp>
        <p:pic>
          <p:nvPicPr>
            <p:cNvPr id="75" name="图片 74" descr="组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4" y="3272"/>
              <a:ext cx="1795" cy="1945"/>
            </a:xfrm>
            <a:prstGeom prst="rect">
              <a:avLst/>
            </a:prstGeom>
          </p:spPr>
        </p:pic>
        <p:sp>
          <p:nvSpPr>
            <p:cNvPr id="76" name="文本框 75"/>
            <p:cNvSpPr txBox="1"/>
            <p:nvPr/>
          </p:nvSpPr>
          <p:spPr>
            <a:xfrm>
              <a:off x="4904" y="3566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cxnSp>
        <p:nvCxnSpPr>
          <p:cNvPr id="77" name="直接连接符 76"/>
          <p:cNvCxnSpPr/>
          <p:nvPr/>
        </p:nvCxnSpPr>
        <p:spPr>
          <a:xfrm>
            <a:off x="2760980" y="1728470"/>
            <a:ext cx="4270375" cy="0"/>
          </a:xfrm>
          <a:prstGeom prst="line">
            <a:avLst/>
          </a:prstGeom>
          <a:ln w="12700" cmpd="sng">
            <a:solidFill>
              <a:srgbClr val="FECE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960495" y="3095625"/>
            <a:ext cx="4270375" cy="0"/>
          </a:xfrm>
          <a:prstGeom prst="line">
            <a:avLst/>
          </a:prstGeom>
          <a:ln w="12700" cmpd="sng">
            <a:solidFill>
              <a:srgbClr val="FECE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5285105" y="4462780"/>
            <a:ext cx="4270375" cy="0"/>
          </a:xfrm>
          <a:prstGeom prst="line">
            <a:avLst/>
          </a:prstGeom>
          <a:ln w="12700" cmpd="sng">
            <a:solidFill>
              <a:srgbClr val="FECE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955" y="1108710"/>
            <a:ext cx="21844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中国建党节历年活动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487819" y="1982470"/>
            <a:ext cx="4777740" cy="565785"/>
          </a:xfrm>
          <a:prstGeom prst="roundRect">
            <a:avLst>
              <a:gd name="adj" fmla="val 45512"/>
            </a:avLst>
          </a:pr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solidFill>
                  <a:srgbClr val="FECE66"/>
                </a:solidFill>
                <a:effectLst/>
                <a:cs typeface="+mn-ea"/>
                <a:sym typeface="+mn-lt"/>
              </a:rPr>
              <a:t>坚持走中国特色社会主义道路</a:t>
            </a:r>
            <a:endParaRPr lang="zh-CN" altLang="en-US" sz="2400" dirty="0">
              <a:ln w="19050">
                <a:noFill/>
              </a:ln>
              <a:solidFill>
                <a:srgbClr val="FECE66"/>
              </a:solidFill>
              <a:effectLst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104900" y="2681130"/>
            <a:ext cx="9543579" cy="3289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spc="-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中国特色社会主义伟大旗帜是当代中国发展进步的旗帜，是全党全国各族人民团结奋斗的旗帜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11860" y="3397885"/>
            <a:ext cx="2395220" cy="2653776"/>
            <a:chOff x="2458" y="4613"/>
            <a:chExt cx="4457" cy="4179"/>
          </a:xfrm>
        </p:grpSpPr>
        <p:sp>
          <p:nvSpPr>
            <p:cNvPr id="11" name="Aichitds2"/>
            <p:cNvSpPr/>
            <p:nvPr/>
          </p:nvSpPr>
          <p:spPr bwMode="auto">
            <a:xfrm>
              <a:off x="2458" y="5073"/>
              <a:ext cx="4457" cy="3719"/>
            </a:xfrm>
            <a:prstGeom prst="rect">
              <a:avLst/>
            </a:prstGeom>
            <a:solidFill>
              <a:schemeClr val="bg1">
                <a:lumMod val="85000"/>
                <a:alpha val="23000"/>
              </a:schemeClr>
            </a:soli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8"/>
            <p:cNvSpPr/>
            <p:nvPr/>
          </p:nvSpPr>
          <p:spPr bwMode="auto">
            <a:xfrm>
              <a:off x="3621" y="4613"/>
              <a:ext cx="2131" cy="787"/>
            </a:xfrm>
            <a:prstGeom prst="roundRect">
              <a:avLst>
                <a:gd name="adj" fmla="val 140"/>
              </a:avLst>
            </a:prstGeom>
            <a:solidFill>
              <a:srgbClr val="C80607"/>
            </a:soli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altLang="zh-CN" sz="2400" dirty="0">
                  <a:ln w="19050">
                    <a:noFill/>
                  </a:ln>
                  <a:solidFill>
                    <a:srgbClr val="FECE66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902" y="5652"/>
              <a:ext cx="3569" cy="2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0" algn="ctr">
                <a:lnSpc>
                  <a:spcPct val="110000"/>
                </a:lnSpc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建设中国特色社会主义，不是一帆风顺的，在征途上也出现过坎坷起伏，但这条道路是完全正确的</a:t>
              </a:r>
              <a:endParaRPr lang="zh-CN" altLang="en-US" sz="1400" dirty="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91560" y="3397885"/>
            <a:ext cx="2395220" cy="2715260"/>
            <a:chOff x="2458" y="4613"/>
            <a:chExt cx="4457" cy="4276"/>
          </a:xfrm>
        </p:grpSpPr>
        <p:sp>
          <p:nvSpPr>
            <p:cNvPr id="19" name="Aichitds2"/>
            <p:cNvSpPr/>
            <p:nvPr/>
          </p:nvSpPr>
          <p:spPr bwMode="auto">
            <a:xfrm>
              <a:off x="2458" y="5073"/>
              <a:ext cx="4457" cy="3816"/>
            </a:xfrm>
            <a:prstGeom prst="rect">
              <a:avLst/>
            </a:prstGeom>
            <a:solidFill>
              <a:schemeClr val="bg1">
                <a:lumMod val="85000"/>
                <a:alpha val="23000"/>
              </a:schemeClr>
            </a:soli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: 圆角 8"/>
            <p:cNvSpPr/>
            <p:nvPr/>
          </p:nvSpPr>
          <p:spPr bwMode="auto">
            <a:xfrm>
              <a:off x="3621" y="4613"/>
              <a:ext cx="2131" cy="787"/>
            </a:xfrm>
            <a:prstGeom prst="roundRect">
              <a:avLst>
                <a:gd name="adj" fmla="val 140"/>
              </a:avLst>
            </a:prstGeom>
            <a:gradFill>
              <a:gsLst>
                <a:gs pos="0">
                  <a:srgbClr val="EA9804"/>
                </a:gs>
                <a:gs pos="100000">
                  <a:srgbClr val="FECE66"/>
                </a:gs>
              </a:gsLst>
              <a:lin ang="5400000" scaled="0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altLang="zh-CN" sz="2400" dirty="0">
                  <a:ln w="19050">
                    <a:noFill/>
                  </a:ln>
                  <a:solidFill>
                    <a:srgbClr val="C80607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902" y="5652"/>
              <a:ext cx="3569" cy="2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0" algn="ctr">
                <a:lnSpc>
                  <a:spcPct val="110000"/>
                </a:lnSpc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进一步发展中国特色社会主义，在前进道路上还会遇到新的严峻挑战、新的复杂因素，</a:t>
              </a:r>
              <a:endParaRPr lang="zh-CN" altLang="en-US" sz="1400" dirty="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71260" y="3397885"/>
            <a:ext cx="2395220" cy="2680970"/>
            <a:chOff x="2458" y="4613"/>
            <a:chExt cx="4457" cy="4222"/>
          </a:xfrm>
        </p:grpSpPr>
        <p:sp>
          <p:nvSpPr>
            <p:cNvPr id="31" name="Aichitds2"/>
            <p:cNvSpPr/>
            <p:nvPr/>
          </p:nvSpPr>
          <p:spPr bwMode="auto">
            <a:xfrm>
              <a:off x="2458" y="5073"/>
              <a:ext cx="4457" cy="3762"/>
            </a:xfrm>
            <a:prstGeom prst="rect">
              <a:avLst/>
            </a:prstGeom>
            <a:solidFill>
              <a:schemeClr val="bg1">
                <a:lumMod val="85000"/>
                <a:alpha val="23000"/>
              </a:schemeClr>
            </a:soli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矩形: 圆角 8"/>
            <p:cNvSpPr/>
            <p:nvPr/>
          </p:nvSpPr>
          <p:spPr bwMode="auto">
            <a:xfrm>
              <a:off x="3621" y="4613"/>
              <a:ext cx="2131" cy="787"/>
            </a:xfrm>
            <a:prstGeom prst="roundRect">
              <a:avLst>
                <a:gd name="adj" fmla="val 140"/>
              </a:avLst>
            </a:prstGeom>
            <a:solidFill>
              <a:srgbClr val="C80607"/>
            </a:soli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altLang="zh-CN" sz="2400" dirty="0">
                  <a:ln w="19050">
                    <a:noFill/>
                  </a:ln>
                  <a:solidFill>
                    <a:srgbClr val="FECE66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2902" y="5652"/>
              <a:ext cx="3569" cy="2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0" algn="ctr">
                <a:lnSpc>
                  <a:spcPct val="110000"/>
                </a:lnSpc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但坚持中国特色社会主义不可逆转，逆转违背规律，逆转就要失败，只要我们不动摇，不懈怠、不折腾，坚定不移地推进改革开放，</a:t>
              </a:r>
              <a:endParaRPr lang="zh-CN" altLang="en-US" sz="1400" dirty="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950960" y="3397885"/>
            <a:ext cx="2395220" cy="2625090"/>
            <a:chOff x="2458" y="4613"/>
            <a:chExt cx="4457" cy="4134"/>
          </a:xfrm>
        </p:grpSpPr>
        <p:sp>
          <p:nvSpPr>
            <p:cNvPr id="35" name="Aichitds2"/>
            <p:cNvSpPr/>
            <p:nvPr/>
          </p:nvSpPr>
          <p:spPr bwMode="auto">
            <a:xfrm>
              <a:off x="2458" y="5073"/>
              <a:ext cx="4457" cy="3674"/>
            </a:xfrm>
            <a:prstGeom prst="rect">
              <a:avLst/>
            </a:prstGeom>
            <a:solidFill>
              <a:schemeClr val="bg1">
                <a:lumMod val="85000"/>
                <a:alpha val="23000"/>
              </a:schemeClr>
            </a:soli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矩形: 圆角 8"/>
            <p:cNvSpPr/>
            <p:nvPr/>
          </p:nvSpPr>
          <p:spPr bwMode="auto">
            <a:xfrm>
              <a:off x="3621" y="4613"/>
              <a:ext cx="2131" cy="787"/>
            </a:xfrm>
            <a:prstGeom prst="roundRect">
              <a:avLst>
                <a:gd name="adj" fmla="val 140"/>
              </a:avLst>
            </a:prstGeom>
            <a:gradFill>
              <a:gsLst>
                <a:gs pos="0">
                  <a:srgbClr val="EA9804"/>
                </a:gs>
                <a:gs pos="100000">
                  <a:srgbClr val="FECE66"/>
                </a:gs>
              </a:gsLst>
              <a:lin ang="5400000" scaled="0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altLang="zh-CN" sz="2400" dirty="0">
                  <a:ln w="19050">
                    <a:noFill/>
                  </a:ln>
                  <a:solidFill>
                    <a:srgbClr val="C80607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2902" y="5652"/>
              <a:ext cx="3569" cy="2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0" algn="ctr">
                <a:lnSpc>
                  <a:spcPct val="110000"/>
                </a:lnSpc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坚定不移地走中国特色社会主义道路，就一定能够胜利实现我们党所确定宏伟蓝图和奋斗目标。</a:t>
              </a:r>
              <a:endParaRPr lang="zh-CN" altLang="en-US" sz="1400" dirty="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中国建党节历年活动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43332" y="1970334"/>
            <a:ext cx="9611254" cy="1537741"/>
            <a:chOff x="2056" y="2488"/>
            <a:chExt cx="15136" cy="2422"/>
          </a:xfrm>
        </p:grpSpPr>
        <p:sp>
          <p:nvSpPr>
            <p:cNvPr id="15" name="Aichitds2"/>
            <p:cNvSpPr/>
            <p:nvPr/>
          </p:nvSpPr>
          <p:spPr bwMode="auto">
            <a:xfrm>
              <a:off x="2056" y="2915"/>
              <a:ext cx="15136" cy="1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" name="Rectangle 11"/>
            <p:cNvSpPr>
              <a:spLocks noChangeArrowheads="1"/>
            </p:cNvSpPr>
            <p:nvPr/>
          </p:nvSpPr>
          <p:spPr bwMode="auto">
            <a:xfrm>
              <a:off x="5298" y="2488"/>
              <a:ext cx="8604" cy="891"/>
            </a:xfrm>
            <a:prstGeom prst="roundRect">
              <a:avLst>
                <a:gd name="adj" fmla="val 45512"/>
              </a:avLst>
            </a:prstGeom>
            <a:solidFill>
              <a:srgbClr val="C80607"/>
            </a:soli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400" dirty="0">
                  <a:ln w="19050">
                    <a:noFill/>
                  </a:ln>
                  <a:solidFill>
                    <a:srgbClr val="FECE66"/>
                  </a:solidFill>
                  <a:cs typeface="+mn-ea"/>
                  <a:sym typeface="+mn-lt"/>
                </a:rPr>
                <a:t>坚持唱响时代的主旋律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548" y="3599"/>
              <a:ext cx="14152" cy="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schemeClr val="accent1"/>
                </a:buClr>
                <a:defRPr/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真正做到“知党、信党、颂党、热爱党、跟党走，不断唱响“共产党好、社会主义好、改革开放好、伟大祖国好、各族人民好”的时代主旋律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13815" y="3540760"/>
            <a:ext cx="8971915" cy="656590"/>
            <a:chOff x="2069" y="6644"/>
            <a:chExt cx="14129" cy="1034"/>
          </a:xfrm>
        </p:grpSpPr>
        <p:sp>
          <p:nvSpPr>
            <p:cNvPr id="17" name="椭圆 16"/>
            <p:cNvSpPr/>
            <p:nvPr/>
          </p:nvSpPr>
          <p:spPr bwMode="auto">
            <a:xfrm flipH="1">
              <a:off x="2069" y="7070"/>
              <a:ext cx="408" cy="408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 w="6350"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760" y="6644"/>
              <a:ext cx="13438" cy="1035"/>
              <a:chOff x="2645" y="5996"/>
              <a:chExt cx="13438" cy="103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693" y="6548"/>
                <a:ext cx="13389" cy="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00000"/>
                  </a:lnSpc>
                  <a:buClr>
                    <a:schemeClr val="accent1"/>
                  </a:buClr>
                  <a:defRPr/>
                </a:pPr>
                <a:r>
                  <a:rPr lang="zh-CN" altLang="en-US" sz="1400" dirty="0">
                    <a:cs typeface="+mn-ea"/>
                    <a:sym typeface="+mn-lt"/>
                  </a:rPr>
                  <a:t>坚定做中国特色社会主义事业接班人的理想。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645" y="5996"/>
                <a:ext cx="3287" cy="6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10000"/>
                  </a:lnSpc>
                  <a:defRPr sz="3200" i="0" spc="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/>
                    <a:latin typeface="思源宋体 CN Heavy" panose="02020900000000000000" pitchFamily="18" charset="-122"/>
                    <a:ea typeface="思源宋体 CN Heavy" panose="02020900000000000000" pitchFamily="18" charset="-122"/>
                  </a:defRPr>
                </a:lvl1pPr>
              </a:lstStyle>
              <a:p>
                <a:pPr algn="l">
                  <a:lnSpc>
                    <a:spcPct val="90000"/>
                  </a:lnSpc>
                </a:pPr>
                <a:r>
                  <a:rPr lang="zh-CN" altLang="en-US" sz="2400" dirty="0">
                    <a:solidFill>
                      <a:srgbClr val="C80607"/>
                    </a:solidFill>
                    <a:latin typeface="+mn-lt"/>
                    <a:ea typeface="+mn-ea"/>
                    <a:cs typeface="+mn-ea"/>
                    <a:sym typeface="+mn-lt"/>
                  </a:rPr>
                  <a:t>事业接班人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313815" y="4342765"/>
            <a:ext cx="10027285" cy="872490"/>
            <a:chOff x="2069" y="6644"/>
            <a:chExt cx="15791" cy="1374"/>
          </a:xfrm>
        </p:grpSpPr>
        <p:sp>
          <p:nvSpPr>
            <p:cNvPr id="11" name="椭圆 10"/>
            <p:cNvSpPr/>
            <p:nvPr/>
          </p:nvSpPr>
          <p:spPr bwMode="auto">
            <a:xfrm flipH="1">
              <a:off x="2069" y="7070"/>
              <a:ext cx="408" cy="408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 w="6350"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760" y="6644"/>
              <a:ext cx="15100" cy="1374"/>
              <a:chOff x="2645" y="5996"/>
              <a:chExt cx="15100" cy="137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693" y="6548"/>
                <a:ext cx="15052" cy="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00000"/>
                  </a:lnSpc>
                  <a:buClr>
                    <a:schemeClr val="accent1"/>
                  </a:buClr>
                  <a:defRPr/>
                </a:pPr>
                <a:r>
                  <a:rPr lang="zh-CN" altLang="en-US" sz="1400" dirty="0">
                    <a:cs typeface="+mn-ea"/>
                    <a:sym typeface="+mn-lt"/>
                  </a:rPr>
                  <a:t>我们要爱岗敬业，干一行、钻一行，发挥自己的聪明才智，不断创新、创业，甘愿出大力、流大汗，百折不挠地为完成各自承担的工作任务，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645" y="5996"/>
                <a:ext cx="3287" cy="6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10000"/>
                  </a:lnSpc>
                  <a:defRPr sz="3200" i="0" spc="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/>
                    <a:latin typeface="思源宋体 CN Heavy" panose="02020900000000000000" pitchFamily="18" charset="-122"/>
                    <a:ea typeface="思源宋体 CN Heavy" panose="02020900000000000000" pitchFamily="18" charset="-122"/>
                  </a:defRPr>
                </a:lvl1pPr>
              </a:lstStyle>
              <a:p>
                <a:pPr algn="l">
                  <a:lnSpc>
                    <a:spcPct val="90000"/>
                  </a:lnSpc>
                </a:pPr>
                <a:r>
                  <a:rPr lang="zh-CN" altLang="en-US" sz="2400" dirty="0">
                    <a:solidFill>
                      <a:srgbClr val="C80607"/>
                    </a:solidFill>
                    <a:latin typeface="+mn-lt"/>
                    <a:ea typeface="+mn-ea"/>
                    <a:cs typeface="+mn-ea"/>
                    <a:sym typeface="+mn-lt"/>
                  </a:rPr>
                  <a:t>爱岗敬业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313815" y="5360670"/>
            <a:ext cx="8971280" cy="657225"/>
            <a:chOff x="2069" y="6644"/>
            <a:chExt cx="14128" cy="1035"/>
          </a:xfrm>
        </p:grpSpPr>
        <p:sp>
          <p:nvSpPr>
            <p:cNvPr id="21" name="椭圆 20"/>
            <p:cNvSpPr/>
            <p:nvPr/>
          </p:nvSpPr>
          <p:spPr bwMode="auto">
            <a:xfrm flipH="1">
              <a:off x="2069" y="7070"/>
              <a:ext cx="408" cy="408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 w="6350"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760" y="6644"/>
              <a:ext cx="13437" cy="1035"/>
              <a:chOff x="2645" y="5996"/>
              <a:chExt cx="13437" cy="103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693" y="6548"/>
                <a:ext cx="13389" cy="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00000"/>
                  </a:lnSpc>
                  <a:buClr>
                    <a:schemeClr val="accent1"/>
                  </a:buClr>
                  <a:defRPr/>
                </a:pPr>
                <a:r>
                  <a:rPr lang="zh-CN" altLang="en-US" sz="1400" dirty="0">
                    <a:cs typeface="+mn-ea"/>
                    <a:sym typeface="+mn-lt"/>
                  </a:rPr>
                  <a:t>我们革命军人要努力成为具有远大理想的一代、品德高尚的一代、勤奋学习的一代、艰苦创业的一代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645" y="5996"/>
                <a:ext cx="4309" cy="6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10000"/>
                  </a:lnSpc>
                  <a:defRPr sz="3200" i="0" spc="0">
                    <a:ln w="19050">
                      <a:noFill/>
                    </a:ln>
                    <a:gradFill>
                      <a:gsLst>
                        <a:gs pos="100000">
                          <a:srgbClr val="E9BE61"/>
                        </a:gs>
                        <a:gs pos="49000">
                          <a:srgbClr val="FEEFAC"/>
                        </a:gs>
                      </a:gsLst>
                      <a:lin ang="5400000" scaled="0"/>
                    </a:gradFill>
                    <a:effectLst/>
                    <a:latin typeface="思源宋体 CN Heavy" panose="02020900000000000000" pitchFamily="18" charset="-122"/>
                    <a:ea typeface="思源宋体 CN Heavy" panose="02020900000000000000" pitchFamily="18" charset="-122"/>
                  </a:defRPr>
                </a:lvl1pPr>
              </a:lstStyle>
              <a:p>
                <a:pPr algn="l">
                  <a:lnSpc>
                    <a:spcPct val="90000"/>
                  </a:lnSpc>
                </a:pPr>
                <a:r>
                  <a:rPr lang="zh-CN" altLang="en-US" sz="2400" dirty="0">
                    <a:solidFill>
                      <a:srgbClr val="C80607"/>
                    </a:solidFill>
                    <a:latin typeface="+mn-lt"/>
                    <a:ea typeface="+mn-ea"/>
                    <a:cs typeface="+mn-ea"/>
                    <a:sym typeface="+mn-lt"/>
                  </a:rPr>
                  <a:t>革命军人要努力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图片 45" descr="D:\资料\红动\组 3.png组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7085"/>
            <a:ext cx="12192000" cy="3477895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4235768" y="1346835"/>
            <a:ext cx="3848100" cy="2699510"/>
            <a:chOff x="7343" y="1337"/>
            <a:chExt cx="6060" cy="4251"/>
          </a:xfrm>
        </p:grpSpPr>
        <p:grpSp>
          <p:nvGrpSpPr>
            <p:cNvPr id="32" name="组合 31"/>
            <p:cNvGrpSpPr/>
            <p:nvPr/>
          </p:nvGrpSpPr>
          <p:grpSpPr>
            <a:xfrm>
              <a:off x="7343" y="1337"/>
              <a:ext cx="5934" cy="4251"/>
              <a:chOff x="7676" y="1432"/>
              <a:chExt cx="4960" cy="3553"/>
            </a:xfrm>
          </p:grpSpPr>
          <p:pic>
            <p:nvPicPr>
              <p:cNvPr id="29" name="图片 28" descr="D:\资料\红动\组 6.png组 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7676" y="1432"/>
                <a:ext cx="4960" cy="3553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9781" y="2287"/>
                <a:ext cx="810" cy="133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rgbClr val="F1A720"/>
                    </a:solidFill>
                    <a:cs typeface="+mn-ea"/>
                    <a:sym typeface="+mn-lt"/>
                  </a:rPr>
                  <a:t>周年</a:t>
                </a:r>
              </a:p>
            </p:txBody>
          </p:sp>
        </p:grpSp>
        <p:sp>
          <p:nvSpPr>
            <p:cNvPr id="33" name="五角星 32"/>
            <p:cNvSpPr/>
            <p:nvPr/>
          </p:nvSpPr>
          <p:spPr>
            <a:xfrm>
              <a:off x="7756" y="2051"/>
              <a:ext cx="1288" cy="1288"/>
            </a:xfrm>
            <a:prstGeom prst="star5">
              <a:avLst>
                <a:gd name="adj" fmla="val 25297"/>
                <a:gd name="hf" fmla="val 105146"/>
                <a:gd name="vf" fmla="val 110557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  <a:effectLst>
              <a:outerShdw blurRad="50800" dist="38100" dir="5400000" algn="t" rotWithShape="0">
                <a:srgbClr val="C8060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五角星 39"/>
            <p:cNvSpPr/>
            <p:nvPr/>
          </p:nvSpPr>
          <p:spPr>
            <a:xfrm>
              <a:off x="12209" y="2759"/>
              <a:ext cx="1194" cy="1194"/>
            </a:xfrm>
            <a:prstGeom prst="star5">
              <a:avLst>
                <a:gd name="adj" fmla="val 25297"/>
                <a:gd name="hf" fmla="val 105146"/>
                <a:gd name="vf" fmla="val 110557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  <a:effectLst>
              <a:outerShdw blurRad="50800" dist="38100" dir="5400000" algn="t" rotWithShape="0">
                <a:srgbClr val="C8060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918585" y="330200"/>
            <a:ext cx="44824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spc="600">
                <a:ln w="19050">
                  <a:noFill/>
                </a:ln>
                <a:solidFill>
                  <a:srgbClr val="F9B942"/>
                </a:solidFill>
                <a:effectLst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中国建党日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232468" y="4197350"/>
            <a:ext cx="5854700" cy="483235"/>
            <a:chOff x="4918" y="7371"/>
            <a:chExt cx="9220" cy="761"/>
          </a:xfrm>
        </p:grpSpPr>
        <p:sp>
          <p:nvSpPr>
            <p:cNvPr id="56" name="圆角矩形 55"/>
            <p:cNvSpPr/>
            <p:nvPr/>
          </p:nvSpPr>
          <p:spPr>
            <a:xfrm>
              <a:off x="4918" y="7371"/>
              <a:ext cx="9220" cy="761"/>
            </a:xfrm>
            <a:prstGeom prst="roundRect">
              <a:avLst>
                <a:gd name="adj" fmla="val 50000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108" y="7389"/>
              <a:ext cx="8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rgbClr val="F9B942"/>
                  </a:solidFill>
                  <a:cs typeface="+mn-ea"/>
                  <a:sym typeface="+mn-lt"/>
                </a:rPr>
                <a:t>演示完毕</a:t>
              </a:r>
              <a:r>
                <a:rPr lang="en-US" altLang="zh-CN" sz="2400">
                  <a:solidFill>
                    <a:srgbClr val="F9B942"/>
                  </a:solidFill>
                  <a:cs typeface="+mn-ea"/>
                  <a:sym typeface="+mn-lt"/>
                </a:rPr>
                <a:t> </a:t>
              </a:r>
              <a:r>
                <a:rPr lang="zh-CN" altLang="en-US" sz="2400">
                  <a:solidFill>
                    <a:srgbClr val="F9B942"/>
                  </a:solidFill>
                  <a:cs typeface="+mn-ea"/>
                  <a:sym typeface="+mn-lt"/>
                </a:rPr>
                <a:t>谢谢收看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3232785" y="4908550"/>
            <a:ext cx="5855335" cy="337185"/>
          </a:xfrm>
          <a:prstGeom prst="rect">
            <a:avLst/>
          </a:prstGeom>
          <a:solidFill>
            <a:srgbClr val="DA1D22">
              <a:alpha val="35000"/>
            </a:srgb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B942"/>
                </a:solidFill>
                <a:effectLst/>
                <a:cs typeface="+mn-ea"/>
                <a:sym typeface="+mn-lt"/>
              </a:rPr>
              <a:t>The founding of the communist party of China</a:t>
            </a:r>
          </a:p>
        </p:txBody>
      </p:sp>
      <p:pic>
        <p:nvPicPr>
          <p:cNvPr id="66" name="图片 65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6835" y="0"/>
            <a:ext cx="21844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3" grpId="1" animBg="1"/>
      <p:bldP spid="64" grpId="0" bldLvl="0" animBg="1"/>
      <p:bldP spid="6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资料\红动\组 5.png组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图片 45" descr="D:\资料\红动\组 3.png组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7085"/>
            <a:ext cx="12192000" cy="347789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919220" y="1175385"/>
            <a:ext cx="4482465" cy="2646045"/>
          </a:xfrm>
          <a:prstGeom prst="rect">
            <a:avLst/>
          </a:prstGeom>
          <a:noFill/>
          <a:effectLst>
            <a:outerShdw blurRad="50800" dist="38100" dir="5400000" algn="t" rotWithShape="0">
              <a:srgbClr val="A9080D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>
                <a:ln w="19050">
                  <a:noFill/>
                </a:ln>
                <a:solidFill>
                  <a:srgbClr val="F9B942"/>
                </a:solidFill>
                <a:effectLst/>
                <a:cs typeface="+mn-ea"/>
                <a:sym typeface="+mn-lt"/>
              </a:rPr>
              <a:t>01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233103" y="3880485"/>
            <a:ext cx="5854700" cy="483235"/>
            <a:chOff x="4918" y="7371"/>
            <a:chExt cx="9220" cy="761"/>
          </a:xfrm>
        </p:grpSpPr>
        <p:sp>
          <p:nvSpPr>
            <p:cNvPr id="56" name="圆角矩形 55"/>
            <p:cNvSpPr/>
            <p:nvPr/>
          </p:nvSpPr>
          <p:spPr>
            <a:xfrm>
              <a:off x="4918" y="7371"/>
              <a:ext cx="9220" cy="761"/>
            </a:xfrm>
            <a:prstGeom prst="roundRect">
              <a:avLst>
                <a:gd name="adj" fmla="val 50000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108" y="7389"/>
              <a:ext cx="8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F9B942"/>
                  </a:solidFill>
                  <a:effectLst/>
                  <a:cs typeface="+mn-ea"/>
                  <a:sym typeface="+mn-lt"/>
                </a:rPr>
                <a:t>中国建党节节日历史</a:t>
              </a:r>
              <a:endParaRPr lang="zh-CN" altLang="en-US" sz="2400">
                <a:solidFill>
                  <a:srgbClr val="F9B9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3232785" y="4591685"/>
            <a:ext cx="5855335" cy="337185"/>
          </a:xfrm>
          <a:prstGeom prst="rect">
            <a:avLst/>
          </a:prstGeom>
          <a:solidFill>
            <a:srgbClr val="DA1D22">
              <a:alpha val="35000"/>
            </a:srgb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B942"/>
                </a:solidFill>
                <a:effectLst/>
                <a:cs typeface="+mn-ea"/>
                <a:sym typeface="+mn-lt"/>
              </a:rPr>
              <a:t>The founding of the communist party of China</a:t>
            </a: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335" y="807085"/>
            <a:ext cx="21844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3" grpId="1" animBg="1"/>
      <p:bldP spid="64" grpId="0" bldLvl="0" animBg="1"/>
      <p:bldP spid="6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2970"/>
            <a:chOff x="897" y="958"/>
            <a:chExt cx="8994" cy="1422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中国建党节节日历史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V="1">
            <a:off x="2765873" y="3644899"/>
            <a:ext cx="1065401" cy="560578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781932" y="4883665"/>
            <a:ext cx="1049342" cy="459225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945890" y="2072640"/>
            <a:ext cx="3805555" cy="524510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0" bIns="0" rtlCol="0" anchor="ctr"/>
          <a:lstStyle/>
          <a:p>
            <a:pPr algn="l"/>
            <a:r>
              <a:rPr lang="zh-CN" altLang="en-US" sz="2400" dirty="0">
                <a:solidFill>
                  <a:srgbClr val="FECE66"/>
                </a:solidFill>
                <a:effectLst/>
                <a:cs typeface="+mn-ea"/>
                <a:sym typeface="+mn-lt"/>
              </a:rPr>
              <a:t>中国建党节节日历史</a:t>
            </a:r>
            <a:endParaRPr lang="zh-CN" altLang="en-US" sz="2400" dirty="0">
              <a:ln w="19050">
                <a:noFill/>
              </a:ln>
              <a:solidFill>
                <a:srgbClr val="FECE66"/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63638" y="3450017"/>
            <a:ext cx="1931294" cy="193129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11710" y="4000692"/>
            <a:ext cx="1835150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ctr"/>
            <a:r>
              <a:rPr lang="zh-CN" altLang="en-US" sz="2400" i="0" spc="0" dirty="0">
                <a:solidFill>
                  <a:srgbClr val="FECE6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中国建党节节日历史</a:t>
            </a:r>
          </a:p>
        </p:txBody>
      </p:sp>
      <p:sp>
        <p:nvSpPr>
          <p:cNvPr id="19" name="椭圆 18"/>
          <p:cNvSpPr/>
          <p:nvPr/>
        </p:nvSpPr>
        <p:spPr>
          <a:xfrm>
            <a:off x="3945832" y="3312604"/>
            <a:ext cx="512888" cy="51288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solidFill>
                  <a:srgbClr val="FECE66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1" name="矩形 20"/>
          <p:cNvSpPr/>
          <p:nvPr/>
        </p:nvSpPr>
        <p:spPr>
          <a:xfrm>
            <a:off x="4608007" y="3342199"/>
            <a:ext cx="6306735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中国共产党于1921年7月23日成立后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08008" y="4131994"/>
            <a:ext cx="6306735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在反动军阀政府的残暴统治之下，只能处于秘密状态，没有公开进行活动的环境。在大革命时期，党忙于国共合作、开展工农运动和支援北伐战争，没有条件对党的诞生进行纪念。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945832" y="4163872"/>
            <a:ext cx="512888" cy="51288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solidFill>
                  <a:srgbClr val="FECE66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4" name="矩形 23"/>
          <p:cNvSpPr/>
          <p:nvPr/>
        </p:nvSpPr>
        <p:spPr>
          <a:xfrm>
            <a:off x="4608008" y="5085129"/>
            <a:ext cx="6306735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把7月1日作为中国共产党的诞辰纪念日，是毛泽东同志于1938年5月提出来的。当时，毛泽东在《论持久战》一文中提出：“今年七月一日，是中国共产党建立的十七周年纪念日”。这是中央领导同志第一次明确提出“七一”是党的诞生纪念日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945832" y="5117007"/>
            <a:ext cx="512888" cy="51288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solidFill>
                  <a:srgbClr val="FECE66"/>
                </a:solidFill>
                <a:cs typeface="+mn-ea"/>
                <a:sym typeface="+mn-lt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6" grpId="0" bldLvl="0" animBg="1"/>
      <p:bldP spid="17" grpId="0" bldLvl="0" animBg="1"/>
      <p:bldP spid="19" grpId="0" bldLvl="0" animBg="1"/>
      <p:bldP spid="21" grpId="0"/>
      <p:bldP spid="22" grpId="0"/>
      <p:bldP spid="23" grpId="0" bldLvl="0" animBg="1"/>
      <p:bldP spid="24" grpId="0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2970"/>
            <a:chOff x="897" y="958"/>
            <a:chExt cx="8994" cy="1422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中国建党节节日历史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sp>
        <p:nvSpPr>
          <p:cNvPr id="4" name="Freeform 5"/>
          <p:cNvSpPr/>
          <p:nvPr/>
        </p:nvSpPr>
        <p:spPr bwMode="auto">
          <a:xfrm>
            <a:off x="5565317" y="4129571"/>
            <a:ext cx="2584572" cy="2127639"/>
          </a:xfrm>
          <a:custGeom>
            <a:avLst/>
            <a:gdLst>
              <a:gd name="T0" fmla="*/ 391 w 616"/>
              <a:gd name="T1" fmla="*/ 0 h 507"/>
              <a:gd name="T2" fmla="*/ 513 w 616"/>
              <a:gd name="T3" fmla="*/ 321 h 507"/>
              <a:gd name="T4" fmla="*/ 0 w 616"/>
              <a:gd name="T5" fmla="*/ 425 h 507"/>
              <a:gd name="T6" fmla="*/ 327 w 616"/>
              <a:gd name="T7" fmla="*/ 275 h 507"/>
              <a:gd name="T8" fmla="*/ 391 w 616"/>
              <a:gd name="T9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6" h="507">
                <a:moveTo>
                  <a:pt x="391" y="0"/>
                </a:moveTo>
                <a:cubicBezTo>
                  <a:pt x="391" y="0"/>
                  <a:pt x="616" y="168"/>
                  <a:pt x="513" y="321"/>
                </a:cubicBezTo>
                <a:cubicBezTo>
                  <a:pt x="387" y="507"/>
                  <a:pt x="0" y="425"/>
                  <a:pt x="0" y="425"/>
                </a:cubicBezTo>
                <a:cubicBezTo>
                  <a:pt x="0" y="425"/>
                  <a:pt x="202" y="410"/>
                  <a:pt x="327" y="275"/>
                </a:cubicBezTo>
                <a:cubicBezTo>
                  <a:pt x="414" y="179"/>
                  <a:pt x="391" y="0"/>
                  <a:pt x="391" y="0"/>
                </a:cubicBezTo>
                <a:close/>
              </a:path>
            </a:pathLst>
          </a:cu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4131013" y="3378017"/>
            <a:ext cx="1836546" cy="2778633"/>
          </a:xfrm>
          <a:custGeom>
            <a:avLst/>
            <a:gdLst>
              <a:gd name="T0" fmla="*/ 438 w 438"/>
              <a:gd name="T1" fmla="*/ 551 h 662"/>
              <a:gd name="T2" fmla="*/ 99 w 438"/>
              <a:gd name="T3" fmla="*/ 496 h 662"/>
              <a:gd name="T4" fmla="*/ 265 w 438"/>
              <a:gd name="T5" fmla="*/ 0 h 662"/>
              <a:gd name="T6" fmla="*/ 232 w 438"/>
              <a:gd name="T7" fmla="*/ 358 h 662"/>
              <a:gd name="T8" fmla="*/ 438 w 438"/>
              <a:gd name="T9" fmla="*/ 551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" h="662">
                <a:moveTo>
                  <a:pt x="438" y="551"/>
                </a:moveTo>
                <a:cubicBezTo>
                  <a:pt x="438" y="551"/>
                  <a:pt x="179" y="662"/>
                  <a:pt x="99" y="496"/>
                </a:cubicBezTo>
                <a:cubicBezTo>
                  <a:pt x="0" y="294"/>
                  <a:pt x="265" y="0"/>
                  <a:pt x="265" y="0"/>
                </a:cubicBezTo>
                <a:cubicBezTo>
                  <a:pt x="265" y="0"/>
                  <a:pt x="176" y="183"/>
                  <a:pt x="232" y="358"/>
                </a:cubicBezTo>
                <a:cubicBezTo>
                  <a:pt x="271" y="481"/>
                  <a:pt x="438" y="551"/>
                  <a:pt x="438" y="551"/>
                </a:cubicBezTo>
                <a:close/>
              </a:path>
            </a:pathLst>
          </a:cu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" name="Freeform 7"/>
          <p:cNvSpPr/>
          <p:nvPr/>
        </p:nvSpPr>
        <p:spPr bwMode="auto">
          <a:xfrm>
            <a:off x="5233645" y="2663512"/>
            <a:ext cx="2365809" cy="1704228"/>
          </a:xfrm>
          <a:custGeom>
            <a:avLst/>
            <a:gdLst>
              <a:gd name="T0" fmla="*/ 0 w 564"/>
              <a:gd name="T1" fmla="*/ 279 h 406"/>
              <a:gd name="T2" fmla="*/ 217 w 564"/>
              <a:gd name="T3" fmla="*/ 13 h 406"/>
              <a:gd name="T4" fmla="*/ 564 w 564"/>
              <a:gd name="T5" fmla="*/ 406 h 406"/>
              <a:gd name="T6" fmla="*/ 270 w 564"/>
              <a:gd name="T7" fmla="*/ 198 h 406"/>
              <a:gd name="T8" fmla="*/ 0 w 564"/>
              <a:gd name="T9" fmla="*/ 279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" h="406">
                <a:moveTo>
                  <a:pt x="0" y="279"/>
                </a:moveTo>
                <a:cubicBezTo>
                  <a:pt x="0" y="279"/>
                  <a:pt x="33" y="0"/>
                  <a:pt x="217" y="13"/>
                </a:cubicBezTo>
                <a:cubicBezTo>
                  <a:pt x="441" y="29"/>
                  <a:pt x="564" y="406"/>
                  <a:pt x="564" y="406"/>
                </a:cubicBezTo>
                <a:cubicBezTo>
                  <a:pt x="564" y="406"/>
                  <a:pt x="450" y="237"/>
                  <a:pt x="270" y="198"/>
                </a:cubicBezTo>
                <a:cubicBezTo>
                  <a:pt x="144" y="170"/>
                  <a:pt x="0" y="279"/>
                  <a:pt x="0" y="279"/>
                </a:cubicBezTo>
                <a:close/>
              </a:path>
            </a:pathLst>
          </a:custGeom>
          <a:gradFill>
            <a:gsLst>
              <a:gs pos="0">
                <a:srgbClr val="F4AE27"/>
              </a:gs>
              <a:gs pos="100000">
                <a:srgbClr val="FECE66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62680" y="4141805"/>
            <a:ext cx="2266639" cy="9772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rgbClr val="C80607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中国建党节节日历史</a:t>
            </a:r>
          </a:p>
        </p:txBody>
      </p:sp>
      <p:sp>
        <p:nvSpPr>
          <p:cNvPr id="26" name="矩形 25"/>
          <p:cNvSpPr/>
          <p:nvPr/>
        </p:nvSpPr>
        <p:spPr>
          <a:xfrm>
            <a:off x="1592968" y="2213552"/>
            <a:ext cx="900606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chemeClr val="accent1"/>
              </a:buClr>
              <a:defRPr/>
            </a:pPr>
            <a:r>
              <a:rPr sz="1400" dirty="0">
                <a:cs typeface="+mn-ea"/>
                <a:sym typeface="+mn-lt"/>
              </a:rPr>
              <a:t>1920年初，李大钊和陈独秀等人开始酝酿建党的问题。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31126" y="4457947"/>
            <a:ext cx="3460774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sz="1400" dirty="0">
                <a:cs typeface="+mn-ea"/>
                <a:sym typeface="+mn-lt"/>
              </a:rPr>
              <a:t>建立了党的早期组织。在法国和日本留学的青年学生，也成立了党的早期组织。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63638" y="4457947"/>
            <a:ext cx="3210454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sz="1400" dirty="0">
                <a:cs typeface="+mn-ea"/>
                <a:sym typeface="+mn-lt"/>
              </a:rPr>
              <a:t>在法国留学的蔡和森则明确提出应该建立“中国共产党”。在共产国际代表的帮助下，上海、北京、武汉、广州、长沙、济南等地的先进知识分子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25" grpId="0"/>
      <p:bldP spid="26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2970"/>
            <a:chOff x="897" y="958"/>
            <a:chExt cx="8994" cy="1422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中国建党节节日历史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334308" y="2203416"/>
            <a:ext cx="3976595" cy="565924"/>
          </a:xfrm>
          <a:prstGeom prst="roundRect">
            <a:avLst>
              <a:gd name="adj" fmla="val 45512"/>
            </a:avLst>
          </a:prstGeom>
          <a:solidFill>
            <a:srgbClr val="C80607"/>
          </a:soli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solidFill>
                  <a:srgbClr val="FECE66"/>
                </a:solidFill>
                <a:effectLst/>
                <a:cs typeface="+mn-ea"/>
                <a:sym typeface="+mn-lt"/>
              </a:rPr>
              <a:t>中国建党节节日历史</a:t>
            </a:r>
            <a:endParaRPr lang="zh-CN" altLang="en-US" sz="2400" dirty="0">
              <a:ln w="19050">
                <a:noFill/>
              </a:ln>
              <a:solidFill>
                <a:srgbClr val="FECE66"/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40155" y="2995295"/>
            <a:ext cx="6724015" cy="330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l">
              <a:lnSpc>
                <a:spcPct val="190000"/>
              </a:lnSpc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1921年7月23日，中国共产党第一次全国代表大会在上海举行。参加会议的各地代表有：李达、李汉俊、张国焘、刘仁静、毛泽东、何叔衡、王尽美、邓恩铭、陈潭秋、董必武、周佛海、陈公博，包惠僧受陈独秀派遣参加了会议。他们代表着全国50多名党员。共产国际代表马林和尼科尔斯基列席了会议。在会议进行过程中，突然有法租界巡捕闯进了会场，会议被迫中断。于是，最后一天的会议，便转到了浙江嘉兴南湖的一艘游船上举行。经过讨论，大会通过了中国共产党的第一个纲领和决议，并选举产生党的领导机构——中央局。党的一大宣告了中国共产党的正式成立</a:t>
            </a:r>
          </a:p>
        </p:txBody>
      </p:sp>
      <p:pic>
        <p:nvPicPr>
          <p:cNvPr id="2" name="图片 1" descr="D:\资料\红动\微信截图_20220601113108.png微信截图_202206011131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12050" y="1924050"/>
            <a:ext cx="4686300" cy="493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资料\红动\组 5.png组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图片 45" descr="D:\资料\红动\组 3.png组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7085"/>
            <a:ext cx="12192000" cy="347789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919220" y="1175385"/>
            <a:ext cx="4482465" cy="2646045"/>
          </a:xfrm>
          <a:prstGeom prst="rect">
            <a:avLst/>
          </a:prstGeom>
          <a:noFill/>
          <a:effectLst>
            <a:outerShdw blurRad="50800" dist="38100" dir="5400000" algn="t" rotWithShape="0">
              <a:srgbClr val="A9080D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>
                <a:ln w="19050">
                  <a:noFill/>
                </a:ln>
                <a:solidFill>
                  <a:srgbClr val="F9B942"/>
                </a:solidFill>
                <a:effectLst/>
                <a:cs typeface="+mn-ea"/>
                <a:sym typeface="+mn-lt"/>
              </a:rPr>
              <a:t>02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233103" y="3880485"/>
            <a:ext cx="5854700" cy="483235"/>
            <a:chOff x="4918" y="7371"/>
            <a:chExt cx="9220" cy="761"/>
          </a:xfrm>
        </p:grpSpPr>
        <p:sp>
          <p:nvSpPr>
            <p:cNvPr id="56" name="圆角矩形 55"/>
            <p:cNvSpPr/>
            <p:nvPr/>
          </p:nvSpPr>
          <p:spPr>
            <a:xfrm>
              <a:off x="4918" y="7371"/>
              <a:ext cx="9220" cy="761"/>
            </a:xfrm>
            <a:prstGeom prst="roundRect">
              <a:avLst>
                <a:gd name="adj" fmla="val 50000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108" y="7389"/>
              <a:ext cx="8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F9B942"/>
                  </a:solidFill>
                  <a:effectLst/>
                  <a:cs typeface="+mn-ea"/>
                  <a:sym typeface="+mn-lt"/>
                </a:rPr>
                <a:t>中国建党节确定时间</a:t>
              </a:r>
              <a:endParaRPr lang="zh-CN" altLang="en-US" sz="2400">
                <a:solidFill>
                  <a:srgbClr val="F9B9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3232785" y="4591685"/>
            <a:ext cx="5855335" cy="337185"/>
          </a:xfrm>
          <a:prstGeom prst="rect">
            <a:avLst/>
          </a:prstGeom>
          <a:solidFill>
            <a:srgbClr val="DA1D22">
              <a:alpha val="35000"/>
            </a:srgb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B942"/>
                </a:solidFill>
                <a:effectLst/>
                <a:cs typeface="+mn-ea"/>
                <a:sym typeface="+mn-lt"/>
              </a:rPr>
              <a:t>The founding of the communist party of China</a:t>
            </a: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335" y="807085"/>
            <a:ext cx="21844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3" grpId="1" animBg="1"/>
      <p:bldP spid="64" grpId="0" bldLvl="0" animBg="1"/>
      <p:bldP spid="6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中国建党节确定时间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sp>
        <p:nvSpPr>
          <p:cNvPr id="25" name="圆角矩形 105"/>
          <p:cNvSpPr/>
          <p:nvPr/>
        </p:nvSpPr>
        <p:spPr>
          <a:xfrm>
            <a:off x="1721033" y="2261242"/>
            <a:ext cx="5617136" cy="568556"/>
          </a:xfrm>
          <a:prstGeom prst="roundRect">
            <a:avLst>
              <a:gd name="adj" fmla="val 50000"/>
            </a:avLst>
          </a:prstGeom>
          <a:solidFill>
            <a:srgbClr val="FFFFFF">
              <a:alpha val="8000"/>
            </a:srgbClr>
          </a:solidFill>
          <a:ln w="9525" cap="flat">
            <a:solidFill>
              <a:srgbClr val="FEEFAC">
                <a:alpha val="60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33563" y="2300063"/>
            <a:ext cx="10112630" cy="561592"/>
            <a:chOff x="1313" y="3622"/>
            <a:chExt cx="15925" cy="884"/>
          </a:xfrm>
        </p:grpSpPr>
        <p:sp>
          <p:nvSpPr>
            <p:cNvPr id="19" name="任意多边形 93"/>
            <p:cNvSpPr/>
            <p:nvPr/>
          </p:nvSpPr>
          <p:spPr>
            <a:xfrm rot="18900000" flipH="1">
              <a:off x="2264" y="3903"/>
              <a:ext cx="322" cy="322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gradFill>
              <a:gsLst>
                <a:gs pos="100000">
                  <a:srgbClr val="F4AE27"/>
                </a:gs>
                <a:gs pos="0">
                  <a:srgbClr val="FEEFAC"/>
                </a:gs>
              </a:gsLst>
              <a:lin ang="54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flipH="1">
              <a:off x="1313" y="3622"/>
              <a:ext cx="884" cy="884"/>
            </a:xfrm>
            <a:prstGeom prst="ellipse">
              <a:avLst/>
            </a:prstGeom>
            <a:solidFill>
              <a:srgbClr val="C80607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 dirty="0">
                <a:solidFill>
                  <a:srgbClr val="FECE66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883" y="3731"/>
              <a:ext cx="14355" cy="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chemeClr val="accent1"/>
                </a:buClr>
              </a:pP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把7月1日作为党的诞生纪念日，是毛泽东于1938年5月提出来的。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3563" y="3399500"/>
            <a:ext cx="10112630" cy="824865"/>
            <a:chOff x="1313" y="3622"/>
            <a:chExt cx="15925" cy="1299"/>
          </a:xfrm>
        </p:grpSpPr>
        <p:sp>
          <p:nvSpPr>
            <p:cNvPr id="4" name="任意多边形 93"/>
            <p:cNvSpPr/>
            <p:nvPr/>
          </p:nvSpPr>
          <p:spPr>
            <a:xfrm rot="18900000" flipH="1">
              <a:off x="2264" y="3903"/>
              <a:ext cx="322" cy="322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gradFill>
              <a:gsLst>
                <a:gs pos="100000">
                  <a:srgbClr val="F4AE27"/>
                </a:gs>
                <a:gs pos="0">
                  <a:srgbClr val="FEEFAC"/>
                </a:gs>
              </a:gsLst>
              <a:lin ang="54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H="1">
              <a:off x="1313" y="3622"/>
              <a:ext cx="884" cy="884"/>
            </a:xfrm>
            <a:prstGeom prst="ellipse">
              <a:avLst/>
            </a:prstGeom>
            <a:solidFill>
              <a:srgbClr val="C80607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 dirty="0">
                <a:solidFill>
                  <a:srgbClr val="FECE66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883" y="3731"/>
              <a:ext cx="14355" cy="1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chemeClr val="accent1"/>
                </a:buClr>
              </a:pPr>
              <a:r>
                <a:rPr lang="zh-CN" altLang="en-US" dirty="0">
                  <a:cs typeface="+mn-ea"/>
                  <a:sym typeface="+mn-lt"/>
                </a:rPr>
                <a:t>当时，毛泽东在《论持久战》一文中提出：“今年七月一日，是中国共产党建立十七周年纪念日。”这是中央领导同志第一次明确提出“七一”是党的诞生纪念日。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3563" y="4498685"/>
            <a:ext cx="10112630" cy="1156970"/>
            <a:chOff x="1313" y="3622"/>
            <a:chExt cx="15925" cy="1822"/>
          </a:xfrm>
        </p:grpSpPr>
        <p:sp>
          <p:nvSpPr>
            <p:cNvPr id="12" name="任意多边形 93"/>
            <p:cNvSpPr/>
            <p:nvPr/>
          </p:nvSpPr>
          <p:spPr>
            <a:xfrm rot="18900000" flipH="1">
              <a:off x="2264" y="3903"/>
              <a:ext cx="322" cy="322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gradFill>
              <a:gsLst>
                <a:gs pos="100000">
                  <a:srgbClr val="F4AE27"/>
                </a:gs>
                <a:gs pos="0">
                  <a:srgbClr val="FEEFAC"/>
                </a:gs>
              </a:gsLst>
              <a:lin ang="54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313" y="3622"/>
              <a:ext cx="884" cy="884"/>
            </a:xfrm>
            <a:prstGeom prst="ellipse">
              <a:avLst/>
            </a:prstGeom>
            <a:solidFill>
              <a:srgbClr val="C80607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 dirty="0">
                <a:solidFill>
                  <a:srgbClr val="FECE66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883" y="3731"/>
              <a:ext cx="14355" cy="1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chemeClr val="accent1"/>
                </a:buClr>
              </a:pPr>
              <a:r>
                <a:rPr lang="zh-CN" altLang="en-US" dirty="0">
                  <a:cs typeface="+mn-ea"/>
                  <a:sym typeface="+mn-lt"/>
                </a:rPr>
                <a:t>当时在延安的曾经参加过一大的党的创始人只有毛泽东、董必武两人。他们回忆一大是7月份召开的，但记不清楚确切的开会日期。因为缺乏档案材料，一时无法查证，所以就把7月1日确定为党的诞生纪念日。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595" y="608330"/>
            <a:ext cx="5711190" cy="903605"/>
            <a:chOff x="897" y="958"/>
            <a:chExt cx="8994" cy="1423"/>
          </a:xfrm>
        </p:grpSpPr>
        <p:pic>
          <p:nvPicPr>
            <p:cNvPr id="6" name="图片 5" descr="D:\资料\红动\组 6.png组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897" y="958"/>
              <a:ext cx="1986" cy="1423"/>
            </a:xfrm>
            <a:prstGeom prst="rect">
              <a:avLst/>
            </a:prstGeom>
          </p:spPr>
        </p:pic>
        <p:sp>
          <p:nvSpPr>
            <p:cNvPr id="7" name="TextBox 47"/>
            <p:cNvSpPr txBox="1"/>
            <p:nvPr/>
          </p:nvSpPr>
          <p:spPr>
            <a:xfrm>
              <a:off x="3125" y="969"/>
              <a:ext cx="6766" cy="8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28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中国建党节确定时间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3125" y="1709"/>
              <a:ext cx="6766" cy="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200" i="0" spc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founding of the communist party of China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13" y="1097"/>
              <a:ext cx="11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9B942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569595" y="1647825"/>
            <a:ext cx="10927715" cy="4508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605" y="381635"/>
            <a:ext cx="1580515" cy="12128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361565" y="2203416"/>
            <a:ext cx="7469505" cy="3699544"/>
            <a:chOff x="3801" y="3470"/>
            <a:chExt cx="11763" cy="5826"/>
          </a:xfrm>
        </p:grpSpPr>
        <p:sp>
          <p:nvSpPr>
            <p:cNvPr id="19" name="矩形 18"/>
            <p:cNvSpPr/>
            <p:nvPr/>
          </p:nvSpPr>
          <p:spPr>
            <a:xfrm>
              <a:off x="4922" y="4641"/>
              <a:ext cx="9521" cy="4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  <a:buClr>
                  <a:schemeClr val="accent1"/>
                </a:buClr>
              </a:pPr>
              <a:r>
                <a:rPr lang="zh-CN" altLang="en-US" sz="1400" dirty="0">
                  <a:cs typeface="+mn-ea"/>
                  <a:sym typeface="+mn-lt"/>
                </a:rPr>
                <a:t>“七一”作为党的诞生纪念日，最早见于中央文件是1941年6月。当时，中共中央发出《关于中国共产党诞生二十周年、抗日四周年纪念指示》。《指示》说：“今年七一是中共产生的二十周年，七七是中国抗日战争的四周年，各抗日根据地应分别召集会议，采取各种办法，举行纪念，并在各种刊物出特刊或特辑。”这是以中共中央名义作出的把“七一”作为党的诞生纪念日进行纪念的第一个文件。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3801" y="3878"/>
              <a:ext cx="11763" cy="5418"/>
            </a:xfrm>
            <a:prstGeom prst="roundRect">
              <a:avLst/>
            </a:prstGeom>
            <a:noFill/>
            <a:ln>
              <a:solidFill>
                <a:srgbClr val="C8060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Rectangle 11"/>
            <p:cNvSpPr>
              <a:spLocks noChangeArrowheads="1"/>
            </p:cNvSpPr>
            <p:nvPr/>
          </p:nvSpPr>
          <p:spPr bwMode="auto">
            <a:xfrm>
              <a:off x="6551" y="3470"/>
              <a:ext cx="6262" cy="891"/>
            </a:xfrm>
            <a:prstGeom prst="roundRect">
              <a:avLst>
                <a:gd name="adj" fmla="val 45512"/>
              </a:avLst>
            </a:prstGeom>
            <a:solidFill>
              <a:srgbClr val="C80607"/>
            </a:soli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400" dirty="0">
                  <a:solidFill>
                    <a:srgbClr val="FECE66"/>
                  </a:solidFill>
                  <a:effectLst/>
                  <a:cs typeface="+mn-ea"/>
                  <a:sym typeface="+mn-lt"/>
                </a:rPr>
                <a:t>中国建党节节日时间</a:t>
              </a:r>
              <a:endParaRPr lang="zh-CN" altLang="en-US" sz="2400" dirty="0">
                <a:ln w="19050">
                  <a:noFill/>
                </a:ln>
                <a:solidFill>
                  <a:srgbClr val="FECE66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11045" y="4389755"/>
            <a:ext cx="1247775" cy="1452245"/>
            <a:chOff x="2354" y="6794"/>
            <a:chExt cx="1965" cy="2287"/>
          </a:xfrm>
        </p:grpSpPr>
        <p:sp>
          <p:nvSpPr>
            <p:cNvPr id="40" name="五角星 39"/>
            <p:cNvSpPr/>
            <p:nvPr/>
          </p:nvSpPr>
          <p:spPr>
            <a:xfrm>
              <a:off x="3125" y="7887"/>
              <a:ext cx="1194" cy="1194"/>
            </a:xfrm>
            <a:prstGeom prst="star5">
              <a:avLst>
                <a:gd name="adj" fmla="val 25297"/>
                <a:gd name="hf" fmla="val 105146"/>
                <a:gd name="vf" fmla="val 110557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  <a:effectLst>
              <a:outerShdw blurRad="50800" dist="38100" dir="5400000" algn="t" rotWithShape="0">
                <a:srgbClr val="C8060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五角星 4"/>
            <p:cNvSpPr/>
            <p:nvPr/>
          </p:nvSpPr>
          <p:spPr>
            <a:xfrm>
              <a:off x="2882" y="6794"/>
              <a:ext cx="837" cy="837"/>
            </a:xfrm>
            <a:prstGeom prst="star5">
              <a:avLst>
                <a:gd name="adj" fmla="val 25297"/>
                <a:gd name="hf" fmla="val 105146"/>
                <a:gd name="vf" fmla="val 110557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  <a:effectLst>
              <a:outerShdw blurRad="50800" dist="38100" dir="5400000" algn="t" rotWithShape="0">
                <a:srgbClr val="C8060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五角星 9"/>
            <p:cNvSpPr/>
            <p:nvPr/>
          </p:nvSpPr>
          <p:spPr>
            <a:xfrm>
              <a:off x="2354" y="7887"/>
              <a:ext cx="529" cy="529"/>
            </a:xfrm>
            <a:prstGeom prst="star5">
              <a:avLst>
                <a:gd name="adj" fmla="val 25297"/>
                <a:gd name="hf" fmla="val 105146"/>
                <a:gd name="vf" fmla="val 110557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  <a:effectLst>
              <a:outerShdw blurRad="50800" dist="38100" dir="5400000" algn="t" rotWithShape="0">
                <a:srgbClr val="C8060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68715" y="1979930"/>
            <a:ext cx="1247775" cy="1452245"/>
            <a:chOff x="2354" y="6794"/>
            <a:chExt cx="1965" cy="2287"/>
          </a:xfrm>
        </p:grpSpPr>
        <p:sp>
          <p:nvSpPr>
            <p:cNvPr id="13" name="五角星 12"/>
            <p:cNvSpPr/>
            <p:nvPr/>
          </p:nvSpPr>
          <p:spPr>
            <a:xfrm>
              <a:off x="3125" y="7887"/>
              <a:ext cx="1194" cy="1194"/>
            </a:xfrm>
            <a:prstGeom prst="star5">
              <a:avLst>
                <a:gd name="adj" fmla="val 25297"/>
                <a:gd name="hf" fmla="val 105146"/>
                <a:gd name="vf" fmla="val 110557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  <a:effectLst>
              <a:outerShdw blurRad="50800" dist="38100" dir="5400000" algn="t" rotWithShape="0">
                <a:srgbClr val="C8060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2882" y="6794"/>
              <a:ext cx="837" cy="837"/>
            </a:xfrm>
            <a:prstGeom prst="star5">
              <a:avLst>
                <a:gd name="adj" fmla="val 25297"/>
                <a:gd name="hf" fmla="val 105146"/>
                <a:gd name="vf" fmla="val 110557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  <a:effectLst>
              <a:outerShdw blurRad="50800" dist="38100" dir="5400000" algn="t" rotWithShape="0">
                <a:srgbClr val="C8060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五角星 14"/>
            <p:cNvSpPr/>
            <p:nvPr/>
          </p:nvSpPr>
          <p:spPr>
            <a:xfrm>
              <a:off x="2354" y="7887"/>
              <a:ext cx="529" cy="529"/>
            </a:xfrm>
            <a:prstGeom prst="star5">
              <a:avLst>
                <a:gd name="adj" fmla="val 25297"/>
                <a:gd name="hf" fmla="val 105146"/>
                <a:gd name="vf" fmla="val 110557"/>
              </a:avLst>
            </a:prstGeom>
            <a:solidFill>
              <a:srgbClr val="C80607"/>
            </a:solidFill>
            <a:ln>
              <a:solidFill>
                <a:srgbClr val="F1A720"/>
              </a:solidFill>
            </a:ln>
            <a:effectLst>
              <a:outerShdw blurRad="50800" dist="38100" dir="5400000" algn="t" rotWithShape="0">
                <a:srgbClr val="C8060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751841" y="36210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ZjA2NmIwMjRhMWY4Y2Q4MDk2NjAwMmUwMTA1ZDFlNjYifQ=="/>
  <p:tag name="KSO_WPP_MARK_KEY" val="07006566-659f-49aa-aba8-5331e4339e1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51.1968503937005,&quot;width&quot;:5934}"/>
</p:tagLst>
</file>

<file path=ppt/theme/theme1.xml><?xml version="1.0" encoding="utf-8"?>
<a:theme xmlns:a="http://schemas.openxmlformats.org/drawingml/2006/main" name="www.2ppt.com 提供免费下载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jyy33e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1710</Words>
  <Application>Microsoft Office PowerPoint</Application>
  <PresentationFormat>宽屏</PresentationFormat>
  <Paragraphs>201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宋体</vt:lpstr>
      <vt:lpstr>微软雅黑</vt:lpstr>
      <vt:lpstr>Arial</vt:lpstr>
      <vt:lpstr>Calibri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2022-06-29T00:21:39Z</dcterms:created>
  <dcterms:modified xsi:type="dcterms:W3CDTF">2023-01-10T07:29:16Z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FA2D5AA132E242BB8E545E4FFD86315C</vt:lpwstr>
  </property>
  <property fmtid="{D5CDD505-2E9C-101B-9397-08002B2CF9AE}" pid="3" name="KSOProductBuildVer">
    <vt:lpwstr>2052-11.1.0.11744</vt:lpwstr>
  </property>
</Properties>
</file>