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CE82-7CF5-4550-9C52-A7B7B823F62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4AE66-DFA4-46DF-9766-3F22880FC8C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74AE66-DFA4-46DF-9766-3F22880FC8C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4638" y="142875"/>
            <a:ext cx="2051050" cy="62388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68313" y="142875"/>
            <a:ext cx="6003925" cy="62388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68313" y="1441450"/>
            <a:ext cx="4027487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027488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"/>
          <p:cNvSpPr>
            <a:spLocks noChangeArrowheads="1"/>
          </p:cNvSpPr>
          <p:nvPr/>
        </p:nvSpPr>
        <p:spPr bwMode="auto">
          <a:xfrm>
            <a:off x="0" y="0"/>
            <a:ext cx="9144000" cy="908050"/>
          </a:xfrm>
          <a:prstGeom prst="rect">
            <a:avLst/>
          </a:prstGeom>
          <a:gradFill rotWithShape="1">
            <a:gsLst>
              <a:gs pos="0">
                <a:srgbClr val="B7D9FF"/>
              </a:gs>
              <a:gs pos="35001">
                <a:srgbClr val="CBE3FF"/>
              </a:gs>
              <a:gs pos="100000">
                <a:srgbClr val="E8F3FF"/>
              </a:gs>
            </a:gsLst>
            <a:lin ang="5400000" scaled="1"/>
          </a:gradFill>
          <a:ln w="9525">
            <a:noFill/>
            <a:miter lim="800000"/>
          </a:ln>
          <a:effectLst>
            <a:outerShdw dist="20000" dir="5400000" algn="ctr" rotWithShape="0">
              <a:srgbClr val="000000">
                <a:alpha val="25000"/>
              </a:srgbClr>
            </a:outerShdw>
          </a:effectLst>
        </p:spPr>
        <p:txBody>
          <a:bodyPr lIns="92199" tIns="46099" rIns="92199" bIns="46099" anchor="ctr"/>
          <a:lstStyle/>
          <a:p>
            <a:pPr algn="ctr">
              <a:defRPr/>
            </a:pPr>
            <a:endParaRPr lang="zh-CN" altLang="en-US" sz="1800">
              <a:solidFill>
                <a:srgbClr val="00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42875"/>
            <a:ext cx="82073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9" tIns="46099" rIns="92199" bIns="46099" numCol="1" anchor="ctr" anchorCtr="0" compatLnSpc="1"/>
          <a:lstStyle/>
          <a:p>
            <a:pPr lvl="0"/>
            <a:r>
              <a:rPr lang="zh-CN" smtClean="0"/>
              <a:t>标题文本样式：微软雅黑</a:t>
            </a:r>
            <a:r>
              <a:rPr lang="zh-CN" altLang="zh-CN" smtClean="0"/>
              <a:t>/26</a:t>
            </a:r>
            <a:r>
              <a:rPr lang="zh-CN" smtClean="0"/>
              <a:t>号  </a:t>
            </a:r>
            <a:r>
              <a:rPr lang="zh-CN" altLang="zh-CN" smtClean="0"/>
              <a:t>Arial/26pt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41450"/>
            <a:ext cx="8207375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199" tIns="46099" rIns="92199" bIns="46099" numCol="1" anchor="t" anchorCtr="0" compatLnSpc="1"/>
          <a:lstStyle/>
          <a:p>
            <a:pPr lvl="0"/>
            <a:r>
              <a:rPr lang="zh-CN" smtClean="0"/>
              <a:t>第一级内容文本样式：微软雅黑</a:t>
            </a:r>
            <a:r>
              <a:rPr lang="zh-CN" altLang="zh-CN" smtClean="0"/>
              <a:t>/20</a:t>
            </a:r>
            <a:r>
              <a:rPr lang="zh-CN" smtClean="0"/>
              <a:t>号  </a:t>
            </a:r>
            <a:r>
              <a:rPr lang="zh-CN" altLang="zh-CN" smtClean="0"/>
              <a:t>Arial/20pt</a:t>
            </a:r>
          </a:p>
          <a:p>
            <a:pPr lvl="1"/>
            <a:r>
              <a:rPr lang="zh-CN" smtClean="0"/>
              <a:t>第二级内容文本样式：微软雅黑</a:t>
            </a:r>
            <a:r>
              <a:rPr lang="zh-CN" altLang="zh-CN" smtClean="0"/>
              <a:t>/18</a:t>
            </a:r>
            <a:r>
              <a:rPr lang="zh-CN" smtClean="0"/>
              <a:t>号  </a:t>
            </a:r>
            <a:r>
              <a:rPr lang="zh-CN" altLang="zh-CN" smtClean="0"/>
              <a:t>Arial/18pt</a:t>
            </a:r>
          </a:p>
          <a:p>
            <a:pPr lvl="2"/>
            <a:r>
              <a:rPr lang="zh-CN" smtClean="0"/>
              <a:t>第三级内容文本样式：微软雅黑</a:t>
            </a:r>
            <a:r>
              <a:rPr lang="zh-CN" altLang="zh-CN" smtClean="0"/>
              <a:t>/16</a:t>
            </a:r>
            <a:r>
              <a:rPr lang="zh-CN" smtClean="0"/>
              <a:t>号  </a:t>
            </a:r>
            <a:r>
              <a:rPr lang="zh-CN" altLang="zh-CN" smtClean="0"/>
              <a:t>Arial/16pt</a:t>
            </a:r>
          </a:p>
          <a:p>
            <a:pPr lvl="3"/>
            <a:r>
              <a:rPr lang="zh-CN" smtClean="0"/>
              <a:t>第四级内容文本样式：微软雅黑</a:t>
            </a:r>
            <a:r>
              <a:rPr lang="zh-CN" altLang="zh-CN" smtClean="0"/>
              <a:t>/14</a:t>
            </a:r>
            <a:r>
              <a:rPr lang="zh-CN" smtClean="0"/>
              <a:t>号  </a:t>
            </a:r>
            <a:r>
              <a:rPr lang="zh-CN" altLang="zh-CN" smtClean="0"/>
              <a:t>Arial/14pt</a:t>
            </a:r>
          </a:p>
          <a:p>
            <a:pPr lvl="4"/>
            <a:r>
              <a:rPr lang="zh-CN" smtClean="0"/>
              <a:t>第五级内容文本样式：微软雅黑</a:t>
            </a:r>
            <a:r>
              <a:rPr lang="zh-CN" altLang="zh-CN" smtClean="0"/>
              <a:t>/12</a:t>
            </a:r>
            <a:r>
              <a:rPr lang="zh-CN" smtClean="0"/>
              <a:t>号  </a:t>
            </a:r>
            <a:r>
              <a:rPr lang="zh-CN" altLang="zh-CN" smtClean="0"/>
              <a:t>Arial/12pt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+mj-lt"/>
          <a:ea typeface="+mj-ea"/>
          <a:cs typeface="+mj-cs"/>
        </a:defRPr>
      </a:lvl1pPr>
      <a:lvl2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defTabSz="922655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54FA9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182880" indent="-18288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46100" indent="-18288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</a:defRPr>
      </a:lvl2pPr>
      <a:lvl3pPr marL="903605" indent="-17653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600">
          <a:solidFill>
            <a:schemeClr val="tx1"/>
          </a:solidFill>
          <a:latin typeface="+mn-lt"/>
          <a:ea typeface="+mn-ea"/>
        </a:defRPr>
      </a:lvl3pPr>
      <a:lvl4pPr marL="1266825" indent="-184150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400">
          <a:solidFill>
            <a:schemeClr val="tx1"/>
          </a:solidFill>
          <a:latin typeface="+mn-lt"/>
          <a:ea typeface="+mn-ea"/>
        </a:defRPr>
      </a:lvl4pPr>
      <a:lvl5pPr marL="16319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5pPr>
      <a:lvl6pPr marL="20891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6pPr>
      <a:lvl7pPr marL="25463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7pPr>
      <a:lvl8pPr marL="30035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8pPr>
      <a:lvl9pPr marL="3460750" indent="-186055" algn="l" defTabSz="922655" rtl="0" eaLnBrk="1" fontAlgn="ctr" hangingPunct="1">
        <a:lnSpc>
          <a:spcPct val="120000"/>
        </a:lnSpc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TextBox 9"/>
          <p:cNvSpPr>
            <a:spLocks noChangeArrowheads="1"/>
          </p:cNvSpPr>
          <p:nvPr/>
        </p:nvSpPr>
        <p:spPr bwMode="auto">
          <a:xfrm>
            <a:off x="0" y="1228725"/>
            <a:ext cx="91439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00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Unit7 Know Our World</a:t>
            </a:r>
          </a:p>
        </p:txBody>
      </p:sp>
      <p:sp>
        <p:nvSpPr>
          <p:cNvPr id="71686" name="TextBox 10"/>
          <p:cNvSpPr>
            <a:spLocks noChangeArrowheads="1"/>
          </p:cNvSpPr>
          <p:nvPr/>
        </p:nvSpPr>
        <p:spPr bwMode="auto">
          <a:xfrm>
            <a:off x="0" y="2286000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sz="5400" b="1" dirty="0" smtClean="0">
                <a:solidFill>
                  <a:srgbClr val="FF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Ring </a:t>
            </a:r>
            <a:r>
              <a:rPr lang="en-US" altLang="zh-CN" sz="5400" b="1" dirty="0">
                <a:solidFill>
                  <a:srgbClr val="FF0000"/>
                </a:solidFill>
                <a:cs typeface="Times New Roman" panose="02020603050405020304" pitchFamily="18" charset="0"/>
                <a:sym typeface="Times New Roman" panose="02020603050405020304" pitchFamily="18" charset="0"/>
              </a:rPr>
              <a:t>Up or Call?</a:t>
            </a:r>
          </a:p>
        </p:txBody>
      </p:sp>
      <p:sp>
        <p:nvSpPr>
          <p:cNvPr id="22533" name="圆角矩形 17"/>
          <p:cNvSpPr>
            <a:spLocks noChangeArrowheads="1"/>
          </p:cNvSpPr>
          <p:nvPr/>
        </p:nvSpPr>
        <p:spPr bwMode="auto">
          <a:xfrm>
            <a:off x="1338263" y="2212975"/>
            <a:ext cx="6694487" cy="15843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B4D422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zh-CN" sz="23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2" cstate="email"/>
          <a:srcRect/>
          <a:stretch>
            <a:fillRect/>
          </a:stretch>
        </p:blipFill>
        <p:spPr>
          <a:xfrm>
            <a:off x="827584" y="3815136"/>
            <a:ext cx="2357166" cy="1721343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3434117" y="3832225"/>
            <a:ext cx="2328876" cy="1691481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2361" y="3846512"/>
            <a:ext cx="2553790" cy="1707702"/>
          </a:xfrm>
          <a:prstGeom prst="round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8" name="矩形 7"/>
          <p:cNvSpPr/>
          <p:nvPr/>
        </p:nvSpPr>
        <p:spPr>
          <a:xfrm>
            <a:off x="2924753" y="58674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250825" y="1143000"/>
            <a:ext cx="8353425" cy="507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1. I’ll ring him up. </a:t>
            </a:r>
            <a:r>
              <a:rPr lang="zh-CN" altLang="en-US" sz="2400" b="1" dirty="0">
                <a:solidFill>
                  <a:srgbClr val="FF0000"/>
                </a:solidFill>
                <a:ea typeface="黑体" panose="02010609060101010101" pitchFamily="49" charset="-122"/>
              </a:rPr>
              <a:t>我将给他打电话。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ring ... up </a:t>
            </a:r>
            <a:r>
              <a:rPr lang="zh-CN" altLang="en-US" sz="2400" dirty="0">
                <a:solidFill>
                  <a:srgbClr val="0000FF"/>
                </a:solidFill>
                <a:ea typeface="黑体" panose="02010609060101010101" pitchFamily="49" charset="-122"/>
              </a:rPr>
              <a:t>意为“给</a:t>
            </a: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……</a:t>
            </a:r>
            <a:r>
              <a:rPr lang="zh-CN" altLang="en-US" sz="2400" dirty="0">
                <a:solidFill>
                  <a:srgbClr val="0000FF"/>
                </a:solidFill>
                <a:ea typeface="黑体" panose="02010609060101010101" pitchFamily="49" charset="-122"/>
              </a:rPr>
              <a:t>打电话”。若</a:t>
            </a: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ring </a:t>
            </a:r>
            <a:r>
              <a:rPr lang="zh-CN" altLang="en-US" sz="2400" dirty="0">
                <a:solidFill>
                  <a:srgbClr val="0000FF"/>
                </a:solidFill>
                <a:ea typeface="黑体" panose="02010609060101010101" pitchFamily="49" charset="-122"/>
              </a:rPr>
              <a:t>后所接的宾语是名词，其位置比较灵活，可放在</a:t>
            </a: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ring</a:t>
            </a:r>
            <a:r>
              <a:rPr lang="zh-CN" altLang="en-US" sz="2400" dirty="0">
                <a:solidFill>
                  <a:srgbClr val="0000FF"/>
                </a:solidFill>
                <a:ea typeface="黑体" panose="02010609060101010101" pitchFamily="49" charset="-122"/>
              </a:rPr>
              <a:t>后，也可放在</a:t>
            </a: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up </a:t>
            </a:r>
            <a:r>
              <a:rPr lang="zh-CN" altLang="en-US" sz="2400" dirty="0">
                <a:solidFill>
                  <a:srgbClr val="0000FF"/>
                </a:solidFill>
                <a:ea typeface="黑体" panose="02010609060101010101" pitchFamily="49" charset="-122"/>
              </a:rPr>
              <a:t>后；若</a:t>
            </a: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ring </a:t>
            </a:r>
            <a:r>
              <a:rPr lang="zh-CN" altLang="en-US" sz="2400" dirty="0">
                <a:solidFill>
                  <a:srgbClr val="0000FF"/>
                </a:solidFill>
                <a:ea typeface="黑体" panose="02010609060101010101" pitchFamily="49" charset="-122"/>
              </a:rPr>
              <a:t>后所接的宾语是代词，则只能放在</a:t>
            </a: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ring </a:t>
            </a:r>
            <a:r>
              <a:rPr lang="zh-CN" altLang="en-US" sz="2400" dirty="0">
                <a:solidFill>
                  <a:srgbClr val="0000FF"/>
                </a:solidFill>
                <a:ea typeface="黑体" panose="02010609060101010101" pitchFamily="49" charset="-122"/>
              </a:rPr>
              <a:t>和</a:t>
            </a: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up </a:t>
            </a:r>
            <a:r>
              <a:rPr lang="zh-CN" altLang="en-US" sz="2400" dirty="0">
                <a:solidFill>
                  <a:srgbClr val="0000FF"/>
                </a:solidFill>
                <a:ea typeface="黑体" panose="02010609060101010101" pitchFamily="49" charset="-122"/>
              </a:rPr>
              <a:t>之间。</a:t>
            </a:r>
            <a:r>
              <a:rPr lang="zh-CN" altLang="en-US" sz="2400" dirty="0">
                <a:ea typeface="黑体" panose="02010609060101010101" pitchFamily="49" charset="-122"/>
              </a:rPr>
              <a:t>如：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ea typeface="黑体" panose="02010609060101010101" pitchFamily="49" charset="-122"/>
              </a:rPr>
              <a:t>Ring Jenny up. / Ring up Jenny. </a:t>
            </a:r>
            <a:r>
              <a:rPr lang="zh-CN" altLang="en-US" sz="2400" dirty="0">
                <a:ea typeface="黑体" panose="02010609060101010101" pitchFamily="49" charset="-122"/>
              </a:rPr>
              <a:t>给詹妮打电话。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ea typeface="黑体" panose="02010609060101010101" pitchFamily="49" charset="-122"/>
              </a:rPr>
              <a:t>Ring me up. </a:t>
            </a:r>
            <a:r>
              <a:rPr lang="zh-CN" altLang="en-US" sz="2400" dirty="0">
                <a:ea typeface="黑体" panose="02010609060101010101" pitchFamily="49" charset="-122"/>
              </a:rPr>
              <a:t>给我打电话。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ea typeface="黑体" panose="02010609060101010101" pitchFamily="49" charset="-122"/>
              </a:rPr>
              <a:t>【</a:t>
            </a:r>
            <a:r>
              <a:rPr lang="zh-CN" altLang="en-US" sz="2400" dirty="0">
                <a:ea typeface="黑体" panose="02010609060101010101" pitchFamily="49" charset="-122"/>
              </a:rPr>
              <a:t>拓展</a:t>
            </a:r>
            <a:r>
              <a:rPr lang="en-US" altLang="zh-CN" sz="2400" dirty="0">
                <a:ea typeface="黑体" panose="02010609060101010101" pitchFamily="49" charset="-122"/>
              </a:rPr>
              <a:t>】</a:t>
            </a:r>
            <a:r>
              <a:rPr lang="zh-CN" altLang="en-US" sz="2400" dirty="0">
                <a:ea typeface="黑体" panose="02010609060101010101" pitchFamily="49" charset="-122"/>
              </a:rPr>
              <a:t>：表示“给某人打电话”的短语还有：</a:t>
            </a:r>
            <a:r>
              <a:rPr lang="en-US" altLang="zh-CN" sz="2400" dirty="0">
                <a:ea typeface="黑体" panose="02010609060101010101" pitchFamily="49" charset="-122"/>
              </a:rPr>
              <a:t>call sb.; phone sb.; give sb. a ring / call; call sb. on the phone; make a telephone call to sb.</a:t>
            </a:r>
            <a:r>
              <a:rPr lang="zh-CN" altLang="en-US" sz="2400" dirty="0">
                <a:ea typeface="黑体" panose="02010609060101010101" pitchFamily="49" charset="-122"/>
              </a:rPr>
              <a:t>等。</a:t>
            </a:r>
          </a:p>
        </p:txBody>
      </p:sp>
      <p:sp>
        <p:nvSpPr>
          <p:cNvPr id="80899" name="椭圆 5"/>
          <p:cNvSpPr>
            <a:spLocks noChangeArrowheads="1"/>
          </p:cNvSpPr>
          <p:nvPr/>
        </p:nvSpPr>
        <p:spPr bwMode="auto">
          <a:xfrm>
            <a:off x="200025" y="158750"/>
            <a:ext cx="2808288" cy="6048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EAC112"/>
                    </a:gs>
                    <a:gs pos="100000">
                      <a:srgbClr val="F57C89"/>
                    </a:gs>
                  </a:gsLst>
                  <a:lin ang="27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 dirty="0">
                <a:solidFill>
                  <a:srgbClr val="000000"/>
                </a:solidFill>
                <a:sym typeface="Times New Roman" panose="02020603050405020304" pitchFamily="18" charset="0"/>
              </a:rPr>
              <a:t>Language points</a:t>
            </a:r>
            <a:endParaRPr lang="en-US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611188" y="908050"/>
            <a:ext cx="7704137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400" dirty="0">
                <a:solidFill>
                  <a:srgbClr val="FF0000"/>
                </a:solidFill>
                <a:ea typeface="黑体" panose="02010609060101010101" pitchFamily="49" charset="-122"/>
              </a:rPr>
              <a:t>2. We have been asked to write a report on Asia.  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on </a:t>
            </a:r>
            <a:r>
              <a:rPr lang="zh-CN" altLang="en-US" sz="2400" dirty="0">
                <a:solidFill>
                  <a:srgbClr val="0000FF"/>
                </a:solidFill>
                <a:ea typeface="黑体" panose="02010609060101010101" pitchFamily="49" charset="-122"/>
              </a:rPr>
              <a:t>意为“关于”，用于系统论述或专题讲演、论著等，具有学术性。如：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ea typeface="黑体" panose="02010609060101010101" pitchFamily="49" charset="-122"/>
              </a:rPr>
              <a:t>I'm reading a book on medicine. </a:t>
            </a:r>
          </a:p>
          <a:p>
            <a:pPr algn="l">
              <a:lnSpc>
                <a:spcPct val="150000"/>
              </a:lnSpc>
            </a:pPr>
            <a:r>
              <a:rPr lang="zh-CN" altLang="en-US" sz="2400" dirty="0">
                <a:ea typeface="黑体" panose="02010609060101010101" pitchFamily="49" charset="-122"/>
              </a:rPr>
              <a:t>我正在读一本关于医学的书。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solidFill>
                  <a:srgbClr val="0000FF"/>
                </a:solidFill>
                <a:ea typeface="黑体" panose="02010609060101010101" pitchFamily="49" charset="-122"/>
              </a:rPr>
              <a:t>for</a:t>
            </a:r>
            <a:r>
              <a:rPr lang="zh-CN" altLang="en-US" sz="2400" dirty="0">
                <a:solidFill>
                  <a:srgbClr val="0000FF"/>
                </a:solidFill>
                <a:ea typeface="黑体" panose="02010609060101010101" pitchFamily="49" charset="-122"/>
              </a:rPr>
              <a:t>意为“为了”。如：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>
                <a:ea typeface="黑体" panose="02010609060101010101" pitchFamily="49" charset="-122"/>
              </a:rPr>
              <a:t>Do you have anything to say for yourself? </a:t>
            </a:r>
          </a:p>
          <a:p>
            <a:pPr algn="l">
              <a:lnSpc>
                <a:spcPct val="150000"/>
              </a:lnSpc>
            </a:pPr>
            <a:r>
              <a:rPr lang="zh-CN" altLang="en-US" sz="2400" dirty="0">
                <a:ea typeface="黑体" panose="02010609060101010101" pitchFamily="49" charset="-122"/>
              </a:rPr>
              <a:t>你还有什么要说的吗？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325438" y="592138"/>
            <a:ext cx="8785225" cy="591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I. </a:t>
            </a:r>
            <a:r>
              <a:rPr lang="zh-CN" altLang="en-US" sz="2800" dirty="0">
                <a:ea typeface="黑体" panose="02010609060101010101" pitchFamily="49" charset="-122"/>
              </a:rPr>
              <a:t>用所给单词的适当形式填空。</a:t>
            </a:r>
          </a:p>
          <a:p>
            <a:pPr algn="l"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1. Americans express some things a little</a:t>
            </a:r>
          </a:p>
          <a:p>
            <a:pPr algn="l"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__________ (different) from Englishmen.</a:t>
            </a:r>
          </a:p>
          <a:p>
            <a:pPr algn="l"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2. “BFN” ______ (mean) “Bye for now”.</a:t>
            </a:r>
          </a:p>
          <a:p>
            <a:pPr algn="l"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3. Would you please ______ (open) the window for me?</a:t>
            </a:r>
          </a:p>
          <a:p>
            <a:pPr algn="l"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4. The question is very difficult. I would like ______ (ask) my teacher.</a:t>
            </a:r>
          </a:p>
          <a:p>
            <a:pPr algn="l">
              <a:lnSpc>
                <a:spcPct val="15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5. Don’t worry! Mr. Black ___________________ (come) soon.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4425950" y="5354638"/>
            <a:ext cx="4017963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ea typeface="黑体" panose="02010609060101010101" pitchFamily="49" charset="-122"/>
              </a:rPr>
              <a:t> will come / is coming</a:t>
            </a:r>
          </a:p>
        </p:txBody>
      </p:sp>
      <p:sp>
        <p:nvSpPr>
          <p:cNvPr id="73734" name="Rectangle 6"/>
          <p:cNvSpPr>
            <a:spLocks noChangeArrowheads="1"/>
          </p:cNvSpPr>
          <p:nvPr/>
        </p:nvSpPr>
        <p:spPr bwMode="auto">
          <a:xfrm>
            <a:off x="395288" y="1524000"/>
            <a:ext cx="1728787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  <a:ea typeface="黑体" panose="02010609060101010101" pitchFamily="49" charset="-122"/>
              </a:rPr>
              <a:t>differently</a:t>
            </a:r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1905000" y="2209800"/>
            <a:ext cx="12541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ea typeface="黑体" panose="02010609060101010101" pitchFamily="49" charset="-122"/>
              </a:rPr>
              <a:t>means</a:t>
            </a:r>
          </a:p>
        </p:txBody>
      </p:sp>
      <p:sp>
        <p:nvSpPr>
          <p:cNvPr id="73736" name="Rectangle 8"/>
          <p:cNvSpPr>
            <a:spLocks noChangeArrowheads="1"/>
          </p:cNvSpPr>
          <p:nvPr/>
        </p:nvSpPr>
        <p:spPr bwMode="auto">
          <a:xfrm>
            <a:off x="3962400" y="2781300"/>
            <a:ext cx="9779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ea typeface="黑体" panose="02010609060101010101" pitchFamily="49" charset="-122"/>
              </a:rPr>
              <a:t>open</a:t>
            </a:r>
          </a:p>
        </p:txBody>
      </p: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7315200" y="4114800"/>
            <a:ext cx="11334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ea typeface="黑体" panose="02010609060101010101" pitchFamily="49" charset="-122"/>
              </a:rPr>
              <a:t>to ask</a:t>
            </a:r>
          </a:p>
        </p:txBody>
      </p:sp>
      <p:sp>
        <p:nvSpPr>
          <p:cNvPr id="82952" name="椭圆 5"/>
          <p:cNvSpPr>
            <a:spLocks noChangeArrowheads="1"/>
          </p:cNvSpPr>
          <p:nvPr/>
        </p:nvSpPr>
        <p:spPr bwMode="auto">
          <a:xfrm>
            <a:off x="0" y="87313"/>
            <a:ext cx="2808288" cy="6048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A1D41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2800" b="1" dirty="0">
                <a:solidFill>
                  <a:srgbClr val="000000"/>
                </a:solidFill>
              </a:rPr>
              <a:t>Exercise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3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3" grpId="0"/>
      <p:bldP spid="73734" grpId="0"/>
      <p:bldP spid="73735" grpId="0"/>
      <p:bldP spid="73736" grpId="0"/>
      <p:bldP spid="7373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269875" y="850900"/>
            <a:ext cx="8604250" cy="577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II. </a:t>
            </a:r>
            <a:r>
              <a:rPr lang="zh-CN" altLang="en-US" sz="2800" dirty="0">
                <a:ea typeface="黑体" panose="02010609060101010101" pitchFamily="49" charset="-122"/>
              </a:rPr>
              <a:t>单项选择。</a:t>
            </a:r>
          </a:p>
          <a:p>
            <a:pPr algn="l">
              <a:lnSpc>
                <a:spcPct val="12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1. —What can I do for you, sir?</a:t>
            </a:r>
          </a:p>
          <a:p>
            <a:pPr algn="l">
              <a:lnSpc>
                <a:spcPct val="12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—I’d like to buy a book ______ food.</a:t>
            </a:r>
          </a:p>
          <a:p>
            <a:pPr algn="l">
              <a:lnSpc>
                <a:spcPct val="12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A. in    	B. on  	C. at    	D. with</a:t>
            </a:r>
          </a:p>
          <a:p>
            <a:pPr algn="l">
              <a:lnSpc>
                <a:spcPct val="12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2. Children’s Day is coming. I want to buy _____ gifts for my little son.</a:t>
            </a:r>
          </a:p>
          <a:p>
            <a:pPr algn="l">
              <a:lnSpc>
                <a:spcPct val="12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A. few 	B. little  	C. a few	D. a little</a:t>
            </a:r>
          </a:p>
          <a:p>
            <a:pPr algn="l">
              <a:lnSpc>
                <a:spcPct val="12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3. —Hello, this is Jenny speaking. Is Jack in?</a:t>
            </a:r>
          </a:p>
          <a:p>
            <a:pPr algn="l">
              <a:lnSpc>
                <a:spcPct val="12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—Yes. ______, please.</a:t>
            </a:r>
          </a:p>
          <a:p>
            <a:pPr algn="l">
              <a:lnSpc>
                <a:spcPct val="12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A. Come on     	B. Hold on</a:t>
            </a:r>
          </a:p>
          <a:p>
            <a:pPr algn="l">
              <a:lnSpc>
                <a:spcPct val="120000"/>
              </a:lnSpc>
            </a:pPr>
            <a:r>
              <a:rPr lang="en-US" altLang="zh-CN" sz="2800" dirty="0">
                <a:ea typeface="黑体" panose="02010609060101010101" pitchFamily="49" charset="-122"/>
              </a:rPr>
              <a:t>C. Keep on    	D. Hold out </a:t>
            </a:r>
          </a:p>
        </p:txBody>
      </p:sp>
      <p:sp>
        <p:nvSpPr>
          <p:cNvPr id="76805" name="Rectangle 5"/>
          <p:cNvSpPr>
            <a:spLocks noChangeArrowheads="1"/>
          </p:cNvSpPr>
          <p:nvPr/>
        </p:nvSpPr>
        <p:spPr bwMode="auto">
          <a:xfrm>
            <a:off x="1933575" y="4965700"/>
            <a:ext cx="420688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0" hangingPunct="0">
              <a:lnSpc>
                <a:spcPct val="120000"/>
              </a:lnSpc>
            </a:pPr>
            <a:r>
              <a:rPr lang="fr-FR" altLang="zh-CN" sz="2800">
                <a:solidFill>
                  <a:srgbClr val="FF0000"/>
                </a:solidFill>
                <a:ea typeface="黑体" panose="02010609060101010101" pitchFamily="49" charset="-122"/>
              </a:rPr>
              <a:t>B</a:t>
            </a:r>
          </a:p>
        </p:txBody>
      </p:sp>
      <p:sp>
        <p:nvSpPr>
          <p:cNvPr id="76806" name="Rectangle 6"/>
          <p:cNvSpPr>
            <a:spLocks noChangeArrowheads="1"/>
          </p:cNvSpPr>
          <p:nvPr/>
        </p:nvSpPr>
        <p:spPr bwMode="auto">
          <a:xfrm>
            <a:off x="4211638" y="1868488"/>
            <a:ext cx="423862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fr-FR" altLang="zh-CN" sz="2800">
                <a:solidFill>
                  <a:srgbClr val="FF0000"/>
                </a:solidFill>
                <a:ea typeface="黑体" panose="02010609060101010101" pitchFamily="49" charset="-122"/>
              </a:rPr>
              <a:t>B</a:t>
            </a:r>
            <a:endParaRPr lang="en-US" altLang="zh-CN" sz="280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7245350" y="2947988"/>
            <a:ext cx="4413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fr-FR" altLang="zh-CN" sz="2800">
                <a:solidFill>
                  <a:srgbClr val="FF0000"/>
                </a:solidFill>
                <a:ea typeface="黑体" panose="02010609060101010101" pitchFamily="49" charset="-122"/>
              </a:rPr>
              <a:t>C</a:t>
            </a:r>
            <a:endParaRPr lang="en-US" altLang="zh-CN" sz="2800">
              <a:solidFill>
                <a:srgbClr val="FF0000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6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5" grpId="0"/>
      <p:bldP spid="76806" grpId="0"/>
      <p:bldP spid="7680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619250" y="1341438"/>
            <a:ext cx="397192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  <a:buFontTx/>
              <a:buNone/>
              <a:defRPr/>
            </a:pPr>
            <a:r>
              <a:rPr kumimoji="0" lang="en-US" altLang="zh-CN" sz="5000" b="1" u="sng" dirty="0" smtClean="0">
                <a:solidFill>
                  <a:srgbClr val="339933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Homework</a:t>
            </a:r>
          </a:p>
        </p:txBody>
      </p:sp>
      <p:sp>
        <p:nvSpPr>
          <p:cNvPr id="84995" name="Rectangle 6"/>
          <p:cNvSpPr>
            <a:spLocks noChangeArrowheads="1"/>
          </p:cNvSpPr>
          <p:nvPr/>
        </p:nvSpPr>
        <p:spPr bwMode="auto">
          <a:xfrm>
            <a:off x="838200" y="2438400"/>
            <a:ext cx="7991475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altLang="zh-CN" sz="3200" dirty="0">
                <a:solidFill>
                  <a:srgbClr val="000000"/>
                </a:solidFill>
              </a:rPr>
              <a:t>Listen and read the dialogue again.</a:t>
            </a:r>
          </a:p>
          <a:p>
            <a:pPr algn="l">
              <a:lnSpc>
                <a:spcPct val="140000"/>
              </a:lnSpc>
            </a:pPr>
            <a:r>
              <a:rPr lang="en-US" altLang="zh-CN" sz="3200" dirty="0">
                <a:solidFill>
                  <a:srgbClr val="000000"/>
                </a:solidFill>
              </a:rPr>
              <a:t>Recite the dialogue.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458200" cy="52117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zh-CN" dirty="0">
                <a:solidFill>
                  <a:srgbClr val="FF0000"/>
                </a:solidFill>
              </a:rPr>
              <a:t>Learning aims:</a:t>
            </a:r>
          </a:p>
          <a:p>
            <a:pPr marL="609600" indent="-609600">
              <a:buFontTx/>
              <a:buNone/>
            </a:pPr>
            <a:r>
              <a:rPr lang="en-US" altLang="zh-CN" dirty="0"/>
              <a:t>1. Master words and expressions: ring, ring up, what does … mean?</a:t>
            </a:r>
          </a:p>
          <a:p>
            <a:pPr marL="609600" indent="-609600">
              <a:buFontTx/>
              <a:buNone/>
            </a:pPr>
            <a:r>
              <a:rPr lang="en-US" altLang="zh-CN" dirty="0"/>
              <a:t>2. Learn about the differences between AE and BE.</a:t>
            </a:r>
          </a:p>
          <a:p>
            <a:pPr marL="0" indent="0">
              <a:buNone/>
            </a:pPr>
            <a:r>
              <a:rPr lang="en-US" altLang="zh-CN" dirty="0" smtClean="0"/>
              <a:t>3. Know </a:t>
            </a:r>
            <a:r>
              <a:rPr lang="en-US" altLang="zh-CN" dirty="0"/>
              <a:t>about the following culture.</a:t>
            </a:r>
          </a:p>
          <a:p>
            <a:pPr marL="609600" indent="-609600">
              <a:buFontTx/>
              <a:buNone/>
            </a:pPr>
            <a:r>
              <a:rPr lang="en-US" altLang="zh-CN" dirty="0">
                <a:solidFill>
                  <a:srgbClr val="FF0000"/>
                </a:solidFill>
              </a:rPr>
              <a:t>Learning important points:</a:t>
            </a:r>
          </a:p>
          <a:p>
            <a:pPr marL="0" indent="0">
              <a:buNone/>
            </a:pPr>
            <a:r>
              <a:rPr lang="en-US" altLang="zh-CN" dirty="0" smtClean="0"/>
              <a:t>1.Understand </a:t>
            </a:r>
            <a:r>
              <a:rPr lang="en-US" altLang="zh-CN" dirty="0"/>
              <a:t>the differences.</a:t>
            </a:r>
          </a:p>
          <a:p>
            <a:pPr marL="0" indent="0">
              <a:buNone/>
            </a:pPr>
            <a:r>
              <a:rPr lang="en-US" altLang="zh-CN" dirty="0" smtClean="0"/>
              <a:t>2.What </a:t>
            </a:r>
            <a:r>
              <a:rPr lang="en-US" altLang="zh-CN" dirty="0"/>
              <a:t>does “ring up” mean in the U.S.A?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文本框 1"/>
          <p:cNvSpPr txBox="1">
            <a:spLocks noChangeArrowheads="1"/>
          </p:cNvSpPr>
          <p:nvPr/>
        </p:nvSpPr>
        <p:spPr bwMode="auto">
          <a:xfrm>
            <a:off x="1366838" y="788988"/>
            <a:ext cx="18716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zh-CN" altLang="en-US" sz="3200" dirty="0">
                <a:solidFill>
                  <a:srgbClr val="339933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预习检测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87375" y="1574800"/>
            <a:ext cx="8604250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ea typeface="黑体" panose="02010609060101010101" pitchFamily="49" charset="-122"/>
              </a:rPr>
              <a:t>1. ring up_____________	2. go up___________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ea typeface="黑体" panose="02010609060101010101" pitchFamily="49" charset="-122"/>
              </a:rPr>
              <a:t>3. bathroom______		4. translate_______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ea typeface="黑体" panose="02010609060101010101" pitchFamily="49" charset="-122"/>
              </a:rPr>
              <a:t>5. </a:t>
            </a:r>
            <a:r>
              <a:rPr lang="zh-CN" altLang="en-US" sz="2800" dirty="0">
                <a:ea typeface="黑体" panose="02010609060101010101" pitchFamily="49" charset="-122"/>
              </a:rPr>
              <a:t>用不同的方法</a:t>
            </a:r>
            <a:r>
              <a:rPr lang="en-US" altLang="zh-CN" sz="2800" dirty="0">
                <a:ea typeface="黑体" panose="02010609060101010101" pitchFamily="49" charset="-122"/>
              </a:rPr>
              <a:t>______________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ea typeface="黑体" panose="02010609060101010101" pitchFamily="49" charset="-122"/>
              </a:rPr>
              <a:t>6. </a:t>
            </a:r>
            <a:r>
              <a:rPr lang="zh-CN" altLang="en-US" sz="2800" dirty="0">
                <a:ea typeface="黑体" panose="02010609060101010101" pitchFamily="49" charset="-122"/>
              </a:rPr>
              <a:t>在语法方面</a:t>
            </a:r>
            <a:r>
              <a:rPr lang="en-US" altLang="zh-CN" sz="2800" dirty="0">
                <a:ea typeface="黑体" panose="02010609060101010101" pitchFamily="49" charset="-122"/>
              </a:rPr>
              <a:t>_______________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ea typeface="黑体" panose="02010609060101010101" pitchFamily="49" charset="-122"/>
              </a:rPr>
              <a:t>7. </a:t>
            </a:r>
            <a:r>
              <a:rPr lang="zh-CN" altLang="en-US" sz="2800" dirty="0">
                <a:ea typeface="黑体" panose="02010609060101010101" pitchFamily="49" charset="-122"/>
              </a:rPr>
              <a:t>英国英语</a:t>
            </a:r>
            <a:r>
              <a:rPr lang="en-US" altLang="zh-CN" sz="2800" dirty="0">
                <a:ea typeface="黑体" panose="02010609060101010101" pitchFamily="49" charset="-122"/>
              </a:rPr>
              <a:t>_______________</a:t>
            </a: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2190750" y="1760538"/>
            <a:ext cx="20939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给</a:t>
            </a:r>
            <a:r>
              <a:rPr lang="en-US" altLang="zh-CN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……</a:t>
            </a:r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打电话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786563" y="1725613"/>
            <a:ext cx="20939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上升；升起</a:t>
            </a: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843213" y="2565400"/>
            <a:ext cx="1031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浴室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7389813" y="2565400"/>
            <a:ext cx="10318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翻译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248025" y="3436938"/>
            <a:ext cx="2271713" cy="4619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different ways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059113" y="4308475"/>
            <a:ext cx="22733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grammar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2566988" y="5167313"/>
            <a:ext cx="2509837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British English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文本框 1"/>
          <p:cNvSpPr txBox="1">
            <a:spLocks noChangeArrowheads="1"/>
          </p:cNvSpPr>
          <p:nvPr/>
        </p:nvSpPr>
        <p:spPr bwMode="auto">
          <a:xfrm>
            <a:off x="762000" y="1143000"/>
            <a:ext cx="35274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000" dirty="0">
                <a:solidFill>
                  <a:srgbClr val="339933"/>
                </a:solidFill>
              </a:rPr>
              <a:t>Think About It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609600" y="1981200"/>
            <a:ext cx="8089900" cy="287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ea typeface="黑体" panose="02010609060101010101" pitchFamily="49" charset="-122"/>
              </a:rPr>
              <a:t>What are some of the differences in spoken Chinese in different parts of China?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dirty="0">
                <a:ea typeface="黑体" panose="02010609060101010101" pitchFamily="49" charset="-122"/>
              </a:rPr>
              <a:t>What are some of the differences in spoken English?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95375"/>
            <a:ext cx="8686800" cy="5146675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2800" dirty="0"/>
              <a:t>1. What does “ Ring up ” mean in British English?</a:t>
            </a:r>
          </a:p>
          <a:p>
            <a:pPr marL="0" indent="0">
              <a:lnSpc>
                <a:spcPct val="150000"/>
              </a:lnSpc>
            </a:pPr>
            <a:endParaRPr lang="en-US" altLang="zh-CN" sz="2800" dirty="0"/>
          </a:p>
          <a:p>
            <a:pPr marL="0" indent="0">
              <a:lnSpc>
                <a:spcPct val="150000"/>
              </a:lnSpc>
              <a:buFontTx/>
              <a:buNone/>
            </a:pPr>
            <a:r>
              <a:rPr lang="en-US" altLang="zh-CN" sz="2800" dirty="0"/>
              <a:t>2. Why do Canadians use "eh" at the end of their sentences?</a:t>
            </a:r>
          </a:p>
          <a:p>
            <a:pPr marL="0" indent="0">
              <a:lnSpc>
                <a:spcPct val="150000"/>
              </a:lnSpc>
            </a:pPr>
            <a:endParaRPr lang="en-US" altLang="zh-CN" sz="2800" dirty="0"/>
          </a:p>
          <a:p>
            <a:pPr marL="0" indent="0">
              <a:lnSpc>
                <a:spcPct val="150000"/>
              </a:lnSpc>
            </a:pPr>
            <a:endParaRPr lang="en-US" altLang="zh-CN" sz="2800" dirty="0"/>
          </a:p>
          <a:p>
            <a:pPr marL="0" indent="0">
              <a:lnSpc>
                <a:spcPct val="150000"/>
              </a:lnSpc>
            </a:pPr>
            <a:endParaRPr lang="en-US" altLang="zh-CN" sz="2800" dirty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09600" y="1800225"/>
            <a:ext cx="738981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It means “Call someone on the phone”.</a:t>
            </a:r>
            <a:r>
              <a:rPr lang="en-US" altLang="zh-CN" sz="2800" dirty="0"/>
              <a:t> 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77850" y="3927475"/>
            <a:ext cx="7907338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50000"/>
              </a:lnSpc>
            </a:pPr>
            <a:r>
              <a:rPr lang="en-US" altLang="zh-CN" sz="2800" dirty="0">
                <a:solidFill>
                  <a:srgbClr val="FF0000"/>
                </a:solidFill>
              </a:rPr>
              <a:t>They describe the same thing in different ways or use different words. There are also differences in pronunciation and grammar.</a:t>
            </a:r>
          </a:p>
        </p:txBody>
      </p:sp>
      <p:sp>
        <p:nvSpPr>
          <p:cNvPr id="75781" name="文本框 1"/>
          <p:cNvSpPr txBox="1">
            <a:spLocks noChangeArrowheads="1"/>
          </p:cNvSpPr>
          <p:nvPr/>
        </p:nvSpPr>
        <p:spPr bwMode="auto">
          <a:xfrm>
            <a:off x="304800" y="304800"/>
            <a:ext cx="640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3200" dirty="0">
                <a:solidFill>
                  <a:srgbClr val="0000FF"/>
                </a:solidFill>
              </a:rPr>
              <a:t>Listen and answer the questions.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文本框 1"/>
          <p:cNvSpPr txBox="1">
            <a:spLocks noChangeArrowheads="1"/>
          </p:cNvSpPr>
          <p:nvPr/>
        </p:nvSpPr>
        <p:spPr bwMode="auto">
          <a:xfrm>
            <a:off x="323850" y="115888"/>
            <a:ext cx="2663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000" b="1" dirty="0">
                <a:solidFill>
                  <a:srgbClr val="0000FF"/>
                </a:solidFill>
              </a:rPr>
              <a:t>Let’s Do It!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31788" y="969963"/>
            <a:ext cx="8774112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2800" dirty="0">
                <a:solidFill>
                  <a:srgbClr val="0000FF"/>
                </a:solidFill>
              </a:rPr>
              <a:t>Listen to the dialogue and choose the correct words.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93688" y="1676400"/>
            <a:ext cx="8812212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50000"/>
              </a:lnSpc>
            </a:pPr>
            <a:r>
              <a:rPr lang="en-US" altLang="zh-CN" sz="2400" dirty="0"/>
              <a:t>A: Hello Tina! I don’t know how to   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/>
              <a:t>    (express/say/show) myself well. Any advice?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/>
              <a:t>B: Sure. Why not talk with others in public? I think that    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/>
              <a:t>     might help.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/>
              <a:t>A: I know, but sometimes it’s hard for me to 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/>
              <a:t>     (pronounce/spell/write) the words and sentences   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/>
              <a:t>     correctly. Instead, I need to (pronounce/spell/write) </a:t>
            </a:r>
          </a:p>
          <a:p>
            <a:pPr algn="l">
              <a:lnSpc>
                <a:spcPct val="150000"/>
              </a:lnSpc>
            </a:pPr>
            <a:r>
              <a:rPr lang="en-US" altLang="zh-CN" sz="2400" dirty="0"/>
              <a:t>    them, which makes me feel embarrassed.</a:t>
            </a:r>
          </a:p>
        </p:txBody>
      </p:sp>
      <p:sp>
        <p:nvSpPr>
          <p:cNvPr id="2" name="椭圆 1"/>
          <p:cNvSpPr>
            <a:spLocks noChangeArrowheads="1"/>
          </p:cNvSpPr>
          <p:nvPr/>
        </p:nvSpPr>
        <p:spPr bwMode="auto">
          <a:xfrm>
            <a:off x="879475" y="2205038"/>
            <a:ext cx="1152525" cy="5032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6" name="椭圆 5"/>
          <p:cNvSpPr>
            <a:spLocks noChangeArrowheads="1"/>
          </p:cNvSpPr>
          <p:nvPr/>
        </p:nvSpPr>
        <p:spPr bwMode="auto">
          <a:xfrm>
            <a:off x="879475" y="4724400"/>
            <a:ext cx="1728788" cy="5048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0" name="椭圆 9"/>
          <p:cNvSpPr>
            <a:spLocks noChangeArrowheads="1"/>
          </p:cNvSpPr>
          <p:nvPr/>
        </p:nvSpPr>
        <p:spPr bwMode="auto">
          <a:xfrm>
            <a:off x="6516688" y="5373688"/>
            <a:ext cx="863600" cy="5032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文本框 1"/>
          <p:cNvSpPr txBox="1">
            <a:spLocks noChangeArrowheads="1"/>
          </p:cNvSpPr>
          <p:nvPr/>
        </p:nvSpPr>
        <p:spPr bwMode="auto">
          <a:xfrm>
            <a:off x="323850" y="115888"/>
            <a:ext cx="2663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4000" b="1" dirty="0">
                <a:solidFill>
                  <a:schemeClr val="bg1"/>
                </a:solidFill>
              </a:rPr>
              <a:t>Let’s Do It!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31788" y="823913"/>
            <a:ext cx="7920037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2800" dirty="0">
                <a:solidFill>
                  <a:srgbClr val="0000FF"/>
                </a:solidFill>
              </a:rPr>
              <a:t>Listen to the dialogue and choose the correct words.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46063" y="1752600"/>
            <a:ext cx="881221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>
              <a:lnSpc>
                <a:spcPct val="150000"/>
              </a:lnSpc>
            </a:pPr>
            <a:r>
              <a:rPr lang="en-US" altLang="zh-CN" sz="2800" dirty="0"/>
              <a:t>B: Oh! That’s the problem. Then try to improve your spoken English first.</a:t>
            </a:r>
          </a:p>
          <a:p>
            <a:pPr algn="l">
              <a:lnSpc>
                <a:spcPct val="150000"/>
              </a:lnSpc>
            </a:pPr>
            <a:r>
              <a:rPr lang="en-US" altLang="zh-CN" sz="2800" dirty="0"/>
              <a:t>A: Good idea! I’ll (phone/ring up/ask for) my foreign teacher to make a plan. Thanks!</a:t>
            </a:r>
          </a:p>
        </p:txBody>
      </p:sp>
      <p:sp>
        <p:nvSpPr>
          <p:cNvPr id="10" name="椭圆 9"/>
          <p:cNvSpPr>
            <a:spLocks noChangeArrowheads="1"/>
          </p:cNvSpPr>
          <p:nvPr/>
        </p:nvSpPr>
        <p:spPr bwMode="auto">
          <a:xfrm>
            <a:off x="3995738" y="3429000"/>
            <a:ext cx="1081087" cy="50482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kumimoji="1" lang="zh-CN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450" y="1916113"/>
            <a:ext cx="8323263" cy="424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31788" y="823913"/>
            <a:ext cx="8416925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l"/>
            <a:r>
              <a:rPr lang="en-US" altLang="zh-CN" sz="2800" dirty="0">
                <a:solidFill>
                  <a:srgbClr val="0000FF"/>
                </a:solidFill>
              </a:rPr>
              <a:t>What differences between British English and American English are mentioned in the lesson? Tick the correct answers. </a:t>
            </a:r>
          </a:p>
        </p:txBody>
      </p:sp>
      <p:sp>
        <p:nvSpPr>
          <p:cNvPr id="3" name="矩形 2"/>
          <p:cNvSpPr/>
          <p:nvPr/>
        </p:nvSpPr>
        <p:spPr>
          <a:xfrm>
            <a:off x="611188" y="1989138"/>
            <a:ext cx="35401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zh-CN" altLang="en-US" sz="2400" kern="0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3" name="矩形 12"/>
          <p:cNvSpPr/>
          <p:nvPr/>
        </p:nvSpPr>
        <p:spPr>
          <a:xfrm>
            <a:off x="611188" y="3068638"/>
            <a:ext cx="354012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zh-CN" altLang="en-US" sz="2400" kern="0" dirty="0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14" name="矩形 13"/>
          <p:cNvSpPr/>
          <p:nvPr/>
        </p:nvSpPr>
        <p:spPr>
          <a:xfrm>
            <a:off x="611188" y="5559425"/>
            <a:ext cx="35401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zh-CN" altLang="en-US" sz="2400" kern="0" dirty="0">
                <a:solidFill>
                  <a:srgbClr val="FF0000"/>
                </a:solidFill>
              </a:rPr>
              <a:t>√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33400"/>
            <a:ext cx="5387975" cy="706438"/>
          </a:xfrm>
        </p:spPr>
        <p:txBody>
          <a:bodyPr/>
          <a:lstStyle/>
          <a:p>
            <a:pPr algn="l"/>
            <a:r>
              <a:rPr lang="en-US" altLang="zh-CN" sz="3200">
                <a:solidFill>
                  <a:srgbClr val="0000FF"/>
                </a:solidFill>
              </a:rPr>
              <a:t>Talk about the differences </a:t>
            </a:r>
          </a:p>
        </p:txBody>
      </p:sp>
      <p:graphicFrame>
        <p:nvGraphicFramePr>
          <p:cNvPr id="7171" name="Group 3"/>
          <p:cNvGraphicFramePr>
            <a:graphicFrameLocks noGrp="1"/>
          </p:cNvGraphicFramePr>
          <p:nvPr/>
        </p:nvGraphicFramePr>
        <p:xfrm>
          <a:off x="341313" y="1484313"/>
          <a:ext cx="8461375" cy="4626892"/>
        </p:xfrm>
        <a:graphic>
          <a:graphicData uri="http://schemas.openxmlformats.org/drawingml/2006/table">
            <a:tbl>
              <a:tblPr/>
              <a:tblGrid>
                <a:gridCol w="2820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7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2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4" marR="9143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  British English</a:t>
                      </a:r>
                    </a:p>
                  </a:txBody>
                  <a:tcPr marL="91434" marR="9143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American English</a:t>
                      </a:r>
                    </a:p>
                  </a:txBody>
                  <a:tcPr marL="91434" marR="9143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Vocabulary</a:t>
                      </a:r>
                    </a:p>
                  </a:txBody>
                  <a:tcPr marL="91434" marR="9143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autumn</a:t>
                      </a:r>
                    </a:p>
                  </a:txBody>
                  <a:tcPr marL="91434" marR="9143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91434" marR="9143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Spelling</a:t>
                      </a:r>
                    </a:p>
                  </a:txBody>
                  <a:tcPr marL="91434" marR="9143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colour</a:t>
                      </a:r>
                    </a:p>
                  </a:txBody>
                  <a:tcPr marL="91434" marR="9143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91434" marR="9143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Expression</a:t>
                      </a:r>
                    </a:p>
                  </a:txBody>
                  <a:tcPr marL="91434" marR="9143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ring up someone</a:t>
                      </a:r>
                    </a:p>
                  </a:txBody>
                  <a:tcPr marL="91434" marR="9143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sym typeface="Arial" panose="020B0604020202020204" pitchFamily="34" charset="0"/>
                      </a:endParaRPr>
                    </a:p>
                  </a:txBody>
                  <a:tcPr marL="91434" marR="9143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Arial" panose="020B0604020202020204" pitchFamily="34" charset="0"/>
                        </a:rPr>
                        <a:t>Other differences</a:t>
                      </a:r>
                    </a:p>
                  </a:txBody>
                  <a:tcPr marL="91434" marR="9143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4" marR="9143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…….</a:t>
                      </a:r>
                      <a:endParaRPr kumimoji="0" lang="zh-CN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34" marR="91434" marT="45714" marB="4571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6132513" y="2706688"/>
            <a:ext cx="6477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fall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132513" y="3573463"/>
            <a:ext cx="8636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zh-CN" sz="24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color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132513" y="4365625"/>
            <a:ext cx="26638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defRPr/>
            </a:pPr>
            <a:r>
              <a:rPr lang="zh-CN" altLang="en-US" sz="2400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  <a:sym typeface="Arial" panose="020B0604020202020204" pitchFamily="34" charset="0"/>
              </a:rPr>
              <a:t>call someone on the phone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WWW.2PPT.COM&#10;">
  <a:themeElements>
    <a:clrScheme name="让PPT飞起来丨pptshare.qzone.qq.com 4">
      <a:dk1>
        <a:srgbClr val="000000"/>
      </a:dk1>
      <a:lt1>
        <a:srgbClr val="FFFFFF"/>
      </a:lt1>
      <a:dk2>
        <a:srgbClr val="FFFFFF"/>
      </a:dk2>
      <a:lt2>
        <a:srgbClr val="B2B2B2"/>
      </a:lt2>
      <a:accent1>
        <a:srgbClr val="3399FF"/>
      </a:accent1>
      <a:accent2>
        <a:srgbClr val="0875F8"/>
      </a:accent2>
      <a:accent3>
        <a:srgbClr val="FFFFFF"/>
      </a:accent3>
      <a:accent4>
        <a:srgbClr val="000000"/>
      </a:accent4>
      <a:accent5>
        <a:srgbClr val="ADCAFF"/>
      </a:accent5>
      <a:accent6>
        <a:srgbClr val="0669E1"/>
      </a:accent6>
      <a:hlink>
        <a:srgbClr val="0E58C4"/>
      </a:hlink>
      <a:folHlink>
        <a:srgbClr val="B2B2B2"/>
      </a:folHlink>
    </a:clrScheme>
    <a:fontScheme name="让PPT飞起来丨pptshare.qzone.qq.com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chemeClr val="tx1">
              <a:gamma/>
              <a:shade val="60000"/>
              <a:invGamma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微软雅黑" panose="020B0503020204020204" pitchFamily="34" charset="-122"/>
          </a:defRPr>
        </a:defPPr>
      </a:lstStyle>
    </a:lnDef>
  </a:objectDefaults>
  <a:extraClrSchemeLst>
    <a:extraClrScheme>
      <a:clrScheme name="让PPT飞起来丨pptshare.qzone.qq.com 1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2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E20000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EEAAAA"/>
        </a:accent5>
        <a:accent6>
          <a:srgbClr val="B90000"/>
        </a:accent6>
        <a:hlink>
          <a:srgbClr val="80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3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B2B2B2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让PPT飞起来丨pptshare.qzone.qq.com 4">
        <a:dk1>
          <a:srgbClr val="000000"/>
        </a:dk1>
        <a:lt1>
          <a:srgbClr val="FFFFFF"/>
        </a:lt1>
        <a:dk2>
          <a:srgbClr val="FFFFFF"/>
        </a:dk2>
        <a:lt2>
          <a:srgbClr val="B2B2B2"/>
        </a:lt2>
        <a:accent1>
          <a:srgbClr val="3399FF"/>
        </a:accent1>
        <a:accent2>
          <a:srgbClr val="0875F8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0669E1"/>
        </a:accent6>
        <a:hlink>
          <a:srgbClr val="0E58C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主题51</Template>
  <TotalTime>0</TotalTime>
  <Words>733</Words>
  <Application>Microsoft Office PowerPoint</Application>
  <PresentationFormat>全屏显示(4:3)</PresentationFormat>
  <Paragraphs>109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黑体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Talk about the differences 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2023-01-17T03:29:12Z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9AB35855B03B4FC99D768ED0BC679E2F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