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9" r:id="rId2"/>
    <p:sldId id="470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4" cy="21602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1AE841-E819-4953-88B2-9B895C7A054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6FD05E3-5EC5-42A7-981C-234E9BEE131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FBD201-2CAC-4DD3-80F6-7BA4DB12CD9D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95A006-C7C8-40A0-B2F6-EB0A80434A03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10EF12-4AE5-4D89-A618-E3BAE2EA3699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818C73-2F2A-417F-B493-182263992D75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98483A-E746-465A-B3A7-AB0819A3F97D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436627-E0E9-4D12-9C71-D7F8D297A662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2790DC-2524-4531-832A-5D4D6A04BD2C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47615C-DB03-46EF-9D7B-78B4847F517C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2A15F54-9DA1-4E35-A3B8-9ED9656ABD7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93B193-7F8C-433F-9DB1-8A467A9072E9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994D98-60A1-4AAB-A895-719CD6FCB35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D86294-DFD9-45F0-A0E1-3A3E3D9A340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F3CC9A-EFCB-4A03-8DBD-C236306404A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492476-E9FB-47B0-A81A-4F631DFC9EBA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C101CD-F69C-4155-9964-7AB32B4677B5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99765-7476-4BF2-A285-7D2594D58F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动作按钮: 后退或前一项 11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3" name="动作按钮: 前进或下一项 12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结束 13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3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动作按钮: 后退或前一项 6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10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11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12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CD265-DABF-4752-BFA7-12A9A138C9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8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4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9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1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2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noProof="1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AD2F118A-FED1-4E10-93E4-3FB20E15F12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D23A8-FA2B-4D84-8B44-9FF9647978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689D-652E-4AC3-B3B1-C571FCF806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93AF5AB-7219-4FA5-8C13-2A988C0C9D0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1E22FCBC-CF0C-47E7-9E9C-DAAE57FCB3EB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YR3-5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504" y="843558"/>
            <a:ext cx="1916906" cy="224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58602" y="1491630"/>
            <a:ext cx="5338641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+mn-lt"/>
                <a:ea typeface="+mn-ea"/>
                <a:cs typeface="+mn-ea"/>
                <a:sym typeface="+mn-lt"/>
              </a:rPr>
              <a:t>Unit </a:t>
            </a:r>
            <a:r>
              <a:rPr lang="en-US" altLang="zh-CN" sz="3200" b="1" kern="100" dirty="0" smtClean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sz="3200" kern="100" dirty="0" smtClean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200" b="1" dirty="0" smtClean="0">
                <a:latin typeface="+mn-lt"/>
                <a:ea typeface="+mn-ea"/>
                <a:cs typeface="+mn-ea"/>
                <a:sym typeface="+mn-lt"/>
              </a:rPr>
              <a:t>Space 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Exploration</a:t>
            </a:r>
            <a:endParaRPr lang="zh-CN" altLang="zh-CN" sz="32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29994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67544" y="3095972"/>
            <a:ext cx="8428435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5015" algn="l"/>
              </a:tabLst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Section Ⅰ　Listening and Speaking</a:t>
            </a:r>
            <a:endParaRPr lang="zh-CN" altLang="zh-CN" sz="2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469107" y="926307"/>
            <a:ext cx="8099822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④On my way to school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my bike was broken.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这句话中的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on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在句首应重读。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⑤I’m sorry I can’t do that.(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这句话中的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can’t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要重读。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⑥Didn’t I tell you yesterday? 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这句话中的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didn’t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要重读。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⑦—Are you a student?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—Yes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am.(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这里句子末尾的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am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要重读。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411956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语言知识积累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54819" y="844154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selection procedure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挑选程序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attend pilot training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参加飞行员训练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flying experience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飞行经验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space equipment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太空设备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mental and physical training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心理和体能训练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graduate from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毕业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space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programme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太空项目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fighter pilot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战斗机飞行员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space flight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太空飞行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185738" y="681038"/>
            <a:ext cx="8343900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文化知识习得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39342" y="1177529"/>
            <a:ext cx="8345090" cy="25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astronaut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cosmonaut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taikonaut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都是宇航员吗？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astronaut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cosmonaut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taikonaut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词中都含有词根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naut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意为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舵手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astronaut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astro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－是英语前缀，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cosmonaut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源于俄语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kosmonaut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，前缀是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kosmo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－，两个前缀都表示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天体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宇宙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。因此前者多指 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美国宇航员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，后者多指 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苏联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俄罗斯宇航员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taikonaut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是汉语拼音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taikong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和词根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naut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的组合，极具中国文化特色。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学习策略形成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359569" y="1113235"/>
            <a:ext cx="8345091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听懂听力材料中的数字。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学会用不同句式表达必要性。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句子重读和非重读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在句子中比较重要的单词都要重读，这些词大多是实词，比如名词、形容词、数词、代词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除人称代词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、副词、动词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除在句子中部的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have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，情态动词和助动词；但若位于句尾，总重读；若在句首，可重读；与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not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缩写时总重读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，而单音节虚词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如冠词、连接词、前置词和感叹词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一般都不重读。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be curious about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感到好奇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390525" y="1329929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audience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is curious about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how Yang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Liwei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became the first Chinese astronaut.(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观众很好奇杨利伟是如何成为第一位中国宇航员的。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People gathered round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curious to know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what is happening.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人们聚拢过来，很想知道发生了什么事情。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自主发现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 curious to do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　很想做某事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843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465535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88144" y="1216819"/>
            <a:ext cx="8504336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单句语法填空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①They were very curious ____________ the people who lived upstairs.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②Many men have been attracted by the unknown world and curious ____________ (know) more about the outer space.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5410" y="1685926"/>
            <a:ext cx="7909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about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796" y="2453656"/>
            <a:ext cx="10374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know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345282" y="627460"/>
            <a:ext cx="8428435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2.be related to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有联系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508397" y="995363"/>
            <a:ext cx="8262938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Number questions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are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typically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related to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time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telephone number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addresses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prices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weights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distances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etc.(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数字问题通常与时间、电话号码、地址、价格、重量、距离等有关。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Light industry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is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closely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related to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agriculture.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轻工业和农业密切相关。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思考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想一想表示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有关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的其他短语：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①_________________________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② 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 _________________________  		④ 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7256" y="3521869"/>
            <a:ext cx="31198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have something to do with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58966" y="3521869"/>
            <a:ext cx="16904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be involved in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0354" y="3933826"/>
            <a:ext cx="218681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be connected with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83969" y="3955257"/>
            <a:ext cx="21855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connection with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548878" y="938213"/>
            <a:ext cx="8343601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单句语法填空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补全句子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①The discussion to be held tomorrow is related 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 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incident.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②If you are asked ____________ (relate) questions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must not tell them.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③I am writing to you ________________________ your recent job application.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我写此信与你最近求职一事有关。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89153" y="1804988"/>
            <a:ext cx="3706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10" y="2225279"/>
            <a:ext cx="9075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related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1572" y="2646760"/>
            <a:ext cx="21855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connection with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780326" y="426217"/>
            <a:ext cx="3870290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主题语境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人与自然之地球与宇宙</a:t>
            </a: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440531" y="1059657"/>
            <a:ext cx="8262938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【语境概说】 本单元的主题语境为人与自然之地球与宇宙，该主题语境主要包括自然科学研究成果、太空探索、地球与宇宙奥秘等。该主题与学生学习和生活密切相关，在此主题意义引领下，有助于培养学生科学探索方面的学习内容，增强学生不畏艰难的毅力，促进学生语言能力、文化意识、思维品质和学习能力的融合</a:t>
            </a:r>
            <a:r>
              <a:rPr lang="zh-CN" altLang="zh-CN" kern="100">
                <a:latin typeface="+mn-lt"/>
                <a:ea typeface="+mn-ea"/>
                <a:cs typeface="+mn-ea"/>
                <a:sym typeface="+mn-lt"/>
              </a:rPr>
              <a:t>发展。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YR3-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988" y="365574"/>
            <a:ext cx="8598694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683568" y="2946849"/>
            <a:ext cx="7992888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Taken as a whole</a:t>
            </a:r>
            <a:r>
              <a:rPr lang="zh-CN" altLang="zh-CN" sz="14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the universe is absurd.</a:t>
            </a:r>
            <a:r>
              <a:rPr lang="zh-CN" altLang="zh-CN" sz="1400" kern="100" dirty="0">
                <a:latin typeface="+mn-lt"/>
                <a:ea typeface="+mn-ea"/>
                <a:cs typeface="+mn-ea"/>
                <a:sym typeface="+mn-lt"/>
              </a:rPr>
              <a:t>整个说来，宇宙无法理解。</a:t>
            </a:r>
            <a:endParaRPr lang="zh-CN" altLang="zh-CN" sz="6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A grain of sand includes the universe.</a:t>
            </a:r>
            <a:r>
              <a:rPr lang="zh-CN" altLang="zh-CN" sz="1400" kern="100" dirty="0">
                <a:latin typeface="+mn-lt"/>
                <a:ea typeface="+mn-ea"/>
                <a:cs typeface="+mn-ea"/>
                <a:sym typeface="+mn-lt"/>
              </a:rPr>
              <a:t>一粒沙包含着宇宙。</a:t>
            </a:r>
            <a:endParaRPr lang="zh-CN" altLang="zh-CN" sz="6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Let your soul stand cool and composed before a million universe.</a:t>
            </a:r>
            <a:endParaRPr lang="zh-CN" altLang="zh-CN" sz="6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400" kern="100" dirty="0">
                <a:latin typeface="+mn-lt"/>
                <a:ea typeface="+mn-ea"/>
                <a:cs typeface="+mn-ea"/>
                <a:sym typeface="+mn-lt"/>
              </a:rPr>
              <a:t>在千百万宇宙之前让你的灵魂保持冷静和安详。</a:t>
            </a:r>
            <a:endParaRPr lang="zh-CN" altLang="zh-CN" sz="6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The universe is full of magical things</a:t>
            </a:r>
            <a:r>
              <a:rPr lang="zh-CN" altLang="zh-CN" sz="14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patiently waiting for our wits to grow sharper.</a:t>
            </a:r>
            <a:r>
              <a:rPr lang="zh-CN" altLang="zh-CN" sz="1400" kern="100" dirty="0">
                <a:latin typeface="+mn-lt"/>
                <a:ea typeface="+mn-ea"/>
                <a:cs typeface="+mn-ea"/>
                <a:sym typeface="+mn-lt"/>
              </a:rPr>
              <a:t>宇宙充满着不可思议的事物，期待着我们的智慧变得更加敏锐。</a:t>
            </a:r>
            <a:endParaRPr lang="zh-CN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173832" y="2247900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1.Translate the following words and phrases.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63" name="Picture 4" descr="听说一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935" y="1176338"/>
            <a:ext cx="8709422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860948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340519" y="2680098"/>
            <a:ext cx="8262938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①astronauts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　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②procedure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③curious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④mental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7963" y="2734867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宇航员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43213" y="315634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程序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30078" y="3542110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感到好奇的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9363" y="3975498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心理的，精神的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469107" y="951310"/>
            <a:ext cx="8099822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⑤physical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⑥training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⑦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programme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⑧requirement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⑨intelligent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⑩degree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9635" y="996554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身体的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78944" y="1428751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训练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93232" y="182403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20616" y="2247901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要求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64644" y="2668192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聪明的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99185" y="3078957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学位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2.Brainstorming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What can you think of space exploration?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2842023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59" name="Picture 4" descr="YR3-2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141" y="1076325"/>
            <a:ext cx="4179094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51222" y="3362325"/>
            <a:ext cx="8428434" cy="16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3.Look at the pictures on Page 38 and tell your classmates what you can see.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______________________________________________________________________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4.Finish Ex.1 on Page 38.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547" y="2883694"/>
            <a:ext cx="7362825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astronaut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space shuttle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solar system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space suit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alien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planet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launch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7929" y="3835004"/>
            <a:ext cx="7362825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can see the solar system and Chinese astronaut Yang 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Liwei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waving to us.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1200150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1.Finish Ex.2 on Page 38.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2.Finish Ex.3 on Page 38.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3.Finish Ex.4 on Page 39.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506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767954"/>
            <a:ext cx="5670947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Speaking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—Finish Ex.5 on Page 39 by following the example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26244" y="1329928"/>
            <a:ext cx="8345091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know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think being an astronaut would be cool.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Do you want to work in space in the future?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I’m not sure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I think it might be too difficult for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me.There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are so many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requirements.First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of all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must be intelligent enough to get a related college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degree.Then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have to...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So what might be the most difficult part for you?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guess it might be the...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555" name="Picture 4" descr="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465535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Pronunciation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①The streets are wide and clean.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这句话中的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streets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wide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clean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、都要重读；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are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不重读。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②I am so glad to see you again.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这句话中的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glad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see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again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要重读，而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am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不重读。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③We saw him playing by the river.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这句话中强调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him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时，也可重读，表示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而不是别人看见。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lgwi2d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全屏显示(16:9)</PresentationFormat>
  <Paragraphs>125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2023-01-17T03:29:43Z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E7923EB7F6A6442880B173E4E83EDC18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