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4" r:id="rId3"/>
    <p:sldId id="261" r:id="rId4"/>
    <p:sldId id="260" r:id="rId5"/>
    <p:sldId id="258" r:id="rId6"/>
    <p:sldId id="259" r:id="rId7"/>
    <p:sldId id="263" r:id="rId8"/>
    <p:sldId id="269" r:id="rId9"/>
    <p:sldId id="279" r:id="rId10"/>
    <p:sldId id="266" r:id="rId11"/>
    <p:sldId id="265" r:id="rId12"/>
    <p:sldId id="262" r:id="rId13"/>
    <p:sldId id="267" r:id="rId14"/>
    <p:sldId id="277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kb1.com" initials="" lastIdx="2" clrIdx="0"/>
  <p:cmAuthor id="1" name="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FF"/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页眉占位符 2355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/>
          </a:p>
        </p:txBody>
      </p:sp>
      <p:sp>
        <p:nvSpPr>
          <p:cNvPr id="23555" name="日期占位符 2355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18436" name="幻灯片图像占位符 23555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文本占位符 23556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3558" name="页脚占位符 2355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 dirty="0"/>
            </a:lvl1pPr>
          </a:lstStyle>
          <a:p>
            <a:endParaRPr lang="zh-CN"/>
          </a:p>
        </p:txBody>
      </p:sp>
      <p:sp>
        <p:nvSpPr>
          <p:cNvPr id="23559" name="灯片编号占位符 2355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0E7BB39D-E338-4F3D-9628-AE028F96A63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2560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1506" name="文本占位符 2560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/>
          </a:p>
        </p:txBody>
      </p:sp>
      <p:sp>
        <p:nvSpPr>
          <p:cNvPr id="21507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CB64DC4-ECE4-4EB8-A63B-7E27C6DB5E11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3481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0962" name="文本占位符 3481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/>
          </a:p>
        </p:txBody>
      </p:sp>
      <p:sp>
        <p:nvSpPr>
          <p:cNvPr id="40963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7802504-AFE4-4852-9C0B-9F0F276F5031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3584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3010" name="文本占位符 3584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/>
          </a:p>
        </p:txBody>
      </p:sp>
      <p:sp>
        <p:nvSpPr>
          <p:cNvPr id="4301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681BFF1-7215-4546-8D6B-2B38980218EA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2662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3554" name="文本占位符 2662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/>
          </a:p>
        </p:txBody>
      </p:sp>
      <p:sp>
        <p:nvSpPr>
          <p:cNvPr id="23555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DE66078-70E2-4551-A58B-729433CE4230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2764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5602" name="文本占位符 2765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/>
          </a:p>
        </p:txBody>
      </p:sp>
      <p:sp>
        <p:nvSpPr>
          <p:cNvPr id="25603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23670B0-DE85-4B79-9DF2-CB4FFB9853C4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2867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7650" name="文本占位符 2867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/>
          </a:p>
        </p:txBody>
      </p:sp>
      <p:sp>
        <p:nvSpPr>
          <p:cNvPr id="2765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79EC1D7-6DF0-40FF-A088-FC5D9AD4DCBA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2969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9698" name="文本占位符 2969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/>
          </a:p>
        </p:txBody>
      </p:sp>
      <p:sp>
        <p:nvSpPr>
          <p:cNvPr id="29699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C66581-1C22-49E5-B3C7-62671B299DC2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3072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1746" name="文本占位符 3072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/>
          </a:p>
        </p:txBody>
      </p:sp>
      <p:sp>
        <p:nvSpPr>
          <p:cNvPr id="31747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56CA8C0-65C0-4DC2-BC05-FA0B0BB0C9B6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3174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3794" name="文本占位符 3174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/>
          </a:p>
        </p:txBody>
      </p:sp>
      <p:sp>
        <p:nvSpPr>
          <p:cNvPr id="33795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D712DD5-4362-40C6-877E-C4964B92F448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3276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6866" name="文本占位符 32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/>
          </a:p>
        </p:txBody>
      </p:sp>
      <p:sp>
        <p:nvSpPr>
          <p:cNvPr id="36867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E3AE62-01FF-46B7-955A-518A0E9B680A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3379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8914" name="文本占位符 3379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 smtClean="0"/>
          </a:p>
        </p:txBody>
      </p:sp>
      <p:sp>
        <p:nvSpPr>
          <p:cNvPr id="38915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E42E045-8BAA-424A-A35F-D32CB71C2A98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buFontTx/>
              <a:buNone/>
              <a:defRPr sz="1200" b="1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宋体" panose="02010600030101010101" pitchFamily="2" charset="-122"/>
              </a:defRPr>
            </a:lvl1pPr>
          </a:lstStyle>
          <a:p>
            <a:fld id="{9A21B68F-4C32-4CC6-A1CB-9DD44C3C5057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fld id="{CF786414-999A-4CB5-8CB8-222C6099651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fld id="{311D89DB-60ED-4913-AB94-C2B403E4136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 noProof="1" dirty="0">
                <a:latin typeface="Times New Roman" panose="02020603050405020304" pitchFamily="18" charset="0"/>
                <a:cs typeface="+mn-ea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46A6011-E627-48C0-92B5-F629E6C62584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 defTabSz="448945"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 defTabSz="448945"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8798060-847B-4118-9AD0-E3D12B4C711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F2C543C-5668-4209-B2F5-59CA3C6057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7207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6725" y="1773238"/>
            <a:ext cx="4038600" cy="43195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57725" y="1773238"/>
            <a:ext cx="4038600" cy="2082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57725" y="4008438"/>
            <a:ext cx="4038600" cy="20843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F469644-6CE0-4F67-8943-CFBE8636283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7207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773238"/>
            <a:ext cx="4038600" cy="43195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57725" y="1773238"/>
            <a:ext cx="4038600" cy="2082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57725" y="4008438"/>
            <a:ext cx="4038600" cy="20843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5A63949-FC66-4EE9-854B-5206F9DF8AF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buFontTx/>
              <a:buNone/>
              <a:defRPr sz="1200" b="1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  <a:latin typeface="宋体" panose="02010600030101010101" pitchFamily="2" charset="-122"/>
              </a:defRPr>
            </a:lvl1pPr>
          </a:lstStyle>
          <a:p>
            <a:fld id="{D7DB4E51-3B86-4505-A48B-D86A81DE50B3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buFont typeface="Arial" panose="020B0604020202020204" pitchFamily="34" charset="0"/>
              <a:buNone/>
              <a:defRPr sz="3800" b="1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fld id="{A5BA1533-5C73-4C6E-9997-8A061F19EBE9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buFont typeface="Arial" panose="020B0604020202020204" pitchFamily="34" charset="0"/>
              <a:buNone/>
              <a:defRPr sz="3800" b="1">
                <a:latin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宋体" panose="02010600030101010101" pitchFamily="2" charset="-122"/>
              </a:defRPr>
            </a:lvl1pPr>
          </a:lstStyle>
          <a:p>
            <a:fld id="{5A7C3062-5186-4A1F-B71F-31721C5A288B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0644D622-0674-4E84-95D4-3DA8570B9A38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>
                <a:latin typeface="Times New Roman" panose="02020603050405020304" pitchFamily="18" charset="0"/>
                <a:cs typeface="+mn-ea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ED9F0FC9-9EB7-48D4-9190-9E7CA46906C1}" type="slidenum">
              <a:rPr lang="zh-CN" altLang="en-US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 kumimoji="1" sz="2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 kumimoji="1" sz="2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E8FC354-2E60-4942-9B9D-885F60EBC65C}" type="slidenum">
              <a:rPr lang="en-US" altLang="zh-CN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2564" tIns="36281" rIns="72564" bIns="36281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  <a:prstGeom prst="rect">
            <a:avLst/>
          </a:prstGeom>
        </p:spPr>
        <p:txBody>
          <a:bodyPr lIns="72564" tIns="36281" rIns="72564" bIns="36281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 lIns="72564" tIns="36281" rIns="72564" bIns="36281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57200" y="3938591"/>
            <a:ext cx="8229600" cy="2187575"/>
          </a:xfrm>
          <a:prstGeom prst="rect">
            <a:avLst/>
          </a:prstGeom>
        </p:spPr>
        <p:txBody>
          <a:bodyPr lIns="72564" tIns="36281" rIns="72564" bIns="36281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72564" tIns="36281" rIns="72564" bIns="36281"/>
          <a:lstStyle>
            <a:lvl1pPr>
              <a:defRPr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72564" tIns="36281" rIns="72564" bIns="36281"/>
          <a:lstStyle>
            <a:lvl1pPr>
              <a:defRPr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72564" tIns="36281" rIns="72564" bIns="36281" numCol="1" anchor="t" anchorCtr="0" compatLnSpc="1"/>
          <a:lstStyle>
            <a:lvl1pPr>
              <a:defRPr/>
            </a:lvl1pPr>
          </a:lstStyle>
          <a:p>
            <a:fld id="{901ECD74-0488-453D-9C78-226874F34F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18"/>
          <p:cNvGrpSpPr/>
          <p:nvPr/>
        </p:nvGrpSpPr>
        <p:grpSpPr bwMode="auto">
          <a:xfrm>
            <a:off x="307975" y="-9525"/>
            <a:ext cx="8839200" cy="6011863"/>
            <a:chOff x="538" y="-95"/>
            <a:chExt cx="13919" cy="9469"/>
          </a:xfrm>
        </p:grpSpPr>
        <p:pic>
          <p:nvPicPr>
            <p:cNvPr id="19458" name="图片 5" descr="黑板-空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40" y="865"/>
              <a:ext cx="13550" cy="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59" name="图片 7" descr="叶子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809" y="-95"/>
              <a:ext cx="6648" cy="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0" name="图片 15" descr="桌子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8" y="8038"/>
              <a:ext cx="6237" cy="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1" name="图片 16" descr="粉笔画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191" y="4406"/>
              <a:ext cx="6456" cy="3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图片 11" descr="书本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371" y="7621"/>
              <a:ext cx="1658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图片 14" descr="钟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653" y="8163"/>
              <a:ext cx="845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图片 10" descr="铅笔筒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029" y="7416"/>
              <a:ext cx="1118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图片 13" descr="眼镜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855" y="8568"/>
              <a:ext cx="86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 descr="女老师(1)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338888" y="2635250"/>
            <a:ext cx="2913062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1526516" y="1857375"/>
            <a:ext cx="6083982" cy="1868581"/>
            <a:chOff x="2262" y="3009"/>
            <a:chExt cx="9580" cy="2940"/>
          </a:xfrm>
        </p:grpSpPr>
        <p:sp>
          <p:nvSpPr>
            <p:cNvPr id="19468" name="文本框 6"/>
            <p:cNvSpPr txBox="1">
              <a:spLocks noChangeArrowheads="1"/>
            </p:cNvSpPr>
            <p:nvPr/>
          </p:nvSpPr>
          <p:spPr bwMode="auto">
            <a:xfrm>
              <a:off x="2539" y="5029"/>
              <a:ext cx="8914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课时 </a:t>
              </a:r>
              <a:endPara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469" name="文本框 8"/>
            <p:cNvSpPr txBox="1">
              <a:spLocks noChangeArrowheads="1"/>
            </p:cNvSpPr>
            <p:nvPr/>
          </p:nvSpPr>
          <p:spPr bwMode="auto">
            <a:xfrm>
              <a:off x="2262" y="3009"/>
              <a:ext cx="9580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7.4 </a:t>
              </a:r>
              <a:r>
                <a:rPr lang="zh-CN" altLang="en-US" sz="4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一元一次方程的应用 </a:t>
              </a:r>
              <a:endParaRPr lang="en-US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6237312"/>
            <a:ext cx="91471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6385"/>
          <p:cNvSpPr>
            <a:spLocks noChangeArrowheads="1"/>
          </p:cNvSpPr>
          <p:nvPr/>
        </p:nvSpPr>
        <p:spPr bwMode="auto">
          <a:xfrm>
            <a:off x="1042988" y="1054100"/>
            <a:ext cx="449262" cy="4535488"/>
          </a:xfrm>
          <a:prstGeom prst="rect">
            <a:avLst/>
          </a:prstGeom>
          <a:noFill/>
          <a:ln w="63500">
            <a:solidFill>
              <a:srgbClr val="0070C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2" name="文本框 16386"/>
          <p:cNvSpPr txBox="1">
            <a:spLocks noChangeArrowheads="1"/>
          </p:cNvSpPr>
          <p:nvPr/>
        </p:nvSpPr>
        <p:spPr bwMode="auto">
          <a:xfrm>
            <a:off x="755650" y="549275"/>
            <a:ext cx="748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6388" name="文本框 16387"/>
          <p:cNvSpPr txBox="1">
            <a:spLocks noChangeArrowheads="1"/>
          </p:cNvSpPr>
          <p:nvPr/>
        </p:nvSpPr>
        <p:spPr bwMode="auto">
          <a:xfrm>
            <a:off x="539750" y="260350"/>
            <a:ext cx="7705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3300"/>
                </a:solidFill>
              </a:rPr>
              <a:t>运用方程解决实际问题的一般过程是</a:t>
            </a:r>
            <a:r>
              <a:rPr lang="en-US" altLang="zh-CN" sz="3600" b="1" dirty="0">
                <a:solidFill>
                  <a:srgbClr val="003300"/>
                </a:solidFill>
              </a:rPr>
              <a:t>:</a:t>
            </a:r>
          </a:p>
        </p:txBody>
      </p:sp>
      <p:sp>
        <p:nvSpPr>
          <p:cNvPr id="16389" name="文本框 16388"/>
          <p:cNvSpPr txBox="1">
            <a:spLocks noChangeArrowheads="1"/>
          </p:cNvSpPr>
          <p:nvPr/>
        </p:nvSpPr>
        <p:spPr bwMode="auto">
          <a:xfrm>
            <a:off x="323850" y="1052513"/>
            <a:ext cx="813593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/>
              <a:t>   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6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审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r>
              <a:rPr lang="en-US" altLang="zh-CN" sz="3200" b="1" dirty="0"/>
              <a:t>:</a:t>
            </a:r>
            <a:r>
              <a:rPr lang="zh-CN" altLang="en-US" sz="3200" b="1" dirty="0"/>
              <a:t>分析题意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找出题中的已知量、未知                               量及能表示应用题全部含义的等量关系</a:t>
            </a:r>
            <a:r>
              <a:rPr lang="en-US" altLang="zh-CN" sz="3200" b="1" dirty="0"/>
              <a:t>;</a:t>
            </a:r>
          </a:p>
        </p:txBody>
      </p:sp>
      <p:sp>
        <p:nvSpPr>
          <p:cNvPr id="16390" name="文本框 16389"/>
          <p:cNvSpPr txBox="1">
            <a:spLocks noChangeArrowheads="1"/>
          </p:cNvSpPr>
          <p:nvPr/>
        </p:nvSpPr>
        <p:spPr bwMode="auto">
          <a:xfrm>
            <a:off x="539750" y="3141663"/>
            <a:ext cx="6696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3.</a:t>
            </a:r>
            <a:r>
              <a:rPr lang="zh-CN" altLang="en-US" sz="3600" b="1" dirty="0">
                <a:solidFill>
                  <a:srgbClr val="000099"/>
                </a:solidFill>
                <a:ea typeface="黑体" panose="02010609060101010101" pitchFamily="49" charset="-122"/>
              </a:rPr>
              <a:t>列</a:t>
            </a:r>
            <a:r>
              <a:rPr lang="zh-CN" altLang="en-US" sz="3600" b="1" dirty="0">
                <a:solidFill>
                  <a:srgbClr val="FF0000"/>
                </a:solidFill>
                <a:ea typeface="黑体" panose="02010609060101010101" pitchFamily="49" charset="-122"/>
              </a:rPr>
              <a:t>方程</a:t>
            </a:r>
            <a:r>
              <a:rPr lang="en-US" altLang="zh-CN" sz="3600" b="1" dirty="0"/>
              <a:t>:</a:t>
            </a:r>
            <a:r>
              <a:rPr lang="zh-CN" altLang="en-US" sz="3200" b="1" dirty="0"/>
              <a:t>根据相等关系列出方程</a:t>
            </a:r>
            <a:r>
              <a:rPr lang="en-US" altLang="zh-CN" sz="3200" b="1" dirty="0"/>
              <a:t>;</a:t>
            </a:r>
          </a:p>
        </p:txBody>
      </p:sp>
      <p:sp>
        <p:nvSpPr>
          <p:cNvPr id="16391" name="文本框 16390"/>
          <p:cNvSpPr txBox="1">
            <a:spLocks noChangeArrowheads="1"/>
          </p:cNvSpPr>
          <p:nvPr/>
        </p:nvSpPr>
        <p:spPr bwMode="auto">
          <a:xfrm>
            <a:off x="539750" y="4149725"/>
            <a:ext cx="860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4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3600" b="1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方程</a:t>
            </a:r>
            <a:r>
              <a:rPr lang="zh-CN" altLang="en-US" sz="3200" b="1" dirty="0"/>
              <a:t>并检验方程的解是否正确、符合题意</a:t>
            </a:r>
            <a:r>
              <a:rPr lang="en-US" altLang="zh-CN" sz="3200" b="1" dirty="0"/>
              <a:t>;</a:t>
            </a:r>
          </a:p>
        </p:txBody>
      </p:sp>
      <p:sp>
        <p:nvSpPr>
          <p:cNvPr id="16392" name="文本框 16391"/>
          <p:cNvSpPr txBox="1">
            <a:spLocks noChangeArrowheads="1"/>
          </p:cNvSpPr>
          <p:nvPr/>
        </p:nvSpPr>
        <p:spPr bwMode="auto">
          <a:xfrm>
            <a:off x="611188" y="4883150"/>
            <a:ext cx="763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5.</a:t>
            </a:r>
            <a:r>
              <a:rPr lang="zh-CN" altLang="en-US" sz="3600" b="1" dirty="0">
                <a:solidFill>
                  <a:srgbClr val="000099"/>
                </a:solidFill>
                <a:ea typeface="黑体" panose="02010609060101010101" pitchFamily="49" charset="-122"/>
              </a:rPr>
              <a:t>答</a:t>
            </a:r>
            <a:r>
              <a:rPr lang="zh-CN" altLang="en-US" sz="3600" b="1" dirty="0">
                <a:ea typeface="黑体" panose="02010609060101010101" pitchFamily="49" charset="-122"/>
              </a:rPr>
              <a:t>：</a:t>
            </a:r>
            <a:r>
              <a:rPr lang="zh-CN" altLang="en-US" sz="3200" b="1" dirty="0"/>
              <a:t>写出答案</a:t>
            </a:r>
            <a:r>
              <a:rPr lang="en-US" altLang="zh-CN" sz="3200" b="1" dirty="0"/>
              <a:t>.</a:t>
            </a:r>
          </a:p>
        </p:txBody>
      </p:sp>
      <p:grpSp>
        <p:nvGrpSpPr>
          <p:cNvPr id="16393" name="组合 16392"/>
          <p:cNvGrpSpPr/>
          <p:nvPr/>
        </p:nvGrpSpPr>
        <p:grpSpPr bwMode="auto">
          <a:xfrm>
            <a:off x="468313" y="2060575"/>
            <a:ext cx="8351837" cy="1373188"/>
            <a:chOff x="340" y="1298"/>
            <a:chExt cx="4944" cy="865"/>
          </a:xfrm>
        </p:grpSpPr>
        <p:sp>
          <p:nvSpPr>
            <p:cNvPr id="35849" name="文本框 16393"/>
            <p:cNvSpPr txBox="1">
              <a:spLocks noChangeArrowheads="1"/>
            </p:cNvSpPr>
            <p:nvPr/>
          </p:nvSpPr>
          <p:spPr bwMode="auto">
            <a:xfrm>
              <a:off x="340" y="1298"/>
              <a:ext cx="4944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/>
                <a:t>  </a:t>
              </a:r>
              <a:r>
                <a:rPr lang="en-US" altLang="zh-CN" sz="3200" b="1" dirty="0">
                  <a:solidFill>
                    <a:srgbClr val="FF0000"/>
                  </a:solidFill>
                </a:rPr>
                <a:t>2</a:t>
              </a:r>
              <a:r>
                <a:rPr lang="en-US" altLang="zh-CN" sz="3200" b="1" dirty="0">
                  <a:solidFill>
                    <a:srgbClr val="0033CC"/>
                  </a:solidFill>
                </a:rPr>
                <a:t>.</a:t>
              </a:r>
              <a:r>
                <a:rPr lang="zh-CN" altLang="en-US" sz="3600" b="1" dirty="0">
                  <a:solidFill>
                    <a:srgbClr val="000099"/>
                  </a:solidFill>
                  <a:ea typeface="黑体" panose="02010609060101010101" pitchFamily="49" charset="-122"/>
                </a:rPr>
                <a:t>设</a:t>
              </a:r>
              <a:r>
                <a:rPr lang="zh-CN" altLang="en-US" sz="3600" b="1" dirty="0">
                  <a:solidFill>
                    <a:srgbClr val="FF0000"/>
                  </a:solidFill>
                </a:rPr>
                <a:t>元</a:t>
              </a:r>
              <a:r>
                <a:rPr lang="en-US" altLang="zh-CN" sz="3200" b="1" dirty="0"/>
                <a:t>:</a:t>
              </a:r>
              <a:r>
                <a:rPr lang="zh-CN" altLang="en-US" sz="3200" b="1" dirty="0"/>
                <a:t>设未知数，并用其表示其他未知量；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200" b="1" dirty="0"/>
                <a:t>                       </a:t>
              </a:r>
              <a:endParaRPr lang="zh-CN" altLang="en-US" b="1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35850" name="对象 16394"/>
            <p:cNvGraphicFramePr/>
            <p:nvPr/>
          </p:nvGraphicFramePr>
          <p:xfrm>
            <a:off x="1305" y="1623"/>
            <a:ext cx="371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7" r:id="rId4" imgW="127000" imgH="139700" progId="Equation.DSMT4">
                    <p:embed/>
                  </p:oleObj>
                </mc:Choice>
                <mc:Fallback>
                  <p:oleObj r:id="rId4" imgW="127000" imgH="139700" progId="Equation.DSMT4">
                    <p:embed/>
                    <p:pic>
                      <p:nvPicPr>
                        <p:cNvPr id="0" name="对象 1639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5" y="1623"/>
                          <a:ext cx="371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1" grpId="0"/>
      <p:bldP spid="163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15368"/>
          <p:cNvSpPr txBox="1">
            <a:spLocks noChangeArrowheads="1"/>
          </p:cNvSpPr>
          <p:nvPr/>
        </p:nvSpPr>
        <p:spPr bwMode="auto">
          <a:xfrm>
            <a:off x="323850" y="1412776"/>
            <a:ext cx="86407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5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位教师和一群学生一起去公园，教师按全票价每人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7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元，学生只收半价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如果门票总价计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210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元，那么学生有多少人？</a:t>
            </a:r>
          </a:p>
        </p:txBody>
      </p:sp>
      <p:sp>
        <p:nvSpPr>
          <p:cNvPr id="21506" name="矩形 15373"/>
          <p:cNvSpPr>
            <a:spLocks noChangeArrowheads="1" noChangeShapeType="1" noTextEdit="1"/>
          </p:cNvSpPr>
          <p:nvPr/>
        </p:nvSpPr>
        <p:spPr bwMode="auto">
          <a:xfrm>
            <a:off x="349461" y="418306"/>
            <a:ext cx="3252787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6600" b="1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达标检测：</a:t>
            </a:r>
          </a:p>
        </p:txBody>
      </p:sp>
      <p:sp>
        <p:nvSpPr>
          <p:cNvPr id="21507" name="文本框 15374"/>
          <p:cNvSpPr txBox="1">
            <a:spLocks noChangeArrowheads="1"/>
          </p:cNvSpPr>
          <p:nvPr/>
        </p:nvSpPr>
        <p:spPr bwMode="auto">
          <a:xfrm>
            <a:off x="755650" y="3941763"/>
            <a:ext cx="7632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99"/>
                </a:solidFill>
              </a:rPr>
              <a:t>思考</a:t>
            </a:r>
            <a:r>
              <a:rPr lang="en-US" altLang="zh-CN" sz="3200" b="1">
                <a:solidFill>
                  <a:srgbClr val="000099"/>
                </a:solidFill>
              </a:rPr>
              <a:t>:</a:t>
            </a:r>
            <a:r>
              <a:rPr lang="zh-CN" altLang="en-US" sz="3200" b="1">
                <a:solidFill>
                  <a:srgbClr val="000099"/>
                </a:solidFill>
              </a:rPr>
              <a:t>题目中已知量是什么？未知量是什么？等量关系是什么？</a:t>
            </a:r>
          </a:p>
        </p:txBody>
      </p:sp>
      <p:sp>
        <p:nvSpPr>
          <p:cNvPr id="15376" name="文本框 15375"/>
          <p:cNvSpPr txBox="1">
            <a:spLocks noChangeArrowheads="1"/>
          </p:cNvSpPr>
          <p:nvPr/>
        </p:nvSpPr>
        <p:spPr bwMode="auto">
          <a:xfrm>
            <a:off x="503238" y="5338763"/>
            <a:ext cx="8135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66FF"/>
                </a:solidFill>
              </a:rPr>
              <a:t>教师应付的票价</a:t>
            </a:r>
            <a:r>
              <a:rPr lang="en-US" altLang="zh-CN" sz="3200" b="1">
                <a:solidFill>
                  <a:srgbClr val="0066FF"/>
                </a:solidFill>
              </a:rPr>
              <a:t>+</a:t>
            </a:r>
            <a:r>
              <a:rPr lang="zh-CN" altLang="en-US" sz="3200" b="1">
                <a:solidFill>
                  <a:srgbClr val="0066FF"/>
                </a:solidFill>
              </a:rPr>
              <a:t>学生应付的票价</a:t>
            </a:r>
            <a:r>
              <a:rPr lang="en-US" altLang="zh-CN" sz="3200" b="1">
                <a:solidFill>
                  <a:srgbClr val="0066FF"/>
                </a:solidFill>
              </a:rPr>
              <a:t>=210</a:t>
            </a:r>
          </a:p>
        </p:txBody>
      </p:sp>
    </p:spTree>
  </p:cSld>
  <p:clrMapOvr>
    <a:masterClrMapping/>
  </p:clrMapOvr>
  <p:transition spd="med">
    <p:circle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153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12292"/>
          <p:cNvSpPr txBox="1">
            <a:spLocks noChangeArrowheads="1"/>
          </p:cNvSpPr>
          <p:nvPr/>
        </p:nvSpPr>
        <p:spPr bwMode="auto">
          <a:xfrm>
            <a:off x="541338" y="714375"/>
            <a:ext cx="7962900" cy="295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2、小亮用20元钱买了5千克苹果和2千克香蕉，找回2元，已知每千克香蕉的售价是每千克苹果售价的2倍。每千克苹果的售价是多少元</a:t>
            </a:r>
            <a:r>
              <a:rPr lang="zh-CN" altLang="en-US" sz="32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？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17410"/>
          <p:cNvSpPr>
            <a:spLocks noChangeArrowheads="1" noChangeShapeType="1" noTextEdit="1"/>
          </p:cNvSpPr>
          <p:nvPr/>
        </p:nvSpPr>
        <p:spPr bwMode="auto">
          <a:xfrm rot="5400000">
            <a:off x="-311150" y="920751"/>
            <a:ext cx="2162175" cy="10795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3600" i="1" kern="10">
                <a:ln w="9525">
                  <a:solidFill>
                    <a:srgbClr val="8000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小结：</a:t>
            </a:r>
          </a:p>
        </p:txBody>
      </p:sp>
      <p:sp>
        <p:nvSpPr>
          <p:cNvPr id="41986" name="文本框 17411"/>
          <p:cNvSpPr txBox="1">
            <a:spLocks noChangeArrowheads="1"/>
          </p:cNvSpPr>
          <p:nvPr/>
        </p:nvSpPr>
        <p:spPr bwMode="auto">
          <a:xfrm>
            <a:off x="0" y="914400"/>
            <a:ext cx="91440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  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我知道了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…………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　                   我感到困难是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…………</a:t>
            </a:r>
          </a:p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17413" name="矩形 17412"/>
          <p:cNvSpPr>
            <a:spLocks noChangeArrowheads="1"/>
          </p:cNvSpPr>
          <p:nvPr/>
        </p:nvSpPr>
        <p:spPr bwMode="auto">
          <a:xfrm>
            <a:off x="827088" y="4149725"/>
            <a:ext cx="6911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(2)</a:t>
            </a: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解决实际问题的一般过程：</a:t>
            </a:r>
          </a:p>
        </p:txBody>
      </p:sp>
      <p:sp>
        <p:nvSpPr>
          <p:cNvPr id="17414" name="矩形 17413"/>
          <p:cNvSpPr>
            <a:spLocks noChangeArrowheads="1"/>
          </p:cNvSpPr>
          <p:nvPr/>
        </p:nvSpPr>
        <p:spPr bwMode="auto">
          <a:xfrm>
            <a:off x="827088" y="2924175"/>
            <a:ext cx="73263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(1)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解应用题要学会借助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列表分析法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来分析数量关系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;</a:t>
            </a:r>
          </a:p>
          <a:p>
            <a:endParaRPr lang="en-US" altLang="zh-C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15" name="组合 17414"/>
          <p:cNvGrpSpPr/>
          <p:nvPr/>
        </p:nvGrpSpPr>
        <p:grpSpPr bwMode="auto">
          <a:xfrm>
            <a:off x="3203575" y="4797425"/>
            <a:ext cx="5256213" cy="700088"/>
            <a:chOff x="2018" y="3022"/>
            <a:chExt cx="3311" cy="441"/>
          </a:xfrm>
        </p:grpSpPr>
        <p:sp>
          <p:nvSpPr>
            <p:cNvPr id="41990" name="矩形 17415"/>
            <p:cNvSpPr>
              <a:spLocks noChangeArrowheads="1"/>
            </p:cNvSpPr>
            <p:nvPr/>
          </p:nvSpPr>
          <p:spPr bwMode="auto">
            <a:xfrm>
              <a:off x="2018" y="3059"/>
              <a:ext cx="40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审</a:t>
              </a:r>
            </a:p>
          </p:txBody>
        </p:sp>
        <p:sp>
          <p:nvSpPr>
            <p:cNvPr id="41991" name="矩形 17416"/>
            <p:cNvSpPr>
              <a:spLocks noChangeArrowheads="1"/>
            </p:cNvSpPr>
            <p:nvPr/>
          </p:nvSpPr>
          <p:spPr bwMode="auto">
            <a:xfrm>
              <a:off x="2747" y="3059"/>
              <a:ext cx="40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设</a:t>
              </a:r>
            </a:p>
          </p:txBody>
        </p:sp>
        <p:sp>
          <p:nvSpPr>
            <p:cNvPr id="41992" name="矩形 17417"/>
            <p:cNvSpPr>
              <a:spLocks noChangeArrowheads="1"/>
            </p:cNvSpPr>
            <p:nvPr/>
          </p:nvSpPr>
          <p:spPr bwMode="auto">
            <a:xfrm>
              <a:off x="3473" y="3026"/>
              <a:ext cx="40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列</a:t>
              </a:r>
            </a:p>
          </p:txBody>
        </p:sp>
        <p:sp>
          <p:nvSpPr>
            <p:cNvPr id="41993" name="矩形 17418"/>
            <p:cNvSpPr>
              <a:spLocks noChangeArrowheads="1"/>
            </p:cNvSpPr>
            <p:nvPr/>
          </p:nvSpPr>
          <p:spPr bwMode="auto">
            <a:xfrm>
              <a:off x="4153" y="3022"/>
              <a:ext cx="40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解</a:t>
              </a:r>
            </a:p>
          </p:txBody>
        </p:sp>
        <p:sp>
          <p:nvSpPr>
            <p:cNvPr id="41994" name="矩形 17419"/>
            <p:cNvSpPr>
              <a:spLocks noChangeArrowheads="1"/>
            </p:cNvSpPr>
            <p:nvPr/>
          </p:nvSpPr>
          <p:spPr bwMode="auto">
            <a:xfrm>
              <a:off x="4924" y="3022"/>
              <a:ext cx="40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6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答</a:t>
              </a:r>
            </a:p>
          </p:txBody>
        </p:sp>
        <p:sp>
          <p:nvSpPr>
            <p:cNvPr id="41995" name="右箭头 17420"/>
            <p:cNvSpPr>
              <a:spLocks noChangeArrowheads="1"/>
            </p:cNvSpPr>
            <p:nvPr/>
          </p:nvSpPr>
          <p:spPr bwMode="auto">
            <a:xfrm>
              <a:off x="2426" y="3249"/>
              <a:ext cx="318" cy="45"/>
            </a:xfrm>
            <a:prstGeom prst="rightArrow">
              <a:avLst>
                <a:gd name="adj1" fmla="val 50000"/>
                <a:gd name="adj2" fmla="val 17660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6" name="右箭头 17421"/>
            <p:cNvSpPr>
              <a:spLocks noChangeArrowheads="1"/>
            </p:cNvSpPr>
            <p:nvPr/>
          </p:nvSpPr>
          <p:spPr bwMode="auto">
            <a:xfrm>
              <a:off x="3197" y="3249"/>
              <a:ext cx="318" cy="45"/>
            </a:xfrm>
            <a:prstGeom prst="rightArrow">
              <a:avLst>
                <a:gd name="adj1" fmla="val 50000"/>
                <a:gd name="adj2" fmla="val 17660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7" name="右箭头 17422"/>
            <p:cNvSpPr>
              <a:spLocks noChangeArrowheads="1"/>
            </p:cNvSpPr>
            <p:nvPr/>
          </p:nvSpPr>
          <p:spPr bwMode="auto">
            <a:xfrm>
              <a:off x="3877" y="3249"/>
              <a:ext cx="318" cy="45"/>
            </a:xfrm>
            <a:prstGeom prst="rightArrow">
              <a:avLst>
                <a:gd name="adj1" fmla="val 50000"/>
                <a:gd name="adj2" fmla="val 17660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8" name="右箭头 17423"/>
            <p:cNvSpPr>
              <a:spLocks noChangeArrowheads="1"/>
            </p:cNvSpPr>
            <p:nvPr/>
          </p:nvSpPr>
          <p:spPr bwMode="auto">
            <a:xfrm>
              <a:off x="4603" y="3249"/>
              <a:ext cx="318" cy="45"/>
            </a:xfrm>
            <a:prstGeom prst="rightArrow">
              <a:avLst>
                <a:gd name="adj1" fmla="val 50000"/>
                <a:gd name="adj2" fmla="val 17660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图片 11" descr="12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5063" y="1192213"/>
            <a:ext cx="70929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矩形 14345"/>
          <p:cNvSpPr>
            <a:spLocks noChangeArrowheads="1"/>
          </p:cNvSpPr>
          <p:nvPr/>
        </p:nvSpPr>
        <p:spPr bwMode="auto">
          <a:xfrm>
            <a:off x="863600" y="5653088"/>
            <a:ext cx="3095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zh-CN" altLang="en-US" sz="20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4035" name="图片 3" descr="女老师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551613" y="2528888"/>
            <a:ext cx="27559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722563" y="2754313"/>
            <a:ext cx="53467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完成教材</a:t>
            </a:r>
            <a:r>
              <a:rPr lang="en-US" altLang="zh-CN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165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页练习第</a:t>
            </a:r>
            <a:r>
              <a:rPr lang="en-US" altLang="zh-CN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题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</a:p>
          <a:p>
            <a:pPr algn="ctr" eaLnBrk="0" hangingPunct="0"/>
            <a:endParaRPr lang="zh-CN" altLang="en-US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 eaLnBrk="0" hangingPunct="0">
              <a:lnSpc>
                <a:spcPct val="130000"/>
              </a:lnSpc>
            </a:pPr>
            <a:endParaRPr lang="zh-CN" altLang="en-US" sz="32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algn="ctr" eaLnBrk="0" hangingPunct="0">
              <a:lnSpc>
                <a:spcPct val="130000"/>
              </a:lnSpc>
            </a:pPr>
            <a:endParaRPr lang="zh-CN" altLang="en-US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4" name="图片 3" descr="结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68738" y="1631950"/>
            <a:ext cx="14033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矩形 21545"/>
          <p:cNvSpPr>
            <a:spLocks noChangeArrowheads="1" noChangeShapeType="1" noTextEdit="1"/>
          </p:cNvSpPr>
          <p:nvPr/>
        </p:nvSpPr>
        <p:spPr bwMode="auto">
          <a:xfrm>
            <a:off x="1116013" y="406400"/>
            <a:ext cx="25193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布置作业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矩形 14339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001963" cy="760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6600" b="1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学习目标：</a:t>
            </a:r>
          </a:p>
        </p:txBody>
      </p:sp>
      <p:sp>
        <p:nvSpPr>
          <p:cNvPr id="14341" name="文本框 14340"/>
          <p:cNvSpPr txBox="1">
            <a:spLocks noChangeArrowheads="1"/>
          </p:cNvSpPr>
          <p:nvPr/>
        </p:nvSpPr>
        <p:spPr bwMode="auto">
          <a:xfrm>
            <a:off x="323850" y="1484313"/>
            <a:ext cx="8264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、经历运用方程解决实际问题的过程，发展应用数学的意识；</a:t>
            </a:r>
          </a:p>
        </p:txBody>
      </p:sp>
      <p:sp>
        <p:nvSpPr>
          <p:cNvPr id="14342" name="文本框 14341"/>
          <p:cNvSpPr txBox="1">
            <a:spLocks noChangeArrowheads="1"/>
          </p:cNvSpPr>
          <p:nvPr/>
        </p:nvSpPr>
        <p:spPr bwMode="auto">
          <a:xfrm>
            <a:off x="250825" y="2997200"/>
            <a:ext cx="81629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、学会列一元一次方程解决有关的实际问题，总结运用方程解决实际问题的步骤；</a:t>
            </a:r>
          </a:p>
        </p:txBody>
      </p:sp>
      <p:sp>
        <p:nvSpPr>
          <p:cNvPr id="14343" name="文本框 14342"/>
          <p:cNvSpPr txBox="1">
            <a:spLocks noChangeArrowheads="1"/>
          </p:cNvSpPr>
          <p:nvPr/>
        </p:nvSpPr>
        <p:spPr bwMode="auto">
          <a:xfrm>
            <a:off x="323850" y="4652963"/>
            <a:ext cx="80946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</a:rPr>
              <a:t>、通过列一元一次方程解决实际问题，经历思考、探究、交流等活动过程提高分析问题、解决问题的能力。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11265"/>
          <p:cNvSpPr>
            <a:spLocks noChangeArrowheads="1"/>
          </p:cNvSpPr>
          <p:nvPr/>
        </p:nvSpPr>
        <p:spPr bwMode="auto">
          <a:xfrm>
            <a:off x="533400" y="1249363"/>
            <a:ext cx="82613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4800" b="1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</a:p>
        </p:txBody>
      </p:sp>
      <p:pic>
        <p:nvPicPr>
          <p:cNvPr id="22530" name="图片 11266" descr="200810211514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11267"/>
          <p:cNvSpPr txBox="1">
            <a:spLocks noChangeArrowheads="1"/>
          </p:cNvSpPr>
          <p:nvPr/>
        </p:nvSpPr>
        <p:spPr bwMode="auto">
          <a:xfrm>
            <a:off x="365125" y="1106488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4000">
              <a:latin typeface="Arial Black" panose="020B0A04020102020204" pitchFamily="34" charset="0"/>
            </a:endParaRPr>
          </a:p>
        </p:txBody>
      </p:sp>
      <p:sp>
        <p:nvSpPr>
          <p:cNvPr id="22532" name="文本框 11268"/>
          <p:cNvSpPr txBox="1">
            <a:spLocks noChangeArrowheads="1"/>
          </p:cNvSpPr>
          <p:nvPr/>
        </p:nvSpPr>
        <p:spPr bwMode="auto">
          <a:xfrm>
            <a:off x="425450" y="2060575"/>
            <a:ext cx="87185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引例　吴敬是我国明代的数学家，是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《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九章算法比类大全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》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的作者，他的一首诗至今尚在流传。</a:t>
            </a:r>
          </a:p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巍巍宝塔高七层，</a:t>
            </a:r>
          </a:p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点点红灯倍加增。</a:t>
            </a:r>
          </a:p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灯共三百八十一，</a:t>
            </a:r>
          </a:p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请问顶层几盏灯。</a:t>
            </a:r>
          </a:p>
          <a:p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　　这首诗的意思是：一座雄伟壮丽的七层宝塔，层层飞檐上闪烁着红灯，下层红灯数目是相邻上层的２倍。如果共有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381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盏灯，请问顶层有几盏灯？</a:t>
            </a:r>
          </a:p>
          <a:p>
            <a:r>
              <a:rPr lang="zh-CN" alt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　　</a:t>
            </a:r>
          </a:p>
        </p:txBody>
      </p:sp>
      <p:sp>
        <p:nvSpPr>
          <p:cNvPr id="22533" name="云形标注 11278"/>
          <p:cNvSpPr>
            <a:spLocks noChangeArrowheads="1"/>
          </p:cNvSpPr>
          <p:nvPr/>
        </p:nvSpPr>
        <p:spPr bwMode="auto">
          <a:xfrm>
            <a:off x="4356100" y="188913"/>
            <a:ext cx="4392613" cy="15843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1280" name="文本框 11279"/>
          <p:cNvSpPr txBox="1">
            <a:spLocks noChangeArrowheads="1"/>
          </p:cNvSpPr>
          <p:nvPr/>
        </p:nvSpPr>
        <p:spPr bwMode="auto">
          <a:xfrm>
            <a:off x="4859338" y="404813"/>
            <a:ext cx="33845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思考：题目中的已知量是什么？未知量是什么？等量关系是什么？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文本框 10244"/>
          <p:cNvSpPr txBox="1">
            <a:spLocks noChangeArrowheads="1"/>
          </p:cNvSpPr>
          <p:nvPr/>
        </p:nvSpPr>
        <p:spPr bwMode="auto">
          <a:xfrm>
            <a:off x="179388" y="549275"/>
            <a:ext cx="87487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99"/>
                </a:solidFill>
                <a:latin typeface="宋体" panose="02010600030101010101" pitchFamily="2" charset="-122"/>
              </a:rPr>
              <a:t>解：</a:t>
            </a:r>
            <a:r>
              <a:rPr lang="zh-CN" altLang="en-US" sz="3200" b="1">
                <a:latin typeface="宋体" panose="02010600030101010101" pitchFamily="2" charset="-122"/>
              </a:rPr>
              <a:t>设宝塔顶层有</a:t>
            </a:r>
            <a:r>
              <a:rPr lang="en-US" altLang="zh-CN" sz="3200" b="1">
                <a:latin typeface="宋体" panose="02010600030101010101" pitchFamily="2" charset="-122"/>
              </a:rPr>
              <a:t>x</a:t>
            </a:r>
            <a:r>
              <a:rPr lang="zh-CN" altLang="en-US" sz="3200" b="1">
                <a:solidFill>
                  <a:srgbClr val="000099"/>
                </a:solidFill>
                <a:latin typeface="宋体" panose="02010600030101010101" pitchFamily="2" charset="-122"/>
              </a:rPr>
              <a:t>盏</a:t>
            </a:r>
            <a:r>
              <a:rPr lang="zh-CN" altLang="en-US" sz="3200" b="1">
                <a:latin typeface="宋体" panose="02010600030101010101" pitchFamily="2" charset="-122"/>
              </a:rPr>
              <a:t>灯，那么由上而下，每层依次有</a:t>
            </a:r>
          </a:p>
        </p:txBody>
      </p:sp>
      <p:sp>
        <p:nvSpPr>
          <p:cNvPr id="10249" name="文本框 10248"/>
          <p:cNvSpPr txBox="1">
            <a:spLocks noChangeArrowheads="1"/>
          </p:cNvSpPr>
          <p:nvPr/>
        </p:nvSpPr>
        <p:spPr bwMode="auto">
          <a:xfrm>
            <a:off x="1624013" y="1157288"/>
            <a:ext cx="71294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宋体" panose="02010600030101010101" pitchFamily="2" charset="-122"/>
              </a:rPr>
              <a:t>2x</a:t>
            </a:r>
            <a:r>
              <a:rPr lang="zh-CN" altLang="en-US" sz="3200" b="1">
                <a:latin typeface="宋体" panose="02010600030101010101" pitchFamily="2" charset="-122"/>
              </a:rPr>
              <a:t>、</a:t>
            </a:r>
            <a:r>
              <a:rPr lang="en-US" altLang="zh-CN" sz="3200" b="1">
                <a:latin typeface="宋体" panose="02010600030101010101" pitchFamily="2" charset="-122"/>
              </a:rPr>
              <a:t>4x</a:t>
            </a:r>
            <a:r>
              <a:rPr lang="zh-CN" altLang="en-US" sz="3200" b="1">
                <a:latin typeface="宋体" panose="02010600030101010101" pitchFamily="2" charset="-122"/>
              </a:rPr>
              <a:t>、</a:t>
            </a:r>
            <a:r>
              <a:rPr lang="en-US" altLang="zh-CN" sz="3200" b="1">
                <a:latin typeface="宋体" panose="02010600030101010101" pitchFamily="2" charset="-122"/>
              </a:rPr>
              <a:t>8x</a:t>
            </a:r>
            <a:r>
              <a:rPr lang="zh-CN" altLang="en-US" sz="3200" b="1">
                <a:latin typeface="宋体" panose="02010600030101010101" pitchFamily="2" charset="-122"/>
              </a:rPr>
              <a:t>、</a:t>
            </a:r>
            <a:r>
              <a:rPr lang="en-US" altLang="zh-CN" sz="3200" b="1">
                <a:latin typeface="宋体" panose="02010600030101010101" pitchFamily="2" charset="-122"/>
              </a:rPr>
              <a:t>16x</a:t>
            </a:r>
            <a:r>
              <a:rPr lang="zh-CN" altLang="en-US" sz="3200" b="1">
                <a:latin typeface="宋体" panose="02010600030101010101" pitchFamily="2" charset="-122"/>
              </a:rPr>
              <a:t>、</a:t>
            </a:r>
            <a:r>
              <a:rPr lang="en-US" altLang="zh-CN" sz="3200" b="1">
                <a:latin typeface="宋体" panose="02010600030101010101" pitchFamily="2" charset="-122"/>
              </a:rPr>
              <a:t>32x</a:t>
            </a:r>
            <a:r>
              <a:rPr lang="zh-CN" altLang="en-US" sz="3200" b="1">
                <a:latin typeface="宋体" panose="02010600030101010101" pitchFamily="2" charset="-122"/>
              </a:rPr>
              <a:t>、</a:t>
            </a:r>
            <a:r>
              <a:rPr lang="en-US" altLang="zh-CN" sz="3200" b="1">
                <a:latin typeface="宋体" panose="02010600030101010101" pitchFamily="2" charset="-122"/>
              </a:rPr>
              <a:t>64x</a:t>
            </a:r>
            <a:r>
              <a:rPr lang="zh-CN" altLang="en-US" sz="3200" b="1">
                <a:solidFill>
                  <a:srgbClr val="000099"/>
                </a:solidFill>
                <a:latin typeface="宋体" panose="02010600030101010101" pitchFamily="2" charset="-122"/>
              </a:rPr>
              <a:t>盏</a:t>
            </a:r>
            <a:r>
              <a:rPr lang="zh-CN" altLang="en-US" sz="3200" b="1">
                <a:latin typeface="宋体" panose="02010600030101010101" pitchFamily="2" charset="-122"/>
              </a:rPr>
              <a:t>灯，</a:t>
            </a:r>
          </a:p>
        </p:txBody>
      </p:sp>
      <p:sp>
        <p:nvSpPr>
          <p:cNvPr id="10250" name="文本框 10249"/>
          <p:cNvSpPr txBox="1">
            <a:spLocks noChangeArrowheads="1"/>
          </p:cNvSpPr>
          <p:nvPr/>
        </p:nvSpPr>
        <p:spPr bwMode="auto">
          <a:xfrm>
            <a:off x="1042988" y="1916113"/>
            <a:ext cx="2952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99"/>
                </a:solidFill>
              </a:rPr>
              <a:t>由题意可列：</a:t>
            </a:r>
          </a:p>
        </p:txBody>
      </p:sp>
      <p:sp>
        <p:nvSpPr>
          <p:cNvPr id="10252" name="文本框 10251"/>
          <p:cNvSpPr txBox="1">
            <a:spLocks noChangeArrowheads="1"/>
          </p:cNvSpPr>
          <p:nvPr/>
        </p:nvSpPr>
        <p:spPr bwMode="auto">
          <a:xfrm>
            <a:off x="1547813" y="2852738"/>
            <a:ext cx="5976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99"/>
                </a:solidFill>
                <a:latin typeface="宋体" panose="02010600030101010101" pitchFamily="2" charset="-122"/>
              </a:rPr>
              <a:t>x+2x+4x+8x+16x+32x+64x=381</a:t>
            </a:r>
          </a:p>
        </p:txBody>
      </p:sp>
      <p:sp>
        <p:nvSpPr>
          <p:cNvPr id="10253" name="文本框 10252"/>
          <p:cNvSpPr txBox="1">
            <a:spLocks noChangeArrowheads="1"/>
          </p:cNvSpPr>
          <p:nvPr/>
        </p:nvSpPr>
        <p:spPr bwMode="auto">
          <a:xfrm>
            <a:off x="1258888" y="4005263"/>
            <a:ext cx="58324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解这个方程，得：</a:t>
            </a:r>
          </a:p>
          <a:p>
            <a:pPr>
              <a:spcBef>
                <a:spcPct val="50000"/>
              </a:spcBef>
            </a:pPr>
            <a:r>
              <a:rPr lang="zh-CN" altLang="en-US" sz="3200" b="1"/>
              <a:t>                                </a:t>
            </a:r>
            <a:r>
              <a:rPr lang="en-US" altLang="zh-CN" sz="3200" b="1"/>
              <a:t>x=3</a:t>
            </a:r>
          </a:p>
        </p:txBody>
      </p:sp>
      <p:sp>
        <p:nvSpPr>
          <p:cNvPr id="10255" name="文本框 10254"/>
          <p:cNvSpPr txBox="1">
            <a:spLocks noChangeArrowheads="1"/>
          </p:cNvSpPr>
          <p:nvPr/>
        </p:nvSpPr>
        <p:spPr bwMode="auto">
          <a:xfrm>
            <a:off x="1354138" y="5622925"/>
            <a:ext cx="7273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所以，这个宝塔顶层有</a:t>
            </a:r>
            <a:r>
              <a:rPr lang="en-US" altLang="zh-CN" sz="3200" b="1">
                <a:latin typeface="宋体" panose="02010600030101010101" pitchFamily="2" charset="-122"/>
              </a:rPr>
              <a:t>3</a:t>
            </a:r>
            <a:r>
              <a:rPr lang="zh-CN" altLang="en-US" sz="3200" b="1">
                <a:latin typeface="宋体" panose="02010600030101010101" pitchFamily="2" charset="-122"/>
              </a:rPr>
              <a:t>盏灯。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9" grpId="0"/>
      <p:bldP spid="10250" grpId="0"/>
      <p:bldP spid="10252" grpId="0"/>
      <p:bldP spid="10253" grpId="0"/>
      <p:bldP spid="102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8195" descr="会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1557338"/>
            <a:ext cx="3024188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文本框 8197"/>
          <p:cNvSpPr txBox="1">
            <a:spLocks noChangeArrowheads="1"/>
          </p:cNvSpPr>
          <p:nvPr/>
        </p:nvSpPr>
        <p:spPr bwMode="auto">
          <a:xfrm>
            <a:off x="900113" y="4508500"/>
            <a:ext cx="11525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300" b="1">
                <a:solidFill>
                  <a:srgbClr val="009900"/>
                </a:solidFill>
                <a:ea typeface="楷体_GB2312" pitchFamily="49" charset="-122"/>
              </a:rPr>
              <a:t>会徽</a:t>
            </a:r>
          </a:p>
        </p:txBody>
      </p:sp>
      <p:sp>
        <p:nvSpPr>
          <p:cNvPr id="8199" name="文本框 8198"/>
          <p:cNvSpPr txBox="1">
            <a:spLocks noChangeArrowheads="1"/>
          </p:cNvSpPr>
          <p:nvPr/>
        </p:nvSpPr>
        <p:spPr bwMode="auto">
          <a:xfrm>
            <a:off x="4859338" y="981075"/>
            <a:ext cx="27479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300" b="1">
                <a:solidFill>
                  <a:srgbClr val="009900"/>
                </a:solidFill>
                <a:ea typeface="楷体_GB2312" pitchFamily="49" charset="-122"/>
              </a:rPr>
              <a:t>吉祥物：福娃</a:t>
            </a:r>
          </a:p>
        </p:txBody>
      </p:sp>
      <p:sp>
        <p:nvSpPr>
          <p:cNvPr id="26628" name="矩形 8199"/>
          <p:cNvSpPr>
            <a:spLocks noChangeArrowheads="1" noChangeShapeType="1" noTextEdit="1"/>
          </p:cNvSpPr>
          <p:nvPr/>
        </p:nvSpPr>
        <p:spPr bwMode="auto">
          <a:xfrm>
            <a:off x="250825" y="115888"/>
            <a:ext cx="2801938" cy="1146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试一试</a:t>
            </a:r>
          </a:p>
        </p:txBody>
      </p:sp>
      <p:pic>
        <p:nvPicPr>
          <p:cNvPr id="2" name="图片 1" descr="e9d115927093deffee634de96940f9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14738" y="1936750"/>
            <a:ext cx="5237162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9219" descr="N_17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0335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图片 9222" descr="N_0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4075" y="4437063"/>
            <a:ext cx="147955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9223" descr="N_03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05600" y="3756025"/>
            <a:ext cx="12319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云形标注 9224"/>
          <p:cNvSpPr/>
          <p:nvPr/>
        </p:nvSpPr>
        <p:spPr>
          <a:xfrm>
            <a:off x="6156325" y="836613"/>
            <a:ext cx="2987675" cy="2336800"/>
          </a:xfrm>
          <a:prstGeom prst="cloudCallout">
            <a:avLst>
              <a:gd name="adj1" fmla="val 5579"/>
              <a:gd name="adj2" fmla="val 93546"/>
            </a:avLst>
          </a:prstGeom>
          <a:solidFill>
            <a:schemeClr val="accent5">
              <a:lumMod val="40000"/>
              <a:lumOff val="60000"/>
            </a:schemeClr>
          </a:solidFill>
          <a:ln w="508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sz="2000" b="1" noProof="1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9226" name="矩形 9225"/>
          <p:cNvSpPr>
            <a:spLocks noChangeArrowheads="1"/>
          </p:cNvSpPr>
          <p:nvPr/>
        </p:nvSpPr>
        <p:spPr bwMode="auto">
          <a:xfrm>
            <a:off x="6804025" y="1484313"/>
            <a:ext cx="17478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1988</a:t>
            </a:r>
            <a:r>
              <a:rPr lang="zh-CN" altLang="en-US" sz="32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年汉城奥</a:t>
            </a:r>
          </a:p>
          <a:p>
            <a:pPr algn="ctr"/>
            <a:r>
              <a:rPr lang="zh-CN" altLang="en-US" sz="32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运会我国获</a:t>
            </a:r>
          </a:p>
          <a:p>
            <a:pPr algn="ctr"/>
            <a:r>
              <a:rPr lang="zh-CN" altLang="en-US" sz="32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得几枚金牌？</a:t>
            </a:r>
          </a:p>
        </p:txBody>
      </p:sp>
      <p:grpSp>
        <p:nvGrpSpPr>
          <p:cNvPr id="9228" name="组合 9227"/>
          <p:cNvGrpSpPr/>
          <p:nvPr/>
        </p:nvGrpSpPr>
        <p:grpSpPr bwMode="auto">
          <a:xfrm>
            <a:off x="323850" y="1484313"/>
            <a:ext cx="4679950" cy="2479675"/>
            <a:chOff x="1247" y="618"/>
            <a:chExt cx="2948" cy="1562"/>
          </a:xfrm>
        </p:grpSpPr>
        <p:sp>
          <p:nvSpPr>
            <p:cNvPr id="28679" name="椭圆形标注 9228"/>
            <p:cNvSpPr>
              <a:spLocks noChangeArrowheads="1"/>
            </p:cNvSpPr>
            <p:nvPr/>
          </p:nvSpPr>
          <p:spPr bwMode="auto">
            <a:xfrm>
              <a:off x="1247" y="618"/>
              <a:ext cx="2948" cy="1562"/>
            </a:xfrm>
            <a:prstGeom prst="wedgeEllipseCallout">
              <a:avLst>
                <a:gd name="adj1" fmla="val -8278"/>
                <a:gd name="adj2" fmla="val 65815"/>
              </a:avLst>
            </a:prstGeom>
            <a:solidFill>
              <a:srgbClr val="00FFFF"/>
            </a:solidFill>
            <a:ln w="50800">
              <a:solidFill>
                <a:srgbClr val="00FF00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28680" name="矩形 9229"/>
            <p:cNvSpPr>
              <a:spLocks noChangeArrowheads="1"/>
            </p:cNvSpPr>
            <p:nvPr/>
          </p:nvSpPr>
          <p:spPr bwMode="auto">
            <a:xfrm>
              <a:off x="1519" y="799"/>
              <a:ext cx="2247" cy="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3200" b="1" dirty="0">
                  <a:solidFill>
                    <a:srgbClr val="000099"/>
                  </a:solidFill>
                  <a:latin typeface="楷体_GB2312" pitchFamily="49" charset="-122"/>
                  <a:ea typeface="楷体_GB2312" pitchFamily="49" charset="-122"/>
                </a:rPr>
                <a:t>2008</a:t>
              </a:r>
              <a:r>
                <a:rPr lang="zh-CN" altLang="en-US" sz="3200" b="1" dirty="0">
                  <a:solidFill>
                    <a:srgbClr val="000099"/>
                  </a:solidFill>
                  <a:latin typeface="楷体_GB2312" pitchFamily="49" charset="-122"/>
                  <a:ea typeface="楷体_GB2312" pitchFamily="49" charset="-122"/>
                </a:rPr>
                <a:t>年北京奥运会</a:t>
              </a:r>
            </a:p>
            <a:p>
              <a:pPr algn="ctr"/>
              <a:r>
                <a:rPr lang="zh-CN" altLang="en-US" sz="3200" b="1" dirty="0">
                  <a:solidFill>
                    <a:srgbClr val="000099"/>
                  </a:solidFill>
                  <a:latin typeface="楷体_GB2312" pitchFamily="49" charset="-122"/>
                  <a:ea typeface="楷体_GB2312" pitchFamily="49" charset="-122"/>
                </a:rPr>
                <a:t>上，我国获得</a:t>
              </a:r>
              <a:r>
                <a:rPr lang="en-US" altLang="zh-CN" sz="3600" b="1" dirty="0">
                  <a:solidFill>
                    <a:srgbClr val="000099"/>
                  </a:solidFill>
                  <a:latin typeface="楷体_GB2312" pitchFamily="49" charset="-122"/>
                  <a:ea typeface="楷体_GB2312" pitchFamily="49" charset="-122"/>
                </a:rPr>
                <a:t>51</a:t>
              </a:r>
              <a:r>
                <a:rPr lang="zh-CN" altLang="en-US" sz="3200" b="1" dirty="0">
                  <a:solidFill>
                    <a:srgbClr val="000099"/>
                  </a:solidFill>
                  <a:latin typeface="楷体_GB2312" pitchFamily="49" charset="-122"/>
                  <a:ea typeface="楷体_GB2312" pitchFamily="49" charset="-122"/>
                </a:rPr>
                <a:t>枚金牌</a:t>
              </a:r>
              <a:r>
                <a:rPr lang="en-US" altLang="zh-CN" sz="3200" b="1" dirty="0">
                  <a:solidFill>
                    <a:srgbClr val="000099"/>
                  </a:solidFill>
                  <a:latin typeface="楷体_GB2312" pitchFamily="49" charset="-122"/>
                  <a:ea typeface="楷体_GB2312" pitchFamily="49" charset="-122"/>
                </a:rPr>
                <a:t>.</a:t>
              </a:r>
            </a:p>
            <a:p>
              <a:pPr algn="ctr"/>
              <a:r>
                <a:rPr lang="zh-CN" altLang="en-US" sz="3200" b="1" dirty="0">
                  <a:solidFill>
                    <a:srgbClr val="000099"/>
                  </a:solidFill>
                  <a:latin typeface="楷体_GB2312" pitchFamily="49" charset="-122"/>
                  <a:ea typeface="楷体_GB2312" pitchFamily="49" charset="-122"/>
                </a:rPr>
                <a:t>比</a:t>
              </a:r>
              <a:r>
                <a:rPr lang="en-US" altLang="zh-CN" sz="3200" b="1" dirty="0">
                  <a:solidFill>
                    <a:srgbClr val="000099"/>
                  </a:solidFill>
                  <a:latin typeface="楷体_GB2312" pitchFamily="49" charset="-122"/>
                  <a:ea typeface="楷体_GB2312" pitchFamily="49" charset="-122"/>
                </a:rPr>
                <a:t>1988</a:t>
              </a:r>
              <a:r>
                <a:rPr lang="zh-CN" altLang="en-US" sz="3200" b="1" dirty="0">
                  <a:solidFill>
                    <a:srgbClr val="000099"/>
                  </a:solidFill>
                  <a:latin typeface="楷体_GB2312" pitchFamily="49" charset="-122"/>
                  <a:ea typeface="楷体_GB2312" pitchFamily="49" charset="-122"/>
                </a:rPr>
                <a:t>年汉城奥运会获得</a:t>
              </a:r>
            </a:p>
            <a:p>
              <a:pPr algn="ctr"/>
              <a:r>
                <a:rPr lang="zh-CN" altLang="en-US" sz="3200" b="1" dirty="0">
                  <a:solidFill>
                    <a:srgbClr val="000099"/>
                  </a:solidFill>
                  <a:latin typeface="楷体_GB2312" pitchFamily="49" charset="-122"/>
                  <a:ea typeface="楷体_GB2312" pitchFamily="49" charset="-122"/>
                </a:rPr>
                <a:t>金牌数的</a:t>
              </a:r>
              <a:r>
                <a:rPr lang="en-US" altLang="zh-CN" sz="3200" b="1" dirty="0">
                  <a:solidFill>
                    <a:srgbClr val="000099"/>
                  </a:solidFill>
                  <a:latin typeface="楷体_GB2312" pitchFamily="49" charset="-122"/>
                  <a:ea typeface="楷体_GB2312" pitchFamily="49" charset="-122"/>
                </a:rPr>
                <a:t>16</a:t>
              </a:r>
              <a:r>
                <a:rPr lang="zh-CN" altLang="en-US" sz="3200" b="1" dirty="0">
                  <a:solidFill>
                    <a:srgbClr val="000099"/>
                  </a:solidFill>
                  <a:latin typeface="楷体_GB2312" pitchFamily="49" charset="-122"/>
                  <a:ea typeface="楷体_GB2312" pitchFamily="49" charset="-122"/>
                </a:rPr>
                <a:t>倍少</a:t>
              </a:r>
              <a:r>
                <a:rPr lang="en-US" altLang="zh-CN" sz="3200" b="1" dirty="0">
                  <a:solidFill>
                    <a:srgbClr val="000099"/>
                  </a:solidFill>
                  <a:latin typeface="楷体_GB2312" pitchFamily="49" charset="-122"/>
                  <a:ea typeface="楷体_GB2312" pitchFamily="49" charset="-122"/>
                </a:rPr>
                <a:t>29</a:t>
              </a:r>
              <a:r>
                <a:rPr lang="zh-CN" altLang="en-US" sz="3200" b="1" dirty="0">
                  <a:solidFill>
                    <a:srgbClr val="000099"/>
                  </a:solidFill>
                  <a:latin typeface="楷体_GB2312" pitchFamily="49" charset="-122"/>
                  <a:ea typeface="楷体_GB2312" pitchFamily="49" charset="-122"/>
                </a:rPr>
                <a:t>枚</a:t>
              </a:r>
              <a:r>
                <a:rPr lang="en-US" altLang="zh-CN" sz="2800" b="1" dirty="0">
                  <a:solidFill>
                    <a:srgbClr val="000099"/>
                  </a:solidFill>
                  <a:latin typeface="楷体_GB2312" pitchFamily="49" charset="-122"/>
                  <a:ea typeface="楷体_GB2312" pitchFamily="49" charset="-122"/>
                </a:rPr>
                <a:t>.</a:t>
              </a:r>
            </a:p>
          </p:txBody>
        </p:sp>
      </p:grpSp>
    </p:spTree>
  </p:cSld>
  <p:clrMapOvr>
    <a:masterClrMapping/>
  </p:clrMapOvr>
  <p:transition spd="slow">
    <p:randomBar dir="vert"/>
    <p:sndAc>
      <p:stSnd>
        <p:snd r:embed="rId3" name="疾驶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ldLvl="0" animBg="1"/>
      <p:bldP spid="92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13317"/>
          <p:cNvSpPr txBox="1">
            <a:spLocks noChangeArrowheads="1"/>
          </p:cNvSpPr>
          <p:nvPr/>
        </p:nvSpPr>
        <p:spPr bwMode="auto">
          <a:xfrm>
            <a:off x="161925" y="371475"/>
            <a:ext cx="88201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例：时代中学在“迎春杯”科普知识竞赛中，规定答题时先按抢答器，答对一次得</a:t>
            </a:r>
            <a:r>
              <a:rPr lang="en-US" altLang="zh-CN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20</a:t>
            </a:r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分，答错、答不出或提前抢答均扣掉</a:t>
            </a:r>
            <a:r>
              <a:rPr lang="en-US" altLang="zh-CN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10</a:t>
            </a:r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分。七年级八班代表队按响抢答器</a:t>
            </a:r>
            <a:r>
              <a:rPr lang="en-US" altLang="zh-CN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12</a:t>
            </a:r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次，最后得分是</a:t>
            </a:r>
            <a:r>
              <a:rPr lang="en-US" altLang="zh-CN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120</a:t>
            </a:r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分，这个代表队答对的次数是多少？</a:t>
            </a:r>
          </a:p>
        </p:txBody>
      </p:sp>
      <p:sp>
        <p:nvSpPr>
          <p:cNvPr id="13319" name="文本框 13318"/>
          <p:cNvSpPr txBox="1">
            <a:spLocks noChangeArrowheads="1"/>
          </p:cNvSpPr>
          <p:nvPr/>
        </p:nvSpPr>
        <p:spPr bwMode="auto">
          <a:xfrm>
            <a:off x="0" y="3789363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99"/>
                </a:solidFill>
              </a:rPr>
              <a:t>分析：</a:t>
            </a:r>
          </a:p>
        </p:txBody>
      </p:sp>
      <p:graphicFrame>
        <p:nvGraphicFramePr>
          <p:cNvPr id="13389" name="表格 13388"/>
          <p:cNvGraphicFramePr/>
          <p:nvPr/>
        </p:nvGraphicFramePr>
        <p:xfrm>
          <a:off x="1392238" y="3452813"/>
          <a:ext cx="6985000" cy="2860675"/>
        </p:xfrm>
        <a:graphic>
          <a:graphicData uri="http://schemas.openxmlformats.org/drawingml/2006/table">
            <a:tbl>
              <a:tblPr/>
              <a:tblGrid>
                <a:gridCol w="198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4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943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/>
                    </a:p>
                  </a:txBody>
                  <a:tcPr marT="45735" marB="45735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600" b="1" dirty="0"/>
                        <a:t>答对</a:t>
                      </a:r>
                    </a:p>
                  </a:txBody>
                  <a:tcPr marT="45735" marB="4573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600" b="1" dirty="0"/>
                        <a:t>答错、答不出或抢答</a:t>
                      </a:r>
                    </a:p>
                  </a:txBody>
                  <a:tcPr marT="45735" marB="4573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9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/>
                        <a:t>次数</a:t>
                      </a:r>
                      <a:r>
                        <a:rPr lang="en-US" altLang="zh-CN" sz="2800" dirty="0"/>
                        <a:t>/</a:t>
                      </a:r>
                      <a:r>
                        <a:rPr lang="zh-CN" altLang="en-US" sz="2800" dirty="0"/>
                        <a:t>次</a:t>
                      </a:r>
                    </a:p>
                  </a:txBody>
                  <a:tcPr marT="45735" marB="45735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600" dirty="0"/>
                    </a:p>
                  </a:txBody>
                  <a:tcPr marT="45735" marB="4573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dirty="0"/>
                    </a:p>
                  </a:txBody>
                  <a:tcPr marT="45735" marB="4573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94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/>
                        <a:t>得分</a:t>
                      </a:r>
                      <a:r>
                        <a:rPr lang="en-US" altLang="zh-CN" sz="2800" dirty="0"/>
                        <a:t>/</a:t>
                      </a:r>
                      <a:r>
                        <a:rPr lang="zh-CN" altLang="en-US" sz="2800" dirty="0"/>
                        <a:t>分</a:t>
                      </a:r>
                    </a:p>
                  </a:txBody>
                  <a:tcPr marT="45735" marB="45735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2800" dirty="0"/>
                    </a:p>
                    <a:p>
                      <a:pPr marL="0" lvl="0" indent="0" algn="ctr">
                        <a:buNone/>
                      </a:pPr>
                      <a:endParaRPr lang="zh-CN" altLang="en-US" sz="2800" dirty="0"/>
                    </a:p>
                  </a:txBody>
                  <a:tcPr marT="45735" marB="4573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dirty="0"/>
                    </a:p>
                  </a:txBody>
                  <a:tcPr marT="45735" marB="4573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82" name="文本框 13381"/>
          <p:cNvSpPr txBox="1">
            <a:spLocks noChangeArrowheads="1"/>
          </p:cNvSpPr>
          <p:nvPr/>
        </p:nvSpPr>
        <p:spPr bwMode="auto">
          <a:xfrm>
            <a:off x="3949700" y="5394325"/>
            <a:ext cx="1244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zh-CN" sz="3600">
                <a:latin typeface="宋体" panose="02010600030101010101" pitchFamily="2" charset="-122"/>
              </a:rPr>
              <a:t>20x</a:t>
            </a:r>
          </a:p>
          <a:p>
            <a:endParaRPr lang="en-US" altLang="zh-CN" sz="3600">
              <a:latin typeface="宋体" panose="02010600030101010101" pitchFamily="2" charset="-122"/>
            </a:endParaRPr>
          </a:p>
        </p:txBody>
      </p:sp>
      <p:sp>
        <p:nvSpPr>
          <p:cNvPr id="13385" name="文本框 13384"/>
          <p:cNvSpPr txBox="1">
            <a:spLocks noChangeArrowheads="1"/>
          </p:cNvSpPr>
          <p:nvPr/>
        </p:nvSpPr>
        <p:spPr bwMode="auto">
          <a:xfrm>
            <a:off x="6483350" y="4752975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zh-CN" sz="3600">
                <a:latin typeface="宋体" panose="02010600030101010101" pitchFamily="2" charset="-122"/>
              </a:rPr>
              <a:t>12-x</a:t>
            </a:r>
          </a:p>
          <a:p>
            <a:pPr>
              <a:spcBef>
                <a:spcPct val="50000"/>
              </a:spcBef>
            </a:pPr>
            <a:endParaRPr lang="en-US" altLang="zh-CN" sz="3600">
              <a:latin typeface="宋体" panose="02010600030101010101" pitchFamily="2" charset="-122"/>
            </a:endParaRPr>
          </a:p>
        </p:txBody>
      </p:sp>
      <p:sp>
        <p:nvSpPr>
          <p:cNvPr id="13386" name="文本框 13385"/>
          <p:cNvSpPr txBox="1">
            <a:spLocks noChangeArrowheads="1"/>
          </p:cNvSpPr>
          <p:nvPr/>
        </p:nvSpPr>
        <p:spPr bwMode="auto">
          <a:xfrm>
            <a:off x="6145213" y="5607050"/>
            <a:ext cx="23764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zh-CN" sz="3600">
                <a:latin typeface="宋体" panose="02010600030101010101" pitchFamily="2" charset="-122"/>
              </a:rPr>
              <a:t>10</a:t>
            </a:r>
            <a:r>
              <a:rPr lang="zh-CN" altLang="en-US" sz="3600">
                <a:latin typeface="宋体" panose="02010600030101010101" pitchFamily="2" charset="-122"/>
              </a:rPr>
              <a:t>（</a:t>
            </a:r>
            <a:r>
              <a:rPr lang="en-US" altLang="zh-CN" sz="3600">
                <a:latin typeface="宋体" panose="02010600030101010101" pitchFamily="2" charset="-122"/>
              </a:rPr>
              <a:t>12-x</a:t>
            </a:r>
            <a:r>
              <a:rPr lang="zh-CN" altLang="en-US" sz="3600">
                <a:latin typeface="宋体" panose="02010600030101010101" pitchFamily="2" charset="-122"/>
              </a:rPr>
              <a:t>）</a:t>
            </a:r>
          </a:p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3387" name="文本框 13386"/>
          <p:cNvSpPr txBox="1">
            <a:spLocks noChangeArrowheads="1"/>
          </p:cNvSpPr>
          <p:nvPr/>
        </p:nvSpPr>
        <p:spPr bwMode="auto">
          <a:xfrm>
            <a:off x="4284663" y="4630738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宋体" panose="02010600030101010101" pitchFamily="2" charset="-122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82" grpId="0"/>
      <p:bldP spid="13385" grpId="0"/>
      <p:bldP spid="13386" grpId="0"/>
      <p:bldP spid="133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225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b="1" dirty="0" smtClean="0">
                <a:solidFill>
                  <a:srgbClr val="000099"/>
                </a:solidFill>
              </a:rPr>
              <a:t>等量关系：</a:t>
            </a:r>
            <a:r>
              <a:rPr lang="zh-CN" altLang="en-US" sz="3600" b="1" dirty="0" smtClean="0"/>
              <a:t>答对得的分</a:t>
            </a:r>
            <a:r>
              <a:rPr lang="en-US" altLang="zh-CN" sz="3600" b="1" dirty="0" smtClean="0"/>
              <a:t>—</a:t>
            </a:r>
            <a:r>
              <a:rPr lang="zh-CN" altLang="en-US" sz="3600" b="1" dirty="0" smtClean="0"/>
              <a:t>扣得分</a:t>
            </a:r>
            <a:r>
              <a:rPr lang="en-US" altLang="zh-CN" sz="3600" b="1" dirty="0" smtClean="0"/>
              <a:t>=120</a:t>
            </a:r>
          </a:p>
        </p:txBody>
      </p:sp>
      <p:sp>
        <p:nvSpPr>
          <p:cNvPr id="17410" name="文本占位符 22530"/>
          <p:cNvSpPr>
            <a:spLocks noGrp="1"/>
          </p:cNvSpPr>
          <p:nvPr>
            <p:ph idx="1"/>
          </p:nvPr>
        </p:nvSpPr>
        <p:spPr>
          <a:xfrm>
            <a:off x="323850" y="1196975"/>
            <a:ext cx="8302625" cy="3989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b="1" noProof="1">
                <a:solidFill>
                  <a:srgbClr val="000099"/>
                </a:solidFill>
              </a:rPr>
              <a:t>解：</a:t>
            </a:r>
            <a:r>
              <a:rPr lang="zh-CN" altLang="en-US" b="1" noProof="1"/>
              <a:t>设这个代表队共答对</a:t>
            </a:r>
            <a:r>
              <a:rPr lang="en-US" altLang="zh-CN" b="1" noProof="1"/>
              <a:t>x</a:t>
            </a:r>
            <a:r>
              <a:rPr lang="zh-CN" altLang="en-US" b="1" noProof="1"/>
              <a:t>次，那么答错、答不出或提前按抢答器的为（</a:t>
            </a:r>
            <a:r>
              <a:rPr lang="en-US" altLang="zh-CN" b="1" noProof="1"/>
              <a:t>12-x</a:t>
            </a:r>
            <a:r>
              <a:rPr lang="zh-CN" altLang="en-US" b="1" noProof="1"/>
              <a:t>）次。于是，答对共得</a:t>
            </a:r>
            <a:r>
              <a:rPr lang="en-US" altLang="zh-CN" b="1" noProof="1"/>
              <a:t>20x</a:t>
            </a:r>
            <a:r>
              <a:rPr lang="zh-CN" altLang="en-US" b="1" noProof="1"/>
              <a:t>分，扣掉</a:t>
            </a:r>
            <a:r>
              <a:rPr lang="en-US" altLang="zh-CN" b="1" noProof="1"/>
              <a:t>10</a:t>
            </a:r>
            <a:r>
              <a:rPr lang="zh-CN" altLang="en-US" b="1" noProof="1"/>
              <a:t>（</a:t>
            </a:r>
            <a:r>
              <a:rPr lang="en-US" altLang="zh-CN" b="1" noProof="1"/>
              <a:t>12-x</a:t>
            </a:r>
            <a:r>
              <a:rPr lang="zh-CN" altLang="en-US" b="1" noProof="1"/>
              <a:t>）分。根据题意得</a:t>
            </a:r>
          </a:p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 noProof="1"/>
              <a:t>20x-10</a:t>
            </a:r>
            <a:r>
              <a:rPr lang="zh-CN" altLang="en-US" b="1" noProof="1"/>
              <a:t>（</a:t>
            </a:r>
            <a:r>
              <a:rPr lang="en-US" altLang="zh-CN" b="1" noProof="1"/>
              <a:t>12-x</a:t>
            </a:r>
            <a:r>
              <a:rPr lang="zh-CN" altLang="en-US" b="1" noProof="1"/>
              <a:t>）</a:t>
            </a:r>
            <a:r>
              <a:rPr lang="en-US" altLang="zh-CN" b="1" noProof="1"/>
              <a:t>=120</a:t>
            </a:r>
          </a:p>
          <a:p>
            <a:pPr>
              <a:lnSpc>
                <a:spcPct val="90000"/>
              </a:lnSpc>
            </a:pPr>
            <a:r>
              <a:rPr lang="zh-CN" altLang="en-US" b="1" noProof="1"/>
              <a:t>解这个方程，得</a:t>
            </a:r>
          </a:p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 noProof="1"/>
              <a:t>x=8</a:t>
            </a:r>
          </a:p>
          <a:p>
            <a:pPr>
              <a:lnSpc>
                <a:spcPct val="90000"/>
              </a:lnSpc>
            </a:pPr>
            <a:r>
              <a:rPr lang="zh-CN" altLang="en-US" b="1" noProof="1"/>
              <a:t>所以，这个代表队答对</a:t>
            </a:r>
            <a:r>
              <a:rPr lang="en-US" altLang="zh-CN" b="1" noProof="1"/>
              <a:t>8</a:t>
            </a:r>
            <a:r>
              <a:rPr lang="zh-CN" altLang="en-US" b="1" noProof="1"/>
              <a:t>次</a:t>
            </a:r>
          </a:p>
        </p:txBody>
      </p:sp>
      <p:sp>
        <p:nvSpPr>
          <p:cNvPr id="22532" name="文本框 22531"/>
          <p:cNvSpPr txBox="1">
            <a:spLocks noChangeArrowheads="1"/>
          </p:cNvSpPr>
          <p:nvPr/>
        </p:nvSpPr>
        <p:spPr bwMode="auto">
          <a:xfrm>
            <a:off x="179388" y="5373688"/>
            <a:ext cx="8964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99"/>
                </a:solidFill>
              </a:rPr>
              <a:t>思考：如果设扣分次数是</a:t>
            </a:r>
            <a:r>
              <a:rPr lang="en-US" altLang="zh-CN" sz="3200" b="1">
                <a:solidFill>
                  <a:srgbClr val="000099"/>
                </a:solidFill>
              </a:rPr>
              <a:t>x</a:t>
            </a:r>
            <a:r>
              <a:rPr lang="zh-CN" altLang="en-US" sz="3200" b="1">
                <a:solidFill>
                  <a:srgbClr val="000099"/>
                </a:solidFill>
              </a:rPr>
              <a:t>，你能列出方程吗？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225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312680" y="2041842"/>
            <a:ext cx="84963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为响应安丘市政府“文明城市”的号召，青云山购进A,B两种树苗共12棵，已知A种树苗每棵20元，B种树苗每棵10元，若购进A,B两种树苗刚好用去了140元，问购进A,B两种树苗各多少棵？</a:t>
            </a:r>
          </a:p>
        </p:txBody>
      </p:sp>
      <p:pic>
        <p:nvPicPr>
          <p:cNvPr id="34818" name="WordArt 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" y="188913"/>
            <a:ext cx="19875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0"/>
            <a:ext cx="68040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811338" y="3562350"/>
            <a:ext cx="54244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80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4213" y="5876925"/>
            <a:ext cx="74882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等量关系是：</a:t>
            </a:r>
            <a:r>
              <a:rPr lang="zh-CN" altLang="en-US" sz="2800" dirty="0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A种树的费用</a:t>
            </a:r>
            <a:r>
              <a:rPr lang="zh-CN" altLang="en-US" sz="2400" dirty="0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zh-CN" altLang="en-US" sz="2800" dirty="0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B种树的费用</a:t>
            </a:r>
            <a:r>
              <a:rPr lang="zh-CN" altLang="en-US" sz="2400" dirty="0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=140元</a:t>
            </a:r>
          </a:p>
        </p:txBody>
      </p:sp>
      <p:graphicFrame>
        <p:nvGraphicFramePr>
          <p:cNvPr id="11271" name="Group 7"/>
          <p:cNvGraphicFramePr>
            <a:graphicFrameLocks noGrp="1"/>
          </p:cNvGraphicFramePr>
          <p:nvPr/>
        </p:nvGraphicFramePr>
        <p:xfrm>
          <a:off x="900113" y="4149725"/>
          <a:ext cx="7343775" cy="1532004"/>
        </p:xfrm>
        <a:graphic>
          <a:graphicData uri="http://schemas.openxmlformats.org/drawingml/2006/table">
            <a:tbl>
              <a:tblPr/>
              <a:tblGrid>
                <a:gridCol w="127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7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4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单价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棵树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费用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A种树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B种树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全屏显示(4:3)</PresentationFormat>
  <Paragraphs>96</Paragraphs>
  <Slides>14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黑体</vt:lpstr>
      <vt:lpstr>华文新魏</vt:lpstr>
      <vt:lpstr>楷体_GB2312</vt:lpstr>
      <vt:lpstr>宋体</vt:lpstr>
      <vt:lpstr>微软雅黑</vt:lpstr>
      <vt:lpstr>Arial</vt:lpstr>
      <vt:lpstr>Arial Black</vt:lpstr>
      <vt:lpstr>Calibri</vt:lpstr>
      <vt:lpstr>Tahoma</vt:lpstr>
      <vt:lpstr>Times New Roman</vt:lpstr>
      <vt:lpstr>Wingdings</vt:lpstr>
      <vt:lpstr>WWW.2PPT.COM
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等量关系：答对得的分—扣得分=120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2009-12-22T07:21:00Z</dcterms:created>
  <dcterms:modified xsi:type="dcterms:W3CDTF">2023-01-17T03:29:56Z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719408055CC446EE839ABFA160CA4D4A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