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8" r:id="rId3"/>
    <p:sldId id="259" r:id="rId4"/>
    <p:sldId id="282" r:id="rId5"/>
    <p:sldId id="261" r:id="rId6"/>
    <p:sldId id="295" r:id="rId7"/>
    <p:sldId id="265" r:id="rId8"/>
    <p:sldId id="284" r:id="rId9"/>
    <p:sldId id="286" r:id="rId10"/>
    <p:sldId id="285" r:id="rId11"/>
    <p:sldId id="268" r:id="rId12"/>
    <p:sldId id="308" r:id="rId13"/>
    <p:sldId id="309" r:id="rId14"/>
    <p:sldId id="310" r:id="rId15"/>
    <p:sldId id="271" r:id="rId16"/>
    <p:sldId id="287" r:id="rId17"/>
    <p:sldId id="288" r:id="rId18"/>
    <p:sldId id="306" r:id="rId19"/>
    <p:sldId id="307" r:id="rId20"/>
    <p:sldId id="312" r:id="rId21"/>
    <p:sldId id="299" r:id="rId22"/>
    <p:sldId id="272" r:id="rId23"/>
    <p:sldId id="311" r:id="rId24"/>
    <p:sldId id="290" r:id="rId25"/>
    <p:sldId id="277" r:id="rId26"/>
    <p:sldId id="313" r:id="rId27"/>
    <p:sldId id="278" r:id="rId28"/>
    <p:sldId id="314" r:id="rId29"/>
    <p:sldId id="280" r:id="rId30"/>
    <p:sldId id="296" r:id="rId31"/>
    <p:sldId id="300" r:id="rId32"/>
    <p:sldId id="297" r:id="rId33"/>
    <p:sldId id="302" r:id="rId34"/>
    <p:sldId id="298" r:id="rId35"/>
    <p:sldId id="301" r:id="rId36"/>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006B193-2E20-47D5-866E-C088C2D71810}" type="slidenum">
              <a:rPr lang="en-US" altLang="zh-CN"/>
              <a:t>‹#›</a:t>
            </a:fld>
            <a:endParaRPr lang="en-US" altLang="zh-CN"/>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427D09B-5DC6-44C0-A567-5FE88B30C16D}" type="slidenum">
              <a:rPr lang="en-US" altLang="zh-CN"/>
              <a:t>‹#›</a:t>
            </a:fld>
            <a:endParaRPr lang="en-US" altLang="zh-CN"/>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0AFEE69-3B4C-4814-8649-77B3E9A14489}" type="slidenum">
              <a:rPr lang="en-US" altLang="zh-CN"/>
              <a:t>‹#›</a:t>
            </a:fld>
            <a:endParaRPr lang="en-US" altLang="zh-CN"/>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289BE17-8A61-4553-AF9F-E2414C92E236}" type="slidenum">
              <a:rPr lang="en-US" altLang="zh-CN"/>
              <a:t>‹#›</a:t>
            </a:fld>
            <a:endParaRPr lang="en-US" altLang="zh-CN"/>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44725821-A4D2-42ED-A120-8151FFC2688F}" type="slidenum">
              <a:rPr lang="en-US" altLang="zh-CN"/>
              <a:t>‹#›</a:t>
            </a:fld>
            <a:endParaRPr lang="en-US" altLang="zh-C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7445271-4759-4AA6-8B88-BAEC1BB8404C}" type="slidenum">
              <a:rPr lang="en-US" altLang="zh-CN"/>
              <a:t>‹#›</a:t>
            </a:fld>
            <a:endParaRPr lang="en-US" altLang="zh-CN"/>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00D4893-4EEF-410A-BF9C-8F0EFF51B5DA}" type="slidenum">
              <a:rPr lang="en-US" altLang="zh-CN"/>
              <a:t>‹#›</a:t>
            </a:fld>
            <a:endParaRPr lang="en-US" altLang="zh-CN"/>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B2250F8-6C51-437F-876D-8BC63D9061D9}" type="slidenum">
              <a:rPr lang="en-US" altLang="zh-CN"/>
              <a:t>‹#›</a:t>
            </a:fld>
            <a:endParaRPr lang="en-US" altLang="zh-CN"/>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2A8FCEA4-FA8A-4815-A228-170135E46FCB}" type="slidenum">
              <a:rPr lang="en-US" altLang="zh-CN"/>
              <a:t>‹#›</a:t>
            </a:fld>
            <a:endParaRPr lang="en-US" altLang="zh-CN"/>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6B3CA04-E8D1-4C0F-B5FF-27B67B2AA4AB}" type="slidenum">
              <a:rPr lang="en-US" altLang="zh-CN"/>
              <a:t>‹#›</a:t>
            </a:fld>
            <a:endParaRPr lang="en-US" altLang="zh-CN"/>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EAFDCD6A-9E4C-4ACB-AFBB-71CB7A2034D6}" type="slidenum">
              <a:rPr lang="en-US" altLang="zh-CN"/>
              <a:t>‹#›</a:t>
            </a:fld>
            <a:endParaRPr lang="en-US" altLang="zh-CN"/>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F44F615-31EB-4FA5-86E4-E6B31E2638F1}" type="slidenum">
              <a:rPr lang="en-US" altLang="zh-CN"/>
              <a:t>‹#›</a:t>
            </a:fld>
            <a:endParaRPr lang="en-US" altLang="zh-CN"/>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6963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96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696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696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CF2C103-4711-4437-994C-7A4F01CBCF20}"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9634"/>
                                        </p:tgtEl>
                                        <p:attrNameLst>
                                          <p:attrName>style.visibility</p:attrName>
                                        </p:attrNameLst>
                                      </p:cBhvr>
                                      <p:to>
                                        <p:strVal val="visible"/>
                                      </p:to>
                                    </p:set>
                                    <p:animEffect transition="in" filter="wipe(right)">
                                      <p:cBhvr>
                                        <p:cTn id="7" dur="500"/>
                                        <p:tgtEl>
                                          <p:spTgt spid="69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3.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wmf"/><Relationship Id="rId1" Type="http://schemas.openxmlformats.org/officeDocument/2006/relationships/slideLayout" Target="../slideLayouts/slideLayout13.xml"/><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GIF"/><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wmf"/><Relationship Id="rId1" Type="http://schemas.openxmlformats.org/officeDocument/2006/relationships/slideLayout" Target="../slideLayouts/slideLayout8.xml"/><Relationship Id="rId4" Type="http://schemas.openxmlformats.org/officeDocument/2006/relationships/image" Target="../media/image24.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65412" y="2181225"/>
            <a:ext cx="6096000" cy="1470025"/>
          </a:xfrm>
        </p:spPr>
        <p:txBody>
          <a:bodyPr/>
          <a:lstStyle/>
          <a:p>
            <a:r>
              <a:rPr lang="zh-CN" altLang="en-US" b="1">
                <a:latin typeface="微软雅黑" panose="020B0503020204020204" pitchFamily="34" charset="-122"/>
                <a:ea typeface="微软雅黑" panose="020B0503020204020204" pitchFamily="34" charset="-122"/>
              </a:rPr>
              <a:t>线段的垂直平分线</a:t>
            </a:r>
          </a:p>
        </p:txBody>
      </p:sp>
      <p:grpSp>
        <p:nvGrpSpPr>
          <p:cNvPr id="6147" name="Group 3"/>
          <p:cNvGrpSpPr/>
          <p:nvPr/>
        </p:nvGrpSpPr>
        <p:grpSpPr bwMode="auto">
          <a:xfrm>
            <a:off x="912812" y="2257425"/>
            <a:ext cx="1865313" cy="1320800"/>
            <a:chOff x="2067" y="1736"/>
            <a:chExt cx="1175" cy="832"/>
          </a:xfrm>
        </p:grpSpPr>
        <p:sp>
          <p:nvSpPr>
            <p:cNvPr id="6148" name="Oval 4"/>
            <p:cNvSpPr>
              <a:spLocks noChangeArrowheads="1"/>
            </p:cNvSpPr>
            <p:nvPr/>
          </p:nvSpPr>
          <p:spPr bwMode="auto">
            <a:xfrm>
              <a:off x="2154" y="2341"/>
              <a:ext cx="1088" cy="227"/>
            </a:xfrm>
            <a:prstGeom prst="ellipse">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sp>
          <p:nvSpPr>
            <p:cNvPr id="6149" name="Freeform 5"/>
            <p:cNvSpPr/>
            <p:nvPr/>
          </p:nvSpPr>
          <p:spPr bwMode="auto">
            <a:xfrm>
              <a:off x="2275" y="1737"/>
              <a:ext cx="923" cy="763"/>
            </a:xfrm>
            <a:custGeom>
              <a:avLst/>
              <a:gdLst>
                <a:gd name="T0" fmla="*/ 1503 w 10147"/>
                <a:gd name="T1" fmla="*/ 8392 h 8394"/>
                <a:gd name="T2" fmla="*/ 1266 w 10147"/>
                <a:gd name="T3" fmla="*/ 8362 h 8394"/>
                <a:gd name="T4" fmla="*/ 1038 w 10147"/>
                <a:gd name="T5" fmla="*/ 8297 h 8394"/>
                <a:gd name="T6" fmla="*/ 828 w 10147"/>
                <a:gd name="T7" fmla="*/ 8203 h 8394"/>
                <a:gd name="T8" fmla="*/ 636 w 10147"/>
                <a:gd name="T9" fmla="*/ 8079 h 8394"/>
                <a:gd name="T10" fmla="*/ 463 w 10147"/>
                <a:gd name="T11" fmla="*/ 7931 h 8394"/>
                <a:gd name="T12" fmla="*/ 315 w 10147"/>
                <a:gd name="T13" fmla="*/ 7758 h 8394"/>
                <a:gd name="T14" fmla="*/ 191 w 10147"/>
                <a:gd name="T15" fmla="*/ 7563 h 8394"/>
                <a:gd name="T16" fmla="*/ 94 w 10147"/>
                <a:gd name="T17" fmla="*/ 7353 h 8394"/>
                <a:gd name="T18" fmla="*/ 32 w 10147"/>
                <a:gd name="T19" fmla="*/ 7130 h 8394"/>
                <a:gd name="T20" fmla="*/ 0 w 10147"/>
                <a:gd name="T21" fmla="*/ 6890 h 8394"/>
                <a:gd name="T22" fmla="*/ 0 w 10147"/>
                <a:gd name="T23" fmla="*/ 1506 h 8394"/>
                <a:gd name="T24" fmla="*/ 32 w 10147"/>
                <a:gd name="T25" fmla="*/ 1267 h 8394"/>
                <a:gd name="T26" fmla="*/ 94 w 10147"/>
                <a:gd name="T27" fmla="*/ 1041 h 8394"/>
                <a:gd name="T28" fmla="*/ 191 w 10147"/>
                <a:gd name="T29" fmla="*/ 831 h 8394"/>
                <a:gd name="T30" fmla="*/ 315 w 10147"/>
                <a:gd name="T31" fmla="*/ 640 h 8394"/>
                <a:gd name="T32" fmla="*/ 463 w 10147"/>
                <a:gd name="T33" fmla="*/ 467 h 8394"/>
                <a:gd name="T34" fmla="*/ 636 w 10147"/>
                <a:gd name="T35" fmla="*/ 316 h 8394"/>
                <a:gd name="T36" fmla="*/ 828 w 10147"/>
                <a:gd name="T37" fmla="*/ 191 h 8394"/>
                <a:gd name="T38" fmla="*/ 1038 w 10147"/>
                <a:gd name="T39" fmla="*/ 97 h 8394"/>
                <a:gd name="T40" fmla="*/ 1266 w 10147"/>
                <a:gd name="T41" fmla="*/ 32 h 8394"/>
                <a:gd name="T42" fmla="*/ 1503 w 10147"/>
                <a:gd name="T43" fmla="*/ 3 h 8394"/>
                <a:gd name="T44" fmla="*/ 8644 w 10147"/>
                <a:gd name="T45" fmla="*/ 3 h 8394"/>
                <a:gd name="T46" fmla="*/ 8881 w 10147"/>
                <a:gd name="T47" fmla="*/ 32 h 8394"/>
                <a:gd name="T48" fmla="*/ 9105 w 10147"/>
                <a:gd name="T49" fmla="*/ 97 h 8394"/>
                <a:gd name="T50" fmla="*/ 9316 w 10147"/>
                <a:gd name="T51" fmla="*/ 191 h 8394"/>
                <a:gd name="T52" fmla="*/ 9510 w 10147"/>
                <a:gd name="T53" fmla="*/ 316 h 8394"/>
                <a:gd name="T54" fmla="*/ 9682 w 10147"/>
                <a:gd name="T55" fmla="*/ 467 h 8394"/>
                <a:gd name="T56" fmla="*/ 9831 w 10147"/>
                <a:gd name="T57" fmla="*/ 640 h 8394"/>
                <a:gd name="T58" fmla="*/ 9956 w 10147"/>
                <a:gd name="T59" fmla="*/ 831 h 8394"/>
                <a:gd name="T60" fmla="*/ 10052 w 10147"/>
                <a:gd name="T61" fmla="*/ 1041 h 8394"/>
                <a:gd name="T62" fmla="*/ 10115 w 10147"/>
                <a:gd name="T63" fmla="*/ 1267 h 8394"/>
                <a:gd name="T64" fmla="*/ 10144 w 10147"/>
                <a:gd name="T65" fmla="*/ 1506 h 8394"/>
                <a:gd name="T66" fmla="*/ 10144 w 10147"/>
                <a:gd name="T67" fmla="*/ 6890 h 8394"/>
                <a:gd name="T68" fmla="*/ 10115 w 10147"/>
                <a:gd name="T69" fmla="*/ 7130 h 8394"/>
                <a:gd name="T70" fmla="*/ 10052 w 10147"/>
                <a:gd name="T71" fmla="*/ 7353 h 8394"/>
                <a:gd name="T72" fmla="*/ 9956 w 10147"/>
                <a:gd name="T73" fmla="*/ 7563 h 8394"/>
                <a:gd name="T74" fmla="*/ 9831 w 10147"/>
                <a:gd name="T75" fmla="*/ 7758 h 8394"/>
                <a:gd name="T76" fmla="*/ 9682 w 10147"/>
                <a:gd name="T77" fmla="*/ 7931 h 8394"/>
                <a:gd name="T78" fmla="*/ 9510 w 10147"/>
                <a:gd name="T79" fmla="*/ 8079 h 8394"/>
                <a:gd name="T80" fmla="*/ 9316 w 10147"/>
                <a:gd name="T81" fmla="*/ 8203 h 8394"/>
                <a:gd name="T82" fmla="*/ 9105 w 10147"/>
                <a:gd name="T83" fmla="*/ 8297 h 8394"/>
                <a:gd name="T84" fmla="*/ 8881 w 10147"/>
                <a:gd name="T85" fmla="*/ 8362 h 8394"/>
                <a:gd name="T86" fmla="*/ 8644 w 10147"/>
                <a:gd name="T87" fmla="*/ 8392 h 8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47" h="8394">
                  <a:moveTo>
                    <a:pt x="8563" y="8394"/>
                  </a:moveTo>
                  <a:lnTo>
                    <a:pt x="1584" y="8394"/>
                  </a:lnTo>
                  <a:lnTo>
                    <a:pt x="1503" y="8392"/>
                  </a:lnTo>
                  <a:lnTo>
                    <a:pt x="1422" y="8387"/>
                  </a:lnTo>
                  <a:lnTo>
                    <a:pt x="1344" y="8376"/>
                  </a:lnTo>
                  <a:lnTo>
                    <a:pt x="1266" y="8362"/>
                  </a:lnTo>
                  <a:lnTo>
                    <a:pt x="1190" y="8346"/>
                  </a:lnTo>
                  <a:lnTo>
                    <a:pt x="1114" y="8325"/>
                  </a:lnTo>
                  <a:lnTo>
                    <a:pt x="1038" y="8297"/>
                  </a:lnTo>
                  <a:lnTo>
                    <a:pt x="969" y="8270"/>
                  </a:lnTo>
                  <a:lnTo>
                    <a:pt x="898" y="8238"/>
                  </a:lnTo>
                  <a:lnTo>
                    <a:pt x="828" y="8203"/>
                  </a:lnTo>
                  <a:lnTo>
                    <a:pt x="763" y="8166"/>
                  </a:lnTo>
                  <a:lnTo>
                    <a:pt x="698" y="8125"/>
                  </a:lnTo>
                  <a:lnTo>
                    <a:pt x="636" y="8079"/>
                  </a:lnTo>
                  <a:lnTo>
                    <a:pt x="576" y="8033"/>
                  </a:lnTo>
                  <a:lnTo>
                    <a:pt x="518" y="7982"/>
                  </a:lnTo>
                  <a:lnTo>
                    <a:pt x="463" y="7931"/>
                  </a:lnTo>
                  <a:lnTo>
                    <a:pt x="410" y="7874"/>
                  </a:lnTo>
                  <a:lnTo>
                    <a:pt x="361" y="7817"/>
                  </a:lnTo>
                  <a:lnTo>
                    <a:pt x="315" y="7758"/>
                  </a:lnTo>
                  <a:lnTo>
                    <a:pt x="270" y="7696"/>
                  </a:lnTo>
                  <a:lnTo>
                    <a:pt x="229" y="7631"/>
                  </a:lnTo>
                  <a:lnTo>
                    <a:pt x="191" y="7563"/>
                  </a:lnTo>
                  <a:lnTo>
                    <a:pt x="156" y="7496"/>
                  </a:lnTo>
                  <a:lnTo>
                    <a:pt x="123" y="7426"/>
                  </a:lnTo>
                  <a:lnTo>
                    <a:pt x="94" y="7353"/>
                  </a:lnTo>
                  <a:lnTo>
                    <a:pt x="70" y="7280"/>
                  </a:lnTo>
                  <a:lnTo>
                    <a:pt x="48" y="7205"/>
                  </a:lnTo>
                  <a:lnTo>
                    <a:pt x="32" y="7130"/>
                  </a:lnTo>
                  <a:lnTo>
                    <a:pt x="16" y="7051"/>
                  </a:lnTo>
                  <a:lnTo>
                    <a:pt x="7" y="6971"/>
                  </a:lnTo>
                  <a:lnTo>
                    <a:pt x="0" y="6890"/>
                  </a:lnTo>
                  <a:lnTo>
                    <a:pt x="0" y="6808"/>
                  </a:lnTo>
                  <a:lnTo>
                    <a:pt x="0" y="1586"/>
                  </a:lnTo>
                  <a:lnTo>
                    <a:pt x="0" y="1506"/>
                  </a:lnTo>
                  <a:lnTo>
                    <a:pt x="7" y="1424"/>
                  </a:lnTo>
                  <a:lnTo>
                    <a:pt x="16" y="1346"/>
                  </a:lnTo>
                  <a:lnTo>
                    <a:pt x="32" y="1267"/>
                  </a:lnTo>
                  <a:lnTo>
                    <a:pt x="48" y="1189"/>
                  </a:lnTo>
                  <a:lnTo>
                    <a:pt x="70" y="1117"/>
                  </a:lnTo>
                  <a:lnTo>
                    <a:pt x="94" y="1041"/>
                  </a:lnTo>
                  <a:lnTo>
                    <a:pt x="123" y="971"/>
                  </a:lnTo>
                  <a:lnTo>
                    <a:pt x="156" y="901"/>
                  </a:lnTo>
                  <a:lnTo>
                    <a:pt x="191" y="831"/>
                  </a:lnTo>
                  <a:lnTo>
                    <a:pt x="229" y="766"/>
                  </a:lnTo>
                  <a:lnTo>
                    <a:pt x="270" y="701"/>
                  </a:lnTo>
                  <a:lnTo>
                    <a:pt x="315" y="640"/>
                  </a:lnTo>
                  <a:lnTo>
                    <a:pt x="361" y="578"/>
                  </a:lnTo>
                  <a:lnTo>
                    <a:pt x="410" y="521"/>
                  </a:lnTo>
                  <a:lnTo>
                    <a:pt x="463" y="467"/>
                  </a:lnTo>
                  <a:lnTo>
                    <a:pt x="518" y="413"/>
                  </a:lnTo>
                  <a:lnTo>
                    <a:pt x="576" y="364"/>
                  </a:lnTo>
                  <a:lnTo>
                    <a:pt x="636" y="316"/>
                  </a:lnTo>
                  <a:lnTo>
                    <a:pt x="698" y="272"/>
                  </a:lnTo>
                  <a:lnTo>
                    <a:pt x="763" y="232"/>
                  </a:lnTo>
                  <a:lnTo>
                    <a:pt x="828" y="191"/>
                  </a:lnTo>
                  <a:lnTo>
                    <a:pt x="898" y="157"/>
                  </a:lnTo>
                  <a:lnTo>
                    <a:pt x="969" y="127"/>
                  </a:lnTo>
                  <a:lnTo>
                    <a:pt x="1038" y="97"/>
                  </a:lnTo>
                  <a:lnTo>
                    <a:pt x="1114" y="73"/>
                  </a:lnTo>
                  <a:lnTo>
                    <a:pt x="1190" y="51"/>
                  </a:lnTo>
                  <a:lnTo>
                    <a:pt x="1266" y="32"/>
                  </a:lnTo>
                  <a:lnTo>
                    <a:pt x="1344" y="19"/>
                  </a:lnTo>
                  <a:lnTo>
                    <a:pt x="1422" y="8"/>
                  </a:lnTo>
                  <a:lnTo>
                    <a:pt x="1503" y="3"/>
                  </a:lnTo>
                  <a:lnTo>
                    <a:pt x="1584" y="0"/>
                  </a:lnTo>
                  <a:lnTo>
                    <a:pt x="8563" y="0"/>
                  </a:lnTo>
                  <a:lnTo>
                    <a:pt x="8644" y="3"/>
                  </a:lnTo>
                  <a:lnTo>
                    <a:pt x="8725" y="8"/>
                  </a:lnTo>
                  <a:lnTo>
                    <a:pt x="8803" y="19"/>
                  </a:lnTo>
                  <a:lnTo>
                    <a:pt x="8881" y="32"/>
                  </a:lnTo>
                  <a:lnTo>
                    <a:pt x="8957" y="51"/>
                  </a:lnTo>
                  <a:lnTo>
                    <a:pt x="9033" y="73"/>
                  </a:lnTo>
                  <a:lnTo>
                    <a:pt x="9105" y="97"/>
                  </a:lnTo>
                  <a:lnTo>
                    <a:pt x="9178" y="127"/>
                  </a:lnTo>
                  <a:lnTo>
                    <a:pt x="9248" y="157"/>
                  </a:lnTo>
                  <a:lnTo>
                    <a:pt x="9316" y="191"/>
                  </a:lnTo>
                  <a:lnTo>
                    <a:pt x="9383" y="232"/>
                  </a:lnTo>
                  <a:lnTo>
                    <a:pt x="9448" y="272"/>
                  </a:lnTo>
                  <a:lnTo>
                    <a:pt x="9510" y="316"/>
                  </a:lnTo>
                  <a:lnTo>
                    <a:pt x="9569" y="364"/>
                  </a:lnTo>
                  <a:lnTo>
                    <a:pt x="9629" y="413"/>
                  </a:lnTo>
                  <a:lnTo>
                    <a:pt x="9682" y="467"/>
                  </a:lnTo>
                  <a:lnTo>
                    <a:pt x="9734" y="521"/>
                  </a:lnTo>
                  <a:lnTo>
                    <a:pt x="9785" y="578"/>
                  </a:lnTo>
                  <a:lnTo>
                    <a:pt x="9831" y="640"/>
                  </a:lnTo>
                  <a:lnTo>
                    <a:pt x="9877" y="701"/>
                  </a:lnTo>
                  <a:lnTo>
                    <a:pt x="9917" y="766"/>
                  </a:lnTo>
                  <a:lnTo>
                    <a:pt x="9956" y="831"/>
                  </a:lnTo>
                  <a:lnTo>
                    <a:pt x="9990" y="901"/>
                  </a:lnTo>
                  <a:lnTo>
                    <a:pt x="10023" y="971"/>
                  </a:lnTo>
                  <a:lnTo>
                    <a:pt x="10052" y="1041"/>
                  </a:lnTo>
                  <a:lnTo>
                    <a:pt x="10076" y="1117"/>
                  </a:lnTo>
                  <a:lnTo>
                    <a:pt x="10098" y="1189"/>
                  </a:lnTo>
                  <a:lnTo>
                    <a:pt x="10115" y="1267"/>
                  </a:lnTo>
                  <a:lnTo>
                    <a:pt x="10128" y="1346"/>
                  </a:lnTo>
                  <a:lnTo>
                    <a:pt x="10138" y="1424"/>
                  </a:lnTo>
                  <a:lnTo>
                    <a:pt x="10144" y="1506"/>
                  </a:lnTo>
                  <a:lnTo>
                    <a:pt x="10147" y="1586"/>
                  </a:lnTo>
                  <a:lnTo>
                    <a:pt x="10147" y="6808"/>
                  </a:lnTo>
                  <a:lnTo>
                    <a:pt x="10144" y="6890"/>
                  </a:lnTo>
                  <a:lnTo>
                    <a:pt x="10138" y="6971"/>
                  </a:lnTo>
                  <a:lnTo>
                    <a:pt x="10128" y="7051"/>
                  </a:lnTo>
                  <a:lnTo>
                    <a:pt x="10115" y="7130"/>
                  </a:lnTo>
                  <a:lnTo>
                    <a:pt x="10098" y="7205"/>
                  </a:lnTo>
                  <a:lnTo>
                    <a:pt x="10076" y="7280"/>
                  </a:lnTo>
                  <a:lnTo>
                    <a:pt x="10052" y="7353"/>
                  </a:lnTo>
                  <a:lnTo>
                    <a:pt x="10023" y="7426"/>
                  </a:lnTo>
                  <a:lnTo>
                    <a:pt x="9990" y="7496"/>
                  </a:lnTo>
                  <a:lnTo>
                    <a:pt x="9956" y="7563"/>
                  </a:lnTo>
                  <a:lnTo>
                    <a:pt x="9917" y="7631"/>
                  </a:lnTo>
                  <a:lnTo>
                    <a:pt x="9877" y="7696"/>
                  </a:lnTo>
                  <a:lnTo>
                    <a:pt x="9831" y="7758"/>
                  </a:lnTo>
                  <a:lnTo>
                    <a:pt x="9785" y="7817"/>
                  </a:lnTo>
                  <a:lnTo>
                    <a:pt x="9734" y="7874"/>
                  </a:lnTo>
                  <a:lnTo>
                    <a:pt x="9682" y="7931"/>
                  </a:lnTo>
                  <a:lnTo>
                    <a:pt x="9629" y="7982"/>
                  </a:lnTo>
                  <a:lnTo>
                    <a:pt x="9569" y="8033"/>
                  </a:lnTo>
                  <a:lnTo>
                    <a:pt x="9510" y="8079"/>
                  </a:lnTo>
                  <a:lnTo>
                    <a:pt x="9448" y="8125"/>
                  </a:lnTo>
                  <a:lnTo>
                    <a:pt x="9383" y="8166"/>
                  </a:lnTo>
                  <a:lnTo>
                    <a:pt x="9316" y="8203"/>
                  </a:lnTo>
                  <a:lnTo>
                    <a:pt x="9248" y="8238"/>
                  </a:lnTo>
                  <a:lnTo>
                    <a:pt x="9178" y="8270"/>
                  </a:lnTo>
                  <a:lnTo>
                    <a:pt x="9105" y="8297"/>
                  </a:lnTo>
                  <a:lnTo>
                    <a:pt x="9033" y="8325"/>
                  </a:lnTo>
                  <a:lnTo>
                    <a:pt x="8957" y="8346"/>
                  </a:lnTo>
                  <a:lnTo>
                    <a:pt x="8881" y="8362"/>
                  </a:lnTo>
                  <a:lnTo>
                    <a:pt x="8803" y="8376"/>
                  </a:lnTo>
                  <a:lnTo>
                    <a:pt x="8725" y="8387"/>
                  </a:lnTo>
                  <a:lnTo>
                    <a:pt x="8644" y="8392"/>
                  </a:lnTo>
                  <a:lnTo>
                    <a:pt x="8563" y="839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0" name="Freeform 6"/>
            <p:cNvSpPr/>
            <p:nvPr/>
          </p:nvSpPr>
          <p:spPr bwMode="auto">
            <a:xfrm>
              <a:off x="2274" y="1736"/>
              <a:ext cx="925" cy="766"/>
            </a:xfrm>
            <a:custGeom>
              <a:avLst/>
              <a:gdLst>
                <a:gd name="T0" fmla="*/ 1441 w 10179"/>
                <a:gd name="T1" fmla="*/ 8387 h 8426"/>
                <a:gd name="T2" fmla="*/ 1063 w 10179"/>
                <a:gd name="T3" fmla="*/ 8300 h 8426"/>
                <a:gd name="T4" fmla="*/ 723 w 10179"/>
                <a:gd name="T5" fmla="*/ 8127 h 8426"/>
                <a:gd name="T6" fmla="*/ 439 w 10179"/>
                <a:gd name="T7" fmla="*/ 7879 h 8426"/>
                <a:gd name="T8" fmla="*/ 221 w 10179"/>
                <a:gd name="T9" fmla="*/ 7572 h 8426"/>
                <a:gd name="T10" fmla="*/ 81 w 10179"/>
                <a:gd name="T11" fmla="*/ 7218 h 8426"/>
                <a:gd name="T12" fmla="*/ 32 w 10179"/>
                <a:gd name="T13" fmla="*/ 6824 h 8426"/>
                <a:gd name="T14" fmla="*/ 61 w 10179"/>
                <a:gd name="T15" fmla="*/ 1287 h 8426"/>
                <a:gd name="T16" fmla="*/ 185 w 10179"/>
                <a:gd name="T17" fmla="*/ 923 h 8426"/>
                <a:gd name="T18" fmla="*/ 391 w 10179"/>
                <a:gd name="T19" fmla="*/ 604 h 8426"/>
                <a:gd name="T20" fmla="*/ 661 w 10179"/>
                <a:gd name="T21" fmla="*/ 345 h 8426"/>
                <a:gd name="T22" fmla="*/ 990 w 10179"/>
                <a:gd name="T23" fmla="*/ 156 h 8426"/>
                <a:gd name="T24" fmla="*/ 1362 w 10179"/>
                <a:gd name="T25" fmla="*/ 51 h 8426"/>
                <a:gd name="T26" fmla="*/ 8657 w 10179"/>
                <a:gd name="T27" fmla="*/ 35 h 8426"/>
                <a:gd name="T28" fmla="*/ 9043 w 10179"/>
                <a:gd name="T29" fmla="*/ 105 h 8426"/>
                <a:gd name="T30" fmla="*/ 9391 w 10179"/>
                <a:gd name="T31" fmla="*/ 262 h 8426"/>
                <a:gd name="T32" fmla="*/ 9688 w 10179"/>
                <a:gd name="T33" fmla="*/ 493 h 8426"/>
                <a:gd name="T34" fmla="*/ 9919 w 10179"/>
                <a:gd name="T35" fmla="*/ 790 h 8426"/>
                <a:gd name="T36" fmla="*/ 10076 w 10179"/>
                <a:gd name="T37" fmla="*/ 1135 h 8426"/>
                <a:gd name="T38" fmla="*/ 10147 w 10179"/>
                <a:gd name="T39" fmla="*/ 1522 h 8426"/>
                <a:gd name="T40" fmla="*/ 10131 w 10179"/>
                <a:gd name="T41" fmla="*/ 7065 h 8426"/>
                <a:gd name="T42" fmla="*/ 10025 w 10179"/>
                <a:gd name="T43" fmla="*/ 7436 h 8426"/>
                <a:gd name="T44" fmla="*/ 9836 w 10179"/>
                <a:gd name="T45" fmla="*/ 7763 h 8426"/>
                <a:gd name="T46" fmla="*/ 9574 w 10179"/>
                <a:gd name="T47" fmla="*/ 8035 h 8426"/>
                <a:gd name="T48" fmla="*/ 9259 w 10179"/>
                <a:gd name="T49" fmla="*/ 8240 h 8426"/>
                <a:gd name="T50" fmla="*/ 8895 w 10179"/>
                <a:gd name="T51" fmla="*/ 8362 h 8426"/>
                <a:gd name="T52" fmla="*/ 8579 w 10179"/>
                <a:gd name="T53" fmla="*/ 8410 h 8426"/>
                <a:gd name="T54" fmla="*/ 8900 w 10179"/>
                <a:gd name="T55" fmla="*/ 8394 h 8426"/>
                <a:gd name="T56" fmla="*/ 9272 w 10179"/>
                <a:gd name="T57" fmla="*/ 8267 h 8426"/>
                <a:gd name="T58" fmla="*/ 9596 w 10179"/>
                <a:gd name="T59" fmla="*/ 8060 h 8426"/>
                <a:gd name="T60" fmla="*/ 9861 w 10179"/>
                <a:gd name="T61" fmla="*/ 7782 h 8426"/>
                <a:gd name="T62" fmla="*/ 10055 w 10179"/>
                <a:gd name="T63" fmla="*/ 7448 h 8426"/>
                <a:gd name="T64" fmla="*/ 10160 w 10179"/>
                <a:gd name="T65" fmla="*/ 7070 h 8426"/>
                <a:gd name="T66" fmla="*/ 10179 w 10179"/>
                <a:gd name="T67" fmla="*/ 1522 h 8426"/>
                <a:gd name="T68" fmla="*/ 10108 w 10179"/>
                <a:gd name="T69" fmla="*/ 1128 h 8426"/>
                <a:gd name="T70" fmla="*/ 9947 w 10179"/>
                <a:gd name="T71" fmla="*/ 771 h 8426"/>
                <a:gd name="T72" fmla="*/ 9709 w 10179"/>
                <a:gd name="T73" fmla="*/ 469 h 8426"/>
                <a:gd name="T74" fmla="*/ 9408 w 10179"/>
                <a:gd name="T75" fmla="*/ 232 h 8426"/>
                <a:gd name="T76" fmla="*/ 9054 w 10179"/>
                <a:gd name="T77" fmla="*/ 73 h 8426"/>
                <a:gd name="T78" fmla="*/ 8660 w 10179"/>
                <a:gd name="T79" fmla="*/ 2 h 8426"/>
                <a:gd name="T80" fmla="*/ 1356 w 10179"/>
                <a:gd name="T81" fmla="*/ 19 h 8426"/>
                <a:gd name="T82" fmla="*/ 976 w 10179"/>
                <a:gd name="T83" fmla="*/ 127 h 8426"/>
                <a:gd name="T84" fmla="*/ 642 w 10179"/>
                <a:gd name="T85" fmla="*/ 318 h 8426"/>
                <a:gd name="T86" fmla="*/ 364 w 10179"/>
                <a:gd name="T87" fmla="*/ 585 h 8426"/>
                <a:gd name="T88" fmla="*/ 156 w 10179"/>
                <a:gd name="T89" fmla="*/ 909 h 8426"/>
                <a:gd name="T90" fmla="*/ 32 w 10179"/>
                <a:gd name="T91" fmla="*/ 1281 h 8426"/>
                <a:gd name="T92" fmla="*/ 0 w 10179"/>
                <a:gd name="T93" fmla="*/ 6824 h 8426"/>
                <a:gd name="T94" fmla="*/ 48 w 10179"/>
                <a:gd name="T95" fmla="*/ 7226 h 8426"/>
                <a:gd name="T96" fmla="*/ 191 w 10179"/>
                <a:gd name="T97" fmla="*/ 7588 h 8426"/>
                <a:gd name="T98" fmla="*/ 415 w 10179"/>
                <a:gd name="T99" fmla="*/ 7901 h 8426"/>
                <a:gd name="T100" fmla="*/ 707 w 10179"/>
                <a:gd name="T101" fmla="*/ 8154 h 8426"/>
                <a:gd name="T102" fmla="*/ 1049 w 10179"/>
                <a:gd name="T103" fmla="*/ 8330 h 8426"/>
                <a:gd name="T104" fmla="*/ 1438 w 10179"/>
                <a:gd name="T105" fmla="*/ 8419 h 8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79" h="8426">
                  <a:moveTo>
                    <a:pt x="8579" y="8410"/>
                  </a:moveTo>
                  <a:lnTo>
                    <a:pt x="8579" y="8394"/>
                  </a:lnTo>
                  <a:lnTo>
                    <a:pt x="1600" y="8394"/>
                  </a:lnTo>
                  <a:lnTo>
                    <a:pt x="1519" y="8392"/>
                  </a:lnTo>
                  <a:lnTo>
                    <a:pt x="1441" y="8387"/>
                  </a:lnTo>
                  <a:lnTo>
                    <a:pt x="1362" y="8376"/>
                  </a:lnTo>
                  <a:lnTo>
                    <a:pt x="1284" y="8362"/>
                  </a:lnTo>
                  <a:lnTo>
                    <a:pt x="1208" y="8346"/>
                  </a:lnTo>
                  <a:lnTo>
                    <a:pt x="1135" y="8324"/>
                  </a:lnTo>
                  <a:lnTo>
                    <a:pt x="1063" y="8300"/>
                  </a:lnTo>
                  <a:lnTo>
                    <a:pt x="990" y="8270"/>
                  </a:lnTo>
                  <a:lnTo>
                    <a:pt x="919" y="8240"/>
                  </a:lnTo>
                  <a:lnTo>
                    <a:pt x="852" y="8205"/>
                  </a:lnTo>
                  <a:lnTo>
                    <a:pt x="787" y="8168"/>
                  </a:lnTo>
                  <a:lnTo>
                    <a:pt x="723" y="8127"/>
                  </a:lnTo>
                  <a:lnTo>
                    <a:pt x="661" y="8081"/>
                  </a:lnTo>
                  <a:lnTo>
                    <a:pt x="604" y="8035"/>
                  </a:lnTo>
                  <a:lnTo>
                    <a:pt x="544" y="7987"/>
                  </a:lnTo>
                  <a:lnTo>
                    <a:pt x="490" y="7936"/>
                  </a:lnTo>
                  <a:lnTo>
                    <a:pt x="439" y="7879"/>
                  </a:lnTo>
                  <a:lnTo>
                    <a:pt x="391" y="7823"/>
                  </a:lnTo>
                  <a:lnTo>
                    <a:pt x="342" y="7763"/>
                  </a:lnTo>
                  <a:lnTo>
                    <a:pt x="299" y="7701"/>
                  </a:lnTo>
                  <a:lnTo>
                    <a:pt x="258" y="7639"/>
                  </a:lnTo>
                  <a:lnTo>
                    <a:pt x="221" y="7572"/>
                  </a:lnTo>
                  <a:lnTo>
                    <a:pt x="185" y="7505"/>
                  </a:lnTo>
                  <a:lnTo>
                    <a:pt x="153" y="7436"/>
                  </a:lnTo>
                  <a:lnTo>
                    <a:pt x="126" y="7364"/>
                  </a:lnTo>
                  <a:lnTo>
                    <a:pt x="102" y="7291"/>
                  </a:lnTo>
                  <a:lnTo>
                    <a:pt x="81" y="7218"/>
                  </a:lnTo>
                  <a:lnTo>
                    <a:pt x="61" y="7139"/>
                  </a:lnTo>
                  <a:lnTo>
                    <a:pt x="48" y="7065"/>
                  </a:lnTo>
                  <a:lnTo>
                    <a:pt x="40" y="6987"/>
                  </a:lnTo>
                  <a:lnTo>
                    <a:pt x="32" y="6906"/>
                  </a:lnTo>
                  <a:lnTo>
                    <a:pt x="32" y="6824"/>
                  </a:lnTo>
                  <a:lnTo>
                    <a:pt x="32" y="1602"/>
                  </a:lnTo>
                  <a:lnTo>
                    <a:pt x="32" y="1522"/>
                  </a:lnTo>
                  <a:lnTo>
                    <a:pt x="40" y="1443"/>
                  </a:lnTo>
                  <a:lnTo>
                    <a:pt x="48" y="1365"/>
                  </a:lnTo>
                  <a:lnTo>
                    <a:pt x="61" y="1287"/>
                  </a:lnTo>
                  <a:lnTo>
                    <a:pt x="81" y="1211"/>
                  </a:lnTo>
                  <a:lnTo>
                    <a:pt x="102" y="1135"/>
                  </a:lnTo>
                  <a:lnTo>
                    <a:pt x="126" y="1062"/>
                  </a:lnTo>
                  <a:lnTo>
                    <a:pt x="153" y="992"/>
                  </a:lnTo>
                  <a:lnTo>
                    <a:pt x="185" y="923"/>
                  </a:lnTo>
                  <a:lnTo>
                    <a:pt x="221" y="855"/>
                  </a:lnTo>
                  <a:lnTo>
                    <a:pt x="258" y="790"/>
                  </a:lnTo>
                  <a:lnTo>
                    <a:pt x="299" y="725"/>
                  </a:lnTo>
                  <a:lnTo>
                    <a:pt x="342" y="663"/>
                  </a:lnTo>
                  <a:lnTo>
                    <a:pt x="391" y="604"/>
                  </a:lnTo>
                  <a:lnTo>
                    <a:pt x="439" y="548"/>
                  </a:lnTo>
                  <a:lnTo>
                    <a:pt x="490" y="493"/>
                  </a:lnTo>
                  <a:lnTo>
                    <a:pt x="544" y="442"/>
                  </a:lnTo>
                  <a:lnTo>
                    <a:pt x="604" y="391"/>
                  </a:lnTo>
                  <a:lnTo>
                    <a:pt x="661" y="345"/>
                  </a:lnTo>
                  <a:lnTo>
                    <a:pt x="723" y="302"/>
                  </a:lnTo>
                  <a:lnTo>
                    <a:pt x="787" y="262"/>
                  </a:lnTo>
                  <a:lnTo>
                    <a:pt x="852" y="224"/>
                  </a:lnTo>
                  <a:lnTo>
                    <a:pt x="919" y="189"/>
                  </a:lnTo>
                  <a:lnTo>
                    <a:pt x="990" y="156"/>
                  </a:lnTo>
                  <a:lnTo>
                    <a:pt x="1063" y="129"/>
                  </a:lnTo>
                  <a:lnTo>
                    <a:pt x="1135" y="105"/>
                  </a:lnTo>
                  <a:lnTo>
                    <a:pt x="1208" y="83"/>
                  </a:lnTo>
                  <a:lnTo>
                    <a:pt x="1284" y="64"/>
                  </a:lnTo>
                  <a:lnTo>
                    <a:pt x="1362" y="51"/>
                  </a:lnTo>
                  <a:lnTo>
                    <a:pt x="1441" y="40"/>
                  </a:lnTo>
                  <a:lnTo>
                    <a:pt x="1519" y="35"/>
                  </a:lnTo>
                  <a:lnTo>
                    <a:pt x="1600" y="32"/>
                  </a:lnTo>
                  <a:lnTo>
                    <a:pt x="8579" y="32"/>
                  </a:lnTo>
                  <a:lnTo>
                    <a:pt x="8657" y="35"/>
                  </a:lnTo>
                  <a:lnTo>
                    <a:pt x="8738" y="40"/>
                  </a:lnTo>
                  <a:lnTo>
                    <a:pt x="8816" y="51"/>
                  </a:lnTo>
                  <a:lnTo>
                    <a:pt x="8895" y="64"/>
                  </a:lnTo>
                  <a:lnTo>
                    <a:pt x="8970" y="83"/>
                  </a:lnTo>
                  <a:lnTo>
                    <a:pt x="9043" y="105"/>
                  </a:lnTo>
                  <a:lnTo>
                    <a:pt x="9116" y="129"/>
                  </a:lnTo>
                  <a:lnTo>
                    <a:pt x="9189" y="156"/>
                  </a:lnTo>
                  <a:lnTo>
                    <a:pt x="9259" y="189"/>
                  </a:lnTo>
                  <a:lnTo>
                    <a:pt x="9326" y="224"/>
                  </a:lnTo>
                  <a:lnTo>
                    <a:pt x="9391" y="262"/>
                  </a:lnTo>
                  <a:lnTo>
                    <a:pt x="9456" y="302"/>
                  </a:lnTo>
                  <a:lnTo>
                    <a:pt x="9516" y="345"/>
                  </a:lnTo>
                  <a:lnTo>
                    <a:pt x="9574" y="391"/>
                  </a:lnTo>
                  <a:lnTo>
                    <a:pt x="9631" y="442"/>
                  </a:lnTo>
                  <a:lnTo>
                    <a:pt x="9688" y="493"/>
                  </a:lnTo>
                  <a:lnTo>
                    <a:pt x="9739" y="548"/>
                  </a:lnTo>
                  <a:lnTo>
                    <a:pt x="9788" y="604"/>
                  </a:lnTo>
                  <a:lnTo>
                    <a:pt x="9836" y="663"/>
                  </a:lnTo>
                  <a:lnTo>
                    <a:pt x="9880" y="725"/>
                  </a:lnTo>
                  <a:lnTo>
                    <a:pt x="9919" y="790"/>
                  </a:lnTo>
                  <a:lnTo>
                    <a:pt x="9958" y="855"/>
                  </a:lnTo>
                  <a:lnTo>
                    <a:pt x="9993" y="923"/>
                  </a:lnTo>
                  <a:lnTo>
                    <a:pt x="10025" y="992"/>
                  </a:lnTo>
                  <a:lnTo>
                    <a:pt x="10052" y="1062"/>
                  </a:lnTo>
                  <a:lnTo>
                    <a:pt x="10076" y="1135"/>
                  </a:lnTo>
                  <a:lnTo>
                    <a:pt x="10098" y="1211"/>
                  </a:lnTo>
                  <a:lnTo>
                    <a:pt x="10114" y="1287"/>
                  </a:lnTo>
                  <a:lnTo>
                    <a:pt x="10131" y="1365"/>
                  </a:lnTo>
                  <a:lnTo>
                    <a:pt x="10138" y="1443"/>
                  </a:lnTo>
                  <a:lnTo>
                    <a:pt x="10147" y="1522"/>
                  </a:lnTo>
                  <a:lnTo>
                    <a:pt x="10147" y="1602"/>
                  </a:lnTo>
                  <a:lnTo>
                    <a:pt x="10147" y="6824"/>
                  </a:lnTo>
                  <a:lnTo>
                    <a:pt x="10147" y="6906"/>
                  </a:lnTo>
                  <a:lnTo>
                    <a:pt x="10138" y="6987"/>
                  </a:lnTo>
                  <a:lnTo>
                    <a:pt x="10131" y="7065"/>
                  </a:lnTo>
                  <a:lnTo>
                    <a:pt x="10114" y="7139"/>
                  </a:lnTo>
                  <a:lnTo>
                    <a:pt x="10098" y="7218"/>
                  </a:lnTo>
                  <a:lnTo>
                    <a:pt x="10076" y="7291"/>
                  </a:lnTo>
                  <a:lnTo>
                    <a:pt x="10052" y="7364"/>
                  </a:lnTo>
                  <a:lnTo>
                    <a:pt x="10025" y="7436"/>
                  </a:lnTo>
                  <a:lnTo>
                    <a:pt x="9993" y="7505"/>
                  </a:lnTo>
                  <a:lnTo>
                    <a:pt x="9958" y="7572"/>
                  </a:lnTo>
                  <a:lnTo>
                    <a:pt x="9919" y="7639"/>
                  </a:lnTo>
                  <a:lnTo>
                    <a:pt x="9880" y="7701"/>
                  </a:lnTo>
                  <a:lnTo>
                    <a:pt x="9836" y="7763"/>
                  </a:lnTo>
                  <a:lnTo>
                    <a:pt x="9788" y="7823"/>
                  </a:lnTo>
                  <a:lnTo>
                    <a:pt x="9739" y="7879"/>
                  </a:lnTo>
                  <a:lnTo>
                    <a:pt x="9688" y="7936"/>
                  </a:lnTo>
                  <a:lnTo>
                    <a:pt x="9631" y="7987"/>
                  </a:lnTo>
                  <a:lnTo>
                    <a:pt x="9574" y="8035"/>
                  </a:lnTo>
                  <a:lnTo>
                    <a:pt x="9516" y="8081"/>
                  </a:lnTo>
                  <a:lnTo>
                    <a:pt x="9456" y="8127"/>
                  </a:lnTo>
                  <a:lnTo>
                    <a:pt x="9391" y="8168"/>
                  </a:lnTo>
                  <a:lnTo>
                    <a:pt x="9326" y="8205"/>
                  </a:lnTo>
                  <a:lnTo>
                    <a:pt x="9259" y="8240"/>
                  </a:lnTo>
                  <a:lnTo>
                    <a:pt x="9189" y="8270"/>
                  </a:lnTo>
                  <a:lnTo>
                    <a:pt x="9116" y="8300"/>
                  </a:lnTo>
                  <a:lnTo>
                    <a:pt x="9043" y="8324"/>
                  </a:lnTo>
                  <a:lnTo>
                    <a:pt x="8970" y="8346"/>
                  </a:lnTo>
                  <a:lnTo>
                    <a:pt x="8895" y="8362"/>
                  </a:lnTo>
                  <a:lnTo>
                    <a:pt x="8816" y="8376"/>
                  </a:lnTo>
                  <a:lnTo>
                    <a:pt x="8738" y="8387"/>
                  </a:lnTo>
                  <a:lnTo>
                    <a:pt x="8657" y="8392"/>
                  </a:lnTo>
                  <a:lnTo>
                    <a:pt x="8579" y="8394"/>
                  </a:lnTo>
                  <a:lnTo>
                    <a:pt x="8579" y="8410"/>
                  </a:lnTo>
                  <a:lnTo>
                    <a:pt x="8579" y="8426"/>
                  </a:lnTo>
                  <a:lnTo>
                    <a:pt x="8660" y="8424"/>
                  </a:lnTo>
                  <a:lnTo>
                    <a:pt x="8741" y="8419"/>
                  </a:lnTo>
                  <a:lnTo>
                    <a:pt x="8821" y="8408"/>
                  </a:lnTo>
                  <a:lnTo>
                    <a:pt x="8900" y="8394"/>
                  </a:lnTo>
                  <a:lnTo>
                    <a:pt x="8978" y="8376"/>
                  </a:lnTo>
                  <a:lnTo>
                    <a:pt x="9054" y="8353"/>
                  </a:lnTo>
                  <a:lnTo>
                    <a:pt x="9127" y="8330"/>
                  </a:lnTo>
                  <a:lnTo>
                    <a:pt x="9199" y="8300"/>
                  </a:lnTo>
                  <a:lnTo>
                    <a:pt x="9272" y="8267"/>
                  </a:lnTo>
                  <a:lnTo>
                    <a:pt x="9339" y="8233"/>
                  </a:lnTo>
                  <a:lnTo>
                    <a:pt x="9408" y="8194"/>
                  </a:lnTo>
                  <a:lnTo>
                    <a:pt x="9472" y="8154"/>
                  </a:lnTo>
                  <a:lnTo>
                    <a:pt x="9537" y="8108"/>
                  </a:lnTo>
                  <a:lnTo>
                    <a:pt x="9596" y="8060"/>
                  </a:lnTo>
                  <a:lnTo>
                    <a:pt x="9655" y="8011"/>
                  </a:lnTo>
                  <a:lnTo>
                    <a:pt x="9709" y="7957"/>
                  </a:lnTo>
                  <a:lnTo>
                    <a:pt x="9763" y="7901"/>
                  </a:lnTo>
                  <a:lnTo>
                    <a:pt x="9815" y="7844"/>
                  </a:lnTo>
                  <a:lnTo>
                    <a:pt x="9861" y="7782"/>
                  </a:lnTo>
                  <a:lnTo>
                    <a:pt x="9907" y="7720"/>
                  </a:lnTo>
                  <a:lnTo>
                    <a:pt x="9947" y="7655"/>
                  </a:lnTo>
                  <a:lnTo>
                    <a:pt x="9988" y="7588"/>
                  </a:lnTo>
                  <a:lnTo>
                    <a:pt x="10022" y="7521"/>
                  </a:lnTo>
                  <a:lnTo>
                    <a:pt x="10055" y="7448"/>
                  </a:lnTo>
                  <a:lnTo>
                    <a:pt x="10082" y="7374"/>
                  </a:lnTo>
                  <a:lnTo>
                    <a:pt x="10108" y="7302"/>
                  </a:lnTo>
                  <a:lnTo>
                    <a:pt x="10131" y="7226"/>
                  </a:lnTo>
                  <a:lnTo>
                    <a:pt x="10147" y="7148"/>
                  </a:lnTo>
                  <a:lnTo>
                    <a:pt x="10160" y="7070"/>
                  </a:lnTo>
                  <a:lnTo>
                    <a:pt x="10170" y="6989"/>
                  </a:lnTo>
                  <a:lnTo>
                    <a:pt x="10179" y="6908"/>
                  </a:lnTo>
                  <a:lnTo>
                    <a:pt x="10179" y="6824"/>
                  </a:lnTo>
                  <a:lnTo>
                    <a:pt x="10179" y="1602"/>
                  </a:lnTo>
                  <a:lnTo>
                    <a:pt x="10179" y="1522"/>
                  </a:lnTo>
                  <a:lnTo>
                    <a:pt x="10170" y="1440"/>
                  </a:lnTo>
                  <a:lnTo>
                    <a:pt x="10160" y="1359"/>
                  </a:lnTo>
                  <a:lnTo>
                    <a:pt x="10147" y="1281"/>
                  </a:lnTo>
                  <a:lnTo>
                    <a:pt x="10131" y="1202"/>
                  </a:lnTo>
                  <a:lnTo>
                    <a:pt x="10108" y="1128"/>
                  </a:lnTo>
                  <a:lnTo>
                    <a:pt x="10082" y="1052"/>
                  </a:lnTo>
                  <a:lnTo>
                    <a:pt x="10055" y="979"/>
                  </a:lnTo>
                  <a:lnTo>
                    <a:pt x="10022" y="909"/>
                  </a:lnTo>
                  <a:lnTo>
                    <a:pt x="9988" y="838"/>
                  </a:lnTo>
                  <a:lnTo>
                    <a:pt x="9947" y="771"/>
                  </a:lnTo>
                  <a:lnTo>
                    <a:pt x="9907" y="707"/>
                  </a:lnTo>
                  <a:lnTo>
                    <a:pt x="9861" y="645"/>
                  </a:lnTo>
                  <a:lnTo>
                    <a:pt x="9815" y="585"/>
                  </a:lnTo>
                  <a:lnTo>
                    <a:pt x="9763" y="525"/>
                  </a:lnTo>
                  <a:lnTo>
                    <a:pt x="9709" y="469"/>
                  </a:lnTo>
                  <a:lnTo>
                    <a:pt x="9655" y="417"/>
                  </a:lnTo>
                  <a:lnTo>
                    <a:pt x="9596" y="366"/>
                  </a:lnTo>
                  <a:lnTo>
                    <a:pt x="9537" y="318"/>
                  </a:lnTo>
                  <a:lnTo>
                    <a:pt x="9472" y="275"/>
                  </a:lnTo>
                  <a:lnTo>
                    <a:pt x="9408" y="232"/>
                  </a:lnTo>
                  <a:lnTo>
                    <a:pt x="9339" y="194"/>
                  </a:lnTo>
                  <a:lnTo>
                    <a:pt x="9272" y="159"/>
                  </a:lnTo>
                  <a:lnTo>
                    <a:pt x="9199" y="127"/>
                  </a:lnTo>
                  <a:lnTo>
                    <a:pt x="9127" y="97"/>
                  </a:lnTo>
                  <a:lnTo>
                    <a:pt x="9054" y="73"/>
                  </a:lnTo>
                  <a:lnTo>
                    <a:pt x="8978" y="51"/>
                  </a:lnTo>
                  <a:lnTo>
                    <a:pt x="8900" y="32"/>
                  </a:lnTo>
                  <a:lnTo>
                    <a:pt x="8821" y="19"/>
                  </a:lnTo>
                  <a:lnTo>
                    <a:pt x="8741" y="7"/>
                  </a:lnTo>
                  <a:lnTo>
                    <a:pt x="8660" y="2"/>
                  </a:lnTo>
                  <a:lnTo>
                    <a:pt x="8579" y="0"/>
                  </a:lnTo>
                  <a:lnTo>
                    <a:pt x="1600" y="0"/>
                  </a:lnTo>
                  <a:lnTo>
                    <a:pt x="1519" y="2"/>
                  </a:lnTo>
                  <a:lnTo>
                    <a:pt x="1438" y="7"/>
                  </a:lnTo>
                  <a:lnTo>
                    <a:pt x="1356" y="19"/>
                  </a:lnTo>
                  <a:lnTo>
                    <a:pt x="1278" y="32"/>
                  </a:lnTo>
                  <a:lnTo>
                    <a:pt x="1200" y="51"/>
                  </a:lnTo>
                  <a:lnTo>
                    <a:pt x="1125" y="73"/>
                  </a:lnTo>
                  <a:lnTo>
                    <a:pt x="1049" y="97"/>
                  </a:lnTo>
                  <a:lnTo>
                    <a:pt x="976" y="127"/>
                  </a:lnTo>
                  <a:lnTo>
                    <a:pt x="906" y="159"/>
                  </a:lnTo>
                  <a:lnTo>
                    <a:pt x="838" y="194"/>
                  </a:lnTo>
                  <a:lnTo>
                    <a:pt x="771" y="232"/>
                  </a:lnTo>
                  <a:lnTo>
                    <a:pt x="707" y="275"/>
                  </a:lnTo>
                  <a:lnTo>
                    <a:pt x="642" y="318"/>
                  </a:lnTo>
                  <a:lnTo>
                    <a:pt x="582" y="366"/>
                  </a:lnTo>
                  <a:lnTo>
                    <a:pt x="523" y="417"/>
                  </a:lnTo>
                  <a:lnTo>
                    <a:pt x="469" y="469"/>
                  </a:lnTo>
                  <a:lnTo>
                    <a:pt x="415" y="525"/>
                  </a:lnTo>
                  <a:lnTo>
                    <a:pt x="364" y="585"/>
                  </a:lnTo>
                  <a:lnTo>
                    <a:pt x="318" y="645"/>
                  </a:lnTo>
                  <a:lnTo>
                    <a:pt x="272" y="707"/>
                  </a:lnTo>
                  <a:lnTo>
                    <a:pt x="231" y="771"/>
                  </a:lnTo>
                  <a:lnTo>
                    <a:pt x="191" y="838"/>
                  </a:lnTo>
                  <a:lnTo>
                    <a:pt x="156" y="909"/>
                  </a:lnTo>
                  <a:lnTo>
                    <a:pt x="123" y="979"/>
                  </a:lnTo>
                  <a:lnTo>
                    <a:pt x="97" y="1052"/>
                  </a:lnTo>
                  <a:lnTo>
                    <a:pt x="69" y="1128"/>
                  </a:lnTo>
                  <a:lnTo>
                    <a:pt x="48" y="1202"/>
                  </a:lnTo>
                  <a:lnTo>
                    <a:pt x="32" y="1281"/>
                  </a:lnTo>
                  <a:lnTo>
                    <a:pt x="16" y="1359"/>
                  </a:lnTo>
                  <a:lnTo>
                    <a:pt x="7" y="1440"/>
                  </a:lnTo>
                  <a:lnTo>
                    <a:pt x="0" y="1522"/>
                  </a:lnTo>
                  <a:lnTo>
                    <a:pt x="0" y="1602"/>
                  </a:lnTo>
                  <a:lnTo>
                    <a:pt x="0" y="6824"/>
                  </a:lnTo>
                  <a:lnTo>
                    <a:pt x="0" y="6908"/>
                  </a:lnTo>
                  <a:lnTo>
                    <a:pt x="7" y="6989"/>
                  </a:lnTo>
                  <a:lnTo>
                    <a:pt x="16" y="7070"/>
                  </a:lnTo>
                  <a:lnTo>
                    <a:pt x="32" y="7148"/>
                  </a:lnTo>
                  <a:lnTo>
                    <a:pt x="48" y="7226"/>
                  </a:lnTo>
                  <a:lnTo>
                    <a:pt x="69" y="7302"/>
                  </a:lnTo>
                  <a:lnTo>
                    <a:pt x="97" y="7374"/>
                  </a:lnTo>
                  <a:lnTo>
                    <a:pt x="123" y="7448"/>
                  </a:lnTo>
                  <a:lnTo>
                    <a:pt x="156" y="7521"/>
                  </a:lnTo>
                  <a:lnTo>
                    <a:pt x="191" y="7588"/>
                  </a:lnTo>
                  <a:lnTo>
                    <a:pt x="231" y="7655"/>
                  </a:lnTo>
                  <a:lnTo>
                    <a:pt x="272" y="7720"/>
                  </a:lnTo>
                  <a:lnTo>
                    <a:pt x="318" y="7782"/>
                  </a:lnTo>
                  <a:lnTo>
                    <a:pt x="364" y="7844"/>
                  </a:lnTo>
                  <a:lnTo>
                    <a:pt x="415" y="7901"/>
                  </a:lnTo>
                  <a:lnTo>
                    <a:pt x="469" y="7957"/>
                  </a:lnTo>
                  <a:lnTo>
                    <a:pt x="523" y="8011"/>
                  </a:lnTo>
                  <a:lnTo>
                    <a:pt x="582" y="8060"/>
                  </a:lnTo>
                  <a:lnTo>
                    <a:pt x="642" y="8108"/>
                  </a:lnTo>
                  <a:lnTo>
                    <a:pt x="707" y="8154"/>
                  </a:lnTo>
                  <a:lnTo>
                    <a:pt x="771" y="8194"/>
                  </a:lnTo>
                  <a:lnTo>
                    <a:pt x="838" y="8233"/>
                  </a:lnTo>
                  <a:lnTo>
                    <a:pt x="906" y="8267"/>
                  </a:lnTo>
                  <a:lnTo>
                    <a:pt x="976" y="8300"/>
                  </a:lnTo>
                  <a:lnTo>
                    <a:pt x="1049" y="8330"/>
                  </a:lnTo>
                  <a:lnTo>
                    <a:pt x="1125" y="8353"/>
                  </a:lnTo>
                  <a:lnTo>
                    <a:pt x="1200" y="8376"/>
                  </a:lnTo>
                  <a:lnTo>
                    <a:pt x="1278" y="8394"/>
                  </a:lnTo>
                  <a:lnTo>
                    <a:pt x="1356" y="8408"/>
                  </a:lnTo>
                  <a:lnTo>
                    <a:pt x="1438" y="8419"/>
                  </a:lnTo>
                  <a:lnTo>
                    <a:pt x="1519" y="8424"/>
                  </a:lnTo>
                  <a:lnTo>
                    <a:pt x="1600" y="8426"/>
                  </a:lnTo>
                  <a:lnTo>
                    <a:pt x="8579" y="8426"/>
                  </a:lnTo>
                  <a:lnTo>
                    <a:pt x="8579" y="8410"/>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1" name="Freeform 7"/>
            <p:cNvSpPr/>
            <p:nvPr/>
          </p:nvSpPr>
          <p:spPr bwMode="auto">
            <a:xfrm>
              <a:off x="2259" y="1737"/>
              <a:ext cx="939" cy="779"/>
            </a:xfrm>
            <a:custGeom>
              <a:avLst/>
              <a:gdLst>
                <a:gd name="T0" fmla="*/ 1530 w 10323"/>
                <a:gd name="T1" fmla="*/ 8567 h 8570"/>
                <a:gd name="T2" fmla="*/ 1288 w 10323"/>
                <a:gd name="T3" fmla="*/ 8537 h 8570"/>
                <a:gd name="T4" fmla="*/ 1058 w 10323"/>
                <a:gd name="T5" fmla="*/ 8470 h 8570"/>
                <a:gd name="T6" fmla="*/ 844 w 10323"/>
                <a:gd name="T7" fmla="*/ 8373 h 8570"/>
                <a:gd name="T8" fmla="*/ 648 w 10323"/>
                <a:gd name="T9" fmla="*/ 8246 h 8570"/>
                <a:gd name="T10" fmla="*/ 473 w 10323"/>
                <a:gd name="T11" fmla="*/ 8095 h 8570"/>
                <a:gd name="T12" fmla="*/ 321 w 10323"/>
                <a:gd name="T13" fmla="*/ 7920 h 8570"/>
                <a:gd name="T14" fmla="*/ 195 w 10323"/>
                <a:gd name="T15" fmla="*/ 7720 h 8570"/>
                <a:gd name="T16" fmla="*/ 98 w 10323"/>
                <a:gd name="T17" fmla="*/ 7507 h 8570"/>
                <a:gd name="T18" fmla="*/ 32 w 10323"/>
                <a:gd name="T19" fmla="*/ 7275 h 8570"/>
                <a:gd name="T20" fmla="*/ 2 w 10323"/>
                <a:gd name="T21" fmla="*/ 7033 h 8570"/>
                <a:gd name="T22" fmla="*/ 2 w 10323"/>
                <a:gd name="T23" fmla="*/ 1538 h 8570"/>
                <a:gd name="T24" fmla="*/ 32 w 10323"/>
                <a:gd name="T25" fmla="*/ 1295 h 8570"/>
                <a:gd name="T26" fmla="*/ 98 w 10323"/>
                <a:gd name="T27" fmla="*/ 1062 h 8570"/>
                <a:gd name="T28" fmla="*/ 195 w 10323"/>
                <a:gd name="T29" fmla="*/ 850 h 8570"/>
                <a:gd name="T30" fmla="*/ 321 w 10323"/>
                <a:gd name="T31" fmla="*/ 652 h 8570"/>
                <a:gd name="T32" fmla="*/ 473 w 10323"/>
                <a:gd name="T33" fmla="*/ 475 h 8570"/>
                <a:gd name="T34" fmla="*/ 648 w 10323"/>
                <a:gd name="T35" fmla="*/ 323 h 8570"/>
                <a:gd name="T36" fmla="*/ 844 w 10323"/>
                <a:gd name="T37" fmla="*/ 196 h 8570"/>
                <a:gd name="T38" fmla="*/ 1058 w 10323"/>
                <a:gd name="T39" fmla="*/ 99 h 8570"/>
                <a:gd name="T40" fmla="*/ 1288 w 10323"/>
                <a:gd name="T41" fmla="*/ 35 h 8570"/>
                <a:gd name="T42" fmla="*/ 1530 w 10323"/>
                <a:gd name="T43" fmla="*/ 3 h 8570"/>
                <a:gd name="T44" fmla="*/ 8793 w 10323"/>
                <a:gd name="T45" fmla="*/ 3 h 8570"/>
                <a:gd name="T46" fmla="*/ 9036 w 10323"/>
                <a:gd name="T47" fmla="*/ 35 h 8570"/>
                <a:gd name="T48" fmla="*/ 9265 w 10323"/>
                <a:gd name="T49" fmla="*/ 99 h 8570"/>
                <a:gd name="T50" fmla="*/ 9478 w 10323"/>
                <a:gd name="T51" fmla="*/ 196 h 8570"/>
                <a:gd name="T52" fmla="*/ 9676 w 10323"/>
                <a:gd name="T53" fmla="*/ 323 h 8570"/>
                <a:gd name="T54" fmla="*/ 9851 w 10323"/>
                <a:gd name="T55" fmla="*/ 475 h 8570"/>
                <a:gd name="T56" fmla="*/ 10001 w 10323"/>
                <a:gd name="T57" fmla="*/ 652 h 8570"/>
                <a:gd name="T58" fmla="*/ 10129 w 10323"/>
                <a:gd name="T59" fmla="*/ 850 h 8570"/>
                <a:gd name="T60" fmla="*/ 10226 w 10323"/>
                <a:gd name="T61" fmla="*/ 1062 h 8570"/>
                <a:gd name="T62" fmla="*/ 10291 w 10323"/>
                <a:gd name="T63" fmla="*/ 1295 h 8570"/>
                <a:gd name="T64" fmla="*/ 10320 w 10323"/>
                <a:gd name="T65" fmla="*/ 1538 h 8570"/>
                <a:gd name="T66" fmla="*/ 10320 w 10323"/>
                <a:gd name="T67" fmla="*/ 7033 h 8570"/>
                <a:gd name="T68" fmla="*/ 10291 w 10323"/>
                <a:gd name="T69" fmla="*/ 7275 h 8570"/>
                <a:gd name="T70" fmla="*/ 10226 w 10323"/>
                <a:gd name="T71" fmla="*/ 7507 h 8570"/>
                <a:gd name="T72" fmla="*/ 10129 w 10323"/>
                <a:gd name="T73" fmla="*/ 7720 h 8570"/>
                <a:gd name="T74" fmla="*/ 10001 w 10323"/>
                <a:gd name="T75" fmla="*/ 7920 h 8570"/>
                <a:gd name="T76" fmla="*/ 9851 w 10323"/>
                <a:gd name="T77" fmla="*/ 8095 h 8570"/>
                <a:gd name="T78" fmla="*/ 9676 w 10323"/>
                <a:gd name="T79" fmla="*/ 8246 h 8570"/>
                <a:gd name="T80" fmla="*/ 9478 w 10323"/>
                <a:gd name="T81" fmla="*/ 8373 h 8570"/>
                <a:gd name="T82" fmla="*/ 9265 w 10323"/>
                <a:gd name="T83" fmla="*/ 8470 h 8570"/>
                <a:gd name="T84" fmla="*/ 9036 w 10323"/>
                <a:gd name="T85" fmla="*/ 8537 h 8570"/>
                <a:gd name="T86" fmla="*/ 8793 w 10323"/>
                <a:gd name="T87" fmla="*/ 8567 h 8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323" h="8570">
                  <a:moveTo>
                    <a:pt x="8709" y="8570"/>
                  </a:moveTo>
                  <a:lnTo>
                    <a:pt x="1614" y="8570"/>
                  </a:lnTo>
                  <a:lnTo>
                    <a:pt x="1530" y="8567"/>
                  </a:lnTo>
                  <a:lnTo>
                    <a:pt x="1449" y="8562"/>
                  </a:lnTo>
                  <a:lnTo>
                    <a:pt x="1368" y="8551"/>
                  </a:lnTo>
                  <a:lnTo>
                    <a:pt x="1288" y="8537"/>
                  </a:lnTo>
                  <a:lnTo>
                    <a:pt x="1212" y="8519"/>
                  </a:lnTo>
                  <a:lnTo>
                    <a:pt x="1134" y="8497"/>
                  </a:lnTo>
                  <a:lnTo>
                    <a:pt x="1058" y="8470"/>
                  </a:lnTo>
                  <a:lnTo>
                    <a:pt x="985" y="8443"/>
                  </a:lnTo>
                  <a:lnTo>
                    <a:pt x="915" y="8410"/>
                  </a:lnTo>
                  <a:lnTo>
                    <a:pt x="844" y="8373"/>
                  </a:lnTo>
                  <a:lnTo>
                    <a:pt x="777" y="8335"/>
                  </a:lnTo>
                  <a:lnTo>
                    <a:pt x="713" y="8292"/>
                  </a:lnTo>
                  <a:lnTo>
                    <a:pt x="648" y="8246"/>
                  </a:lnTo>
                  <a:lnTo>
                    <a:pt x="588" y="8200"/>
                  </a:lnTo>
                  <a:lnTo>
                    <a:pt x="529" y="8148"/>
                  </a:lnTo>
                  <a:lnTo>
                    <a:pt x="473" y="8095"/>
                  </a:lnTo>
                  <a:lnTo>
                    <a:pt x="418" y="8038"/>
                  </a:lnTo>
                  <a:lnTo>
                    <a:pt x="370" y="7979"/>
                  </a:lnTo>
                  <a:lnTo>
                    <a:pt x="321" y="7920"/>
                  </a:lnTo>
                  <a:lnTo>
                    <a:pt x="275" y="7855"/>
                  </a:lnTo>
                  <a:lnTo>
                    <a:pt x="234" y="7791"/>
                  </a:lnTo>
                  <a:lnTo>
                    <a:pt x="195" y="7720"/>
                  </a:lnTo>
                  <a:lnTo>
                    <a:pt x="160" y="7653"/>
                  </a:lnTo>
                  <a:lnTo>
                    <a:pt x="126" y="7579"/>
                  </a:lnTo>
                  <a:lnTo>
                    <a:pt x="98" y="7507"/>
                  </a:lnTo>
                  <a:lnTo>
                    <a:pt x="73" y="7432"/>
                  </a:lnTo>
                  <a:lnTo>
                    <a:pt x="52" y="7353"/>
                  </a:lnTo>
                  <a:lnTo>
                    <a:pt x="32" y="7275"/>
                  </a:lnTo>
                  <a:lnTo>
                    <a:pt x="18" y="7197"/>
                  </a:lnTo>
                  <a:lnTo>
                    <a:pt x="8" y="7116"/>
                  </a:lnTo>
                  <a:lnTo>
                    <a:pt x="2" y="7033"/>
                  </a:lnTo>
                  <a:lnTo>
                    <a:pt x="0" y="6951"/>
                  </a:lnTo>
                  <a:lnTo>
                    <a:pt x="0" y="1619"/>
                  </a:lnTo>
                  <a:lnTo>
                    <a:pt x="2" y="1538"/>
                  </a:lnTo>
                  <a:lnTo>
                    <a:pt x="8" y="1454"/>
                  </a:lnTo>
                  <a:lnTo>
                    <a:pt x="18" y="1373"/>
                  </a:lnTo>
                  <a:lnTo>
                    <a:pt x="32" y="1295"/>
                  </a:lnTo>
                  <a:lnTo>
                    <a:pt x="52" y="1216"/>
                  </a:lnTo>
                  <a:lnTo>
                    <a:pt x="73" y="1138"/>
                  </a:lnTo>
                  <a:lnTo>
                    <a:pt x="98" y="1062"/>
                  </a:lnTo>
                  <a:lnTo>
                    <a:pt x="126" y="990"/>
                  </a:lnTo>
                  <a:lnTo>
                    <a:pt x="160" y="917"/>
                  </a:lnTo>
                  <a:lnTo>
                    <a:pt x="195" y="850"/>
                  </a:lnTo>
                  <a:lnTo>
                    <a:pt x="234" y="779"/>
                  </a:lnTo>
                  <a:lnTo>
                    <a:pt x="275" y="714"/>
                  </a:lnTo>
                  <a:lnTo>
                    <a:pt x="321" y="652"/>
                  </a:lnTo>
                  <a:lnTo>
                    <a:pt x="370" y="590"/>
                  </a:lnTo>
                  <a:lnTo>
                    <a:pt x="418" y="532"/>
                  </a:lnTo>
                  <a:lnTo>
                    <a:pt x="473" y="475"/>
                  </a:lnTo>
                  <a:lnTo>
                    <a:pt x="529" y="421"/>
                  </a:lnTo>
                  <a:lnTo>
                    <a:pt x="588" y="369"/>
                  </a:lnTo>
                  <a:lnTo>
                    <a:pt x="648" y="323"/>
                  </a:lnTo>
                  <a:lnTo>
                    <a:pt x="713" y="278"/>
                  </a:lnTo>
                  <a:lnTo>
                    <a:pt x="777" y="235"/>
                  </a:lnTo>
                  <a:lnTo>
                    <a:pt x="844" y="196"/>
                  </a:lnTo>
                  <a:lnTo>
                    <a:pt x="915" y="162"/>
                  </a:lnTo>
                  <a:lnTo>
                    <a:pt x="985" y="129"/>
                  </a:lnTo>
                  <a:lnTo>
                    <a:pt x="1058" y="99"/>
                  </a:lnTo>
                  <a:lnTo>
                    <a:pt x="1134" y="73"/>
                  </a:lnTo>
                  <a:lnTo>
                    <a:pt x="1212" y="51"/>
                  </a:lnTo>
                  <a:lnTo>
                    <a:pt x="1288" y="35"/>
                  </a:lnTo>
                  <a:lnTo>
                    <a:pt x="1368" y="19"/>
                  </a:lnTo>
                  <a:lnTo>
                    <a:pt x="1449" y="8"/>
                  </a:lnTo>
                  <a:lnTo>
                    <a:pt x="1530" y="3"/>
                  </a:lnTo>
                  <a:lnTo>
                    <a:pt x="1614" y="0"/>
                  </a:lnTo>
                  <a:lnTo>
                    <a:pt x="8709" y="0"/>
                  </a:lnTo>
                  <a:lnTo>
                    <a:pt x="8793" y="3"/>
                  </a:lnTo>
                  <a:lnTo>
                    <a:pt x="8873" y="8"/>
                  </a:lnTo>
                  <a:lnTo>
                    <a:pt x="8954" y="19"/>
                  </a:lnTo>
                  <a:lnTo>
                    <a:pt x="9036" y="35"/>
                  </a:lnTo>
                  <a:lnTo>
                    <a:pt x="9114" y="51"/>
                  </a:lnTo>
                  <a:lnTo>
                    <a:pt x="9189" y="73"/>
                  </a:lnTo>
                  <a:lnTo>
                    <a:pt x="9265" y="99"/>
                  </a:lnTo>
                  <a:lnTo>
                    <a:pt x="9338" y="129"/>
                  </a:lnTo>
                  <a:lnTo>
                    <a:pt x="9408" y="162"/>
                  </a:lnTo>
                  <a:lnTo>
                    <a:pt x="9478" y="196"/>
                  </a:lnTo>
                  <a:lnTo>
                    <a:pt x="9545" y="235"/>
                  </a:lnTo>
                  <a:lnTo>
                    <a:pt x="9610" y="278"/>
                  </a:lnTo>
                  <a:lnTo>
                    <a:pt x="9676" y="323"/>
                  </a:lnTo>
                  <a:lnTo>
                    <a:pt x="9734" y="369"/>
                  </a:lnTo>
                  <a:lnTo>
                    <a:pt x="9794" y="421"/>
                  </a:lnTo>
                  <a:lnTo>
                    <a:pt x="9851" y="475"/>
                  </a:lnTo>
                  <a:lnTo>
                    <a:pt x="9904" y="532"/>
                  </a:lnTo>
                  <a:lnTo>
                    <a:pt x="9955" y="590"/>
                  </a:lnTo>
                  <a:lnTo>
                    <a:pt x="10001" y="652"/>
                  </a:lnTo>
                  <a:lnTo>
                    <a:pt x="10047" y="714"/>
                  </a:lnTo>
                  <a:lnTo>
                    <a:pt x="10091" y="779"/>
                  </a:lnTo>
                  <a:lnTo>
                    <a:pt x="10129" y="850"/>
                  </a:lnTo>
                  <a:lnTo>
                    <a:pt x="10164" y="917"/>
                  </a:lnTo>
                  <a:lnTo>
                    <a:pt x="10196" y="990"/>
                  </a:lnTo>
                  <a:lnTo>
                    <a:pt x="10226" y="1062"/>
                  </a:lnTo>
                  <a:lnTo>
                    <a:pt x="10250" y="1138"/>
                  </a:lnTo>
                  <a:lnTo>
                    <a:pt x="10272" y="1216"/>
                  </a:lnTo>
                  <a:lnTo>
                    <a:pt x="10291" y="1295"/>
                  </a:lnTo>
                  <a:lnTo>
                    <a:pt x="10304" y="1373"/>
                  </a:lnTo>
                  <a:lnTo>
                    <a:pt x="10314" y="1454"/>
                  </a:lnTo>
                  <a:lnTo>
                    <a:pt x="10320" y="1538"/>
                  </a:lnTo>
                  <a:lnTo>
                    <a:pt x="10323" y="1619"/>
                  </a:lnTo>
                  <a:lnTo>
                    <a:pt x="10323" y="6951"/>
                  </a:lnTo>
                  <a:lnTo>
                    <a:pt x="10320" y="7033"/>
                  </a:lnTo>
                  <a:lnTo>
                    <a:pt x="10314" y="7116"/>
                  </a:lnTo>
                  <a:lnTo>
                    <a:pt x="10304" y="7197"/>
                  </a:lnTo>
                  <a:lnTo>
                    <a:pt x="10291" y="7275"/>
                  </a:lnTo>
                  <a:lnTo>
                    <a:pt x="10272" y="7353"/>
                  </a:lnTo>
                  <a:lnTo>
                    <a:pt x="10250" y="7432"/>
                  </a:lnTo>
                  <a:lnTo>
                    <a:pt x="10226" y="7507"/>
                  </a:lnTo>
                  <a:lnTo>
                    <a:pt x="10196" y="7579"/>
                  </a:lnTo>
                  <a:lnTo>
                    <a:pt x="10164" y="7653"/>
                  </a:lnTo>
                  <a:lnTo>
                    <a:pt x="10129" y="7720"/>
                  </a:lnTo>
                  <a:lnTo>
                    <a:pt x="10091" y="7791"/>
                  </a:lnTo>
                  <a:lnTo>
                    <a:pt x="10047" y="7855"/>
                  </a:lnTo>
                  <a:lnTo>
                    <a:pt x="10001" y="7920"/>
                  </a:lnTo>
                  <a:lnTo>
                    <a:pt x="9955" y="7979"/>
                  </a:lnTo>
                  <a:lnTo>
                    <a:pt x="9904" y="8038"/>
                  </a:lnTo>
                  <a:lnTo>
                    <a:pt x="9851" y="8095"/>
                  </a:lnTo>
                  <a:lnTo>
                    <a:pt x="9794" y="8148"/>
                  </a:lnTo>
                  <a:lnTo>
                    <a:pt x="9734" y="8200"/>
                  </a:lnTo>
                  <a:lnTo>
                    <a:pt x="9676" y="8246"/>
                  </a:lnTo>
                  <a:lnTo>
                    <a:pt x="9610" y="8292"/>
                  </a:lnTo>
                  <a:lnTo>
                    <a:pt x="9545" y="8335"/>
                  </a:lnTo>
                  <a:lnTo>
                    <a:pt x="9478" y="8373"/>
                  </a:lnTo>
                  <a:lnTo>
                    <a:pt x="9408" y="8410"/>
                  </a:lnTo>
                  <a:lnTo>
                    <a:pt x="9338" y="8443"/>
                  </a:lnTo>
                  <a:lnTo>
                    <a:pt x="9265" y="8470"/>
                  </a:lnTo>
                  <a:lnTo>
                    <a:pt x="9189" y="8497"/>
                  </a:lnTo>
                  <a:lnTo>
                    <a:pt x="9114" y="8519"/>
                  </a:lnTo>
                  <a:lnTo>
                    <a:pt x="9036" y="8537"/>
                  </a:lnTo>
                  <a:lnTo>
                    <a:pt x="8954" y="8551"/>
                  </a:lnTo>
                  <a:lnTo>
                    <a:pt x="8873" y="8562"/>
                  </a:lnTo>
                  <a:lnTo>
                    <a:pt x="8793" y="8567"/>
                  </a:lnTo>
                  <a:lnTo>
                    <a:pt x="8709" y="8570"/>
                  </a:lnTo>
                  <a:close/>
                </a:path>
              </a:pathLst>
            </a:custGeom>
            <a:solidFill>
              <a:srgbClr val="CDCDD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2" name="Freeform 8"/>
            <p:cNvSpPr/>
            <p:nvPr/>
          </p:nvSpPr>
          <p:spPr bwMode="auto">
            <a:xfrm>
              <a:off x="2275" y="1737"/>
              <a:ext cx="923" cy="763"/>
            </a:xfrm>
            <a:custGeom>
              <a:avLst/>
              <a:gdLst>
                <a:gd name="T0" fmla="*/ 1503 w 10147"/>
                <a:gd name="T1" fmla="*/ 8392 h 8394"/>
                <a:gd name="T2" fmla="*/ 1266 w 10147"/>
                <a:gd name="T3" fmla="*/ 8362 h 8394"/>
                <a:gd name="T4" fmla="*/ 1038 w 10147"/>
                <a:gd name="T5" fmla="*/ 8297 h 8394"/>
                <a:gd name="T6" fmla="*/ 828 w 10147"/>
                <a:gd name="T7" fmla="*/ 8203 h 8394"/>
                <a:gd name="T8" fmla="*/ 636 w 10147"/>
                <a:gd name="T9" fmla="*/ 8079 h 8394"/>
                <a:gd name="T10" fmla="*/ 463 w 10147"/>
                <a:gd name="T11" fmla="*/ 7931 h 8394"/>
                <a:gd name="T12" fmla="*/ 315 w 10147"/>
                <a:gd name="T13" fmla="*/ 7758 h 8394"/>
                <a:gd name="T14" fmla="*/ 191 w 10147"/>
                <a:gd name="T15" fmla="*/ 7563 h 8394"/>
                <a:gd name="T16" fmla="*/ 94 w 10147"/>
                <a:gd name="T17" fmla="*/ 7353 h 8394"/>
                <a:gd name="T18" fmla="*/ 32 w 10147"/>
                <a:gd name="T19" fmla="*/ 7130 h 8394"/>
                <a:gd name="T20" fmla="*/ 0 w 10147"/>
                <a:gd name="T21" fmla="*/ 6890 h 8394"/>
                <a:gd name="T22" fmla="*/ 0 w 10147"/>
                <a:gd name="T23" fmla="*/ 1506 h 8394"/>
                <a:gd name="T24" fmla="*/ 32 w 10147"/>
                <a:gd name="T25" fmla="*/ 1267 h 8394"/>
                <a:gd name="T26" fmla="*/ 94 w 10147"/>
                <a:gd name="T27" fmla="*/ 1041 h 8394"/>
                <a:gd name="T28" fmla="*/ 191 w 10147"/>
                <a:gd name="T29" fmla="*/ 831 h 8394"/>
                <a:gd name="T30" fmla="*/ 315 w 10147"/>
                <a:gd name="T31" fmla="*/ 640 h 8394"/>
                <a:gd name="T32" fmla="*/ 463 w 10147"/>
                <a:gd name="T33" fmla="*/ 467 h 8394"/>
                <a:gd name="T34" fmla="*/ 636 w 10147"/>
                <a:gd name="T35" fmla="*/ 316 h 8394"/>
                <a:gd name="T36" fmla="*/ 828 w 10147"/>
                <a:gd name="T37" fmla="*/ 191 h 8394"/>
                <a:gd name="T38" fmla="*/ 1038 w 10147"/>
                <a:gd name="T39" fmla="*/ 97 h 8394"/>
                <a:gd name="T40" fmla="*/ 1266 w 10147"/>
                <a:gd name="T41" fmla="*/ 32 h 8394"/>
                <a:gd name="T42" fmla="*/ 1503 w 10147"/>
                <a:gd name="T43" fmla="*/ 3 h 8394"/>
                <a:gd name="T44" fmla="*/ 8644 w 10147"/>
                <a:gd name="T45" fmla="*/ 3 h 8394"/>
                <a:gd name="T46" fmla="*/ 8881 w 10147"/>
                <a:gd name="T47" fmla="*/ 32 h 8394"/>
                <a:gd name="T48" fmla="*/ 9105 w 10147"/>
                <a:gd name="T49" fmla="*/ 97 h 8394"/>
                <a:gd name="T50" fmla="*/ 9316 w 10147"/>
                <a:gd name="T51" fmla="*/ 191 h 8394"/>
                <a:gd name="T52" fmla="*/ 9510 w 10147"/>
                <a:gd name="T53" fmla="*/ 316 h 8394"/>
                <a:gd name="T54" fmla="*/ 9682 w 10147"/>
                <a:gd name="T55" fmla="*/ 467 h 8394"/>
                <a:gd name="T56" fmla="*/ 9831 w 10147"/>
                <a:gd name="T57" fmla="*/ 640 h 8394"/>
                <a:gd name="T58" fmla="*/ 9956 w 10147"/>
                <a:gd name="T59" fmla="*/ 831 h 8394"/>
                <a:gd name="T60" fmla="*/ 10052 w 10147"/>
                <a:gd name="T61" fmla="*/ 1041 h 8394"/>
                <a:gd name="T62" fmla="*/ 10115 w 10147"/>
                <a:gd name="T63" fmla="*/ 1267 h 8394"/>
                <a:gd name="T64" fmla="*/ 10144 w 10147"/>
                <a:gd name="T65" fmla="*/ 1506 h 8394"/>
                <a:gd name="T66" fmla="*/ 10144 w 10147"/>
                <a:gd name="T67" fmla="*/ 6890 h 8394"/>
                <a:gd name="T68" fmla="*/ 10115 w 10147"/>
                <a:gd name="T69" fmla="*/ 7130 h 8394"/>
                <a:gd name="T70" fmla="*/ 10052 w 10147"/>
                <a:gd name="T71" fmla="*/ 7353 h 8394"/>
                <a:gd name="T72" fmla="*/ 9956 w 10147"/>
                <a:gd name="T73" fmla="*/ 7563 h 8394"/>
                <a:gd name="T74" fmla="*/ 9831 w 10147"/>
                <a:gd name="T75" fmla="*/ 7758 h 8394"/>
                <a:gd name="T76" fmla="*/ 9682 w 10147"/>
                <a:gd name="T77" fmla="*/ 7931 h 8394"/>
                <a:gd name="T78" fmla="*/ 9510 w 10147"/>
                <a:gd name="T79" fmla="*/ 8079 h 8394"/>
                <a:gd name="T80" fmla="*/ 9316 w 10147"/>
                <a:gd name="T81" fmla="*/ 8203 h 8394"/>
                <a:gd name="T82" fmla="*/ 9105 w 10147"/>
                <a:gd name="T83" fmla="*/ 8297 h 8394"/>
                <a:gd name="T84" fmla="*/ 8881 w 10147"/>
                <a:gd name="T85" fmla="*/ 8362 h 8394"/>
                <a:gd name="T86" fmla="*/ 8644 w 10147"/>
                <a:gd name="T87" fmla="*/ 8392 h 8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47" h="8394">
                  <a:moveTo>
                    <a:pt x="8563" y="8394"/>
                  </a:moveTo>
                  <a:lnTo>
                    <a:pt x="1584" y="8394"/>
                  </a:lnTo>
                  <a:lnTo>
                    <a:pt x="1503" y="8392"/>
                  </a:lnTo>
                  <a:lnTo>
                    <a:pt x="1422" y="8387"/>
                  </a:lnTo>
                  <a:lnTo>
                    <a:pt x="1344" y="8376"/>
                  </a:lnTo>
                  <a:lnTo>
                    <a:pt x="1266" y="8362"/>
                  </a:lnTo>
                  <a:lnTo>
                    <a:pt x="1190" y="8346"/>
                  </a:lnTo>
                  <a:lnTo>
                    <a:pt x="1114" y="8325"/>
                  </a:lnTo>
                  <a:lnTo>
                    <a:pt x="1038" y="8297"/>
                  </a:lnTo>
                  <a:lnTo>
                    <a:pt x="969" y="8270"/>
                  </a:lnTo>
                  <a:lnTo>
                    <a:pt x="898" y="8238"/>
                  </a:lnTo>
                  <a:lnTo>
                    <a:pt x="828" y="8203"/>
                  </a:lnTo>
                  <a:lnTo>
                    <a:pt x="763" y="8166"/>
                  </a:lnTo>
                  <a:lnTo>
                    <a:pt x="698" y="8125"/>
                  </a:lnTo>
                  <a:lnTo>
                    <a:pt x="636" y="8079"/>
                  </a:lnTo>
                  <a:lnTo>
                    <a:pt x="576" y="8033"/>
                  </a:lnTo>
                  <a:lnTo>
                    <a:pt x="518" y="7982"/>
                  </a:lnTo>
                  <a:lnTo>
                    <a:pt x="463" y="7931"/>
                  </a:lnTo>
                  <a:lnTo>
                    <a:pt x="410" y="7874"/>
                  </a:lnTo>
                  <a:lnTo>
                    <a:pt x="361" y="7817"/>
                  </a:lnTo>
                  <a:lnTo>
                    <a:pt x="315" y="7758"/>
                  </a:lnTo>
                  <a:lnTo>
                    <a:pt x="270" y="7696"/>
                  </a:lnTo>
                  <a:lnTo>
                    <a:pt x="229" y="7631"/>
                  </a:lnTo>
                  <a:lnTo>
                    <a:pt x="191" y="7563"/>
                  </a:lnTo>
                  <a:lnTo>
                    <a:pt x="156" y="7496"/>
                  </a:lnTo>
                  <a:lnTo>
                    <a:pt x="123" y="7426"/>
                  </a:lnTo>
                  <a:lnTo>
                    <a:pt x="94" y="7353"/>
                  </a:lnTo>
                  <a:lnTo>
                    <a:pt x="70" y="7280"/>
                  </a:lnTo>
                  <a:lnTo>
                    <a:pt x="48" y="7205"/>
                  </a:lnTo>
                  <a:lnTo>
                    <a:pt x="32" y="7130"/>
                  </a:lnTo>
                  <a:lnTo>
                    <a:pt x="16" y="7051"/>
                  </a:lnTo>
                  <a:lnTo>
                    <a:pt x="7" y="6971"/>
                  </a:lnTo>
                  <a:lnTo>
                    <a:pt x="0" y="6890"/>
                  </a:lnTo>
                  <a:lnTo>
                    <a:pt x="0" y="6808"/>
                  </a:lnTo>
                  <a:lnTo>
                    <a:pt x="0" y="1586"/>
                  </a:lnTo>
                  <a:lnTo>
                    <a:pt x="0" y="1506"/>
                  </a:lnTo>
                  <a:lnTo>
                    <a:pt x="7" y="1424"/>
                  </a:lnTo>
                  <a:lnTo>
                    <a:pt x="16" y="1346"/>
                  </a:lnTo>
                  <a:lnTo>
                    <a:pt x="32" y="1267"/>
                  </a:lnTo>
                  <a:lnTo>
                    <a:pt x="48" y="1189"/>
                  </a:lnTo>
                  <a:lnTo>
                    <a:pt x="70" y="1117"/>
                  </a:lnTo>
                  <a:lnTo>
                    <a:pt x="94" y="1041"/>
                  </a:lnTo>
                  <a:lnTo>
                    <a:pt x="123" y="971"/>
                  </a:lnTo>
                  <a:lnTo>
                    <a:pt x="156" y="901"/>
                  </a:lnTo>
                  <a:lnTo>
                    <a:pt x="191" y="831"/>
                  </a:lnTo>
                  <a:lnTo>
                    <a:pt x="229" y="766"/>
                  </a:lnTo>
                  <a:lnTo>
                    <a:pt x="270" y="701"/>
                  </a:lnTo>
                  <a:lnTo>
                    <a:pt x="315" y="640"/>
                  </a:lnTo>
                  <a:lnTo>
                    <a:pt x="361" y="578"/>
                  </a:lnTo>
                  <a:lnTo>
                    <a:pt x="410" y="521"/>
                  </a:lnTo>
                  <a:lnTo>
                    <a:pt x="463" y="467"/>
                  </a:lnTo>
                  <a:lnTo>
                    <a:pt x="518" y="413"/>
                  </a:lnTo>
                  <a:lnTo>
                    <a:pt x="576" y="364"/>
                  </a:lnTo>
                  <a:lnTo>
                    <a:pt x="636" y="316"/>
                  </a:lnTo>
                  <a:lnTo>
                    <a:pt x="698" y="272"/>
                  </a:lnTo>
                  <a:lnTo>
                    <a:pt x="763" y="232"/>
                  </a:lnTo>
                  <a:lnTo>
                    <a:pt x="828" y="191"/>
                  </a:lnTo>
                  <a:lnTo>
                    <a:pt x="898" y="157"/>
                  </a:lnTo>
                  <a:lnTo>
                    <a:pt x="969" y="127"/>
                  </a:lnTo>
                  <a:lnTo>
                    <a:pt x="1038" y="97"/>
                  </a:lnTo>
                  <a:lnTo>
                    <a:pt x="1114" y="73"/>
                  </a:lnTo>
                  <a:lnTo>
                    <a:pt x="1190" y="51"/>
                  </a:lnTo>
                  <a:lnTo>
                    <a:pt x="1266" y="32"/>
                  </a:lnTo>
                  <a:lnTo>
                    <a:pt x="1344" y="19"/>
                  </a:lnTo>
                  <a:lnTo>
                    <a:pt x="1422" y="8"/>
                  </a:lnTo>
                  <a:lnTo>
                    <a:pt x="1503" y="3"/>
                  </a:lnTo>
                  <a:lnTo>
                    <a:pt x="1584" y="0"/>
                  </a:lnTo>
                  <a:lnTo>
                    <a:pt x="8563" y="0"/>
                  </a:lnTo>
                  <a:lnTo>
                    <a:pt x="8644" y="3"/>
                  </a:lnTo>
                  <a:lnTo>
                    <a:pt x="8725" y="8"/>
                  </a:lnTo>
                  <a:lnTo>
                    <a:pt x="8803" y="19"/>
                  </a:lnTo>
                  <a:lnTo>
                    <a:pt x="8881" y="32"/>
                  </a:lnTo>
                  <a:lnTo>
                    <a:pt x="8957" y="51"/>
                  </a:lnTo>
                  <a:lnTo>
                    <a:pt x="9033" y="73"/>
                  </a:lnTo>
                  <a:lnTo>
                    <a:pt x="9105" y="97"/>
                  </a:lnTo>
                  <a:lnTo>
                    <a:pt x="9178" y="127"/>
                  </a:lnTo>
                  <a:lnTo>
                    <a:pt x="9248" y="157"/>
                  </a:lnTo>
                  <a:lnTo>
                    <a:pt x="9316" y="191"/>
                  </a:lnTo>
                  <a:lnTo>
                    <a:pt x="9383" y="232"/>
                  </a:lnTo>
                  <a:lnTo>
                    <a:pt x="9448" y="272"/>
                  </a:lnTo>
                  <a:lnTo>
                    <a:pt x="9510" y="316"/>
                  </a:lnTo>
                  <a:lnTo>
                    <a:pt x="9569" y="364"/>
                  </a:lnTo>
                  <a:lnTo>
                    <a:pt x="9629" y="413"/>
                  </a:lnTo>
                  <a:lnTo>
                    <a:pt x="9682" y="467"/>
                  </a:lnTo>
                  <a:lnTo>
                    <a:pt x="9734" y="521"/>
                  </a:lnTo>
                  <a:lnTo>
                    <a:pt x="9785" y="578"/>
                  </a:lnTo>
                  <a:lnTo>
                    <a:pt x="9831" y="640"/>
                  </a:lnTo>
                  <a:lnTo>
                    <a:pt x="9877" y="701"/>
                  </a:lnTo>
                  <a:lnTo>
                    <a:pt x="9917" y="766"/>
                  </a:lnTo>
                  <a:lnTo>
                    <a:pt x="9956" y="831"/>
                  </a:lnTo>
                  <a:lnTo>
                    <a:pt x="9990" y="901"/>
                  </a:lnTo>
                  <a:lnTo>
                    <a:pt x="10023" y="971"/>
                  </a:lnTo>
                  <a:lnTo>
                    <a:pt x="10052" y="1041"/>
                  </a:lnTo>
                  <a:lnTo>
                    <a:pt x="10076" y="1117"/>
                  </a:lnTo>
                  <a:lnTo>
                    <a:pt x="10098" y="1189"/>
                  </a:lnTo>
                  <a:lnTo>
                    <a:pt x="10115" y="1267"/>
                  </a:lnTo>
                  <a:lnTo>
                    <a:pt x="10128" y="1346"/>
                  </a:lnTo>
                  <a:lnTo>
                    <a:pt x="10138" y="1424"/>
                  </a:lnTo>
                  <a:lnTo>
                    <a:pt x="10144" y="1506"/>
                  </a:lnTo>
                  <a:lnTo>
                    <a:pt x="10147" y="1586"/>
                  </a:lnTo>
                  <a:lnTo>
                    <a:pt x="10147" y="6808"/>
                  </a:lnTo>
                  <a:lnTo>
                    <a:pt x="10144" y="6890"/>
                  </a:lnTo>
                  <a:lnTo>
                    <a:pt x="10138" y="6971"/>
                  </a:lnTo>
                  <a:lnTo>
                    <a:pt x="10128" y="7051"/>
                  </a:lnTo>
                  <a:lnTo>
                    <a:pt x="10115" y="7130"/>
                  </a:lnTo>
                  <a:lnTo>
                    <a:pt x="10098" y="7205"/>
                  </a:lnTo>
                  <a:lnTo>
                    <a:pt x="10076" y="7280"/>
                  </a:lnTo>
                  <a:lnTo>
                    <a:pt x="10052" y="7353"/>
                  </a:lnTo>
                  <a:lnTo>
                    <a:pt x="10023" y="7426"/>
                  </a:lnTo>
                  <a:lnTo>
                    <a:pt x="9990" y="7496"/>
                  </a:lnTo>
                  <a:lnTo>
                    <a:pt x="9956" y="7563"/>
                  </a:lnTo>
                  <a:lnTo>
                    <a:pt x="9917" y="7631"/>
                  </a:lnTo>
                  <a:lnTo>
                    <a:pt x="9877" y="7696"/>
                  </a:lnTo>
                  <a:lnTo>
                    <a:pt x="9831" y="7758"/>
                  </a:lnTo>
                  <a:lnTo>
                    <a:pt x="9785" y="7817"/>
                  </a:lnTo>
                  <a:lnTo>
                    <a:pt x="9734" y="7874"/>
                  </a:lnTo>
                  <a:lnTo>
                    <a:pt x="9682" y="7931"/>
                  </a:lnTo>
                  <a:lnTo>
                    <a:pt x="9629" y="7982"/>
                  </a:lnTo>
                  <a:lnTo>
                    <a:pt x="9569" y="8033"/>
                  </a:lnTo>
                  <a:lnTo>
                    <a:pt x="9510" y="8079"/>
                  </a:lnTo>
                  <a:lnTo>
                    <a:pt x="9448" y="8125"/>
                  </a:lnTo>
                  <a:lnTo>
                    <a:pt x="9383" y="8166"/>
                  </a:lnTo>
                  <a:lnTo>
                    <a:pt x="9316" y="8203"/>
                  </a:lnTo>
                  <a:lnTo>
                    <a:pt x="9248" y="8238"/>
                  </a:lnTo>
                  <a:lnTo>
                    <a:pt x="9178" y="8270"/>
                  </a:lnTo>
                  <a:lnTo>
                    <a:pt x="9105" y="8297"/>
                  </a:lnTo>
                  <a:lnTo>
                    <a:pt x="9033" y="8325"/>
                  </a:lnTo>
                  <a:lnTo>
                    <a:pt x="8957" y="8346"/>
                  </a:lnTo>
                  <a:lnTo>
                    <a:pt x="8881" y="8362"/>
                  </a:lnTo>
                  <a:lnTo>
                    <a:pt x="8803" y="8376"/>
                  </a:lnTo>
                  <a:lnTo>
                    <a:pt x="8725" y="8387"/>
                  </a:lnTo>
                  <a:lnTo>
                    <a:pt x="8644" y="8392"/>
                  </a:lnTo>
                  <a:lnTo>
                    <a:pt x="8563" y="8394"/>
                  </a:lnTo>
                  <a:close/>
                </a:path>
              </a:pathLst>
            </a:custGeom>
            <a:solidFill>
              <a:srgbClr val="EBBC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3" name="Freeform 9"/>
            <p:cNvSpPr/>
            <p:nvPr/>
          </p:nvSpPr>
          <p:spPr bwMode="auto">
            <a:xfrm>
              <a:off x="2274" y="1737"/>
              <a:ext cx="924" cy="764"/>
            </a:xfrm>
            <a:custGeom>
              <a:avLst/>
              <a:gdLst>
                <a:gd name="T0" fmla="*/ 1434 w 10163"/>
                <a:gd name="T1" fmla="*/ 8387 h 8412"/>
                <a:gd name="T2" fmla="*/ 1050 w 10163"/>
                <a:gd name="T3" fmla="*/ 8301 h 8412"/>
                <a:gd name="T4" fmla="*/ 713 w 10163"/>
                <a:gd name="T5" fmla="*/ 8125 h 8412"/>
                <a:gd name="T6" fmla="*/ 426 w 10163"/>
                <a:gd name="T7" fmla="*/ 7878 h 8412"/>
                <a:gd name="T8" fmla="*/ 205 w 10163"/>
                <a:gd name="T9" fmla="*/ 7570 h 8412"/>
                <a:gd name="T10" fmla="*/ 65 w 10163"/>
                <a:gd name="T11" fmla="*/ 7211 h 8412"/>
                <a:gd name="T12" fmla="*/ 16 w 10163"/>
                <a:gd name="T13" fmla="*/ 6817 h 8412"/>
                <a:gd name="T14" fmla="*/ 49 w 10163"/>
                <a:gd name="T15" fmla="*/ 1276 h 8412"/>
                <a:gd name="T16" fmla="*/ 170 w 10163"/>
                <a:gd name="T17" fmla="*/ 912 h 8412"/>
                <a:gd name="T18" fmla="*/ 375 w 10163"/>
                <a:gd name="T19" fmla="*/ 592 h 8412"/>
                <a:gd name="T20" fmla="*/ 651 w 10163"/>
                <a:gd name="T21" fmla="*/ 332 h 8412"/>
                <a:gd name="T22" fmla="*/ 980 w 10163"/>
                <a:gd name="T23" fmla="*/ 141 h 8412"/>
                <a:gd name="T24" fmla="*/ 1353 w 10163"/>
                <a:gd name="T25" fmla="*/ 36 h 8412"/>
                <a:gd name="T26" fmla="*/ 8653 w 10163"/>
                <a:gd name="T27" fmla="*/ 20 h 8412"/>
                <a:gd name="T28" fmla="*/ 9038 w 10163"/>
                <a:gd name="T29" fmla="*/ 90 h 8412"/>
                <a:gd name="T30" fmla="*/ 9389 w 10163"/>
                <a:gd name="T31" fmla="*/ 246 h 8412"/>
                <a:gd name="T32" fmla="*/ 9686 w 10163"/>
                <a:gd name="T33" fmla="*/ 481 h 8412"/>
                <a:gd name="T34" fmla="*/ 9921 w 10163"/>
                <a:gd name="T35" fmla="*/ 778 h 8412"/>
                <a:gd name="T36" fmla="*/ 10078 w 10163"/>
                <a:gd name="T37" fmla="*/ 1126 h 8412"/>
                <a:gd name="T38" fmla="*/ 10147 w 10163"/>
                <a:gd name="T39" fmla="*/ 1515 h 8412"/>
                <a:gd name="T40" fmla="*/ 10131 w 10163"/>
                <a:gd name="T41" fmla="*/ 7058 h 8412"/>
                <a:gd name="T42" fmla="*/ 10023 w 10163"/>
                <a:gd name="T43" fmla="*/ 7432 h 8412"/>
                <a:gd name="T44" fmla="*/ 9834 w 10163"/>
                <a:gd name="T45" fmla="*/ 7761 h 8412"/>
                <a:gd name="T46" fmla="*/ 9573 w 10163"/>
                <a:gd name="T47" fmla="*/ 8034 h 8412"/>
                <a:gd name="T48" fmla="*/ 9254 w 10163"/>
                <a:gd name="T49" fmla="*/ 8239 h 8412"/>
                <a:gd name="T50" fmla="*/ 8888 w 10163"/>
                <a:gd name="T51" fmla="*/ 8362 h 8412"/>
                <a:gd name="T52" fmla="*/ 8572 w 10163"/>
                <a:gd name="T53" fmla="*/ 8403 h 8412"/>
                <a:gd name="T54" fmla="*/ 8890 w 10163"/>
                <a:gd name="T55" fmla="*/ 8380 h 8412"/>
                <a:gd name="T56" fmla="*/ 9260 w 10163"/>
                <a:gd name="T57" fmla="*/ 8255 h 8412"/>
                <a:gd name="T58" fmla="*/ 9583 w 10163"/>
                <a:gd name="T59" fmla="*/ 8047 h 8412"/>
                <a:gd name="T60" fmla="*/ 9848 w 10163"/>
                <a:gd name="T61" fmla="*/ 7772 h 8412"/>
                <a:gd name="T62" fmla="*/ 10040 w 10163"/>
                <a:gd name="T63" fmla="*/ 7438 h 8412"/>
                <a:gd name="T64" fmla="*/ 10145 w 10163"/>
                <a:gd name="T65" fmla="*/ 7060 h 8412"/>
                <a:gd name="T66" fmla="*/ 10163 w 10163"/>
                <a:gd name="T67" fmla="*/ 1515 h 8412"/>
                <a:gd name="T68" fmla="*/ 10094 w 10163"/>
                <a:gd name="T69" fmla="*/ 1123 h 8412"/>
                <a:gd name="T70" fmla="*/ 9935 w 10163"/>
                <a:gd name="T71" fmla="*/ 769 h 8412"/>
                <a:gd name="T72" fmla="*/ 9697 w 10163"/>
                <a:gd name="T73" fmla="*/ 470 h 8412"/>
                <a:gd name="T74" fmla="*/ 9397 w 10163"/>
                <a:gd name="T75" fmla="*/ 233 h 8412"/>
                <a:gd name="T76" fmla="*/ 9044 w 10163"/>
                <a:gd name="T77" fmla="*/ 74 h 8412"/>
                <a:gd name="T78" fmla="*/ 8653 w 10163"/>
                <a:gd name="T79" fmla="*/ 4 h 8412"/>
                <a:gd name="T80" fmla="*/ 1349 w 10163"/>
                <a:gd name="T81" fmla="*/ 20 h 8412"/>
                <a:gd name="T82" fmla="*/ 974 w 10163"/>
                <a:gd name="T83" fmla="*/ 127 h 8412"/>
                <a:gd name="T84" fmla="*/ 640 w 10163"/>
                <a:gd name="T85" fmla="*/ 320 h 8412"/>
                <a:gd name="T86" fmla="*/ 364 w 10163"/>
                <a:gd name="T87" fmla="*/ 583 h 8412"/>
                <a:gd name="T88" fmla="*/ 157 w 10163"/>
                <a:gd name="T89" fmla="*/ 905 h 8412"/>
                <a:gd name="T90" fmla="*/ 33 w 10163"/>
                <a:gd name="T91" fmla="*/ 1274 h 8412"/>
                <a:gd name="T92" fmla="*/ 0 w 10163"/>
                <a:gd name="T93" fmla="*/ 6817 h 8412"/>
                <a:gd name="T94" fmla="*/ 49 w 10163"/>
                <a:gd name="T95" fmla="*/ 7217 h 8412"/>
                <a:gd name="T96" fmla="*/ 192 w 10163"/>
                <a:gd name="T97" fmla="*/ 7578 h 8412"/>
                <a:gd name="T98" fmla="*/ 413 w 10163"/>
                <a:gd name="T99" fmla="*/ 7888 h 8412"/>
                <a:gd name="T100" fmla="*/ 702 w 10163"/>
                <a:gd name="T101" fmla="*/ 8139 h 8412"/>
                <a:gd name="T102" fmla="*/ 1045 w 10163"/>
                <a:gd name="T103" fmla="*/ 8314 h 8412"/>
                <a:gd name="T104" fmla="*/ 1431 w 10163"/>
                <a:gd name="T105" fmla="*/ 8403 h 8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63" h="8412">
                  <a:moveTo>
                    <a:pt x="8572" y="8403"/>
                  </a:moveTo>
                  <a:lnTo>
                    <a:pt x="8572" y="8396"/>
                  </a:lnTo>
                  <a:lnTo>
                    <a:pt x="1593" y="8396"/>
                  </a:lnTo>
                  <a:lnTo>
                    <a:pt x="1512" y="8392"/>
                  </a:lnTo>
                  <a:lnTo>
                    <a:pt x="1434" y="8387"/>
                  </a:lnTo>
                  <a:lnTo>
                    <a:pt x="1353" y="8376"/>
                  </a:lnTo>
                  <a:lnTo>
                    <a:pt x="1277" y="8362"/>
                  </a:lnTo>
                  <a:lnTo>
                    <a:pt x="1199" y="8346"/>
                  </a:lnTo>
                  <a:lnTo>
                    <a:pt x="1126" y="8325"/>
                  </a:lnTo>
                  <a:lnTo>
                    <a:pt x="1050" y="8301"/>
                  </a:lnTo>
                  <a:lnTo>
                    <a:pt x="980" y="8272"/>
                  </a:lnTo>
                  <a:lnTo>
                    <a:pt x="910" y="8239"/>
                  </a:lnTo>
                  <a:lnTo>
                    <a:pt x="842" y="8203"/>
                  </a:lnTo>
                  <a:lnTo>
                    <a:pt x="775" y="8166"/>
                  </a:lnTo>
                  <a:lnTo>
                    <a:pt x="713" y="8125"/>
                  </a:lnTo>
                  <a:lnTo>
                    <a:pt x="651" y="8083"/>
                  </a:lnTo>
                  <a:lnTo>
                    <a:pt x="591" y="8034"/>
                  </a:lnTo>
                  <a:lnTo>
                    <a:pt x="532" y="7986"/>
                  </a:lnTo>
                  <a:lnTo>
                    <a:pt x="478" y="7934"/>
                  </a:lnTo>
                  <a:lnTo>
                    <a:pt x="426" y="7878"/>
                  </a:lnTo>
                  <a:lnTo>
                    <a:pt x="375" y="7821"/>
                  </a:lnTo>
                  <a:lnTo>
                    <a:pt x="329" y="7761"/>
                  </a:lnTo>
                  <a:lnTo>
                    <a:pt x="286" y="7699"/>
                  </a:lnTo>
                  <a:lnTo>
                    <a:pt x="244" y="7634"/>
                  </a:lnTo>
                  <a:lnTo>
                    <a:pt x="205" y="7570"/>
                  </a:lnTo>
                  <a:lnTo>
                    <a:pt x="170" y="7503"/>
                  </a:lnTo>
                  <a:lnTo>
                    <a:pt x="141" y="7432"/>
                  </a:lnTo>
                  <a:lnTo>
                    <a:pt x="111" y="7360"/>
                  </a:lnTo>
                  <a:lnTo>
                    <a:pt x="87" y="7287"/>
                  </a:lnTo>
                  <a:lnTo>
                    <a:pt x="65" y="7211"/>
                  </a:lnTo>
                  <a:lnTo>
                    <a:pt x="49" y="7136"/>
                  </a:lnTo>
                  <a:lnTo>
                    <a:pt x="33" y="7058"/>
                  </a:lnTo>
                  <a:lnTo>
                    <a:pt x="25" y="6980"/>
                  </a:lnTo>
                  <a:lnTo>
                    <a:pt x="16" y="6899"/>
                  </a:lnTo>
                  <a:lnTo>
                    <a:pt x="16" y="6817"/>
                  </a:lnTo>
                  <a:lnTo>
                    <a:pt x="16" y="1595"/>
                  </a:lnTo>
                  <a:lnTo>
                    <a:pt x="16" y="1515"/>
                  </a:lnTo>
                  <a:lnTo>
                    <a:pt x="25" y="1433"/>
                  </a:lnTo>
                  <a:lnTo>
                    <a:pt x="33" y="1355"/>
                  </a:lnTo>
                  <a:lnTo>
                    <a:pt x="49" y="1276"/>
                  </a:lnTo>
                  <a:lnTo>
                    <a:pt x="65" y="1202"/>
                  </a:lnTo>
                  <a:lnTo>
                    <a:pt x="87" y="1126"/>
                  </a:lnTo>
                  <a:lnTo>
                    <a:pt x="111" y="1053"/>
                  </a:lnTo>
                  <a:lnTo>
                    <a:pt x="141" y="983"/>
                  </a:lnTo>
                  <a:lnTo>
                    <a:pt x="170" y="912"/>
                  </a:lnTo>
                  <a:lnTo>
                    <a:pt x="205" y="845"/>
                  </a:lnTo>
                  <a:lnTo>
                    <a:pt x="244" y="778"/>
                  </a:lnTo>
                  <a:lnTo>
                    <a:pt x="286" y="713"/>
                  </a:lnTo>
                  <a:lnTo>
                    <a:pt x="329" y="651"/>
                  </a:lnTo>
                  <a:lnTo>
                    <a:pt x="375" y="592"/>
                  </a:lnTo>
                  <a:lnTo>
                    <a:pt x="426" y="535"/>
                  </a:lnTo>
                  <a:lnTo>
                    <a:pt x="478" y="481"/>
                  </a:lnTo>
                  <a:lnTo>
                    <a:pt x="532" y="428"/>
                  </a:lnTo>
                  <a:lnTo>
                    <a:pt x="591" y="378"/>
                  </a:lnTo>
                  <a:lnTo>
                    <a:pt x="651" y="332"/>
                  </a:lnTo>
                  <a:lnTo>
                    <a:pt x="713" y="287"/>
                  </a:lnTo>
                  <a:lnTo>
                    <a:pt x="775" y="246"/>
                  </a:lnTo>
                  <a:lnTo>
                    <a:pt x="842" y="209"/>
                  </a:lnTo>
                  <a:lnTo>
                    <a:pt x="910" y="173"/>
                  </a:lnTo>
                  <a:lnTo>
                    <a:pt x="980" y="141"/>
                  </a:lnTo>
                  <a:lnTo>
                    <a:pt x="1050" y="115"/>
                  </a:lnTo>
                  <a:lnTo>
                    <a:pt x="1126" y="90"/>
                  </a:lnTo>
                  <a:lnTo>
                    <a:pt x="1199" y="69"/>
                  </a:lnTo>
                  <a:lnTo>
                    <a:pt x="1277" y="50"/>
                  </a:lnTo>
                  <a:lnTo>
                    <a:pt x="1353" y="36"/>
                  </a:lnTo>
                  <a:lnTo>
                    <a:pt x="1434" y="25"/>
                  </a:lnTo>
                  <a:lnTo>
                    <a:pt x="1512" y="20"/>
                  </a:lnTo>
                  <a:lnTo>
                    <a:pt x="1593" y="17"/>
                  </a:lnTo>
                  <a:lnTo>
                    <a:pt x="8572" y="17"/>
                  </a:lnTo>
                  <a:lnTo>
                    <a:pt x="8653" y="20"/>
                  </a:lnTo>
                  <a:lnTo>
                    <a:pt x="8731" y="25"/>
                  </a:lnTo>
                  <a:lnTo>
                    <a:pt x="8809" y="36"/>
                  </a:lnTo>
                  <a:lnTo>
                    <a:pt x="8888" y="50"/>
                  </a:lnTo>
                  <a:lnTo>
                    <a:pt x="8966" y="69"/>
                  </a:lnTo>
                  <a:lnTo>
                    <a:pt x="9038" y="90"/>
                  </a:lnTo>
                  <a:lnTo>
                    <a:pt x="9111" y="115"/>
                  </a:lnTo>
                  <a:lnTo>
                    <a:pt x="9184" y="141"/>
                  </a:lnTo>
                  <a:lnTo>
                    <a:pt x="9254" y="173"/>
                  </a:lnTo>
                  <a:lnTo>
                    <a:pt x="9322" y="209"/>
                  </a:lnTo>
                  <a:lnTo>
                    <a:pt x="9389" y="246"/>
                  </a:lnTo>
                  <a:lnTo>
                    <a:pt x="9452" y="287"/>
                  </a:lnTo>
                  <a:lnTo>
                    <a:pt x="9514" y="332"/>
                  </a:lnTo>
                  <a:lnTo>
                    <a:pt x="9573" y="378"/>
                  </a:lnTo>
                  <a:lnTo>
                    <a:pt x="9632" y="428"/>
                  </a:lnTo>
                  <a:lnTo>
                    <a:pt x="9686" y="481"/>
                  </a:lnTo>
                  <a:lnTo>
                    <a:pt x="9737" y="535"/>
                  </a:lnTo>
                  <a:lnTo>
                    <a:pt x="9788" y="592"/>
                  </a:lnTo>
                  <a:lnTo>
                    <a:pt x="9834" y="651"/>
                  </a:lnTo>
                  <a:lnTo>
                    <a:pt x="9878" y="713"/>
                  </a:lnTo>
                  <a:lnTo>
                    <a:pt x="9921" y="778"/>
                  </a:lnTo>
                  <a:lnTo>
                    <a:pt x="9958" y="845"/>
                  </a:lnTo>
                  <a:lnTo>
                    <a:pt x="9994" y="912"/>
                  </a:lnTo>
                  <a:lnTo>
                    <a:pt x="10023" y="983"/>
                  </a:lnTo>
                  <a:lnTo>
                    <a:pt x="10053" y="1053"/>
                  </a:lnTo>
                  <a:lnTo>
                    <a:pt x="10078" y="1126"/>
                  </a:lnTo>
                  <a:lnTo>
                    <a:pt x="10099" y="1202"/>
                  </a:lnTo>
                  <a:lnTo>
                    <a:pt x="10115" y="1276"/>
                  </a:lnTo>
                  <a:lnTo>
                    <a:pt x="10131" y="1355"/>
                  </a:lnTo>
                  <a:lnTo>
                    <a:pt x="10140" y="1433"/>
                  </a:lnTo>
                  <a:lnTo>
                    <a:pt x="10147" y="1515"/>
                  </a:lnTo>
                  <a:lnTo>
                    <a:pt x="10147" y="1595"/>
                  </a:lnTo>
                  <a:lnTo>
                    <a:pt x="10147" y="6817"/>
                  </a:lnTo>
                  <a:lnTo>
                    <a:pt x="10147" y="6899"/>
                  </a:lnTo>
                  <a:lnTo>
                    <a:pt x="10140" y="6980"/>
                  </a:lnTo>
                  <a:lnTo>
                    <a:pt x="10131" y="7058"/>
                  </a:lnTo>
                  <a:lnTo>
                    <a:pt x="10115" y="7136"/>
                  </a:lnTo>
                  <a:lnTo>
                    <a:pt x="10099" y="7211"/>
                  </a:lnTo>
                  <a:lnTo>
                    <a:pt x="10078" y="7287"/>
                  </a:lnTo>
                  <a:lnTo>
                    <a:pt x="10053" y="7360"/>
                  </a:lnTo>
                  <a:lnTo>
                    <a:pt x="10023" y="7432"/>
                  </a:lnTo>
                  <a:lnTo>
                    <a:pt x="9994" y="7503"/>
                  </a:lnTo>
                  <a:lnTo>
                    <a:pt x="9958" y="7570"/>
                  </a:lnTo>
                  <a:lnTo>
                    <a:pt x="9921" y="7634"/>
                  </a:lnTo>
                  <a:lnTo>
                    <a:pt x="9878" y="7699"/>
                  </a:lnTo>
                  <a:lnTo>
                    <a:pt x="9834" y="7761"/>
                  </a:lnTo>
                  <a:lnTo>
                    <a:pt x="9788" y="7821"/>
                  </a:lnTo>
                  <a:lnTo>
                    <a:pt x="9737" y="7878"/>
                  </a:lnTo>
                  <a:lnTo>
                    <a:pt x="9686" y="7934"/>
                  </a:lnTo>
                  <a:lnTo>
                    <a:pt x="9632" y="7986"/>
                  </a:lnTo>
                  <a:lnTo>
                    <a:pt x="9573" y="8034"/>
                  </a:lnTo>
                  <a:lnTo>
                    <a:pt x="9514" y="8083"/>
                  </a:lnTo>
                  <a:lnTo>
                    <a:pt x="9452" y="8125"/>
                  </a:lnTo>
                  <a:lnTo>
                    <a:pt x="9389" y="8166"/>
                  </a:lnTo>
                  <a:lnTo>
                    <a:pt x="9322" y="8203"/>
                  </a:lnTo>
                  <a:lnTo>
                    <a:pt x="9254" y="8239"/>
                  </a:lnTo>
                  <a:lnTo>
                    <a:pt x="9184" y="8272"/>
                  </a:lnTo>
                  <a:lnTo>
                    <a:pt x="9111" y="8301"/>
                  </a:lnTo>
                  <a:lnTo>
                    <a:pt x="9038" y="8325"/>
                  </a:lnTo>
                  <a:lnTo>
                    <a:pt x="8966" y="8346"/>
                  </a:lnTo>
                  <a:lnTo>
                    <a:pt x="8888" y="8362"/>
                  </a:lnTo>
                  <a:lnTo>
                    <a:pt x="8809" y="8376"/>
                  </a:lnTo>
                  <a:lnTo>
                    <a:pt x="8731" y="8387"/>
                  </a:lnTo>
                  <a:lnTo>
                    <a:pt x="8653" y="8392"/>
                  </a:lnTo>
                  <a:lnTo>
                    <a:pt x="8572" y="8396"/>
                  </a:lnTo>
                  <a:lnTo>
                    <a:pt x="8572" y="8403"/>
                  </a:lnTo>
                  <a:lnTo>
                    <a:pt x="8572" y="8412"/>
                  </a:lnTo>
                  <a:lnTo>
                    <a:pt x="8653" y="8408"/>
                  </a:lnTo>
                  <a:lnTo>
                    <a:pt x="8734" y="8403"/>
                  </a:lnTo>
                  <a:lnTo>
                    <a:pt x="8812" y="8392"/>
                  </a:lnTo>
                  <a:lnTo>
                    <a:pt x="8890" y="8380"/>
                  </a:lnTo>
                  <a:lnTo>
                    <a:pt x="8968" y="8360"/>
                  </a:lnTo>
                  <a:lnTo>
                    <a:pt x="9044" y="8339"/>
                  </a:lnTo>
                  <a:lnTo>
                    <a:pt x="9116" y="8314"/>
                  </a:lnTo>
                  <a:lnTo>
                    <a:pt x="9189" y="8288"/>
                  </a:lnTo>
                  <a:lnTo>
                    <a:pt x="9260" y="8255"/>
                  </a:lnTo>
                  <a:lnTo>
                    <a:pt x="9330" y="8220"/>
                  </a:lnTo>
                  <a:lnTo>
                    <a:pt x="9397" y="8180"/>
                  </a:lnTo>
                  <a:lnTo>
                    <a:pt x="9463" y="8139"/>
                  </a:lnTo>
                  <a:lnTo>
                    <a:pt x="9525" y="8096"/>
                  </a:lnTo>
                  <a:lnTo>
                    <a:pt x="9583" y="8047"/>
                  </a:lnTo>
                  <a:lnTo>
                    <a:pt x="9643" y="7996"/>
                  </a:lnTo>
                  <a:lnTo>
                    <a:pt x="9697" y="7945"/>
                  </a:lnTo>
                  <a:lnTo>
                    <a:pt x="9751" y="7888"/>
                  </a:lnTo>
                  <a:lnTo>
                    <a:pt x="9799" y="7832"/>
                  </a:lnTo>
                  <a:lnTo>
                    <a:pt x="9848" y="7772"/>
                  </a:lnTo>
                  <a:lnTo>
                    <a:pt x="9891" y="7708"/>
                  </a:lnTo>
                  <a:lnTo>
                    <a:pt x="9935" y="7643"/>
                  </a:lnTo>
                  <a:lnTo>
                    <a:pt x="9972" y="7578"/>
                  </a:lnTo>
                  <a:lnTo>
                    <a:pt x="10007" y="7508"/>
                  </a:lnTo>
                  <a:lnTo>
                    <a:pt x="10040" y="7438"/>
                  </a:lnTo>
                  <a:lnTo>
                    <a:pt x="10066" y="7365"/>
                  </a:lnTo>
                  <a:lnTo>
                    <a:pt x="10094" y="7293"/>
                  </a:lnTo>
                  <a:lnTo>
                    <a:pt x="10115" y="7217"/>
                  </a:lnTo>
                  <a:lnTo>
                    <a:pt x="10131" y="7139"/>
                  </a:lnTo>
                  <a:lnTo>
                    <a:pt x="10145" y="7060"/>
                  </a:lnTo>
                  <a:lnTo>
                    <a:pt x="10156" y="6982"/>
                  </a:lnTo>
                  <a:lnTo>
                    <a:pt x="10163" y="6901"/>
                  </a:lnTo>
                  <a:lnTo>
                    <a:pt x="10163" y="6817"/>
                  </a:lnTo>
                  <a:lnTo>
                    <a:pt x="10163" y="1595"/>
                  </a:lnTo>
                  <a:lnTo>
                    <a:pt x="10163" y="1515"/>
                  </a:lnTo>
                  <a:lnTo>
                    <a:pt x="10156" y="1433"/>
                  </a:lnTo>
                  <a:lnTo>
                    <a:pt x="10145" y="1352"/>
                  </a:lnTo>
                  <a:lnTo>
                    <a:pt x="10131" y="1274"/>
                  </a:lnTo>
                  <a:lnTo>
                    <a:pt x="10115" y="1198"/>
                  </a:lnTo>
                  <a:lnTo>
                    <a:pt x="10094" y="1123"/>
                  </a:lnTo>
                  <a:lnTo>
                    <a:pt x="10066" y="1048"/>
                  </a:lnTo>
                  <a:lnTo>
                    <a:pt x="10040" y="974"/>
                  </a:lnTo>
                  <a:lnTo>
                    <a:pt x="10007" y="905"/>
                  </a:lnTo>
                  <a:lnTo>
                    <a:pt x="9972" y="838"/>
                  </a:lnTo>
                  <a:lnTo>
                    <a:pt x="9935" y="769"/>
                  </a:lnTo>
                  <a:lnTo>
                    <a:pt x="9891" y="705"/>
                  </a:lnTo>
                  <a:lnTo>
                    <a:pt x="9848" y="643"/>
                  </a:lnTo>
                  <a:lnTo>
                    <a:pt x="9799" y="583"/>
                  </a:lnTo>
                  <a:lnTo>
                    <a:pt x="9751" y="524"/>
                  </a:lnTo>
                  <a:lnTo>
                    <a:pt x="9697" y="470"/>
                  </a:lnTo>
                  <a:lnTo>
                    <a:pt x="9643" y="416"/>
                  </a:lnTo>
                  <a:lnTo>
                    <a:pt x="9583" y="365"/>
                  </a:lnTo>
                  <a:lnTo>
                    <a:pt x="9525" y="320"/>
                  </a:lnTo>
                  <a:lnTo>
                    <a:pt x="9463" y="274"/>
                  </a:lnTo>
                  <a:lnTo>
                    <a:pt x="9397" y="233"/>
                  </a:lnTo>
                  <a:lnTo>
                    <a:pt x="9330" y="195"/>
                  </a:lnTo>
                  <a:lnTo>
                    <a:pt x="9260" y="159"/>
                  </a:lnTo>
                  <a:lnTo>
                    <a:pt x="9189" y="127"/>
                  </a:lnTo>
                  <a:lnTo>
                    <a:pt x="9116" y="98"/>
                  </a:lnTo>
                  <a:lnTo>
                    <a:pt x="9044" y="74"/>
                  </a:lnTo>
                  <a:lnTo>
                    <a:pt x="8968" y="52"/>
                  </a:lnTo>
                  <a:lnTo>
                    <a:pt x="8890" y="33"/>
                  </a:lnTo>
                  <a:lnTo>
                    <a:pt x="8812" y="20"/>
                  </a:lnTo>
                  <a:lnTo>
                    <a:pt x="8734" y="9"/>
                  </a:lnTo>
                  <a:lnTo>
                    <a:pt x="8653" y="4"/>
                  </a:lnTo>
                  <a:lnTo>
                    <a:pt x="8572" y="0"/>
                  </a:lnTo>
                  <a:lnTo>
                    <a:pt x="1593" y="0"/>
                  </a:lnTo>
                  <a:lnTo>
                    <a:pt x="1512" y="4"/>
                  </a:lnTo>
                  <a:lnTo>
                    <a:pt x="1431" y="9"/>
                  </a:lnTo>
                  <a:lnTo>
                    <a:pt x="1349" y="20"/>
                  </a:lnTo>
                  <a:lnTo>
                    <a:pt x="1271" y="33"/>
                  </a:lnTo>
                  <a:lnTo>
                    <a:pt x="1196" y="52"/>
                  </a:lnTo>
                  <a:lnTo>
                    <a:pt x="1121" y="74"/>
                  </a:lnTo>
                  <a:lnTo>
                    <a:pt x="1045" y="98"/>
                  </a:lnTo>
                  <a:lnTo>
                    <a:pt x="974" y="127"/>
                  </a:lnTo>
                  <a:lnTo>
                    <a:pt x="902" y="159"/>
                  </a:lnTo>
                  <a:lnTo>
                    <a:pt x="834" y="195"/>
                  </a:lnTo>
                  <a:lnTo>
                    <a:pt x="767" y="233"/>
                  </a:lnTo>
                  <a:lnTo>
                    <a:pt x="702" y="274"/>
                  </a:lnTo>
                  <a:lnTo>
                    <a:pt x="640" y="320"/>
                  </a:lnTo>
                  <a:lnTo>
                    <a:pt x="580" y="365"/>
                  </a:lnTo>
                  <a:lnTo>
                    <a:pt x="521" y="416"/>
                  </a:lnTo>
                  <a:lnTo>
                    <a:pt x="467" y="470"/>
                  </a:lnTo>
                  <a:lnTo>
                    <a:pt x="413" y="524"/>
                  </a:lnTo>
                  <a:lnTo>
                    <a:pt x="364" y="583"/>
                  </a:lnTo>
                  <a:lnTo>
                    <a:pt x="316" y="643"/>
                  </a:lnTo>
                  <a:lnTo>
                    <a:pt x="272" y="705"/>
                  </a:lnTo>
                  <a:lnTo>
                    <a:pt x="230" y="769"/>
                  </a:lnTo>
                  <a:lnTo>
                    <a:pt x="192" y="838"/>
                  </a:lnTo>
                  <a:lnTo>
                    <a:pt x="157" y="905"/>
                  </a:lnTo>
                  <a:lnTo>
                    <a:pt x="125" y="974"/>
                  </a:lnTo>
                  <a:lnTo>
                    <a:pt x="95" y="1048"/>
                  </a:lnTo>
                  <a:lnTo>
                    <a:pt x="71" y="1123"/>
                  </a:lnTo>
                  <a:lnTo>
                    <a:pt x="49" y="1198"/>
                  </a:lnTo>
                  <a:lnTo>
                    <a:pt x="33" y="1274"/>
                  </a:lnTo>
                  <a:lnTo>
                    <a:pt x="16" y="1352"/>
                  </a:lnTo>
                  <a:lnTo>
                    <a:pt x="9" y="1433"/>
                  </a:lnTo>
                  <a:lnTo>
                    <a:pt x="0" y="1515"/>
                  </a:lnTo>
                  <a:lnTo>
                    <a:pt x="0" y="1595"/>
                  </a:lnTo>
                  <a:lnTo>
                    <a:pt x="0" y="6817"/>
                  </a:lnTo>
                  <a:lnTo>
                    <a:pt x="0" y="6901"/>
                  </a:lnTo>
                  <a:lnTo>
                    <a:pt x="9" y="6982"/>
                  </a:lnTo>
                  <a:lnTo>
                    <a:pt x="16" y="7060"/>
                  </a:lnTo>
                  <a:lnTo>
                    <a:pt x="33" y="7139"/>
                  </a:lnTo>
                  <a:lnTo>
                    <a:pt x="49" y="7217"/>
                  </a:lnTo>
                  <a:lnTo>
                    <a:pt x="71" y="7293"/>
                  </a:lnTo>
                  <a:lnTo>
                    <a:pt x="95" y="7365"/>
                  </a:lnTo>
                  <a:lnTo>
                    <a:pt x="125" y="7438"/>
                  </a:lnTo>
                  <a:lnTo>
                    <a:pt x="157" y="7508"/>
                  </a:lnTo>
                  <a:lnTo>
                    <a:pt x="192" y="7578"/>
                  </a:lnTo>
                  <a:lnTo>
                    <a:pt x="230" y="7643"/>
                  </a:lnTo>
                  <a:lnTo>
                    <a:pt x="272" y="7708"/>
                  </a:lnTo>
                  <a:lnTo>
                    <a:pt x="316" y="7772"/>
                  </a:lnTo>
                  <a:lnTo>
                    <a:pt x="364" y="7832"/>
                  </a:lnTo>
                  <a:lnTo>
                    <a:pt x="413" y="7888"/>
                  </a:lnTo>
                  <a:lnTo>
                    <a:pt x="467" y="7945"/>
                  </a:lnTo>
                  <a:lnTo>
                    <a:pt x="521" y="7996"/>
                  </a:lnTo>
                  <a:lnTo>
                    <a:pt x="580" y="8047"/>
                  </a:lnTo>
                  <a:lnTo>
                    <a:pt x="640" y="8096"/>
                  </a:lnTo>
                  <a:lnTo>
                    <a:pt x="702" y="8139"/>
                  </a:lnTo>
                  <a:lnTo>
                    <a:pt x="767" y="8180"/>
                  </a:lnTo>
                  <a:lnTo>
                    <a:pt x="834" y="8220"/>
                  </a:lnTo>
                  <a:lnTo>
                    <a:pt x="902" y="8255"/>
                  </a:lnTo>
                  <a:lnTo>
                    <a:pt x="974" y="8288"/>
                  </a:lnTo>
                  <a:lnTo>
                    <a:pt x="1045" y="8314"/>
                  </a:lnTo>
                  <a:lnTo>
                    <a:pt x="1121" y="8339"/>
                  </a:lnTo>
                  <a:lnTo>
                    <a:pt x="1196" y="8360"/>
                  </a:lnTo>
                  <a:lnTo>
                    <a:pt x="1271" y="8380"/>
                  </a:lnTo>
                  <a:lnTo>
                    <a:pt x="1349" y="8392"/>
                  </a:lnTo>
                  <a:lnTo>
                    <a:pt x="1431" y="8403"/>
                  </a:lnTo>
                  <a:lnTo>
                    <a:pt x="1512" y="8408"/>
                  </a:lnTo>
                  <a:lnTo>
                    <a:pt x="1593" y="8412"/>
                  </a:lnTo>
                  <a:lnTo>
                    <a:pt x="8572" y="8412"/>
                  </a:lnTo>
                  <a:lnTo>
                    <a:pt x="8572" y="8403"/>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4" name="Freeform 10"/>
            <p:cNvSpPr/>
            <p:nvPr/>
          </p:nvSpPr>
          <p:spPr bwMode="auto">
            <a:xfrm>
              <a:off x="2290" y="1752"/>
              <a:ext cx="893" cy="734"/>
            </a:xfrm>
            <a:custGeom>
              <a:avLst/>
              <a:gdLst>
                <a:gd name="T0" fmla="*/ 1346 w 9818"/>
                <a:gd name="T1" fmla="*/ 8063 h 8066"/>
                <a:gd name="T2" fmla="*/ 1134 w 9818"/>
                <a:gd name="T3" fmla="*/ 8036 h 8066"/>
                <a:gd name="T4" fmla="*/ 931 w 9818"/>
                <a:gd name="T5" fmla="*/ 7979 h 8066"/>
                <a:gd name="T6" fmla="*/ 745 w 9818"/>
                <a:gd name="T7" fmla="*/ 7894 h 8066"/>
                <a:gd name="T8" fmla="*/ 570 w 9818"/>
                <a:gd name="T9" fmla="*/ 7783 h 8066"/>
                <a:gd name="T10" fmla="*/ 416 w 9818"/>
                <a:gd name="T11" fmla="*/ 7650 h 8066"/>
                <a:gd name="T12" fmla="*/ 283 w 9818"/>
                <a:gd name="T13" fmla="*/ 7494 h 8066"/>
                <a:gd name="T14" fmla="*/ 170 w 9818"/>
                <a:gd name="T15" fmla="*/ 7321 h 8066"/>
                <a:gd name="T16" fmla="*/ 87 w 9818"/>
                <a:gd name="T17" fmla="*/ 7132 h 8066"/>
                <a:gd name="T18" fmla="*/ 27 w 9818"/>
                <a:gd name="T19" fmla="*/ 6931 h 8066"/>
                <a:gd name="T20" fmla="*/ 0 w 9818"/>
                <a:gd name="T21" fmla="*/ 6717 h 8066"/>
                <a:gd name="T22" fmla="*/ 0 w 9818"/>
                <a:gd name="T23" fmla="*/ 1349 h 8066"/>
                <a:gd name="T24" fmla="*/ 27 w 9818"/>
                <a:gd name="T25" fmla="*/ 1137 h 8066"/>
                <a:gd name="T26" fmla="*/ 87 w 9818"/>
                <a:gd name="T27" fmla="*/ 934 h 8066"/>
                <a:gd name="T28" fmla="*/ 170 w 9818"/>
                <a:gd name="T29" fmla="*/ 745 h 8066"/>
                <a:gd name="T30" fmla="*/ 283 w 9818"/>
                <a:gd name="T31" fmla="*/ 573 h 8066"/>
                <a:gd name="T32" fmla="*/ 416 w 9818"/>
                <a:gd name="T33" fmla="*/ 419 h 8066"/>
                <a:gd name="T34" fmla="*/ 570 w 9818"/>
                <a:gd name="T35" fmla="*/ 283 h 8066"/>
                <a:gd name="T36" fmla="*/ 745 w 9818"/>
                <a:gd name="T37" fmla="*/ 173 h 8066"/>
                <a:gd name="T38" fmla="*/ 931 w 9818"/>
                <a:gd name="T39" fmla="*/ 87 h 8066"/>
                <a:gd name="T40" fmla="*/ 1134 w 9818"/>
                <a:gd name="T41" fmla="*/ 30 h 8066"/>
                <a:gd name="T42" fmla="*/ 1346 w 9818"/>
                <a:gd name="T43" fmla="*/ 4 h 8066"/>
                <a:gd name="T44" fmla="*/ 8471 w 9818"/>
                <a:gd name="T45" fmla="*/ 4 h 8066"/>
                <a:gd name="T46" fmla="*/ 8685 w 9818"/>
                <a:gd name="T47" fmla="*/ 30 h 8066"/>
                <a:gd name="T48" fmla="*/ 8885 w 9818"/>
                <a:gd name="T49" fmla="*/ 87 h 8066"/>
                <a:gd name="T50" fmla="*/ 9074 w 9818"/>
                <a:gd name="T51" fmla="*/ 173 h 8066"/>
                <a:gd name="T52" fmla="*/ 9246 w 9818"/>
                <a:gd name="T53" fmla="*/ 283 h 8066"/>
                <a:gd name="T54" fmla="*/ 9403 w 9818"/>
                <a:gd name="T55" fmla="*/ 419 h 8066"/>
                <a:gd name="T56" fmla="*/ 9534 w 9818"/>
                <a:gd name="T57" fmla="*/ 573 h 8066"/>
                <a:gd name="T58" fmla="*/ 9649 w 9818"/>
                <a:gd name="T59" fmla="*/ 745 h 8066"/>
                <a:gd name="T60" fmla="*/ 9732 w 9818"/>
                <a:gd name="T61" fmla="*/ 934 h 8066"/>
                <a:gd name="T62" fmla="*/ 9792 w 9818"/>
                <a:gd name="T63" fmla="*/ 1137 h 8066"/>
                <a:gd name="T64" fmla="*/ 9818 w 9818"/>
                <a:gd name="T65" fmla="*/ 1349 h 8066"/>
                <a:gd name="T66" fmla="*/ 9818 w 9818"/>
                <a:gd name="T67" fmla="*/ 6717 h 8066"/>
                <a:gd name="T68" fmla="*/ 9792 w 9818"/>
                <a:gd name="T69" fmla="*/ 6931 h 8066"/>
                <a:gd name="T70" fmla="*/ 9732 w 9818"/>
                <a:gd name="T71" fmla="*/ 7132 h 8066"/>
                <a:gd name="T72" fmla="*/ 9649 w 9818"/>
                <a:gd name="T73" fmla="*/ 7321 h 8066"/>
                <a:gd name="T74" fmla="*/ 9534 w 9818"/>
                <a:gd name="T75" fmla="*/ 7494 h 8066"/>
                <a:gd name="T76" fmla="*/ 9403 w 9818"/>
                <a:gd name="T77" fmla="*/ 7650 h 8066"/>
                <a:gd name="T78" fmla="*/ 9246 w 9818"/>
                <a:gd name="T79" fmla="*/ 7783 h 8066"/>
                <a:gd name="T80" fmla="*/ 9074 w 9818"/>
                <a:gd name="T81" fmla="*/ 7894 h 8066"/>
                <a:gd name="T82" fmla="*/ 8885 w 9818"/>
                <a:gd name="T83" fmla="*/ 7979 h 8066"/>
                <a:gd name="T84" fmla="*/ 8685 w 9818"/>
                <a:gd name="T85" fmla="*/ 8036 h 8066"/>
                <a:gd name="T86" fmla="*/ 8471 w 9818"/>
                <a:gd name="T87" fmla="*/ 8063 h 8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818" h="8066">
                  <a:moveTo>
                    <a:pt x="8399" y="8066"/>
                  </a:moveTo>
                  <a:lnTo>
                    <a:pt x="1420" y="8066"/>
                  </a:lnTo>
                  <a:lnTo>
                    <a:pt x="1346" y="8063"/>
                  </a:lnTo>
                  <a:lnTo>
                    <a:pt x="1277" y="8058"/>
                  </a:lnTo>
                  <a:lnTo>
                    <a:pt x="1204" y="8050"/>
                  </a:lnTo>
                  <a:lnTo>
                    <a:pt x="1134" y="8036"/>
                  </a:lnTo>
                  <a:lnTo>
                    <a:pt x="1066" y="8020"/>
                  </a:lnTo>
                  <a:lnTo>
                    <a:pt x="999" y="8002"/>
                  </a:lnTo>
                  <a:lnTo>
                    <a:pt x="931" y="7979"/>
                  </a:lnTo>
                  <a:lnTo>
                    <a:pt x="869" y="7956"/>
                  </a:lnTo>
                  <a:lnTo>
                    <a:pt x="805" y="7926"/>
                  </a:lnTo>
                  <a:lnTo>
                    <a:pt x="745" y="7894"/>
                  </a:lnTo>
                  <a:lnTo>
                    <a:pt x="686" y="7861"/>
                  </a:lnTo>
                  <a:lnTo>
                    <a:pt x="626" y="7823"/>
                  </a:lnTo>
                  <a:lnTo>
                    <a:pt x="570" y="7783"/>
                  </a:lnTo>
                  <a:lnTo>
                    <a:pt x="518" y="7742"/>
                  </a:lnTo>
                  <a:lnTo>
                    <a:pt x="464" y="7696"/>
                  </a:lnTo>
                  <a:lnTo>
                    <a:pt x="416" y="7650"/>
                  </a:lnTo>
                  <a:lnTo>
                    <a:pt x="370" y="7599"/>
                  </a:lnTo>
                  <a:lnTo>
                    <a:pt x="324" y="7548"/>
                  </a:lnTo>
                  <a:lnTo>
                    <a:pt x="283" y="7494"/>
                  </a:lnTo>
                  <a:lnTo>
                    <a:pt x="243" y="7440"/>
                  </a:lnTo>
                  <a:lnTo>
                    <a:pt x="205" y="7381"/>
                  </a:lnTo>
                  <a:lnTo>
                    <a:pt x="170" y="7321"/>
                  </a:lnTo>
                  <a:lnTo>
                    <a:pt x="140" y="7259"/>
                  </a:lnTo>
                  <a:lnTo>
                    <a:pt x="111" y="7197"/>
                  </a:lnTo>
                  <a:lnTo>
                    <a:pt x="87" y="7132"/>
                  </a:lnTo>
                  <a:lnTo>
                    <a:pt x="62" y="7068"/>
                  </a:lnTo>
                  <a:lnTo>
                    <a:pt x="43" y="7000"/>
                  </a:lnTo>
                  <a:lnTo>
                    <a:pt x="27" y="6931"/>
                  </a:lnTo>
                  <a:lnTo>
                    <a:pt x="16" y="6860"/>
                  </a:lnTo>
                  <a:lnTo>
                    <a:pt x="5" y="6790"/>
                  </a:lnTo>
                  <a:lnTo>
                    <a:pt x="0" y="6717"/>
                  </a:lnTo>
                  <a:lnTo>
                    <a:pt x="0" y="6644"/>
                  </a:lnTo>
                  <a:lnTo>
                    <a:pt x="0" y="1422"/>
                  </a:lnTo>
                  <a:lnTo>
                    <a:pt x="0" y="1349"/>
                  </a:lnTo>
                  <a:lnTo>
                    <a:pt x="5" y="1276"/>
                  </a:lnTo>
                  <a:lnTo>
                    <a:pt x="16" y="1206"/>
                  </a:lnTo>
                  <a:lnTo>
                    <a:pt x="27" y="1137"/>
                  </a:lnTo>
                  <a:lnTo>
                    <a:pt x="43" y="1068"/>
                  </a:lnTo>
                  <a:lnTo>
                    <a:pt x="62" y="1001"/>
                  </a:lnTo>
                  <a:lnTo>
                    <a:pt x="87" y="934"/>
                  </a:lnTo>
                  <a:lnTo>
                    <a:pt x="111" y="869"/>
                  </a:lnTo>
                  <a:lnTo>
                    <a:pt x="140" y="807"/>
                  </a:lnTo>
                  <a:lnTo>
                    <a:pt x="170" y="745"/>
                  </a:lnTo>
                  <a:lnTo>
                    <a:pt x="205" y="686"/>
                  </a:lnTo>
                  <a:lnTo>
                    <a:pt x="243" y="629"/>
                  </a:lnTo>
                  <a:lnTo>
                    <a:pt x="283" y="573"/>
                  </a:lnTo>
                  <a:lnTo>
                    <a:pt x="324" y="518"/>
                  </a:lnTo>
                  <a:lnTo>
                    <a:pt x="370" y="467"/>
                  </a:lnTo>
                  <a:lnTo>
                    <a:pt x="416" y="419"/>
                  </a:lnTo>
                  <a:lnTo>
                    <a:pt x="464" y="370"/>
                  </a:lnTo>
                  <a:lnTo>
                    <a:pt x="518" y="327"/>
                  </a:lnTo>
                  <a:lnTo>
                    <a:pt x="570" y="283"/>
                  </a:lnTo>
                  <a:lnTo>
                    <a:pt x="626" y="243"/>
                  </a:lnTo>
                  <a:lnTo>
                    <a:pt x="686" y="209"/>
                  </a:lnTo>
                  <a:lnTo>
                    <a:pt x="745" y="173"/>
                  </a:lnTo>
                  <a:lnTo>
                    <a:pt x="805" y="140"/>
                  </a:lnTo>
                  <a:lnTo>
                    <a:pt x="869" y="114"/>
                  </a:lnTo>
                  <a:lnTo>
                    <a:pt x="931" y="87"/>
                  </a:lnTo>
                  <a:lnTo>
                    <a:pt x="999" y="66"/>
                  </a:lnTo>
                  <a:lnTo>
                    <a:pt x="1066" y="46"/>
                  </a:lnTo>
                  <a:lnTo>
                    <a:pt x="1134" y="30"/>
                  </a:lnTo>
                  <a:lnTo>
                    <a:pt x="1204" y="16"/>
                  </a:lnTo>
                  <a:lnTo>
                    <a:pt x="1277" y="9"/>
                  </a:lnTo>
                  <a:lnTo>
                    <a:pt x="1346" y="4"/>
                  </a:lnTo>
                  <a:lnTo>
                    <a:pt x="1420" y="0"/>
                  </a:lnTo>
                  <a:lnTo>
                    <a:pt x="8399" y="0"/>
                  </a:lnTo>
                  <a:lnTo>
                    <a:pt x="8471" y="4"/>
                  </a:lnTo>
                  <a:lnTo>
                    <a:pt x="8542" y="9"/>
                  </a:lnTo>
                  <a:lnTo>
                    <a:pt x="8614" y="16"/>
                  </a:lnTo>
                  <a:lnTo>
                    <a:pt x="8685" y="30"/>
                  </a:lnTo>
                  <a:lnTo>
                    <a:pt x="8752" y="46"/>
                  </a:lnTo>
                  <a:lnTo>
                    <a:pt x="8820" y="66"/>
                  </a:lnTo>
                  <a:lnTo>
                    <a:pt x="8885" y="87"/>
                  </a:lnTo>
                  <a:lnTo>
                    <a:pt x="8949" y="114"/>
                  </a:lnTo>
                  <a:lnTo>
                    <a:pt x="9014" y="140"/>
                  </a:lnTo>
                  <a:lnTo>
                    <a:pt x="9074" y="173"/>
                  </a:lnTo>
                  <a:lnTo>
                    <a:pt x="9133" y="209"/>
                  </a:lnTo>
                  <a:lnTo>
                    <a:pt x="9192" y="243"/>
                  </a:lnTo>
                  <a:lnTo>
                    <a:pt x="9246" y="283"/>
                  </a:lnTo>
                  <a:lnTo>
                    <a:pt x="9300" y="327"/>
                  </a:lnTo>
                  <a:lnTo>
                    <a:pt x="9352" y="370"/>
                  </a:lnTo>
                  <a:lnTo>
                    <a:pt x="9403" y="419"/>
                  </a:lnTo>
                  <a:lnTo>
                    <a:pt x="9449" y="467"/>
                  </a:lnTo>
                  <a:lnTo>
                    <a:pt x="9495" y="518"/>
                  </a:lnTo>
                  <a:lnTo>
                    <a:pt x="9534" y="573"/>
                  </a:lnTo>
                  <a:lnTo>
                    <a:pt x="9575" y="629"/>
                  </a:lnTo>
                  <a:lnTo>
                    <a:pt x="9613" y="686"/>
                  </a:lnTo>
                  <a:lnTo>
                    <a:pt x="9649" y="745"/>
                  </a:lnTo>
                  <a:lnTo>
                    <a:pt x="9677" y="807"/>
                  </a:lnTo>
                  <a:lnTo>
                    <a:pt x="9707" y="869"/>
                  </a:lnTo>
                  <a:lnTo>
                    <a:pt x="9732" y="934"/>
                  </a:lnTo>
                  <a:lnTo>
                    <a:pt x="9756" y="1001"/>
                  </a:lnTo>
                  <a:lnTo>
                    <a:pt x="9775" y="1068"/>
                  </a:lnTo>
                  <a:lnTo>
                    <a:pt x="9792" y="1137"/>
                  </a:lnTo>
                  <a:lnTo>
                    <a:pt x="9802" y="1206"/>
                  </a:lnTo>
                  <a:lnTo>
                    <a:pt x="9813" y="1276"/>
                  </a:lnTo>
                  <a:lnTo>
                    <a:pt x="9818" y="1349"/>
                  </a:lnTo>
                  <a:lnTo>
                    <a:pt x="9818" y="1422"/>
                  </a:lnTo>
                  <a:lnTo>
                    <a:pt x="9818" y="6644"/>
                  </a:lnTo>
                  <a:lnTo>
                    <a:pt x="9818" y="6717"/>
                  </a:lnTo>
                  <a:lnTo>
                    <a:pt x="9813" y="6790"/>
                  </a:lnTo>
                  <a:lnTo>
                    <a:pt x="9802" y="6860"/>
                  </a:lnTo>
                  <a:lnTo>
                    <a:pt x="9792" y="6931"/>
                  </a:lnTo>
                  <a:lnTo>
                    <a:pt x="9775" y="7000"/>
                  </a:lnTo>
                  <a:lnTo>
                    <a:pt x="9756" y="7068"/>
                  </a:lnTo>
                  <a:lnTo>
                    <a:pt x="9732" y="7132"/>
                  </a:lnTo>
                  <a:lnTo>
                    <a:pt x="9707" y="7197"/>
                  </a:lnTo>
                  <a:lnTo>
                    <a:pt x="9677" y="7259"/>
                  </a:lnTo>
                  <a:lnTo>
                    <a:pt x="9649" y="7321"/>
                  </a:lnTo>
                  <a:lnTo>
                    <a:pt x="9613" y="7381"/>
                  </a:lnTo>
                  <a:lnTo>
                    <a:pt x="9575" y="7440"/>
                  </a:lnTo>
                  <a:lnTo>
                    <a:pt x="9534" y="7494"/>
                  </a:lnTo>
                  <a:lnTo>
                    <a:pt x="9495" y="7548"/>
                  </a:lnTo>
                  <a:lnTo>
                    <a:pt x="9449" y="7599"/>
                  </a:lnTo>
                  <a:lnTo>
                    <a:pt x="9403" y="7650"/>
                  </a:lnTo>
                  <a:lnTo>
                    <a:pt x="9352" y="7696"/>
                  </a:lnTo>
                  <a:lnTo>
                    <a:pt x="9300" y="7742"/>
                  </a:lnTo>
                  <a:lnTo>
                    <a:pt x="9246" y="7783"/>
                  </a:lnTo>
                  <a:lnTo>
                    <a:pt x="9192" y="7823"/>
                  </a:lnTo>
                  <a:lnTo>
                    <a:pt x="9133" y="7861"/>
                  </a:lnTo>
                  <a:lnTo>
                    <a:pt x="9074" y="7894"/>
                  </a:lnTo>
                  <a:lnTo>
                    <a:pt x="9014" y="7926"/>
                  </a:lnTo>
                  <a:lnTo>
                    <a:pt x="8949" y="7956"/>
                  </a:lnTo>
                  <a:lnTo>
                    <a:pt x="8885" y="7979"/>
                  </a:lnTo>
                  <a:lnTo>
                    <a:pt x="8820" y="8002"/>
                  </a:lnTo>
                  <a:lnTo>
                    <a:pt x="8752" y="8020"/>
                  </a:lnTo>
                  <a:lnTo>
                    <a:pt x="8685" y="8036"/>
                  </a:lnTo>
                  <a:lnTo>
                    <a:pt x="8614" y="8050"/>
                  </a:lnTo>
                  <a:lnTo>
                    <a:pt x="8542" y="8058"/>
                  </a:lnTo>
                  <a:lnTo>
                    <a:pt x="8471" y="8063"/>
                  </a:lnTo>
                  <a:lnTo>
                    <a:pt x="8399" y="8066"/>
                  </a:lnTo>
                  <a:close/>
                </a:path>
              </a:pathLst>
            </a:custGeom>
            <a:solidFill>
              <a:srgbClr val="F0D98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5" name="Freeform 11"/>
            <p:cNvSpPr/>
            <p:nvPr/>
          </p:nvSpPr>
          <p:spPr bwMode="auto">
            <a:xfrm>
              <a:off x="2314" y="1777"/>
              <a:ext cx="844" cy="684"/>
            </a:xfrm>
            <a:custGeom>
              <a:avLst/>
              <a:gdLst>
                <a:gd name="T0" fmla="*/ 1093 w 9284"/>
                <a:gd name="T1" fmla="*/ 7526 h 7528"/>
                <a:gd name="T2" fmla="*/ 920 w 9284"/>
                <a:gd name="T3" fmla="*/ 7503 h 7528"/>
                <a:gd name="T4" fmla="*/ 759 w 9284"/>
                <a:gd name="T5" fmla="*/ 7457 h 7528"/>
                <a:gd name="T6" fmla="*/ 605 w 9284"/>
                <a:gd name="T7" fmla="*/ 7388 h 7528"/>
                <a:gd name="T8" fmla="*/ 465 w 9284"/>
                <a:gd name="T9" fmla="*/ 7298 h 7528"/>
                <a:gd name="T10" fmla="*/ 338 w 9284"/>
                <a:gd name="T11" fmla="*/ 7188 h 7528"/>
                <a:gd name="T12" fmla="*/ 230 w 9284"/>
                <a:gd name="T13" fmla="*/ 7064 h 7528"/>
                <a:gd name="T14" fmla="*/ 140 w 9284"/>
                <a:gd name="T15" fmla="*/ 6923 h 7528"/>
                <a:gd name="T16" fmla="*/ 71 w 9284"/>
                <a:gd name="T17" fmla="*/ 6770 h 7528"/>
                <a:gd name="T18" fmla="*/ 25 w 9284"/>
                <a:gd name="T19" fmla="*/ 6605 h 7528"/>
                <a:gd name="T20" fmla="*/ 3 w 9284"/>
                <a:gd name="T21" fmla="*/ 6433 h 7528"/>
                <a:gd name="T22" fmla="*/ 3 w 9284"/>
                <a:gd name="T23" fmla="*/ 1092 h 7528"/>
                <a:gd name="T24" fmla="*/ 25 w 9284"/>
                <a:gd name="T25" fmla="*/ 919 h 7528"/>
                <a:gd name="T26" fmla="*/ 71 w 9284"/>
                <a:gd name="T27" fmla="*/ 754 h 7528"/>
                <a:gd name="T28" fmla="*/ 140 w 9284"/>
                <a:gd name="T29" fmla="*/ 604 h 7528"/>
                <a:gd name="T30" fmla="*/ 230 w 9284"/>
                <a:gd name="T31" fmla="*/ 463 h 7528"/>
                <a:gd name="T32" fmla="*/ 338 w 9284"/>
                <a:gd name="T33" fmla="*/ 336 h 7528"/>
                <a:gd name="T34" fmla="*/ 465 w 9284"/>
                <a:gd name="T35" fmla="*/ 228 h 7528"/>
                <a:gd name="T36" fmla="*/ 605 w 9284"/>
                <a:gd name="T37" fmla="*/ 137 h 7528"/>
                <a:gd name="T38" fmla="*/ 759 w 9284"/>
                <a:gd name="T39" fmla="*/ 69 h 7528"/>
                <a:gd name="T40" fmla="*/ 920 w 9284"/>
                <a:gd name="T41" fmla="*/ 21 h 7528"/>
                <a:gd name="T42" fmla="*/ 1093 w 9284"/>
                <a:gd name="T43" fmla="*/ 0 h 7528"/>
                <a:gd name="T44" fmla="*/ 8188 w 9284"/>
                <a:gd name="T45" fmla="*/ 0 h 7528"/>
                <a:gd name="T46" fmla="*/ 8363 w 9284"/>
                <a:gd name="T47" fmla="*/ 21 h 7528"/>
                <a:gd name="T48" fmla="*/ 8526 w 9284"/>
                <a:gd name="T49" fmla="*/ 69 h 7528"/>
                <a:gd name="T50" fmla="*/ 8680 w 9284"/>
                <a:gd name="T51" fmla="*/ 137 h 7528"/>
                <a:gd name="T52" fmla="*/ 8820 w 9284"/>
                <a:gd name="T53" fmla="*/ 228 h 7528"/>
                <a:gd name="T54" fmla="*/ 8947 w 9284"/>
                <a:gd name="T55" fmla="*/ 336 h 7528"/>
                <a:gd name="T56" fmla="*/ 9055 w 9284"/>
                <a:gd name="T57" fmla="*/ 463 h 7528"/>
                <a:gd name="T58" fmla="*/ 9143 w 9284"/>
                <a:gd name="T59" fmla="*/ 604 h 7528"/>
                <a:gd name="T60" fmla="*/ 9214 w 9284"/>
                <a:gd name="T61" fmla="*/ 754 h 7528"/>
                <a:gd name="T62" fmla="*/ 9260 w 9284"/>
                <a:gd name="T63" fmla="*/ 919 h 7528"/>
                <a:gd name="T64" fmla="*/ 9281 w 9284"/>
                <a:gd name="T65" fmla="*/ 1092 h 7528"/>
                <a:gd name="T66" fmla="*/ 9281 w 9284"/>
                <a:gd name="T67" fmla="*/ 6433 h 7528"/>
                <a:gd name="T68" fmla="*/ 9260 w 9284"/>
                <a:gd name="T69" fmla="*/ 6605 h 7528"/>
                <a:gd name="T70" fmla="*/ 9214 w 9284"/>
                <a:gd name="T71" fmla="*/ 6770 h 7528"/>
                <a:gd name="T72" fmla="*/ 9143 w 9284"/>
                <a:gd name="T73" fmla="*/ 6923 h 7528"/>
                <a:gd name="T74" fmla="*/ 9055 w 9284"/>
                <a:gd name="T75" fmla="*/ 7064 h 7528"/>
                <a:gd name="T76" fmla="*/ 8947 w 9284"/>
                <a:gd name="T77" fmla="*/ 7188 h 7528"/>
                <a:gd name="T78" fmla="*/ 8820 w 9284"/>
                <a:gd name="T79" fmla="*/ 7298 h 7528"/>
                <a:gd name="T80" fmla="*/ 8680 w 9284"/>
                <a:gd name="T81" fmla="*/ 7388 h 7528"/>
                <a:gd name="T82" fmla="*/ 8526 w 9284"/>
                <a:gd name="T83" fmla="*/ 7457 h 7528"/>
                <a:gd name="T84" fmla="*/ 8363 w 9284"/>
                <a:gd name="T85" fmla="*/ 7503 h 7528"/>
                <a:gd name="T86" fmla="*/ 8188 w 9284"/>
                <a:gd name="T87" fmla="*/ 7526 h 7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84" h="7528">
                  <a:moveTo>
                    <a:pt x="8132" y="7528"/>
                  </a:moveTo>
                  <a:lnTo>
                    <a:pt x="1153" y="7528"/>
                  </a:lnTo>
                  <a:lnTo>
                    <a:pt x="1093" y="7526"/>
                  </a:lnTo>
                  <a:lnTo>
                    <a:pt x="1036" y="7522"/>
                  </a:lnTo>
                  <a:lnTo>
                    <a:pt x="977" y="7515"/>
                  </a:lnTo>
                  <a:lnTo>
                    <a:pt x="920" y="7503"/>
                  </a:lnTo>
                  <a:lnTo>
                    <a:pt x="867" y="7490"/>
                  </a:lnTo>
                  <a:lnTo>
                    <a:pt x="810" y="7474"/>
                  </a:lnTo>
                  <a:lnTo>
                    <a:pt x="759" y="7457"/>
                  </a:lnTo>
                  <a:lnTo>
                    <a:pt x="704" y="7436"/>
                  </a:lnTo>
                  <a:lnTo>
                    <a:pt x="653" y="7412"/>
                  </a:lnTo>
                  <a:lnTo>
                    <a:pt x="605" y="7388"/>
                  </a:lnTo>
                  <a:lnTo>
                    <a:pt x="556" y="7361"/>
                  </a:lnTo>
                  <a:lnTo>
                    <a:pt x="510" y="7331"/>
                  </a:lnTo>
                  <a:lnTo>
                    <a:pt x="465" y="7298"/>
                  </a:lnTo>
                  <a:lnTo>
                    <a:pt x="421" y="7264"/>
                  </a:lnTo>
                  <a:lnTo>
                    <a:pt x="378" y="7229"/>
                  </a:lnTo>
                  <a:lnTo>
                    <a:pt x="338" y="7188"/>
                  </a:lnTo>
                  <a:lnTo>
                    <a:pt x="299" y="7148"/>
                  </a:lnTo>
                  <a:lnTo>
                    <a:pt x="265" y="7107"/>
                  </a:lnTo>
                  <a:lnTo>
                    <a:pt x="230" y="7064"/>
                  </a:lnTo>
                  <a:lnTo>
                    <a:pt x="197" y="7018"/>
                  </a:lnTo>
                  <a:lnTo>
                    <a:pt x="168" y="6972"/>
                  </a:lnTo>
                  <a:lnTo>
                    <a:pt x="140" y="6923"/>
                  </a:lnTo>
                  <a:lnTo>
                    <a:pt x="113" y="6872"/>
                  </a:lnTo>
                  <a:lnTo>
                    <a:pt x="92" y="6821"/>
                  </a:lnTo>
                  <a:lnTo>
                    <a:pt x="71" y="6770"/>
                  </a:lnTo>
                  <a:lnTo>
                    <a:pt x="51" y="6716"/>
                  </a:lnTo>
                  <a:lnTo>
                    <a:pt x="35" y="6662"/>
                  </a:lnTo>
                  <a:lnTo>
                    <a:pt x="25" y="6605"/>
                  </a:lnTo>
                  <a:lnTo>
                    <a:pt x="14" y="6548"/>
                  </a:lnTo>
                  <a:lnTo>
                    <a:pt x="6" y="6492"/>
                  </a:lnTo>
                  <a:lnTo>
                    <a:pt x="3" y="6433"/>
                  </a:lnTo>
                  <a:lnTo>
                    <a:pt x="0" y="6373"/>
                  </a:lnTo>
                  <a:lnTo>
                    <a:pt x="0" y="1151"/>
                  </a:lnTo>
                  <a:lnTo>
                    <a:pt x="3" y="1092"/>
                  </a:lnTo>
                  <a:lnTo>
                    <a:pt x="6" y="1032"/>
                  </a:lnTo>
                  <a:lnTo>
                    <a:pt x="14" y="976"/>
                  </a:lnTo>
                  <a:lnTo>
                    <a:pt x="25" y="919"/>
                  </a:lnTo>
                  <a:lnTo>
                    <a:pt x="35" y="862"/>
                  </a:lnTo>
                  <a:lnTo>
                    <a:pt x="51" y="809"/>
                  </a:lnTo>
                  <a:lnTo>
                    <a:pt x="71" y="754"/>
                  </a:lnTo>
                  <a:lnTo>
                    <a:pt x="92" y="703"/>
                  </a:lnTo>
                  <a:lnTo>
                    <a:pt x="113" y="652"/>
                  </a:lnTo>
                  <a:lnTo>
                    <a:pt x="140" y="604"/>
                  </a:lnTo>
                  <a:lnTo>
                    <a:pt x="168" y="555"/>
                  </a:lnTo>
                  <a:lnTo>
                    <a:pt x="197" y="507"/>
                  </a:lnTo>
                  <a:lnTo>
                    <a:pt x="230" y="463"/>
                  </a:lnTo>
                  <a:lnTo>
                    <a:pt x="265" y="417"/>
                  </a:lnTo>
                  <a:lnTo>
                    <a:pt x="299" y="376"/>
                  </a:lnTo>
                  <a:lnTo>
                    <a:pt x="338" y="336"/>
                  </a:lnTo>
                  <a:lnTo>
                    <a:pt x="378" y="299"/>
                  </a:lnTo>
                  <a:lnTo>
                    <a:pt x="421" y="261"/>
                  </a:lnTo>
                  <a:lnTo>
                    <a:pt x="465" y="228"/>
                  </a:lnTo>
                  <a:lnTo>
                    <a:pt x="510" y="196"/>
                  </a:lnTo>
                  <a:lnTo>
                    <a:pt x="556" y="166"/>
                  </a:lnTo>
                  <a:lnTo>
                    <a:pt x="605" y="137"/>
                  </a:lnTo>
                  <a:lnTo>
                    <a:pt x="653" y="113"/>
                  </a:lnTo>
                  <a:lnTo>
                    <a:pt x="704" y="88"/>
                  </a:lnTo>
                  <a:lnTo>
                    <a:pt x="759" y="69"/>
                  </a:lnTo>
                  <a:lnTo>
                    <a:pt x="810" y="51"/>
                  </a:lnTo>
                  <a:lnTo>
                    <a:pt x="867" y="35"/>
                  </a:lnTo>
                  <a:lnTo>
                    <a:pt x="920" y="21"/>
                  </a:lnTo>
                  <a:lnTo>
                    <a:pt x="977" y="12"/>
                  </a:lnTo>
                  <a:lnTo>
                    <a:pt x="1036" y="5"/>
                  </a:lnTo>
                  <a:lnTo>
                    <a:pt x="1093" y="0"/>
                  </a:lnTo>
                  <a:lnTo>
                    <a:pt x="1153" y="0"/>
                  </a:lnTo>
                  <a:lnTo>
                    <a:pt x="8132" y="0"/>
                  </a:lnTo>
                  <a:lnTo>
                    <a:pt x="8188" y="0"/>
                  </a:lnTo>
                  <a:lnTo>
                    <a:pt x="8248" y="5"/>
                  </a:lnTo>
                  <a:lnTo>
                    <a:pt x="8307" y="12"/>
                  </a:lnTo>
                  <a:lnTo>
                    <a:pt x="8363" y="21"/>
                  </a:lnTo>
                  <a:lnTo>
                    <a:pt x="8418" y="35"/>
                  </a:lnTo>
                  <a:lnTo>
                    <a:pt x="8471" y="51"/>
                  </a:lnTo>
                  <a:lnTo>
                    <a:pt x="8526" y="69"/>
                  </a:lnTo>
                  <a:lnTo>
                    <a:pt x="8579" y="88"/>
                  </a:lnTo>
                  <a:lnTo>
                    <a:pt x="8631" y="113"/>
                  </a:lnTo>
                  <a:lnTo>
                    <a:pt x="8680" y="137"/>
                  </a:lnTo>
                  <a:lnTo>
                    <a:pt x="8728" y="166"/>
                  </a:lnTo>
                  <a:lnTo>
                    <a:pt x="8774" y="196"/>
                  </a:lnTo>
                  <a:lnTo>
                    <a:pt x="8820" y="228"/>
                  </a:lnTo>
                  <a:lnTo>
                    <a:pt x="8863" y="261"/>
                  </a:lnTo>
                  <a:lnTo>
                    <a:pt x="8906" y="299"/>
                  </a:lnTo>
                  <a:lnTo>
                    <a:pt x="8947" y="336"/>
                  </a:lnTo>
                  <a:lnTo>
                    <a:pt x="8984" y="376"/>
                  </a:lnTo>
                  <a:lnTo>
                    <a:pt x="9019" y="417"/>
                  </a:lnTo>
                  <a:lnTo>
                    <a:pt x="9055" y="463"/>
                  </a:lnTo>
                  <a:lnTo>
                    <a:pt x="9087" y="507"/>
                  </a:lnTo>
                  <a:lnTo>
                    <a:pt x="9117" y="555"/>
                  </a:lnTo>
                  <a:lnTo>
                    <a:pt x="9143" y="604"/>
                  </a:lnTo>
                  <a:lnTo>
                    <a:pt x="9171" y="652"/>
                  </a:lnTo>
                  <a:lnTo>
                    <a:pt x="9192" y="703"/>
                  </a:lnTo>
                  <a:lnTo>
                    <a:pt x="9214" y="754"/>
                  </a:lnTo>
                  <a:lnTo>
                    <a:pt x="9233" y="809"/>
                  </a:lnTo>
                  <a:lnTo>
                    <a:pt x="9246" y="862"/>
                  </a:lnTo>
                  <a:lnTo>
                    <a:pt x="9260" y="919"/>
                  </a:lnTo>
                  <a:lnTo>
                    <a:pt x="9270" y="976"/>
                  </a:lnTo>
                  <a:lnTo>
                    <a:pt x="9279" y="1032"/>
                  </a:lnTo>
                  <a:lnTo>
                    <a:pt x="9281" y="1092"/>
                  </a:lnTo>
                  <a:lnTo>
                    <a:pt x="9284" y="1151"/>
                  </a:lnTo>
                  <a:lnTo>
                    <a:pt x="9284" y="6373"/>
                  </a:lnTo>
                  <a:lnTo>
                    <a:pt x="9281" y="6433"/>
                  </a:lnTo>
                  <a:lnTo>
                    <a:pt x="9279" y="6492"/>
                  </a:lnTo>
                  <a:lnTo>
                    <a:pt x="9270" y="6548"/>
                  </a:lnTo>
                  <a:lnTo>
                    <a:pt x="9260" y="6605"/>
                  </a:lnTo>
                  <a:lnTo>
                    <a:pt x="9246" y="6662"/>
                  </a:lnTo>
                  <a:lnTo>
                    <a:pt x="9233" y="6716"/>
                  </a:lnTo>
                  <a:lnTo>
                    <a:pt x="9214" y="6770"/>
                  </a:lnTo>
                  <a:lnTo>
                    <a:pt x="9192" y="6821"/>
                  </a:lnTo>
                  <a:lnTo>
                    <a:pt x="9171" y="6872"/>
                  </a:lnTo>
                  <a:lnTo>
                    <a:pt x="9143" y="6923"/>
                  </a:lnTo>
                  <a:lnTo>
                    <a:pt x="9117" y="6972"/>
                  </a:lnTo>
                  <a:lnTo>
                    <a:pt x="9087" y="7018"/>
                  </a:lnTo>
                  <a:lnTo>
                    <a:pt x="9055" y="7064"/>
                  </a:lnTo>
                  <a:lnTo>
                    <a:pt x="9019" y="7107"/>
                  </a:lnTo>
                  <a:lnTo>
                    <a:pt x="8984" y="7148"/>
                  </a:lnTo>
                  <a:lnTo>
                    <a:pt x="8947" y="7188"/>
                  </a:lnTo>
                  <a:lnTo>
                    <a:pt x="8906" y="7229"/>
                  </a:lnTo>
                  <a:lnTo>
                    <a:pt x="8863" y="7264"/>
                  </a:lnTo>
                  <a:lnTo>
                    <a:pt x="8820" y="7298"/>
                  </a:lnTo>
                  <a:lnTo>
                    <a:pt x="8774" y="7331"/>
                  </a:lnTo>
                  <a:lnTo>
                    <a:pt x="8728" y="7361"/>
                  </a:lnTo>
                  <a:lnTo>
                    <a:pt x="8680" y="7388"/>
                  </a:lnTo>
                  <a:lnTo>
                    <a:pt x="8631" y="7412"/>
                  </a:lnTo>
                  <a:lnTo>
                    <a:pt x="8579" y="7436"/>
                  </a:lnTo>
                  <a:lnTo>
                    <a:pt x="8526" y="7457"/>
                  </a:lnTo>
                  <a:lnTo>
                    <a:pt x="8471" y="7474"/>
                  </a:lnTo>
                  <a:lnTo>
                    <a:pt x="8418" y="7490"/>
                  </a:lnTo>
                  <a:lnTo>
                    <a:pt x="8363" y="7503"/>
                  </a:lnTo>
                  <a:lnTo>
                    <a:pt x="8307" y="7515"/>
                  </a:lnTo>
                  <a:lnTo>
                    <a:pt x="8248" y="7522"/>
                  </a:lnTo>
                  <a:lnTo>
                    <a:pt x="8188" y="7526"/>
                  </a:lnTo>
                  <a:lnTo>
                    <a:pt x="8132" y="7528"/>
                  </a:lnTo>
                  <a:close/>
                </a:path>
              </a:pathLst>
            </a:custGeom>
            <a:solidFill>
              <a:srgbClr val="DA762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6" name="Freeform 12"/>
            <p:cNvSpPr/>
            <p:nvPr/>
          </p:nvSpPr>
          <p:spPr bwMode="auto">
            <a:xfrm>
              <a:off x="2314" y="1776"/>
              <a:ext cx="845" cy="686"/>
            </a:xfrm>
            <a:custGeom>
              <a:avLst/>
              <a:gdLst>
                <a:gd name="T0" fmla="*/ 1044 w 9300"/>
                <a:gd name="T1" fmla="*/ 7521 h 7545"/>
                <a:gd name="T2" fmla="*/ 769 w 9300"/>
                <a:gd name="T3" fmla="*/ 7459 h 7545"/>
                <a:gd name="T4" fmla="*/ 521 w 9300"/>
                <a:gd name="T5" fmla="*/ 7332 h 7545"/>
                <a:gd name="T6" fmla="*/ 313 w 9300"/>
                <a:gd name="T7" fmla="*/ 7153 h 7545"/>
                <a:gd name="T8" fmla="*/ 153 w 9300"/>
                <a:gd name="T9" fmla="*/ 6927 h 7545"/>
                <a:gd name="T10" fmla="*/ 51 w 9300"/>
                <a:gd name="T11" fmla="*/ 6669 h 7545"/>
                <a:gd name="T12" fmla="*/ 17 w 9300"/>
                <a:gd name="T13" fmla="*/ 6382 h 7545"/>
                <a:gd name="T14" fmla="*/ 40 w 9300"/>
                <a:gd name="T15" fmla="*/ 931 h 7545"/>
                <a:gd name="T16" fmla="*/ 130 w 9300"/>
                <a:gd name="T17" fmla="*/ 664 h 7545"/>
                <a:gd name="T18" fmla="*/ 278 w 9300"/>
                <a:gd name="T19" fmla="*/ 431 h 7545"/>
                <a:gd name="T20" fmla="*/ 478 w 9300"/>
                <a:gd name="T21" fmla="*/ 242 h 7545"/>
                <a:gd name="T22" fmla="*/ 715 w 9300"/>
                <a:gd name="T23" fmla="*/ 106 h 7545"/>
                <a:gd name="T24" fmla="*/ 988 w 9300"/>
                <a:gd name="T25" fmla="*/ 30 h 7545"/>
                <a:gd name="T26" fmla="*/ 8196 w 9300"/>
                <a:gd name="T27" fmla="*/ 16 h 7545"/>
                <a:gd name="T28" fmla="*/ 8479 w 9300"/>
                <a:gd name="T29" fmla="*/ 67 h 7545"/>
                <a:gd name="T30" fmla="*/ 8730 w 9300"/>
                <a:gd name="T31" fmla="*/ 180 h 7545"/>
                <a:gd name="T32" fmla="*/ 8946 w 9300"/>
                <a:gd name="T33" fmla="*/ 351 h 7545"/>
                <a:gd name="T34" fmla="*/ 9116 w 9300"/>
                <a:gd name="T35" fmla="*/ 567 h 7545"/>
                <a:gd name="T36" fmla="*/ 9233 w 9300"/>
                <a:gd name="T37" fmla="*/ 820 h 7545"/>
                <a:gd name="T38" fmla="*/ 9282 w 9300"/>
                <a:gd name="T39" fmla="*/ 1101 h 7545"/>
                <a:gd name="T40" fmla="*/ 9270 w 9300"/>
                <a:gd name="T41" fmla="*/ 6557 h 7545"/>
                <a:gd name="T42" fmla="*/ 9192 w 9300"/>
                <a:gd name="T43" fmla="*/ 6828 h 7545"/>
                <a:gd name="T44" fmla="*/ 9054 w 9300"/>
                <a:gd name="T45" fmla="*/ 7068 h 7545"/>
                <a:gd name="T46" fmla="*/ 8866 w 9300"/>
                <a:gd name="T47" fmla="*/ 7268 h 7545"/>
                <a:gd name="T48" fmla="*/ 8633 w 9300"/>
                <a:gd name="T49" fmla="*/ 7415 h 7545"/>
                <a:gd name="T50" fmla="*/ 8369 w 9300"/>
                <a:gd name="T51" fmla="*/ 7505 h 7545"/>
                <a:gd name="T52" fmla="*/ 8140 w 9300"/>
                <a:gd name="T53" fmla="*/ 7537 h 7545"/>
                <a:gd name="T54" fmla="*/ 8371 w 9300"/>
                <a:gd name="T55" fmla="*/ 7521 h 7545"/>
                <a:gd name="T56" fmla="*/ 8642 w 9300"/>
                <a:gd name="T57" fmla="*/ 7429 h 7545"/>
                <a:gd name="T58" fmla="*/ 8877 w 9300"/>
                <a:gd name="T59" fmla="*/ 7278 h 7545"/>
                <a:gd name="T60" fmla="*/ 9068 w 9300"/>
                <a:gd name="T61" fmla="*/ 7079 h 7545"/>
                <a:gd name="T62" fmla="*/ 9208 w 9300"/>
                <a:gd name="T63" fmla="*/ 6835 h 7545"/>
                <a:gd name="T64" fmla="*/ 9287 w 9300"/>
                <a:gd name="T65" fmla="*/ 6561 h 7545"/>
                <a:gd name="T66" fmla="*/ 9298 w 9300"/>
                <a:gd name="T67" fmla="*/ 1101 h 7545"/>
                <a:gd name="T68" fmla="*/ 9249 w 9300"/>
                <a:gd name="T69" fmla="*/ 815 h 7545"/>
                <a:gd name="T70" fmla="*/ 9133 w 9300"/>
                <a:gd name="T71" fmla="*/ 558 h 7545"/>
                <a:gd name="T72" fmla="*/ 8960 w 9300"/>
                <a:gd name="T73" fmla="*/ 340 h 7545"/>
                <a:gd name="T74" fmla="*/ 8741 w 9300"/>
                <a:gd name="T75" fmla="*/ 168 h 7545"/>
                <a:gd name="T76" fmla="*/ 8483 w 9300"/>
                <a:gd name="T77" fmla="*/ 51 h 7545"/>
                <a:gd name="T78" fmla="*/ 8199 w 9300"/>
                <a:gd name="T79" fmla="*/ 0 h 7545"/>
                <a:gd name="T80" fmla="*/ 985 w 9300"/>
                <a:gd name="T81" fmla="*/ 14 h 7545"/>
                <a:gd name="T82" fmla="*/ 710 w 9300"/>
                <a:gd name="T83" fmla="*/ 92 h 7545"/>
                <a:gd name="T84" fmla="*/ 467 w 9300"/>
                <a:gd name="T85" fmla="*/ 230 h 7545"/>
                <a:gd name="T86" fmla="*/ 265 w 9300"/>
                <a:gd name="T87" fmla="*/ 424 h 7545"/>
                <a:gd name="T88" fmla="*/ 114 w 9300"/>
                <a:gd name="T89" fmla="*/ 658 h 7545"/>
                <a:gd name="T90" fmla="*/ 24 w 9300"/>
                <a:gd name="T91" fmla="*/ 928 h 7545"/>
                <a:gd name="T92" fmla="*/ 0 w 9300"/>
                <a:gd name="T93" fmla="*/ 6382 h 7545"/>
                <a:gd name="T94" fmla="*/ 38 w 9300"/>
                <a:gd name="T95" fmla="*/ 6674 h 7545"/>
                <a:gd name="T96" fmla="*/ 141 w 9300"/>
                <a:gd name="T97" fmla="*/ 6935 h 7545"/>
                <a:gd name="T98" fmla="*/ 302 w 9300"/>
                <a:gd name="T99" fmla="*/ 7162 h 7545"/>
                <a:gd name="T100" fmla="*/ 512 w 9300"/>
                <a:gd name="T101" fmla="*/ 7346 h 7545"/>
                <a:gd name="T102" fmla="*/ 764 w 9300"/>
                <a:gd name="T103" fmla="*/ 7473 h 7545"/>
                <a:gd name="T104" fmla="*/ 1042 w 9300"/>
                <a:gd name="T105" fmla="*/ 7537 h 7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300" h="7545">
                  <a:moveTo>
                    <a:pt x="8140" y="7537"/>
                  </a:moveTo>
                  <a:lnTo>
                    <a:pt x="8140" y="7529"/>
                  </a:lnTo>
                  <a:lnTo>
                    <a:pt x="1161" y="7529"/>
                  </a:lnTo>
                  <a:lnTo>
                    <a:pt x="1104" y="7526"/>
                  </a:lnTo>
                  <a:lnTo>
                    <a:pt x="1044" y="7521"/>
                  </a:lnTo>
                  <a:lnTo>
                    <a:pt x="988" y="7515"/>
                  </a:lnTo>
                  <a:lnTo>
                    <a:pt x="931" y="7505"/>
                  </a:lnTo>
                  <a:lnTo>
                    <a:pt x="875" y="7491"/>
                  </a:lnTo>
                  <a:lnTo>
                    <a:pt x="820" y="7478"/>
                  </a:lnTo>
                  <a:lnTo>
                    <a:pt x="769" y="7459"/>
                  </a:lnTo>
                  <a:lnTo>
                    <a:pt x="715" y="7437"/>
                  </a:lnTo>
                  <a:lnTo>
                    <a:pt x="666" y="7415"/>
                  </a:lnTo>
                  <a:lnTo>
                    <a:pt x="615" y="7388"/>
                  </a:lnTo>
                  <a:lnTo>
                    <a:pt x="567" y="7362"/>
                  </a:lnTo>
                  <a:lnTo>
                    <a:pt x="521" y="7332"/>
                  </a:lnTo>
                  <a:lnTo>
                    <a:pt x="478" y="7300"/>
                  </a:lnTo>
                  <a:lnTo>
                    <a:pt x="434" y="7268"/>
                  </a:lnTo>
                  <a:lnTo>
                    <a:pt x="392" y="7229"/>
                  </a:lnTo>
                  <a:lnTo>
                    <a:pt x="351" y="7192"/>
                  </a:lnTo>
                  <a:lnTo>
                    <a:pt x="313" y="7153"/>
                  </a:lnTo>
                  <a:lnTo>
                    <a:pt x="278" y="7111"/>
                  </a:lnTo>
                  <a:lnTo>
                    <a:pt x="243" y="7068"/>
                  </a:lnTo>
                  <a:lnTo>
                    <a:pt x="213" y="7022"/>
                  </a:lnTo>
                  <a:lnTo>
                    <a:pt x="181" y="6976"/>
                  </a:lnTo>
                  <a:lnTo>
                    <a:pt x="153" y="6927"/>
                  </a:lnTo>
                  <a:lnTo>
                    <a:pt x="130" y="6879"/>
                  </a:lnTo>
                  <a:lnTo>
                    <a:pt x="105" y="6828"/>
                  </a:lnTo>
                  <a:lnTo>
                    <a:pt x="86" y="6776"/>
                  </a:lnTo>
                  <a:lnTo>
                    <a:pt x="68" y="6722"/>
                  </a:lnTo>
                  <a:lnTo>
                    <a:pt x="51" y="6669"/>
                  </a:lnTo>
                  <a:lnTo>
                    <a:pt x="40" y="6614"/>
                  </a:lnTo>
                  <a:lnTo>
                    <a:pt x="30" y="6557"/>
                  </a:lnTo>
                  <a:lnTo>
                    <a:pt x="22" y="6501"/>
                  </a:lnTo>
                  <a:lnTo>
                    <a:pt x="19" y="6442"/>
                  </a:lnTo>
                  <a:lnTo>
                    <a:pt x="17" y="6382"/>
                  </a:lnTo>
                  <a:lnTo>
                    <a:pt x="17" y="1160"/>
                  </a:lnTo>
                  <a:lnTo>
                    <a:pt x="19" y="1101"/>
                  </a:lnTo>
                  <a:lnTo>
                    <a:pt x="22" y="1044"/>
                  </a:lnTo>
                  <a:lnTo>
                    <a:pt x="30" y="988"/>
                  </a:lnTo>
                  <a:lnTo>
                    <a:pt x="40" y="931"/>
                  </a:lnTo>
                  <a:lnTo>
                    <a:pt x="51" y="875"/>
                  </a:lnTo>
                  <a:lnTo>
                    <a:pt x="68" y="820"/>
                  </a:lnTo>
                  <a:lnTo>
                    <a:pt x="86" y="767"/>
                  </a:lnTo>
                  <a:lnTo>
                    <a:pt x="105" y="715"/>
                  </a:lnTo>
                  <a:lnTo>
                    <a:pt x="130" y="664"/>
                  </a:lnTo>
                  <a:lnTo>
                    <a:pt x="153" y="615"/>
                  </a:lnTo>
                  <a:lnTo>
                    <a:pt x="181" y="567"/>
                  </a:lnTo>
                  <a:lnTo>
                    <a:pt x="213" y="521"/>
                  </a:lnTo>
                  <a:lnTo>
                    <a:pt x="243" y="475"/>
                  </a:lnTo>
                  <a:lnTo>
                    <a:pt x="278" y="431"/>
                  </a:lnTo>
                  <a:lnTo>
                    <a:pt x="313" y="391"/>
                  </a:lnTo>
                  <a:lnTo>
                    <a:pt x="351" y="351"/>
                  </a:lnTo>
                  <a:lnTo>
                    <a:pt x="392" y="313"/>
                  </a:lnTo>
                  <a:lnTo>
                    <a:pt x="434" y="278"/>
                  </a:lnTo>
                  <a:lnTo>
                    <a:pt x="478" y="242"/>
                  </a:lnTo>
                  <a:lnTo>
                    <a:pt x="521" y="210"/>
                  </a:lnTo>
                  <a:lnTo>
                    <a:pt x="567" y="180"/>
                  </a:lnTo>
                  <a:lnTo>
                    <a:pt x="615" y="154"/>
                  </a:lnTo>
                  <a:lnTo>
                    <a:pt x="666" y="129"/>
                  </a:lnTo>
                  <a:lnTo>
                    <a:pt x="715" y="106"/>
                  </a:lnTo>
                  <a:lnTo>
                    <a:pt x="769" y="86"/>
                  </a:lnTo>
                  <a:lnTo>
                    <a:pt x="820" y="67"/>
                  </a:lnTo>
                  <a:lnTo>
                    <a:pt x="875" y="51"/>
                  </a:lnTo>
                  <a:lnTo>
                    <a:pt x="931" y="38"/>
                  </a:lnTo>
                  <a:lnTo>
                    <a:pt x="988" y="30"/>
                  </a:lnTo>
                  <a:lnTo>
                    <a:pt x="1044" y="21"/>
                  </a:lnTo>
                  <a:lnTo>
                    <a:pt x="1104" y="16"/>
                  </a:lnTo>
                  <a:lnTo>
                    <a:pt x="1161" y="16"/>
                  </a:lnTo>
                  <a:lnTo>
                    <a:pt x="8140" y="16"/>
                  </a:lnTo>
                  <a:lnTo>
                    <a:pt x="8196" y="16"/>
                  </a:lnTo>
                  <a:lnTo>
                    <a:pt x="8256" y="21"/>
                  </a:lnTo>
                  <a:lnTo>
                    <a:pt x="8313" y="30"/>
                  </a:lnTo>
                  <a:lnTo>
                    <a:pt x="8369" y="38"/>
                  </a:lnTo>
                  <a:lnTo>
                    <a:pt x="8423" y="51"/>
                  </a:lnTo>
                  <a:lnTo>
                    <a:pt x="8479" y="67"/>
                  </a:lnTo>
                  <a:lnTo>
                    <a:pt x="8531" y="86"/>
                  </a:lnTo>
                  <a:lnTo>
                    <a:pt x="8585" y="106"/>
                  </a:lnTo>
                  <a:lnTo>
                    <a:pt x="8633" y="129"/>
                  </a:lnTo>
                  <a:lnTo>
                    <a:pt x="8684" y="154"/>
                  </a:lnTo>
                  <a:lnTo>
                    <a:pt x="8730" y="180"/>
                  </a:lnTo>
                  <a:lnTo>
                    <a:pt x="8780" y="210"/>
                  </a:lnTo>
                  <a:lnTo>
                    <a:pt x="8822" y="242"/>
                  </a:lnTo>
                  <a:lnTo>
                    <a:pt x="8866" y="278"/>
                  </a:lnTo>
                  <a:lnTo>
                    <a:pt x="8909" y="313"/>
                  </a:lnTo>
                  <a:lnTo>
                    <a:pt x="8946" y="351"/>
                  </a:lnTo>
                  <a:lnTo>
                    <a:pt x="8987" y="391"/>
                  </a:lnTo>
                  <a:lnTo>
                    <a:pt x="9022" y="431"/>
                  </a:lnTo>
                  <a:lnTo>
                    <a:pt x="9054" y="475"/>
                  </a:lnTo>
                  <a:lnTo>
                    <a:pt x="9087" y="521"/>
                  </a:lnTo>
                  <a:lnTo>
                    <a:pt x="9116" y="567"/>
                  </a:lnTo>
                  <a:lnTo>
                    <a:pt x="9146" y="615"/>
                  </a:lnTo>
                  <a:lnTo>
                    <a:pt x="9171" y="664"/>
                  </a:lnTo>
                  <a:lnTo>
                    <a:pt x="9192" y="715"/>
                  </a:lnTo>
                  <a:lnTo>
                    <a:pt x="9213" y="767"/>
                  </a:lnTo>
                  <a:lnTo>
                    <a:pt x="9233" y="820"/>
                  </a:lnTo>
                  <a:lnTo>
                    <a:pt x="9246" y="875"/>
                  </a:lnTo>
                  <a:lnTo>
                    <a:pt x="9259" y="931"/>
                  </a:lnTo>
                  <a:lnTo>
                    <a:pt x="9270" y="988"/>
                  </a:lnTo>
                  <a:lnTo>
                    <a:pt x="9278" y="1044"/>
                  </a:lnTo>
                  <a:lnTo>
                    <a:pt x="9282" y="1101"/>
                  </a:lnTo>
                  <a:lnTo>
                    <a:pt x="9284" y="1160"/>
                  </a:lnTo>
                  <a:lnTo>
                    <a:pt x="9284" y="6382"/>
                  </a:lnTo>
                  <a:lnTo>
                    <a:pt x="9282" y="6442"/>
                  </a:lnTo>
                  <a:lnTo>
                    <a:pt x="9278" y="6501"/>
                  </a:lnTo>
                  <a:lnTo>
                    <a:pt x="9270" y="6557"/>
                  </a:lnTo>
                  <a:lnTo>
                    <a:pt x="9259" y="6614"/>
                  </a:lnTo>
                  <a:lnTo>
                    <a:pt x="9246" y="6669"/>
                  </a:lnTo>
                  <a:lnTo>
                    <a:pt x="9233" y="6722"/>
                  </a:lnTo>
                  <a:lnTo>
                    <a:pt x="9213" y="6776"/>
                  </a:lnTo>
                  <a:lnTo>
                    <a:pt x="9192" y="6828"/>
                  </a:lnTo>
                  <a:lnTo>
                    <a:pt x="9171" y="6879"/>
                  </a:lnTo>
                  <a:lnTo>
                    <a:pt x="9146" y="6927"/>
                  </a:lnTo>
                  <a:lnTo>
                    <a:pt x="9116" y="6976"/>
                  </a:lnTo>
                  <a:lnTo>
                    <a:pt x="9087" y="7022"/>
                  </a:lnTo>
                  <a:lnTo>
                    <a:pt x="9054" y="7068"/>
                  </a:lnTo>
                  <a:lnTo>
                    <a:pt x="9022" y="7111"/>
                  </a:lnTo>
                  <a:lnTo>
                    <a:pt x="8987" y="7153"/>
                  </a:lnTo>
                  <a:lnTo>
                    <a:pt x="8946" y="7192"/>
                  </a:lnTo>
                  <a:lnTo>
                    <a:pt x="8909" y="7229"/>
                  </a:lnTo>
                  <a:lnTo>
                    <a:pt x="8866" y="7268"/>
                  </a:lnTo>
                  <a:lnTo>
                    <a:pt x="8822" y="7300"/>
                  </a:lnTo>
                  <a:lnTo>
                    <a:pt x="8780" y="7332"/>
                  </a:lnTo>
                  <a:lnTo>
                    <a:pt x="8730" y="7362"/>
                  </a:lnTo>
                  <a:lnTo>
                    <a:pt x="8684" y="7388"/>
                  </a:lnTo>
                  <a:lnTo>
                    <a:pt x="8633" y="7415"/>
                  </a:lnTo>
                  <a:lnTo>
                    <a:pt x="8585" y="7437"/>
                  </a:lnTo>
                  <a:lnTo>
                    <a:pt x="8531" y="7459"/>
                  </a:lnTo>
                  <a:lnTo>
                    <a:pt x="8479" y="7478"/>
                  </a:lnTo>
                  <a:lnTo>
                    <a:pt x="8423" y="7491"/>
                  </a:lnTo>
                  <a:lnTo>
                    <a:pt x="8369" y="7505"/>
                  </a:lnTo>
                  <a:lnTo>
                    <a:pt x="8313" y="7515"/>
                  </a:lnTo>
                  <a:lnTo>
                    <a:pt x="8256" y="7521"/>
                  </a:lnTo>
                  <a:lnTo>
                    <a:pt x="8196" y="7526"/>
                  </a:lnTo>
                  <a:lnTo>
                    <a:pt x="8140" y="7529"/>
                  </a:lnTo>
                  <a:lnTo>
                    <a:pt x="8140" y="7537"/>
                  </a:lnTo>
                  <a:lnTo>
                    <a:pt x="8140" y="7545"/>
                  </a:lnTo>
                  <a:lnTo>
                    <a:pt x="8199" y="7542"/>
                  </a:lnTo>
                  <a:lnTo>
                    <a:pt x="8256" y="7537"/>
                  </a:lnTo>
                  <a:lnTo>
                    <a:pt x="8315" y="7531"/>
                  </a:lnTo>
                  <a:lnTo>
                    <a:pt x="8371" y="7521"/>
                  </a:lnTo>
                  <a:lnTo>
                    <a:pt x="8428" y="7507"/>
                  </a:lnTo>
                  <a:lnTo>
                    <a:pt x="8483" y="7491"/>
                  </a:lnTo>
                  <a:lnTo>
                    <a:pt x="8536" y="7473"/>
                  </a:lnTo>
                  <a:lnTo>
                    <a:pt x="8590" y="7453"/>
                  </a:lnTo>
                  <a:lnTo>
                    <a:pt x="8642" y="7429"/>
                  </a:lnTo>
                  <a:lnTo>
                    <a:pt x="8693" y="7404"/>
                  </a:lnTo>
                  <a:lnTo>
                    <a:pt x="8741" y="7375"/>
                  </a:lnTo>
                  <a:lnTo>
                    <a:pt x="8787" y="7346"/>
                  </a:lnTo>
                  <a:lnTo>
                    <a:pt x="8833" y="7312"/>
                  </a:lnTo>
                  <a:lnTo>
                    <a:pt x="8877" y="7278"/>
                  </a:lnTo>
                  <a:lnTo>
                    <a:pt x="8919" y="7243"/>
                  </a:lnTo>
                  <a:lnTo>
                    <a:pt x="8960" y="7202"/>
                  </a:lnTo>
                  <a:lnTo>
                    <a:pt x="8997" y="7162"/>
                  </a:lnTo>
                  <a:lnTo>
                    <a:pt x="9036" y="7121"/>
                  </a:lnTo>
                  <a:lnTo>
                    <a:pt x="9068" y="7079"/>
                  </a:lnTo>
                  <a:lnTo>
                    <a:pt x="9100" y="7033"/>
                  </a:lnTo>
                  <a:lnTo>
                    <a:pt x="9133" y="6984"/>
                  </a:lnTo>
                  <a:lnTo>
                    <a:pt x="9160" y="6935"/>
                  </a:lnTo>
                  <a:lnTo>
                    <a:pt x="9184" y="6886"/>
                  </a:lnTo>
                  <a:lnTo>
                    <a:pt x="9208" y="6835"/>
                  </a:lnTo>
                  <a:lnTo>
                    <a:pt x="9230" y="6782"/>
                  </a:lnTo>
                  <a:lnTo>
                    <a:pt x="9249" y="6727"/>
                  </a:lnTo>
                  <a:lnTo>
                    <a:pt x="9262" y="6674"/>
                  </a:lnTo>
                  <a:lnTo>
                    <a:pt x="9275" y="6617"/>
                  </a:lnTo>
                  <a:lnTo>
                    <a:pt x="9287" y="6561"/>
                  </a:lnTo>
                  <a:lnTo>
                    <a:pt x="9294" y="6501"/>
                  </a:lnTo>
                  <a:lnTo>
                    <a:pt x="9298" y="6442"/>
                  </a:lnTo>
                  <a:lnTo>
                    <a:pt x="9300" y="6382"/>
                  </a:lnTo>
                  <a:lnTo>
                    <a:pt x="9300" y="1160"/>
                  </a:lnTo>
                  <a:lnTo>
                    <a:pt x="9298" y="1101"/>
                  </a:lnTo>
                  <a:lnTo>
                    <a:pt x="9294" y="1041"/>
                  </a:lnTo>
                  <a:lnTo>
                    <a:pt x="9287" y="985"/>
                  </a:lnTo>
                  <a:lnTo>
                    <a:pt x="9275" y="928"/>
                  </a:lnTo>
                  <a:lnTo>
                    <a:pt x="9262" y="871"/>
                  </a:lnTo>
                  <a:lnTo>
                    <a:pt x="9249" y="815"/>
                  </a:lnTo>
                  <a:lnTo>
                    <a:pt x="9230" y="760"/>
                  </a:lnTo>
                  <a:lnTo>
                    <a:pt x="9208" y="709"/>
                  </a:lnTo>
                  <a:lnTo>
                    <a:pt x="9184" y="658"/>
                  </a:lnTo>
                  <a:lnTo>
                    <a:pt x="9160" y="607"/>
                  </a:lnTo>
                  <a:lnTo>
                    <a:pt x="9133" y="558"/>
                  </a:lnTo>
                  <a:lnTo>
                    <a:pt x="9100" y="513"/>
                  </a:lnTo>
                  <a:lnTo>
                    <a:pt x="9068" y="467"/>
                  </a:lnTo>
                  <a:lnTo>
                    <a:pt x="9036" y="424"/>
                  </a:lnTo>
                  <a:lnTo>
                    <a:pt x="8997" y="380"/>
                  </a:lnTo>
                  <a:lnTo>
                    <a:pt x="8960" y="340"/>
                  </a:lnTo>
                  <a:lnTo>
                    <a:pt x="8919" y="302"/>
                  </a:lnTo>
                  <a:lnTo>
                    <a:pt x="8877" y="265"/>
                  </a:lnTo>
                  <a:lnTo>
                    <a:pt x="8833" y="230"/>
                  </a:lnTo>
                  <a:lnTo>
                    <a:pt x="8787" y="198"/>
                  </a:lnTo>
                  <a:lnTo>
                    <a:pt x="8741" y="168"/>
                  </a:lnTo>
                  <a:lnTo>
                    <a:pt x="8693" y="141"/>
                  </a:lnTo>
                  <a:lnTo>
                    <a:pt x="8642" y="113"/>
                  </a:lnTo>
                  <a:lnTo>
                    <a:pt x="8590" y="92"/>
                  </a:lnTo>
                  <a:lnTo>
                    <a:pt x="8536" y="70"/>
                  </a:lnTo>
                  <a:lnTo>
                    <a:pt x="8483" y="51"/>
                  </a:lnTo>
                  <a:lnTo>
                    <a:pt x="8428" y="35"/>
                  </a:lnTo>
                  <a:lnTo>
                    <a:pt x="8371" y="25"/>
                  </a:lnTo>
                  <a:lnTo>
                    <a:pt x="8315" y="14"/>
                  </a:lnTo>
                  <a:lnTo>
                    <a:pt x="8256" y="5"/>
                  </a:lnTo>
                  <a:lnTo>
                    <a:pt x="8199" y="0"/>
                  </a:lnTo>
                  <a:lnTo>
                    <a:pt x="8140" y="0"/>
                  </a:lnTo>
                  <a:lnTo>
                    <a:pt x="1161" y="0"/>
                  </a:lnTo>
                  <a:lnTo>
                    <a:pt x="1101" y="0"/>
                  </a:lnTo>
                  <a:lnTo>
                    <a:pt x="1042" y="5"/>
                  </a:lnTo>
                  <a:lnTo>
                    <a:pt x="985" y="14"/>
                  </a:lnTo>
                  <a:lnTo>
                    <a:pt x="928" y="25"/>
                  </a:lnTo>
                  <a:lnTo>
                    <a:pt x="871" y="35"/>
                  </a:lnTo>
                  <a:lnTo>
                    <a:pt x="818" y="51"/>
                  </a:lnTo>
                  <a:lnTo>
                    <a:pt x="764" y="70"/>
                  </a:lnTo>
                  <a:lnTo>
                    <a:pt x="710" y="92"/>
                  </a:lnTo>
                  <a:lnTo>
                    <a:pt x="659" y="113"/>
                  </a:lnTo>
                  <a:lnTo>
                    <a:pt x="608" y="141"/>
                  </a:lnTo>
                  <a:lnTo>
                    <a:pt x="558" y="168"/>
                  </a:lnTo>
                  <a:lnTo>
                    <a:pt x="512" y="198"/>
                  </a:lnTo>
                  <a:lnTo>
                    <a:pt x="467" y="230"/>
                  </a:lnTo>
                  <a:lnTo>
                    <a:pt x="424" y="265"/>
                  </a:lnTo>
                  <a:lnTo>
                    <a:pt x="381" y="302"/>
                  </a:lnTo>
                  <a:lnTo>
                    <a:pt x="340" y="340"/>
                  </a:lnTo>
                  <a:lnTo>
                    <a:pt x="302" y="380"/>
                  </a:lnTo>
                  <a:lnTo>
                    <a:pt x="265" y="424"/>
                  </a:lnTo>
                  <a:lnTo>
                    <a:pt x="233" y="467"/>
                  </a:lnTo>
                  <a:lnTo>
                    <a:pt x="199" y="513"/>
                  </a:lnTo>
                  <a:lnTo>
                    <a:pt x="167" y="558"/>
                  </a:lnTo>
                  <a:lnTo>
                    <a:pt x="141" y="607"/>
                  </a:lnTo>
                  <a:lnTo>
                    <a:pt x="114" y="658"/>
                  </a:lnTo>
                  <a:lnTo>
                    <a:pt x="92" y="709"/>
                  </a:lnTo>
                  <a:lnTo>
                    <a:pt x="70" y="760"/>
                  </a:lnTo>
                  <a:lnTo>
                    <a:pt x="51" y="815"/>
                  </a:lnTo>
                  <a:lnTo>
                    <a:pt x="38" y="871"/>
                  </a:lnTo>
                  <a:lnTo>
                    <a:pt x="24" y="928"/>
                  </a:lnTo>
                  <a:lnTo>
                    <a:pt x="14" y="985"/>
                  </a:lnTo>
                  <a:lnTo>
                    <a:pt x="6" y="1041"/>
                  </a:lnTo>
                  <a:lnTo>
                    <a:pt x="3" y="1101"/>
                  </a:lnTo>
                  <a:lnTo>
                    <a:pt x="0" y="1160"/>
                  </a:lnTo>
                  <a:lnTo>
                    <a:pt x="0" y="6382"/>
                  </a:lnTo>
                  <a:lnTo>
                    <a:pt x="3" y="6442"/>
                  </a:lnTo>
                  <a:lnTo>
                    <a:pt x="6" y="6501"/>
                  </a:lnTo>
                  <a:lnTo>
                    <a:pt x="14" y="6561"/>
                  </a:lnTo>
                  <a:lnTo>
                    <a:pt x="24" y="6617"/>
                  </a:lnTo>
                  <a:lnTo>
                    <a:pt x="38" y="6674"/>
                  </a:lnTo>
                  <a:lnTo>
                    <a:pt x="51" y="6727"/>
                  </a:lnTo>
                  <a:lnTo>
                    <a:pt x="70" y="6782"/>
                  </a:lnTo>
                  <a:lnTo>
                    <a:pt x="92" y="6835"/>
                  </a:lnTo>
                  <a:lnTo>
                    <a:pt x="114" y="6886"/>
                  </a:lnTo>
                  <a:lnTo>
                    <a:pt x="141" y="6935"/>
                  </a:lnTo>
                  <a:lnTo>
                    <a:pt x="167" y="6984"/>
                  </a:lnTo>
                  <a:lnTo>
                    <a:pt x="199" y="7033"/>
                  </a:lnTo>
                  <a:lnTo>
                    <a:pt x="233" y="7079"/>
                  </a:lnTo>
                  <a:lnTo>
                    <a:pt x="265" y="7121"/>
                  </a:lnTo>
                  <a:lnTo>
                    <a:pt x="302" y="7162"/>
                  </a:lnTo>
                  <a:lnTo>
                    <a:pt x="340" y="7202"/>
                  </a:lnTo>
                  <a:lnTo>
                    <a:pt x="381" y="7243"/>
                  </a:lnTo>
                  <a:lnTo>
                    <a:pt x="424" y="7278"/>
                  </a:lnTo>
                  <a:lnTo>
                    <a:pt x="467" y="7312"/>
                  </a:lnTo>
                  <a:lnTo>
                    <a:pt x="512" y="7346"/>
                  </a:lnTo>
                  <a:lnTo>
                    <a:pt x="558" y="7375"/>
                  </a:lnTo>
                  <a:lnTo>
                    <a:pt x="608" y="7404"/>
                  </a:lnTo>
                  <a:lnTo>
                    <a:pt x="659" y="7429"/>
                  </a:lnTo>
                  <a:lnTo>
                    <a:pt x="710" y="7453"/>
                  </a:lnTo>
                  <a:lnTo>
                    <a:pt x="764" y="7473"/>
                  </a:lnTo>
                  <a:lnTo>
                    <a:pt x="818" y="7491"/>
                  </a:lnTo>
                  <a:lnTo>
                    <a:pt x="871" y="7507"/>
                  </a:lnTo>
                  <a:lnTo>
                    <a:pt x="928" y="7521"/>
                  </a:lnTo>
                  <a:lnTo>
                    <a:pt x="985" y="7531"/>
                  </a:lnTo>
                  <a:lnTo>
                    <a:pt x="1042" y="7537"/>
                  </a:lnTo>
                  <a:lnTo>
                    <a:pt x="1101" y="7542"/>
                  </a:lnTo>
                  <a:lnTo>
                    <a:pt x="1161" y="7545"/>
                  </a:lnTo>
                  <a:lnTo>
                    <a:pt x="8140" y="7545"/>
                  </a:lnTo>
                  <a:lnTo>
                    <a:pt x="8140" y="753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7" name="Freeform 13"/>
            <p:cNvSpPr/>
            <p:nvPr/>
          </p:nvSpPr>
          <p:spPr bwMode="auto">
            <a:xfrm>
              <a:off x="2326" y="1789"/>
              <a:ext cx="819" cy="660"/>
            </a:xfrm>
            <a:custGeom>
              <a:avLst/>
              <a:gdLst>
                <a:gd name="T0" fmla="*/ 9012 w 9017"/>
                <a:gd name="T1" fmla="*/ 6346 h 7261"/>
                <a:gd name="T2" fmla="*/ 8984 w 9017"/>
                <a:gd name="T3" fmla="*/ 6498 h 7261"/>
                <a:gd name="T4" fmla="*/ 8936 w 9017"/>
                <a:gd name="T5" fmla="*/ 6638 h 7261"/>
                <a:gd name="T6" fmla="*/ 8869 w 9017"/>
                <a:gd name="T7" fmla="*/ 6770 h 7261"/>
                <a:gd name="T8" fmla="*/ 8782 w 9017"/>
                <a:gd name="T9" fmla="*/ 6892 h 7261"/>
                <a:gd name="T10" fmla="*/ 8683 w 9017"/>
                <a:gd name="T11" fmla="*/ 6996 h 7261"/>
                <a:gd name="T12" fmla="*/ 8566 w 9017"/>
                <a:gd name="T13" fmla="*/ 7088 h 7261"/>
                <a:gd name="T14" fmla="*/ 8439 w 9017"/>
                <a:gd name="T15" fmla="*/ 7161 h 7261"/>
                <a:gd name="T16" fmla="*/ 8299 w 9017"/>
                <a:gd name="T17" fmla="*/ 7215 h 7261"/>
                <a:gd name="T18" fmla="*/ 8153 w 9017"/>
                <a:gd name="T19" fmla="*/ 7250 h 7261"/>
                <a:gd name="T20" fmla="*/ 7997 w 9017"/>
                <a:gd name="T21" fmla="*/ 7261 h 7261"/>
                <a:gd name="T22" fmla="*/ 916 w 9017"/>
                <a:gd name="T23" fmla="*/ 7256 h 7261"/>
                <a:gd name="T24" fmla="*/ 764 w 9017"/>
                <a:gd name="T25" fmla="*/ 7229 h 7261"/>
                <a:gd name="T26" fmla="*/ 624 w 9017"/>
                <a:gd name="T27" fmla="*/ 7180 h 7261"/>
                <a:gd name="T28" fmla="*/ 492 w 9017"/>
                <a:gd name="T29" fmla="*/ 7113 h 7261"/>
                <a:gd name="T30" fmla="*/ 373 w 9017"/>
                <a:gd name="T31" fmla="*/ 7029 h 7261"/>
                <a:gd name="T32" fmla="*/ 265 w 9017"/>
                <a:gd name="T33" fmla="*/ 6927 h 7261"/>
                <a:gd name="T34" fmla="*/ 175 w 9017"/>
                <a:gd name="T35" fmla="*/ 6813 h 7261"/>
                <a:gd name="T36" fmla="*/ 101 w 9017"/>
                <a:gd name="T37" fmla="*/ 6683 h 7261"/>
                <a:gd name="T38" fmla="*/ 46 w 9017"/>
                <a:gd name="T39" fmla="*/ 6546 h 7261"/>
                <a:gd name="T40" fmla="*/ 11 w 9017"/>
                <a:gd name="T41" fmla="*/ 6397 h 7261"/>
                <a:gd name="T42" fmla="*/ 0 w 9017"/>
                <a:gd name="T43" fmla="*/ 6241 h 7261"/>
                <a:gd name="T44" fmla="*/ 5 w 9017"/>
                <a:gd name="T45" fmla="*/ 916 h 7261"/>
                <a:gd name="T46" fmla="*/ 33 w 9017"/>
                <a:gd name="T47" fmla="*/ 766 h 7261"/>
                <a:gd name="T48" fmla="*/ 81 w 9017"/>
                <a:gd name="T49" fmla="*/ 622 h 7261"/>
                <a:gd name="T50" fmla="*/ 149 w 9017"/>
                <a:gd name="T51" fmla="*/ 490 h 7261"/>
                <a:gd name="T52" fmla="*/ 233 w 9017"/>
                <a:gd name="T53" fmla="*/ 372 h 7261"/>
                <a:gd name="T54" fmla="*/ 335 w 9017"/>
                <a:gd name="T55" fmla="*/ 267 h 7261"/>
                <a:gd name="T56" fmla="*/ 451 w 9017"/>
                <a:gd name="T57" fmla="*/ 175 h 7261"/>
                <a:gd name="T58" fmla="*/ 578 w 9017"/>
                <a:gd name="T59" fmla="*/ 101 h 7261"/>
                <a:gd name="T60" fmla="*/ 716 w 9017"/>
                <a:gd name="T61" fmla="*/ 45 h 7261"/>
                <a:gd name="T62" fmla="*/ 864 w 9017"/>
                <a:gd name="T63" fmla="*/ 13 h 7261"/>
                <a:gd name="T64" fmla="*/ 1020 w 9017"/>
                <a:gd name="T65" fmla="*/ 0 h 7261"/>
                <a:gd name="T66" fmla="*/ 8102 w 9017"/>
                <a:gd name="T67" fmla="*/ 5 h 7261"/>
                <a:gd name="T68" fmla="*/ 8250 w 9017"/>
                <a:gd name="T69" fmla="*/ 32 h 7261"/>
                <a:gd name="T70" fmla="*/ 8393 w 9017"/>
                <a:gd name="T71" fmla="*/ 80 h 7261"/>
                <a:gd name="T72" fmla="*/ 8526 w 9017"/>
                <a:gd name="T73" fmla="*/ 147 h 7261"/>
                <a:gd name="T74" fmla="*/ 8644 w 9017"/>
                <a:gd name="T75" fmla="*/ 234 h 7261"/>
                <a:gd name="T76" fmla="*/ 8752 w 9017"/>
                <a:gd name="T77" fmla="*/ 334 h 7261"/>
                <a:gd name="T78" fmla="*/ 8842 w 9017"/>
                <a:gd name="T79" fmla="*/ 449 h 7261"/>
                <a:gd name="T80" fmla="*/ 8915 w 9017"/>
                <a:gd name="T81" fmla="*/ 577 h 7261"/>
                <a:gd name="T82" fmla="*/ 8971 w 9017"/>
                <a:gd name="T83" fmla="*/ 716 h 7261"/>
                <a:gd name="T84" fmla="*/ 9003 w 9017"/>
                <a:gd name="T85" fmla="*/ 865 h 7261"/>
                <a:gd name="T86" fmla="*/ 9017 w 9017"/>
                <a:gd name="T87" fmla="*/ 1019 h 7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017" h="7261">
                  <a:moveTo>
                    <a:pt x="9017" y="6241"/>
                  </a:moveTo>
                  <a:lnTo>
                    <a:pt x="9014" y="6295"/>
                  </a:lnTo>
                  <a:lnTo>
                    <a:pt x="9012" y="6346"/>
                  </a:lnTo>
                  <a:lnTo>
                    <a:pt x="9003" y="6397"/>
                  </a:lnTo>
                  <a:lnTo>
                    <a:pt x="8996" y="6449"/>
                  </a:lnTo>
                  <a:lnTo>
                    <a:pt x="8984" y="6498"/>
                  </a:lnTo>
                  <a:lnTo>
                    <a:pt x="8971" y="6546"/>
                  </a:lnTo>
                  <a:lnTo>
                    <a:pt x="8955" y="6592"/>
                  </a:lnTo>
                  <a:lnTo>
                    <a:pt x="8936" y="6638"/>
                  </a:lnTo>
                  <a:lnTo>
                    <a:pt x="8915" y="6683"/>
                  </a:lnTo>
                  <a:lnTo>
                    <a:pt x="8893" y="6729"/>
                  </a:lnTo>
                  <a:lnTo>
                    <a:pt x="8869" y="6770"/>
                  </a:lnTo>
                  <a:lnTo>
                    <a:pt x="8842" y="6813"/>
                  </a:lnTo>
                  <a:lnTo>
                    <a:pt x="8814" y="6851"/>
                  </a:lnTo>
                  <a:lnTo>
                    <a:pt x="8782" y="6892"/>
                  </a:lnTo>
                  <a:lnTo>
                    <a:pt x="8752" y="6927"/>
                  </a:lnTo>
                  <a:lnTo>
                    <a:pt x="8717" y="6964"/>
                  </a:lnTo>
                  <a:lnTo>
                    <a:pt x="8683" y="6996"/>
                  </a:lnTo>
                  <a:lnTo>
                    <a:pt x="8644" y="7029"/>
                  </a:lnTo>
                  <a:lnTo>
                    <a:pt x="8607" y="7058"/>
                  </a:lnTo>
                  <a:lnTo>
                    <a:pt x="8566" y="7088"/>
                  </a:lnTo>
                  <a:lnTo>
                    <a:pt x="8526" y="7113"/>
                  </a:lnTo>
                  <a:lnTo>
                    <a:pt x="8483" y="7139"/>
                  </a:lnTo>
                  <a:lnTo>
                    <a:pt x="8439" y="7161"/>
                  </a:lnTo>
                  <a:lnTo>
                    <a:pt x="8393" y="7180"/>
                  </a:lnTo>
                  <a:lnTo>
                    <a:pt x="8347" y="7199"/>
                  </a:lnTo>
                  <a:lnTo>
                    <a:pt x="8299" y="7215"/>
                  </a:lnTo>
                  <a:lnTo>
                    <a:pt x="8250" y="7229"/>
                  </a:lnTo>
                  <a:lnTo>
                    <a:pt x="8202" y="7240"/>
                  </a:lnTo>
                  <a:lnTo>
                    <a:pt x="8153" y="7250"/>
                  </a:lnTo>
                  <a:lnTo>
                    <a:pt x="8102" y="7256"/>
                  </a:lnTo>
                  <a:lnTo>
                    <a:pt x="8048" y="7261"/>
                  </a:lnTo>
                  <a:lnTo>
                    <a:pt x="7997" y="7261"/>
                  </a:lnTo>
                  <a:lnTo>
                    <a:pt x="1020" y="7261"/>
                  </a:lnTo>
                  <a:lnTo>
                    <a:pt x="967" y="7261"/>
                  </a:lnTo>
                  <a:lnTo>
                    <a:pt x="916" y="7256"/>
                  </a:lnTo>
                  <a:lnTo>
                    <a:pt x="864" y="7250"/>
                  </a:lnTo>
                  <a:lnTo>
                    <a:pt x="815" y="7240"/>
                  </a:lnTo>
                  <a:lnTo>
                    <a:pt x="764" y="7229"/>
                  </a:lnTo>
                  <a:lnTo>
                    <a:pt x="716" y="7215"/>
                  </a:lnTo>
                  <a:lnTo>
                    <a:pt x="670" y="7199"/>
                  </a:lnTo>
                  <a:lnTo>
                    <a:pt x="624" y="7180"/>
                  </a:lnTo>
                  <a:lnTo>
                    <a:pt x="578" y="7161"/>
                  </a:lnTo>
                  <a:lnTo>
                    <a:pt x="534" y="7139"/>
                  </a:lnTo>
                  <a:lnTo>
                    <a:pt x="492" y="7113"/>
                  </a:lnTo>
                  <a:lnTo>
                    <a:pt x="451" y="7088"/>
                  </a:lnTo>
                  <a:lnTo>
                    <a:pt x="410" y="7058"/>
                  </a:lnTo>
                  <a:lnTo>
                    <a:pt x="373" y="7029"/>
                  </a:lnTo>
                  <a:lnTo>
                    <a:pt x="335" y="6996"/>
                  </a:lnTo>
                  <a:lnTo>
                    <a:pt x="300" y="6964"/>
                  </a:lnTo>
                  <a:lnTo>
                    <a:pt x="265" y="6927"/>
                  </a:lnTo>
                  <a:lnTo>
                    <a:pt x="233" y="6892"/>
                  </a:lnTo>
                  <a:lnTo>
                    <a:pt x="203" y="6851"/>
                  </a:lnTo>
                  <a:lnTo>
                    <a:pt x="175" y="6813"/>
                  </a:lnTo>
                  <a:lnTo>
                    <a:pt x="149" y="6770"/>
                  </a:lnTo>
                  <a:lnTo>
                    <a:pt x="124" y="6729"/>
                  </a:lnTo>
                  <a:lnTo>
                    <a:pt x="101" y="6683"/>
                  </a:lnTo>
                  <a:lnTo>
                    <a:pt x="81" y="6638"/>
                  </a:lnTo>
                  <a:lnTo>
                    <a:pt x="62" y="6592"/>
                  </a:lnTo>
                  <a:lnTo>
                    <a:pt x="46" y="6546"/>
                  </a:lnTo>
                  <a:lnTo>
                    <a:pt x="33" y="6498"/>
                  </a:lnTo>
                  <a:lnTo>
                    <a:pt x="21" y="6449"/>
                  </a:lnTo>
                  <a:lnTo>
                    <a:pt x="11" y="6397"/>
                  </a:lnTo>
                  <a:lnTo>
                    <a:pt x="5" y="6346"/>
                  </a:lnTo>
                  <a:lnTo>
                    <a:pt x="3" y="6295"/>
                  </a:lnTo>
                  <a:lnTo>
                    <a:pt x="0" y="6241"/>
                  </a:lnTo>
                  <a:lnTo>
                    <a:pt x="0" y="1019"/>
                  </a:lnTo>
                  <a:lnTo>
                    <a:pt x="3" y="967"/>
                  </a:lnTo>
                  <a:lnTo>
                    <a:pt x="5" y="916"/>
                  </a:lnTo>
                  <a:lnTo>
                    <a:pt x="11" y="865"/>
                  </a:lnTo>
                  <a:lnTo>
                    <a:pt x="21" y="814"/>
                  </a:lnTo>
                  <a:lnTo>
                    <a:pt x="33" y="766"/>
                  </a:lnTo>
                  <a:lnTo>
                    <a:pt x="46" y="716"/>
                  </a:lnTo>
                  <a:lnTo>
                    <a:pt x="62" y="668"/>
                  </a:lnTo>
                  <a:lnTo>
                    <a:pt x="81" y="622"/>
                  </a:lnTo>
                  <a:lnTo>
                    <a:pt x="101" y="577"/>
                  </a:lnTo>
                  <a:lnTo>
                    <a:pt x="124" y="534"/>
                  </a:lnTo>
                  <a:lnTo>
                    <a:pt x="149" y="490"/>
                  </a:lnTo>
                  <a:lnTo>
                    <a:pt x="175" y="449"/>
                  </a:lnTo>
                  <a:lnTo>
                    <a:pt x="203" y="409"/>
                  </a:lnTo>
                  <a:lnTo>
                    <a:pt x="233" y="372"/>
                  </a:lnTo>
                  <a:lnTo>
                    <a:pt x="265" y="334"/>
                  </a:lnTo>
                  <a:lnTo>
                    <a:pt x="300" y="299"/>
                  </a:lnTo>
                  <a:lnTo>
                    <a:pt x="335" y="267"/>
                  </a:lnTo>
                  <a:lnTo>
                    <a:pt x="373" y="234"/>
                  </a:lnTo>
                  <a:lnTo>
                    <a:pt x="410" y="204"/>
                  </a:lnTo>
                  <a:lnTo>
                    <a:pt x="451" y="175"/>
                  </a:lnTo>
                  <a:lnTo>
                    <a:pt x="492" y="147"/>
                  </a:lnTo>
                  <a:lnTo>
                    <a:pt x="534" y="124"/>
                  </a:lnTo>
                  <a:lnTo>
                    <a:pt x="578" y="101"/>
                  </a:lnTo>
                  <a:lnTo>
                    <a:pt x="624" y="80"/>
                  </a:lnTo>
                  <a:lnTo>
                    <a:pt x="670" y="62"/>
                  </a:lnTo>
                  <a:lnTo>
                    <a:pt x="716" y="45"/>
                  </a:lnTo>
                  <a:lnTo>
                    <a:pt x="764" y="32"/>
                  </a:lnTo>
                  <a:lnTo>
                    <a:pt x="815" y="21"/>
                  </a:lnTo>
                  <a:lnTo>
                    <a:pt x="864" y="13"/>
                  </a:lnTo>
                  <a:lnTo>
                    <a:pt x="916" y="5"/>
                  </a:lnTo>
                  <a:lnTo>
                    <a:pt x="967" y="2"/>
                  </a:lnTo>
                  <a:lnTo>
                    <a:pt x="1020" y="0"/>
                  </a:lnTo>
                  <a:lnTo>
                    <a:pt x="7997" y="0"/>
                  </a:lnTo>
                  <a:lnTo>
                    <a:pt x="8048" y="2"/>
                  </a:lnTo>
                  <a:lnTo>
                    <a:pt x="8102" y="5"/>
                  </a:lnTo>
                  <a:lnTo>
                    <a:pt x="8153" y="13"/>
                  </a:lnTo>
                  <a:lnTo>
                    <a:pt x="8202" y="21"/>
                  </a:lnTo>
                  <a:lnTo>
                    <a:pt x="8250" y="32"/>
                  </a:lnTo>
                  <a:lnTo>
                    <a:pt x="8299" y="45"/>
                  </a:lnTo>
                  <a:lnTo>
                    <a:pt x="8347" y="62"/>
                  </a:lnTo>
                  <a:lnTo>
                    <a:pt x="8393" y="80"/>
                  </a:lnTo>
                  <a:lnTo>
                    <a:pt x="8439" y="101"/>
                  </a:lnTo>
                  <a:lnTo>
                    <a:pt x="8483" y="124"/>
                  </a:lnTo>
                  <a:lnTo>
                    <a:pt x="8526" y="147"/>
                  </a:lnTo>
                  <a:lnTo>
                    <a:pt x="8566" y="175"/>
                  </a:lnTo>
                  <a:lnTo>
                    <a:pt x="8607" y="204"/>
                  </a:lnTo>
                  <a:lnTo>
                    <a:pt x="8644" y="234"/>
                  </a:lnTo>
                  <a:lnTo>
                    <a:pt x="8683" y="267"/>
                  </a:lnTo>
                  <a:lnTo>
                    <a:pt x="8717" y="299"/>
                  </a:lnTo>
                  <a:lnTo>
                    <a:pt x="8752" y="334"/>
                  </a:lnTo>
                  <a:lnTo>
                    <a:pt x="8782" y="372"/>
                  </a:lnTo>
                  <a:lnTo>
                    <a:pt x="8814" y="409"/>
                  </a:lnTo>
                  <a:lnTo>
                    <a:pt x="8842" y="449"/>
                  </a:lnTo>
                  <a:lnTo>
                    <a:pt x="8869" y="490"/>
                  </a:lnTo>
                  <a:lnTo>
                    <a:pt x="8893" y="534"/>
                  </a:lnTo>
                  <a:lnTo>
                    <a:pt x="8915" y="577"/>
                  </a:lnTo>
                  <a:lnTo>
                    <a:pt x="8936" y="622"/>
                  </a:lnTo>
                  <a:lnTo>
                    <a:pt x="8955" y="668"/>
                  </a:lnTo>
                  <a:lnTo>
                    <a:pt x="8971" y="716"/>
                  </a:lnTo>
                  <a:lnTo>
                    <a:pt x="8984" y="766"/>
                  </a:lnTo>
                  <a:lnTo>
                    <a:pt x="8996" y="814"/>
                  </a:lnTo>
                  <a:lnTo>
                    <a:pt x="9003" y="865"/>
                  </a:lnTo>
                  <a:lnTo>
                    <a:pt x="9012" y="916"/>
                  </a:lnTo>
                  <a:lnTo>
                    <a:pt x="9014" y="967"/>
                  </a:lnTo>
                  <a:lnTo>
                    <a:pt x="9017" y="1019"/>
                  </a:lnTo>
                  <a:lnTo>
                    <a:pt x="9017" y="6241"/>
                  </a:lnTo>
                  <a:close/>
                </a:path>
              </a:pathLst>
            </a:custGeom>
            <a:solidFill>
              <a:srgbClr val="3AAB5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8" name="Freeform 14"/>
            <p:cNvSpPr/>
            <p:nvPr/>
          </p:nvSpPr>
          <p:spPr bwMode="auto">
            <a:xfrm>
              <a:off x="2325" y="1788"/>
              <a:ext cx="821" cy="662"/>
            </a:xfrm>
            <a:custGeom>
              <a:avLst/>
              <a:gdLst>
                <a:gd name="T0" fmla="*/ 9003 w 9032"/>
                <a:gd name="T1" fmla="*/ 6403 h 7275"/>
                <a:gd name="T2" fmla="*/ 8934 w 9032"/>
                <a:gd name="T3" fmla="*/ 6641 h 7275"/>
                <a:gd name="T4" fmla="*/ 8814 w 9032"/>
                <a:gd name="T5" fmla="*/ 6854 h 7275"/>
                <a:gd name="T6" fmla="*/ 8646 w 9032"/>
                <a:gd name="T7" fmla="*/ 7030 h 7275"/>
                <a:gd name="T8" fmla="*/ 8441 w 9032"/>
                <a:gd name="T9" fmla="*/ 7159 h 7275"/>
                <a:gd name="T10" fmla="*/ 8206 w 9032"/>
                <a:gd name="T11" fmla="*/ 7240 h 7275"/>
                <a:gd name="T12" fmla="*/ 1027 w 9032"/>
                <a:gd name="T13" fmla="*/ 7259 h 7275"/>
                <a:gd name="T14" fmla="*/ 774 w 9032"/>
                <a:gd name="T15" fmla="*/ 7227 h 7275"/>
                <a:gd name="T16" fmla="*/ 544 w 9032"/>
                <a:gd name="T17" fmla="*/ 7138 h 7275"/>
                <a:gd name="T18" fmla="*/ 348 w 9032"/>
                <a:gd name="T19" fmla="*/ 6997 h 7275"/>
                <a:gd name="T20" fmla="*/ 188 w 9032"/>
                <a:gd name="T21" fmla="*/ 6813 h 7275"/>
                <a:gd name="T22" fmla="*/ 78 w 9032"/>
                <a:gd name="T23" fmla="*/ 6595 h 7275"/>
                <a:gd name="T24" fmla="*/ 21 w 9032"/>
                <a:gd name="T25" fmla="*/ 6352 h 7275"/>
                <a:gd name="T26" fmla="*/ 21 w 9032"/>
                <a:gd name="T27" fmla="*/ 922 h 7275"/>
                <a:gd name="T28" fmla="*/ 78 w 9032"/>
                <a:gd name="T29" fmla="*/ 677 h 7275"/>
                <a:gd name="T30" fmla="*/ 188 w 9032"/>
                <a:gd name="T31" fmla="*/ 461 h 7275"/>
                <a:gd name="T32" fmla="*/ 348 w 9032"/>
                <a:gd name="T33" fmla="*/ 278 h 7275"/>
                <a:gd name="T34" fmla="*/ 544 w 9032"/>
                <a:gd name="T35" fmla="*/ 137 h 7275"/>
                <a:gd name="T36" fmla="*/ 774 w 9032"/>
                <a:gd name="T37" fmla="*/ 45 h 7275"/>
                <a:gd name="T38" fmla="*/ 1027 w 9032"/>
                <a:gd name="T39" fmla="*/ 13 h 7275"/>
                <a:gd name="T40" fmla="*/ 8206 w 9032"/>
                <a:gd name="T41" fmla="*/ 35 h 7275"/>
                <a:gd name="T42" fmla="*/ 8441 w 9032"/>
                <a:gd name="T43" fmla="*/ 114 h 7275"/>
                <a:gd name="T44" fmla="*/ 8646 w 9032"/>
                <a:gd name="T45" fmla="*/ 245 h 7275"/>
                <a:gd name="T46" fmla="*/ 8814 w 9032"/>
                <a:gd name="T47" fmla="*/ 421 h 7275"/>
                <a:gd name="T48" fmla="*/ 8934 w 9032"/>
                <a:gd name="T49" fmla="*/ 632 h 7275"/>
                <a:gd name="T50" fmla="*/ 9003 w 9032"/>
                <a:gd name="T51" fmla="*/ 871 h 7275"/>
                <a:gd name="T52" fmla="*/ 9024 w 9032"/>
                <a:gd name="T53" fmla="*/ 6247 h 7275"/>
                <a:gd name="T54" fmla="*/ 9019 w 9032"/>
                <a:gd name="T55" fmla="*/ 869 h 7275"/>
                <a:gd name="T56" fmla="*/ 8952 w 9032"/>
                <a:gd name="T57" fmla="*/ 625 h 7275"/>
                <a:gd name="T58" fmla="*/ 8827 w 9032"/>
                <a:gd name="T59" fmla="*/ 410 h 7275"/>
                <a:gd name="T60" fmla="*/ 8657 w 9032"/>
                <a:gd name="T61" fmla="*/ 232 h 7275"/>
                <a:gd name="T62" fmla="*/ 8449 w 9032"/>
                <a:gd name="T63" fmla="*/ 100 h 7275"/>
                <a:gd name="T64" fmla="*/ 8211 w 9032"/>
                <a:gd name="T65" fmla="*/ 19 h 7275"/>
                <a:gd name="T66" fmla="*/ 1027 w 9032"/>
                <a:gd name="T67" fmla="*/ 0 h 7275"/>
                <a:gd name="T68" fmla="*/ 771 w 9032"/>
                <a:gd name="T69" fmla="*/ 33 h 7275"/>
                <a:gd name="T70" fmla="*/ 536 w 9032"/>
                <a:gd name="T71" fmla="*/ 121 h 7275"/>
                <a:gd name="T72" fmla="*/ 336 w 9032"/>
                <a:gd name="T73" fmla="*/ 264 h 7275"/>
                <a:gd name="T74" fmla="*/ 175 w 9032"/>
                <a:gd name="T75" fmla="*/ 450 h 7275"/>
                <a:gd name="T76" fmla="*/ 62 w 9032"/>
                <a:gd name="T77" fmla="*/ 671 h 7275"/>
                <a:gd name="T78" fmla="*/ 5 w 9032"/>
                <a:gd name="T79" fmla="*/ 920 h 7275"/>
                <a:gd name="T80" fmla="*/ 5 w 9032"/>
                <a:gd name="T81" fmla="*/ 6352 h 7275"/>
                <a:gd name="T82" fmla="*/ 62 w 9032"/>
                <a:gd name="T83" fmla="*/ 6601 h 7275"/>
                <a:gd name="T84" fmla="*/ 175 w 9032"/>
                <a:gd name="T85" fmla="*/ 6822 h 7275"/>
                <a:gd name="T86" fmla="*/ 336 w 9032"/>
                <a:gd name="T87" fmla="*/ 7008 h 7275"/>
                <a:gd name="T88" fmla="*/ 536 w 9032"/>
                <a:gd name="T89" fmla="*/ 7151 h 7275"/>
                <a:gd name="T90" fmla="*/ 771 w 9032"/>
                <a:gd name="T91" fmla="*/ 7243 h 7275"/>
                <a:gd name="T92" fmla="*/ 1027 w 9032"/>
                <a:gd name="T93" fmla="*/ 7275 h 7275"/>
                <a:gd name="T94" fmla="*/ 8211 w 9032"/>
                <a:gd name="T95" fmla="*/ 7253 h 7275"/>
                <a:gd name="T96" fmla="*/ 8449 w 9032"/>
                <a:gd name="T97" fmla="*/ 7175 h 7275"/>
                <a:gd name="T98" fmla="*/ 8657 w 9032"/>
                <a:gd name="T99" fmla="*/ 7041 h 7275"/>
                <a:gd name="T100" fmla="*/ 8827 w 9032"/>
                <a:gd name="T101" fmla="*/ 6862 h 7275"/>
                <a:gd name="T102" fmla="*/ 8952 w 9032"/>
                <a:gd name="T103" fmla="*/ 6649 h 7275"/>
                <a:gd name="T104" fmla="*/ 9019 w 9032"/>
                <a:gd name="T105" fmla="*/ 6403 h 7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32" h="7275">
                  <a:moveTo>
                    <a:pt x="9024" y="6247"/>
                  </a:moveTo>
                  <a:lnTo>
                    <a:pt x="9016" y="6247"/>
                  </a:lnTo>
                  <a:lnTo>
                    <a:pt x="9014" y="6301"/>
                  </a:lnTo>
                  <a:lnTo>
                    <a:pt x="9010" y="6352"/>
                  </a:lnTo>
                  <a:lnTo>
                    <a:pt x="9003" y="6403"/>
                  </a:lnTo>
                  <a:lnTo>
                    <a:pt x="8994" y="6452"/>
                  </a:lnTo>
                  <a:lnTo>
                    <a:pt x="8984" y="6500"/>
                  </a:lnTo>
                  <a:lnTo>
                    <a:pt x="8970" y="6550"/>
                  </a:lnTo>
                  <a:lnTo>
                    <a:pt x="8954" y="6595"/>
                  </a:lnTo>
                  <a:lnTo>
                    <a:pt x="8934" y="6641"/>
                  </a:lnTo>
                  <a:lnTo>
                    <a:pt x="8916" y="6687"/>
                  </a:lnTo>
                  <a:lnTo>
                    <a:pt x="8892" y="6730"/>
                  </a:lnTo>
                  <a:lnTo>
                    <a:pt x="8867" y="6774"/>
                  </a:lnTo>
                  <a:lnTo>
                    <a:pt x="8844" y="6813"/>
                  </a:lnTo>
                  <a:lnTo>
                    <a:pt x="8814" y="6854"/>
                  </a:lnTo>
                  <a:lnTo>
                    <a:pt x="8784" y="6892"/>
                  </a:lnTo>
                  <a:lnTo>
                    <a:pt x="8752" y="6928"/>
                  </a:lnTo>
                  <a:lnTo>
                    <a:pt x="8719" y="6962"/>
                  </a:lnTo>
                  <a:lnTo>
                    <a:pt x="8684" y="6997"/>
                  </a:lnTo>
                  <a:lnTo>
                    <a:pt x="8646" y="7030"/>
                  </a:lnTo>
                  <a:lnTo>
                    <a:pt x="8609" y="7059"/>
                  </a:lnTo>
                  <a:lnTo>
                    <a:pt x="8568" y="7087"/>
                  </a:lnTo>
                  <a:lnTo>
                    <a:pt x="8527" y="7113"/>
                  </a:lnTo>
                  <a:lnTo>
                    <a:pt x="8487" y="7138"/>
                  </a:lnTo>
                  <a:lnTo>
                    <a:pt x="8441" y="7159"/>
                  </a:lnTo>
                  <a:lnTo>
                    <a:pt x="8398" y="7181"/>
                  </a:lnTo>
                  <a:lnTo>
                    <a:pt x="8352" y="7197"/>
                  </a:lnTo>
                  <a:lnTo>
                    <a:pt x="8303" y="7213"/>
                  </a:lnTo>
                  <a:lnTo>
                    <a:pt x="8257" y="7227"/>
                  </a:lnTo>
                  <a:lnTo>
                    <a:pt x="8206" y="7240"/>
                  </a:lnTo>
                  <a:lnTo>
                    <a:pt x="8158" y="7248"/>
                  </a:lnTo>
                  <a:lnTo>
                    <a:pt x="8106" y="7253"/>
                  </a:lnTo>
                  <a:lnTo>
                    <a:pt x="8055" y="7259"/>
                  </a:lnTo>
                  <a:lnTo>
                    <a:pt x="8004" y="7259"/>
                  </a:lnTo>
                  <a:lnTo>
                    <a:pt x="1027" y="7259"/>
                  </a:lnTo>
                  <a:lnTo>
                    <a:pt x="974" y="7259"/>
                  </a:lnTo>
                  <a:lnTo>
                    <a:pt x="923" y="7253"/>
                  </a:lnTo>
                  <a:lnTo>
                    <a:pt x="874" y="7248"/>
                  </a:lnTo>
                  <a:lnTo>
                    <a:pt x="822" y="7240"/>
                  </a:lnTo>
                  <a:lnTo>
                    <a:pt x="774" y="7227"/>
                  </a:lnTo>
                  <a:lnTo>
                    <a:pt x="725" y="7213"/>
                  </a:lnTo>
                  <a:lnTo>
                    <a:pt x="679" y="7197"/>
                  </a:lnTo>
                  <a:lnTo>
                    <a:pt x="633" y="7181"/>
                  </a:lnTo>
                  <a:lnTo>
                    <a:pt x="587" y="7159"/>
                  </a:lnTo>
                  <a:lnTo>
                    <a:pt x="544" y="7138"/>
                  </a:lnTo>
                  <a:lnTo>
                    <a:pt x="502" y="7113"/>
                  </a:lnTo>
                  <a:lnTo>
                    <a:pt x="461" y="7087"/>
                  </a:lnTo>
                  <a:lnTo>
                    <a:pt x="423" y="7059"/>
                  </a:lnTo>
                  <a:lnTo>
                    <a:pt x="382" y="7030"/>
                  </a:lnTo>
                  <a:lnTo>
                    <a:pt x="348" y="6997"/>
                  </a:lnTo>
                  <a:lnTo>
                    <a:pt x="313" y="6962"/>
                  </a:lnTo>
                  <a:lnTo>
                    <a:pt x="277" y="6928"/>
                  </a:lnTo>
                  <a:lnTo>
                    <a:pt x="247" y="6892"/>
                  </a:lnTo>
                  <a:lnTo>
                    <a:pt x="215" y="6854"/>
                  </a:lnTo>
                  <a:lnTo>
                    <a:pt x="188" y="6813"/>
                  </a:lnTo>
                  <a:lnTo>
                    <a:pt x="161" y="6774"/>
                  </a:lnTo>
                  <a:lnTo>
                    <a:pt x="137" y="6730"/>
                  </a:lnTo>
                  <a:lnTo>
                    <a:pt x="115" y="6687"/>
                  </a:lnTo>
                  <a:lnTo>
                    <a:pt x="94" y="6641"/>
                  </a:lnTo>
                  <a:lnTo>
                    <a:pt x="78" y="6595"/>
                  </a:lnTo>
                  <a:lnTo>
                    <a:pt x="62" y="6550"/>
                  </a:lnTo>
                  <a:lnTo>
                    <a:pt x="48" y="6500"/>
                  </a:lnTo>
                  <a:lnTo>
                    <a:pt x="37" y="6452"/>
                  </a:lnTo>
                  <a:lnTo>
                    <a:pt x="26" y="6403"/>
                  </a:lnTo>
                  <a:lnTo>
                    <a:pt x="21" y="6352"/>
                  </a:lnTo>
                  <a:lnTo>
                    <a:pt x="16" y="6301"/>
                  </a:lnTo>
                  <a:lnTo>
                    <a:pt x="16" y="6247"/>
                  </a:lnTo>
                  <a:lnTo>
                    <a:pt x="16" y="1025"/>
                  </a:lnTo>
                  <a:lnTo>
                    <a:pt x="16" y="973"/>
                  </a:lnTo>
                  <a:lnTo>
                    <a:pt x="21" y="922"/>
                  </a:lnTo>
                  <a:lnTo>
                    <a:pt x="26" y="871"/>
                  </a:lnTo>
                  <a:lnTo>
                    <a:pt x="37" y="823"/>
                  </a:lnTo>
                  <a:lnTo>
                    <a:pt x="48" y="774"/>
                  </a:lnTo>
                  <a:lnTo>
                    <a:pt x="62" y="726"/>
                  </a:lnTo>
                  <a:lnTo>
                    <a:pt x="78" y="677"/>
                  </a:lnTo>
                  <a:lnTo>
                    <a:pt x="94" y="632"/>
                  </a:lnTo>
                  <a:lnTo>
                    <a:pt x="115" y="588"/>
                  </a:lnTo>
                  <a:lnTo>
                    <a:pt x="137" y="545"/>
                  </a:lnTo>
                  <a:lnTo>
                    <a:pt x="161" y="501"/>
                  </a:lnTo>
                  <a:lnTo>
                    <a:pt x="188" y="461"/>
                  </a:lnTo>
                  <a:lnTo>
                    <a:pt x="215" y="421"/>
                  </a:lnTo>
                  <a:lnTo>
                    <a:pt x="247" y="383"/>
                  </a:lnTo>
                  <a:lnTo>
                    <a:pt x="277" y="346"/>
                  </a:lnTo>
                  <a:lnTo>
                    <a:pt x="313" y="310"/>
                  </a:lnTo>
                  <a:lnTo>
                    <a:pt x="348" y="278"/>
                  </a:lnTo>
                  <a:lnTo>
                    <a:pt x="382" y="245"/>
                  </a:lnTo>
                  <a:lnTo>
                    <a:pt x="423" y="216"/>
                  </a:lnTo>
                  <a:lnTo>
                    <a:pt x="461" y="189"/>
                  </a:lnTo>
                  <a:lnTo>
                    <a:pt x="502" y="162"/>
                  </a:lnTo>
                  <a:lnTo>
                    <a:pt x="544" y="137"/>
                  </a:lnTo>
                  <a:lnTo>
                    <a:pt x="587" y="114"/>
                  </a:lnTo>
                  <a:lnTo>
                    <a:pt x="633" y="95"/>
                  </a:lnTo>
                  <a:lnTo>
                    <a:pt x="679" y="75"/>
                  </a:lnTo>
                  <a:lnTo>
                    <a:pt x="725" y="59"/>
                  </a:lnTo>
                  <a:lnTo>
                    <a:pt x="774" y="45"/>
                  </a:lnTo>
                  <a:lnTo>
                    <a:pt x="822" y="35"/>
                  </a:lnTo>
                  <a:lnTo>
                    <a:pt x="874" y="27"/>
                  </a:lnTo>
                  <a:lnTo>
                    <a:pt x="923" y="19"/>
                  </a:lnTo>
                  <a:lnTo>
                    <a:pt x="974" y="17"/>
                  </a:lnTo>
                  <a:lnTo>
                    <a:pt x="1027" y="13"/>
                  </a:lnTo>
                  <a:lnTo>
                    <a:pt x="8004" y="13"/>
                  </a:lnTo>
                  <a:lnTo>
                    <a:pt x="8055" y="17"/>
                  </a:lnTo>
                  <a:lnTo>
                    <a:pt x="8106" y="19"/>
                  </a:lnTo>
                  <a:lnTo>
                    <a:pt x="8158" y="27"/>
                  </a:lnTo>
                  <a:lnTo>
                    <a:pt x="8206" y="35"/>
                  </a:lnTo>
                  <a:lnTo>
                    <a:pt x="8257" y="45"/>
                  </a:lnTo>
                  <a:lnTo>
                    <a:pt x="8303" y="59"/>
                  </a:lnTo>
                  <a:lnTo>
                    <a:pt x="8352" y="75"/>
                  </a:lnTo>
                  <a:lnTo>
                    <a:pt x="8398" y="95"/>
                  </a:lnTo>
                  <a:lnTo>
                    <a:pt x="8441" y="114"/>
                  </a:lnTo>
                  <a:lnTo>
                    <a:pt x="8487" y="137"/>
                  </a:lnTo>
                  <a:lnTo>
                    <a:pt x="8527" y="162"/>
                  </a:lnTo>
                  <a:lnTo>
                    <a:pt x="8568" y="189"/>
                  </a:lnTo>
                  <a:lnTo>
                    <a:pt x="8609" y="216"/>
                  </a:lnTo>
                  <a:lnTo>
                    <a:pt x="8646" y="245"/>
                  </a:lnTo>
                  <a:lnTo>
                    <a:pt x="8684" y="278"/>
                  </a:lnTo>
                  <a:lnTo>
                    <a:pt x="8719" y="310"/>
                  </a:lnTo>
                  <a:lnTo>
                    <a:pt x="8752" y="346"/>
                  </a:lnTo>
                  <a:lnTo>
                    <a:pt x="8784" y="383"/>
                  </a:lnTo>
                  <a:lnTo>
                    <a:pt x="8814" y="421"/>
                  </a:lnTo>
                  <a:lnTo>
                    <a:pt x="8844" y="461"/>
                  </a:lnTo>
                  <a:lnTo>
                    <a:pt x="8867" y="501"/>
                  </a:lnTo>
                  <a:lnTo>
                    <a:pt x="8892" y="545"/>
                  </a:lnTo>
                  <a:lnTo>
                    <a:pt x="8916" y="588"/>
                  </a:lnTo>
                  <a:lnTo>
                    <a:pt x="8934" y="632"/>
                  </a:lnTo>
                  <a:lnTo>
                    <a:pt x="8954" y="677"/>
                  </a:lnTo>
                  <a:lnTo>
                    <a:pt x="8970" y="726"/>
                  </a:lnTo>
                  <a:lnTo>
                    <a:pt x="8984" y="774"/>
                  </a:lnTo>
                  <a:lnTo>
                    <a:pt x="8994" y="823"/>
                  </a:lnTo>
                  <a:lnTo>
                    <a:pt x="9003" y="871"/>
                  </a:lnTo>
                  <a:lnTo>
                    <a:pt x="9010" y="922"/>
                  </a:lnTo>
                  <a:lnTo>
                    <a:pt x="9014" y="973"/>
                  </a:lnTo>
                  <a:lnTo>
                    <a:pt x="9016" y="1025"/>
                  </a:lnTo>
                  <a:lnTo>
                    <a:pt x="9016" y="6247"/>
                  </a:lnTo>
                  <a:lnTo>
                    <a:pt x="9024" y="6247"/>
                  </a:lnTo>
                  <a:lnTo>
                    <a:pt x="9032" y="6247"/>
                  </a:lnTo>
                  <a:lnTo>
                    <a:pt x="9032" y="1025"/>
                  </a:lnTo>
                  <a:lnTo>
                    <a:pt x="9030" y="973"/>
                  </a:lnTo>
                  <a:lnTo>
                    <a:pt x="9026" y="920"/>
                  </a:lnTo>
                  <a:lnTo>
                    <a:pt x="9019" y="869"/>
                  </a:lnTo>
                  <a:lnTo>
                    <a:pt x="9010" y="820"/>
                  </a:lnTo>
                  <a:lnTo>
                    <a:pt x="9000" y="768"/>
                  </a:lnTo>
                  <a:lnTo>
                    <a:pt x="8986" y="720"/>
                  </a:lnTo>
                  <a:lnTo>
                    <a:pt x="8970" y="671"/>
                  </a:lnTo>
                  <a:lnTo>
                    <a:pt x="8952" y="625"/>
                  </a:lnTo>
                  <a:lnTo>
                    <a:pt x="8929" y="580"/>
                  </a:lnTo>
                  <a:lnTo>
                    <a:pt x="8908" y="537"/>
                  </a:lnTo>
                  <a:lnTo>
                    <a:pt x="8883" y="494"/>
                  </a:lnTo>
                  <a:lnTo>
                    <a:pt x="8856" y="450"/>
                  </a:lnTo>
                  <a:lnTo>
                    <a:pt x="8827" y="410"/>
                  </a:lnTo>
                  <a:lnTo>
                    <a:pt x="8798" y="372"/>
                  </a:lnTo>
                  <a:lnTo>
                    <a:pt x="8765" y="335"/>
                  </a:lnTo>
                  <a:lnTo>
                    <a:pt x="8729" y="300"/>
                  </a:lnTo>
                  <a:lnTo>
                    <a:pt x="8695" y="264"/>
                  </a:lnTo>
                  <a:lnTo>
                    <a:pt x="8657" y="232"/>
                  </a:lnTo>
                  <a:lnTo>
                    <a:pt x="8619" y="202"/>
                  </a:lnTo>
                  <a:lnTo>
                    <a:pt x="8579" y="176"/>
                  </a:lnTo>
                  <a:lnTo>
                    <a:pt x="8536" y="148"/>
                  </a:lnTo>
                  <a:lnTo>
                    <a:pt x="8492" y="121"/>
                  </a:lnTo>
                  <a:lnTo>
                    <a:pt x="8449" y="100"/>
                  </a:lnTo>
                  <a:lnTo>
                    <a:pt x="8403" y="79"/>
                  </a:lnTo>
                  <a:lnTo>
                    <a:pt x="8358" y="63"/>
                  </a:lnTo>
                  <a:lnTo>
                    <a:pt x="8308" y="45"/>
                  </a:lnTo>
                  <a:lnTo>
                    <a:pt x="8260" y="33"/>
                  </a:lnTo>
                  <a:lnTo>
                    <a:pt x="8211" y="19"/>
                  </a:lnTo>
                  <a:lnTo>
                    <a:pt x="8160" y="11"/>
                  </a:lnTo>
                  <a:lnTo>
                    <a:pt x="8109" y="6"/>
                  </a:lnTo>
                  <a:lnTo>
                    <a:pt x="8057" y="0"/>
                  </a:lnTo>
                  <a:lnTo>
                    <a:pt x="8004" y="0"/>
                  </a:lnTo>
                  <a:lnTo>
                    <a:pt x="1027" y="0"/>
                  </a:lnTo>
                  <a:lnTo>
                    <a:pt x="974" y="0"/>
                  </a:lnTo>
                  <a:lnTo>
                    <a:pt x="923" y="6"/>
                  </a:lnTo>
                  <a:lnTo>
                    <a:pt x="871" y="11"/>
                  </a:lnTo>
                  <a:lnTo>
                    <a:pt x="820" y="19"/>
                  </a:lnTo>
                  <a:lnTo>
                    <a:pt x="771" y="33"/>
                  </a:lnTo>
                  <a:lnTo>
                    <a:pt x="723" y="45"/>
                  </a:lnTo>
                  <a:lnTo>
                    <a:pt x="674" y="63"/>
                  </a:lnTo>
                  <a:lnTo>
                    <a:pt x="628" y="79"/>
                  </a:lnTo>
                  <a:lnTo>
                    <a:pt x="582" y="100"/>
                  </a:lnTo>
                  <a:lnTo>
                    <a:pt x="536" y="121"/>
                  </a:lnTo>
                  <a:lnTo>
                    <a:pt x="493" y="148"/>
                  </a:lnTo>
                  <a:lnTo>
                    <a:pt x="453" y="176"/>
                  </a:lnTo>
                  <a:lnTo>
                    <a:pt x="412" y="202"/>
                  </a:lnTo>
                  <a:lnTo>
                    <a:pt x="375" y="232"/>
                  </a:lnTo>
                  <a:lnTo>
                    <a:pt x="336" y="264"/>
                  </a:lnTo>
                  <a:lnTo>
                    <a:pt x="302" y="300"/>
                  </a:lnTo>
                  <a:lnTo>
                    <a:pt x="267" y="335"/>
                  </a:lnTo>
                  <a:lnTo>
                    <a:pt x="234" y="372"/>
                  </a:lnTo>
                  <a:lnTo>
                    <a:pt x="205" y="410"/>
                  </a:lnTo>
                  <a:lnTo>
                    <a:pt x="175" y="450"/>
                  </a:lnTo>
                  <a:lnTo>
                    <a:pt x="148" y="494"/>
                  </a:lnTo>
                  <a:lnTo>
                    <a:pt x="124" y="537"/>
                  </a:lnTo>
                  <a:lnTo>
                    <a:pt x="102" y="580"/>
                  </a:lnTo>
                  <a:lnTo>
                    <a:pt x="80" y="625"/>
                  </a:lnTo>
                  <a:lnTo>
                    <a:pt x="62" y="671"/>
                  </a:lnTo>
                  <a:lnTo>
                    <a:pt x="46" y="720"/>
                  </a:lnTo>
                  <a:lnTo>
                    <a:pt x="32" y="768"/>
                  </a:lnTo>
                  <a:lnTo>
                    <a:pt x="21" y="820"/>
                  </a:lnTo>
                  <a:lnTo>
                    <a:pt x="10" y="869"/>
                  </a:lnTo>
                  <a:lnTo>
                    <a:pt x="5" y="920"/>
                  </a:lnTo>
                  <a:lnTo>
                    <a:pt x="2" y="973"/>
                  </a:lnTo>
                  <a:lnTo>
                    <a:pt x="0" y="1025"/>
                  </a:lnTo>
                  <a:lnTo>
                    <a:pt x="0" y="6247"/>
                  </a:lnTo>
                  <a:lnTo>
                    <a:pt x="2" y="6301"/>
                  </a:lnTo>
                  <a:lnTo>
                    <a:pt x="5" y="6352"/>
                  </a:lnTo>
                  <a:lnTo>
                    <a:pt x="10" y="6403"/>
                  </a:lnTo>
                  <a:lnTo>
                    <a:pt x="21" y="6455"/>
                  </a:lnTo>
                  <a:lnTo>
                    <a:pt x="32" y="6506"/>
                  </a:lnTo>
                  <a:lnTo>
                    <a:pt x="46" y="6555"/>
                  </a:lnTo>
                  <a:lnTo>
                    <a:pt x="62" y="6601"/>
                  </a:lnTo>
                  <a:lnTo>
                    <a:pt x="80" y="6649"/>
                  </a:lnTo>
                  <a:lnTo>
                    <a:pt x="102" y="6695"/>
                  </a:lnTo>
                  <a:lnTo>
                    <a:pt x="124" y="6739"/>
                  </a:lnTo>
                  <a:lnTo>
                    <a:pt x="148" y="6781"/>
                  </a:lnTo>
                  <a:lnTo>
                    <a:pt x="175" y="6822"/>
                  </a:lnTo>
                  <a:lnTo>
                    <a:pt x="205" y="6862"/>
                  </a:lnTo>
                  <a:lnTo>
                    <a:pt x="234" y="6903"/>
                  </a:lnTo>
                  <a:lnTo>
                    <a:pt x="267" y="6938"/>
                  </a:lnTo>
                  <a:lnTo>
                    <a:pt x="302" y="6976"/>
                  </a:lnTo>
                  <a:lnTo>
                    <a:pt x="336" y="7008"/>
                  </a:lnTo>
                  <a:lnTo>
                    <a:pt x="375" y="7041"/>
                  </a:lnTo>
                  <a:lnTo>
                    <a:pt x="412" y="7073"/>
                  </a:lnTo>
                  <a:lnTo>
                    <a:pt x="453" y="7099"/>
                  </a:lnTo>
                  <a:lnTo>
                    <a:pt x="493" y="7126"/>
                  </a:lnTo>
                  <a:lnTo>
                    <a:pt x="536" y="7151"/>
                  </a:lnTo>
                  <a:lnTo>
                    <a:pt x="582" y="7175"/>
                  </a:lnTo>
                  <a:lnTo>
                    <a:pt x="628" y="7195"/>
                  </a:lnTo>
                  <a:lnTo>
                    <a:pt x="674" y="7213"/>
                  </a:lnTo>
                  <a:lnTo>
                    <a:pt x="723" y="7230"/>
                  </a:lnTo>
                  <a:lnTo>
                    <a:pt x="771" y="7243"/>
                  </a:lnTo>
                  <a:lnTo>
                    <a:pt x="820" y="7253"/>
                  </a:lnTo>
                  <a:lnTo>
                    <a:pt x="871" y="7264"/>
                  </a:lnTo>
                  <a:lnTo>
                    <a:pt x="923" y="7269"/>
                  </a:lnTo>
                  <a:lnTo>
                    <a:pt x="974" y="7275"/>
                  </a:lnTo>
                  <a:lnTo>
                    <a:pt x="1027" y="7275"/>
                  </a:lnTo>
                  <a:lnTo>
                    <a:pt x="8004" y="7275"/>
                  </a:lnTo>
                  <a:lnTo>
                    <a:pt x="8057" y="7275"/>
                  </a:lnTo>
                  <a:lnTo>
                    <a:pt x="8109" y="7269"/>
                  </a:lnTo>
                  <a:lnTo>
                    <a:pt x="8160" y="7264"/>
                  </a:lnTo>
                  <a:lnTo>
                    <a:pt x="8211" y="7253"/>
                  </a:lnTo>
                  <a:lnTo>
                    <a:pt x="8260" y="7243"/>
                  </a:lnTo>
                  <a:lnTo>
                    <a:pt x="8308" y="7230"/>
                  </a:lnTo>
                  <a:lnTo>
                    <a:pt x="8358" y="7213"/>
                  </a:lnTo>
                  <a:lnTo>
                    <a:pt x="8403" y="7195"/>
                  </a:lnTo>
                  <a:lnTo>
                    <a:pt x="8449" y="7175"/>
                  </a:lnTo>
                  <a:lnTo>
                    <a:pt x="8492" y="7151"/>
                  </a:lnTo>
                  <a:lnTo>
                    <a:pt x="8536" y="7126"/>
                  </a:lnTo>
                  <a:lnTo>
                    <a:pt x="8579" y="7099"/>
                  </a:lnTo>
                  <a:lnTo>
                    <a:pt x="8619" y="7073"/>
                  </a:lnTo>
                  <a:lnTo>
                    <a:pt x="8657" y="7041"/>
                  </a:lnTo>
                  <a:lnTo>
                    <a:pt x="8695" y="7008"/>
                  </a:lnTo>
                  <a:lnTo>
                    <a:pt x="8729" y="6976"/>
                  </a:lnTo>
                  <a:lnTo>
                    <a:pt x="8765" y="6938"/>
                  </a:lnTo>
                  <a:lnTo>
                    <a:pt x="8798" y="6903"/>
                  </a:lnTo>
                  <a:lnTo>
                    <a:pt x="8827" y="6862"/>
                  </a:lnTo>
                  <a:lnTo>
                    <a:pt x="8856" y="6822"/>
                  </a:lnTo>
                  <a:lnTo>
                    <a:pt x="8883" y="6781"/>
                  </a:lnTo>
                  <a:lnTo>
                    <a:pt x="8908" y="6739"/>
                  </a:lnTo>
                  <a:lnTo>
                    <a:pt x="8929" y="6695"/>
                  </a:lnTo>
                  <a:lnTo>
                    <a:pt x="8952" y="6649"/>
                  </a:lnTo>
                  <a:lnTo>
                    <a:pt x="8970" y="6601"/>
                  </a:lnTo>
                  <a:lnTo>
                    <a:pt x="8986" y="6555"/>
                  </a:lnTo>
                  <a:lnTo>
                    <a:pt x="9000" y="6506"/>
                  </a:lnTo>
                  <a:lnTo>
                    <a:pt x="9010" y="6455"/>
                  </a:lnTo>
                  <a:lnTo>
                    <a:pt x="9019" y="6403"/>
                  </a:lnTo>
                  <a:lnTo>
                    <a:pt x="9026" y="6352"/>
                  </a:lnTo>
                  <a:lnTo>
                    <a:pt x="9030" y="6301"/>
                  </a:lnTo>
                  <a:lnTo>
                    <a:pt x="9032" y="6247"/>
                  </a:lnTo>
                  <a:lnTo>
                    <a:pt x="9024" y="624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59" name="Freeform 15"/>
            <p:cNvSpPr>
              <a:spLocks noEditPoints="1"/>
            </p:cNvSpPr>
            <p:nvPr/>
          </p:nvSpPr>
          <p:spPr bwMode="auto">
            <a:xfrm>
              <a:off x="2326" y="1971"/>
              <a:ext cx="819" cy="477"/>
            </a:xfrm>
            <a:custGeom>
              <a:avLst/>
              <a:gdLst>
                <a:gd name="T0" fmla="*/ 8161 w 9008"/>
                <a:gd name="T1" fmla="*/ 4330 h 5255"/>
                <a:gd name="T2" fmla="*/ 7675 w 9008"/>
                <a:gd name="T3" fmla="*/ 4397 h 5255"/>
                <a:gd name="T4" fmla="*/ 7871 w 9008"/>
                <a:gd name="T5" fmla="*/ 4627 h 5255"/>
                <a:gd name="T6" fmla="*/ 7947 w 9008"/>
                <a:gd name="T7" fmla="*/ 4940 h 5255"/>
                <a:gd name="T8" fmla="*/ 7933 w 9008"/>
                <a:gd name="T9" fmla="*/ 5134 h 5255"/>
                <a:gd name="T10" fmla="*/ 8039 w 9008"/>
                <a:gd name="T11" fmla="*/ 5255 h 5255"/>
                <a:gd name="T12" fmla="*/ 8336 w 9008"/>
                <a:gd name="T13" fmla="*/ 5193 h 5255"/>
                <a:gd name="T14" fmla="*/ 8593 w 9008"/>
                <a:gd name="T15" fmla="*/ 5055 h 5255"/>
                <a:gd name="T16" fmla="*/ 8798 w 9008"/>
                <a:gd name="T17" fmla="*/ 4850 h 5255"/>
                <a:gd name="T18" fmla="*/ 8938 w 9008"/>
                <a:gd name="T19" fmla="*/ 4591 h 5255"/>
                <a:gd name="T20" fmla="*/ 8998 w 9008"/>
                <a:gd name="T21" fmla="*/ 4297 h 5255"/>
                <a:gd name="T22" fmla="*/ 1262 w 9008"/>
                <a:gd name="T23" fmla="*/ 3423 h 5255"/>
                <a:gd name="T24" fmla="*/ 1392 w 9008"/>
                <a:gd name="T25" fmla="*/ 3536 h 5255"/>
                <a:gd name="T26" fmla="*/ 1386 w 9008"/>
                <a:gd name="T27" fmla="*/ 3664 h 5255"/>
                <a:gd name="T28" fmla="*/ 1266 w 9008"/>
                <a:gd name="T29" fmla="*/ 3690 h 5255"/>
                <a:gd name="T30" fmla="*/ 1287 w 9008"/>
                <a:gd name="T31" fmla="*/ 3814 h 5255"/>
                <a:gd name="T32" fmla="*/ 1214 w 9008"/>
                <a:gd name="T33" fmla="*/ 3876 h 5255"/>
                <a:gd name="T34" fmla="*/ 1103 w 9008"/>
                <a:gd name="T35" fmla="*/ 3869 h 5255"/>
                <a:gd name="T36" fmla="*/ 1128 w 9008"/>
                <a:gd name="T37" fmla="*/ 3989 h 5255"/>
                <a:gd name="T38" fmla="*/ 1057 w 9008"/>
                <a:gd name="T39" fmla="*/ 4052 h 5255"/>
                <a:gd name="T40" fmla="*/ 976 w 9008"/>
                <a:gd name="T41" fmla="*/ 4054 h 5255"/>
                <a:gd name="T42" fmla="*/ 925 w 9008"/>
                <a:gd name="T43" fmla="*/ 4109 h 5255"/>
                <a:gd name="T44" fmla="*/ 874 w 9008"/>
                <a:gd name="T45" fmla="*/ 4160 h 5255"/>
                <a:gd name="T46" fmla="*/ 806 w 9008"/>
                <a:gd name="T47" fmla="*/ 4141 h 5255"/>
                <a:gd name="T48" fmla="*/ 626 w 9008"/>
                <a:gd name="T49" fmla="*/ 4030 h 5255"/>
                <a:gd name="T50" fmla="*/ 428 w 9008"/>
                <a:gd name="T51" fmla="*/ 3906 h 5255"/>
                <a:gd name="T52" fmla="*/ 10 w 9008"/>
                <a:gd name="T53" fmla="*/ 4399 h 5255"/>
                <a:gd name="T54" fmla="*/ 99 w 9008"/>
                <a:gd name="T55" fmla="*/ 4683 h 5255"/>
                <a:gd name="T56" fmla="*/ 261 w 9008"/>
                <a:gd name="T57" fmla="*/ 4924 h 5255"/>
                <a:gd name="T58" fmla="*/ 486 w 9008"/>
                <a:gd name="T59" fmla="*/ 5109 h 5255"/>
                <a:gd name="T60" fmla="*/ 758 w 9008"/>
                <a:gd name="T61" fmla="*/ 5223 h 5255"/>
                <a:gd name="T62" fmla="*/ 1546 w 9008"/>
                <a:gd name="T63" fmla="*/ 5255 h 5255"/>
                <a:gd name="T64" fmla="*/ 1516 w 9008"/>
                <a:gd name="T65" fmla="*/ 5060 h 5255"/>
                <a:gd name="T66" fmla="*/ 1602 w 9008"/>
                <a:gd name="T67" fmla="*/ 4956 h 5255"/>
                <a:gd name="T68" fmla="*/ 2603 w 9008"/>
                <a:gd name="T69" fmla="*/ 4952 h 5255"/>
                <a:gd name="T70" fmla="*/ 2704 w 9008"/>
                <a:gd name="T71" fmla="*/ 5060 h 5255"/>
                <a:gd name="T72" fmla="*/ 2677 w 9008"/>
                <a:gd name="T73" fmla="*/ 5255 h 5255"/>
                <a:gd name="T74" fmla="*/ 3116 w 9008"/>
                <a:gd name="T75" fmla="*/ 5093 h 5255"/>
                <a:gd name="T76" fmla="*/ 3197 w 9008"/>
                <a:gd name="T77" fmla="*/ 4963 h 5255"/>
                <a:gd name="T78" fmla="*/ 4196 w 9008"/>
                <a:gd name="T79" fmla="*/ 4950 h 5255"/>
                <a:gd name="T80" fmla="*/ 4283 w 9008"/>
                <a:gd name="T81" fmla="*/ 5002 h 5255"/>
                <a:gd name="T82" fmla="*/ 4312 w 9008"/>
                <a:gd name="T83" fmla="*/ 5198 h 5255"/>
                <a:gd name="T84" fmla="*/ 5878 w 9008"/>
                <a:gd name="T85" fmla="*/ 5106 h 5255"/>
                <a:gd name="T86" fmla="*/ 5807 w 9008"/>
                <a:gd name="T87" fmla="*/ 4772 h 5255"/>
                <a:gd name="T88" fmla="*/ 5915 w 9008"/>
                <a:gd name="T89" fmla="*/ 4440 h 5255"/>
                <a:gd name="T90" fmla="*/ 6101 w 9008"/>
                <a:gd name="T91" fmla="*/ 4254 h 5255"/>
                <a:gd name="T92" fmla="*/ 5111 w 9008"/>
                <a:gd name="T93" fmla="*/ 4060 h 5255"/>
                <a:gd name="T94" fmla="*/ 4277 w 9008"/>
                <a:gd name="T95" fmla="*/ 3828 h 5255"/>
                <a:gd name="T96" fmla="*/ 3470 w 9008"/>
                <a:gd name="T97" fmla="*/ 3534 h 5255"/>
                <a:gd name="T98" fmla="*/ 2706 w 9008"/>
                <a:gd name="T99" fmla="*/ 3172 h 5255"/>
                <a:gd name="T100" fmla="*/ 2002 w 9008"/>
                <a:gd name="T101" fmla="*/ 2746 h 5255"/>
                <a:gd name="T102" fmla="*/ 590 w 9008"/>
                <a:gd name="T103" fmla="*/ 3404 h 5255"/>
                <a:gd name="T104" fmla="*/ 822 w 9008"/>
                <a:gd name="T105" fmla="*/ 3326 h 5255"/>
                <a:gd name="T106" fmla="*/ 1540 w 9008"/>
                <a:gd name="T107" fmla="*/ 2598 h 5255"/>
                <a:gd name="T108" fmla="*/ 1079 w 9008"/>
                <a:gd name="T109" fmla="*/ 2571 h 5255"/>
                <a:gd name="T110" fmla="*/ 1627 w 9008"/>
                <a:gd name="T111" fmla="*/ 2566 h 5255"/>
                <a:gd name="T112" fmla="*/ 1390 w 9008"/>
                <a:gd name="T113" fmla="*/ 2266 h 5255"/>
                <a:gd name="T114" fmla="*/ 979 w 9008"/>
                <a:gd name="T115" fmla="*/ 1854 h 5255"/>
                <a:gd name="T116" fmla="*/ 626 w 9008"/>
                <a:gd name="T117" fmla="*/ 1403 h 5255"/>
                <a:gd name="T118" fmla="*/ 332 w 9008"/>
                <a:gd name="T119" fmla="*/ 912 h 5255"/>
                <a:gd name="T120" fmla="*/ 108 w 9008"/>
                <a:gd name="T121" fmla="*/ 381 h 5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08" h="5255">
                  <a:moveTo>
                    <a:pt x="9000" y="4092"/>
                  </a:moveTo>
                  <a:lnTo>
                    <a:pt x="8838" y="4138"/>
                  </a:lnTo>
                  <a:lnTo>
                    <a:pt x="8671" y="4189"/>
                  </a:lnTo>
                  <a:lnTo>
                    <a:pt x="8501" y="4240"/>
                  </a:lnTo>
                  <a:lnTo>
                    <a:pt x="8331" y="4286"/>
                  </a:lnTo>
                  <a:lnTo>
                    <a:pt x="8161" y="4330"/>
                  </a:lnTo>
                  <a:lnTo>
                    <a:pt x="8077" y="4346"/>
                  </a:lnTo>
                  <a:lnTo>
                    <a:pt x="7993" y="4362"/>
                  </a:lnTo>
                  <a:lnTo>
                    <a:pt x="7912" y="4376"/>
                  </a:lnTo>
                  <a:lnTo>
                    <a:pt x="7831" y="4386"/>
                  </a:lnTo>
                  <a:lnTo>
                    <a:pt x="7753" y="4394"/>
                  </a:lnTo>
                  <a:lnTo>
                    <a:pt x="7675" y="4397"/>
                  </a:lnTo>
                  <a:lnTo>
                    <a:pt x="7683" y="4408"/>
                  </a:lnTo>
                  <a:lnTo>
                    <a:pt x="7723" y="4440"/>
                  </a:lnTo>
                  <a:lnTo>
                    <a:pt x="7764" y="4475"/>
                  </a:lnTo>
                  <a:lnTo>
                    <a:pt x="7804" y="4524"/>
                  </a:lnTo>
                  <a:lnTo>
                    <a:pt x="7839" y="4572"/>
                  </a:lnTo>
                  <a:lnTo>
                    <a:pt x="7871" y="4627"/>
                  </a:lnTo>
                  <a:lnTo>
                    <a:pt x="7899" y="4683"/>
                  </a:lnTo>
                  <a:lnTo>
                    <a:pt x="7921" y="4745"/>
                  </a:lnTo>
                  <a:lnTo>
                    <a:pt x="7937" y="4807"/>
                  </a:lnTo>
                  <a:lnTo>
                    <a:pt x="7945" y="4872"/>
                  </a:lnTo>
                  <a:lnTo>
                    <a:pt x="7947" y="4904"/>
                  </a:lnTo>
                  <a:lnTo>
                    <a:pt x="7947" y="4940"/>
                  </a:lnTo>
                  <a:lnTo>
                    <a:pt x="7947" y="4968"/>
                  </a:lnTo>
                  <a:lnTo>
                    <a:pt x="7947" y="4998"/>
                  </a:lnTo>
                  <a:lnTo>
                    <a:pt x="7947" y="5034"/>
                  </a:lnTo>
                  <a:lnTo>
                    <a:pt x="7945" y="5066"/>
                  </a:lnTo>
                  <a:lnTo>
                    <a:pt x="7939" y="5101"/>
                  </a:lnTo>
                  <a:lnTo>
                    <a:pt x="7933" y="5134"/>
                  </a:lnTo>
                  <a:lnTo>
                    <a:pt x="7926" y="5163"/>
                  </a:lnTo>
                  <a:lnTo>
                    <a:pt x="7915" y="5196"/>
                  </a:lnTo>
                  <a:lnTo>
                    <a:pt x="7905" y="5226"/>
                  </a:lnTo>
                  <a:lnTo>
                    <a:pt x="7891" y="5255"/>
                  </a:lnTo>
                  <a:lnTo>
                    <a:pt x="7988" y="5255"/>
                  </a:lnTo>
                  <a:lnTo>
                    <a:pt x="8039" y="5255"/>
                  </a:lnTo>
                  <a:lnTo>
                    <a:pt x="8090" y="5249"/>
                  </a:lnTo>
                  <a:lnTo>
                    <a:pt x="8142" y="5244"/>
                  </a:lnTo>
                  <a:lnTo>
                    <a:pt x="8190" y="5236"/>
                  </a:lnTo>
                  <a:lnTo>
                    <a:pt x="8241" y="5223"/>
                  </a:lnTo>
                  <a:lnTo>
                    <a:pt x="8287" y="5209"/>
                  </a:lnTo>
                  <a:lnTo>
                    <a:pt x="8336" y="5193"/>
                  </a:lnTo>
                  <a:lnTo>
                    <a:pt x="8382" y="5177"/>
                  </a:lnTo>
                  <a:lnTo>
                    <a:pt x="8425" y="5155"/>
                  </a:lnTo>
                  <a:lnTo>
                    <a:pt x="8471" y="5134"/>
                  </a:lnTo>
                  <a:lnTo>
                    <a:pt x="8511" y="5109"/>
                  </a:lnTo>
                  <a:lnTo>
                    <a:pt x="8552" y="5083"/>
                  </a:lnTo>
                  <a:lnTo>
                    <a:pt x="8593" y="5055"/>
                  </a:lnTo>
                  <a:lnTo>
                    <a:pt x="8630" y="5026"/>
                  </a:lnTo>
                  <a:lnTo>
                    <a:pt x="8668" y="4993"/>
                  </a:lnTo>
                  <a:lnTo>
                    <a:pt x="8703" y="4958"/>
                  </a:lnTo>
                  <a:lnTo>
                    <a:pt x="8736" y="4924"/>
                  </a:lnTo>
                  <a:lnTo>
                    <a:pt x="8768" y="4888"/>
                  </a:lnTo>
                  <a:lnTo>
                    <a:pt x="8798" y="4850"/>
                  </a:lnTo>
                  <a:lnTo>
                    <a:pt x="8828" y="4809"/>
                  </a:lnTo>
                  <a:lnTo>
                    <a:pt x="8851" y="4770"/>
                  </a:lnTo>
                  <a:lnTo>
                    <a:pt x="8876" y="4726"/>
                  </a:lnTo>
                  <a:lnTo>
                    <a:pt x="8900" y="4683"/>
                  </a:lnTo>
                  <a:lnTo>
                    <a:pt x="8918" y="4637"/>
                  </a:lnTo>
                  <a:lnTo>
                    <a:pt x="8938" y="4591"/>
                  </a:lnTo>
                  <a:lnTo>
                    <a:pt x="8954" y="4546"/>
                  </a:lnTo>
                  <a:lnTo>
                    <a:pt x="8968" y="4496"/>
                  </a:lnTo>
                  <a:lnTo>
                    <a:pt x="8978" y="4448"/>
                  </a:lnTo>
                  <a:lnTo>
                    <a:pt x="8987" y="4399"/>
                  </a:lnTo>
                  <a:lnTo>
                    <a:pt x="8994" y="4348"/>
                  </a:lnTo>
                  <a:lnTo>
                    <a:pt x="8998" y="4297"/>
                  </a:lnTo>
                  <a:lnTo>
                    <a:pt x="9000" y="4243"/>
                  </a:lnTo>
                  <a:lnTo>
                    <a:pt x="9008" y="4243"/>
                  </a:lnTo>
                  <a:lnTo>
                    <a:pt x="9000" y="4243"/>
                  </a:lnTo>
                  <a:lnTo>
                    <a:pt x="9000" y="4092"/>
                  </a:lnTo>
                  <a:close/>
                  <a:moveTo>
                    <a:pt x="1892" y="2668"/>
                  </a:moveTo>
                  <a:lnTo>
                    <a:pt x="1262" y="3423"/>
                  </a:lnTo>
                  <a:lnTo>
                    <a:pt x="1300" y="3445"/>
                  </a:lnTo>
                  <a:lnTo>
                    <a:pt x="1335" y="3469"/>
                  </a:lnTo>
                  <a:lnTo>
                    <a:pt x="1354" y="3485"/>
                  </a:lnTo>
                  <a:lnTo>
                    <a:pt x="1370" y="3501"/>
                  </a:lnTo>
                  <a:lnTo>
                    <a:pt x="1381" y="3517"/>
                  </a:lnTo>
                  <a:lnTo>
                    <a:pt x="1392" y="3536"/>
                  </a:lnTo>
                  <a:lnTo>
                    <a:pt x="1400" y="3574"/>
                  </a:lnTo>
                  <a:lnTo>
                    <a:pt x="1406" y="3607"/>
                  </a:lnTo>
                  <a:lnTo>
                    <a:pt x="1402" y="3623"/>
                  </a:lnTo>
                  <a:lnTo>
                    <a:pt x="1400" y="3639"/>
                  </a:lnTo>
                  <a:lnTo>
                    <a:pt x="1395" y="3653"/>
                  </a:lnTo>
                  <a:lnTo>
                    <a:pt x="1386" y="3664"/>
                  </a:lnTo>
                  <a:lnTo>
                    <a:pt x="1370" y="3676"/>
                  </a:lnTo>
                  <a:lnTo>
                    <a:pt x="1351" y="3688"/>
                  </a:lnTo>
                  <a:lnTo>
                    <a:pt x="1330" y="3693"/>
                  </a:lnTo>
                  <a:lnTo>
                    <a:pt x="1305" y="3693"/>
                  </a:lnTo>
                  <a:lnTo>
                    <a:pt x="1287" y="3693"/>
                  </a:lnTo>
                  <a:lnTo>
                    <a:pt x="1266" y="3690"/>
                  </a:lnTo>
                  <a:lnTo>
                    <a:pt x="1278" y="3709"/>
                  </a:lnTo>
                  <a:lnTo>
                    <a:pt x="1287" y="3728"/>
                  </a:lnTo>
                  <a:lnTo>
                    <a:pt x="1292" y="3750"/>
                  </a:lnTo>
                  <a:lnTo>
                    <a:pt x="1295" y="3771"/>
                  </a:lnTo>
                  <a:lnTo>
                    <a:pt x="1292" y="3793"/>
                  </a:lnTo>
                  <a:lnTo>
                    <a:pt x="1287" y="3814"/>
                  </a:lnTo>
                  <a:lnTo>
                    <a:pt x="1278" y="3828"/>
                  </a:lnTo>
                  <a:lnTo>
                    <a:pt x="1271" y="3842"/>
                  </a:lnTo>
                  <a:lnTo>
                    <a:pt x="1260" y="3853"/>
                  </a:lnTo>
                  <a:lnTo>
                    <a:pt x="1246" y="3863"/>
                  </a:lnTo>
                  <a:lnTo>
                    <a:pt x="1230" y="3871"/>
                  </a:lnTo>
                  <a:lnTo>
                    <a:pt x="1214" y="3876"/>
                  </a:lnTo>
                  <a:lnTo>
                    <a:pt x="1195" y="3881"/>
                  </a:lnTo>
                  <a:lnTo>
                    <a:pt x="1176" y="3881"/>
                  </a:lnTo>
                  <a:lnTo>
                    <a:pt x="1174" y="3881"/>
                  </a:lnTo>
                  <a:lnTo>
                    <a:pt x="1149" y="3881"/>
                  </a:lnTo>
                  <a:lnTo>
                    <a:pt x="1130" y="3876"/>
                  </a:lnTo>
                  <a:lnTo>
                    <a:pt x="1103" y="3869"/>
                  </a:lnTo>
                  <a:lnTo>
                    <a:pt x="1117" y="3888"/>
                  </a:lnTo>
                  <a:lnTo>
                    <a:pt x="1128" y="3909"/>
                  </a:lnTo>
                  <a:lnTo>
                    <a:pt x="1133" y="3930"/>
                  </a:lnTo>
                  <a:lnTo>
                    <a:pt x="1135" y="3952"/>
                  </a:lnTo>
                  <a:lnTo>
                    <a:pt x="1133" y="3971"/>
                  </a:lnTo>
                  <a:lnTo>
                    <a:pt x="1128" y="3989"/>
                  </a:lnTo>
                  <a:lnTo>
                    <a:pt x="1119" y="4003"/>
                  </a:lnTo>
                  <a:lnTo>
                    <a:pt x="1109" y="4017"/>
                  </a:lnTo>
                  <a:lnTo>
                    <a:pt x="1098" y="4028"/>
                  </a:lnTo>
                  <a:lnTo>
                    <a:pt x="1084" y="4038"/>
                  </a:lnTo>
                  <a:lnTo>
                    <a:pt x="1071" y="4047"/>
                  </a:lnTo>
                  <a:lnTo>
                    <a:pt x="1057" y="4052"/>
                  </a:lnTo>
                  <a:lnTo>
                    <a:pt x="1043" y="4054"/>
                  </a:lnTo>
                  <a:lnTo>
                    <a:pt x="1031" y="4058"/>
                  </a:lnTo>
                  <a:lnTo>
                    <a:pt x="1017" y="4058"/>
                  </a:lnTo>
                  <a:lnTo>
                    <a:pt x="1015" y="4058"/>
                  </a:lnTo>
                  <a:lnTo>
                    <a:pt x="995" y="4058"/>
                  </a:lnTo>
                  <a:lnTo>
                    <a:pt x="976" y="4054"/>
                  </a:lnTo>
                  <a:lnTo>
                    <a:pt x="958" y="4049"/>
                  </a:lnTo>
                  <a:lnTo>
                    <a:pt x="939" y="4040"/>
                  </a:lnTo>
                  <a:lnTo>
                    <a:pt x="930" y="4049"/>
                  </a:lnTo>
                  <a:lnTo>
                    <a:pt x="930" y="4065"/>
                  </a:lnTo>
                  <a:lnTo>
                    <a:pt x="928" y="4086"/>
                  </a:lnTo>
                  <a:lnTo>
                    <a:pt x="925" y="4109"/>
                  </a:lnTo>
                  <a:lnTo>
                    <a:pt x="914" y="4127"/>
                  </a:lnTo>
                  <a:lnTo>
                    <a:pt x="909" y="4138"/>
                  </a:lnTo>
                  <a:lnTo>
                    <a:pt x="901" y="4143"/>
                  </a:lnTo>
                  <a:lnTo>
                    <a:pt x="893" y="4152"/>
                  </a:lnTo>
                  <a:lnTo>
                    <a:pt x="884" y="4155"/>
                  </a:lnTo>
                  <a:lnTo>
                    <a:pt x="874" y="4160"/>
                  </a:lnTo>
                  <a:lnTo>
                    <a:pt x="863" y="4160"/>
                  </a:lnTo>
                  <a:lnTo>
                    <a:pt x="861" y="4160"/>
                  </a:lnTo>
                  <a:lnTo>
                    <a:pt x="847" y="4157"/>
                  </a:lnTo>
                  <a:lnTo>
                    <a:pt x="833" y="4155"/>
                  </a:lnTo>
                  <a:lnTo>
                    <a:pt x="820" y="4149"/>
                  </a:lnTo>
                  <a:lnTo>
                    <a:pt x="806" y="4141"/>
                  </a:lnTo>
                  <a:lnTo>
                    <a:pt x="774" y="4119"/>
                  </a:lnTo>
                  <a:lnTo>
                    <a:pt x="739" y="4086"/>
                  </a:lnTo>
                  <a:lnTo>
                    <a:pt x="712" y="4079"/>
                  </a:lnTo>
                  <a:lnTo>
                    <a:pt x="684" y="4065"/>
                  </a:lnTo>
                  <a:lnTo>
                    <a:pt x="656" y="4049"/>
                  </a:lnTo>
                  <a:lnTo>
                    <a:pt x="626" y="4030"/>
                  </a:lnTo>
                  <a:lnTo>
                    <a:pt x="594" y="4006"/>
                  </a:lnTo>
                  <a:lnTo>
                    <a:pt x="561" y="3976"/>
                  </a:lnTo>
                  <a:lnTo>
                    <a:pt x="528" y="3941"/>
                  </a:lnTo>
                  <a:lnTo>
                    <a:pt x="493" y="3904"/>
                  </a:lnTo>
                  <a:lnTo>
                    <a:pt x="483" y="3904"/>
                  </a:lnTo>
                  <a:lnTo>
                    <a:pt x="428" y="3906"/>
                  </a:lnTo>
                  <a:lnTo>
                    <a:pt x="231" y="3917"/>
                  </a:lnTo>
                  <a:lnTo>
                    <a:pt x="0" y="3925"/>
                  </a:lnTo>
                  <a:lnTo>
                    <a:pt x="0" y="4243"/>
                  </a:lnTo>
                  <a:lnTo>
                    <a:pt x="0" y="4297"/>
                  </a:lnTo>
                  <a:lnTo>
                    <a:pt x="5" y="4348"/>
                  </a:lnTo>
                  <a:lnTo>
                    <a:pt x="10" y="4399"/>
                  </a:lnTo>
                  <a:lnTo>
                    <a:pt x="21" y="4448"/>
                  </a:lnTo>
                  <a:lnTo>
                    <a:pt x="32" y="4496"/>
                  </a:lnTo>
                  <a:lnTo>
                    <a:pt x="46" y="4546"/>
                  </a:lnTo>
                  <a:lnTo>
                    <a:pt x="62" y="4591"/>
                  </a:lnTo>
                  <a:lnTo>
                    <a:pt x="78" y="4637"/>
                  </a:lnTo>
                  <a:lnTo>
                    <a:pt x="99" y="4683"/>
                  </a:lnTo>
                  <a:lnTo>
                    <a:pt x="121" y="4726"/>
                  </a:lnTo>
                  <a:lnTo>
                    <a:pt x="145" y="4770"/>
                  </a:lnTo>
                  <a:lnTo>
                    <a:pt x="172" y="4809"/>
                  </a:lnTo>
                  <a:lnTo>
                    <a:pt x="199" y="4850"/>
                  </a:lnTo>
                  <a:lnTo>
                    <a:pt x="231" y="4888"/>
                  </a:lnTo>
                  <a:lnTo>
                    <a:pt x="261" y="4924"/>
                  </a:lnTo>
                  <a:lnTo>
                    <a:pt x="297" y="4958"/>
                  </a:lnTo>
                  <a:lnTo>
                    <a:pt x="332" y="4993"/>
                  </a:lnTo>
                  <a:lnTo>
                    <a:pt x="366" y="5026"/>
                  </a:lnTo>
                  <a:lnTo>
                    <a:pt x="407" y="5055"/>
                  </a:lnTo>
                  <a:lnTo>
                    <a:pt x="445" y="5083"/>
                  </a:lnTo>
                  <a:lnTo>
                    <a:pt x="486" y="5109"/>
                  </a:lnTo>
                  <a:lnTo>
                    <a:pt x="528" y="5134"/>
                  </a:lnTo>
                  <a:lnTo>
                    <a:pt x="571" y="5155"/>
                  </a:lnTo>
                  <a:lnTo>
                    <a:pt x="617" y="5177"/>
                  </a:lnTo>
                  <a:lnTo>
                    <a:pt x="663" y="5193"/>
                  </a:lnTo>
                  <a:lnTo>
                    <a:pt x="709" y="5209"/>
                  </a:lnTo>
                  <a:lnTo>
                    <a:pt x="758" y="5223"/>
                  </a:lnTo>
                  <a:lnTo>
                    <a:pt x="806" y="5236"/>
                  </a:lnTo>
                  <a:lnTo>
                    <a:pt x="858" y="5244"/>
                  </a:lnTo>
                  <a:lnTo>
                    <a:pt x="907" y="5249"/>
                  </a:lnTo>
                  <a:lnTo>
                    <a:pt x="958" y="5255"/>
                  </a:lnTo>
                  <a:lnTo>
                    <a:pt x="1011" y="5255"/>
                  </a:lnTo>
                  <a:lnTo>
                    <a:pt x="1546" y="5255"/>
                  </a:lnTo>
                  <a:lnTo>
                    <a:pt x="1530" y="5228"/>
                  </a:lnTo>
                  <a:lnTo>
                    <a:pt x="1516" y="5198"/>
                  </a:lnTo>
                  <a:lnTo>
                    <a:pt x="1508" y="5166"/>
                  </a:lnTo>
                  <a:lnTo>
                    <a:pt x="1505" y="5129"/>
                  </a:lnTo>
                  <a:lnTo>
                    <a:pt x="1508" y="5093"/>
                  </a:lnTo>
                  <a:lnTo>
                    <a:pt x="1516" y="5060"/>
                  </a:lnTo>
                  <a:lnTo>
                    <a:pt x="1530" y="5028"/>
                  </a:lnTo>
                  <a:lnTo>
                    <a:pt x="1546" y="5002"/>
                  </a:lnTo>
                  <a:lnTo>
                    <a:pt x="1567" y="4980"/>
                  </a:lnTo>
                  <a:lnTo>
                    <a:pt x="1579" y="4972"/>
                  </a:lnTo>
                  <a:lnTo>
                    <a:pt x="1589" y="4963"/>
                  </a:lnTo>
                  <a:lnTo>
                    <a:pt x="1602" y="4956"/>
                  </a:lnTo>
                  <a:lnTo>
                    <a:pt x="1616" y="4952"/>
                  </a:lnTo>
                  <a:lnTo>
                    <a:pt x="1630" y="4950"/>
                  </a:lnTo>
                  <a:lnTo>
                    <a:pt x="1646" y="4947"/>
                  </a:lnTo>
                  <a:lnTo>
                    <a:pt x="2574" y="4947"/>
                  </a:lnTo>
                  <a:lnTo>
                    <a:pt x="2590" y="4950"/>
                  </a:lnTo>
                  <a:lnTo>
                    <a:pt x="2603" y="4952"/>
                  </a:lnTo>
                  <a:lnTo>
                    <a:pt x="2617" y="4956"/>
                  </a:lnTo>
                  <a:lnTo>
                    <a:pt x="2631" y="4963"/>
                  </a:lnTo>
                  <a:lnTo>
                    <a:pt x="2655" y="4980"/>
                  </a:lnTo>
                  <a:lnTo>
                    <a:pt x="2674" y="5002"/>
                  </a:lnTo>
                  <a:lnTo>
                    <a:pt x="2690" y="5028"/>
                  </a:lnTo>
                  <a:lnTo>
                    <a:pt x="2704" y="5060"/>
                  </a:lnTo>
                  <a:lnTo>
                    <a:pt x="2712" y="5093"/>
                  </a:lnTo>
                  <a:lnTo>
                    <a:pt x="2714" y="5129"/>
                  </a:lnTo>
                  <a:lnTo>
                    <a:pt x="2712" y="5166"/>
                  </a:lnTo>
                  <a:lnTo>
                    <a:pt x="2704" y="5198"/>
                  </a:lnTo>
                  <a:lnTo>
                    <a:pt x="2693" y="5228"/>
                  </a:lnTo>
                  <a:lnTo>
                    <a:pt x="2677" y="5255"/>
                  </a:lnTo>
                  <a:lnTo>
                    <a:pt x="3151" y="5255"/>
                  </a:lnTo>
                  <a:lnTo>
                    <a:pt x="3135" y="5228"/>
                  </a:lnTo>
                  <a:lnTo>
                    <a:pt x="3125" y="5198"/>
                  </a:lnTo>
                  <a:lnTo>
                    <a:pt x="3116" y="5166"/>
                  </a:lnTo>
                  <a:lnTo>
                    <a:pt x="3114" y="5129"/>
                  </a:lnTo>
                  <a:lnTo>
                    <a:pt x="3116" y="5093"/>
                  </a:lnTo>
                  <a:lnTo>
                    <a:pt x="3125" y="5060"/>
                  </a:lnTo>
                  <a:lnTo>
                    <a:pt x="3135" y="5028"/>
                  </a:lnTo>
                  <a:lnTo>
                    <a:pt x="3155" y="5002"/>
                  </a:lnTo>
                  <a:lnTo>
                    <a:pt x="3173" y="4980"/>
                  </a:lnTo>
                  <a:lnTo>
                    <a:pt x="3187" y="4972"/>
                  </a:lnTo>
                  <a:lnTo>
                    <a:pt x="3197" y="4963"/>
                  </a:lnTo>
                  <a:lnTo>
                    <a:pt x="3211" y="4956"/>
                  </a:lnTo>
                  <a:lnTo>
                    <a:pt x="3224" y="4952"/>
                  </a:lnTo>
                  <a:lnTo>
                    <a:pt x="3238" y="4950"/>
                  </a:lnTo>
                  <a:lnTo>
                    <a:pt x="3254" y="4947"/>
                  </a:lnTo>
                  <a:lnTo>
                    <a:pt x="4182" y="4947"/>
                  </a:lnTo>
                  <a:lnTo>
                    <a:pt x="4196" y="4950"/>
                  </a:lnTo>
                  <a:lnTo>
                    <a:pt x="4212" y="4952"/>
                  </a:lnTo>
                  <a:lnTo>
                    <a:pt x="4226" y="4956"/>
                  </a:lnTo>
                  <a:lnTo>
                    <a:pt x="4237" y="4963"/>
                  </a:lnTo>
                  <a:lnTo>
                    <a:pt x="4250" y="4972"/>
                  </a:lnTo>
                  <a:lnTo>
                    <a:pt x="4260" y="4980"/>
                  </a:lnTo>
                  <a:lnTo>
                    <a:pt x="4283" y="5002"/>
                  </a:lnTo>
                  <a:lnTo>
                    <a:pt x="4299" y="5028"/>
                  </a:lnTo>
                  <a:lnTo>
                    <a:pt x="4312" y="5060"/>
                  </a:lnTo>
                  <a:lnTo>
                    <a:pt x="4320" y="5093"/>
                  </a:lnTo>
                  <a:lnTo>
                    <a:pt x="4323" y="5129"/>
                  </a:lnTo>
                  <a:lnTo>
                    <a:pt x="4320" y="5166"/>
                  </a:lnTo>
                  <a:lnTo>
                    <a:pt x="4312" y="5198"/>
                  </a:lnTo>
                  <a:lnTo>
                    <a:pt x="4299" y="5228"/>
                  </a:lnTo>
                  <a:lnTo>
                    <a:pt x="4283" y="5255"/>
                  </a:lnTo>
                  <a:lnTo>
                    <a:pt x="5980" y="5255"/>
                  </a:lnTo>
                  <a:lnTo>
                    <a:pt x="5942" y="5209"/>
                  </a:lnTo>
                  <a:lnTo>
                    <a:pt x="5907" y="5161"/>
                  </a:lnTo>
                  <a:lnTo>
                    <a:pt x="5878" y="5106"/>
                  </a:lnTo>
                  <a:lnTo>
                    <a:pt x="5853" y="5053"/>
                  </a:lnTo>
                  <a:lnTo>
                    <a:pt x="5832" y="4993"/>
                  </a:lnTo>
                  <a:lnTo>
                    <a:pt x="5818" y="4931"/>
                  </a:lnTo>
                  <a:lnTo>
                    <a:pt x="5809" y="4869"/>
                  </a:lnTo>
                  <a:lnTo>
                    <a:pt x="5807" y="4804"/>
                  </a:lnTo>
                  <a:lnTo>
                    <a:pt x="5807" y="4772"/>
                  </a:lnTo>
                  <a:lnTo>
                    <a:pt x="5809" y="4737"/>
                  </a:lnTo>
                  <a:lnTo>
                    <a:pt x="5818" y="4673"/>
                  </a:lnTo>
                  <a:lnTo>
                    <a:pt x="5834" y="4611"/>
                  </a:lnTo>
                  <a:lnTo>
                    <a:pt x="5855" y="4551"/>
                  </a:lnTo>
                  <a:lnTo>
                    <a:pt x="5883" y="4494"/>
                  </a:lnTo>
                  <a:lnTo>
                    <a:pt x="5915" y="4440"/>
                  </a:lnTo>
                  <a:lnTo>
                    <a:pt x="5950" y="4389"/>
                  </a:lnTo>
                  <a:lnTo>
                    <a:pt x="5991" y="4343"/>
                  </a:lnTo>
                  <a:lnTo>
                    <a:pt x="6018" y="4319"/>
                  </a:lnTo>
                  <a:lnTo>
                    <a:pt x="6045" y="4295"/>
                  </a:lnTo>
                  <a:lnTo>
                    <a:pt x="6071" y="4273"/>
                  </a:lnTo>
                  <a:lnTo>
                    <a:pt x="6101" y="4254"/>
                  </a:lnTo>
                  <a:lnTo>
                    <a:pt x="5818" y="4206"/>
                  </a:lnTo>
                  <a:lnTo>
                    <a:pt x="5675" y="4181"/>
                  </a:lnTo>
                  <a:lnTo>
                    <a:pt x="5535" y="4152"/>
                  </a:lnTo>
                  <a:lnTo>
                    <a:pt x="5394" y="4125"/>
                  </a:lnTo>
                  <a:lnTo>
                    <a:pt x="5252" y="4092"/>
                  </a:lnTo>
                  <a:lnTo>
                    <a:pt x="5111" y="4060"/>
                  </a:lnTo>
                  <a:lnTo>
                    <a:pt x="4971" y="4024"/>
                  </a:lnTo>
                  <a:lnTo>
                    <a:pt x="4830" y="3989"/>
                  </a:lnTo>
                  <a:lnTo>
                    <a:pt x="4690" y="3952"/>
                  </a:lnTo>
                  <a:lnTo>
                    <a:pt x="4552" y="3911"/>
                  </a:lnTo>
                  <a:lnTo>
                    <a:pt x="4414" y="3871"/>
                  </a:lnTo>
                  <a:lnTo>
                    <a:pt x="4277" y="3828"/>
                  </a:lnTo>
                  <a:lnTo>
                    <a:pt x="4140" y="3782"/>
                  </a:lnTo>
                  <a:lnTo>
                    <a:pt x="4005" y="3736"/>
                  </a:lnTo>
                  <a:lnTo>
                    <a:pt x="3869" y="3688"/>
                  </a:lnTo>
                  <a:lnTo>
                    <a:pt x="3735" y="3639"/>
                  </a:lnTo>
                  <a:lnTo>
                    <a:pt x="3602" y="3588"/>
                  </a:lnTo>
                  <a:lnTo>
                    <a:pt x="3470" y="3534"/>
                  </a:lnTo>
                  <a:lnTo>
                    <a:pt x="3338" y="3478"/>
                  </a:lnTo>
                  <a:lnTo>
                    <a:pt x="3208" y="3420"/>
                  </a:lnTo>
                  <a:lnTo>
                    <a:pt x="3082" y="3361"/>
                  </a:lnTo>
                  <a:lnTo>
                    <a:pt x="2955" y="3299"/>
                  </a:lnTo>
                  <a:lnTo>
                    <a:pt x="2831" y="3237"/>
                  </a:lnTo>
                  <a:lnTo>
                    <a:pt x="2706" y="3172"/>
                  </a:lnTo>
                  <a:lnTo>
                    <a:pt x="2585" y="3107"/>
                  </a:lnTo>
                  <a:lnTo>
                    <a:pt x="2463" y="3038"/>
                  </a:lnTo>
                  <a:lnTo>
                    <a:pt x="2345" y="2967"/>
                  </a:lnTo>
                  <a:lnTo>
                    <a:pt x="2228" y="2895"/>
                  </a:lnTo>
                  <a:lnTo>
                    <a:pt x="2115" y="2822"/>
                  </a:lnTo>
                  <a:lnTo>
                    <a:pt x="2002" y="2746"/>
                  </a:lnTo>
                  <a:lnTo>
                    <a:pt x="1892" y="2668"/>
                  </a:lnTo>
                  <a:close/>
                  <a:moveTo>
                    <a:pt x="0" y="0"/>
                  </a:moveTo>
                  <a:lnTo>
                    <a:pt x="0" y="3432"/>
                  </a:lnTo>
                  <a:lnTo>
                    <a:pt x="302" y="3429"/>
                  </a:lnTo>
                  <a:lnTo>
                    <a:pt x="574" y="3423"/>
                  </a:lnTo>
                  <a:lnTo>
                    <a:pt x="590" y="3404"/>
                  </a:lnTo>
                  <a:lnTo>
                    <a:pt x="615" y="3386"/>
                  </a:lnTo>
                  <a:lnTo>
                    <a:pt x="647" y="3369"/>
                  </a:lnTo>
                  <a:lnTo>
                    <a:pt x="688" y="3353"/>
                  </a:lnTo>
                  <a:lnTo>
                    <a:pt x="730" y="3340"/>
                  </a:lnTo>
                  <a:lnTo>
                    <a:pt x="776" y="3331"/>
                  </a:lnTo>
                  <a:lnTo>
                    <a:pt x="822" y="3326"/>
                  </a:lnTo>
                  <a:lnTo>
                    <a:pt x="871" y="3324"/>
                  </a:lnTo>
                  <a:lnTo>
                    <a:pt x="925" y="3326"/>
                  </a:lnTo>
                  <a:lnTo>
                    <a:pt x="953" y="3329"/>
                  </a:lnTo>
                  <a:lnTo>
                    <a:pt x="976" y="3335"/>
                  </a:lnTo>
                  <a:lnTo>
                    <a:pt x="1621" y="2598"/>
                  </a:lnTo>
                  <a:lnTo>
                    <a:pt x="1540" y="2598"/>
                  </a:lnTo>
                  <a:lnTo>
                    <a:pt x="1438" y="2598"/>
                  </a:lnTo>
                  <a:lnTo>
                    <a:pt x="1354" y="2601"/>
                  </a:lnTo>
                  <a:lnTo>
                    <a:pt x="1273" y="2603"/>
                  </a:lnTo>
                  <a:lnTo>
                    <a:pt x="1171" y="2603"/>
                  </a:lnTo>
                  <a:lnTo>
                    <a:pt x="1079" y="2603"/>
                  </a:lnTo>
                  <a:lnTo>
                    <a:pt x="1079" y="2571"/>
                  </a:lnTo>
                  <a:lnTo>
                    <a:pt x="1171" y="2571"/>
                  </a:lnTo>
                  <a:lnTo>
                    <a:pt x="1273" y="2571"/>
                  </a:lnTo>
                  <a:lnTo>
                    <a:pt x="1354" y="2568"/>
                  </a:lnTo>
                  <a:lnTo>
                    <a:pt x="1436" y="2566"/>
                  </a:lnTo>
                  <a:lnTo>
                    <a:pt x="1540" y="2566"/>
                  </a:lnTo>
                  <a:lnTo>
                    <a:pt x="1627" y="2566"/>
                  </a:lnTo>
                  <a:lnTo>
                    <a:pt x="1648" y="2566"/>
                  </a:lnTo>
                  <a:lnTo>
                    <a:pt x="1692" y="2517"/>
                  </a:lnTo>
                  <a:lnTo>
                    <a:pt x="1613" y="2455"/>
                  </a:lnTo>
                  <a:lnTo>
                    <a:pt x="1538" y="2393"/>
                  </a:lnTo>
                  <a:lnTo>
                    <a:pt x="1462" y="2331"/>
                  </a:lnTo>
                  <a:lnTo>
                    <a:pt x="1390" y="2266"/>
                  </a:lnTo>
                  <a:lnTo>
                    <a:pt x="1319" y="2198"/>
                  </a:lnTo>
                  <a:lnTo>
                    <a:pt x="1246" y="2131"/>
                  </a:lnTo>
                  <a:lnTo>
                    <a:pt x="1179" y="2064"/>
                  </a:lnTo>
                  <a:lnTo>
                    <a:pt x="1112" y="1997"/>
                  </a:lnTo>
                  <a:lnTo>
                    <a:pt x="1043" y="1926"/>
                  </a:lnTo>
                  <a:lnTo>
                    <a:pt x="979" y="1854"/>
                  </a:lnTo>
                  <a:lnTo>
                    <a:pt x="917" y="1781"/>
                  </a:lnTo>
                  <a:lnTo>
                    <a:pt x="855" y="1707"/>
                  </a:lnTo>
                  <a:lnTo>
                    <a:pt x="796" y="1633"/>
                  </a:lnTo>
                  <a:lnTo>
                    <a:pt x="736" y="1557"/>
                  </a:lnTo>
                  <a:lnTo>
                    <a:pt x="679" y="1481"/>
                  </a:lnTo>
                  <a:lnTo>
                    <a:pt x="626" y="1403"/>
                  </a:lnTo>
                  <a:lnTo>
                    <a:pt x="571" y="1325"/>
                  </a:lnTo>
                  <a:lnTo>
                    <a:pt x="520" y="1244"/>
                  </a:lnTo>
                  <a:lnTo>
                    <a:pt x="472" y="1163"/>
                  </a:lnTo>
                  <a:lnTo>
                    <a:pt x="423" y="1079"/>
                  </a:lnTo>
                  <a:lnTo>
                    <a:pt x="377" y="995"/>
                  </a:lnTo>
                  <a:lnTo>
                    <a:pt x="332" y="912"/>
                  </a:lnTo>
                  <a:lnTo>
                    <a:pt x="291" y="825"/>
                  </a:lnTo>
                  <a:lnTo>
                    <a:pt x="251" y="740"/>
                  </a:lnTo>
                  <a:lnTo>
                    <a:pt x="212" y="650"/>
                  </a:lnTo>
                  <a:lnTo>
                    <a:pt x="175" y="562"/>
                  </a:lnTo>
                  <a:lnTo>
                    <a:pt x="140" y="472"/>
                  </a:lnTo>
                  <a:lnTo>
                    <a:pt x="108" y="381"/>
                  </a:lnTo>
                  <a:lnTo>
                    <a:pt x="78" y="286"/>
                  </a:lnTo>
                  <a:lnTo>
                    <a:pt x="51" y="192"/>
                  </a:lnTo>
                  <a:lnTo>
                    <a:pt x="24" y="97"/>
                  </a:lnTo>
                  <a:lnTo>
                    <a:pt x="0" y="0"/>
                  </a:lnTo>
                  <a:close/>
                </a:path>
              </a:pathLst>
            </a:custGeom>
            <a:solidFill>
              <a:srgbClr val="1A973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0" name="Freeform 16"/>
            <p:cNvSpPr>
              <a:spLocks noEditPoints="1"/>
            </p:cNvSpPr>
            <p:nvPr/>
          </p:nvSpPr>
          <p:spPr bwMode="auto">
            <a:xfrm>
              <a:off x="2326" y="1968"/>
              <a:ext cx="819" cy="481"/>
            </a:xfrm>
            <a:custGeom>
              <a:avLst/>
              <a:gdLst>
                <a:gd name="T0" fmla="*/ 2683 w 9017"/>
                <a:gd name="T1" fmla="*/ 5290 h 5295"/>
                <a:gd name="T2" fmla="*/ 3164 w 9017"/>
                <a:gd name="T3" fmla="*/ 5290 h 5295"/>
                <a:gd name="T4" fmla="*/ 4292 w 9017"/>
                <a:gd name="T5" fmla="*/ 5287 h 5295"/>
                <a:gd name="T6" fmla="*/ 5997 w 9017"/>
                <a:gd name="T7" fmla="*/ 5295 h 5295"/>
                <a:gd name="T8" fmla="*/ 9009 w 9017"/>
                <a:gd name="T9" fmla="*/ 4275 h 5295"/>
                <a:gd name="T10" fmla="*/ 8996 w 9017"/>
                <a:gd name="T11" fmla="*/ 4431 h 5295"/>
                <a:gd name="T12" fmla="*/ 8963 w 9017"/>
                <a:gd name="T13" fmla="*/ 4578 h 5295"/>
                <a:gd name="T14" fmla="*/ 8909 w 9017"/>
                <a:gd name="T15" fmla="*/ 4715 h 5295"/>
                <a:gd name="T16" fmla="*/ 8837 w 9017"/>
                <a:gd name="T17" fmla="*/ 4841 h 5295"/>
                <a:gd name="T18" fmla="*/ 8745 w 9017"/>
                <a:gd name="T19" fmla="*/ 4956 h 5295"/>
                <a:gd name="T20" fmla="*/ 8639 w 9017"/>
                <a:gd name="T21" fmla="*/ 5058 h 5295"/>
                <a:gd name="T22" fmla="*/ 8520 w 9017"/>
                <a:gd name="T23" fmla="*/ 5141 h 5295"/>
                <a:gd name="T24" fmla="*/ 8391 w 9017"/>
                <a:gd name="T25" fmla="*/ 5209 h 5295"/>
                <a:gd name="T26" fmla="*/ 8250 w 9017"/>
                <a:gd name="T27" fmla="*/ 5255 h 5295"/>
                <a:gd name="T28" fmla="*/ 8099 w 9017"/>
                <a:gd name="T29" fmla="*/ 5281 h 5295"/>
                <a:gd name="T30" fmla="*/ 7900 w 9017"/>
                <a:gd name="T31" fmla="*/ 5287 h 5295"/>
                <a:gd name="T32" fmla="*/ 8048 w 9017"/>
                <a:gd name="T33" fmla="*/ 5295 h 5295"/>
                <a:gd name="T34" fmla="*/ 8202 w 9017"/>
                <a:gd name="T35" fmla="*/ 5274 h 5295"/>
                <a:gd name="T36" fmla="*/ 8347 w 9017"/>
                <a:gd name="T37" fmla="*/ 5233 h 5295"/>
                <a:gd name="T38" fmla="*/ 8483 w 9017"/>
                <a:gd name="T39" fmla="*/ 5173 h 5295"/>
                <a:gd name="T40" fmla="*/ 8607 w 9017"/>
                <a:gd name="T41" fmla="*/ 5092 h 5295"/>
                <a:gd name="T42" fmla="*/ 8717 w 9017"/>
                <a:gd name="T43" fmla="*/ 4998 h 5295"/>
                <a:gd name="T44" fmla="*/ 8814 w 9017"/>
                <a:gd name="T45" fmla="*/ 4885 h 5295"/>
                <a:gd name="T46" fmla="*/ 8893 w 9017"/>
                <a:gd name="T47" fmla="*/ 4763 h 5295"/>
                <a:gd name="T48" fmla="*/ 8955 w 9017"/>
                <a:gd name="T49" fmla="*/ 4626 h 5295"/>
                <a:gd name="T50" fmla="*/ 8996 w 9017"/>
                <a:gd name="T51" fmla="*/ 4483 h 5295"/>
                <a:gd name="T52" fmla="*/ 9014 w 9017"/>
                <a:gd name="T53" fmla="*/ 4329 h 5295"/>
                <a:gd name="T54" fmla="*/ 9009 w 9017"/>
                <a:gd name="T55" fmla="*/ 4124 h 5295"/>
                <a:gd name="T56" fmla="*/ 9017 w 9017"/>
                <a:gd name="T57" fmla="*/ 4122 h 5295"/>
                <a:gd name="T58" fmla="*/ 0 w 9017"/>
                <a:gd name="T59" fmla="*/ 4275 h 5295"/>
                <a:gd name="T60" fmla="*/ 11 w 9017"/>
                <a:gd name="T61" fmla="*/ 4431 h 5295"/>
                <a:gd name="T62" fmla="*/ 46 w 9017"/>
                <a:gd name="T63" fmla="*/ 4580 h 5295"/>
                <a:gd name="T64" fmla="*/ 101 w 9017"/>
                <a:gd name="T65" fmla="*/ 4717 h 5295"/>
                <a:gd name="T66" fmla="*/ 175 w 9017"/>
                <a:gd name="T67" fmla="*/ 4847 h 5295"/>
                <a:gd name="T68" fmla="*/ 265 w 9017"/>
                <a:gd name="T69" fmla="*/ 4961 h 5295"/>
                <a:gd name="T70" fmla="*/ 373 w 9017"/>
                <a:gd name="T71" fmla="*/ 5063 h 5295"/>
                <a:gd name="T72" fmla="*/ 492 w 9017"/>
                <a:gd name="T73" fmla="*/ 5147 h 5295"/>
                <a:gd name="T74" fmla="*/ 624 w 9017"/>
                <a:gd name="T75" fmla="*/ 5214 h 5295"/>
                <a:gd name="T76" fmla="*/ 764 w 9017"/>
                <a:gd name="T77" fmla="*/ 5263 h 5295"/>
                <a:gd name="T78" fmla="*/ 916 w 9017"/>
                <a:gd name="T79" fmla="*/ 5290 h 5295"/>
                <a:gd name="T80" fmla="*/ 1560 w 9017"/>
                <a:gd name="T81" fmla="*/ 5295 h 5295"/>
                <a:gd name="T82" fmla="*/ 1020 w 9017"/>
                <a:gd name="T83" fmla="*/ 5287 h 5295"/>
                <a:gd name="T84" fmla="*/ 867 w 9017"/>
                <a:gd name="T85" fmla="*/ 5276 h 5295"/>
                <a:gd name="T86" fmla="*/ 718 w 9017"/>
                <a:gd name="T87" fmla="*/ 5241 h 5295"/>
                <a:gd name="T88" fmla="*/ 580 w 9017"/>
                <a:gd name="T89" fmla="*/ 5187 h 5295"/>
                <a:gd name="T90" fmla="*/ 454 w 9017"/>
                <a:gd name="T91" fmla="*/ 5115 h 5295"/>
                <a:gd name="T92" fmla="*/ 341 w 9017"/>
                <a:gd name="T93" fmla="*/ 5025 h 5295"/>
                <a:gd name="T94" fmla="*/ 240 w 9017"/>
                <a:gd name="T95" fmla="*/ 4920 h 5295"/>
                <a:gd name="T96" fmla="*/ 154 w 9017"/>
                <a:gd name="T97" fmla="*/ 4802 h 5295"/>
                <a:gd name="T98" fmla="*/ 87 w 9017"/>
                <a:gd name="T99" fmla="*/ 4669 h 5295"/>
                <a:gd name="T100" fmla="*/ 41 w 9017"/>
                <a:gd name="T101" fmla="*/ 4528 h 5295"/>
                <a:gd name="T102" fmla="*/ 14 w 9017"/>
                <a:gd name="T103" fmla="*/ 4380 h 5295"/>
                <a:gd name="T104" fmla="*/ 9 w 9017"/>
                <a:gd name="T105" fmla="*/ 3957 h 5295"/>
                <a:gd name="T106" fmla="*/ 9 w 9017"/>
                <a:gd name="T107" fmla="*/ 3464 h 5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17" h="5295">
                  <a:moveTo>
                    <a:pt x="3160" y="5287"/>
                  </a:moveTo>
                  <a:lnTo>
                    <a:pt x="2686" y="5287"/>
                  </a:lnTo>
                  <a:lnTo>
                    <a:pt x="2683" y="5290"/>
                  </a:lnTo>
                  <a:lnTo>
                    <a:pt x="2677" y="5295"/>
                  </a:lnTo>
                  <a:lnTo>
                    <a:pt x="3169" y="5295"/>
                  </a:lnTo>
                  <a:lnTo>
                    <a:pt x="3164" y="5290"/>
                  </a:lnTo>
                  <a:lnTo>
                    <a:pt x="3160" y="5287"/>
                  </a:lnTo>
                  <a:close/>
                  <a:moveTo>
                    <a:pt x="5989" y="5287"/>
                  </a:moveTo>
                  <a:lnTo>
                    <a:pt x="4292" y="5287"/>
                  </a:lnTo>
                  <a:lnTo>
                    <a:pt x="4292" y="5290"/>
                  </a:lnTo>
                  <a:lnTo>
                    <a:pt x="4286" y="5295"/>
                  </a:lnTo>
                  <a:lnTo>
                    <a:pt x="5997" y="5295"/>
                  </a:lnTo>
                  <a:lnTo>
                    <a:pt x="5989" y="5287"/>
                  </a:lnTo>
                  <a:close/>
                  <a:moveTo>
                    <a:pt x="9017" y="4275"/>
                  </a:moveTo>
                  <a:lnTo>
                    <a:pt x="9009" y="4275"/>
                  </a:lnTo>
                  <a:lnTo>
                    <a:pt x="9007" y="4329"/>
                  </a:lnTo>
                  <a:lnTo>
                    <a:pt x="9003" y="4380"/>
                  </a:lnTo>
                  <a:lnTo>
                    <a:pt x="8996" y="4431"/>
                  </a:lnTo>
                  <a:lnTo>
                    <a:pt x="8987" y="4480"/>
                  </a:lnTo>
                  <a:lnTo>
                    <a:pt x="8977" y="4528"/>
                  </a:lnTo>
                  <a:lnTo>
                    <a:pt x="8963" y="4578"/>
                  </a:lnTo>
                  <a:lnTo>
                    <a:pt x="8947" y="4623"/>
                  </a:lnTo>
                  <a:lnTo>
                    <a:pt x="8927" y="4669"/>
                  </a:lnTo>
                  <a:lnTo>
                    <a:pt x="8909" y="4715"/>
                  </a:lnTo>
                  <a:lnTo>
                    <a:pt x="8885" y="4758"/>
                  </a:lnTo>
                  <a:lnTo>
                    <a:pt x="8860" y="4802"/>
                  </a:lnTo>
                  <a:lnTo>
                    <a:pt x="8837" y="4841"/>
                  </a:lnTo>
                  <a:lnTo>
                    <a:pt x="8807" y="4882"/>
                  </a:lnTo>
                  <a:lnTo>
                    <a:pt x="8777" y="4920"/>
                  </a:lnTo>
                  <a:lnTo>
                    <a:pt x="8745" y="4956"/>
                  </a:lnTo>
                  <a:lnTo>
                    <a:pt x="8712" y="4990"/>
                  </a:lnTo>
                  <a:lnTo>
                    <a:pt x="8677" y="5025"/>
                  </a:lnTo>
                  <a:lnTo>
                    <a:pt x="8639" y="5058"/>
                  </a:lnTo>
                  <a:lnTo>
                    <a:pt x="8602" y="5087"/>
                  </a:lnTo>
                  <a:lnTo>
                    <a:pt x="8561" y="5115"/>
                  </a:lnTo>
                  <a:lnTo>
                    <a:pt x="8520" y="5141"/>
                  </a:lnTo>
                  <a:lnTo>
                    <a:pt x="8480" y="5166"/>
                  </a:lnTo>
                  <a:lnTo>
                    <a:pt x="8434" y="5187"/>
                  </a:lnTo>
                  <a:lnTo>
                    <a:pt x="8391" y="5209"/>
                  </a:lnTo>
                  <a:lnTo>
                    <a:pt x="8345" y="5225"/>
                  </a:lnTo>
                  <a:lnTo>
                    <a:pt x="8296" y="5241"/>
                  </a:lnTo>
                  <a:lnTo>
                    <a:pt x="8250" y="5255"/>
                  </a:lnTo>
                  <a:lnTo>
                    <a:pt x="8199" y="5268"/>
                  </a:lnTo>
                  <a:lnTo>
                    <a:pt x="8151" y="5276"/>
                  </a:lnTo>
                  <a:lnTo>
                    <a:pt x="8099" y="5281"/>
                  </a:lnTo>
                  <a:lnTo>
                    <a:pt x="8048" y="5287"/>
                  </a:lnTo>
                  <a:lnTo>
                    <a:pt x="7997" y="5287"/>
                  </a:lnTo>
                  <a:lnTo>
                    <a:pt x="7900" y="5287"/>
                  </a:lnTo>
                  <a:lnTo>
                    <a:pt x="7896" y="5295"/>
                  </a:lnTo>
                  <a:lnTo>
                    <a:pt x="7997" y="5295"/>
                  </a:lnTo>
                  <a:lnTo>
                    <a:pt x="8048" y="5295"/>
                  </a:lnTo>
                  <a:lnTo>
                    <a:pt x="8102" y="5290"/>
                  </a:lnTo>
                  <a:lnTo>
                    <a:pt x="8153" y="5284"/>
                  </a:lnTo>
                  <a:lnTo>
                    <a:pt x="8202" y="5274"/>
                  </a:lnTo>
                  <a:lnTo>
                    <a:pt x="8250" y="5263"/>
                  </a:lnTo>
                  <a:lnTo>
                    <a:pt x="8299" y="5249"/>
                  </a:lnTo>
                  <a:lnTo>
                    <a:pt x="8347" y="5233"/>
                  </a:lnTo>
                  <a:lnTo>
                    <a:pt x="8393" y="5214"/>
                  </a:lnTo>
                  <a:lnTo>
                    <a:pt x="8439" y="5195"/>
                  </a:lnTo>
                  <a:lnTo>
                    <a:pt x="8483" y="5173"/>
                  </a:lnTo>
                  <a:lnTo>
                    <a:pt x="8526" y="5147"/>
                  </a:lnTo>
                  <a:lnTo>
                    <a:pt x="8566" y="5122"/>
                  </a:lnTo>
                  <a:lnTo>
                    <a:pt x="8607" y="5092"/>
                  </a:lnTo>
                  <a:lnTo>
                    <a:pt x="8644" y="5063"/>
                  </a:lnTo>
                  <a:lnTo>
                    <a:pt x="8683" y="5030"/>
                  </a:lnTo>
                  <a:lnTo>
                    <a:pt x="8717" y="4998"/>
                  </a:lnTo>
                  <a:lnTo>
                    <a:pt x="8752" y="4961"/>
                  </a:lnTo>
                  <a:lnTo>
                    <a:pt x="8782" y="4926"/>
                  </a:lnTo>
                  <a:lnTo>
                    <a:pt x="8814" y="4885"/>
                  </a:lnTo>
                  <a:lnTo>
                    <a:pt x="8842" y="4847"/>
                  </a:lnTo>
                  <a:lnTo>
                    <a:pt x="8869" y="4804"/>
                  </a:lnTo>
                  <a:lnTo>
                    <a:pt x="8893" y="4763"/>
                  </a:lnTo>
                  <a:lnTo>
                    <a:pt x="8915" y="4717"/>
                  </a:lnTo>
                  <a:lnTo>
                    <a:pt x="8936" y="4672"/>
                  </a:lnTo>
                  <a:lnTo>
                    <a:pt x="8955" y="4626"/>
                  </a:lnTo>
                  <a:lnTo>
                    <a:pt x="8971" y="4580"/>
                  </a:lnTo>
                  <a:lnTo>
                    <a:pt x="8984" y="4532"/>
                  </a:lnTo>
                  <a:lnTo>
                    <a:pt x="8996" y="4483"/>
                  </a:lnTo>
                  <a:lnTo>
                    <a:pt x="9003" y="4431"/>
                  </a:lnTo>
                  <a:lnTo>
                    <a:pt x="9012" y="4380"/>
                  </a:lnTo>
                  <a:lnTo>
                    <a:pt x="9014" y="4329"/>
                  </a:lnTo>
                  <a:lnTo>
                    <a:pt x="9017" y="4275"/>
                  </a:lnTo>
                  <a:close/>
                  <a:moveTo>
                    <a:pt x="9017" y="4122"/>
                  </a:moveTo>
                  <a:lnTo>
                    <a:pt x="9009" y="4124"/>
                  </a:lnTo>
                  <a:lnTo>
                    <a:pt x="9009" y="4275"/>
                  </a:lnTo>
                  <a:lnTo>
                    <a:pt x="9017" y="4275"/>
                  </a:lnTo>
                  <a:lnTo>
                    <a:pt x="9017" y="4122"/>
                  </a:lnTo>
                  <a:close/>
                  <a:moveTo>
                    <a:pt x="9" y="3957"/>
                  </a:moveTo>
                  <a:lnTo>
                    <a:pt x="0" y="3957"/>
                  </a:lnTo>
                  <a:lnTo>
                    <a:pt x="0" y="4275"/>
                  </a:lnTo>
                  <a:lnTo>
                    <a:pt x="3" y="4329"/>
                  </a:lnTo>
                  <a:lnTo>
                    <a:pt x="5" y="4380"/>
                  </a:lnTo>
                  <a:lnTo>
                    <a:pt x="11" y="4431"/>
                  </a:lnTo>
                  <a:lnTo>
                    <a:pt x="21" y="4483"/>
                  </a:lnTo>
                  <a:lnTo>
                    <a:pt x="33" y="4532"/>
                  </a:lnTo>
                  <a:lnTo>
                    <a:pt x="46" y="4580"/>
                  </a:lnTo>
                  <a:lnTo>
                    <a:pt x="62" y="4626"/>
                  </a:lnTo>
                  <a:lnTo>
                    <a:pt x="81" y="4672"/>
                  </a:lnTo>
                  <a:lnTo>
                    <a:pt x="101" y="4717"/>
                  </a:lnTo>
                  <a:lnTo>
                    <a:pt x="124" y="4763"/>
                  </a:lnTo>
                  <a:lnTo>
                    <a:pt x="149" y="4804"/>
                  </a:lnTo>
                  <a:lnTo>
                    <a:pt x="175" y="4847"/>
                  </a:lnTo>
                  <a:lnTo>
                    <a:pt x="203" y="4885"/>
                  </a:lnTo>
                  <a:lnTo>
                    <a:pt x="233" y="4926"/>
                  </a:lnTo>
                  <a:lnTo>
                    <a:pt x="265" y="4961"/>
                  </a:lnTo>
                  <a:lnTo>
                    <a:pt x="300" y="4998"/>
                  </a:lnTo>
                  <a:lnTo>
                    <a:pt x="335" y="5030"/>
                  </a:lnTo>
                  <a:lnTo>
                    <a:pt x="373" y="5063"/>
                  </a:lnTo>
                  <a:lnTo>
                    <a:pt x="410" y="5092"/>
                  </a:lnTo>
                  <a:lnTo>
                    <a:pt x="451" y="5122"/>
                  </a:lnTo>
                  <a:lnTo>
                    <a:pt x="492" y="5147"/>
                  </a:lnTo>
                  <a:lnTo>
                    <a:pt x="534" y="5173"/>
                  </a:lnTo>
                  <a:lnTo>
                    <a:pt x="578" y="5195"/>
                  </a:lnTo>
                  <a:lnTo>
                    <a:pt x="624" y="5214"/>
                  </a:lnTo>
                  <a:lnTo>
                    <a:pt x="670" y="5233"/>
                  </a:lnTo>
                  <a:lnTo>
                    <a:pt x="716" y="5249"/>
                  </a:lnTo>
                  <a:lnTo>
                    <a:pt x="764" y="5263"/>
                  </a:lnTo>
                  <a:lnTo>
                    <a:pt x="815" y="5274"/>
                  </a:lnTo>
                  <a:lnTo>
                    <a:pt x="864" y="5284"/>
                  </a:lnTo>
                  <a:lnTo>
                    <a:pt x="916" y="5290"/>
                  </a:lnTo>
                  <a:lnTo>
                    <a:pt x="967" y="5295"/>
                  </a:lnTo>
                  <a:lnTo>
                    <a:pt x="1020" y="5295"/>
                  </a:lnTo>
                  <a:lnTo>
                    <a:pt x="1560" y="5295"/>
                  </a:lnTo>
                  <a:lnTo>
                    <a:pt x="1555" y="5290"/>
                  </a:lnTo>
                  <a:lnTo>
                    <a:pt x="1555" y="5287"/>
                  </a:lnTo>
                  <a:lnTo>
                    <a:pt x="1020" y="5287"/>
                  </a:lnTo>
                  <a:lnTo>
                    <a:pt x="967" y="5287"/>
                  </a:lnTo>
                  <a:lnTo>
                    <a:pt x="916" y="5281"/>
                  </a:lnTo>
                  <a:lnTo>
                    <a:pt x="867" y="5276"/>
                  </a:lnTo>
                  <a:lnTo>
                    <a:pt x="815" y="5268"/>
                  </a:lnTo>
                  <a:lnTo>
                    <a:pt x="767" y="5255"/>
                  </a:lnTo>
                  <a:lnTo>
                    <a:pt x="718" y="5241"/>
                  </a:lnTo>
                  <a:lnTo>
                    <a:pt x="672" y="5225"/>
                  </a:lnTo>
                  <a:lnTo>
                    <a:pt x="626" y="5209"/>
                  </a:lnTo>
                  <a:lnTo>
                    <a:pt x="580" y="5187"/>
                  </a:lnTo>
                  <a:lnTo>
                    <a:pt x="537" y="5166"/>
                  </a:lnTo>
                  <a:lnTo>
                    <a:pt x="495" y="5141"/>
                  </a:lnTo>
                  <a:lnTo>
                    <a:pt x="454" y="5115"/>
                  </a:lnTo>
                  <a:lnTo>
                    <a:pt x="416" y="5087"/>
                  </a:lnTo>
                  <a:lnTo>
                    <a:pt x="375" y="5058"/>
                  </a:lnTo>
                  <a:lnTo>
                    <a:pt x="341" y="5025"/>
                  </a:lnTo>
                  <a:lnTo>
                    <a:pt x="306" y="4990"/>
                  </a:lnTo>
                  <a:lnTo>
                    <a:pt x="270" y="4956"/>
                  </a:lnTo>
                  <a:lnTo>
                    <a:pt x="240" y="4920"/>
                  </a:lnTo>
                  <a:lnTo>
                    <a:pt x="208" y="4882"/>
                  </a:lnTo>
                  <a:lnTo>
                    <a:pt x="181" y="4841"/>
                  </a:lnTo>
                  <a:lnTo>
                    <a:pt x="154" y="4802"/>
                  </a:lnTo>
                  <a:lnTo>
                    <a:pt x="130" y="4758"/>
                  </a:lnTo>
                  <a:lnTo>
                    <a:pt x="108" y="4715"/>
                  </a:lnTo>
                  <a:lnTo>
                    <a:pt x="87" y="4669"/>
                  </a:lnTo>
                  <a:lnTo>
                    <a:pt x="71" y="4623"/>
                  </a:lnTo>
                  <a:lnTo>
                    <a:pt x="55" y="4578"/>
                  </a:lnTo>
                  <a:lnTo>
                    <a:pt x="41" y="4528"/>
                  </a:lnTo>
                  <a:lnTo>
                    <a:pt x="30" y="4480"/>
                  </a:lnTo>
                  <a:lnTo>
                    <a:pt x="19" y="4431"/>
                  </a:lnTo>
                  <a:lnTo>
                    <a:pt x="14" y="4380"/>
                  </a:lnTo>
                  <a:lnTo>
                    <a:pt x="9" y="4329"/>
                  </a:lnTo>
                  <a:lnTo>
                    <a:pt x="9" y="4275"/>
                  </a:lnTo>
                  <a:lnTo>
                    <a:pt x="9" y="3957"/>
                  </a:lnTo>
                  <a:close/>
                  <a:moveTo>
                    <a:pt x="0" y="0"/>
                  </a:moveTo>
                  <a:lnTo>
                    <a:pt x="0" y="3464"/>
                  </a:lnTo>
                  <a:lnTo>
                    <a:pt x="9" y="3464"/>
                  </a:lnTo>
                  <a:lnTo>
                    <a:pt x="9" y="32"/>
                  </a:lnTo>
                  <a:lnTo>
                    <a:pt x="0" y="0"/>
                  </a:lnTo>
                  <a:close/>
                </a:path>
              </a:pathLst>
            </a:custGeom>
            <a:solidFill>
              <a:srgbClr val="4038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1" name="Freeform 17"/>
            <p:cNvSpPr/>
            <p:nvPr/>
          </p:nvSpPr>
          <p:spPr bwMode="auto">
            <a:xfrm>
              <a:off x="2424" y="1943"/>
              <a:ext cx="613" cy="13"/>
            </a:xfrm>
            <a:custGeom>
              <a:avLst/>
              <a:gdLst>
                <a:gd name="T0" fmla="*/ 131 w 6743"/>
                <a:gd name="T1" fmla="*/ 39 h 147"/>
                <a:gd name="T2" fmla="*/ 339 w 6743"/>
                <a:gd name="T3" fmla="*/ 36 h 147"/>
                <a:gd name="T4" fmla="*/ 544 w 6743"/>
                <a:gd name="T5" fmla="*/ 33 h 147"/>
                <a:gd name="T6" fmla="*/ 785 w 6743"/>
                <a:gd name="T7" fmla="*/ 36 h 147"/>
                <a:gd name="T8" fmla="*/ 1008 w 6743"/>
                <a:gd name="T9" fmla="*/ 52 h 147"/>
                <a:gd name="T10" fmla="*/ 1236 w 6743"/>
                <a:gd name="T11" fmla="*/ 65 h 147"/>
                <a:gd name="T12" fmla="*/ 2021 w 6743"/>
                <a:gd name="T13" fmla="*/ 74 h 147"/>
                <a:gd name="T14" fmla="*/ 2221 w 6743"/>
                <a:gd name="T15" fmla="*/ 81 h 147"/>
                <a:gd name="T16" fmla="*/ 2355 w 6743"/>
                <a:gd name="T17" fmla="*/ 95 h 147"/>
                <a:gd name="T18" fmla="*/ 2493 w 6743"/>
                <a:gd name="T19" fmla="*/ 111 h 147"/>
                <a:gd name="T20" fmla="*/ 2695 w 6743"/>
                <a:gd name="T21" fmla="*/ 120 h 147"/>
                <a:gd name="T22" fmla="*/ 2828 w 6743"/>
                <a:gd name="T23" fmla="*/ 117 h 147"/>
                <a:gd name="T24" fmla="*/ 2976 w 6743"/>
                <a:gd name="T25" fmla="*/ 103 h 147"/>
                <a:gd name="T26" fmla="*/ 3095 w 6743"/>
                <a:gd name="T27" fmla="*/ 85 h 147"/>
                <a:gd name="T28" fmla="*/ 3241 w 6743"/>
                <a:gd name="T29" fmla="*/ 71 h 147"/>
                <a:gd name="T30" fmla="*/ 3370 w 6743"/>
                <a:gd name="T31" fmla="*/ 71 h 147"/>
                <a:gd name="T32" fmla="*/ 3570 w 6743"/>
                <a:gd name="T33" fmla="*/ 79 h 147"/>
                <a:gd name="T34" fmla="*/ 3705 w 6743"/>
                <a:gd name="T35" fmla="*/ 95 h 147"/>
                <a:gd name="T36" fmla="*/ 3843 w 6743"/>
                <a:gd name="T37" fmla="*/ 111 h 147"/>
                <a:gd name="T38" fmla="*/ 4044 w 6743"/>
                <a:gd name="T39" fmla="*/ 120 h 147"/>
                <a:gd name="T40" fmla="*/ 4752 w 6743"/>
                <a:gd name="T41" fmla="*/ 127 h 147"/>
                <a:gd name="T42" fmla="*/ 4930 w 6743"/>
                <a:gd name="T43" fmla="*/ 120 h 147"/>
                <a:gd name="T44" fmla="*/ 5057 w 6743"/>
                <a:gd name="T45" fmla="*/ 103 h 147"/>
                <a:gd name="T46" fmla="*/ 5183 w 6743"/>
                <a:gd name="T47" fmla="*/ 87 h 147"/>
                <a:gd name="T48" fmla="*/ 5356 w 6743"/>
                <a:gd name="T49" fmla="*/ 81 h 147"/>
                <a:gd name="T50" fmla="*/ 5505 w 6743"/>
                <a:gd name="T51" fmla="*/ 85 h 147"/>
                <a:gd name="T52" fmla="*/ 5664 w 6743"/>
                <a:gd name="T53" fmla="*/ 101 h 147"/>
                <a:gd name="T54" fmla="*/ 5791 w 6743"/>
                <a:gd name="T55" fmla="*/ 122 h 147"/>
                <a:gd name="T56" fmla="*/ 5956 w 6743"/>
                <a:gd name="T57" fmla="*/ 138 h 147"/>
                <a:gd name="T58" fmla="*/ 6403 w 6743"/>
                <a:gd name="T59" fmla="*/ 143 h 147"/>
                <a:gd name="T60" fmla="*/ 6743 w 6743"/>
                <a:gd name="T61" fmla="*/ 113 h 147"/>
                <a:gd name="T62" fmla="*/ 6066 w 6743"/>
                <a:gd name="T63" fmla="*/ 108 h 147"/>
                <a:gd name="T64" fmla="*/ 5869 w 6743"/>
                <a:gd name="T65" fmla="*/ 97 h 147"/>
                <a:gd name="T66" fmla="*/ 5731 w 6743"/>
                <a:gd name="T67" fmla="*/ 79 h 147"/>
                <a:gd name="T68" fmla="*/ 5594 w 6743"/>
                <a:gd name="T69" fmla="*/ 60 h 147"/>
                <a:gd name="T70" fmla="*/ 5392 w 6743"/>
                <a:gd name="T71" fmla="*/ 49 h 147"/>
                <a:gd name="T72" fmla="*/ 5259 w 6743"/>
                <a:gd name="T73" fmla="*/ 52 h 147"/>
                <a:gd name="T74" fmla="*/ 5114 w 6743"/>
                <a:gd name="T75" fmla="*/ 62 h 147"/>
                <a:gd name="T76" fmla="*/ 4992 w 6743"/>
                <a:gd name="T77" fmla="*/ 79 h 147"/>
                <a:gd name="T78" fmla="*/ 4849 w 6743"/>
                <a:gd name="T79" fmla="*/ 92 h 147"/>
                <a:gd name="T80" fmla="*/ 4716 w 6743"/>
                <a:gd name="T81" fmla="*/ 95 h 147"/>
                <a:gd name="T82" fmla="*/ 3931 w 6743"/>
                <a:gd name="T83" fmla="*/ 85 h 147"/>
                <a:gd name="T84" fmla="*/ 3772 w 6743"/>
                <a:gd name="T85" fmla="*/ 71 h 147"/>
                <a:gd name="T86" fmla="*/ 3645 w 6743"/>
                <a:gd name="T87" fmla="*/ 55 h 147"/>
                <a:gd name="T88" fmla="*/ 3484 w 6743"/>
                <a:gd name="T89" fmla="*/ 41 h 147"/>
                <a:gd name="T90" fmla="*/ 3337 w 6743"/>
                <a:gd name="T91" fmla="*/ 39 h 147"/>
                <a:gd name="T92" fmla="*/ 3160 w 6743"/>
                <a:gd name="T93" fmla="*/ 46 h 147"/>
                <a:gd name="T94" fmla="*/ 3029 w 6743"/>
                <a:gd name="T95" fmla="*/ 62 h 147"/>
                <a:gd name="T96" fmla="*/ 2906 w 6743"/>
                <a:gd name="T97" fmla="*/ 79 h 147"/>
                <a:gd name="T98" fmla="*/ 2728 w 6743"/>
                <a:gd name="T99" fmla="*/ 87 h 147"/>
                <a:gd name="T100" fmla="*/ 2585 w 6743"/>
                <a:gd name="T101" fmla="*/ 85 h 147"/>
                <a:gd name="T102" fmla="*/ 2426 w 6743"/>
                <a:gd name="T103" fmla="*/ 71 h 147"/>
                <a:gd name="T104" fmla="*/ 2296 w 6743"/>
                <a:gd name="T105" fmla="*/ 57 h 147"/>
                <a:gd name="T106" fmla="*/ 2134 w 6743"/>
                <a:gd name="T107" fmla="*/ 44 h 147"/>
                <a:gd name="T108" fmla="*/ 1349 w 6743"/>
                <a:gd name="T109" fmla="*/ 33 h 147"/>
                <a:gd name="T110" fmla="*/ 1149 w 6743"/>
                <a:gd name="T111" fmla="*/ 28 h 147"/>
                <a:gd name="T112" fmla="*/ 877 w 6743"/>
                <a:gd name="T113" fmla="*/ 9 h 147"/>
                <a:gd name="T114" fmla="*/ 674 w 6743"/>
                <a:gd name="T115" fmla="*/ 4 h 147"/>
                <a:gd name="T116" fmla="*/ 431 w 6743"/>
                <a:gd name="T117" fmla="*/ 4 h 147"/>
                <a:gd name="T118" fmla="*/ 245 w 6743"/>
                <a:gd name="T119" fmla="*/ 6 h 147"/>
                <a:gd name="T120" fmla="*/ 2 w 6743"/>
                <a:gd name="T12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43" h="147">
                  <a:moveTo>
                    <a:pt x="0" y="39"/>
                  </a:moveTo>
                  <a:lnTo>
                    <a:pt x="131" y="39"/>
                  </a:lnTo>
                  <a:lnTo>
                    <a:pt x="247" y="39"/>
                  </a:lnTo>
                  <a:lnTo>
                    <a:pt x="339" y="36"/>
                  </a:lnTo>
                  <a:lnTo>
                    <a:pt x="431" y="36"/>
                  </a:lnTo>
                  <a:lnTo>
                    <a:pt x="544" y="33"/>
                  </a:lnTo>
                  <a:lnTo>
                    <a:pt x="674" y="36"/>
                  </a:lnTo>
                  <a:lnTo>
                    <a:pt x="785" y="36"/>
                  </a:lnTo>
                  <a:lnTo>
                    <a:pt x="874" y="41"/>
                  </a:lnTo>
                  <a:lnTo>
                    <a:pt x="1008" y="52"/>
                  </a:lnTo>
                  <a:lnTo>
                    <a:pt x="1146" y="60"/>
                  </a:lnTo>
                  <a:lnTo>
                    <a:pt x="1236" y="65"/>
                  </a:lnTo>
                  <a:lnTo>
                    <a:pt x="1349" y="65"/>
                  </a:lnTo>
                  <a:lnTo>
                    <a:pt x="2021" y="74"/>
                  </a:lnTo>
                  <a:lnTo>
                    <a:pt x="2134" y="76"/>
                  </a:lnTo>
                  <a:lnTo>
                    <a:pt x="2221" y="81"/>
                  </a:lnTo>
                  <a:lnTo>
                    <a:pt x="2293" y="90"/>
                  </a:lnTo>
                  <a:lnTo>
                    <a:pt x="2355" y="95"/>
                  </a:lnTo>
                  <a:lnTo>
                    <a:pt x="2421" y="103"/>
                  </a:lnTo>
                  <a:lnTo>
                    <a:pt x="2493" y="111"/>
                  </a:lnTo>
                  <a:lnTo>
                    <a:pt x="2582" y="117"/>
                  </a:lnTo>
                  <a:lnTo>
                    <a:pt x="2695" y="120"/>
                  </a:lnTo>
                  <a:lnTo>
                    <a:pt x="2728" y="120"/>
                  </a:lnTo>
                  <a:lnTo>
                    <a:pt x="2828" y="117"/>
                  </a:lnTo>
                  <a:lnTo>
                    <a:pt x="2909" y="111"/>
                  </a:lnTo>
                  <a:lnTo>
                    <a:pt x="2976" y="103"/>
                  </a:lnTo>
                  <a:lnTo>
                    <a:pt x="3036" y="95"/>
                  </a:lnTo>
                  <a:lnTo>
                    <a:pt x="3095" y="85"/>
                  </a:lnTo>
                  <a:lnTo>
                    <a:pt x="3162" y="76"/>
                  </a:lnTo>
                  <a:lnTo>
                    <a:pt x="3241" y="71"/>
                  </a:lnTo>
                  <a:lnTo>
                    <a:pt x="3337" y="71"/>
                  </a:lnTo>
                  <a:lnTo>
                    <a:pt x="3370" y="71"/>
                  </a:lnTo>
                  <a:lnTo>
                    <a:pt x="3480" y="74"/>
                  </a:lnTo>
                  <a:lnTo>
                    <a:pt x="3570" y="79"/>
                  </a:lnTo>
                  <a:lnTo>
                    <a:pt x="3640" y="87"/>
                  </a:lnTo>
                  <a:lnTo>
                    <a:pt x="3705" y="95"/>
                  </a:lnTo>
                  <a:lnTo>
                    <a:pt x="3770" y="103"/>
                  </a:lnTo>
                  <a:lnTo>
                    <a:pt x="3843" y="111"/>
                  </a:lnTo>
                  <a:lnTo>
                    <a:pt x="3931" y="117"/>
                  </a:lnTo>
                  <a:lnTo>
                    <a:pt x="4044" y="120"/>
                  </a:lnTo>
                  <a:lnTo>
                    <a:pt x="4716" y="127"/>
                  </a:lnTo>
                  <a:lnTo>
                    <a:pt x="4752" y="127"/>
                  </a:lnTo>
                  <a:lnTo>
                    <a:pt x="4852" y="125"/>
                  </a:lnTo>
                  <a:lnTo>
                    <a:pt x="4930" y="120"/>
                  </a:lnTo>
                  <a:lnTo>
                    <a:pt x="4997" y="111"/>
                  </a:lnTo>
                  <a:lnTo>
                    <a:pt x="5057" y="103"/>
                  </a:lnTo>
                  <a:lnTo>
                    <a:pt x="5116" y="95"/>
                  </a:lnTo>
                  <a:lnTo>
                    <a:pt x="5183" y="87"/>
                  </a:lnTo>
                  <a:lnTo>
                    <a:pt x="5259" y="85"/>
                  </a:lnTo>
                  <a:lnTo>
                    <a:pt x="5356" y="81"/>
                  </a:lnTo>
                  <a:lnTo>
                    <a:pt x="5392" y="81"/>
                  </a:lnTo>
                  <a:lnTo>
                    <a:pt x="5505" y="85"/>
                  </a:lnTo>
                  <a:lnTo>
                    <a:pt x="5591" y="92"/>
                  </a:lnTo>
                  <a:lnTo>
                    <a:pt x="5664" y="101"/>
                  </a:lnTo>
                  <a:lnTo>
                    <a:pt x="5726" y="111"/>
                  </a:lnTo>
                  <a:lnTo>
                    <a:pt x="5791" y="122"/>
                  </a:lnTo>
                  <a:lnTo>
                    <a:pt x="5864" y="131"/>
                  </a:lnTo>
                  <a:lnTo>
                    <a:pt x="5956" y="138"/>
                  </a:lnTo>
                  <a:lnTo>
                    <a:pt x="6066" y="141"/>
                  </a:lnTo>
                  <a:lnTo>
                    <a:pt x="6403" y="143"/>
                  </a:lnTo>
                  <a:lnTo>
                    <a:pt x="6741" y="147"/>
                  </a:lnTo>
                  <a:lnTo>
                    <a:pt x="6743" y="113"/>
                  </a:lnTo>
                  <a:lnTo>
                    <a:pt x="6403" y="111"/>
                  </a:lnTo>
                  <a:lnTo>
                    <a:pt x="6066" y="108"/>
                  </a:lnTo>
                  <a:lnTo>
                    <a:pt x="5956" y="106"/>
                  </a:lnTo>
                  <a:lnTo>
                    <a:pt x="5869" y="97"/>
                  </a:lnTo>
                  <a:lnTo>
                    <a:pt x="5797" y="90"/>
                  </a:lnTo>
                  <a:lnTo>
                    <a:pt x="5731" y="79"/>
                  </a:lnTo>
                  <a:lnTo>
                    <a:pt x="5666" y="69"/>
                  </a:lnTo>
                  <a:lnTo>
                    <a:pt x="5594" y="60"/>
                  </a:lnTo>
                  <a:lnTo>
                    <a:pt x="5505" y="52"/>
                  </a:lnTo>
                  <a:lnTo>
                    <a:pt x="5392" y="49"/>
                  </a:lnTo>
                  <a:lnTo>
                    <a:pt x="5356" y="49"/>
                  </a:lnTo>
                  <a:lnTo>
                    <a:pt x="5259" y="52"/>
                  </a:lnTo>
                  <a:lnTo>
                    <a:pt x="5178" y="57"/>
                  </a:lnTo>
                  <a:lnTo>
                    <a:pt x="5114" y="62"/>
                  </a:lnTo>
                  <a:lnTo>
                    <a:pt x="5051" y="71"/>
                  </a:lnTo>
                  <a:lnTo>
                    <a:pt x="4992" y="79"/>
                  </a:lnTo>
                  <a:lnTo>
                    <a:pt x="4927" y="87"/>
                  </a:lnTo>
                  <a:lnTo>
                    <a:pt x="4849" y="92"/>
                  </a:lnTo>
                  <a:lnTo>
                    <a:pt x="4752" y="95"/>
                  </a:lnTo>
                  <a:lnTo>
                    <a:pt x="4716" y="95"/>
                  </a:lnTo>
                  <a:lnTo>
                    <a:pt x="4044" y="87"/>
                  </a:lnTo>
                  <a:lnTo>
                    <a:pt x="3931" y="85"/>
                  </a:lnTo>
                  <a:lnTo>
                    <a:pt x="3845" y="79"/>
                  </a:lnTo>
                  <a:lnTo>
                    <a:pt x="3772" y="71"/>
                  </a:lnTo>
                  <a:lnTo>
                    <a:pt x="3710" y="62"/>
                  </a:lnTo>
                  <a:lnTo>
                    <a:pt x="3645" y="55"/>
                  </a:lnTo>
                  <a:lnTo>
                    <a:pt x="3572" y="46"/>
                  </a:lnTo>
                  <a:lnTo>
                    <a:pt x="3484" y="41"/>
                  </a:lnTo>
                  <a:lnTo>
                    <a:pt x="3370" y="39"/>
                  </a:lnTo>
                  <a:lnTo>
                    <a:pt x="3337" y="39"/>
                  </a:lnTo>
                  <a:lnTo>
                    <a:pt x="3238" y="39"/>
                  </a:lnTo>
                  <a:lnTo>
                    <a:pt x="3160" y="46"/>
                  </a:lnTo>
                  <a:lnTo>
                    <a:pt x="3093" y="55"/>
                  </a:lnTo>
                  <a:lnTo>
                    <a:pt x="3029" y="62"/>
                  </a:lnTo>
                  <a:lnTo>
                    <a:pt x="2971" y="71"/>
                  </a:lnTo>
                  <a:lnTo>
                    <a:pt x="2906" y="79"/>
                  </a:lnTo>
                  <a:lnTo>
                    <a:pt x="2825" y="85"/>
                  </a:lnTo>
                  <a:lnTo>
                    <a:pt x="2728" y="87"/>
                  </a:lnTo>
                  <a:lnTo>
                    <a:pt x="2695" y="87"/>
                  </a:lnTo>
                  <a:lnTo>
                    <a:pt x="2585" y="85"/>
                  </a:lnTo>
                  <a:lnTo>
                    <a:pt x="2495" y="79"/>
                  </a:lnTo>
                  <a:lnTo>
                    <a:pt x="2426" y="71"/>
                  </a:lnTo>
                  <a:lnTo>
                    <a:pt x="2361" y="65"/>
                  </a:lnTo>
                  <a:lnTo>
                    <a:pt x="2296" y="57"/>
                  </a:lnTo>
                  <a:lnTo>
                    <a:pt x="2223" y="49"/>
                  </a:lnTo>
                  <a:lnTo>
                    <a:pt x="2134" y="44"/>
                  </a:lnTo>
                  <a:lnTo>
                    <a:pt x="2021" y="41"/>
                  </a:lnTo>
                  <a:lnTo>
                    <a:pt x="1349" y="33"/>
                  </a:lnTo>
                  <a:lnTo>
                    <a:pt x="1236" y="33"/>
                  </a:lnTo>
                  <a:lnTo>
                    <a:pt x="1149" y="28"/>
                  </a:lnTo>
                  <a:lnTo>
                    <a:pt x="1011" y="20"/>
                  </a:lnTo>
                  <a:lnTo>
                    <a:pt x="877" y="9"/>
                  </a:lnTo>
                  <a:lnTo>
                    <a:pt x="787" y="4"/>
                  </a:lnTo>
                  <a:lnTo>
                    <a:pt x="674" y="4"/>
                  </a:lnTo>
                  <a:lnTo>
                    <a:pt x="544" y="0"/>
                  </a:lnTo>
                  <a:lnTo>
                    <a:pt x="431" y="4"/>
                  </a:lnTo>
                  <a:lnTo>
                    <a:pt x="339" y="4"/>
                  </a:lnTo>
                  <a:lnTo>
                    <a:pt x="245" y="6"/>
                  </a:lnTo>
                  <a:lnTo>
                    <a:pt x="131" y="6"/>
                  </a:lnTo>
                  <a:lnTo>
                    <a:pt x="2" y="6"/>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2" name="Freeform 18"/>
            <p:cNvSpPr/>
            <p:nvPr/>
          </p:nvSpPr>
          <p:spPr bwMode="auto">
            <a:xfrm>
              <a:off x="2424" y="2074"/>
              <a:ext cx="498" cy="12"/>
            </a:xfrm>
            <a:custGeom>
              <a:avLst/>
              <a:gdLst>
                <a:gd name="T0" fmla="*/ 92 w 5478"/>
                <a:gd name="T1" fmla="*/ 41 h 133"/>
                <a:gd name="T2" fmla="*/ 275 w 5478"/>
                <a:gd name="T3" fmla="*/ 36 h 133"/>
                <a:gd name="T4" fmla="*/ 459 w 5478"/>
                <a:gd name="T5" fmla="*/ 32 h 133"/>
                <a:gd name="T6" fmla="*/ 636 w 5478"/>
                <a:gd name="T7" fmla="*/ 36 h 133"/>
                <a:gd name="T8" fmla="*/ 820 w 5478"/>
                <a:gd name="T9" fmla="*/ 48 h 133"/>
                <a:gd name="T10" fmla="*/ 1004 w 5478"/>
                <a:gd name="T11" fmla="*/ 62 h 133"/>
                <a:gd name="T12" fmla="*/ 1644 w 5478"/>
                <a:gd name="T13" fmla="*/ 71 h 133"/>
                <a:gd name="T14" fmla="*/ 1803 w 5478"/>
                <a:gd name="T15" fmla="*/ 78 h 133"/>
                <a:gd name="T16" fmla="*/ 1913 w 5478"/>
                <a:gd name="T17" fmla="*/ 92 h 133"/>
                <a:gd name="T18" fmla="*/ 2026 w 5478"/>
                <a:gd name="T19" fmla="*/ 105 h 133"/>
                <a:gd name="T20" fmla="*/ 2189 w 5478"/>
                <a:gd name="T21" fmla="*/ 114 h 133"/>
                <a:gd name="T22" fmla="*/ 2294 w 5478"/>
                <a:gd name="T23" fmla="*/ 110 h 133"/>
                <a:gd name="T24" fmla="*/ 2419 w 5478"/>
                <a:gd name="T25" fmla="*/ 98 h 133"/>
                <a:gd name="T26" fmla="*/ 2516 w 5478"/>
                <a:gd name="T27" fmla="*/ 78 h 133"/>
                <a:gd name="T28" fmla="*/ 2636 w 5478"/>
                <a:gd name="T29" fmla="*/ 65 h 133"/>
                <a:gd name="T30" fmla="*/ 2739 w 5478"/>
                <a:gd name="T31" fmla="*/ 62 h 133"/>
                <a:gd name="T32" fmla="*/ 2898 w 5478"/>
                <a:gd name="T33" fmla="*/ 71 h 133"/>
                <a:gd name="T34" fmla="*/ 3009 w 5478"/>
                <a:gd name="T35" fmla="*/ 87 h 133"/>
                <a:gd name="T36" fmla="*/ 3123 w 5478"/>
                <a:gd name="T37" fmla="*/ 103 h 133"/>
                <a:gd name="T38" fmla="*/ 3284 w 5478"/>
                <a:gd name="T39" fmla="*/ 110 h 133"/>
                <a:gd name="T40" fmla="*/ 3860 w 5478"/>
                <a:gd name="T41" fmla="*/ 117 h 133"/>
                <a:gd name="T42" fmla="*/ 4005 w 5478"/>
                <a:gd name="T43" fmla="*/ 108 h 133"/>
                <a:gd name="T44" fmla="*/ 4110 w 5478"/>
                <a:gd name="T45" fmla="*/ 92 h 133"/>
                <a:gd name="T46" fmla="*/ 4216 w 5478"/>
                <a:gd name="T47" fmla="*/ 76 h 133"/>
                <a:gd name="T48" fmla="*/ 4359 w 5478"/>
                <a:gd name="T49" fmla="*/ 71 h 133"/>
                <a:gd name="T50" fmla="*/ 4472 w 5478"/>
                <a:gd name="T51" fmla="*/ 73 h 133"/>
                <a:gd name="T52" fmla="*/ 4601 w 5478"/>
                <a:gd name="T53" fmla="*/ 89 h 133"/>
                <a:gd name="T54" fmla="*/ 4707 w 5478"/>
                <a:gd name="T55" fmla="*/ 108 h 133"/>
                <a:gd name="T56" fmla="*/ 4838 w 5478"/>
                <a:gd name="T57" fmla="*/ 124 h 133"/>
                <a:gd name="T58" fmla="*/ 5206 w 5478"/>
                <a:gd name="T59" fmla="*/ 130 h 133"/>
                <a:gd name="T60" fmla="*/ 5478 w 5478"/>
                <a:gd name="T61" fmla="*/ 100 h 133"/>
                <a:gd name="T62" fmla="*/ 4930 w 5478"/>
                <a:gd name="T63" fmla="*/ 98 h 133"/>
                <a:gd name="T64" fmla="*/ 4769 w 5478"/>
                <a:gd name="T65" fmla="*/ 87 h 133"/>
                <a:gd name="T66" fmla="*/ 4661 w 5478"/>
                <a:gd name="T67" fmla="*/ 68 h 133"/>
                <a:gd name="T68" fmla="*/ 4548 w 5478"/>
                <a:gd name="T69" fmla="*/ 48 h 133"/>
                <a:gd name="T70" fmla="*/ 4383 w 5478"/>
                <a:gd name="T71" fmla="*/ 38 h 133"/>
                <a:gd name="T72" fmla="*/ 4277 w 5478"/>
                <a:gd name="T73" fmla="*/ 41 h 133"/>
                <a:gd name="T74" fmla="*/ 4156 w 5478"/>
                <a:gd name="T75" fmla="*/ 52 h 133"/>
                <a:gd name="T76" fmla="*/ 4056 w 5478"/>
                <a:gd name="T77" fmla="*/ 71 h 133"/>
                <a:gd name="T78" fmla="*/ 3938 w 5478"/>
                <a:gd name="T79" fmla="*/ 81 h 133"/>
                <a:gd name="T80" fmla="*/ 3835 w 5478"/>
                <a:gd name="T81" fmla="*/ 84 h 133"/>
                <a:gd name="T82" fmla="*/ 3195 w 5478"/>
                <a:gd name="T83" fmla="*/ 76 h 133"/>
                <a:gd name="T84" fmla="*/ 3066 w 5478"/>
                <a:gd name="T85" fmla="*/ 62 h 133"/>
                <a:gd name="T86" fmla="*/ 2963 w 5478"/>
                <a:gd name="T87" fmla="*/ 46 h 133"/>
                <a:gd name="T88" fmla="*/ 2831 w 5478"/>
                <a:gd name="T89" fmla="*/ 32 h 133"/>
                <a:gd name="T90" fmla="*/ 2718 w 5478"/>
                <a:gd name="T91" fmla="*/ 30 h 133"/>
                <a:gd name="T92" fmla="*/ 2567 w 5478"/>
                <a:gd name="T93" fmla="*/ 38 h 133"/>
                <a:gd name="T94" fmla="*/ 2461 w 5478"/>
                <a:gd name="T95" fmla="*/ 57 h 133"/>
                <a:gd name="T96" fmla="*/ 2359 w 5478"/>
                <a:gd name="T97" fmla="*/ 73 h 133"/>
                <a:gd name="T98" fmla="*/ 2210 w 5478"/>
                <a:gd name="T99" fmla="*/ 81 h 133"/>
                <a:gd name="T100" fmla="*/ 2100 w 5478"/>
                <a:gd name="T101" fmla="*/ 78 h 133"/>
                <a:gd name="T102" fmla="*/ 1970 w 5478"/>
                <a:gd name="T103" fmla="*/ 68 h 133"/>
                <a:gd name="T104" fmla="*/ 1865 w 5478"/>
                <a:gd name="T105" fmla="*/ 52 h 133"/>
                <a:gd name="T106" fmla="*/ 1736 w 5478"/>
                <a:gd name="T107" fmla="*/ 41 h 133"/>
                <a:gd name="T108" fmla="*/ 1096 w 5478"/>
                <a:gd name="T109" fmla="*/ 32 h 133"/>
                <a:gd name="T110" fmla="*/ 933 w 5478"/>
                <a:gd name="T111" fmla="*/ 27 h 133"/>
                <a:gd name="T112" fmla="*/ 710 w 5478"/>
                <a:gd name="T113" fmla="*/ 6 h 133"/>
                <a:gd name="T114" fmla="*/ 548 w 5478"/>
                <a:gd name="T115" fmla="*/ 0 h 133"/>
                <a:gd name="T116" fmla="*/ 357 w 5478"/>
                <a:gd name="T117" fmla="*/ 2 h 133"/>
                <a:gd name="T118" fmla="*/ 192 w 5478"/>
                <a:gd name="T119" fmla="*/ 6 h 133"/>
                <a:gd name="T120" fmla="*/ 0 w 5478"/>
                <a:gd name="T121" fmla="*/ 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78" h="133">
                  <a:moveTo>
                    <a:pt x="0" y="38"/>
                  </a:moveTo>
                  <a:lnTo>
                    <a:pt x="92" y="41"/>
                  </a:lnTo>
                  <a:lnTo>
                    <a:pt x="194" y="38"/>
                  </a:lnTo>
                  <a:lnTo>
                    <a:pt x="275" y="36"/>
                  </a:lnTo>
                  <a:lnTo>
                    <a:pt x="357" y="36"/>
                  </a:lnTo>
                  <a:lnTo>
                    <a:pt x="459" y="32"/>
                  </a:lnTo>
                  <a:lnTo>
                    <a:pt x="548" y="32"/>
                  </a:lnTo>
                  <a:lnTo>
                    <a:pt x="636" y="36"/>
                  </a:lnTo>
                  <a:lnTo>
                    <a:pt x="710" y="38"/>
                  </a:lnTo>
                  <a:lnTo>
                    <a:pt x="820" y="48"/>
                  </a:lnTo>
                  <a:lnTo>
                    <a:pt x="931" y="60"/>
                  </a:lnTo>
                  <a:lnTo>
                    <a:pt x="1004" y="62"/>
                  </a:lnTo>
                  <a:lnTo>
                    <a:pt x="1093" y="65"/>
                  </a:lnTo>
                  <a:lnTo>
                    <a:pt x="1644" y="71"/>
                  </a:lnTo>
                  <a:lnTo>
                    <a:pt x="1733" y="73"/>
                  </a:lnTo>
                  <a:lnTo>
                    <a:pt x="1803" y="78"/>
                  </a:lnTo>
                  <a:lnTo>
                    <a:pt x="1862" y="84"/>
                  </a:lnTo>
                  <a:lnTo>
                    <a:pt x="1913" y="92"/>
                  </a:lnTo>
                  <a:lnTo>
                    <a:pt x="1968" y="100"/>
                  </a:lnTo>
                  <a:lnTo>
                    <a:pt x="2026" y="105"/>
                  </a:lnTo>
                  <a:lnTo>
                    <a:pt x="2097" y="110"/>
                  </a:lnTo>
                  <a:lnTo>
                    <a:pt x="2189" y="114"/>
                  </a:lnTo>
                  <a:lnTo>
                    <a:pt x="2210" y="114"/>
                  </a:lnTo>
                  <a:lnTo>
                    <a:pt x="2294" y="110"/>
                  </a:lnTo>
                  <a:lnTo>
                    <a:pt x="2362" y="105"/>
                  </a:lnTo>
                  <a:lnTo>
                    <a:pt x="2419" y="98"/>
                  </a:lnTo>
                  <a:lnTo>
                    <a:pt x="2467" y="89"/>
                  </a:lnTo>
                  <a:lnTo>
                    <a:pt x="2516" y="78"/>
                  </a:lnTo>
                  <a:lnTo>
                    <a:pt x="2572" y="71"/>
                  </a:lnTo>
                  <a:lnTo>
                    <a:pt x="2636" y="65"/>
                  </a:lnTo>
                  <a:lnTo>
                    <a:pt x="2718" y="62"/>
                  </a:lnTo>
                  <a:lnTo>
                    <a:pt x="2739" y="62"/>
                  </a:lnTo>
                  <a:lnTo>
                    <a:pt x="2829" y="65"/>
                  </a:lnTo>
                  <a:lnTo>
                    <a:pt x="2898" y="71"/>
                  </a:lnTo>
                  <a:lnTo>
                    <a:pt x="2958" y="78"/>
                  </a:lnTo>
                  <a:lnTo>
                    <a:pt x="3009" y="87"/>
                  </a:lnTo>
                  <a:lnTo>
                    <a:pt x="3063" y="94"/>
                  </a:lnTo>
                  <a:lnTo>
                    <a:pt x="3123" y="103"/>
                  </a:lnTo>
                  <a:lnTo>
                    <a:pt x="3193" y="108"/>
                  </a:lnTo>
                  <a:lnTo>
                    <a:pt x="3284" y="110"/>
                  </a:lnTo>
                  <a:lnTo>
                    <a:pt x="3832" y="117"/>
                  </a:lnTo>
                  <a:lnTo>
                    <a:pt x="3860" y="117"/>
                  </a:lnTo>
                  <a:lnTo>
                    <a:pt x="3940" y="114"/>
                  </a:lnTo>
                  <a:lnTo>
                    <a:pt x="4005" y="108"/>
                  </a:lnTo>
                  <a:lnTo>
                    <a:pt x="4062" y="103"/>
                  </a:lnTo>
                  <a:lnTo>
                    <a:pt x="4110" y="92"/>
                  </a:lnTo>
                  <a:lnTo>
                    <a:pt x="4161" y="84"/>
                  </a:lnTo>
                  <a:lnTo>
                    <a:pt x="4216" y="76"/>
                  </a:lnTo>
                  <a:lnTo>
                    <a:pt x="4277" y="71"/>
                  </a:lnTo>
                  <a:lnTo>
                    <a:pt x="4359" y="71"/>
                  </a:lnTo>
                  <a:lnTo>
                    <a:pt x="4383" y="71"/>
                  </a:lnTo>
                  <a:lnTo>
                    <a:pt x="4472" y="73"/>
                  </a:lnTo>
                  <a:lnTo>
                    <a:pt x="4542" y="81"/>
                  </a:lnTo>
                  <a:lnTo>
                    <a:pt x="4601" y="89"/>
                  </a:lnTo>
                  <a:lnTo>
                    <a:pt x="4652" y="100"/>
                  </a:lnTo>
                  <a:lnTo>
                    <a:pt x="4707" y="108"/>
                  </a:lnTo>
                  <a:lnTo>
                    <a:pt x="4766" y="119"/>
                  </a:lnTo>
                  <a:lnTo>
                    <a:pt x="4838" y="124"/>
                  </a:lnTo>
                  <a:lnTo>
                    <a:pt x="4930" y="130"/>
                  </a:lnTo>
                  <a:lnTo>
                    <a:pt x="5206" y="130"/>
                  </a:lnTo>
                  <a:lnTo>
                    <a:pt x="5478" y="133"/>
                  </a:lnTo>
                  <a:lnTo>
                    <a:pt x="5478" y="100"/>
                  </a:lnTo>
                  <a:lnTo>
                    <a:pt x="5206" y="98"/>
                  </a:lnTo>
                  <a:lnTo>
                    <a:pt x="4930" y="98"/>
                  </a:lnTo>
                  <a:lnTo>
                    <a:pt x="4842" y="92"/>
                  </a:lnTo>
                  <a:lnTo>
                    <a:pt x="4769" y="87"/>
                  </a:lnTo>
                  <a:lnTo>
                    <a:pt x="4712" y="78"/>
                  </a:lnTo>
                  <a:lnTo>
                    <a:pt x="4661" y="68"/>
                  </a:lnTo>
                  <a:lnTo>
                    <a:pt x="4607" y="57"/>
                  </a:lnTo>
                  <a:lnTo>
                    <a:pt x="4548" y="48"/>
                  </a:lnTo>
                  <a:lnTo>
                    <a:pt x="4474" y="41"/>
                  </a:lnTo>
                  <a:lnTo>
                    <a:pt x="4383" y="38"/>
                  </a:lnTo>
                  <a:lnTo>
                    <a:pt x="4359" y="38"/>
                  </a:lnTo>
                  <a:lnTo>
                    <a:pt x="4277" y="41"/>
                  </a:lnTo>
                  <a:lnTo>
                    <a:pt x="4210" y="46"/>
                  </a:lnTo>
                  <a:lnTo>
                    <a:pt x="4156" y="52"/>
                  </a:lnTo>
                  <a:lnTo>
                    <a:pt x="4104" y="62"/>
                  </a:lnTo>
                  <a:lnTo>
                    <a:pt x="4056" y="71"/>
                  </a:lnTo>
                  <a:lnTo>
                    <a:pt x="4002" y="76"/>
                  </a:lnTo>
                  <a:lnTo>
                    <a:pt x="3938" y="81"/>
                  </a:lnTo>
                  <a:lnTo>
                    <a:pt x="3860" y="84"/>
                  </a:lnTo>
                  <a:lnTo>
                    <a:pt x="3835" y="84"/>
                  </a:lnTo>
                  <a:lnTo>
                    <a:pt x="3287" y="78"/>
                  </a:lnTo>
                  <a:lnTo>
                    <a:pt x="3195" y="76"/>
                  </a:lnTo>
                  <a:lnTo>
                    <a:pt x="3125" y="71"/>
                  </a:lnTo>
                  <a:lnTo>
                    <a:pt x="3066" y="62"/>
                  </a:lnTo>
                  <a:lnTo>
                    <a:pt x="3015" y="54"/>
                  </a:lnTo>
                  <a:lnTo>
                    <a:pt x="2963" y="46"/>
                  </a:lnTo>
                  <a:lnTo>
                    <a:pt x="2904" y="38"/>
                  </a:lnTo>
                  <a:lnTo>
                    <a:pt x="2831" y="32"/>
                  </a:lnTo>
                  <a:lnTo>
                    <a:pt x="2739" y="30"/>
                  </a:lnTo>
                  <a:lnTo>
                    <a:pt x="2718" y="30"/>
                  </a:lnTo>
                  <a:lnTo>
                    <a:pt x="2634" y="32"/>
                  </a:lnTo>
                  <a:lnTo>
                    <a:pt x="2567" y="38"/>
                  </a:lnTo>
                  <a:lnTo>
                    <a:pt x="2509" y="46"/>
                  </a:lnTo>
                  <a:lnTo>
                    <a:pt x="2461" y="57"/>
                  </a:lnTo>
                  <a:lnTo>
                    <a:pt x="2413" y="65"/>
                  </a:lnTo>
                  <a:lnTo>
                    <a:pt x="2359" y="73"/>
                  </a:lnTo>
                  <a:lnTo>
                    <a:pt x="2291" y="78"/>
                  </a:lnTo>
                  <a:lnTo>
                    <a:pt x="2210" y="81"/>
                  </a:lnTo>
                  <a:lnTo>
                    <a:pt x="2191" y="81"/>
                  </a:lnTo>
                  <a:lnTo>
                    <a:pt x="2100" y="78"/>
                  </a:lnTo>
                  <a:lnTo>
                    <a:pt x="2030" y="73"/>
                  </a:lnTo>
                  <a:lnTo>
                    <a:pt x="1970" y="68"/>
                  </a:lnTo>
                  <a:lnTo>
                    <a:pt x="1919" y="60"/>
                  </a:lnTo>
                  <a:lnTo>
                    <a:pt x="1865" y="52"/>
                  </a:lnTo>
                  <a:lnTo>
                    <a:pt x="1805" y="46"/>
                  </a:lnTo>
                  <a:lnTo>
                    <a:pt x="1736" y="41"/>
                  </a:lnTo>
                  <a:lnTo>
                    <a:pt x="1644" y="38"/>
                  </a:lnTo>
                  <a:lnTo>
                    <a:pt x="1096" y="32"/>
                  </a:lnTo>
                  <a:lnTo>
                    <a:pt x="1004" y="30"/>
                  </a:lnTo>
                  <a:lnTo>
                    <a:pt x="933" y="27"/>
                  </a:lnTo>
                  <a:lnTo>
                    <a:pt x="823" y="16"/>
                  </a:lnTo>
                  <a:lnTo>
                    <a:pt x="710" y="6"/>
                  </a:lnTo>
                  <a:lnTo>
                    <a:pt x="640" y="2"/>
                  </a:lnTo>
                  <a:lnTo>
                    <a:pt x="548" y="0"/>
                  </a:lnTo>
                  <a:lnTo>
                    <a:pt x="459" y="0"/>
                  </a:lnTo>
                  <a:lnTo>
                    <a:pt x="357" y="2"/>
                  </a:lnTo>
                  <a:lnTo>
                    <a:pt x="272" y="2"/>
                  </a:lnTo>
                  <a:lnTo>
                    <a:pt x="192" y="6"/>
                  </a:lnTo>
                  <a:lnTo>
                    <a:pt x="92" y="8"/>
                  </a:lnTo>
                  <a:lnTo>
                    <a:pt x="0" y="6"/>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3" name="Freeform 19"/>
            <p:cNvSpPr/>
            <p:nvPr/>
          </p:nvSpPr>
          <p:spPr bwMode="auto">
            <a:xfrm>
              <a:off x="2424" y="2204"/>
              <a:ext cx="499" cy="12"/>
            </a:xfrm>
            <a:custGeom>
              <a:avLst/>
              <a:gdLst>
                <a:gd name="T0" fmla="*/ 92 w 5482"/>
                <a:gd name="T1" fmla="*/ 37 h 129"/>
                <a:gd name="T2" fmla="*/ 275 w 5482"/>
                <a:gd name="T3" fmla="*/ 35 h 129"/>
                <a:gd name="T4" fmla="*/ 461 w 5482"/>
                <a:gd name="T5" fmla="*/ 32 h 129"/>
                <a:gd name="T6" fmla="*/ 640 w 5482"/>
                <a:gd name="T7" fmla="*/ 35 h 129"/>
                <a:gd name="T8" fmla="*/ 820 w 5482"/>
                <a:gd name="T9" fmla="*/ 48 h 129"/>
                <a:gd name="T10" fmla="*/ 1004 w 5482"/>
                <a:gd name="T11" fmla="*/ 62 h 129"/>
                <a:gd name="T12" fmla="*/ 1644 w 5482"/>
                <a:gd name="T13" fmla="*/ 67 h 129"/>
                <a:gd name="T14" fmla="*/ 1805 w 5482"/>
                <a:gd name="T15" fmla="*/ 75 h 129"/>
                <a:gd name="T16" fmla="*/ 1913 w 5482"/>
                <a:gd name="T17" fmla="*/ 88 h 129"/>
                <a:gd name="T18" fmla="*/ 2026 w 5482"/>
                <a:gd name="T19" fmla="*/ 104 h 129"/>
                <a:gd name="T20" fmla="*/ 2191 w 5482"/>
                <a:gd name="T21" fmla="*/ 113 h 129"/>
                <a:gd name="T22" fmla="*/ 2294 w 5482"/>
                <a:gd name="T23" fmla="*/ 110 h 129"/>
                <a:gd name="T24" fmla="*/ 2419 w 5482"/>
                <a:gd name="T25" fmla="*/ 97 h 129"/>
                <a:gd name="T26" fmla="*/ 2518 w 5482"/>
                <a:gd name="T27" fmla="*/ 78 h 129"/>
                <a:gd name="T28" fmla="*/ 2636 w 5482"/>
                <a:gd name="T29" fmla="*/ 64 h 129"/>
                <a:gd name="T30" fmla="*/ 2739 w 5482"/>
                <a:gd name="T31" fmla="*/ 62 h 129"/>
                <a:gd name="T32" fmla="*/ 2901 w 5482"/>
                <a:gd name="T33" fmla="*/ 69 h 129"/>
                <a:gd name="T34" fmla="*/ 3011 w 5482"/>
                <a:gd name="T35" fmla="*/ 83 h 129"/>
                <a:gd name="T36" fmla="*/ 3123 w 5482"/>
                <a:gd name="T37" fmla="*/ 99 h 129"/>
                <a:gd name="T38" fmla="*/ 3287 w 5482"/>
                <a:gd name="T39" fmla="*/ 108 h 129"/>
                <a:gd name="T40" fmla="*/ 3860 w 5482"/>
                <a:gd name="T41" fmla="*/ 115 h 129"/>
                <a:gd name="T42" fmla="*/ 4007 w 5482"/>
                <a:gd name="T43" fmla="*/ 108 h 129"/>
                <a:gd name="T44" fmla="*/ 4113 w 5482"/>
                <a:gd name="T45" fmla="*/ 92 h 129"/>
                <a:gd name="T46" fmla="*/ 4216 w 5482"/>
                <a:gd name="T47" fmla="*/ 75 h 129"/>
                <a:gd name="T48" fmla="*/ 4361 w 5482"/>
                <a:gd name="T49" fmla="*/ 67 h 129"/>
                <a:gd name="T50" fmla="*/ 4472 w 5482"/>
                <a:gd name="T51" fmla="*/ 72 h 129"/>
                <a:gd name="T52" fmla="*/ 4601 w 5482"/>
                <a:gd name="T53" fmla="*/ 86 h 129"/>
                <a:gd name="T54" fmla="*/ 4707 w 5482"/>
                <a:gd name="T55" fmla="*/ 108 h 129"/>
                <a:gd name="T56" fmla="*/ 4838 w 5482"/>
                <a:gd name="T57" fmla="*/ 124 h 129"/>
                <a:gd name="T58" fmla="*/ 5206 w 5482"/>
                <a:gd name="T59" fmla="*/ 129 h 129"/>
                <a:gd name="T60" fmla="*/ 5482 w 5482"/>
                <a:gd name="T61" fmla="*/ 97 h 129"/>
                <a:gd name="T62" fmla="*/ 4930 w 5482"/>
                <a:gd name="T63" fmla="*/ 94 h 129"/>
                <a:gd name="T64" fmla="*/ 4771 w 5482"/>
                <a:gd name="T65" fmla="*/ 86 h 129"/>
                <a:gd name="T66" fmla="*/ 4661 w 5482"/>
                <a:gd name="T67" fmla="*/ 64 h 129"/>
                <a:gd name="T68" fmla="*/ 4548 w 5482"/>
                <a:gd name="T69" fmla="*/ 46 h 129"/>
                <a:gd name="T70" fmla="*/ 4383 w 5482"/>
                <a:gd name="T71" fmla="*/ 35 h 129"/>
                <a:gd name="T72" fmla="*/ 4277 w 5482"/>
                <a:gd name="T73" fmla="*/ 37 h 129"/>
                <a:gd name="T74" fmla="*/ 4156 w 5482"/>
                <a:gd name="T75" fmla="*/ 51 h 129"/>
                <a:gd name="T76" fmla="*/ 4056 w 5482"/>
                <a:gd name="T77" fmla="*/ 67 h 129"/>
                <a:gd name="T78" fmla="*/ 3938 w 5482"/>
                <a:gd name="T79" fmla="*/ 80 h 129"/>
                <a:gd name="T80" fmla="*/ 3835 w 5482"/>
                <a:gd name="T81" fmla="*/ 83 h 129"/>
                <a:gd name="T82" fmla="*/ 3198 w 5482"/>
                <a:gd name="T83" fmla="*/ 72 h 129"/>
                <a:gd name="T84" fmla="*/ 3068 w 5482"/>
                <a:gd name="T85" fmla="*/ 62 h 129"/>
                <a:gd name="T86" fmla="*/ 2963 w 5482"/>
                <a:gd name="T87" fmla="*/ 46 h 129"/>
                <a:gd name="T88" fmla="*/ 2831 w 5482"/>
                <a:gd name="T89" fmla="*/ 32 h 129"/>
                <a:gd name="T90" fmla="*/ 2718 w 5482"/>
                <a:gd name="T91" fmla="*/ 30 h 129"/>
                <a:gd name="T92" fmla="*/ 2567 w 5482"/>
                <a:gd name="T93" fmla="*/ 37 h 129"/>
                <a:gd name="T94" fmla="*/ 2461 w 5482"/>
                <a:gd name="T95" fmla="*/ 53 h 129"/>
                <a:gd name="T96" fmla="*/ 2359 w 5482"/>
                <a:gd name="T97" fmla="*/ 72 h 129"/>
                <a:gd name="T98" fmla="*/ 2213 w 5482"/>
                <a:gd name="T99" fmla="*/ 80 h 129"/>
                <a:gd name="T100" fmla="*/ 2100 w 5482"/>
                <a:gd name="T101" fmla="*/ 78 h 129"/>
                <a:gd name="T102" fmla="*/ 1973 w 5482"/>
                <a:gd name="T103" fmla="*/ 64 h 129"/>
                <a:gd name="T104" fmla="*/ 1867 w 5482"/>
                <a:gd name="T105" fmla="*/ 51 h 129"/>
                <a:gd name="T106" fmla="*/ 1736 w 5482"/>
                <a:gd name="T107" fmla="*/ 37 h 129"/>
                <a:gd name="T108" fmla="*/ 1096 w 5482"/>
                <a:gd name="T109" fmla="*/ 30 h 129"/>
                <a:gd name="T110" fmla="*/ 933 w 5482"/>
                <a:gd name="T111" fmla="*/ 23 h 129"/>
                <a:gd name="T112" fmla="*/ 712 w 5482"/>
                <a:gd name="T113" fmla="*/ 5 h 129"/>
                <a:gd name="T114" fmla="*/ 548 w 5482"/>
                <a:gd name="T115" fmla="*/ 0 h 129"/>
                <a:gd name="T116" fmla="*/ 357 w 5482"/>
                <a:gd name="T117" fmla="*/ 0 h 129"/>
                <a:gd name="T118" fmla="*/ 194 w 5482"/>
                <a:gd name="T119" fmla="*/ 5 h 129"/>
                <a:gd name="T120" fmla="*/ 0 w 5482"/>
                <a:gd name="T121" fmla="*/ 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82" h="129">
                  <a:moveTo>
                    <a:pt x="0" y="37"/>
                  </a:moveTo>
                  <a:lnTo>
                    <a:pt x="92" y="37"/>
                  </a:lnTo>
                  <a:lnTo>
                    <a:pt x="194" y="37"/>
                  </a:lnTo>
                  <a:lnTo>
                    <a:pt x="275" y="35"/>
                  </a:lnTo>
                  <a:lnTo>
                    <a:pt x="359" y="32"/>
                  </a:lnTo>
                  <a:lnTo>
                    <a:pt x="461" y="32"/>
                  </a:lnTo>
                  <a:lnTo>
                    <a:pt x="548" y="32"/>
                  </a:lnTo>
                  <a:lnTo>
                    <a:pt x="640" y="35"/>
                  </a:lnTo>
                  <a:lnTo>
                    <a:pt x="710" y="37"/>
                  </a:lnTo>
                  <a:lnTo>
                    <a:pt x="820" y="48"/>
                  </a:lnTo>
                  <a:lnTo>
                    <a:pt x="931" y="56"/>
                  </a:lnTo>
                  <a:lnTo>
                    <a:pt x="1004" y="62"/>
                  </a:lnTo>
                  <a:lnTo>
                    <a:pt x="1096" y="62"/>
                  </a:lnTo>
                  <a:lnTo>
                    <a:pt x="1644" y="67"/>
                  </a:lnTo>
                  <a:lnTo>
                    <a:pt x="1733" y="69"/>
                  </a:lnTo>
                  <a:lnTo>
                    <a:pt x="1805" y="75"/>
                  </a:lnTo>
                  <a:lnTo>
                    <a:pt x="1862" y="83"/>
                  </a:lnTo>
                  <a:lnTo>
                    <a:pt x="1913" y="88"/>
                  </a:lnTo>
                  <a:lnTo>
                    <a:pt x="1968" y="97"/>
                  </a:lnTo>
                  <a:lnTo>
                    <a:pt x="2026" y="104"/>
                  </a:lnTo>
                  <a:lnTo>
                    <a:pt x="2100" y="110"/>
                  </a:lnTo>
                  <a:lnTo>
                    <a:pt x="2191" y="113"/>
                  </a:lnTo>
                  <a:lnTo>
                    <a:pt x="2213" y="113"/>
                  </a:lnTo>
                  <a:lnTo>
                    <a:pt x="2294" y="110"/>
                  </a:lnTo>
                  <a:lnTo>
                    <a:pt x="2362" y="104"/>
                  </a:lnTo>
                  <a:lnTo>
                    <a:pt x="2419" y="97"/>
                  </a:lnTo>
                  <a:lnTo>
                    <a:pt x="2467" y="86"/>
                  </a:lnTo>
                  <a:lnTo>
                    <a:pt x="2518" y="78"/>
                  </a:lnTo>
                  <a:lnTo>
                    <a:pt x="2572" y="69"/>
                  </a:lnTo>
                  <a:lnTo>
                    <a:pt x="2636" y="64"/>
                  </a:lnTo>
                  <a:lnTo>
                    <a:pt x="2718" y="62"/>
                  </a:lnTo>
                  <a:lnTo>
                    <a:pt x="2739" y="62"/>
                  </a:lnTo>
                  <a:lnTo>
                    <a:pt x="2829" y="64"/>
                  </a:lnTo>
                  <a:lnTo>
                    <a:pt x="2901" y="69"/>
                  </a:lnTo>
                  <a:lnTo>
                    <a:pt x="2958" y="78"/>
                  </a:lnTo>
                  <a:lnTo>
                    <a:pt x="3011" y="83"/>
                  </a:lnTo>
                  <a:lnTo>
                    <a:pt x="3063" y="94"/>
                  </a:lnTo>
                  <a:lnTo>
                    <a:pt x="3123" y="99"/>
                  </a:lnTo>
                  <a:lnTo>
                    <a:pt x="3195" y="104"/>
                  </a:lnTo>
                  <a:lnTo>
                    <a:pt x="3287" y="108"/>
                  </a:lnTo>
                  <a:lnTo>
                    <a:pt x="3835" y="115"/>
                  </a:lnTo>
                  <a:lnTo>
                    <a:pt x="3860" y="115"/>
                  </a:lnTo>
                  <a:lnTo>
                    <a:pt x="3940" y="113"/>
                  </a:lnTo>
                  <a:lnTo>
                    <a:pt x="4007" y="108"/>
                  </a:lnTo>
                  <a:lnTo>
                    <a:pt x="4062" y="99"/>
                  </a:lnTo>
                  <a:lnTo>
                    <a:pt x="4113" y="92"/>
                  </a:lnTo>
                  <a:lnTo>
                    <a:pt x="4161" y="83"/>
                  </a:lnTo>
                  <a:lnTo>
                    <a:pt x="4216" y="75"/>
                  </a:lnTo>
                  <a:lnTo>
                    <a:pt x="4281" y="69"/>
                  </a:lnTo>
                  <a:lnTo>
                    <a:pt x="4361" y="67"/>
                  </a:lnTo>
                  <a:lnTo>
                    <a:pt x="4383" y="67"/>
                  </a:lnTo>
                  <a:lnTo>
                    <a:pt x="4472" y="72"/>
                  </a:lnTo>
                  <a:lnTo>
                    <a:pt x="4545" y="78"/>
                  </a:lnTo>
                  <a:lnTo>
                    <a:pt x="4601" y="86"/>
                  </a:lnTo>
                  <a:lnTo>
                    <a:pt x="4652" y="97"/>
                  </a:lnTo>
                  <a:lnTo>
                    <a:pt x="4707" y="108"/>
                  </a:lnTo>
                  <a:lnTo>
                    <a:pt x="4766" y="115"/>
                  </a:lnTo>
                  <a:lnTo>
                    <a:pt x="4838" y="124"/>
                  </a:lnTo>
                  <a:lnTo>
                    <a:pt x="4930" y="126"/>
                  </a:lnTo>
                  <a:lnTo>
                    <a:pt x="5206" y="129"/>
                  </a:lnTo>
                  <a:lnTo>
                    <a:pt x="5482" y="129"/>
                  </a:lnTo>
                  <a:lnTo>
                    <a:pt x="5482" y="97"/>
                  </a:lnTo>
                  <a:lnTo>
                    <a:pt x="5206" y="97"/>
                  </a:lnTo>
                  <a:lnTo>
                    <a:pt x="4930" y="94"/>
                  </a:lnTo>
                  <a:lnTo>
                    <a:pt x="4842" y="92"/>
                  </a:lnTo>
                  <a:lnTo>
                    <a:pt x="4771" y="86"/>
                  </a:lnTo>
                  <a:lnTo>
                    <a:pt x="4712" y="75"/>
                  </a:lnTo>
                  <a:lnTo>
                    <a:pt x="4661" y="64"/>
                  </a:lnTo>
                  <a:lnTo>
                    <a:pt x="4607" y="56"/>
                  </a:lnTo>
                  <a:lnTo>
                    <a:pt x="4548" y="46"/>
                  </a:lnTo>
                  <a:lnTo>
                    <a:pt x="4474" y="40"/>
                  </a:lnTo>
                  <a:lnTo>
                    <a:pt x="4383" y="35"/>
                  </a:lnTo>
                  <a:lnTo>
                    <a:pt x="4361" y="35"/>
                  </a:lnTo>
                  <a:lnTo>
                    <a:pt x="4277" y="37"/>
                  </a:lnTo>
                  <a:lnTo>
                    <a:pt x="4212" y="43"/>
                  </a:lnTo>
                  <a:lnTo>
                    <a:pt x="4156" y="51"/>
                  </a:lnTo>
                  <a:lnTo>
                    <a:pt x="4108" y="59"/>
                  </a:lnTo>
                  <a:lnTo>
                    <a:pt x="4056" y="67"/>
                  </a:lnTo>
                  <a:lnTo>
                    <a:pt x="4002" y="75"/>
                  </a:lnTo>
                  <a:lnTo>
                    <a:pt x="3938" y="80"/>
                  </a:lnTo>
                  <a:lnTo>
                    <a:pt x="3860" y="83"/>
                  </a:lnTo>
                  <a:lnTo>
                    <a:pt x="3835" y="83"/>
                  </a:lnTo>
                  <a:lnTo>
                    <a:pt x="3287" y="75"/>
                  </a:lnTo>
                  <a:lnTo>
                    <a:pt x="3198" y="72"/>
                  </a:lnTo>
                  <a:lnTo>
                    <a:pt x="3125" y="67"/>
                  </a:lnTo>
                  <a:lnTo>
                    <a:pt x="3068" y="62"/>
                  </a:lnTo>
                  <a:lnTo>
                    <a:pt x="3015" y="53"/>
                  </a:lnTo>
                  <a:lnTo>
                    <a:pt x="2963" y="46"/>
                  </a:lnTo>
                  <a:lnTo>
                    <a:pt x="2904" y="37"/>
                  </a:lnTo>
                  <a:lnTo>
                    <a:pt x="2831" y="32"/>
                  </a:lnTo>
                  <a:lnTo>
                    <a:pt x="2739" y="30"/>
                  </a:lnTo>
                  <a:lnTo>
                    <a:pt x="2718" y="30"/>
                  </a:lnTo>
                  <a:lnTo>
                    <a:pt x="2634" y="32"/>
                  </a:lnTo>
                  <a:lnTo>
                    <a:pt x="2567" y="37"/>
                  </a:lnTo>
                  <a:lnTo>
                    <a:pt x="2513" y="46"/>
                  </a:lnTo>
                  <a:lnTo>
                    <a:pt x="2461" y="53"/>
                  </a:lnTo>
                  <a:lnTo>
                    <a:pt x="2413" y="64"/>
                  </a:lnTo>
                  <a:lnTo>
                    <a:pt x="2359" y="72"/>
                  </a:lnTo>
                  <a:lnTo>
                    <a:pt x="2294" y="78"/>
                  </a:lnTo>
                  <a:lnTo>
                    <a:pt x="2213" y="80"/>
                  </a:lnTo>
                  <a:lnTo>
                    <a:pt x="2191" y="80"/>
                  </a:lnTo>
                  <a:lnTo>
                    <a:pt x="2100" y="78"/>
                  </a:lnTo>
                  <a:lnTo>
                    <a:pt x="2030" y="72"/>
                  </a:lnTo>
                  <a:lnTo>
                    <a:pt x="1973" y="64"/>
                  </a:lnTo>
                  <a:lnTo>
                    <a:pt x="1919" y="59"/>
                  </a:lnTo>
                  <a:lnTo>
                    <a:pt x="1867" y="51"/>
                  </a:lnTo>
                  <a:lnTo>
                    <a:pt x="1808" y="43"/>
                  </a:lnTo>
                  <a:lnTo>
                    <a:pt x="1736" y="37"/>
                  </a:lnTo>
                  <a:lnTo>
                    <a:pt x="1644" y="35"/>
                  </a:lnTo>
                  <a:lnTo>
                    <a:pt x="1096" y="30"/>
                  </a:lnTo>
                  <a:lnTo>
                    <a:pt x="1004" y="30"/>
                  </a:lnTo>
                  <a:lnTo>
                    <a:pt x="933" y="23"/>
                  </a:lnTo>
                  <a:lnTo>
                    <a:pt x="823" y="16"/>
                  </a:lnTo>
                  <a:lnTo>
                    <a:pt x="712" y="5"/>
                  </a:lnTo>
                  <a:lnTo>
                    <a:pt x="640" y="2"/>
                  </a:lnTo>
                  <a:lnTo>
                    <a:pt x="548" y="0"/>
                  </a:lnTo>
                  <a:lnTo>
                    <a:pt x="461" y="0"/>
                  </a:lnTo>
                  <a:lnTo>
                    <a:pt x="357" y="0"/>
                  </a:lnTo>
                  <a:lnTo>
                    <a:pt x="275" y="2"/>
                  </a:lnTo>
                  <a:lnTo>
                    <a:pt x="194" y="5"/>
                  </a:lnTo>
                  <a:lnTo>
                    <a:pt x="92" y="5"/>
                  </a:lnTo>
                  <a:lnTo>
                    <a:pt x="0" y="5"/>
                  </a:lnTo>
                  <a:lnTo>
                    <a:pt x="0"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4" name="Freeform 20"/>
            <p:cNvSpPr/>
            <p:nvPr/>
          </p:nvSpPr>
          <p:spPr bwMode="auto">
            <a:xfrm>
              <a:off x="2957" y="2050"/>
              <a:ext cx="150" cy="214"/>
            </a:xfrm>
            <a:custGeom>
              <a:avLst/>
              <a:gdLst>
                <a:gd name="T0" fmla="*/ 1149 w 1646"/>
                <a:gd name="T1" fmla="*/ 16 h 2358"/>
                <a:gd name="T2" fmla="*/ 1136 w 1646"/>
                <a:gd name="T3" fmla="*/ 5 h 2358"/>
                <a:gd name="T4" fmla="*/ 2 w 1646"/>
                <a:gd name="T5" fmla="*/ 1605 h 2358"/>
                <a:gd name="T6" fmla="*/ 0 w 1646"/>
                <a:gd name="T7" fmla="*/ 1610 h 2358"/>
                <a:gd name="T8" fmla="*/ 0 w 1646"/>
                <a:gd name="T9" fmla="*/ 1618 h 2358"/>
                <a:gd name="T10" fmla="*/ 2 w 1646"/>
                <a:gd name="T11" fmla="*/ 1624 h 2358"/>
                <a:gd name="T12" fmla="*/ 5 w 1646"/>
                <a:gd name="T13" fmla="*/ 1630 h 2358"/>
                <a:gd name="T14" fmla="*/ 1082 w 1646"/>
                <a:gd name="T15" fmla="*/ 2355 h 2358"/>
                <a:gd name="T16" fmla="*/ 1087 w 1646"/>
                <a:gd name="T17" fmla="*/ 2358 h 2358"/>
                <a:gd name="T18" fmla="*/ 1093 w 1646"/>
                <a:gd name="T19" fmla="*/ 2358 h 2358"/>
                <a:gd name="T20" fmla="*/ 1098 w 1646"/>
                <a:gd name="T21" fmla="*/ 2358 h 2358"/>
                <a:gd name="T22" fmla="*/ 1104 w 1646"/>
                <a:gd name="T23" fmla="*/ 2352 h 2358"/>
                <a:gd name="T24" fmla="*/ 1641 w 1646"/>
                <a:gd name="T25" fmla="*/ 1815 h 2358"/>
                <a:gd name="T26" fmla="*/ 1646 w 1646"/>
                <a:gd name="T27" fmla="*/ 1807 h 2358"/>
                <a:gd name="T28" fmla="*/ 1646 w 1646"/>
                <a:gd name="T29" fmla="*/ 1799 h 2358"/>
                <a:gd name="T30" fmla="*/ 1165 w 1646"/>
                <a:gd name="T31" fmla="*/ 11 h 2358"/>
                <a:gd name="T32" fmla="*/ 1160 w 1646"/>
                <a:gd name="T33" fmla="*/ 2 h 2358"/>
                <a:gd name="T34" fmla="*/ 1152 w 1646"/>
                <a:gd name="T35" fmla="*/ 0 h 2358"/>
                <a:gd name="T36" fmla="*/ 1144 w 1646"/>
                <a:gd name="T37" fmla="*/ 0 h 2358"/>
                <a:gd name="T38" fmla="*/ 1136 w 1646"/>
                <a:gd name="T39" fmla="*/ 5 h 2358"/>
                <a:gd name="T40" fmla="*/ 1149 w 1646"/>
                <a:gd name="T41" fmla="*/ 16 h 2358"/>
                <a:gd name="T42" fmla="*/ 1133 w 1646"/>
                <a:gd name="T43" fmla="*/ 18 h 2358"/>
                <a:gd name="T44" fmla="*/ 1611 w 1646"/>
                <a:gd name="T45" fmla="*/ 1799 h 2358"/>
                <a:gd name="T46" fmla="*/ 1090 w 1646"/>
                <a:gd name="T47" fmla="*/ 2319 h 2358"/>
                <a:gd name="T48" fmla="*/ 37 w 1646"/>
                <a:gd name="T49" fmla="*/ 1610 h 2358"/>
                <a:gd name="T50" fmla="*/ 1163 w 1646"/>
                <a:gd name="T51" fmla="*/ 25 h 2358"/>
                <a:gd name="T52" fmla="*/ 1149 w 1646"/>
                <a:gd name="T53" fmla="*/ 16 h 2358"/>
                <a:gd name="T54" fmla="*/ 1133 w 1646"/>
                <a:gd name="T55" fmla="*/ 18 h 2358"/>
                <a:gd name="T56" fmla="*/ 1149 w 1646"/>
                <a:gd name="T57" fmla="*/ 1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46" h="2358">
                  <a:moveTo>
                    <a:pt x="1149" y="16"/>
                  </a:moveTo>
                  <a:lnTo>
                    <a:pt x="1136" y="5"/>
                  </a:lnTo>
                  <a:lnTo>
                    <a:pt x="2" y="1605"/>
                  </a:lnTo>
                  <a:lnTo>
                    <a:pt x="0" y="1610"/>
                  </a:lnTo>
                  <a:lnTo>
                    <a:pt x="0" y="1618"/>
                  </a:lnTo>
                  <a:lnTo>
                    <a:pt x="2" y="1624"/>
                  </a:lnTo>
                  <a:lnTo>
                    <a:pt x="5" y="1630"/>
                  </a:lnTo>
                  <a:lnTo>
                    <a:pt x="1082" y="2355"/>
                  </a:lnTo>
                  <a:lnTo>
                    <a:pt x="1087" y="2358"/>
                  </a:lnTo>
                  <a:lnTo>
                    <a:pt x="1093" y="2358"/>
                  </a:lnTo>
                  <a:lnTo>
                    <a:pt x="1098" y="2358"/>
                  </a:lnTo>
                  <a:lnTo>
                    <a:pt x="1104" y="2352"/>
                  </a:lnTo>
                  <a:lnTo>
                    <a:pt x="1641" y="1815"/>
                  </a:lnTo>
                  <a:lnTo>
                    <a:pt x="1646" y="1807"/>
                  </a:lnTo>
                  <a:lnTo>
                    <a:pt x="1646" y="1799"/>
                  </a:lnTo>
                  <a:lnTo>
                    <a:pt x="1165" y="11"/>
                  </a:lnTo>
                  <a:lnTo>
                    <a:pt x="1160" y="2"/>
                  </a:lnTo>
                  <a:lnTo>
                    <a:pt x="1152" y="0"/>
                  </a:lnTo>
                  <a:lnTo>
                    <a:pt x="1144" y="0"/>
                  </a:lnTo>
                  <a:lnTo>
                    <a:pt x="1136" y="5"/>
                  </a:lnTo>
                  <a:lnTo>
                    <a:pt x="1149" y="16"/>
                  </a:lnTo>
                  <a:lnTo>
                    <a:pt x="1133" y="18"/>
                  </a:lnTo>
                  <a:lnTo>
                    <a:pt x="1611" y="1799"/>
                  </a:lnTo>
                  <a:lnTo>
                    <a:pt x="1090" y="2319"/>
                  </a:lnTo>
                  <a:lnTo>
                    <a:pt x="37" y="1610"/>
                  </a:lnTo>
                  <a:lnTo>
                    <a:pt x="1163" y="25"/>
                  </a:lnTo>
                  <a:lnTo>
                    <a:pt x="1149" y="16"/>
                  </a:lnTo>
                  <a:lnTo>
                    <a:pt x="1133" y="18"/>
                  </a:lnTo>
                  <a:lnTo>
                    <a:pt x="1149"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5" name="Freeform 21"/>
            <p:cNvSpPr/>
            <p:nvPr/>
          </p:nvSpPr>
          <p:spPr bwMode="auto">
            <a:xfrm>
              <a:off x="3055" y="2050"/>
              <a:ext cx="8" cy="214"/>
            </a:xfrm>
            <a:custGeom>
              <a:avLst/>
              <a:gdLst>
                <a:gd name="T0" fmla="*/ 33 w 91"/>
                <a:gd name="T1" fmla="*/ 2341 h 2358"/>
                <a:gd name="T2" fmla="*/ 91 w 91"/>
                <a:gd name="T3" fmla="*/ 16 h 2358"/>
                <a:gd name="T4" fmla="*/ 89 w 91"/>
                <a:gd name="T5" fmla="*/ 11 h 2358"/>
                <a:gd name="T6" fmla="*/ 86 w 91"/>
                <a:gd name="T7" fmla="*/ 5 h 2358"/>
                <a:gd name="T8" fmla="*/ 81 w 91"/>
                <a:gd name="T9" fmla="*/ 0 h 2358"/>
                <a:gd name="T10" fmla="*/ 75 w 91"/>
                <a:gd name="T11" fmla="*/ 0 h 2358"/>
                <a:gd name="T12" fmla="*/ 70 w 91"/>
                <a:gd name="T13" fmla="*/ 0 h 2358"/>
                <a:gd name="T14" fmla="*/ 65 w 91"/>
                <a:gd name="T15" fmla="*/ 5 h 2358"/>
                <a:gd name="T16" fmla="*/ 59 w 91"/>
                <a:gd name="T17" fmla="*/ 8 h 2358"/>
                <a:gd name="T18" fmla="*/ 59 w 91"/>
                <a:gd name="T19" fmla="*/ 16 h 2358"/>
                <a:gd name="T20" fmla="*/ 0 w 91"/>
                <a:gd name="T21" fmla="*/ 2341 h 2358"/>
                <a:gd name="T22" fmla="*/ 3 w 91"/>
                <a:gd name="T23" fmla="*/ 2347 h 2358"/>
                <a:gd name="T24" fmla="*/ 5 w 91"/>
                <a:gd name="T25" fmla="*/ 2352 h 2358"/>
                <a:gd name="T26" fmla="*/ 10 w 91"/>
                <a:gd name="T27" fmla="*/ 2358 h 2358"/>
                <a:gd name="T28" fmla="*/ 16 w 91"/>
                <a:gd name="T29" fmla="*/ 2358 h 2358"/>
                <a:gd name="T30" fmla="*/ 24 w 91"/>
                <a:gd name="T31" fmla="*/ 2358 h 2358"/>
                <a:gd name="T32" fmla="*/ 26 w 91"/>
                <a:gd name="T33" fmla="*/ 2352 h 2358"/>
                <a:gd name="T34" fmla="*/ 33 w 91"/>
                <a:gd name="T35" fmla="*/ 2349 h 2358"/>
                <a:gd name="T36" fmla="*/ 33 w 91"/>
                <a:gd name="T37" fmla="*/ 2341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2358">
                  <a:moveTo>
                    <a:pt x="33" y="2341"/>
                  </a:moveTo>
                  <a:lnTo>
                    <a:pt x="91" y="16"/>
                  </a:lnTo>
                  <a:lnTo>
                    <a:pt x="89" y="11"/>
                  </a:lnTo>
                  <a:lnTo>
                    <a:pt x="86" y="5"/>
                  </a:lnTo>
                  <a:lnTo>
                    <a:pt x="81" y="0"/>
                  </a:lnTo>
                  <a:lnTo>
                    <a:pt x="75" y="0"/>
                  </a:lnTo>
                  <a:lnTo>
                    <a:pt x="70" y="0"/>
                  </a:lnTo>
                  <a:lnTo>
                    <a:pt x="65" y="5"/>
                  </a:lnTo>
                  <a:lnTo>
                    <a:pt x="59" y="8"/>
                  </a:lnTo>
                  <a:lnTo>
                    <a:pt x="59" y="16"/>
                  </a:lnTo>
                  <a:lnTo>
                    <a:pt x="0" y="2341"/>
                  </a:lnTo>
                  <a:lnTo>
                    <a:pt x="3" y="2347"/>
                  </a:lnTo>
                  <a:lnTo>
                    <a:pt x="5" y="2352"/>
                  </a:lnTo>
                  <a:lnTo>
                    <a:pt x="10" y="2358"/>
                  </a:lnTo>
                  <a:lnTo>
                    <a:pt x="16" y="2358"/>
                  </a:lnTo>
                  <a:lnTo>
                    <a:pt x="24" y="2358"/>
                  </a:lnTo>
                  <a:lnTo>
                    <a:pt x="26" y="2352"/>
                  </a:lnTo>
                  <a:lnTo>
                    <a:pt x="33" y="2349"/>
                  </a:lnTo>
                  <a:lnTo>
                    <a:pt x="33" y="23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6" name="Freeform 22"/>
            <p:cNvSpPr/>
            <p:nvPr/>
          </p:nvSpPr>
          <p:spPr bwMode="auto">
            <a:xfrm>
              <a:off x="2464" y="2421"/>
              <a:ext cx="108" cy="32"/>
            </a:xfrm>
            <a:custGeom>
              <a:avLst/>
              <a:gdLst>
                <a:gd name="T0" fmla="*/ 1192 w 1192"/>
                <a:gd name="T1" fmla="*/ 173 h 348"/>
                <a:gd name="T2" fmla="*/ 1190 w 1192"/>
                <a:gd name="T3" fmla="*/ 207 h 348"/>
                <a:gd name="T4" fmla="*/ 1181 w 1192"/>
                <a:gd name="T5" fmla="*/ 240 h 348"/>
                <a:gd name="T6" fmla="*/ 1170 w 1192"/>
                <a:gd name="T7" fmla="*/ 270 h 348"/>
                <a:gd name="T8" fmla="*/ 1154 w 1192"/>
                <a:gd name="T9" fmla="*/ 296 h 348"/>
                <a:gd name="T10" fmla="*/ 1135 w 1192"/>
                <a:gd name="T11" fmla="*/ 318 h 348"/>
                <a:gd name="T12" fmla="*/ 1112 w 1192"/>
                <a:gd name="T13" fmla="*/ 334 h 348"/>
                <a:gd name="T14" fmla="*/ 1101 w 1192"/>
                <a:gd name="T15" fmla="*/ 339 h 348"/>
                <a:gd name="T16" fmla="*/ 1087 w 1192"/>
                <a:gd name="T17" fmla="*/ 342 h 348"/>
                <a:gd name="T18" fmla="*/ 1073 w 1192"/>
                <a:gd name="T19" fmla="*/ 344 h 348"/>
                <a:gd name="T20" fmla="*/ 1060 w 1192"/>
                <a:gd name="T21" fmla="*/ 348 h 348"/>
                <a:gd name="T22" fmla="*/ 132 w 1192"/>
                <a:gd name="T23" fmla="*/ 348 h 348"/>
                <a:gd name="T24" fmla="*/ 118 w 1192"/>
                <a:gd name="T25" fmla="*/ 344 h 348"/>
                <a:gd name="T26" fmla="*/ 104 w 1192"/>
                <a:gd name="T27" fmla="*/ 342 h 348"/>
                <a:gd name="T28" fmla="*/ 91 w 1192"/>
                <a:gd name="T29" fmla="*/ 339 h 348"/>
                <a:gd name="T30" fmla="*/ 81 w 1192"/>
                <a:gd name="T31" fmla="*/ 334 h 348"/>
                <a:gd name="T32" fmla="*/ 59 w 1192"/>
                <a:gd name="T33" fmla="*/ 318 h 348"/>
                <a:gd name="T34" fmla="*/ 37 w 1192"/>
                <a:gd name="T35" fmla="*/ 296 h 348"/>
                <a:gd name="T36" fmla="*/ 24 w 1192"/>
                <a:gd name="T37" fmla="*/ 270 h 348"/>
                <a:gd name="T38" fmla="*/ 10 w 1192"/>
                <a:gd name="T39" fmla="*/ 240 h 348"/>
                <a:gd name="T40" fmla="*/ 2 w 1192"/>
                <a:gd name="T41" fmla="*/ 207 h 348"/>
                <a:gd name="T42" fmla="*/ 0 w 1192"/>
                <a:gd name="T43" fmla="*/ 173 h 348"/>
                <a:gd name="T44" fmla="*/ 2 w 1192"/>
                <a:gd name="T45" fmla="*/ 139 h 348"/>
                <a:gd name="T46" fmla="*/ 10 w 1192"/>
                <a:gd name="T47" fmla="*/ 107 h 348"/>
                <a:gd name="T48" fmla="*/ 24 w 1192"/>
                <a:gd name="T49" fmla="*/ 78 h 348"/>
                <a:gd name="T50" fmla="*/ 37 w 1192"/>
                <a:gd name="T51" fmla="*/ 51 h 348"/>
                <a:gd name="T52" fmla="*/ 59 w 1192"/>
                <a:gd name="T53" fmla="*/ 29 h 348"/>
                <a:gd name="T54" fmla="*/ 81 w 1192"/>
                <a:gd name="T55" fmla="*/ 12 h 348"/>
                <a:gd name="T56" fmla="*/ 91 w 1192"/>
                <a:gd name="T57" fmla="*/ 7 h 348"/>
                <a:gd name="T58" fmla="*/ 104 w 1192"/>
                <a:gd name="T59" fmla="*/ 5 h 348"/>
                <a:gd name="T60" fmla="*/ 118 w 1192"/>
                <a:gd name="T61" fmla="*/ 2 h 348"/>
                <a:gd name="T62" fmla="*/ 132 w 1192"/>
                <a:gd name="T63" fmla="*/ 0 h 348"/>
                <a:gd name="T64" fmla="*/ 1060 w 1192"/>
                <a:gd name="T65" fmla="*/ 0 h 348"/>
                <a:gd name="T66" fmla="*/ 1073 w 1192"/>
                <a:gd name="T67" fmla="*/ 2 h 348"/>
                <a:gd name="T68" fmla="*/ 1087 w 1192"/>
                <a:gd name="T69" fmla="*/ 5 h 348"/>
                <a:gd name="T70" fmla="*/ 1101 w 1192"/>
                <a:gd name="T71" fmla="*/ 7 h 348"/>
                <a:gd name="T72" fmla="*/ 1112 w 1192"/>
                <a:gd name="T73" fmla="*/ 12 h 348"/>
                <a:gd name="T74" fmla="*/ 1135 w 1192"/>
                <a:gd name="T75" fmla="*/ 29 h 348"/>
                <a:gd name="T76" fmla="*/ 1154 w 1192"/>
                <a:gd name="T77" fmla="*/ 51 h 348"/>
                <a:gd name="T78" fmla="*/ 1170 w 1192"/>
                <a:gd name="T79" fmla="*/ 78 h 348"/>
                <a:gd name="T80" fmla="*/ 1181 w 1192"/>
                <a:gd name="T81" fmla="*/ 107 h 348"/>
                <a:gd name="T82" fmla="*/ 1190 w 1192"/>
                <a:gd name="T83" fmla="*/ 139 h 348"/>
                <a:gd name="T84" fmla="*/ 1192 w 1192"/>
                <a:gd name="T85" fmla="*/ 17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2" h="348">
                  <a:moveTo>
                    <a:pt x="1192" y="173"/>
                  </a:moveTo>
                  <a:lnTo>
                    <a:pt x="1190" y="207"/>
                  </a:lnTo>
                  <a:lnTo>
                    <a:pt x="1181" y="240"/>
                  </a:lnTo>
                  <a:lnTo>
                    <a:pt x="1170" y="270"/>
                  </a:lnTo>
                  <a:lnTo>
                    <a:pt x="1154" y="296"/>
                  </a:lnTo>
                  <a:lnTo>
                    <a:pt x="1135" y="318"/>
                  </a:lnTo>
                  <a:lnTo>
                    <a:pt x="1112" y="334"/>
                  </a:lnTo>
                  <a:lnTo>
                    <a:pt x="1101" y="339"/>
                  </a:lnTo>
                  <a:lnTo>
                    <a:pt x="1087" y="342"/>
                  </a:lnTo>
                  <a:lnTo>
                    <a:pt x="1073" y="344"/>
                  </a:lnTo>
                  <a:lnTo>
                    <a:pt x="1060" y="348"/>
                  </a:lnTo>
                  <a:lnTo>
                    <a:pt x="132" y="348"/>
                  </a:lnTo>
                  <a:lnTo>
                    <a:pt x="118" y="344"/>
                  </a:lnTo>
                  <a:lnTo>
                    <a:pt x="104" y="342"/>
                  </a:lnTo>
                  <a:lnTo>
                    <a:pt x="91" y="339"/>
                  </a:lnTo>
                  <a:lnTo>
                    <a:pt x="81" y="334"/>
                  </a:lnTo>
                  <a:lnTo>
                    <a:pt x="59" y="318"/>
                  </a:lnTo>
                  <a:lnTo>
                    <a:pt x="37" y="296"/>
                  </a:lnTo>
                  <a:lnTo>
                    <a:pt x="24" y="270"/>
                  </a:lnTo>
                  <a:lnTo>
                    <a:pt x="10" y="240"/>
                  </a:lnTo>
                  <a:lnTo>
                    <a:pt x="2" y="207"/>
                  </a:lnTo>
                  <a:lnTo>
                    <a:pt x="0" y="173"/>
                  </a:lnTo>
                  <a:lnTo>
                    <a:pt x="2" y="139"/>
                  </a:lnTo>
                  <a:lnTo>
                    <a:pt x="10" y="107"/>
                  </a:lnTo>
                  <a:lnTo>
                    <a:pt x="24" y="78"/>
                  </a:lnTo>
                  <a:lnTo>
                    <a:pt x="37" y="51"/>
                  </a:lnTo>
                  <a:lnTo>
                    <a:pt x="59" y="29"/>
                  </a:lnTo>
                  <a:lnTo>
                    <a:pt x="81" y="12"/>
                  </a:lnTo>
                  <a:lnTo>
                    <a:pt x="91" y="7"/>
                  </a:lnTo>
                  <a:lnTo>
                    <a:pt x="104" y="5"/>
                  </a:lnTo>
                  <a:lnTo>
                    <a:pt x="118" y="2"/>
                  </a:lnTo>
                  <a:lnTo>
                    <a:pt x="132" y="0"/>
                  </a:lnTo>
                  <a:lnTo>
                    <a:pt x="1060" y="0"/>
                  </a:lnTo>
                  <a:lnTo>
                    <a:pt x="1073" y="2"/>
                  </a:lnTo>
                  <a:lnTo>
                    <a:pt x="1087" y="5"/>
                  </a:lnTo>
                  <a:lnTo>
                    <a:pt x="1101" y="7"/>
                  </a:lnTo>
                  <a:lnTo>
                    <a:pt x="1112" y="12"/>
                  </a:lnTo>
                  <a:lnTo>
                    <a:pt x="1135" y="29"/>
                  </a:lnTo>
                  <a:lnTo>
                    <a:pt x="1154" y="51"/>
                  </a:lnTo>
                  <a:lnTo>
                    <a:pt x="1170" y="78"/>
                  </a:lnTo>
                  <a:lnTo>
                    <a:pt x="1181" y="107"/>
                  </a:lnTo>
                  <a:lnTo>
                    <a:pt x="1190" y="139"/>
                  </a:lnTo>
                  <a:lnTo>
                    <a:pt x="1192" y="1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7" name="Freeform 23"/>
            <p:cNvSpPr/>
            <p:nvPr/>
          </p:nvSpPr>
          <p:spPr bwMode="auto">
            <a:xfrm>
              <a:off x="2463" y="2420"/>
              <a:ext cx="110" cy="33"/>
            </a:xfrm>
            <a:custGeom>
              <a:avLst/>
              <a:gdLst>
                <a:gd name="T0" fmla="*/ 1193 w 1209"/>
                <a:gd name="T1" fmla="*/ 182 h 364"/>
                <a:gd name="T2" fmla="*/ 1183 w 1209"/>
                <a:gd name="T3" fmla="*/ 249 h 364"/>
                <a:gd name="T4" fmla="*/ 1156 w 1209"/>
                <a:gd name="T5" fmla="*/ 300 h 364"/>
                <a:gd name="T6" fmla="*/ 1118 w 1209"/>
                <a:gd name="T7" fmla="*/ 335 h 364"/>
                <a:gd name="T8" fmla="*/ 1082 w 1209"/>
                <a:gd name="T9" fmla="*/ 346 h 364"/>
                <a:gd name="T10" fmla="*/ 141 w 1209"/>
                <a:gd name="T11" fmla="*/ 348 h 364"/>
                <a:gd name="T12" fmla="*/ 116 w 1209"/>
                <a:gd name="T13" fmla="*/ 343 h 364"/>
                <a:gd name="T14" fmla="*/ 74 w 1209"/>
                <a:gd name="T15" fmla="*/ 318 h 364"/>
                <a:gd name="T16" fmla="*/ 38 w 1209"/>
                <a:gd name="T17" fmla="*/ 276 h 364"/>
                <a:gd name="T18" fmla="*/ 19 w 1209"/>
                <a:gd name="T19" fmla="*/ 216 h 364"/>
                <a:gd name="T20" fmla="*/ 19 w 1209"/>
                <a:gd name="T21" fmla="*/ 148 h 364"/>
                <a:gd name="T22" fmla="*/ 38 w 1209"/>
                <a:gd name="T23" fmla="*/ 90 h 364"/>
                <a:gd name="T24" fmla="*/ 74 w 1209"/>
                <a:gd name="T25" fmla="*/ 46 h 364"/>
                <a:gd name="T26" fmla="*/ 116 w 1209"/>
                <a:gd name="T27" fmla="*/ 21 h 364"/>
                <a:gd name="T28" fmla="*/ 141 w 1209"/>
                <a:gd name="T29" fmla="*/ 16 h 364"/>
                <a:gd name="T30" fmla="*/ 1082 w 1209"/>
                <a:gd name="T31" fmla="*/ 19 h 364"/>
                <a:gd name="T32" fmla="*/ 1118 w 1209"/>
                <a:gd name="T33" fmla="*/ 30 h 364"/>
                <a:gd name="T34" fmla="*/ 1156 w 1209"/>
                <a:gd name="T35" fmla="*/ 65 h 364"/>
                <a:gd name="T36" fmla="*/ 1183 w 1209"/>
                <a:gd name="T37" fmla="*/ 116 h 364"/>
                <a:gd name="T38" fmla="*/ 1193 w 1209"/>
                <a:gd name="T39" fmla="*/ 182 h 364"/>
                <a:gd name="T40" fmla="*/ 1209 w 1209"/>
                <a:gd name="T41" fmla="*/ 182 h 364"/>
                <a:gd name="T42" fmla="*/ 1199 w 1209"/>
                <a:gd name="T43" fmla="*/ 113 h 364"/>
                <a:gd name="T44" fmla="*/ 1169 w 1209"/>
                <a:gd name="T45" fmla="*/ 55 h 364"/>
                <a:gd name="T46" fmla="*/ 1126 w 1209"/>
                <a:gd name="T47" fmla="*/ 16 h 364"/>
                <a:gd name="T48" fmla="*/ 1098 w 1209"/>
                <a:gd name="T49" fmla="*/ 5 h 364"/>
                <a:gd name="T50" fmla="*/ 1069 w 1209"/>
                <a:gd name="T51" fmla="*/ 0 h 364"/>
                <a:gd name="T52" fmla="*/ 125 w 1209"/>
                <a:gd name="T53" fmla="*/ 3 h 364"/>
                <a:gd name="T54" fmla="*/ 97 w 1209"/>
                <a:gd name="T55" fmla="*/ 9 h 364"/>
                <a:gd name="T56" fmla="*/ 74 w 1209"/>
                <a:gd name="T57" fmla="*/ 25 h 364"/>
                <a:gd name="T58" fmla="*/ 41 w 1209"/>
                <a:gd name="T59" fmla="*/ 55 h 364"/>
                <a:gd name="T60" fmla="*/ 11 w 1209"/>
                <a:gd name="T61" fmla="*/ 113 h 364"/>
                <a:gd name="T62" fmla="*/ 0 w 1209"/>
                <a:gd name="T63" fmla="*/ 182 h 364"/>
                <a:gd name="T64" fmla="*/ 11 w 1209"/>
                <a:gd name="T65" fmla="*/ 251 h 364"/>
                <a:gd name="T66" fmla="*/ 41 w 1209"/>
                <a:gd name="T67" fmla="*/ 311 h 364"/>
                <a:gd name="T68" fmla="*/ 74 w 1209"/>
                <a:gd name="T69" fmla="*/ 341 h 364"/>
                <a:gd name="T70" fmla="*/ 97 w 1209"/>
                <a:gd name="T71" fmla="*/ 357 h 364"/>
                <a:gd name="T72" fmla="*/ 125 w 1209"/>
                <a:gd name="T73" fmla="*/ 362 h 364"/>
                <a:gd name="T74" fmla="*/ 1069 w 1209"/>
                <a:gd name="T75" fmla="*/ 364 h 364"/>
                <a:gd name="T76" fmla="*/ 1098 w 1209"/>
                <a:gd name="T77" fmla="*/ 359 h 364"/>
                <a:gd name="T78" fmla="*/ 1126 w 1209"/>
                <a:gd name="T79" fmla="*/ 348 h 364"/>
                <a:gd name="T80" fmla="*/ 1169 w 1209"/>
                <a:gd name="T81" fmla="*/ 311 h 364"/>
                <a:gd name="T82" fmla="*/ 1199 w 1209"/>
                <a:gd name="T83" fmla="*/ 251 h 364"/>
                <a:gd name="T84" fmla="*/ 1209 w 1209"/>
                <a:gd name="T85" fmla="*/ 18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09" h="364">
                  <a:moveTo>
                    <a:pt x="1201" y="182"/>
                  </a:moveTo>
                  <a:lnTo>
                    <a:pt x="1193" y="182"/>
                  </a:lnTo>
                  <a:lnTo>
                    <a:pt x="1190" y="216"/>
                  </a:lnTo>
                  <a:lnTo>
                    <a:pt x="1183" y="249"/>
                  </a:lnTo>
                  <a:lnTo>
                    <a:pt x="1172" y="276"/>
                  </a:lnTo>
                  <a:lnTo>
                    <a:pt x="1156" y="300"/>
                  </a:lnTo>
                  <a:lnTo>
                    <a:pt x="1139" y="318"/>
                  </a:lnTo>
                  <a:lnTo>
                    <a:pt x="1118" y="335"/>
                  </a:lnTo>
                  <a:lnTo>
                    <a:pt x="1093" y="343"/>
                  </a:lnTo>
                  <a:lnTo>
                    <a:pt x="1082" y="346"/>
                  </a:lnTo>
                  <a:lnTo>
                    <a:pt x="1069" y="348"/>
                  </a:lnTo>
                  <a:lnTo>
                    <a:pt x="141" y="348"/>
                  </a:lnTo>
                  <a:lnTo>
                    <a:pt x="127" y="346"/>
                  </a:lnTo>
                  <a:lnTo>
                    <a:pt x="116" y="343"/>
                  </a:lnTo>
                  <a:lnTo>
                    <a:pt x="92" y="335"/>
                  </a:lnTo>
                  <a:lnTo>
                    <a:pt x="74" y="318"/>
                  </a:lnTo>
                  <a:lnTo>
                    <a:pt x="54" y="300"/>
                  </a:lnTo>
                  <a:lnTo>
                    <a:pt x="38" y="276"/>
                  </a:lnTo>
                  <a:lnTo>
                    <a:pt x="28" y="249"/>
                  </a:lnTo>
                  <a:lnTo>
                    <a:pt x="19" y="216"/>
                  </a:lnTo>
                  <a:lnTo>
                    <a:pt x="17" y="182"/>
                  </a:lnTo>
                  <a:lnTo>
                    <a:pt x="19" y="148"/>
                  </a:lnTo>
                  <a:lnTo>
                    <a:pt x="28" y="116"/>
                  </a:lnTo>
                  <a:lnTo>
                    <a:pt x="38" y="90"/>
                  </a:lnTo>
                  <a:lnTo>
                    <a:pt x="54" y="65"/>
                  </a:lnTo>
                  <a:lnTo>
                    <a:pt x="74" y="46"/>
                  </a:lnTo>
                  <a:lnTo>
                    <a:pt x="92" y="30"/>
                  </a:lnTo>
                  <a:lnTo>
                    <a:pt x="116" y="21"/>
                  </a:lnTo>
                  <a:lnTo>
                    <a:pt x="127" y="19"/>
                  </a:lnTo>
                  <a:lnTo>
                    <a:pt x="141" y="16"/>
                  </a:lnTo>
                  <a:lnTo>
                    <a:pt x="1069" y="16"/>
                  </a:lnTo>
                  <a:lnTo>
                    <a:pt x="1082" y="19"/>
                  </a:lnTo>
                  <a:lnTo>
                    <a:pt x="1093" y="21"/>
                  </a:lnTo>
                  <a:lnTo>
                    <a:pt x="1118" y="30"/>
                  </a:lnTo>
                  <a:lnTo>
                    <a:pt x="1139" y="46"/>
                  </a:lnTo>
                  <a:lnTo>
                    <a:pt x="1156" y="65"/>
                  </a:lnTo>
                  <a:lnTo>
                    <a:pt x="1172" y="90"/>
                  </a:lnTo>
                  <a:lnTo>
                    <a:pt x="1183" y="116"/>
                  </a:lnTo>
                  <a:lnTo>
                    <a:pt x="1190" y="148"/>
                  </a:lnTo>
                  <a:lnTo>
                    <a:pt x="1193" y="182"/>
                  </a:lnTo>
                  <a:lnTo>
                    <a:pt x="1201" y="182"/>
                  </a:lnTo>
                  <a:lnTo>
                    <a:pt x="1209" y="182"/>
                  </a:lnTo>
                  <a:lnTo>
                    <a:pt x="1207" y="146"/>
                  </a:lnTo>
                  <a:lnTo>
                    <a:pt x="1199" y="113"/>
                  </a:lnTo>
                  <a:lnTo>
                    <a:pt x="1185" y="81"/>
                  </a:lnTo>
                  <a:lnTo>
                    <a:pt x="1169" y="55"/>
                  </a:lnTo>
                  <a:lnTo>
                    <a:pt x="1150" y="33"/>
                  </a:lnTo>
                  <a:lnTo>
                    <a:pt x="1126" y="16"/>
                  </a:lnTo>
                  <a:lnTo>
                    <a:pt x="1112" y="9"/>
                  </a:lnTo>
                  <a:lnTo>
                    <a:pt x="1098" y="5"/>
                  </a:lnTo>
                  <a:lnTo>
                    <a:pt x="1085" y="3"/>
                  </a:lnTo>
                  <a:lnTo>
                    <a:pt x="1069" y="0"/>
                  </a:lnTo>
                  <a:lnTo>
                    <a:pt x="141" y="0"/>
                  </a:lnTo>
                  <a:lnTo>
                    <a:pt x="125" y="3"/>
                  </a:lnTo>
                  <a:lnTo>
                    <a:pt x="111" y="5"/>
                  </a:lnTo>
                  <a:lnTo>
                    <a:pt x="97" y="9"/>
                  </a:lnTo>
                  <a:lnTo>
                    <a:pt x="84" y="16"/>
                  </a:lnTo>
                  <a:lnTo>
                    <a:pt x="74" y="25"/>
                  </a:lnTo>
                  <a:lnTo>
                    <a:pt x="62" y="33"/>
                  </a:lnTo>
                  <a:lnTo>
                    <a:pt x="41" y="55"/>
                  </a:lnTo>
                  <a:lnTo>
                    <a:pt x="25" y="81"/>
                  </a:lnTo>
                  <a:lnTo>
                    <a:pt x="11" y="113"/>
                  </a:lnTo>
                  <a:lnTo>
                    <a:pt x="3" y="146"/>
                  </a:lnTo>
                  <a:lnTo>
                    <a:pt x="0" y="182"/>
                  </a:lnTo>
                  <a:lnTo>
                    <a:pt x="3" y="219"/>
                  </a:lnTo>
                  <a:lnTo>
                    <a:pt x="11" y="251"/>
                  </a:lnTo>
                  <a:lnTo>
                    <a:pt x="25" y="284"/>
                  </a:lnTo>
                  <a:lnTo>
                    <a:pt x="41" y="311"/>
                  </a:lnTo>
                  <a:lnTo>
                    <a:pt x="62" y="332"/>
                  </a:lnTo>
                  <a:lnTo>
                    <a:pt x="74" y="341"/>
                  </a:lnTo>
                  <a:lnTo>
                    <a:pt x="84" y="348"/>
                  </a:lnTo>
                  <a:lnTo>
                    <a:pt x="97" y="357"/>
                  </a:lnTo>
                  <a:lnTo>
                    <a:pt x="111" y="359"/>
                  </a:lnTo>
                  <a:lnTo>
                    <a:pt x="125" y="362"/>
                  </a:lnTo>
                  <a:lnTo>
                    <a:pt x="141" y="364"/>
                  </a:lnTo>
                  <a:lnTo>
                    <a:pt x="1069" y="364"/>
                  </a:lnTo>
                  <a:lnTo>
                    <a:pt x="1085" y="362"/>
                  </a:lnTo>
                  <a:lnTo>
                    <a:pt x="1098" y="359"/>
                  </a:lnTo>
                  <a:lnTo>
                    <a:pt x="1112" y="357"/>
                  </a:lnTo>
                  <a:lnTo>
                    <a:pt x="1126" y="348"/>
                  </a:lnTo>
                  <a:lnTo>
                    <a:pt x="1150" y="332"/>
                  </a:lnTo>
                  <a:lnTo>
                    <a:pt x="1169" y="311"/>
                  </a:lnTo>
                  <a:lnTo>
                    <a:pt x="1185" y="284"/>
                  </a:lnTo>
                  <a:lnTo>
                    <a:pt x="1199" y="251"/>
                  </a:lnTo>
                  <a:lnTo>
                    <a:pt x="1207" y="219"/>
                  </a:lnTo>
                  <a:lnTo>
                    <a:pt x="1209" y="182"/>
                  </a:lnTo>
                  <a:lnTo>
                    <a:pt x="1201" y="18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8" name="Freeform 24"/>
            <p:cNvSpPr/>
            <p:nvPr/>
          </p:nvSpPr>
          <p:spPr bwMode="auto">
            <a:xfrm>
              <a:off x="2465" y="2432"/>
              <a:ext cx="107" cy="20"/>
            </a:xfrm>
            <a:custGeom>
              <a:avLst/>
              <a:gdLst>
                <a:gd name="T0" fmla="*/ 8 w 1184"/>
                <a:gd name="T1" fmla="*/ 0 h 221"/>
                <a:gd name="T2" fmla="*/ 2 w 1184"/>
                <a:gd name="T3" fmla="*/ 27 h 221"/>
                <a:gd name="T4" fmla="*/ 0 w 1184"/>
                <a:gd name="T5" fmla="*/ 55 h 221"/>
                <a:gd name="T6" fmla="*/ 2 w 1184"/>
                <a:gd name="T7" fmla="*/ 89 h 221"/>
                <a:gd name="T8" fmla="*/ 11 w 1184"/>
                <a:gd name="T9" fmla="*/ 122 h 221"/>
                <a:gd name="T10" fmla="*/ 21 w 1184"/>
                <a:gd name="T11" fmla="*/ 149 h 221"/>
                <a:gd name="T12" fmla="*/ 37 w 1184"/>
                <a:gd name="T13" fmla="*/ 173 h 221"/>
                <a:gd name="T14" fmla="*/ 57 w 1184"/>
                <a:gd name="T15" fmla="*/ 191 h 221"/>
                <a:gd name="T16" fmla="*/ 75 w 1184"/>
                <a:gd name="T17" fmla="*/ 208 h 221"/>
                <a:gd name="T18" fmla="*/ 99 w 1184"/>
                <a:gd name="T19" fmla="*/ 216 h 221"/>
                <a:gd name="T20" fmla="*/ 110 w 1184"/>
                <a:gd name="T21" fmla="*/ 219 h 221"/>
                <a:gd name="T22" fmla="*/ 124 w 1184"/>
                <a:gd name="T23" fmla="*/ 221 h 221"/>
                <a:gd name="T24" fmla="*/ 1052 w 1184"/>
                <a:gd name="T25" fmla="*/ 221 h 221"/>
                <a:gd name="T26" fmla="*/ 1065 w 1184"/>
                <a:gd name="T27" fmla="*/ 219 h 221"/>
                <a:gd name="T28" fmla="*/ 1076 w 1184"/>
                <a:gd name="T29" fmla="*/ 216 h 221"/>
                <a:gd name="T30" fmla="*/ 1101 w 1184"/>
                <a:gd name="T31" fmla="*/ 208 h 221"/>
                <a:gd name="T32" fmla="*/ 1122 w 1184"/>
                <a:gd name="T33" fmla="*/ 191 h 221"/>
                <a:gd name="T34" fmla="*/ 1139 w 1184"/>
                <a:gd name="T35" fmla="*/ 173 h 221"/>
                <a:gd name="T36" fmla="*/ 1155 w 1184"/>
                <a:gd name="T37" fmla="*/ 149 h 221"/>
                <a:gd name="T38" fmla="*/ 1166 w 1184"/>
                <a:gd name="T39" fmla="*/ 122 h 221"/>
                <a:gd name="T40" fmla="*/ 1173 w 1184"/>
                <a:gd name="T41" fmla="*/ 89 h 221"/>
                <a:gd name="T42" fmla="*/ 1176 w 1184"/>
                <a:gd name="T43" fmla="*/ 55 h 221"/>
                <a:gd name="T44" fmla="*/ 1184 w 1184"/>
                <a:gd name="T45" fmla="*/ 55 h 221"/>
                <a:gd name="T46" fmla="*/ 1176 w 1184"/>
                <a:gd name="T47" fmla="*/ 55 h 221"/>
                <a:gd name="T48" fmla="*/ 1173 w 1184"/>
                <a:gd name="T49" fmla="*/ 27 h 221"/>
                <a:gd name="T50" fmla="*/ 1168 w 1184"/>
                <a:gd name="T51" fmla="*/ 0 h 221"/>
                <a:gd name="T52" fmla="*/ 1160 w 1184"/>
                <a:gd name="T53" fmla="*/ 19 h 221"/>
                <a:gd name="T54" fmla="*/ 1150 w 1184"/>
                <a:gd name="T55" fmla="*/ 37 h 221"/>
                <a:gd name="T56" fmla="*/ 1136 w 1184"/>
                <a:gd name="T57" fmla="*/ 55 h 221"/>
                <a:gd name="T58" fmla="*/ 1122 w 1184"/>
                <a:gd name="T59" fmla="*/ 67 h 221"/>
                <a:gd name="T60" fmla="*/ 1106 w 1184"/>
                <a:gd name="T61" fmla="*/ 78 h 221"/>
                <a:gd name="T62" fmla="*/ 1090 w 1184"/>
                <a:gd name="T63" fmla="*/ 87 h 221"/>
                <a:gd name="T64" fmla="*/ 1071 w 1184"/>
                <a:gd name="T65" fmla="*/ 92 h 221"/>
                <a:gd name="T66" fmla="*/ 1052 w 1184"/>
                <a:gd name="T67" fmla="*/ 92 h 221"/>
                <a:gd name="T68" fmla="*/ 124 w 1184"/>
                <a:gd name="T69" fmla="*/ 92 h 221"/>
                <a:gd name="T70" fmla="*/ 105 w 1184"/>
                <a:gd name="T71" fmla="*/ 92 h 221"/>
                <a:gd name="T72" fmla="*/ 86 w 1184"/>
                <a:gd name="T73" fmla="*/ 87 h 221"/>
                <a:gd name="T74" fmla="*/ 70 w 1184"/>
                <a:gd name="T75" fmla="*/ 78 h 221"/>
                <a:gd name="T76" fmla="*/ 54 w 1184"/>
                <a:gd name="T77" fmla="*/ 67 h 221"/>
                <a:gd name="T78" fmla="*/ 40 w 1184"/>
                <a:gd name="T79" fmla="*/ 55 h 221"/>
                <a:gd name="T80" fmla="*/ 27 w 1184"/>
                <a:gd name="T81" fmla="*/ 37 h 221"/>
                <a:gd name="T82" fmla="*/ 16 w 1184"/>
                <a:gd name="T83" fmla="*/ 19 h 221"/>
                <a:gd name="T84" fmla="*/ 8 w 1184"/>
                <a:gd name="T85"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84" h="221">
                  <a:moveTo>
                    <a:pt x="8" y="0"/>
                  </a:moveTo>
                  <a:lnTo>
                    <a:pt x="2" y="27"/>
                  </a:lnTo>
                  <a:lnTo>
                    <a:pt x="0" y="55"/>
                  </a:lnTo>
                  <a:lnTo>
                    <a:pt x="2" y="89"/>
                  </a:lnTo>
                  <a:lnTo>
                    <a:pt x="11" y="122"/>
                  </a:lnTo>
                  <a:lnTo>
                    <a:pt x="21" y="149"/>
                  </a:lnTo>
                  <a:lnTo>
                    <a:pt x="37" y="173"/>
                  </a:lnTo>
                  <a:lnTo>
                    <a:pt x="57" y="191"/>
                  </a:lnTo>
                  <a:lnTo>
                    <a:pt x="75" y="208"/>
                  </a:lnTo>
                  <a:lnTo>
                    <a:pt x="99" y="216"/>
                  </a:lnTo>
                  <a:lnTo>
                    <a:pt x="110" y="219"/>
                  </a:lnTo>
                  <a:lnTo>
                    <a:pt x="124" y="221"/>
                  </a:lnTo>
                  <a:lnTo>
                    <a:pt x="1052" y="221"/>
                  </a:lnTo>
                  <a:lnTo>
                    <a:pt x="1065" y="219"/>
                  </a:lnTo>
                  <a:lnTo>
                    <a:pt x="1076" y="216"/>
                  </a:lnTo>
                  <a:lnTo>
                    <a:pt x="1101" y="208"/>
                  </a:lnTo>
                  <a:lnTo>
                    <a:pt x="1122" y="191"/>
                  </a:lnTo>
                  <a:lnTo>
                    <a:pt x="1139" y="173"/>
                  </a:lnTo>
                  <a:lnTo>
                    <a:pt x="1155" y="149"/>
                  </a:lnTo>
                  <a:lnTo>
                    <a:pt x="1166" y="122"/>
                  </a:lnTo>
                  <a:lnTo>
                    <a:pt x="1173" y="89"/>
                  </a:lnTo>
                  <a:lnTo>
                    <a:pt x="1176" y="55"/>
                  </a:lnTo>
                  <a:lnTo>
                    <a:pt x="1184" y="55"/>
                  </a:lnTo>
                  <a:lnTo>
                    <a:pt x="1176" y="55"/>
                  </a:lnTo>
                  <a:lnTo>
                    <a:pt x="1173" y="27"/>
                  </a:lnTo>
                  <a:lnTo>
                    <a:pt x="1168" y="0"/>
                  </a:lnTo>
                  <a:lnTo>
                    <a:pt x="1160" y="19"/>
                  </a:lnTo>
                  <a:lnTo>
                    <a:pt x="1150" y="37"/>
                  </a:lnTo>
                  <a:lnTo>
                    <a:pt x="1136" y="55"/>
                  </a:lnTo>
                  <a:lnTo>
                    <a:pt x="1122" y="67"/>
                  </a:lnTo>
                  <a:lnTo>
                    <a:pt x="1106" y="78"/>
                  </a:lnTo>
                  <a:lnTo>
                    <a:pt x="1090" y="87"/>
                  </a:lnTo>
                  <a:lnTo>
                    <a:pt x="1071" y="92"/>
                  </a:lnTo>
                  <a:lnTo>
                    <a:pt x="1052" y="92"/>
                  </a:lnTo>
                  <a:lnTo>
                    <a:pt x="124" y="92"/>
                  </a:lnTo>
                  <a:lnTo>
                    <a:pt x="105" y="92"/>
                  </a:lnTo>
                  <a:lnTo>
                    <a:pt x="86" y="87"/>
                  </a:lnTo>
                  <a:lnTo>
                    <a:pt x="70" y="78"/>
                  </a:lnTo>
                  <a:lnTo>
                    <a:pt x="54" y="67"/>
                  </a:lnTo>
                  <a:lnTo>
                    <a:pt x="40" y="55"/>
                  </a:lnTo>
                  <a:lnTo>
                    <a:pt x="27" y="37"/>
                  </a:lnTo>
                  <a:lnTo>
                    <a:pt x="16" y="19"/>
                  </a:lnTo>
                  <a:lnTo>
                    <a:pt x="8" y="0"/>
                  </a:lnTo>
                  <a:close/>
                </a:path>
              </a:pathLst>
            </a:custGeom>
            <a:solidFill>
              <a:srgbClr val="E8E8E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69" name="Freeform 25"/>
            <p:cNvSpPr>
              <a:spLocks noEditPoints="1"/>
            </p:cNvSpPr>
            <p:nvPr/>
          </p:nvSpPr>
          <p:spPr bwMode="auto">
            <a:xfrm>
              <a:off x="2464" y="2431"/>
              <a:ext cx="108" cy="22"/>
            </a:xfrm>
            <a:custGeom>
              <a:avLst/>
              <a:gdLst>
                <a:gd name="T0" fmla="*/ 10 w 1192"/>
                <a:gd name="T1" fmla="*/ 0 h 244"/>
                <a:gd name="T2" fmla="*/ 2 w 1192"/>
                <a:gd name="T3" fmla="*/ 33 h 244"/>
                <a:gd name="T4" fmla="*/ 0 w 1192"/>
                <a:gd name="T5" fmla="*/ 69 h 244"/>
                <a:gd name="T6" fmla="*/ 2 w 1192"/>
                <a:gd name="T7" fmla="*/ 103 h 244"/>
                <a:gd name="T8" fmla="*/ 10 w 1192"/>
                <a:gd name="T9" fmla="*/ 136 h 244"/>
                <a:gd name="T10" fmla="*/ 24 w 1192"/>
                <a:gd name="T11" fmla="*/ 166 h 244"/>
                <a:gd name="T12" fmla="*/ 37 w 1192"/>
                <a:gd name="T13" fmla="*/ 192 h 244"/>
                <a:gd name="T14" fmla="*/ 59 w 1192"/>
                <a:gd name="T15" fmla="*/ 214 h 244"/>
                <a:gd name="T16" fmla="*/ 81 w 1192"/>
                <a:gd name="T17" fmla="*/ 230 h 244"/>
                <a:gd name="T18" fmla="*/ 91 w 1192"/>
                <a:gd name="T19" fmla="*/ 235 h 244"/>
                <a:gd name="T20" fmla="*/ 104 w 1192"/>
                <a:gd name="T21" fmla="*/ 238 h 244"/>
                <a:gd name="T22" fmla="*/ 118 w 1192"/>
                <a:gd name="T23" fmla="*/ 240 h 244"/>
                <a:gd name="T24" fmla="*/ 132 w 1192"/>
                <a:gd name="T25" fmla="*/ 244 h 244"/>
                <a:gd name="T26" fmla="*/ 1060 w 1192"/>
                <a:gd name="T27" fmla="*/ 244 h 244"/>
                <a:gd name="T28" fmla="*/ 1073 w 1192"/>
                <a:gd name="T29" fmla="*/ 240 h 244"/>
                <a:gd name="T30" fmla="*/ 1087 w 1192"/>
                <a:gd name="T31" fmla="*/ 238 h 244"/>
                <a:gd name="T32" fmla="*/ 1101 w 1192"/>
                <a:gd name="T33" fmla="*/ 235 h 244"/>
                <a:gd name="T34" fmla="*/ 1112 w 1192"/>
                <a:gd name="T35" fmla="*/ 230 h 244"/>
                <a:gd name="T36" fmla="*/ 1135 w 1192"/>
                <a:gd name="T37" fmla="*/ 214 h 244"/>
                <a:gd name="T38" fmla="*/ 1154 w 1192"/>
                <a:gd name="T39" fmla="*/ 192 h 244"/>
                <a:gd name="T40" fmla="*/ 1170 w 1192"/>
                <a:gd name="T41" fmla="*/ 166 h 244"/>
                <a:gd name="T42" fmla="*/ 1181 w 1192"/>
                <a:gd name="T43" fmla="*/ 136 h 244"/>
                <a:gd name="T44" fmla="*/ 1190 w 1192"/>
                <a:gd name="T45" fmla="*/ 103 h 244"/>
                <a:gd name="T46" fmla="*/ 1192 w 1192"/>
                <a:gd name="T47" fmla="*/ 69 h 244"/>
                <a:gd name="T48" fmla="*/ 1184 w 1192"/>
                <a:gd name="T49" fmla="*/ 69 h 244"/>
                <a:gd name="T50" fmla="*/ 1181 w 1192"/>
                <a:gd name="T51" fmla="*/ 103 h 244"/>
                <a:gd name="T52" fmla="*/ 1174 w 1192"/>
                <a:gd name="T53" fmla="*/ 136 h 244"/>
                <a:gd name="T54" fmla="*/ 1163 w 1192"/>
                <a:gd name="T55" fmla="*/ 163 h 244"/>
                <a:gd name="T56" fmla="*/ 1147 w 1192"/>
                <a:gd name="T57" fmla="*/ 187 h 244"/>
                <a:gd name="T58" fmla="*/ 1130 w 1192"/>
                <a:gd name="T59" fmla="*/ 205 h 244"/>
                <a:gd name="T60" fmla="*/ 1109 w 1192"/>
                <a:gd name="T61" fmla="*/ 222 h 244"/>
                <a:gd name="T62" fmla="*/ 1084 w 1192"/>
                <a:gd name="T63" fmla="*/ 230 h 244"/>
                <a:gd name="T64" fmla="*/ 1073 w 1192"/>
                <a:gd name="T65" fmla="*/ 233 h 244"/>
                <a:gd name="T66" fmla="*/ 1060 w 1192"/>
                <a:gd name="T67" fmla="*/ 235 h 244"/>
                <a:gd name="T68" fmla="*/ 132 w 1192"/>
                <a:gd name="T69" fmla="*/ 235 h 244"/>
                <a:gd name="T70" fmla="*/ 118 w 1192"/>
                <a:gd name="T71" fmla="*/ 233 h 244"/>
                <a:gd name="T72" fmla="*/ 107 w 1192"/>
                <a:gd name="T73" fmla="*/ 230 h 244"/>
                <a:gd name="T74" fmla="*/ 83 w 1192"/>
                <a:gd name="T75" fmla="*/ 222 h 244"/>
                <a:gd name="T76" fmla="*/ 65 w 1192"/>
                <a:gd name="T77" fmla="*/ 205 h 244"/>
                <a:gd name="T78" fmla="*/ 45 w 1192"/>
                <a:gd name="T79" fmla="*/ 187 h 244"/>
                <a:gd name="T80" fmla="*/ 29 w 1192"/>
                <a:gd name="T81" fmla="*/ 163 h 244"/>
                <a:gd name="T82" fmla="*/ 19 w 1192"/>
                <a:gd name="T83" fmla="*/ 136 h 244"/>
                <a:gd name="T84" fmla="*/ 10 w 1192"/>
                <a:gd name="T85" fmla="*/ 103 h 244"/>
                <a:gd name="T86" fmla="*/ 8 w 1192"/>
                <a:gd name="T87" fmla="*/ 69 h 244"/>
                <a:gd name="T88" fmla="*/ 10 w 1192"/>
                <a:gd name="T89" fmla="*/ 41 h 244"/>
                <a:gd name="T90" fmla="*/ 16 w 1192"/>
                <a:gd name="T91" fmla="*/ 14 h 244"/>
                <a:gd name="T92" fmla="*/ 10 w 1192"/>
                <a:gd name="T93" fmla="*/ 0 h 244"/>
                <a:gd name="T94" fmla="*/ 1181 w 1192"/>
                <a:gd name="T95" fmla="*/ 0 h 244"/>
                <a:gd name="T96" fmla="*/ 1176 w 1192"/>
                <a:gd name="T97" fmla="*/ 14 h 244"/>
                <a:gd name="T98" fmla="*/ 1181 w 1192"/>
                <a:gd name="T99" fmla="*/ 41 h 244"/>
                <a:gd name="T100" fmla="*/ 1184 w 1192"/>
                <a:gd name="T101" fmla="*/ 69 h 244"/>
                <a:gd name="T102" fmla="*/ 1192 w 1192"/>
                <a:gd name="T103" fmla="*/ 69 h 244"/>
                <a:gd name="T104" fmla="*/ 1190 w 1192"/>
                <a:gd name="T105" fmla="*/ 33 h 244"/>
                <a:gd name="T106" fmla="*/ 1181 w 1192"/>
                <a:gd name="T10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2" h="244">
                  <a:moveTo>
                    <a:pt x="10" y="0"/>
                  </a:moveTo>
                  <a:lnTo>
                    <a:pt x="2" y="33"/>
                  </a:lnTo>
                  <a:lnTo>
                    <a:pt x="0" y="69"/>
                  </a:lnTo>
                  <a:lnTo>
                    <a:pt x="2" y="103"/>
                  </a:lnTo>
                  <a:lnTo>
                    <a:pt x="10" y="136"/>
                  </a:lnTo>
                  <a:lnTo>
                    <a:pt x="24" y="166"/>
                  </a:lnTo>
                  <a:lnTo>
                    <a:pt x="37" y="192"/>
                  </a:lnTo>
                  <a:lnTo>
                    <a:pt x="59" y="214"/>
                  </a:lnTo>
                  <a:lnTo>
                    <a:pt x="81" y="230"/>
                  </a:lnTo>
                  <a:lnTo>
                    <a:pt x="91" y="235"/>
                  </a:lnTo>
                  <a:lnTo>
                    <a:pt x="104" y="238"/>
                  </a:lnTo>
                  <a:lnTo>
                    <a:pt x="118" y="240"/>
                  </a:lnTo>
                  <a:lnTo>
                    <a:pt x="132" y="244"/>
                  </a:lnTo>
                  <a:lnTo>
                    <a:pt x="1060" y="244"/>
                  </a:lnTo>
                  <a:lnTo>
                    <a:pt x="1073" y="240"/>
                  </a:lnTo>
                  <a:lnTo>
                    <a:pt x="1087" y="238"/>
                  </a:lnTo>
                  <a:lnTo>
                    <a:pt x="1101" y="235"/>
                  </a:lnTo>
                  <a:lnTo>
                    <a:pt x="1112" y="230"/>
                  </a:lnTo>
                  <a:lnTo>
                    <a:pt x="1135" y="214"/>
                  </a:lnTo>
                  <a:lnTo>
                    <a:pt x="1154" y="192"/>
                  </a:lnTo>
                  <a:lnTo>
                    <a:pt x="1170" y="166"/>
                  </a:lnTo>
                  <a:lnTo>
                    <a:pt x="1181" y="136"/>
                  </a:lnTo>
                  <a:lnTo>
                    <a:pt x="1190" y="103"/>
                  </a:lnTo>
                  <a:lnTo>
                    <a:pt x="1192" y="69"/>
                  </a:lnTo>
                  <a:lnTo>
                    <a:pt x="1184" y="69"/>
                  </a:lnTo>
                  <a:lnTo>
                    <a:pt x="1181" y="103"/>
                  </a:lnTo>
                  <a:lnTo>
                    <a:pt x="1174" y="136"/>
                  </a:lnTo>
                  <a:lnTo>
                    <a:pt x="1163" y="163"/>
                  </a:lnTo>
                  <a:lnTo>
                    <a:pt x="1147" y="187"/>
                  </a:lnTo>
                  <a:lnTo>
                    <a:pt x="1130" y="205"/>
                  </a:lnTo>
                  <a:lnTo>
                    <a:pt x="1109" y="222"/>
                  </a:lnTo>
                  <a:lnTo>
                    <a:pt x="1084" y="230"/>
                  </a:lnTo>
                  <a:lnTo>
                    <a:pt x="1073" y="233"/>
                  </a:lnTo>
                  <a:lnTo>
                    <a:pt x="1060" y="235"/>
                  </a:lnTo>
                  <a:lnTo>
                    <a:pt x="132" y="235"/>
                  </a:lnTo>
                  <a:lnTo>
                    <a:pt x="118" y="233"/>
                  </a:lnTo>
                  <a:lnTo>
                    <a:pt x="107" y="230"/>
                  </a:lnTo>
                  <a:lnTo>
                    <a:pt x="83" y="222"/>
                  </a:lnTo>
                  <a:lnTo>
                    <a:pt x="65" y="205"/>
                  </a:lnTo>
                  <a:lnTo>
                    <a:pt x="45" y="187"/>
                  </a:lnTo>
                  <a:lnTo>
                    <a:pt x="29" y="163"/>
                  </a:lnTo>
                  <a:lnTo>
                    <a:pt x="19" y="136"/>
                  </a:lnTo>
                  <a:lnTo>
                    <a:pt x="10" y="103"/>
                  </a:lnTo>
                  <a:lnTo>
                    <a:pt x="8" y="69"/>
                  </a:lnTo>
                  <a:lnTo>
                    <a:pt x="10" y="41"/>
                  </a:lnTo>
                  <a:lnTo>
                    <a:pt x="16" y="14"/>
                  </a:lnTo>
                  <a:lnTo>
                    <a:pt x="10" y="0"/>
                  </a:lnTo>
                  <a:close/>
                  <a:moveTo>
                    <a:pt x="1181" y="0"/>
                  </a:moveTo>
                  <a:lnTo>
                    <a:pt x="1176" y="14"/>
                  </a:lnTo>
                  <a:lnTo>
                    <a:pt x="1181" y="41"/>
                  </a:lnTo>
                  <a:lnTo>
                    <a:pt x="1184" y="69"/>
                  </a:lnTo>
                  <a:lnTo>
                    <a:pt x="1192" y="69"/>
                  </a:lnTo>
                  <a:lnTo>
                    <a:pt x="1190" y="33"/>
                  </a:lnTo>
                  <a:lnTo>
                    <a:pt x="1181" y="0"/>
                  </a:lnTo>
                  <a:close/>
                </a:path>
              </a:pathLst>
            </a:custGeom>
            <a:solidFill>
              <a:srgbClr val="6C3B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0" name="Freeform 26"/>
            <p:cNvSpPr/>
            <p:nvPr/>
          </p:nvSpPr>
          <p:spPr bwMode="auto">
            <a:xfrm>
              <a:off x="2610" y="2421"/>
              <a:ext cx="109" cy="32"/>
            </a:xfrm>
            <a:custGeom>
              <a:avLst/>
              <a:gdLst>
                <a:gd name="T0" fmla="*/ 1194 w 1194"/>
                <a:gd name="T1" fmla="*/ 173 h 348"/>
                <a:gd name="T2" fmla="*/ 1191 w 1194"/>
                <a:gd name="T3" fmla="*/ 207 h 348"/>
                <a:gd name="T4" fmla="*/ 1183 w 1194"/>
                <a:gd name="T5" fmla="*/ 240 h 348"/>
                <a:gd name="T6" fmla="*/ 1169 w 1194"/>
                <a:gd name="T7" fmla="*/ 270 h 348"/>
                <a:gd name="T8" fmla="*/ 1153 w 1194"/>
                <a:gd name="T9" fmla="*/ 296 h 348"/>
                <a:gd name="T10" fmla="*/ 1134 w 1194"/>
                <a:gd name="T11" fmla="*/ 318 h 348"/>
                <a:gd name="T12" fmla="*/ 1113 w 1194"/>
                <a:gd name="T13" fmla="*/ 334 h 348"/>
                <a:gd name="T14" fmla="*/ 1102 w 1194"/>
                <a:gd name="T15" fmla="*/ 339 h 348"/>
                <a:gd name="T16" fmla="*/ 1088 w 1194"/>
                <a:gd name="T17" fmla="*/ 342 h 348"/>
                <a:gd name="T18" fmla="*/ 1075 w 1194"/>
                <a:gd name="T19" fmla="*/ 344 h 348"/>
                <a:gd name="T20" fmla="*/ 1061 w 1194"/>
                <a:gd name="T21" fmla="*/ 348 h 348"/>
                <a:gd name="T22" fmla="*/ 133 w 1194"/>
                <a:gd name="T23" fmla="*/ 348 h 348"/>
                <a:gd name="T24" fmla="*/ 120 w 1194"/>
                <a:gd name="T25" fmla="*/ 344 h 348"/>
                <a:gd name="T26" fmla="*/ 106 w 1194"/>
                <a:gd name="T27" fmla="*/ 342 h 348"/>
                <a:gd name="T28" fmla="*/ 92 w 1194"/>
                <a:gd name="T29" fmla="*/ 339 h 348"/>
                <a:gd name="T30" fmla="*/ 82 w 1194"/>
                <a:gd name="T31" fmla="*/ 334 h 348"/>
                <a:gd name="T32" fmla="*/ 58 w 1194"/>
                <a:gd name="T33" fmla="*/ 318 h 348"/>
                <a:gd name="T34" fmla="*/ 39 w 1194"/>
                <a:gd name="T35" fmla="*/ 296 h 348"/>
                <a:gd name="T36" fmla="*/ 23 w 1194"/>
                <a:gd name="T37" fmla="*/ 270 h 348"/>
                <a:gd name="T38" fmla="*/ 12 w 1194"/>
                <a:gd name="T39" fmla="*/ 240 h 348"/>
                <a:gd name="T40" fmla="*/ 4 w 1194"/>
                <a:gd name="T41" fmla="*/ 207 h 348"/>
                <a:gd name="T42" fmla="*/ 0 w 1194"/>
                <a:gd name="T43" fmla="*/ 173 h 348"/>
                <a:gd name="T44" fmla="*/ 4 w 1194"/>
                <a:gd name="T45" fmla="*/ 139 h 348"/>
                <a:gd name="T46" fmla="*/ 12 w 1194"/>
                <a:gd name="T47" fmla="*/ 107 h 348"/>
                <a:gd name="T48" fmla="*/ 23 w 1194"/>
                <a:gd name="T49" fmla="*/ 78 h 348"/>
                <a:gd name="T50" fmla="*/ 39 w 1194"/>
                <a:gd name="T51" fmla="*/ 51 h 348"/>
                <a:gd name="T52" fmla="*/ 58 w 1194"/>
                <a:gd name="T53" fmla="*/ 29 h 348"/>
                <a:gd name="T54" fmla="*/ 82 w 1194"/>
                <a:gd name="T55" fmla="*/ 12 h 348"/>
                <a:gd name="T56" fmla="*/ 92 w 1194"/>
                <a:gd name="T57" fmla="*/ 7 h 348"/>
                <a:gd name="T58" fmla="*/ 106 w 1194"/>
                <a:gd name="T59" fmla="*/ 5 h 348"/>
                <a:gd name="T60" fmla="*/ 120 w 1194"/>
                <a:gd name="T61" fmla="*/ 2 h 348"/>
                <a:gd name="T62" fmla="*/ 133 w 1194"/>
                <a:gd name="T63" fmla="*/ 0 h 348"/>
                <a:gd name="T64" fmla="*/ 1061 w 1194"/>
                <a:gd name="T65" fmla="*/ 0 h 348"/>
                <a:gd name="T66" fmla="*/ 1075 w 1194"/>
                <a:gd name="T67" fmla="*/ 2 h 348"/>
                <a:gd name="T68" fmla="*/ 1088 w 1194"/>
                <a:gd name="T69" fmla="*/ 5 h 348"/>
                <a:gd name="T70" fmla="*/ 1102 w 1194"/>
                <a:gd name="T71" fmla="*/ 7 h 348"/>
                <a:gd name="T72" fmla="*/ 1113 w 1194"/>
                <a:gd name="T73" fmla="*/ 12 h 348"/>
                <a:gd name="T74" fmla="*/ 1134 w 1194"/>
                <a:gd name="T75" fmla="*/ 29 h 348"/>
                <a:gd name="T76" fmla="*/ 1153 w 1194"/>
                <a:gd name="T77" fmla="*/ 51 h 348"/>
                <a:gd name="T78" fmla="*/ 1169 w 1194"/>
                <a:gd name="T79" fmla="*/ 78 h 348"/>
                <a:gd name="T80" fmla="*/ 1183 w 1194"/>
                <a:gd name="T81" fmla="*/ 107 h 348"/>
                <a:gd name="T82" fmla="*/ 1191 w 1194"/>
                <a:gd name="T83" fmla="*/ 139 h 348"/>
                <a:gd name="T84" fmla="*/ 1194 w 1194"/>
                <a:gd name="T85" fmla="*/ 17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4" h="348">
                  <a:moveTo>
                    <a:pt x="1194" y="173"/>
                  </a:moveTo>
                  <a:lnTo>
                    <a:pt x="1191" y="207"/>
                  </a:lnTo>
                  <a:lnTo>
                    <a:pt x="1183" y="240"/>
                  </a:lnTo>
                  <a:lnTo>
                    <a:pt x="1169" y="270"/>
                  </a:lnTo>
                  <a:lnTo>
                    <a:pt x="1153" y="296"/>
                  </a:lnTo>
                  <a:lnTo>
                    <a:pt x="1134" y="318"/>
                  </a:lnTo>
                  <a:lnTo>
                    <a:pt x="1113" y="334"/>
                  </a:lnTo>
                  <a:lnTo>
                    <a:pt x="1102" y="339"/>
                  </a:lnTo>
                  <a:lnTo>
                    <a:pt x="1088" y="342"/>
                  </a:lnTo>
                  <a:lnTo>
                    <a:pt x="1075" y="344"/>
                  </a:lnTo>
                  <a:lnTo>
                    <a:pt x="1061" y="348"/>
                  </a:lnTo>
                  <a:lnTo>
                    <a:pt x="133" y="348"/>
                  </a:lnTo>
                  <a:lnTo>
                    <a:pt x="120" y="344"/>
                  </a:lnTo>
                  <a:lnTo>
                    <a:pt x="106" y="342"/>
                  </a:lnTo>
                  <a:lnTo>
                    <a:pt x="92" y="339"/>
                  </a:lnTo>
                  <a:lnTo>
                    <a:pt x="82" y="334"/>
                  </a:lnTo>
                  <a:lnTo>
                    <a:pt x="58" y="318"/>
                  </a:lnTo>
                  <a:lnTo>
                    <a:pt x="39" y="296"/>
                  </a:lnTo>
                  <a:lnTo>
                    <a:pt x="23" y="270"/>
                  </a:lnTo>
                  <a:lnTo>
                    <a:pt x="12" y="240"/>
                  </a:lnTo>
                  <a:lnTo>
                    <a:pt x="4" y="207"/>
                  </a:lnTo>
                  <a:lnTo>
                    <a:pt x="0" y="173"/>
                  </a:lnTo>
                  <a:lnTo>
                    <a:pt x="4" y="139"/>
                  </a:lnTo>
                  <a:lnTo>
                    <a:pt x="12" y="107"/>
                  </a:lnTo>
                  <a:lnTo>
                    <a:pt x="23" y="78"/>
                  </a:lnTo>
                  <a:lnTo>
                    <a:pt x="39" y="51"/>
                  </a:lnTo>
                  <a:lnTo>
                    <a:pt x="58" y="29"/>
                  </a:lnTo>
                  <a:lnTo>
                    <a:pt x="82" y="12"/>
                  </a:lnTo>
                  <a:lnTo>
                    <a:pt x="92" y="7"/>
                  </a:lnTo>
                  <a:lnTo>
                    <a:pt x="106" y="5"/>
                  </a:lnTo>
                  <a:lnTo>
                    <a:pt x="120" y="2"/>
                  </a:lnTo>
                  <a:lnTo>
                    <a:pt x="133" y="0"/>
                  </a:lnTo>
                  <a:lnTo>
                    <a:pt x="1061" y="0"/>
                  </a:lnTo>
                  <a:lnTo>
                    <a:pt x="1075" y="2"/>
                  </a:lnTo>
                  <a:lnTo>
                    <a:pt x="1088" y="5"/>
                  </a:lnTo>
                  <a:lnTo>
                    <a:pt x="1102" y="7"/>
                  </a:lnTo>
                  <a:lnTo>
                    <a:pt x="1113" y="12"/>
                  </a:lnTo>
                  <a:lnTo>
                    <a:pt x="1134" y="29"/>
                  </a:lnTo>
                  <a:lnTo>
                    <a:pt x="1153" y="51"/>
                  </a:lnTo>
                  <a:lnTo>
                    <a:pt x="1169" y="78"/>
                  </a:lnTo>
                  <a:lnTo>
                    <a:pt x="1183" y="107"/>
                  </a:lnTo>
                  <a:lnTo>
                    <a:pt x="1191" y="139"/>
                  </a:lnTo>
                  <a:lnTo>
                    <a:pt x="1194" y="173"/>
                  </a:lnTo>
                  <a:close/>
                </a:path>
              </a:pathLst>
            </a:custGeom>
            <a:solidFill>
              <a:srgbClr val="F8F5A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1" name="Freeform 27"/>
            <p:cNvSpPr/>
            <p:nvPr/>
          </p:nvSpPr>
          <p:spPr bwMode="auto">
            <a:xfrm>
              <a:off x="2609" y="2420"/>
              <a:ext cx="110" cy="33"/>
            </a:xfrm>
            <a:custGeom>
              <a:avLst/>
              <a:gdLst>
                <a:gd name="T0" fmla="*/ 1192 w 1209"/>
                <a:gd name="T1" fmla="*/ 182 h 364"/>
                <a:gd name="T2" fmla="*/ 1182 w 1209"/>
                <a:gd name="T3" fmla="*/ 249 h 364"/>
                <a:gd name="T4" fmla="*/ 1155 w 1209"/>
                <a:gd name="T5" fmla="*/ 300 h 364"/>
                <a:gd name="T6" fmla="*/ 1117 w 1209"/>
                <a:gd name="T7" fmla="*/ 335 h 364"/>
                <a:gd name="T8" fmla="*/ 1082 w 1209"/>
                <a:gd name="T9" fmla="*/ 346 h 364"/>
                <a:gd name="T10" fmla="*/ 140 w 1209"/>
                <a:gd name="T11" fmla="*/ 348 h 364"/>
                <a:gd name="T12" fmla="*/ 113 w 1209"/>
                <a:gd name="T13" fmla="*/ 343 h 364"/>
                <a:gd name="T14" fmla="*/ 70 w 1209"/>
                <a:gd name="T15" fmla="*/ 318 h 364"/>
                <a:gd name="T16" fmla="*/ 37 w 1209"/>
                <a:gd name="T17" fmla="*/ 276 h 364"/>
                <a:gd name="T18" fmla="*/ 19 w 1209"/>
                <a:gd name="T19" fmla="*/ 216 h 364"/>
                <a:gd name="T20" fmla="*/ 19 w 1209"/>
                <a:gd name="T21" fmla="*/ 148 h 364"/>
                <a:gd name="T22" fmla="*/ 37 w 1209"/>
                <a:gd name="T23" fmla="*/ 90 h 364"/>
                <a:gd name="T24" fmla="*/ 70 w 1209"/>
                <a:gd name="T25" fmla="*/ 46 h 364"/>
                <a:gd name="T26" fmla="*/ 113 w 1209"/>
                <a:gd name="T27" fmla="*/ 21 h 364"/>
                <a:gd name="T28" fmla="*/ 140 w 1209"/>
                <a:gd name="T29" fmla="*/ 16 h 364"/>
                <a:gd name="T30" fmla="*/ 1082 w 1209"/>
                <a:gd name="T31" fmla="*/ 19 h 364"/>
                <a:gd name="T32" fmla="*/ 1117 w 1209"/>
                <a:gd name="T33" fmla="*/ 30 h 364"/>
                <a:gd name="T34" fmla="*/ 1155 w 1209"/>
                <a:gd name="T35" fmla="*/ 65 h 364"/>
                <a:gd name="T36" fmla="*/ 1182 w 1209"/>
                <a:gd name="T37" fmla="*/ 116 h 364"/>
                <a:gd name="T38" fmla="*/ 1192 w 1209"/>
                <a:gd name="T39" fmla="*/ 182 h 364"/>
                <a:gd name="T40" fmla="*/ 1209 w 1209"/>
                <a:gd name="T41" fmla="*/ 182 h 364"/>
                <a:gd name="T42" fmla="*/ 1198 w 1209"/>
                <a:gd name="T43" fmla="*/ 113 h 364"/>
                <a:gd name="T44" fmla="*/ 1169 w 1209"/>
                <a:gd name="T45" fmla="*/ 55 h 364"/>
                <a:gd name="T46" fmla="*/ 1136 w 1209"/>
                <a:gd name="T47" fmla="*/ 25 h 364"/>
                <a:gd name="T48" fmla="*/ 1112 w 1209"/>
                <a:gd name="T49" fmla="*/ 9 h 364"/>
                <a:gd name="T50" fmla="*/ 1082 w 1209"/>
                <a:gd name="T51" fmla="*/ 3 h 364"/>
                <a:gd name="T52" fmla="*/ 140 w 1209"/>
                <a:gd name="T53" fmla="*/ 0 h 364"/>
                <a:gd name="T54" fmla="*/ 110 w 1209"/>
                <a:gd name="T55" fmla="*/ 5 h 364"/>
                <a:gd name="T56" fmla="*/ 83 w 1209"/>
                <a:gd name="T57" fmla="*/ 16 h 364"/>
                <a:gd name="T58" fmla="*/ 59 w 1209"/>
                <a:gd name="T59" fmla="*/ 33 h 364"/>
                <a:gd name="T60" fmla="*/ 21 w 1209"/>
                <a:gd name="T61" fmla="*/ 81 h 364"/>
                <a:gd name="T62" fmla="*/ 2 w 1209"/>
                <a:gd name="T63" fmla="*/ 146 h 364"/>
                <a:gd name="T64" fmla="*/ 2 w 1209"/>
                <a:gd name="T65" fmla="*/ 219 h 364"/>
                <a:gd name="T66" fmla="*/ 21 w 1209"/>
                <a:gd name="T67" fmla="*/ 284 h 364"/>
                <a:gd name="T68" fmla="*/ 59 w 1209"/>
                <a:gd name="T69" fmla="*/ 332 h 364"/>
                <a:gd name="T70" fmla="*/ 83 w 1209"/>
                <a:gd name="T71" fmla="*/ 348 h 364"/>
                <a:gd name="T72" fmla="*/ 110 w 1209"/>
                <a:gd name="T73" fmla="*/ 359 h 364"/>
                <a:gd name="T74" fmla="*/ 140 w 1209"/>
                <a:gd name="T75" fmla="*/ 364 h 364"/>
                <a:gd name="T76" fmla="*/ 1082 w 1209"/>
                <a:gd name="T77" fmla="*/ 362 h 364"/>
                <a:gd name="T78" fmla="*/ 1112 w 1209"/>
                <a:gd name="T79" fmla="*/ 357 h 364"/>
                <a:gd name="T80" fmla="*/ 1136 w 1209"/>
                <a:gd name="T81" fmla="*/ 341 h 364"/>
                <a:gd name="T82" fmla="*/ 1169 w 1209"/>
                <a:gd name="T83" fmla="*/ 311 h 364"/>
                <a:gd name="T84" fmla="*/ 1198 w 1209"/>
                <a:gd name="T85" fmla="*/ 251 h 364"/>
                <a:gd name="T86" fmla="*/ 1209 w 1209"/>
                <a:gd name="T87" fmla="*/ 18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09" h="364">
                  <a:moveTo>
                    <a:pt x="1201" y="182"/>
                  </a:moveTo>
                  <a:lnTo>
                    <a:pt x="1192" y="182"/>
                  </a:lnTo>
                  <a:lnTo>
                    <a:pt x="1190" y="216"/>
                  </a:lnTo>
                  <a:lnTo>
                    <a:pt x="1182" y="249"/>
                  </a:lnTo>
                  <a:lnTo>
                    <a:pt x="1171" y="276"/>
                  </a:lnTo>
                  <a:lnTo>
                    <a:pt x="1155" y="300"/>
                  </a:lnTo>
                  <a:lnTo>
                    <a:pt x="1136" y="318"/>
                  </a:lnTo>
                  <a:lnTo>
                    <a:pt x="1117" y="335"/>
                  </a:lnTo>
                  <a:lnTo>
                    <a:pt x="1093" y="343"/>
                  </a:lnTo>
                  <a:lnTo>
                    <a:pt x="1082" y="346"/>
                  </a:lnTo>
                  <a:lnTo>
                    <a:pt x="1068" y="348"/>
                  </a:lnTo>
                  <a:lnTo>
                    <a:pt x="140" y="348"/>
                  </a:lnTo>
                  <a:lnTo>
                    <a:pt x="127" y="346"/>
                  </a:lnTo>
                  <a:lnTo>
                    <a:pt x="113" y="343"/>
                  </a:lnTo>
                  <a:lnTo>
                    <a:pt x="92" y="335"/>
                  </a:lnTo>
                  <a:lnTo>
                    <a:pt x="70" y="318"/>
                  </a:lnTo>
                  <a:lnTo>
                    <a:pt x="51" y="300"/>
                  </a:lnTo>
                  <a:lnTo>
                    <a:pt x="37" y="276"/>
                  </a:lnTo>
                  <a:lnTo>
                    <a:pt x="27" y="249"/>
                  </a:lnTo>
                  <a:lnTo>
                    <a:pt x="19" y="216"/>
                  </a:lnTo>
                  <a:lnTo>
                    <a:pt x="16" y="182"/>
                  </a:lnTo>
                  <a:lnTo>
                    <a:pt x="19" y="148"/>
                  </a:lnTo>
                  <a:lnTo>
                    <a:pt x="27" y="116"/>
                  </a:lnTo>
                  <a:lnTo>
                    <a:pt x="37" y="90"/>
                  </a:lnTo>
                  <a:lnTo>
                    <a:pt x="51" y="65"/>
                  </a:lnTo>
                  <a:lnTo>
                    <a:pt x="70" y="46"/>
                  </a:lnTo>
                  <a:lnTo>
                    <a:pt x="92" y="30"/>
                  </a:lnTo>
                  <a:lnTo>
                    <a:pt x="113" y="21"/>
                  </a:lnTo>
                  <a:lnTo>
                    <a:pt x="127" y="19"/>
                  </a:lnTo>
                  <a:lnTo>
                    <a:pt x="140" y="16"/>
                  </a:lnTo>
                  <a:lnTo>
                    <a:pt x="1068" y="16"/>
                  </a:lnTo>
                  <a:lnTo>
                    <a:pt x="1082" y="19"/>
                  </a:lnTo>
                  <a:lnTo>
                    <a:pt x="1093" y="21"/>
                  </a:lnTo>
                  <a:lnTo>
                    <a:pt x="1117" y="30"/>
                  </a:lnTo>
                  <a:lnTo>
                    <a:pt x="1136" y="46"/>
                  </a:lnTo>
                  <a:lnTo>
                    <a:pt x="1155" y="65"/>
                  </a:lnTo>
                  <a:lnTo>
                    <a:pt x="1171" y="90"/>
                  </a:lnTo>
                  <a:lnTo>
                    <a:pt x="1182" y="116"/>
                  </a:lnTo>
                  <a:lnTo>
                    <a:pt x="1190" y="148"/>
                  </a:lnTo>
                  <a:lnTo>
                    <a:pt x="1192" y="182"/>
                  </a:lnTo>
                  <a:lnTo>
                    <a:pt x="1201" y="182"/>
                  </a:lnTo>
                  <a:lnTo>
                    <a:pt x="1209" y="182"/>
                  </a:lnTo>
                  <a:lnTo>
                    <a:pt x="1206" y="146"/>
                  </a:lnTo>
                  <a:lnTo>
                    <a:pt x="1198" y="113"/>
                  </a:lnTo>
                  <a:lnTo>
                    <a:pt x="1185" y="81"/>
                  </a:lnTo>
                  <a:lnTo>
                    <a:pt x="1169" y="55"/>
                  </a:lnTo>
                  <a:lnTo>
                    <a:pt x="1146" y="33"/>
                  </a:lnTo>
                  <a:lnTo>
                    <a:pt x="1136" y="25"/>
                  </a:lnTo>
                  <a:lnTo>
                    <a:pt x="1123" y="16"/>
                  </a:lnTo>
                  <a:lnTo>
                    <a:pt x="1112" y="9"/>
                  </a:lnTo>
                  <a:lnTo>
                    <a:pt x="1098" y="5"/>
                  </a:lnTo>
                  <a:lnTo>
                    <a:pt x="1082" y="3"/>
                  </a:lnTo>
                  <a:lnTo>
                    <a:pt x="1068" y="0"/>
                  </a:lnTo>
                  <a:lnTo>
                    <a:pt x="140" y="0"/>
                  </a:lnTo>
                  <a:lnTo>
                    <a:pt x="124" y="3"/>
                  </a:lnTo>
                  <a:lnTo>
                    <a:pt x="110" y="5"/>
                  </a:lnTo>
                  <a:lnTo>
                    <a:pt x="97" y="9"/>
                  </a:lnTo>
                  <a:lnTo>
                    <a:pt x="83" y="16"/>
                  </a:lnTo>
                  <a:lnTo>
                    <a:pt x="73" y="25"/>
                  </a:lnTo>
                  <a:lnTo>
                    <a:pt x="59" y="33"/>
                  </a:lnTo>
                  <a:lnTo>
                    <a:pt x="41" y="55"/>
                  </a:lnTo>
                  <a:lnTo>
                    <a:pt x="21" y="81"/>
                  </a:lnTo>
                  <a:lnTo>
                    <a:pt x="11" y="113"/>
                  </a:lnTo>
                  <a:lnTo>
                    <a:pt x="2" y="146"/>
                  </a:lnTo>
                  <a:lnTo>
                    <a:pt x="0" y="182"/>
                  </a:lnTo>
                  <a:lnTo>
                    <a:pt x="2" y="219"/>
                  </a:lnTo>
                  <a:lnTo>
                    <a:pt x="11" y="251"/>
                  </a:lnTo>
                  <a:lnTo>
                    <a:pt x="21" y="284"/>
                  </a:lnTo>
                  <a:lnTo>
                    <a:pt x="41" y="311"/>
                  </a:lnTo>
                  <a:lnTo>
                    <a:pt x="59" y="332"/>
                  </a:lnTo>
                  <a:lnTo>
                    <a:pt x="73" y="341"/>
                  </a:lnTo>
                  <a:lnTo>
                    <a:pt x="83" y="348"/>
                  </a:lnTo>
                  <a:lnTo>
                    <a:pt x="97" y="357"/>
                  </a:lnTo>
                  <a:lnTo>
                    <a:pt x="110" y="359"/>
                  </a:lnTo>
                  <a:lnTo>
                    <a:pt x="124" y="362"/>
                  </a:lnTo>
                  <a:lnTo>
                    <a:pt x="140" y="364"/>
                  </a:lnTo>
                  <a:lnTo>
                    <a:pt x="1068" y="364"/>
                  </a:lnTo>
                  <a:lnTo>
                    <a:pt x="1082" y="362"/>
                  </a:lnTo>
                  <a:lnTo>
                    <a:pt x="1098" y="359"/>
                  </a:lnTo>
                  <a:lnTo>
                    <a:pt x="1112" y="357"/>
                  </a:lnTo>
                  <a:lnTo>
                    <a:pt x="1123" y="348"/>
                  </a:lnTo>
                  <a:lnTo>
                    <a:pt x="1136" y="341"/>
                  </a:lnTo>
                  <a:lnTo>
                    <a:pt x="1146" y="332"/>
                  </a:lnTo>
                  <a:lnTo>
                    <a:pt x="1169" y="311"/>
                  </a:lnTo>
                  <a:lnTo>
                    <a:pt x="1185" y="284"/>
                  </a:lnTo>
                  <a:lnTo>
                    <a:pt x="1198" y="251"/>
                  </a:lnTo>
                  <a:lnTo>
                    <a:pt x="1206" y="219"/>
                  </a:lnTo>
                  <a:lnTo>
                    <a:pt x="1209" y="182"/>
                  </a:lnTo>
                  <a:lnTo>
                    <a:pt x="1201" y="18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2" name="Freeform 28"/>
            <p:cNvSpPr/>
            <p:nvPr/>
          </p:nvSpPr>
          <p:spPr bwMode="auto">
            <a:xfrm>
              <a:off x="2611" y="2432"/>
              <a:ext cx="108" cy="20"/>
            </a:xfrm>
            <a:custGeom>
              <a:avLst/>
              <a:gdLst>
                <a:gd name="T0" fmla="*/ 5 w 1185"/>
                <a:gd name="T1" fmla="*/ 0 h 221"/>
                <a:gd name="T2" fmla="*/ 0 w 1185"/>
                <a:gd name="T3" fmla="*/ 27 h 221"/>
                <a:gd name="T4" fmla="*/ 0 w 1185"/>
                <a:gd name="T5" fmla="*/ 55 h 221"/>
                <a:gd name="T6" fmla="*/ 3 w 1185"/>
                <a:gd name="T7" fmla="*/ 89 h 221"/>
                <a:gd name="T8" fmla="*/ 11 w 1185"/>
                <a:gd name="T9" fmla="*/ 122 h 221"/>
                <a:gd name="T10" fmla="*/ 21 w 1185"/>
                <a:gd name="T11" fmla="*/ 149 h 221"/>
                <a:gd name="T12" fmla="*/ 35 w 1185"/>
                <a:gd name="T13" fmla="*/ 173 h 221"/>
                <a:gd name="T14" fmla="*/ 54 w 1185"/>
                <a:gd name="T15" fmla="*/ 191 h 221"/>
                <a:gd name="T16" fmla="*/ 76 w 1185"/>
                <a:gd name="T17" fmla="*/ 208 h 221"/>
                <a:gd name="T18" fmla="*/ 97 w 1185"/>
                <a:gd name="T19" fmla="*/ 216 h 221"/>
                <a:gd name="T20" fmla="*/ 111 w 1185"/>
                <a:gd name="T21" fmla="*/ 219 h 221"/>
                <a:gd name="T22" fmla="*/ 124 w 1185"/>
                <a:gd name="T23" fmla="*/ 221 h 221"/>
                <a:gd name="T24" fmla="*/ 1052 w 1185"/>
                <a:gd name="T25" fmla="*/ 221 h 221"/>
                <a:gd name="T26" fmla="*/ 1066 w 1185"/>
                <a:gd name="T27" fmla="*/ 219 h 221"/>
                <a:gd name="T28" fmla="*/ 1077 w 1185"/>
                <a:gd name="T29" fmla="*/ 216 h 221"/>
                <a:gd name="T30" fmla="*/ 1101 w 1185"/>
                <a:gd name="T31" fmla="*/ 208 h 221"/>
                <a:gd name="T32" fmla="*/ 1120 w 1185"/>
                <a:gd name="T33" fmla="*/ 191 h 221"/>
                <a:gd name="T34" fmla="*/ 1139 w 1185"/>
                <a:gd name="T35" fmla="*/ 173 h 221"/>
                <a:gd name="T36" fmla="*/ 1155 w 1185"/>
                <a:gd name="T37" fmla="*/ 149 h 221"/>
                <a:gd name="T38" fmla="*/ 1166 w 1185"/>
                <a:gd name="T39" fmla="*/ 122 h 221"/>
                <a:gd name="T40" fmla="*/ 1174 w 1185"/>
                <a:gd name="T41" fmla="*/ 89 h 221"/>
                <a:gd name="T42" fmla="*/ 1176 w 1185"/>
                <a:gd name="T43" fmla="*/ 55 h 221"/>
                <a:gd name="T44" fmla="*/ 1185 w 1185"/>
                <a:gd name="T45" fmla="*/ 55 h 221"/>
                <a:gd name="T46" fmla="*/ 1176 w 1185"/>
                <a:gd name="T47" fmla="*/ 55 h 221"/>
                <a:gd name="T48" fmla="*/ 1174 w 1185"/>
                <a:gd name="T49" fmla="*/ 27 h 221"/>
                <a:gd name="T50" fmla="*/ 1169 w 1185"/>
                <a:gd name="T51" fmla="*/ 0 h 221"/>
                <a:gd name="T52" fmla="*/ 1160 w 1185"/>
                <a:gd name="T53" fmla="*/ 19 h 221"/>
                <a:gd name="T54" fmla="*/ 1150 w 1185"/>
                <a:gd name="T55" fmla="*/ 37 h 221"/>
                <a:gd name="T56" fmla="*/ 1137 w 1185"/>
                <a:gd name="T57" fmla="*/ 55 h 221"/>
                <a:gd name="T58" fmla="*/ 1120 w 1185"/>
                <a:gd name="T59" fmla="*/ 67 h 221"/>
                <a:gd name="T60" fmla="*/ 1107 w 1185"/>
                <a:gd name="T61" fmla="*/ 78 h 221"/>
                <a:gd name="T62" fmla="*/ 1088 w 1185"/>
                <a:gd name="T63" fmla="*/ 87 h 221"/>
                <a:gd name="T64" fmla="*/ 1072 w 1185"/>
                <a:gd name="T65" fmla="*/ 92 h 221"/>
                <a:gd name="T66" fmla="*/ 1052 w 1185"/>
                <a:gd name="T67" fmla="*/ 92 h 221"/>
                <a:gd name="T68" fmla="*/ 124 w 1185"/>
                <a:gd name="T69" fmla="*/ 92 h 221"/>
                <a:gd name="T70" fmla="*/ 106 w 1185"/>
                <a:gd name="T71" fmla="*/ 92 h 221"/>
                <a:gd name="T72" fmla="*/ 87 w 1185"/>
                <a:gd name="T73" fmla="*/ 87 h 221"/>
                <a:gd name="T74" fmla="*/ 71 w 1185"/>
                <a:gd name="T75" fmla="*/ 78 h 221"/>
                <a:gd name="T76" fmla="*/ 54 w 1185"/>
                <a:gd name="T77" fmla="*/ 67 h 221"/>
                <a:gd name="T78" fmla="*/ 41 w 1185"/>
                <a:gd name="T79" fmla="*/ 55 h 221"/>
                <a:gd name="T80" fmla="*/ 27 w 1185"/>
                <a:gd name="T81" fmla="*/ 37 h 221"/>
                <a:gd name="T82" fmla="*/ 16 w 1185"/>
                <a:gd name="T83" fmla="*/ 19 h 221"/>
                <a:gd name="T84" fmla="*/ 5 w 1185"/>
                <a:gd name="T85"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85" h="221">
                  <a:moveTo>
                    <a:pt x="5" y="0"/>
                  </a:moveTo>
                  <a:lnTo>
                    <a:pt x="0" y="27"/>
                  </a:lnTo>
                  <a:lnTo>
                    <a:pt x="0" y="55"/>
                  </a:lnTo>
                  <a:lnTo>
                    <a:pt x="3" y="89"/>
                  </a:lnTo>
                  <a:lnTo>
                    <a:pt x="11" y="122"/>
                  </a:lnTo>
                  <a:lnTo>
                    <a:pt x="21" y="149"/>
                  </a:lnTo>
                  <a:lnTo>
                    <a:pt x="35" y="173"/>
                  </a:lnTo>
                  <a:lnTo>
                    <a:pt x="54" y="191"/>
                  </a:lnTo>
                  <a:lnTo>
                    <a:pt x="76" y="208"/>
                  </a:lnTo>
                  <a:lnTo>
                    <a:pt x="97" y="216"/>
                  </a:lnTo>
                  <a:lnTo>
                    <a:pt x="111" y="219"/>
                  </a:lnTo>
                  <a:lnTo>
                    <a:pt x="124" y="221"/>
                  </a:lnTo>
                  <a:lnTo>
                    <a:pt x="1052" y="221"/>
                  </a:lnTo>
                  <a:lnTo>
                    <a:pt x="1066" y="219"/>
                  </a:lnTo>
                  <a:lnTo>
                    <a:pt x="1077" y="216"/>
                  </a:lnTo>
                  <a:lnTo>
                    <a:pt x="1101" y="208"/>
                  </a:lnTo>
                  <a:lnTo>
                    <a:pt x="1120" y="191"/>
                  </a:lnTo>
                  <a:lnTo>
                    <a:pt x="1139" y="173"/>
                  </a:lnTo>
                  <a:lnTo>
                    <a:pt x="1155" y="149"/>
                  </a:lnTo>
                  <a:lnTo>
                    <a:pt x="1166" y="122"/>
                  </a:lnTo>
                  <a:lnTo>
                    <a:pt x="1174" y="89"/>
                  </a:lnTo>
                  <a:lnTo>
                    <a:pt x="1176" y="55"/>
                  </a:lnTo>
                  <a:lnTo>
                    <a:pt x="1185" y="55"/>
                  </a:lnTo>
                  <a:lnTo>
                    <a:pt x="1176" y="55"/>
                  </a:lnTo>
                  <a:lnTo>
                    <a:pt x="1174" y="27"/>
                  </a:lnTo>
                  <a:lnTo>
                    <a:pt x="1169" y="0"/>
                  </a:lnTo>
                  <a:lnTo>
                    <a:pt x="1160" y="19"/>
                  </a:lnTo>
                  <a:lnTo>
                    <a:pt x="1150" y="37"/>
                  </a:lnTo>
                  <a:lnTo>
                    <a:pt x="1137" y="55"/>
                  </a:lnTo>
                  <a:lnTo>
                    <a:pt x="1120" y="67"/>
                  </a:lnTo>
                  <a:lnTo>
                    <a:pt x="1107" y="78"/>
                  </a:lnTo>
                  <a:lnTo>
                    <a:pt x="1088" y="87"/>
                  </a:lnTo>
                  <a:lnTo>
                    <a:pt x="1072" y="92"/>
                  </a:lnTo>
                  <a:lnTo>
                    <a:pt x="1052" y="92"/>
                  </a:lnTo>
                  <a:lnTo>
                    <a:pt x="124" y="92"/>
                  </a:lnTo>
                  <a:lnTo>
                    <a:pt x="106" y="92"/>
                  </a:lnTo>
                  <a:lnTo>
                    <a:pt x="87" y="87"/>
                  </a:lnTo>
                  <a:lnTo>
                    <a:pt x="71" y="78"/>
                  </a:lnTo>
                  <a:lnTo>
                    <a:pt x="54" y="67"/>
                  </a:lnTo>
                  <a:lnTo>
                    <a:pt x="41" y="55"/>
                  </a:lnTo>
                  <a:lnTo>
                    <a:pt x="27" y="37"/>
                  </a:lnTo>
                  <a:lnTo>
                    <a:pt x="16" y="19"/>
                  </a:lnTo>
                  <a:lnTo>
                    <a:pt x="5" y="0"/>
                  </a:lnTo>
                  <a:close/>
                </a:path>
              </a:pathLst>
            </a:custGeom>
            <a:solidFill>
              <a:srgbClr val="F6D21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3" name="Freeform 29"/>
            <p:cNvSpPr>
              <a:spLocks noEditPoints="1"/>
            </p:cNvSpPr>
            <p:nvPr/>
          </p:nvSpPr>
          <p:spPr bwMode="auto">
            <a:xfrm>
              <a:off x="2610" y="2431"/>
              <a:ext cx="109" cy="22"/>
            </a:xfrm>
            <a:custGeom>
              <a:avLst/>
              <a:gdLst>
                <a:gd name="T0" fmla="*/ 12 w 1194"/>
                <a:gd name="T1" fmla="*/ 0 h 244"/>
                <a:gd name="T2" fmla="*/ 4 w 1194"/>
                <a:gd name="T3" fmla="*/ 33 h 244"/>
                <a:gd name="T4" fmla="*/ 0 w 1194"/>
                <a:gd name="T5" fmla="*/ 69 h 244"/>
                <a:gd name="T6" fmla="*/ 4 w 1194"/>
                <a:gd name="T7" fmla="*/ 103 h 244"/>
                <a:gd name="T8" fmla="*/ 12 w 1194"/>
                <a:gd name="T9" fmla="*/ 136 h 244"/>
                <a:gd name="T10" fmla="*/ 23 w 1194"/>
                <a:gd name="T11" fmla="*/ 166 h 244"/>
                <a:gd name="T12" fmla="*/ 39 w 1194"/>
                <a:gd name="T13" fmla="*/ 192 h 244"/>
                <a:gd name="T14" fmla="*/ 58 w 1194"/>
                <a:gd name="T15" fmla="*/ 214 h 244"/>
                <a:gd name="T16" fmla="*/ 82 w 1194"/>
                <a:gd name="T17" fmla="*/ 230 h 244"/>
                <a:gd name="T18" fmla="*/ 92 w 1194"/>
                <a:gd name="T19" fmla="*/ 235 h 244"/>
                <a:gd name="T20" fmla="*/ 106 w 1194"/>
                <a:gd name="T21" fmla="*/ 238 h 244"/>
                <a:gd name="T22" fmla="*/ 120 w 1194"/>
                <a:gd name="T23" fmla="*/ 240 h 244"/>
                <a:gd name="T24" fmla="*/ 133 w 1194"/>
                <a:gd name="T25" fmla="*/ 244 h 244"/>
                <a:gd name="T26" fmla="*/ 1061 w 1194"/>
                <a:gd name="T27" fmla="*/ 244 h 244"/>
                <a:gd name="T28" fmla="*/ 1075 w 1194"/>
                <a:gd name="T29" fmla="*/ 240 h 244"/>
                <a:gd name="T30" fmla="*/ 1088 w 1194"/>
                <a:gd name="T31" fmla="*/ 238 h 244"/>
                <a:gd name="T32" fmla="*/ 1102 w 1194"/>
                <a:gd name="T33" fmla="*/ 235 h 244"/>
                <a:gd name="T34" fmla="*/ 1113 w 1194"/>
                <a:gd name="T35" fmla="*/ 230 h 244"/>
                <a:gd name="T36" fmla="*/ 1134 w 1194"/>
                <a:gd name="T37" fmla="*/ 214 h 244"/>
                <a:gd name="T38" fmla="*/ 1153 w 1194"/>
                <a:gd name="T39" fmla="*/ 192 h 244"/>
                <a:gd name="T40" fmla="*/ 1169 w 1194"/>
                <a:gd name="T41" fmla="*/ 166 h 244"/>
                <a:gd name="T42" fmla="*/ 1183 w 1194"/>
                <a:gd name="T43" fmla="*/ 136 h 244"/>
                <a:gd name="T44" fmla="*/ 1191 w 1194"/>
                <a:gd name="T45" fmla="*/ 103 h 244"/>
                <a:gd name="T46" fmla="*/ 1194 w 1194"/>
                <a:gd name="T47" fmla="*/ 69 h 244"/>
                <a:gd name="T48" fmla="*/ 1185 w 1194"/>
                <a:gd name="T49" fmla="*/ 69 h 244"/>
                <a:gd name="T50" fmla="*/ 1183 w 1194"/>
                <a:gd name="T51" fmla="*/ 103 h 244"/>
                <a:gd name="T52" fmla="*/ 1175 w 1194"/>
                <a:gd name="T53" fmla="*/ 136 h 244"/>
                <a:gd name="T54" fmla="*/ 1164 w 1194"/>
                <a:gd name="T55" fmla="*/ 163 h 244"/>
                <a:gd name="T56" fmla="*/ 1148 w 1194"/>
                <a:gd name="T57" fmla="*/ 187 h 244"/>
                <a:gd name="T58" fmla="*/ 1129 w 1194"/>
                <a:gd name="T59" fmla="*/ 205 h 244"/>
                <a:gd name="T60" fmla="*/ 1110 w 1194"/>
                <a:gd name="T61" fmla="*/ 222 h 244"/>
                <a:gd name="T62" fmla="*/ 1086 w 1194"/>
                <a:gd name="T63" fmla="*/ 230 h 244"/>
                <a:gd name="T64" fmla="*/ 1075 w 1194"/>
                <a:gd name="T65" fmla="*/ 233 h 244"/>
                <a:gd name="T66" fmla="*/ 1061 w 1194"/>
                <a:gd name="T67" fmla="*/ 235 h 244"/>
                <a:gd name="T68" fmla="*/ 133 w 1194"/>
                <a:gd name="T69" fmla="*/ 235 h 244"/>
                <a:gd name="T70" fmla="*/ 120 w 1194"/>
                <a:gd name="T71" fmla="*/ 233 h 244"/>
                <a:gd name="T72" fmla="*/ 106 w 1194"/>
                <a:gd name="T73" fmla="*/ 230 h 244"/>
                <a:gd name="T74" fmla="*/ 85 w 1194"/>
                <a:gd name="T75" fmla="*/ 222 h 244"/>
                <a:gd name="T76" fmla="*/ 63 w 1194"/>
                <a:gd name="T77" fmla="*/ 205 h 244"/>
                <a:gd name="T78" fmla="*/ 44 w 1194"/>
                <a:gd name="T79" fmla="*/ 187 h 244"/>
                <a:gd name="T80" fmla="*/ 30 w 1194"/>
                <a:gd name="T81" fmla="*/ 163 h 244"/>
                <a:gd name="T82" fmla="*/ 20 w 1194"/>
                <a:gd name="T83" fmla="*/ 136 h 244"/>
                <a:gd name="T84" fmla="*/ 12 w 1194"/>
                <a:gd name="T85" fmla="*/ 103 h 244"/>
                <a:gd name="T86" fmla="*/ 9 w 1194"/>
                <a:gd name="T87" fmla="*/ 69 h 244"/>
                <a:gd name="T88" fmla="*/ 9 w 1194"/>
                <a:gd name="T89" fmla="*/ 41 h 244"/>
                <a:gd name="T90" fmla="*/ 14 w 1194"/>
                <a:gd name="T91" fmla="*/ 14 h 244"/>
                <a:gd name="T92" fmla="*/ 12 w 1194"/>
                <a:gd name="T93" fmla="*/ 0 h 244"/>
                <a:gd name="T94" fmla="*/ 1183 w 1194"/>
                <a:gd name="T95" fmla="*/ 0 h 244"/>
                <a:gd name="T96" fmla="*/ 1178 w 1194"/>
                <a:gd name="T97" fmla="*/ 14 h 244"/>
                <a:gd name="T98" fmla="*/ 1183 w 1194"/>
                <a:gd name="T99" fmla="*/ 41 h 244"/>
                <a:gd name="T100" fmla="*/ 1185 w 1194"/>
                <a:gd name="T101" fmla="*/ 69 h 244"/>
                <a:gd name="T102" fmla="*/ 1194 w 1194"/>
                <a:gd name="T103" fmla="*/ 69 h 244"/>
                <a:gd name="T104" fmla="*/ 1191 w 1194"/>
                <a:gd name="T105" fmla="*/ 33 h 244"/>
                <a:gd name="T106" fmla="*/ 1183 w 1194"/>
                <a:gd name="T10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4" h="244">
                  <a:moveTo>
                    <a:pt x="12" y="0"/>
                  </a:moveTo>
                  <a:lnTo>
                    <a:pt x="4" y="33"/>
                  </a:lnTo>
                  <a:lnTo>
                    <a:pt x="0" y="69"/>
                  </a:lnTo>
                  <a:lnTo>
                    <a:pt x="4" y="103"/>
                  </a:lnTo>
                  <a:lnTo>
                    <a:pt x="12" y="136"/>
                  </a:lnTo>
                  <a:lnTo>
                    <a:pt x="23" y="166"/>
                  </a:lnTo>
                  <a:lnTo>
                    <a:pt x="39" y="192"/>
                  </a:lnTo>
                  <a:lnTo>
                    <a:pt x="58" y="214"/>
                  </a:lnTo>
                  <a:lnTo>
                    <a:pt x="82" y="230"/>
                  </a:lnTo>
                  <a:lnTo>
                    <a:pt x="92" y="235"/>
                  </a:lnTo>
                  <a:lnTo>
                    <a:pt x="106" y="238"/>
                  </a:lnTo>
                  <a:lnTo>
                    <a:pt x="120" y="240"/>
                  </a:lnTo>
                  <a:lnTo>
                    <a:pt x="133" y="244"/>
                  </a:lnTo>
                  <a:lnTo>
                    <a:pt x="1061" y="244"/>
                  </a:lnTo>
                  <a:lnTo>
                    <a:pt x="1075" y="240"/>
                  </a:lnTo>
                  <a:lnTo>
                    <a:pt x="1088" y="238"/>
                  </a:lnTo>
                  <a:lnTo>
                    <a:pt x="1102" y="235"/>
                  </a:lnTo>
                  <a:lnTo>
                    <a:pt x="1113" y="230"/>
                  </a:lnTo>
                  <a:lnTo>
                    <a:pt x="1134" y="214"/>
                  </a:lnTo>
                  <a:lnTo>
                    <a:pt x="1153" y="192"/>
                  </a:lnTo>
                  <a:lnTo>
                    <a:pt x="1169" y="166"/>
                  </a:lnTo>
                  <a:lnTo>
                    <a:pt x="1183" y="136"/>
                  </a:lnTo>
                  <a:lnTo>
                    <a:pt x="1191" y="103"/>
                  </a:lnTo>
                  <a:lnTo>
                    <a:pt x="1194" y="69"/>
                  </a:lnTo>
                  <a:lnTo>
                    <a:pt x="1185" y="69"/>
                  </a:lnTo>
                  <a:lnTo>
                    <a:pt x="1183" y="103"/>
                  </a:lnTo>
                  <a:lnTo>
                    <a:pt x="1175" y="136"/>
                  </a:lnTo>
                  <a:lnTo>
                    <a:pt x="1164" y="163"/>
                  </a:lnTo>
                  <a:lnTo>
                    <a:pt x="1148" y="187"/>
                  </a:lnTo>
                  <a:lnTo>
                    <a:pt x="1129" y="205"/>
                  </a:lnTo>
                  <a:lnTo>
                    <a:pt x="1110" y="222"/>
                  </a:lnTo>
                  <a:lnTo>
                    <a:pt x="1086" y="230"/>
                  </a:lnTo>
                  <a:lnTo>
                    <a:pt x="1075" y="233"/>
                  </a:lnTo>
                  <a:lnTo>
                    <a:pt x="1061" y="235"/>
                  </a:lnTo>
                  <a:lnTo>
                    <a:pt x="133" y="235"/>
                  </a:lnTo>
                  <a:lnTo>
                    <a:pt x="120" y="233"/>
                  </a:lnTo>
                  <a:lnTo>
                    <a:pt x="106" y="230"/>
                  </a:lnTo>
                  <a:lnTo>
                    <a:pt x="85" y="222"/>
                  </a:lnTo>
                  <a:lnTo>
                    <a:pt x="63" y="205"/>
                  </a:lnTo>
                  <a:lnTo>
                    <a:pt x="44" y="187"/>
                  </a:lnTo>
                  <a:lnTo>
                    <a:pt x="30" y="163"/>
                  </a:lnTo>
                  <a:lnTo>
                    <a:pt x="20" y="136"/>
                  </a:lnTo>
                  <a:lnTo>
                    <a:pt x="12" y="103"/>
                  </a:lnTo>
                  <a:lnTo>
                    <a:pt x="9" y="69"/>
                  </a:lnTo>
                  <a:lnTo>
                    <a:pt x="9" y="41"/>
                  </a:lnTo>
                  <a:lnTo>
                    <a:pt x="14" y="14"/>
                  </a:lnTo>
                  <a:lnTo>
                    <a:pt x="12" y="0"/>
                  </a:lnTo>
                  <a:close/>
                  <a:moveTo>
                    <a:pt x="1183" y="0"/>
                  </a:moveTo>
                  <a:lnTo>
                    <a:pt x="1178" y="14"/>
                  </a:lnTo>
                  <a:lnTo>
                    <a:pt x="1183" y="41"/>
                  </a:lnTo>
                  <a:lnTo>
                    <a:pt x="1185" y="69"/>
                  </a:lnTo>
                  <a:lnTo>
                    <a:pt x="1194" y="69"/>
                  </a:lnTo>
                  <a:lnTo>
                    <a:pt x="1191" y="33"/>
                  </a:lnTo>
                  <a:lnTo>
                    <a:pt x="1183" y="0"/>
                  </a:lnTo>
                  <a:close/>
                </a:path>
              </a:pathLst>
            </a:custGeom>
            <a:solidFill>
              <a:srgbClr val="7537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4" name="Freeform 30"/>
            <p:cNvSpPr/>
            <p:nvPr/>
          </p:nvSpPr>
          <p:spPr bwMode="auto">
            <a:xfrm>
              <a:off x="2855" y="2349"/>
              <a:ext cx="181" cy="117"/>
            </a:xfrm>
            <a:custGeom>
              <a:avLst/>
              <a:gdLst>
                <a:gd name="T0" fmla="*/ 1989 w 1992"/>
                <a:gd name="T1" fmla="*/ 677 h 1289"/>
                <a:gd name="T2" fmla="*/ 1978 w 1992"/>
                <a:gd name="T3" fmla="*/ 774 h 1289"/>
                <a:gd name="T4" fmla="*/ 1943 w 1992"/>
                <a:gd name="T5" fmla="*/ 895 h 1289"/>
                <a:gd name="T6" fmla="*/ 1884 w 1992"/>
                <a:gd name="T7" fmla="*/ 1006 h 1289"/>
                <a:gd name="T8" fmla="*/ 1809 w 1992"/>
                <a:gd name="T9" fmla="*/ 1100 h 1289"/>
                <a:gd name="T10" fmla="*/ 1715 w 1992"/>
                <a:gd name="T11" fmla="*/ 1181 h 1289"/>
                <a:gd name="T12" fmla="*/ 1609 w 1992"/>
                <a:gd name="T13" fmla="*/ 1241 h 1289"/>
                <a:gd name="T14" fmla="*/ 1490 w 1992"/>
                <a:gd name="T15" fmla="*/ 1278 h 1289"/>
                <a:gd name="T16" fmla="*/ 1428 w 1992"/>
                <a:gd name="T17" fmla="*/ 1287 h 1289"/>
                <a:gd name="T18" fmla="*/ 1363 w 1992"/>
                <a:gd name="T19" fmla="*/ 1289 h 1289"/>
                <a:gd name="T20" fmla="*/ 594 w 1992"/>
                <a:gd name="T21" fmla="*/ 1289 h 1289"/>
                <a:gd name="T22" fmla="*/ 532 w 1992"/>
                <a:gd name="T23" fmla="*/ 1284 h 1289"/>
                <a:gd name="T24" fmla="*/ 440 w 1992"/>
                <a:gd name="T25" fmla="*/ 1262 h 1289"/>
                <a:gd name="T26" fmla="*/ 327 w 1992"/>
                <a:gd name="T27" fmla="*/ 1211 h 1289"/>
                <a:gd name="T28" fmla="*/ 227 w 1992"/>
                <a:gd name="T29" fmla="*/ 1144 h 1289"/>
                <a:gd name="T30" fmla="*/ 143 w 1992"/>
                <a:gd name="T31" fmla="*/ 1054 h 1289"/>
                <a:gd name="T32" fmla="*/ 76 w 1992"/>
                <a:gd name="T33" fmla="*/ 951 h 1289"/>
                <a:gd name="T34" fmla="*/ 28 w 1992"/>
                <a:gd name="T35" fmla="*/ 836 h 1289"/>
                <a:gd name="T36" fmla="*/ 3 w 1992"/>
                <a:gd name="T37" fmla="*/ 712 h 1289"/>
                <a:gd name="T38" fmla="*/ 0 w 1992"/>
                <a:gd name="T39" fmla="*/ 644 h 1289"/>
                <a:gd name="T40" fmla="*/ 3 w 1992"/>
                <a:gd name="T41" fmla="*/ 580 h 1289"/>
                <a:gd name="T42" fmla="*/ 28 w 1992"/>
                <a:gd name="T43" fmla="*/ 453 h 1289"/>
                <a:gd name="T44" fmla="*/ 76 w 1992"/>
                <a:gd name="T45" fmla="*/ 336 h 1289"/>
                <a:gd name="T46" fmla="*/ 143 w 1992"/>
                <a:gd name="T47" fmla="*/ 234 h 1289"/>
                <a:gd name="T48" fmla="*/ 227 w 1992"/>
                <a:gd name="T49" fmla="*/ 145 h 1289"/>
                <a:gd name="T50" fmla="*/ 327 w 1992"/>
                <a:gd name="T51" fmla="*/ 78 h 1289"/>
                <a:gd name="T52" fmla="*/ 440 w 1992"/>
                <a:gd name="T53" fmla="*/ 29 h 1289"/>
                <a:gd name="T54" fmla="*/ 532 w 1992"/>
                <a:gd name="T55" fmla="*/ 8 h 1289"/>
                <a:gd name="T56" fmla="*/ 594 w 1992"/>
                <a:gd name="T57" fmla="*/ 0 h 1289"/>
                <a:gd name="T58" fmla="*/ 1363 w 1992"/>
                <a:gd name="T59" fmla="*/ 0 h 1289"/>
                <a:gd name="T60" fmla="*/ 1428 w 1992"/>
                <a:gd name="T61" fmla="*/ 2 h 1289"/>
                <a:gd name="T62" fmla="*/ 1490 w 1992"/>
                <a:gd name="T63" fmla="*/ 13 h 1289"/>
                <a:gd name="T64" fmla="*/ 1609 w 1992"/>
                <a:gd name="T65" fmla="*/ 51 h 1289"/>
                <a:gd name="T66" fmla="*/ 1715 w 1992"/>
                <a:gd name="T67" fmla="*/ 110 h 1289"/>
                <a:gd name="T68" fmla="*/ 1809 w 1992"/>
                <a:gd name="T69" fmla="*/ 188 h 1289"/>
                <a:gd name="T70" fmla="*/ 1884 w 1992"/>
                <a:gd name="T71" fmla="*/ 283 h 1289"/>
                <a:gd name="T72" fmla="*/ 1943 w 1992"/>
                <a:gd name="T73" fmla="*/ 393 h 1289"/>
                <a:gd name="T74" fmla="*/ 1978 w 1992"/>
                <a:gd name="T75" fmla="*/ 515 h 1289"/>
                <a:gd name="T76" fmla="*/ 1989 w 1992"/>
                <a:gd name="T77" fmla="*/ 612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2" h="1289">
                  <a:moveTo>
                    <a:pt x="1992" y="644"/>
                  </a:moveTo>
                  <a:lnTo>
                    <a:pt x="1989" y="677"/>
                  </a:lnTo>
                  <a:lnTo>
                    <a:pt x="1989" y="712"/>
                  </a:lnTo>
                  <a:lnTo>
                    <a:pt x="1978" y="774"/>
                  </a:lnTo>
                  <a:lnTo>
                    <a:pt x="1962" y="836"/>
                  </a:lnTo>
                  <a:lnTo>
                    <a:pt x="1943" y="895"/>
                  </a:lnTo>
                  <a:lnTo>
                    <a:pt x="1916" y="951"/>
                  </a:lnTo>
                  <a:lnTo>
                    <a:pt x="1884" y="1006"/>
                  </a:lnTo>
                  <a:lnTo>
                    <a:pt x="1849" y="1054"/>
                  </a:lnTo>
                  <a:lnTo>
                    <a:pt x="1809" y="1100"/>
                  </a:lnTo>
                  <a:lnTo>
                    <a:pt x="1763" y="1144"/>
                  </a:lnTo>
                  <a:lnTo>
                    <a:pt x="1715" y="1181"/>
                  </a:lnTo>
                  <a:lnTo>
                    <a:pt x="1663" y="1211"/>
                  </a:lnTo>
                  <a:lnTo>
                    <a:pt x="1609" y="1241"/>
                  </a:lnTo>
                  <a:lnTo>
                    <a:pt x="1549" y="1262"/>
                  </a:lnTo>
                  <a:lnTo>
                    <a:pt x="1490" y="1278"/>
                  </a:lnTo>
                  <a:lnTo>
                    <a:pt x="1460" y="1284"/>
                  </a:lnTo>
                  <a:lnTo>
                    <a:pt x="1428" y="1287"/>
                  </a:lnTo>
                  <a:lnTo>
                    <a:pt x="1395" y="1289"/>
                  </a:lnTo>
                  <a:lnTo>
                    <a:pt x="1363" y="1289"/>
                  </a:lnTo>
                  <a:lnTo>
                    <a:pt x="627" y="1289"/>
                  </a:lnTo>
                  <a:lnTo>
                    <a:pt x="594" y="1289"/>
                  </a:lnTo>
                  <a:lnTo>
                    <a:pt x="562" y="1287"/>
                  </a:lnTo>
                  <a:lnTo>
                    <a:pt x="532" y="1284"/>
                  </a:lnTo>
                  <a:lnTo>
                    <a:pt x="500" y="1278"/>
                  </a:lnTo>
                  <a:lnTo>
                    <a:pt x="440" y="1262"/>
                  </a:lnTo>
                  <a:lnTo>
                    <a:pt x="381" y="1241"/>
                  </a:lnTo>
                  <a:lnTo>
                    <a:pt x="327" y="1211"/>
                  </a:lnTo>
                  <a:lnTo>
                    <a:pt x="275" y="1181"/>
                  </a:lnTo>
                  <a:lnTo>
                    <a:pt x="227" y="1144"/>
                  </a:lnTo>
                  <a:lnTo>
                    <a:pt x="184" y="1100"/>
                  </a:lnTo>
                  <a:lnTo>
                    <a:pt x="143" y="1054"/>
                  </a:lnTo>
                  <a:lnTo>
                    <a:pt x="106" y="1006"/>
                  </a:lnTo>
                  <a:lnTo>
                    <a:pt x="76" y="951"/>
                  </a:lnTo>
                  <a:lnTo>
                    <a:pt x="49" y="895"/>
                  </a:lnTo>
                  <a:lnTo>
                    <a:pt x="28" y="836"/>
                  </a:lnTo>
                  <a:lnTo>
                    <a:pt x="12" y="774"/>
                  </a:lnTo>
                  <a:lnTo>
                    <a:pt x="3" y="712"/>
                  </a:lnTo>
                  <a:lnTo>
                    <a:pt x="0" y="677"/>
                  </a:lnTo>
                  <a:lnTo>
                    <a:pt x="0" y="644"/>
                  </a:lnTo>
                  <a:lnTo>
                    <a:pt x="0" y="612"/>
                  </a:lnTo>
                  <a:lnTo>
                    <a:pt x="3" y="580"/>
                  </a:lnTo>
                  <a:lnTo>
                    <a:pt x="12" y="515"/>
                  </a:lnTo>
                  <a:lnTo>
                    <a:pt x="28" y="453"/>
                  </a:lnTo>
                  <a:lnTo>
                    <a:pt x="49" y="393"/>
                  </a:lnTo>
                  <a:lnTo>
                    <a:pt x="76" y="336"/>
                  </a:lnTo>
                  <a:lnTo>
                    <a:pt x="106" y="283"/>
                  </a:lnTo>
                  <a:lnTo>
                    <a:pt x="143" y="234"/>
                  </a:lnTo>
                  <a:lnTo>
                    <a:pt x="184" y="188"/>
                  </a:lnTo>
                  <a:lnTo>
                    <a:pt x="227" y="145"/>
                  </a:lnTo>
                  <a:lnTo>
                    <a:pt x="275" y="110"/>
                  </a:lnTo>
                  <a:lnTo>
                    <a:pt x="327" y="78"/>
                  </a:lnTo>
                  <a:lnTo>
                    <a:pt x="381" y="51"/>
                  </a:lnTo>
                  <a:lnTo>
                    <a:pt x="440" y="29"/>
                  </a:lnTo>
                  <a:lnTo>
                    <a:pt x="500" y="13"/>
                  </a:lnTo>
                  <a:lnTo>
                    <a:pt x="532" y="8"/>
                  </a:lnTo>
                  <a:lnTo>
                    <a:pt x="562" y="2"/>
                  </a:lnTo>
                  <a:lnTo>
                    <a:pt x="594" y="0"/>
                  </a:lnTo>
                  <a:lnTo>
                    <a:pt x="627" y="0"/>
                  </a:lnTo>
                  <a:lnTo>
                    <a:pt x="1363" y="0"/>
                  </a:lnTo>
                  <a:lnTo>
                    <a:pt x="1395" y="0"/>
                  </a:lnTo>
                  <a:lnTo>
                    <a:pt x="1428" y="2"/>
                  </a:lnTo>
                  <a:lnTo>
                    <a:pt x="1460" y="8"/>
                  </a:lnTo>
                  <a:lnTo>
                    <a:pt x="1490" y="13"/>
                  </a:lnTo>
                  <a:lnTo>
                    <a:pt x="1549" y="29"/>
                  </a:lnTo>
                  <a:lnTo>
                    <a:pt x="1609" y="51"/>
                  </a:lnTo>
                  <a:lnTo>
                    <a:pt x="1663" y="78"/>
                  </a:lnTo>
                  <a:lnTo>
                    <a:pt x="1715" y="110"/>
                  </a:lnTo>
                  <a:lnTo>
                    <a:pt x="1763" y="145"/>
                  </a:lnTo>
                  <a:lnTo>
                    <a:pt x="1809" y="188"/>
                  </a:lnTo>
                  <a:lnTo>
                    <a:pt x="1849" y="234"/>
                  </a:lnTo>
                  <a:lnTo>
                    <a:pt x="1884" y="283"/>
                  </a:lnTo>
                  <a:lnTo>
                    <a:pt x="1916" y="336"/>
                  </a:lnTo>
                  <a:lnTo>
                    <a:pt x="1943" y="393"/>
                  </a:lnTo>
                  <a:lnTo>
                    <a:pt x="1962" y="453"/>
                  </a:lnTo>
                  <a:lnTo>
                    <a:pt x="1978" y="515"/>
                  </a:lnTo>
                  <a:lnTo>
                    <a:pt x="1989" y="580"/>
                  </a:lnTo>
                  <a:lnTo>
                    <a:pt x="1989" y="612"/>
                  </a:lnTo>
                  <a:lnTo>
                    <a:pt x="1992" y="644"/>
                  </a:lnTo>
                  <a:close/>
                </a:path>
              </a:pathLst>
            </a:custGeom>
            <a:solidFill>
              <a:srgbClr val="F3F3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5" name="Freeform 31"/>
            <p:cNvSpPr/>
            <p:nvPr/>
          </p:nvSpPr>
          <p:spPr bwMode="auto">
            <a:xfrm>
              <a:off x="2854" y="2348"/>
              <a:ext cx="183" cy="119"/>
            </a:xfrm>
            <a:custGeom>
              <a:avLst/>
              <a:gdLst>
                <a:gd name="T0" fmla="*/ 1990 w 2008"/>
                <a:gd name="T1" fmla="*/ 717 h 1305"/>
                <a:gd name="T2" fmla="*/ 1944 w 2008"/>
                <a:gd name="T3" fmla="*/ 901 h 1305"/>
                <a:gd name="T4" fmla="*/ 1849 w 2008"/>
                <a:gd name="T5" fmla="*/ 1057 h 1305"/>
                <a:gd name="T6" fmla="*/ 1719 w 2008"/>
                <a:gd name="T7" fmla="*/ 1182 h 1305"/>
                <a:gd name="T8" fmla="*/ 1557 w 2008"/>
                <a:gd name="T9" fmla="*/ 1262 h 1305"/>
                <a:gd name="T10" fmla="*/ 1436 w 2008"/>
                <a:gd name="T11" fmla="*/ 1286 h 1305"/>
                <a:gd name="T12" fmla="*/ 635 w 2008"/>
                <a:gd name="T13" fmla="*/ 1289 h 1305"/>
                <a:gd name="T14" fmla="*/ 540 w 2008"/>
                <a:gd name="T15" fmla="*/ 1284 h 1305"/>
                <a:gd name="T16" fmla="*/ 395 w 2008"/>
                <a:gd name="T17" fmla="*/ 1240 h 1305"/>
                <a:gd name="T18" fmla="*/ 241 w 2008"/>
                <a:gd name="T19" fmla="*/ 1143 h 1305"/>
                <a:gd name="T20" fmla="*/ 122 w 2008"/>
                <a:gd name="T21" fmla="*/ 1009 h 1305"/>
                <a:gd name="T22" fmla="*/ 43 w 2008"/>
                <a:gd name="T23" fmla="*/ 841 h 1305"/>
                <a:gd name="T24" fmla="*/ 16 w 2008"/>
                <a:gd name="T25" fmla="*/ 652 h 1305"/>
                <a:gd name="T26" fmla="*/ 43 w 2008"/>
                <a:gd name="T27" fmla="*/ 464 h 1305"/>
                <a:gd name="T28" fmla="*/ 122 w 2008"/>
                <a:gd name="T29" fmla="*/ 296 h 1305"/>
                <a:gd name="T30" fmla="*/ 241 w 2008"/>
                <a:gd name="T31" fmla="*/ 162 h 1305"/>
                <a:gd name="T32" fmla="*/ 395 w 2008"/>
                <a:gd name="T33" fmla="*/ 65 h 1305"/>
                <a:gd name="T34" fmla="*/ 570 w 2008"/>
                <a:gd name="T35" fmla="*/ 19 h 1305"/>
                <a:gd name="T36" fmla="*/ 1371 w 2008"/>
                <a:gd name="T37" fmla="*/ 16 h 1305"/>
                <a:gd name="T38" fmla="*/ 1498 w 2008"/>
                <a:gd name="T39" fmla="*/ 29 h 1305"/>
                <a:gd name="T40" fmla="*/ 1668 w 2008"/>
                <a:gd name="T41" fmla="*/ 91 h 1305"/>
                <a:gd name="T42" fmla="*/ 1811 w 2008"/>
                <a:gd name="T43" fmla="*/ 202 h 1305"/>
                <a:gd name="T44" fmla="*/ 1916 w 2008"/>
                <a:gd name="T45" fmla="*/ 348 h 1305"/>
                <a:gd name="T46" fmla="*/ 1978 w 2008"/>
                <a:gd name="T47" fmla="*/ 523 h 1305"/>
                <a:gd name="T48" fmla="*/ 2000 w 2008"/>
                <a:gd name="T49" fmla="*/ 652 h 1305"/>
                <a:gd name="T50" fmla="*/ 2006 w 2008"/>
                <a:gd name="T51" fmla="*/ 585 h 1305"/>
                <a:gd name="T52" fmla="*/ 1957 w 2008"/>
                <a:gd name="T53" fmla="*/ 399 h 1305"/>
                <a:gd name="T54" fmla="*/ 1863 w 2008"/>
                <a:gd name="T55" fmla="*/ 237 h 1305"/>
                <a:gd name="T56" fmla="*/ 1728 w 2008"/>
                <a:gd name="T57" fmla="*/ 111 h 1305"/>
                <a:gd name="T58" fmla="*/ 1560 w 2008"/>
                <a:gd name="T59" fmla="*/ 29 h 1305"/>
                <a:gd name="T60" fmla="*/ 1468 w 2008"/>
                <a:gd name="T61" fmla="*/ 8 h 1305"/>
                <a:gd name="T62" fmla="*/ 1371 w 2008"/>
                <a:gd name="T63" fmla="*/ 0 h 1305"/>
                <a:gd name="T64" fmla="*/ 570 w 2008"/>
                <a:gd name="T65" fmla="*/ 3 h 1305"/>
                <a:gd name="T66" fmla="*/ 475 w 2008"/>
                <a:gd name="T67" fmla="*/ 19 h 1305"/>
                <a:gd name="T68" fmla="*/ 333 w 2008"/>
                <a:gd name="T69" fmla="*/ 77 h 1305"/>
                <a:gd name="T70" fmla="*/ 184 w 2008"/>
                <a:gd name="T71" fmla="*/ 191 h 1305"/>
                <a:gd name="T72" fmla="*/ 76 w 2008"/>
                <a:gd name="T73" fmla="*/ 342 h 1305"/>
                <a:gd name="T74" fmla="*/ 11 w 2008"/>
                <a:gd name="T75" fmla="*/ 521 h 1305"/>
                <a:gd name="T76" fmla="*/ 0 w 2008"/>
                <a:gd name="T77" fmla="*/ 652 h 1305"/>
                <a:gd name="T78" fmla="*/ 11 w 2008"/>
                <a:gd name="T79" fmla="*/ 784 h 1305"/>
                <a:gd name="T80" fmla="*/ 76 w 2008"/>
                <a:gd name="T81" fmla="*/ 965 h 1305"/>
                <a:gd name="T82" fmla="*/ 184 w 2008"/>
                <a:gd name="T83" fmla="*/ 1113 h 1305"/>
                <a:gd name="T84" fmla="*/ 333 w 2008"/>
                <a:gd name="T85" fmla="*/ 1226 h 1305"/>
                <a:gd name="T86" fmla="*/ 475 w 2008"/>
                <a:gd name="T87" fmla="*/ 1286 h 1305"/>
                <a:gd name="T88" fmla="*/ 570 w 2008"/>
                <a:gd name="T89" fmla="*/ 1302 h 1305"/>
                <a:gd name="T90" fmla="*/ 1371 w 2008"/>
                <a:gd name="T91" fmla="*/ 1305 h 1305"/>
                <a:gd name="T92" fmla="*/ 1468 w 2008"/>
                <a:gd name="T93" fmla="*/ 1300 h 1305"/>
                <a:gd name="T94" fmla="*/ 1560 w 2008"/>
                <a:gd name="T95" fmla="*/ 1276 h 1305"/>
                <a:gd name="T96" fmla="*/ 1728 w 2008"/>
                <a:gd name="T97" fmla="*/ 1194 h 1305"/>
                <a:gd name="T98" fmla="*/ 1863 w 2008"/>
                <a:gd name="T99" fmla="*/ 1067 h 1305"/>
                <a:gd name="T100" fmla="*/ 1957 w 2008"/>
                <a:gd name="T101" fmla="*/ 906 h 1305"/>
                <a:gd name="T102" fmla="*/ 2006 w 2008"/>
                <a:gd name="T103" fmla="*/ 720 h 1305"/>
                <a:gd name="T104" fmla="*/ 2000 w 2008"/>
                <a:gd name="T105" fmla="*/ 652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8" h="1305">
                  <a:moveTo>
                    <a:pt x="2000" y="652"/>
                  </a:moveTo>
                  <a:lnTo>
                    <a:pt x="1992" y="652"/>
                  </a:lnTo>
                  <a:lnTo>
                    <a:pt x="1990" y="717"/>
                  </a:lnTo>
                  <a:lnTo>
                    <a:pt x="1978" y="782"/>
                  </a:lnTo>
                  <a:lnTo>
                    <a:pt x="1962" y="841"/>
                  </a:lnTo>
                  <a:lnTo>
                    <a:pt x="1944" y="901"/>
                  </a:lnTo>
                  <a:lnTo>
                    <a:pt x="1916" y="957"/>
                  </a:lnTo>
                  <a:lnTo>
                    <a:pt x="1887" y="1009"/>
                  </a:lnTo>
                  <a:lnTo>
                    <a:pt x="1849" y="1057"/>
                  </a:lnTo>
                  <a:lnTo>
                    <a:pt x="1811" y="1103"/>
                  </a:lnTo>
                  <a:lnTo>
                    <a:pt x="1765" y="1143"/>
                  </a:lnTo>
                  <a:lnTo>
                    <a:pt x="1719" y="1182"/>
                  </a:lnTo>
                  <a:lnTo>
                    <a:pt x="1668" y="1214"/>
                  </a:lnTo>
                  <a:lnTo>
                    <a:pt x="1614" y="1240"/>
                  </a:lnTo>
                  <a:lnTo>
                    <a:pt x="1557" y="1262"/>
                  </a:lnTo>
                  <a:lnTo>
                    <a:pt x="1498" y="1278"/>
                  </a:lnTo>
                  <a:lnTo>
                    <a:pt x="1466" y="1284"/>
                  </a:lnTo>
                  <a:lnTo>
                    <a:pt x="1436" y="1286"/>
                  </a:lnTo>
                  <a:lnTo>
                    <a:pt x="1403" y="1289"/>
                  </a:lnTo>
                  <a:lnTo>
                    <a:pt x="1371" y="1289"/>
                  </a:lnTo>
                  <a:lnTo>
                    <a:pt x="635" y="1289"/>
                  </a:lnTo>
                  <a:lnTo>
                    <a:pt x="602" y="1289"/>
                  </a:lnTo>
                  <a:lnTo>
                    <a:pt x="570" y="1286"/>
                  </a:lnTo>
                  <a:lnTo>
                    <a:pt x="540" y="1284"/>
                  </a:lnTo>
                  <a:lnTo>
                    <a:pt x="510" y="1278"/>
                  </a:lnTo>
                  <a:lnTo>
                    <a:pt x="451" y="1262"/>
                  </a:lnTo>
                  <a:lnTo>
                    <a:pt x="395" y="1240"/>
                  </a:lnTo>
                  <a:lnTo>
                    <a:pt x="340" y="1214"/>
                  </a:lnTo>
                  <a:lnTo>
                    <a:pt x="289" y="1182"/>
                  </a:lnTo>
                  <a:lnTo>
                    <a:pt x="241" y="1143"/>
                  </a:lnTo>
                  <a:lnTo>
                    <a:pt x="197" y="1103"/>
                  </a:lnTo>
                  <a:lnTo>
                    <a:pt x="156" y="1057"/>
                  </a:lnTo>
                  <a:lnTo>
                    <a:pt x="122" y="1009"/>
                  </a:lnTo>
                  <a:lnTo>
                    <a:pt x="89" y="957"/>
                  </a:lnTo>
                  <a:lnTo>
                    <a:pt x="66" y="901"/>
                  </a:lnTo>
                  <a:lnTo>
                    <a:pt x="43" y="841"/>
                  </a:lnTo>
                  <a:lnTo>
                    <a:pt x="27" y="782"/>
                  </a:lnTo>
                  <a:lnTo>
                    <a:pt x="20" y="717"/>
                  </a:lnTo>
                  <a:lnTo>
                    <a:pt x="16" y="652"/>
                  </a:lnTo>
                  <a:lnTo>
                    <a:pt x="20" y="588"/>
                  </a:lnTo>
                  <a:lnTo>
                    <a:pt x="27" y="523"/>
                  </a:lnTo>
                  <a:lnTo>
                    <a:pt x="43" y="464"/>
                  </a:lnTo>
                  <a:lnTo>
                    <a:pt x="66" y="404"/>
                  </a:lnTo>
                  <a:lnTo>
                    <a:pt x="89" y="348"/>
                  </a:lnTo>
                  <a:lnTo>
                    <a:pt x="122" y="296"/>
                  </a:lnTo>
                  <a:lnTo>
                    <a:pt x="156" y="247"/>
                  </a:lnTo>
                  <a:lnTo>
                    <a:pt x="197" y="202"/>
                  </a:lnTo>
                  <a:lnTo>
                    <a:pt x="241" y="162"/>
                  </a:lnTo>
                  <a:lnTo>
                    <a:pt x="289" y="123"/>
                  </a:lnTo>
                  <a:lnTo>
                    <a:pt x="340" y="91"/>
                  </a:lnTo>
                  <a:lnTo>
                    <a:pt x="395" y="65"/>
                  </a:lnTo>
                  <a:lnTo>
                    <a:pt x="451" y="42"/>
                  </a:lnTo>
                  <a:lnTo>
                    <a:pt x="510" y="29"/>
                  </a:lnTo>
                  <a:lnTo>
                    <a:pt x="570" y="19"/>
                  </a:lnTo>
                  <a:lnTo>
                    <a:pt x="602" y="16"/>
                  </a:lnTo>
                  <a:lnTo>
                    <a:pt x="635" y="16"/>
                  </a:lnTo>
                  <a:lnTo>
                    <a:pt x="1371" y="16"/>
                  </a:lnTo>
                  <a:lnTo>
                    <a:pt x="1403" y="16"/>
                  </a:lnTo>
                  <a:lnTo>
                    <a:pt x="1436" y="19"/>
                  </a:lnTo>
                  <a:lnTo>
                    <a:pt x="1498" y="29"/>
                  </a:lnTo>
                  <a:lnTo>
                    <a:pt x="1557" y="42"/>
                  </a:lnTo>
                  <a:lnTo>
                    <a:pt x="1614" y="65"/>
                  </a:lnTo>
                  <a:lnTo>
                    <a:pt x="1668" y="91"/>
                  </a:lnTo>
                  <a:lnTo>
                    <a:pt x="1719" y="123"/>
                  </a:lnTo>
                  <a:lnTo>
                    <a:pt x="1765" y="162"/>
                  </a:lnTo>
                  <a:lnTo>
                    <a:pt x="1811" y="202"/>
                  </a:lnTo>
                  <a:lnTo>
                    <a:pt x="1849" y="247"/>
                  </a:lnTo>
                  <a:lnTo>
                    <a:pt x="1887" y="296"/>
                  </a:lnTo>
                  <a:lnTo>
                    <a:pt x="1916" y="348"/>
                  </a:lnTo>
                  <a:lnTo>
                    <a:pt x="1944" y="404"/>
                  </a:lnTo>
                  <a:lnTo>
                    <a:pt x="1962" y="464"/>
                  </a:lnTo>
                  <a:lnTo>
                    <a:pt x="1978" y="523"/>
                  </a:lnTo>
                  <a:lnTo>
                    <a:pt x="1990" y="588"/>
                  </a:lnTo>
                  <a:lnTo>
                    <a:pt x="1992" y="652"/>
                  </a:lnTo>
                  <a:lnTo>
                    <a:pt x="2000" y="652"/>
                  </a:lnTo>
                  <a:lnTo>
                    <a:pt x="2008" y="652"/>
                  </a:lnTo>
                  <a:lnTo>
                    <a:pt x="2008" y="620"/>
                  </a:lnTo>
                  <a:lnTo>
                    <a:pt x="2006" y="585"/>
                  </a:lnTo>
                  <a:lnTo>
                    <a:pt x="1995" y="521"/>
                  </a:lnTo>
                  <a:lnTo>
                    <a:pt x="1978" y="459"/>
                  </a:lnTo>
                  <a:lnTo>
                    <a:pt x="1957" y="399"/>
                  </a:lnTo>
                  <a:lnTo>
                    <a:pt x="1930" y="342"/>
                  </a:lnTo>
                  <a:lnTo>
                    <a:pt x="1900" y="288"/>
                  </a:lnTo>
                  <a:lnTo>
                    <a:pt x="1863" y="237"/>
                  </a:lnTo>
                  <a:lnTo>
                    <a:pt x="1822" y="191"/>
                  </a:lnTo>
                  <a:lnTo>
                    <a:pt x="1776" y="148"/>
                  </a:lnTo>
                  <a:lnTo>
                    <a:pt x="1728" y="111"/>
                  </a:lnTo>
                  <a:lnTo>
                    <a:pt x="1677" y="77"/>
                  </a:lnTo>
                  <a:lnTo>
                    <a:pt x="1620" y="51"/>
                  </a:lnTo>
                  <a:lnTo>
                    <a:pt x="1560" y="29"/>
                  </a:lnTo>
                  <a:lnTo>
                    <a:pt x="1530" y="19"/>
                  </a:lnTo>
                  <a:lnTo>
                    <a:pt x="1500" y="13"/>
                  </a:lnTo>
                  <a:lnTo>
                    <a:pt x="1468" y="8"/>
                  </a:lnTo>
                  <a:lnTo>
                    <a:pt x="1436" y="3"/>
                  </a:lnTo>
                  <a:lnTo>
                    <a:pt x="1403" y="0"/>
                  </a:lnTo>
                  <a:lnTo>
                    <a:pt x="1371" y="0"/>
                  </a:lnTo>
                  <a:lnTo>
                    <a:pt x="635" y="0"/>
                  </a:lnTo>
                  <a:lnTo>
                    <a:pt x="602" y="0"/>
                  </a:lnTo>
                  <a:lnTo>
                    <a:pt x="570" y="3"/>
                  </a:lnTo>
                  <a:lnTo>
                    <a:pt x="538" y="8"/>
                  </a:lnTo>
                  <a:lnTo>
                    <a:pt x="505" y="13"/>
                  </a:lnTo>
                  <a:lnTo>
                    <a:pt x="475" y="19"/>
                  </a:lnTo>
                  <a:lnTo>
                    <a:pt x="446" y="29"/>
                  </a:lnTo>
                  <a:lnTo>
                    <a:pt x="386" y="51"/>
                  </a:lnTo>
                  <a:lnTo>
                    <a:pt x="333" y="77"/>
                  </a:lnTo>
                  <a:lnTo>
                    <a:pt x="278" y="111"/>
                  </a:lnTo>
                  <a:lnTo>
                    <a:pt x="230" y="148"/>
                  </a:lnTo>
                  <a:lnTo>
                    <a:pt x="184" y="191"/>
                  </a:lnTo>
                  <a:lnTo>
                    <a:pt x="143" y="237"/>
                  </a:lnTo>
                  <a:lnTo>
                    <a:pt x="108" y="288"/>
                  </a:lnTo>
                  <a:lnTo>
                    <a:pt x="76" y="342"/>
                  </a:lnTo>
                  <a:lnTo>
                    <a:pt x="48" y="399"/>
                  </a:lnTo>
                  <a:lnTo>
                    <a:pt x="27" y="459"/>
                  </a:lnTo>
                  <a:lnTo>
                    <a:pt x="11" y="521"/>
                  </a:lnTo>
                  <a:lnTo>
                    <a:pt x="2" y="585"/>
                  </a:lnTo>
                  <a:lnTo>
                    <a:pt x="0" y="620"/>
                  </a:lnTo>
                  <a:lnTo>
                    <a:pt x="0" y="652"/>
                  </a:lnTo>
                  <a:lnTo>
                    <a:pt x="0" y="687"/>
                  </a:lnTo>
                  <a:lnTo>
                    <a:pt x="2" y="720"/>
                  </a:lnTo>
                  <a:lnTo>
                    <a:pt x="11" y="784"/>
                  </a:lnTo>
                  <a:lnTo>
                    <a:pt x="27" y="846"/>
                  </a:lnTo>
                  <a:lnTo>
                    <a:pt x="48" y="906"/>
                  </a:lnTo>
                  <a:lnTo>
                    <a:pt x="76" y="965"/>
                  </a:lnTo>
                  <a:lnTo>
                    <a:pt x="108" y="1019"/>
                  </a:lnTo>
                  <a:lnTo>
                    <a:pt x="143" y="1067"/>
                  </a:lnTo>
                  <a:lnTo>
                    <a:pt x="184" y="1113"/>
                  </a:lnTo>
                  <a:lnTo>
                    <a:pt x="230" y="1157"/>
                  </a:lnTo>
                  <a:lnTo>
                    <a:pt x="278" y="1194"/>
                  </a:lnTo>
                  <a:lnTo>
                    <a:pt x="333" y="1226"/>
                  </a:lnTo>
                  <a:lnTo>
                    <a:pt x="386" y="1254"/>
                  </a:lnTo>
                  <a:lnTo>
                    <a:pt x="446" y="1276"/>
                  </a:lnTo>
                  <a:lnTo>
                    <a:pt x="475" y="1286"/>
                  </a:lnTo>
                  <a:lnTo>
                    <a:pt x="505" y="1292"/>
                  </a:lnTo>
                  <a:lnTo>
                    <a:pt x="538" y="1300"/>
                  </a:lnTo>
                  <a:lnTo>
                    <a:pt x="570" y="1302"/>
                  </a:lnTo>
                  <a:lnTo>
                    <a:pt x="602" y="1305"/>
                  </a:lnTo>
                  <a:lnTo>
                    <a:pt x="635" y="1305"/>
                  </a:lnTo>
                  <a:lnTo>
                    <a:pt x="1371" y="1305"/>
                  </a:lnTo>
                  <a:lnTo>
                    <a:pt x="1403" y="1305"/>
                  </a:lnTo>
                  <a:lnTo>
                    <a:pt x="1436" y="1302"/>
                  </a:lnTo>
                  <a:lnTo>
                    <a:pt x="1468" y="1300"/>
                  </a:lnTo>
                  <a:lnTo>
                    <a:pt x="1500" y="1292"/>
                  </a:lnTo>
                  <a:lnTo>
                    <a:pt x="1530" y="1286"/>
                  </a:lnTo>
                  <a:lnTo>
                    <a:pt x="1560" y="1276"/>
                  </a:lnTo>
                  <a:lnTo>
                    <a:pt x="1620" y="1254"/>
                  </a:lnTo>
                  <a:lnTo>
                    <a:pt x="1677" y="1226"/>
                  </a:lnTo>
                  <a:lnTo>
                    <a:pt x="1728" y="1194"/>
                  </a:lnTo>
                  <a:lnTo>
                    <a:pt x="1776" y="1157"/>
                  </a:lnTo>
                  <a:lnTo>
                    <a:pt x="1822" y="1113"/>
                  </a:lnTo>
                  <a:lnTo>
                    <a:pt x="1863" y="1067"/>
                  </a:lnTo>
                  <a:lnTo>
                    <a:pt x="1900" y="1019"/>
                  </a:lnTo>
                  <a:lnTo>
                    <a:pt x="1930" y="965"/>
                  </a:lnTo>
                  <a:lnTo>
                    <a:pt x="1957" y="906"/>
                  </a:lnTo>
                  <a:lnTo>
                    <a:pt x="1978" y="846"/>
                  </a:lnTo>
                  <a:lnTo>
                    <a:pt x="1995" y="784"/>
                  </a:lnTo>
                  <a:lnTo>
                    <a:pt x="2006" y="720"/>
                  </a:lnTo>
                  <a:lnTo>
                    <a:pt x="2008" y="687"/>
                  </a:lnTo>
                  <a:lnTo>
                    <a:pt x="2008" y="652"/>
                  </a:lnTo>
                  <a:lnTo>
                    <a:pt x="2000" y="65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6" name="Freeform 32"/>
            <p:cNvSpPr/>
            <p:nvPr/>
          </p:nvSpPr>
          <p:spPr bwMode="auto">
            <a:xfrm>
              <a:off x="2856" y="2356"/>
              <a:ext cx="149" cy="95"/>
            </a:xfrm>
            <a:custGeom>
              <a:avLst/>
              <a:gdLst>
                <a:gd name="T0" fmla="*/ 670 w 1647"/>
                <a:gd name="T1" fmla="*/ 0 h 1047"/>
                <a:gd name="T2" fmla="*/ 575 w 1647"/>
                <a:gd name="T3" fmla="*/ 6 h 1047"/>
                <a:gd name="T4" fmla="*/ 489 w 1647"/>
                <a:gd name="T5" fmla="*/ 25 h 1047"/>
                <a:gd name="T6" fmla="*/ 407 w 1647"/>
                <a:gd name="T7" fmla="*/ 57 h 1047"/>
                <a:gd name="T8" fmla="*/ 333 w 1647"/>
                <a:gd name="T9" fmla="*/ 105 h 1047"/>
                <a:gd name="T10" fmla="*/ 300 w 1647"/>
                <a:gd name="T11" fmla="*/ 117 h 1047"/>
                <a:gd name="T12" fmla="*/ 281 w 1647"/>
                <a:gd name="T13" fmla="*/ 108 h 1047"/>
                <a:gd name="T14" fmla="*/ 271 w 1647"/>
                <a:gd name="T15" fmla="*/ 89 h 1047"/>
                <a:gd name="T16" fmla="*/ 281 w 1647"/>
                <a:gd name="T17" fmla="*/ 54 h 1047"/>
                <a:gd name="T18" fmla="*/ 313 w 1647"/>
                <a:gd name="T19" fmla="*/ 6 h 1047"/>
                <a:gd name="T20" fmla="*/ 243 w 1647"/>
                <a:gd name="T21" fmla="*/ 54 h 1047"/>
                <a:gd name="T22" fmla="*/ 181 w 1647"/>
                <a:gd name="T23" fmla="*/ 111 h 1047"/>
                <a:gd name="T24" fmla="*/ 106 w 1647"/>
                <a:gd name="T25" fmla="*/ 205 h 1047"/>
                <a:gd name="T26" fmla="*/ 50 w 1647"/>
                <a:gd name="T27" fmla="*/ 313 h 1047"/>
                <a:gd name="T28" fmla="*/ 11 w 1647"/>
                <a:gd name="T29" fmla="*/ 432 h 1047"/>
                <a:gd name="T30" fmla="*/ 0 w 1647"/>
                <a:gd name="T31" fmla="*/ 561 h 1047"/>
                <a:gd name="T32" fmla="*/ 11 w 1647"/>
                <a:gd name="T33" fmla="*/ 691 h 1047"/>
                <a:gd name="T34" fmla="*/ 50 w 1647"/>
                <a:gd name="T35" fmla="*/ 810 h 1047"/>
                <a:gd name="T36" fmla="*/ 106 w 1647"/>
                <a:gd name="T37" fmla="*/ 918 h 1047"/>
                <a:gd name="T38" fmla="*/ 181 w 1647"/>
                <a:gd name="T39" fmla="*/ 1012 h 1047"/>
                <a:gd name="T40" fmla="*/ 195 w 1647"/>
                <a:gd name="T41" fmla="*/ 1006 h 1047"/>
                <a:gd name="T42" fmla="*/ 157 w 1647"/>
                <a:gd name="T43" fmla="*/ 925 h 1047"/>
                <a:gd name="T44" fmla="*/ 133 w 1647"/>
                <a:gd name="T45" fmla="*/ 836 h 1047"/>
                <a:gd name="T46" fmla="*/ 119 w 1647"/>
                <a:gd name="T47" fmla="*/ 745 h 1047"/>
                <a:gd name="T48" fmla="*/ 119 w 1647"/>
                <a:gd name="T49" fmla="*/ 661 h 1047"/>
                <a:gd name="T50" fmla="*/ 130 w 1647"/>
                <a:gd name="T51" fmla="*/ 564 h 1047"/>
                <a:gd name="T52" fmla="*/ 168 w 1647"/>
                <a:gd name="T53" fmla="*/ 440 h 1047"/>
                <a:gd name="T54" fmla="*/ 225 w 1647"/>
                <a:gd name="T55" fmla="*/ 329 h 1047"/>
                <a:gd name="T56" fmla="*/ 303 w 1647"/>
                <a:gd name="T57" fmla="*/ 232 h 1047"/>
                <a:gd name="T58" fmla="*/ 397 w 1647"/>
                <a:gd name="T59" fmla="*/ 154 h 1047"/>
                <a:gd name="T60" fmla="*/ 505 w 1647"/>
                <a:gd name="T61" fmla="*/ 94 h 1047"/>
                <a:gd name="T62" fmla="*/ 594 w 1647"/>
                <a:gd name="T63" fmla="*/ 62 h 1047"/>
                <a:gd name="T64" fmla="*/ 656 w 1647"/>
                <a:gd name="T65" fmla="*/ 48 h 1047"/>
                <a:gd name="T66" fmla="*/ 718 w 1647"/>
                <a:gd name="T67" fmla="*/ 43 h 1047"/>
                <a:gd name="T68" fmla="*/ 1490 w 1647"/>
                <a:gd name="T69" fmla="*/ 41 h 1047"/>
                <a:gd name="T70" fmla="*/ 1569 w 1647"/>
                <a:gd name="T71" fmla="*/ 46 h 1047"/>
                <a:gd name="T72" fmla="*/ 1647 w 1647"/>
                <a:gd name="T73" fmla="*/ 62 h 1047"/>
                <a:gd name="T74" fmla="*/ 1585 w 1647"/>
                <a:gd name="T75" fmla="*/ 36 h 1047"/>
                <a:gd name="T76" fmla="*/ 1520 w 1647"/>
                <a:gd name="T77" fmla="*/ 16 h 1047"/>
                <a:gd name="T78" fmla="*/ 1450 w 1647"/>
                <a:gd name="T79" fmla="*/ 2 h 1047"/>
                <a:gd name="T80" fmla="*/ 1380 w 1647"/>
                <a:gd name="T81" fmla="*/ 0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47" h="1047">
                  <a:moveTo>
                    <a:pt x="1380" y="0"/>
                  </a:moveTo>
                  <a:lnTo>
                    <a:pt x="670" y="0"/>
                  </a:lnTo>
                  <a:lnTo>
                    <a:pt x="621" y="0"/>
                  </a:lnTo>
                  <a:lnTo>
                    <a:pt x="575" y="6"/>
                  </a:lnTo>
                  <a:lnTo>
                    <a:pt x="532" y="14"/>
                  </a:lnTo>
                  <a:lnTo>
                    <a:pt x="489" y="25"/>
                  </a:lnTo>
                  <a:lnTo>
                    <a:pt x="448" y="41"/>
                  </a:lnTo>
                  <a:lnTo>
                    <a:pt x="407" y="57"/>
                  </a:lnTo>
                  <a:lnTo>
                    <a:pt x="370" y="82"/>
                  </a:lnTo>
                  <a:lnTo>
                    <a:pt x="333" y="105"/>
                  </a:lnTo>
                  <a:lnTo>
                    <a:pt x="317" y="114"/>
                  </a:lnTo>
                  <a:lnTo>
                    <a:pt x="300" y="117"/>
                  </a:lnTo>
                  <a:lnTo>
                    <a:pt x="289" y="114"/>
                  </a:lnTo>
                  <a:lnTo>
                    <a:pt x="281" y="108"/>
                  </a:lnTo>
                  <a:lnTo>
                    <a:pt x="273" y="100"/>
                  </a:lnTo>
                  <a:lnTo>
                    <a:pt x="271" y="89"/>
                  </a:lnTo>
                  <a:lnTo>
                    <a:pt x="273" y="73"/>
                  </a:lnTo>
                  <a:lnTo>
                    <a:pt x="281" y="54"/>
                  </a:lnTo>
                  <a:lnTo>
                    <a:pt x="294" y="32"/>
                  </a:lnTo>
                  <a:lnTo>
                    <a:pt x="313" y="6"/>
                  </a:lnTo>
                  <a:lnTo>
                    <a:pt x="278" y="30"/>
                  </a:lnTo>
                  <a:lnTo>
                    <a:pt x="243" y="54"/>
                  </a:lnTo>
                  <a:lnTo>
                    <a:pt x="211" y="82"/>
                  </a:lnTo>
                  <a:lnTo>
                    <a:pt x="181" y="111"/>
                  </a:lnTo>
                  <a:lnTo>
                    <a:pt x="140" y="156"/>
                  </a:lnTo>
                  <a:lnTo>
                    <a:pt x="106" y="205"/>
                  </a:lnTo>
                  <a:lnTo>
                    <a:pt x="73" y="257"/>
                  </a:lnTo>
                  <a:lnTo>
                    <a:pt x="50" y="313"/>
                  </a:lnTo>
                  <a:lnTo>
                    <a:pt x="27" y="373"/>
                  </a:lnTo>
                  <a:lnTo>
                    <a:pt x="11" y="432"/>
                  </a:lnTo>
                  <a:lnTo>
                    <a:pt x="4" y="497"/>
                  </a:lnTo>
                  <a:lnTo>
                    <a:pt x="0" y="561"/>
                  </a:lnTo>
                  <a:lnTo>
                    <a:pt x="4" y="626"/>
                  </a:lnTo>
                  <a:lnTo>
                    <a:pt x="11" y="691"/>
                  </a:lnTo>
                  <a:lnTo>
                    <a:pt x="27" y="750"/>
                  </a:lnTo>
                  <a:lnTo>
                    <a:pt x="50" y="810"/>
                  </a:lnTo>
                  <a:lnTo>
                    <a:pt x="73" y="866"/>
                  </a:lnTo>
                  <a:lnTo>
                    <a:pt x="106" y="918"/>
                  </a:lnTo>
                  <a:lnTo>
                    <a:pt x="140" y="966"/>
                  </a:lnTo>
                  <a:lnTo>
                    <a:pt x="181" y="1012"/>
                  </a:lnTo>
                  <a:lnTo>
                    <a:pt x="216" y="1047"/>
                  </a:lnTo>
                  <a:lnTo>
                    <a:pt x="195" y="1006"/>
                  </a:lnTo>
                  <a:lnTo>
                    <a:pt x="173" y="966"/>
                  </a:lnTo>
                  <a:lnTo>
                    <a:pt x="157" y="925"/>
                  </a:lnTo>
                  <a:lnTo>
                    <a:pt x="144" y="882"/>
                  </a:lnTo>
                  <a:lnTo>
                    <a:pt x="133" y="836"/>
                  </a:lnTo>
                  <a:lnTo>
                    <a:pt x="124" y="791"/>
                  </a:lnTo>
                  <a:lnTo>
                    <a:pt x="119" y="745"/>
                  </a:lnTo>
                  <a:lnTo>
                    <a:pt x="117" y="697"/>
                  </a:lnTo>
                  <a:lnTo>
                    <a:pt x="119" y="661"/>
                  </a:lnTo>
                  <a:lnTo>
                    <a:pt x="119" y="629"/>
                  </a:lnTo>
                  <a:lnTo>
                    <a:pt x="130" y="564"/>
                  </a:lnTo>
                  <a:lnTo>
                    <a:pt x="146" y="502"/>
                  </a:lnTo>
                  <a:lnTo>
                    <a:pt x="168" y="440"/>
                  </a:lnTo>
                  <a:lnTo>
                    <a:pt x="195" y="384"/>
                  </a:lnTo>
                  <a:lnTo>
                    <a:pt x="225" y="329"/>
                  </a:lnTo>
                  <a:lnTo>
                    <a:pt x="262" y="281"/>
                  </a:lnTo>
                  <a:lnTo>
                    <a:pt x="303" y="232"/>
                  </a:lnTo>
                  <a:lnTo>
                    <a:pt x="349" y="191"/>
                  </a:lnTo>
                  <a:lnTo>
                    <a:pt x="397" y="154"/>
                  </a:lnTo>
                  <a:lnTo>
                    <a:pt x="448" y="122"/>
                  </a:lnTo>
                  <a:lnTo>
                    <a:pt x="505" y="94"/>
                  </a:lnTo>
                  <a:lnTo>
                    <a:pt x="564" y="71"/>
                  </a:lnTo>
                  <a:lnTo>
                    <a:pt x="594" y="62"/>
                  </a:lnTo>
                  <a:lnTo>
                    <a:pt x="624" y="54"/>
                  </a:lnTo>
                  <a:lnTo>
                    <a:pt x="656" y="48"/>
                  </a:lnTo>
                  <a:lnTo>
                    <a:pt x="688" y="46"/>
                  </a:lnTo>
                  <a:lnTo>
                    <a:pt x="718" y="43"/>
                  </a:lnTo>
                  <a:lnTo>
                    <a:pt x="754" y="41"/>
                  </a:lnTo>
                  <a:lnTo>
                    <a:pt x="1490" y="41"/>
                  </a:lnTo>
                  <a:lnTo>
                    <a:pt x="1530" y="43"/>
                  </a:lnTo>
                  <a:lnTo>
                    <a:pt x="1569" y="46"/>
                  </a:lnTo>
                  <a:lnTo>
                    <a:pt x="1609" y="54"/>
                  </a:lnTo>
                  <a:lnTo>
                    <a:pt x="1647" y="62"/>
                  </a:lnTo>
                  <a:lnTo>
                    <a:pt x="1615" y="48"/>
                  </a:lnTo>
                  <a:lnTo>
                    <a:pt x="1585" y="36"/>
                  </a:lnTo>
                  <a:lnTo>
                    <a:pt x="1553" y="25"/>
                  </a:lnTo>
                  <a:lnTo>
                    <a:pt x="1520" y="16"/>
                  </a:lnTo>
                  <a:lnTo>
                    <a:pt x="1484" y="9"/>
                  </a:lnTo>
                  <a:lnTo>
                    <a:pt x="1450" y="2"/>
                  </a:lnTo>
                  <a:lnTo>
                    <a:pt x="1415" y="0"/>
                  </a:lnTo>
                  <a:lnTo>
                    <a:pt x="1380" y="0"/>
                  </a:lnTo>
                  <a:close/>
                </a:path>
              </a:pathLst>
            </a:custGeom>
            <a:solidFill>
              <a:srgbClr val="C9CAC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7" name="Freeform 33"/>
            <p:cNvSpPr/>
            <p:nvPr/>
          </p:nvSpPr>
          <p:spPr bwMode="auto">
            <a:xfrm>
              <a:off x="2855" y="2355"/>
              <a:ext cx="31" cy="98"/>
            </a:xfrm>
            <a:custGeom>
              <a:avLst/>
              <a:gdLst>
                <a:gd name="T0" fmla="*/ 341 w 341"/>
                <a:gd name="T1" fmla="*/ 0 h 1082"/>
                <a:gd name="T2" fmla="*/ 302 w 341"/>
                <a:gd name="T3" fmla="*/ 23 h 1082"/>
                <a:gd name="T4" fmla="*/ 268 w 341"/>
                <a:gd name="T5" fmla="*/ 46 h 1082"/>
                <a:gd name="T6" fmla="*/ 233 w 341"/>
                <a:gd name="T7" fmla="*/ 74 h 1082"/>
                <a:gd name="T8" fmla="*/ 200 w 341"/>
                <a:gd name="T9" fmla="*/ 101 h 1082"/>
                <a:gd name="T10" fmla="*/ 171 w 341"/>
                <a:gd name="T11" fmla="*/ 133 h 1082"/>
                <a:gd name="T12" fmla="*/ 143 w 341"/>
                <a:gd name="T13" fmla="*/ 165 h 1082"/>
                <a:gd name="T14" fmla="*/ 116 w 341"/>
                <a:gd name="T15" fmla="*/ 200 h 1082"/>
                <a:gd name="T16" fmla="*/ 95 w 341"/>
                <a:gd name="T17" fmla="*/ 235 h 1082"/>
                <a:gd name="T18" fmla="*/ 74 w 341"/>
                <a:gd name="T19" fmla="*/ 273 h 1082"/>
                <a:gd name="T20" fmla="*/ 54 w 341"/>
                <a:gd name="T21" fmla="*/ 313 h 1082"/>
                <a:gd name="T22" fmla="*/ 38 w 341"/>
                <a:gd name="T23" fmla="*/ 354 h 1082"/>
                <a:gd name="T24" fmla="*/ 24 w 341"/>
                <a:gd name="T25" fmla="*/ 394 h 1082"/>
                <a:gd name="T26" fmla="*/ 14 w 341"/>
                <a:gd name="T27" fmla="*/ 440 h 1082"/>
                <a:gd name="T28" fmla="*/ 6 w 341"/>
                <a:gd name="T29" fmla="*/ 484 h 1082"/>
                <a:gd name="T30" fmla="*/ 0 w 341"/>
                <a:gd name="T31" fmla="*/ 529 h 1082"/>
                <a:gd name="T32" fmla="*/ 0 w 341"/>
                <a:gd name="T33" fmla="*/ 575 h 1082"/>
                <a:gd name="T34" fmla="*/ 0 w 341"/>
                <a:gd name="T35" fmla="*/ 613 h 1082"/>
                <a:gd name="T36" fmla="*/ 3 w 341"/>
                <a:gd name="T37" fmla="*/ 651 h 1082"/>
                <a:gd name="T38" fmla="*/ 8 w 341"/>
                <a:gd name="T39" fmla="*/ 688 h 1082"/>
                <a:gd name="T40" fmla="*/ 17 w 341"/>
                <a:gd name="T41" fmla="*/ 727 h 1082"/>
                <a:gd name="T42" fmla="*/ 24 w 341"/>
                <a:gd name="T43" fmla="*/ 762 h 1082"/>
                <a:gd name="T44" fmla="*/ 35 w 341"/>
                <a:gd name="T45" fmla="*/ 797 h 1082"/>
                <a:gd name="T46" fmla="*/ 49 w 341"/>
                <a:gd name="T47" fmla="*/ 829 h 1082"/>
                <a:gd name="T48" fmla="*/ 65 w 341"/>
                <a:gd name="T49" fmla="*/ 864 h 1082"/>
                <a:gd name="T50" fmla="*/ 81 w 341"/>
                <a:gd name="T51" fmla="*/ 893 h 1082"/>
                <a:gd name="T52" fmla="*/ 100 w 341"/>
                <a:gd name="T53" fmla="*/ 926 h 1082"/>
                <a:gd name="T54" fmla="*/ 119 w 341"/>
                <a:gd name="T55" fmla="*/ 956 h 1082"/>
                <a:gd name="T56" fmla="*/ 141 w 341"/>
                <a:gd name="T57" fmla="*/ 983 h 1082"/>
                <a:gd name="T58" fmla="*/ 162 w 341"/>
                <a:gd name="T59" fmla="*/ 1010 h 1082"/>
                <a:gd name="T60" fmla="*/ 187 w 341"/>
                <a:gd name="T61" fmla="*/ 1036 h 1082"/>
                <a:gd name="T62" fmla="*/ 213 w 341"/>
                <a:gd name="T63" fmla="*/ 1061 h 1082"/>
                <a:gd name="T64" fmla="*/ 240 w 341"/>
                <a:gd name="T65" fmla="*/ 1082 h 1082"/>
                <a:gd name="T66" fmla="*/ 224 w 341"/>
                <a:gd name="T67" fmla="*/ 1061 h 1082"/>
                <a:gd name="T68" fmla="*/ 189 w 341"/>
                <a:gd name="T69" fmla="*/ 1026 h 1082"/>
                <a:gd name="T70" fmla="*/ 148 w 341"/>
                <a:gd name="T71" fmla="*/ 980 h 1082"/>
                <a:gd name="T72" fmla="*/ 114 w 341"/>
                <a:gd name="T73" fmla="*/ 932 h 1082"/>
                <a:gd name="T74" fmla="*/ 81 w 341"/>
                <a:gd name="T75" fmla="*/ 880 h 1082"/>
                <a:gd name="T76" fmla="*/ 58 w 341"/>
                <a:gd name="T77" fmla="*/ 824 h 1082"/>
                <a:gd name="T78" fmla="*/ 35 w 341"/>
                <a:gd name="T79" fmla="*/ 764 h 1082"/>
                <a:gd name="T80" fmla="*/ 19 w 341"/>
                <a:gd name="T81" fmla="*/ 705 h 1082"/>
                <a:gd name="T82" fmla="*/ 12 w 341"/>
                <a:gd name="T83" fmla="*/ 640 h 1082"/>
                <a:gd name="T84" fmla="*/ 8 w 341"/>
                <a:gd name="T85" fmla="*/ 575 h 1082"/>
                <a:gd name="T86" fmla="*/ 12 w 341"/>
                <a:gd name="T87" fmla="*/ 511 h 1082"/>
                <a:gd name="T88" fmla="*/ 19 w 341"/>
                <a:gd name="T89" fmla="*/ 446 h 1082"/>
                <a:gd name="T90" fmla="*/ 35 w 341"/>
                <a:gd name="T91" fmla="*/ 387 h 1082"/>
                <a:gd name="T92" fmla="*/ 58 w 341"/>
                <a:gd name="T93" fmla="*/ 327 h 1082"/>
                <a:gd name="T94" fmla="*/ 81 w 341"/>
                <a:gd name="T95" fmla="*/ 271 h 1082"/>
                <a:gd name="T96" fmla="*/ 114 w 341"/>
                <a:gd name="T97" fmla="*/ 219 h 1082"/>
                <a:gd name="T98" fmla="*/ 148 w 341"/>
                <a:gd name="T99" fmla="*/ 170 h 1082"/>
                <a:gd name="T100" fmla="*/ 189 w 341"/>
                <a:gd name="T101" fmla="*/ 125 h 1082"/>
                <a:gd name="T102" fmla="*/ 219 w 341"/>
                <a:gd name="T103" fmla="*/ 96 h 1082"/>
                <a:gd name="T104" fmla="*/ 251 w 341"/>
                <a:gd name="T105" fmla="*/ 68 h 1082"/>
                <a:gd name="T106" fmla="*/ 286 w 341"/>
                <a:gd name="T107" fmla="*/ 44 h 1082"/>
                <a:gd name="T108" fmla="*/ 321 w 341"/>
                <a:gd name="T109" fmla="*/ 20 h 1082"/>
                <a:gd name="T110" fmla="*/ 341 w 341"/>
                <a:gd name="T111" fmla="*/ 0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 h="1082">
                  <a:moveTo>
                    <a:pt x="341" y="0"/>
                  </a:moveTo>
                  <a:lnTo>
                    <a:pt x="302" y="23"/>
                  </a:lnTo>
                  <a:lnTo>
                    <a:pt x="268" y="46"/>
                  </a:lnTo>
                  <a:lnTo>
                    <a:pt x="233" y="74"/>
                  </a:lnTo>
                  <a:lnTo>
                    <a:pt x="200" y="101"/>
                  </a:lnTo>
                  <a:lnTo>
                    <a:pt x="171" y="133"/>
                  </a:lnTo>
                  <a:lnTo>
                    <a:pt x="143" y="165"/>
                  </a:lnTo>
                  <a:lnTo>
                    <a:pt x="116" y="200"/>
                  </a:lnTo>
                  <a:lnTo>
                    <a:pt x="95" y="235"/>
                  </a:lnTo>
                  <a:lnTo>
                    <a:pt x="74" y="273"/>
                  </a:lnTo>
                  <a:lnTo>
                    <a:pt x="54" y="313"/>
                  </a:lnTo>
                  <a:lnTo>
                    <a:pt x="38" y="354"/>
                  </a:lnTo>
                  <a:lnTo>
                    <a:pt x="24" y="394"/>
                  </a:lnTo>
                  <a:lnTo>
                    <a:pt x="14" y="440"/>
                  </a:lnTo>
                  <a:lnTo>
                    <a:pt x="6" y="484"/>
                  </a:lnTo>
                  <a:lnTo>
                    <a:pt x="0" y="529"/>
                  </a:lnTo>
                  <a:lnTo>
                    <a:pt x="0" y="575"/>
                  </a:lnTo>
                  <a:lnTo>
                    <a:pt x="0" y="613"/>
                  </a:lnTo>
                  <a:lnTo>
                    <a:pt x="3" y="651"/>
                  </a:lnTo>
                  <a:lnTo>
                    <a:pt x="8" y="688"/>
                  </a:lnTo>
                  <a:lnTo>
                    <a:pt x="17" y="727"/>
                  </a:lnTo>
                  <a:lnTo>
                    <a:pt x="24" y="762"/>
                  </a:lnTo>
                  <a:lnTo>
                    <a:pt x="35" y="797"/>
                  </a:lnTo>
                  <a:lnTo>
                    <a:pt x="49" y="829"/>
                  </a:lnTo>
                  <a:lnTo>
                    <a:pt x="65" y="864"/>
                  </a:lnTo>
                  <a:lnTo>
                    <a:pt x="81" y="893"/>
                  </a:lnTo>
                  <a:lnTo>
                    <a:pt x="100" y="926"/>
                  </a:lnTo>
                  <a:lnTo>
                    <a:pt x="119" y="956"/>
                  </a:lnTo>
                  <a:lnTo>
                    <a:pt x="141" y="983"/>
                  </a:lnTo>
                  <a:lnTo>
                    <a:pt x="162" y="1010"/>
                  </a:lnTo>
                  <a:lnTo>
                    <a:pt x="187" y="1036"/>
                  </a:lnTo>
                  <a:lnTo>
                    <a:pt x="213" y="1061"/>
                  </a:lnTo>
                  <a:lnTo>
                    <a:pt x="240" y="1082"/>
                  </a:lnTo>
                  <a:lnTo>
                    <a:pt x="224" y="1061"/>
                  </a:lnTo>
                  <a:lnTo>
                    <a:pt x="189" y="1026"/>
                  </a:lnTo>
                  <a:lnTo>
                    <a:pt x="148" y="980"/>
                  </a:lnTo>
                  <a:lnTo>
                    <a:pt x="114" y="932"/>
                  </a:lnTo>
                  <a:lnTo>
                    <a:pt x="81" y="880"/>
                  </a:lnTo>
                  <a:lnTo>
                    <a:pt x="58" y="824"/>
                  </a:lnTo>
                  <a:lnTo>
                    <a:pt x="35" y="764"/>
                  </a:lnTo>
                  <a:lnTo>
                    <a:pt x="19" y="705"/>
                  </a:lnTo>
                  <a:lnTo>
                    <a:pt x="12" y="640"/>
                  </a:lnTo>
                  <a:lnTo>
                    <a:pt x="8" y="575"/>
                  </a:lnTo>
                  <a:lnTo>
                    <a:pt x="12" y="511"/>
                  </a:lnTo>
                  <a:lnTo>
                    <a:pt x="19" y="446"/>
                  </a:lnTo>
                  <a:lnTo>
                    <a:pt x="35" y="387"/>
                  </a:lnTo>
                  <a:lnTo>
                    <a:pt x="58" y="327"/>
                  </a:lnTo>
                  <a:lnTo>
                    <a:pt x="81" y="271"/>
                  </a:lnTo>
                  <a:lnTo>
                    <a:pt x="114" y="219"/>
                  </a:lnTo>
                  <a:lnTo>
                    <a:pt x="148" y="170"/>
                  </a:lnTo>
                  <a:lnTo>
                    <a:pt x="189" y="125"/>
                  </a:lnTo>
                  <a:lnTo>
                    <a:pt x="219" y="96"/>
                  </a:lnTo>
                  <a:lnTo>
                    <a:pt x="251" y="68"/>
                  </a:lnTo>
                  <a:lnTo>
                    <a:pt x="286" y="44"/>
                  </a:lnTo>
                  <a:lnTo>
                    <a:pt x="321" y="20"/>
                  </a:lnTo>
                  <a:lnTo>
                    <a:pt x="341" y="0"/>
                  </a:lnTo>
                  <a:close/>
                </a:path>
              </a:pathLst>
            </a:custGeom>
            <a:solidFill>
              <a:srgbClr val="6437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8" name="Freeform 34"/>
            <p:cNvSpPr/>
            <p:nvPr/>
          </p:nvSpPr>
          <p:spPr bwMode="auto">
            <a:xfrm>
              <a:off x="2867" y="2361"/>
              <a:ext cx="181" cy="117"/>
            </a:xfrm>
            <a:custGeom>
              <a:avLst/>
              <a:gdLst>
                <a:gd name="T0" fmla="*/ 1992 w 1992"/>
                <a:gd name="T1" fmla="*/ 681 h 1292"/>
                <a:gd name="T2" fmla="*/ 1981 w 1992"/>
                <a:gd name="T3" fmla="*/ 778 h 1292"/>
                <a:gd name="T4" fmla="*/ 1944 w 1992"/>
                <a:gd name="T5" fmla="*/ 900 h 1292"/>
                <a:gd name="T6" fmla="*/ 1887 w 1992"/>
                <a:gd name="T7" fmla="*/ 1009 h 1292"/>
                <a:gd name="T8" fmla="*/ 1809 w 1992"/>
                <a:gd name="T9" fmla="*/ 1105 h 1292"/>
                <a:gd name="T10" fmla="*/ 1717 w 1992"/>
                <a:gd name="T11" fmla="*/ 1182 h 1292"/>
                <a:gd name="T12" fmla="*/ 1609 w 1992"/>
                <a:gd name="T13" fmla="*/ 1241 h 1292"/>
                <a:gd name="T14" fmla="*/ 1493 w 1992"/>
                <a:gd name="T15" fmla="*/ 1280 h 1292"/>
                <a:gd name="T16" fmla="*/ 1431 w 1992"/>
                <a:gd name="T17" fmla="*/ 1290 h 1292"/>
                <a:gd name="T18" fmla="*/ 1366 w 1992"/>
                <a:gd name="T19" fmla="*/ 1292 h 1292"/>
                <a:gd name="T20" fmla="*/ 598 w 1992"/>
                <a:gd name="T21" fmla="*/ 1292 h 1292"/>
                <a:gd name="T22" fmla="*/ 532 w 1992"/>
                <a:gd name="T23" fmla="*/ 1285 h 1292"/>
                <a:gd name="T24" fmla="*/ 444 w 1992"/>
                <a:gd name="T25" fmla="*/ 1264 h 1292"/>
                <a:gd name="T26" fmla="*/ 329 w 1992"/>
                <a:gd name="T27" fmla="*/ 1215 h 1292"/>
                <a:gd name="T28" fmla="*/ 230 w 1992"/>
                <a:gd name="T29" fmla="*/ 1145 h 1292"/>
                <a:gd name="T30" fmla="*/ 143 w 1992"/>
                <a:gd name="T31" fmla="*/ 1059 h 1292"/>
                <a:gd name="T32" fmla="*/ 76 w 1992"/>
                <a:gd name="T33" fmla="*/ 956 h 1292"/>
                <a:gd name="T34" fmla="*/ 30 w 1992"/>
                <a:gd name="T35" fmla="*/ 840 h 1292"/>
                <a:gd name="T36" fmla="*/ 3 w 1992"/>
                <a:gd name="T37" fmla="*/ 713 h 1292"/>
                <a:gd name="T38" fmla="*/ 0 w 1992"/>
                <a:gd name="T39" fmla="*/ 649 h 1292"/>
                <a:gd name="T40" fmla="*/ 3 w 1992"/>
                <a:gd name="T41" fmla="*/ 581 h 1292"/>
                <a:gd name="T42" fmla="*/ 30 w 1992"/>
                <a:gd name="T43" fmla="*/ 456 h 1292"/>
                <a:gd name="T44" fmla="*/ 76 w 1992"/>
                <a:gd name="T45" fmla="*/ 341 h 1292"/>
                <a:gd name="T46" fmla="*/ 143 w 1992"/>
                <a:gd name="T47" fmla="*/ 239 h 1292"/>
                <a:gd name="T48" fmla="*/ 230 w 1992"/>
                <a:gd name="T49" fmla="*/ 149 h 1292"/>
                <a:gd name="T50" fmla="*/ 329 w 1992"/>
                <a:gd name="T51" fmla="*/ 79 h 1292"/>
                <a:gd name="T52" fmla="*/ 444 w 1992"/>
                <a:gd name="T53" fmla="*/ 30 h 1292"/>
                <a:gd name="T54" fmla="*/ 532 w 1992"/>
                <a:gd name="T55" fmla="*/ 9 h 1292"/>
                <a:gd name="T56" fmla="*/ 598 w 1992"/>
                <a:gd name="T57" fmla="*/ 4 h 1292"/>
                <a:gd name="T58" fmla="*/ 1366 w 1992"/>
                <a:gd name="T59" fmla="*/ 0 h 1292"/>
                <a:gd name="T60" fmla="*/ 1431 w 1992"/>
                <a:gd name="T61" fmla="*/ 6 h 1292"/>
                <a:gd name="T62" fmla="*/ 1493 w 1992"/>
                <a:gd name="T63" fmla="*/ 14 h 1292"/>
                <a:gd name="T64" fmla="*/ 1609 w 1992"/>
                <a:gd name="T65" fmla="*/ 52 h 1292"/>
                <a:gd name="T66" fmla="*/ 1717 w 1992"/>
                <a:gd name="T67" fmla="*/ 111 h 1292"/>
                <a:gd name="T68" fmla="*/ 1809 w 1992"/>
                <a:gd name="T69" fmla="*/ 193 h 1292"/>
                <a:gd name="T70" fmla="*/ 1887 w 1992"/>
                <a:gd name="T71" fmla="*/ 287 h 1292"/>
                <a:gd name="T72" fmla="*/ 1944 w 1992"/>
                <a:gd name="T73" fmla="*/ 398 h 1292"/>
                <a:gd name="T74" fmla="*/ 1981 w 1992"/>
                <a:gd name="T75" fmla="*/ 518 h 1292"/>
                <a:gd name="T76" fmla="*/ 1992 w 1992"/>
                <a:gd name="T77" fmla="*/ 615 h 1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2" h="1292">
                  <a:moveTo>
                    <a:pt x="1992" y="649"/>
                  </a:moveTo>
                  <a:lnTo>
                    <a:pt x="1992" y="681"/>
                  </a:lnTo>
                  <a:lnTo>
                    <a:pt x="1990" y="713"/>
                  </a:lnTo>
                  <a:lnTo>
                    <a:pt x="1981" y="778"/>
                  </a:lnTo>
                  <a:lnTo>
                    <a:pt x="1965" y="840"/>
                  </a:lnTo>
                  <a:lnTo>
                    <a:pt x="1944" y="900"/>
                  </a:lnTo>
                  <a:lnTo>
                    <a:pt x="1917" y="956"/>
                  </a:lnTo>
                  <a:lnTo>
                    <a:pt x="1887" y="1009"/>
                  </a:lnTo>
                  <a:lnTo>
                    <a:pt x="1850" y="1059"/>
                  </a:lnTo>
                  <a:lnTo>
                    <a:pt x="1809" y="1105"/>
                  </a:lnTo>
                  <a:lnTo>
                    <a:pt x="1765" y="1145"/>
                  </a:lnTo>
                  <a:lnTo>
                    <a:pt x="1717" y="1182"/>
                  </a:lnTo>
                  <a:lnTo>
                    <a:pt x="1666" y="1215"/>
                  </a:lnTo>
                  <a:lnTo>
                    <a:pt x="1609" y="1241"/>
                  </a:lnTo>
                  <a:lnTo>
                    <a:pt x="1553" y="1264"/>
                  </a:lnTo>
                  <a:lnTo>
                    <a:pt x="1493" y="1280"/>
                  </a:lnTo>
                  <a:lnTo>
                    <a:pt x="1461" y="1285"/>
                  </a:lnTo>
                  <a:lnTo>
                    <a:pt x="1431" y="1290"/>
                  </a:lnTo>
                  <a:lnTo>
                    <a:pt x="1399" y="1292"/>
                  </a:lnTo>
                  <a:lnTo>
                    <a:pt x="1366" y="1292"/>
                  </a:lnTo>
                  <a:lnTo>
                    <a:pt x="630" y="1292"/>
                  </a:lnTo>
                  <a:lnTo>
                    <a:pt x="598" y="1292"/>
                  </a:lnTo>
                  <a:lnTo>
                    <a:pt x="564" y="1290"/>
                  </a:lnTo>
                  <a:lnTo>
                    <a:pt x="532" y="1285"/>
                  </a:lnTo>
                  <a:lnTo>
                    <a:pt x="502" y="1280"/>
                  </a:lnTo>
                  <a:lnTo>
                    <a:pt x="444" y="1264"/>
                  </a:lnTo>
                  <a:lnTo>
                    <a:pt x="384" y="1241"/>
                  </a:lnTo>
                  <a:lnTo>
                    <a:pt x="329" y="1215"/>
                  </a:lnTo>
                  <a:lnTo>
                    <a:pt x="278" y="1182"/>
                  </a:lnTo>
                  <a:lnTo>
                    <a:pt x="230" y="1145"/>
                  </a:lnTo>
                  <a:lnTo>
                    <a:pt x="184" y="1105"/>
                  </a:lnTo>
                  <a:lnTo>
                    <a:pt x="143" y="1059"/>
                  </a:lnTo>
                  <a:lnTo>
                    <a:pt x="108" y="1009"/>
                  </a:lnTo>
                  <a:lnTo>
                    <a:pt x="76" y="956"/>
                  </a:lnTo>
                  <a:lnTo>
                    <a:pt x="52" y="900"/>
                  </a:lnTo>
                  <a:lnTo>
                    <a:pt x="30" y="840"/>
                  </a:lnTo>
                  <a:lnTo>
                    <a:pt x="14" y="778"/>
                  </a:lnTo>
                  <a:lnTo>
                    <a:pt x="3" y="713"/>
                  </a:lnTo>
                  <a:lnTo>
                    <a:pt x="3" y="681"/>
                  </a:lnTo>
                  <a:lnTo>
                    <a:pt x="0" y="649"/>
                  </a:lnTo>
                  <a:lnTo>
                    <a:pt x="3" y="615"/>
                  </a:lnTo>
                  <a:lnTo>
                    <a:pt x="3" y="581"/>
                  </a:lnTo>
                  <a:lnTo>
                    <a:pt x="14" y="518"/>
                  </a:lnTo>
                  <a:lnTo>
                    <a:pt x="30" y="456"/>
                  </a:lnTo>
                  <a:lnTo>
                    <a:pt x="52" y="398"/>
                  </a:lnTo>
                  <a:lnTo>
                    <a:pt x="76" y="341"/>
                  </a:lnTo>
                  <a:lnTo>
                    <a:pt x="108" y="287"/>
                  </a:lnTo>
                  <a:lnTo>
                    <a:pt x="143" y="239"/>
                  </a:lnTo>
                  <a:lnTo>
                    <a:pt x="184" y="193"/>
                  </a:lnTo>
                  <a:lnTo>
                    <a:pt x="230" y="149"/>
                  </a:lnTo>
                  <a:lnTo>
                    <a:pt x="278" y="111"/>
                  </a:lnTo>
                  <a:lnTo>
                    <a:pt x="329" y="79"/>
                  </a:lnTo>
                  <a:lnTo>
                    <a:pt x="384" y="52"/>
                  </a:lnTo>
                  <a:lnTo>
                    <a:pt x="444" y="30"/>
                  </a:lnTo>
                  <a:lnTo>
                    <a:pt x="502" y="14"/>
                  </a:lnTo>
                  <a:lnTo>
                    <a:pt x="532" y="9"/>
                  </a:lnTo>
                  <a:lnTo>
                    <a:pt x="564" y="6"/>
                  </a:lnTo>
                  <a:lnTo>
                    <a:pt x="598" y="4"/>
                  </a:lnTo>
                  <a:lnTo>
                    <a:pt x="630" y="0"/>
                  </a:lnTo>
                  <a:lnTo>
                    <a:pt x="1366" y="0"/>
                  </a:lnTo>
                  <a:lnTo>
                    <a:pt x="1399" y="4"/>
                  </a:lnTo>
                  <a:lnTo>
                    <a:pt x="1431" y="6"/>
                  </a:lnTo>
                  <a:lnTo>
                    <a:pt x="1461" y="9"/>
                  </a:lnTo>
                  <a:lnTo>
                    <a:pt x="1493" y="14"/>
                  </a:lnTo>
                  <a:lnTo>
                    <a:pt x="1553" y="30"/>
                  </a:lnTo>
                  <a:lnTo>
                    <a:pt x="1609" y="52"/>
                  </a:lnTo>
                  <a:lnTo>
                    <a:pt x="1666" y="79"/>
                  </a:lnTo>
                  <a:lnTo>
                    <a:pt x="1717" y="111"/>
                  </a:lnTo>
                  <a:lnTo>
                    <a:pt x="1765" y="149"/>
                  </a:lnTo>
                  <a:lnTo>
                    <a:pt x="1809" y="193"/>
                  </a:lnTo>
                  <a:lnTo>
                    <a:pt x="1850" y="239"/>
                  </a:lnTo>
                  <a:lnTo>
                    <a:pt x="1887" y="287"/>
                  </a:lnTo>
                  <a:lnTo>
                    <a:pt x="1917" y="341"/>
                  </a:lnTo>
                  <a:lnTo>
                    <a:pt x="1944" y="398"/>
                  </a:lnTo>
                  <a:lnTo>
                    <a:pt x="1965" y="456"/>
                  </a:lnTo>
                  <a:lnTo>
                    <a:pt x="1981" y="518"/>
                  </a:lnTo>
                  <a:lnTo>
                    <a:pt x="1990" y="581"/>
                  </a:lnTo>
                  <a:lnTo>
                    <a:pt x="1992" y="615"/>
                  </a:lnTo>
                  <a:lnTo>
                    <a:pt x="1992" y="649"/>
                  </a:lnTo>
                  <a:close/>
                </a:path>
              </a:pathLst>
            </a:custGeom>
            <a:solidFill>
              <a:srgbClr val="D9E1D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79" name="Freeform 35"/>
            <p:cNvSpPr/>
            <p:nvPr/>
          </p:nvSpPr>
          <p:spPr bwMode="auto">
            <a:xfrm>
              <a:off x="2866" y="2360"/>
              <a:ext cx="183" cy="119"/>
            </a:xfrm>
            <a:custGeom>
              <a:avLst/>
              <a:gdLst>
                <a:gd name="T0" fmla="*/ 1988 w 2007"/>
                <a:gd name="T1" fmla="*/ 720 h 1308"/>
                <a:gd name="T2" fmla="*/ 1942 w 2007"/>
                <a:gd name="T3" fmla="*/ 903 h 1308"/>
                <a:gd name="T4" fmla="*/ 1851 w 2007"/>
                <a:gd name="T5" fmla="*/ 1060 h 1308"/>
                <a:gd name="T6" fmla="*/ 1719 w 2007"/>
                <a:gd name="T7" fmla="*/ 1184 h 1308"/>
                <a:gd name="T8" fmla="*/ 1556 w 2007"/>
                <a:gd name="T9" fmla="*/ 1262 h 1308"/>
                <a:gd name="T10" fmla="*/ 1406 w 2007"/>
                <a:gd name="T11" fmla="*/ 1292 h 1308"/>
                <a:gd name="T12" fmla="*/ 605 w 2007"/>
                <a:gd name="T13" fmla="*/ 1292 h 1308"/>
                <a:gd name="T14" fmla="*/ 451 w 2007"/>
                <a:gd name="T15" fmla="*/ 1262 h 1308"/>
                <a:gd name="T16" fmla="*/ 288 w 2007"/>
                <a:gd name="T17" fmla="*/ 1184 h 1308"/>
                <a:gd name="T18" fmla="*/ 159 w 2007"/>
                <a:gd name="T19" fmla="*/ 1060 h 1308"/>
                <a:gd name="T20" fmla="*/ 64 w 2007"/>
                <a:gd name="T21" fmla="*/ 903 h 1308"/>
                <a:gd name="T22" fmla="*/ 18 w 2007"/>
                <a:gd name="T23" fmla="*/ 720 h 1308"/>
                <a:gd name="T24" fmla="*/ 29 w 2007"/>
                <a:gd name="T25" fmla="*/ 525 h 1308"/>
                <a:gd name="T26" fmla="*/ 92 w 2007"/>
                <a:gd name="T27" fmla="*/ 350 h 1308"/>
                <a:gd name="T28" fmla="*/ 196 w 2007"/>
                <a:gd name="T29" fmla="*/ 205 h 1308"/>
                <a:gd name="T30" fmla="*/ 340 w 2007"/>
                <a:gd name="T31" fmla="*/ 94 h 1308"/>
                <a:gd name="T32" fmla="*/ 509 w 2007"/>
                <a:gd name="T33" fmla="*/ 30 h 1308"/>
                <a:gd name="T34" fmla="*/ 605 w 2007"/>
                <a:gd name="T35" fmla="*/ 19 h 1308"/>
                <a:gd name="T36" fmla="*/ 1406 w 2007"/>
                <a:gd name="T37" fmla="*/ 19 h 1308"/>
                <a:gd name="T38" fmla="*/ 1498 w 2007"/>
                <a:gd name="T39" fmla="*/ 30 h 1308"/>
                <a:gd name="T40" fmla="*/ 1668 w 2007"/>
                <a:gd name="T41" fmla="*/ 94 h 1308"/>
                <a:gd name="T42" fmla="*/ 1811 w 2007"/>
                <a:gd name="T43" fmla="*/ 205 h 1308"/>
                <a:gd name="T44" fmla="*/ 1919 w 2007"/>
                <a:gd name="T45" fmla="*/ 350 h 1308"/>
                <a:gd name="T46" fmla="*/ 1981 w 2007"/>
                <a:gd name="T47" fmla="*/ 525 h 1308"/>
                <a:gd name="T48" fmla="*/ 1999 w 2007"/>
                <a:gd name="T49" fmla="*/ 656 h 1308"/>
                <a:gd name="T50" fmla="*/ 2005 w 2007"/>
                <a:gd name="T51" fmla="*/ 588 h 1308"/>
                <a:gd name="T52" fmla="*/ 1959 w 2007"/>
                <a:gd name="T53" fmla="*/ 399 h 1308"/>
                <a:gd name="T54" fmla="*/ 1864 w 2007"/>
                <a:gd name="T55" fmla="*/ 240 h 1308"/>
                <a:gd name="T56" fmla="*/ 1730 w 2007"/>
                <a:gd name="T57" fmla="*/ 113 h 1308"/>
                <a:gd name="T58" fmla="*/ 1562 w 2007"/>
                <a:gd name="T59" fmla="*/ 30 h 1308"/>
                <a:gd name="T60" fmla="*/ 1470 w 2007"/>
                <a:gd name="T61" fmla="*/ 7 h 1308"/>
                <a:gd name="T62" fmla="*/ 1373 w 2007"/>
                <a:gd name="T63" fmla="*/ 0 h 1308"/>
                <a:gd name="T64" fmla="*/ 571 w 2007"/>
                <a:gd name="T65" fmla="*/ 5 h 1308"/>
                <a:gd name="T66" fmla="*/ 477 w 2007"/>
                <a:gd name="T67" fmla="*/ 21 h 1308"/>
                <a:gd name="T68" fmla="*/ 331 w 2007"/>
                <a:gd name="T69" fmla="*/ 81 h 1308"/>
                <a:gd name="T70" fmla="*/ 186 w 2007"/>
                <a:gd name="T71" fmla="*/ 191 h 1308"/>
                <a:gd name="T72" fmla="*/ 78 w 2007"/>
                <a:gd name="T73" fmla="*/ 343 h 1308"/>
                <a:gd name="T74" fmla="*/ 13 w 2007"/>
                <a:gd name="T75" fmla="*/ 523 h 1308"/>
                <a:gd name="T76" fmla="*/ 0 w 2007"/>
                <a:gd name="T77" fmla="*/ 656 h 1308"/>
                <a:gd name="T78" fmla="*/ 13 w 2007"/>
                <a:gd name="T79" fmla="*/ 787 h 1308"/>
                <a:gd name="T80" fmla="*/ 78 w 2007"/>
                <a:gd name="T81" fmla="*/ 965 h 1308"/>
                <a:gd name="T82" fmla="*/ 186 w 2007"/>
                <a:gd name="T83" fmla="*/ 1117 h 1308"/>
                <a:gd name="T84" fmla="*/ 331 w 2007"/>
                <a:gd name="T85" fmla="*/ 1230 h 1308"/>
                <a:gd name="T86" fmla="*/ 477 w 2007"/>
                <a:gd name="T87" fmla="*/ 1287 h 1308"/>
                <a:gd name="T88" fmla="*/ 571 w 2007"/>
                <a:gd name="T89" fmla="*/ 1306 h 1308"/>
                <a:gd name="T90" fmla="*/ 1373 w 2007"/>
                <a:gd name="T91" fmla="*/ 1308 h 1308"/>
                <a:gd name="T92" fmla="*/ 1470 w 2007"/>
                <a:gd name="T93" fmla="*/ 1299 h 1308"/>
                <a:gd name="T94" fmla="*/ 1562 w 2007"/>
                <a:gd name="T95" fmla="*/ 1278 h 1308"/>
                <a:gd name="T96" fmla="*/ 1730 w 2007"/>
                <a:gd name="T97" fmla="*/ 1197 h 1308"/>
                <a:gd name="T98" fmla="*/ 1864 w 2007"/>
                <a:gd name="T99" fmla="*/ 1071 h 1308"/>
                <a:gd name="T100" fmla="*/ 1959 w 2007"/>
                <a:gd name="T101" fmla="*/ 909 h 1308"/>
                <a:gd name="T102" fmla="*/ 2005 w 2007"/>
                <a:gd name="T103" fmla="*/ 723 h 1308"/>
                <a:gd name="T104" fmla="*/ 1999 w 2007"/>
                <a:gd name="T105" fmla="*/ 65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7" h="1308">
                  <a:moveTo>
                    <a:pt x="1999" y="656"/>
                  </a:moveTo>
                  <a:lnTo>
                    <a:pt x="1991" y="656"/>
                  </a:lnTo>
                  <a:lnTo>
                    <a:pt x="1988" y="720"/>
                  </a:lnTo>
                  <a:lnTo>
                    <a:pt x="1981" y="782"/>
                  </a:lnTo>
                  <a:lnTo>
                    <a:pt x="1965" y="845"/>
                  </a:lnTo>
                  <a:lnTo>
                    <a:pt x="1942" y="903"/>
                  </a:lnTo>
                  <a:lnTo>
                    <a:pt x="1919" y="958"/>
                  </a:lnTo>
                  <a:lnTo>
                    <a:pt x="1885" y="1011"/>
                  </a:lnTo>
                  <a:lnTo>
                    <a:pt x="1851" y="1060"/>
                  </a:lnTo>
                  <a:lnTo>
                    <a:pt x="1811" y="1106"/>
                  </a:lnTo>
                  <a:lnTo>
                    <a:pt x="1767" y="1146"/>
                  </a:lnTo>
                  <a:lnTo>
                    <a:pt x="1719" y="1184"/>
                  </a:lnTo>
                  <a:lnTo>
                    <a:pt x="1668" y="1216"/>
                  </a:lnTo>
                  <a:lnTo>
                    <a:pt x="1613" y="1243"/>
                  </a:lnTo>
                  <a:lnTo>
                    <a:pt x="1556" y="1262"/>
                  </a:lnTo>
                  <a:lnTo>
                    <a:pt x="1498" y="1278"/>
                  </a:lnTo>
                  <a:lnTo>
                    <a:pt x="1438" y="1289"/>
                  </a:lnTo>
                  <a:lnTo>
                    <a:pt x="1406" y="1292"/>
                  </a:lnTo>
                  <a:lnTo>
                    <a:pt x="1373" y="1292"/>
                  </a:lnTo>
                  <a:lnTo>
                    <a:pt x="637" y="1292"/>
                  </a:lnTo>
                  <a:lnTo>
                    <a:pt x="605" y="1292"/>
                  </a:lnTo>
                  <a:lnTo>
                    <a:pt x="571" y="1289"/>
                  </a:lnTo>
                  <a:lnTo>
                    <a:pt x="509" y="1278"/>
                  </a:lnTo>
                  <a:lnTo>
                    <a:pt x="451" y="1262"/>
                  </a:lnTo>
                  <a:lnTo>
                    <a:pt x="393" y="1243"/>
                  </a:lnTo>
                  <a:lnTo>
                    <a:pt x="340" y="1216"/>
                  </a:lnTo>
                  <a:lnTo>
                    <a:pt x="288" y="1184"/>
                  </a:lnTo>
                  <a:lnTo>
                    <a:pt x="242" y="1146"/>
                  </a:lnTo>
                  <a:lnTo>
                    <a:pt x="196" y="1106"/>
                  </a:lnTo>
                  <a:lnTo>
                    <a:pt x="159" y="1060"/>
                  </a:lnTo>
                  <a:lnTo>
                    <a:pt x="121" y="1011"/>
                  </a:lnTo>
                  <a:lnTo>
                    <a:pt x="92" y="958"/>
                  </a:lnTo>
                  <a:lnTo>
                    <a:pt x="64" y="903"/>
                  </a:lnTo>
                  <a:lnTo>
                    <a:pt x="46" y="845"/>
                  </a:lnTo>
                  <a:lnTo>
                    <a:pt x="29" y="782"/>
                  </a:lnTo>
                  <a:lnTo>
                    <a:pt x="18" y="720"/>
                  </a:lnTo>
                  <a:lnTo>
                    <a:pt x="16" y="656"/>
                  </a:lnTo>
                  <a:lnTo>
                    <a:pt x="18" y="590"/>
                  </a:lnTo>
                  <a:lnTo>
                    <a:pt x="29" y="525"/>
                  </a:lnTo>
                  <a:lnTo>
                    <a:pt x="46" y="463"/>
                  </a:lnTo>
                  <a:lnTo>
                    <a:pt x="64" y="407"/>
                  </a:lnTo>
                  <a:lnTo>
                    <a:pt x="92" y="350"/>
                  </a:lnTo>
                  <a:lnTo>
                    <a:pt x="121" y="299"/>
                  </a:lnTo>
                  <a:lnTo>
                    <a:pt x="159" y="248"/>
                  </a:lnTo>
                  <a:lnTo>
                    <a:pt x="196" y="205"/>
                  </a:lnTo>
                  <a:lnTo>
                    <a:pt x="242" y="161"/>
                  </a:lnTo>
                  <a:lnTo>
                    <a:pt x="288" y="127"/>
                  </a:lnTo>
                  <a:lnTo>
                    <a:pt x="340" y="94"/>
                  </a:lnTo>
                  <a:lnTo>
                    <a:pt x="393" y="67"/>
                  </a:lnTo>
                  <a:lnTo>
                    <a:pt x="451" y="46"/>
                  </a:lnTo>
                  <a:lnTo>
                    <a:pt x="509" y="30"/>
                  </a:lnTo>
                  <a:lnTo>
                    <a:pt x="541" y="24"/>
                  </a:lnTo>
                  <a:lnTo>
                    <a:pt x="571" y="21"/>
                  </a:lnTo>
                  <a:lnTo>
                    <a:pt x="605" y="19"/>
                  </a:lnTo>
                  <a:lnTo>
                    <a:pt x="637" y="16"/>
                  </a:lnTo>
                  <a:lnTo>
                    <a:pt x="1373" y="16"/>
                  </a:lnTo>
                  <a:lnTo>
                    <a:pt x="1406" y="19"/>
                  </a:lnTo>
                  <a:lnTo>
                    <a:pt x="1438" y="21"/>
                  </a:lnTo>
                  <a:lnTo>
                    <a:pt x="1468" y="24"/>
                  </a:lnTo>
                  <a:lnTo>
                    <a:pt x="1498" y="30"/>
                  </a:lnTo>
                  <a:lnTo>
                    <a:pt x="1556" y="46"/>
                  </a:lnTo>
                  <a:lnTo>
                    <a:pt x="1613" y="67"/>
                  </a:lnTo>
                  <a:lnTo>
                    <a:pt x="1668" y="94"/>
                  </a:lnTo>
                  <a:lnTo>
                    <a:pt x="1719" y="127"/>
                  </a:lnTo>
                  <a:lnTo>
                    <a:pt x="1767" y="161"/>
                  </a:lnTo>
                  <a:lnTo>
                    <a:pt x="1811" y="205"/>
                  </a:lnTo>
                  <a:lnTo>
                    <a:pt x="1851" y="248"/>
                  </a:lnTo>
                  <a:lnTo>
                    <a:pt x="1885" y="299"/>
                  </a:lnTo>
                  <a:lnTo>
                    <a:pt x="1919" y="350"/>
                  </a:lnTo>
                  <a:lnTo>
                    <a:pt x="1942" y="407"/>
                  </a:lnTo>
                  <a:lnTo>
                    <a:pt x="1965" y="463"/>
                  </a:lnTo>
                  <a:lnTo>
                    <a:pt x="1981" y="525"/>
                  </a:lnTo>
                  <a:lnTo>
                    <a:pt x="1988" y="590"/>
                  </a:lnTo>
                  <a:lnTo>
                    <a:pt x="1991" y="656"/>
                  </a:lnTo>
                  <a:lnTo>
                    <a:pt x="1999" y="656"/>
                  </a:lnTo>
                  <a:lnTo>
                    <a:pt x="2007" y="656"/>
                  </a:lnTo>
                  <a:lnTo>
                    <a:pt x="2007" y="620"/>
                  </a:lnTo>
                  <a:lnTo>
                    <a:pt x="2005" y="588"/>
                  </a:lnTo>
                  <a:lnTo>
                    <a:pt x="1997" y="523"/>
                  </a:lnTo>
                  <a:lnTo>
                    <a:pt x="1981" y="461"/>
                  </a:lnTo>
                  <a:lnTo>
                    <a:pt x="1959" y="399"/>
                  </a:lnTo>
                  <a:lnTo>
                    <a:pt x="1931" y="343"/>
                  </a:lnTo>
                  <a:lnTo>
                    <a:pt x="1899" y="288"/>
                  </a:lnTo>
                  <a:lnTo>
                    <a:pt x="1864" y="240"/>
                  </a:lnTo>
                  <a:lnTo>
                    <a:pt x="1824" y="191"/>
                  </a:lnTo>
                  <a:lnTo>
                    <a:pt x="1778" y="150"/>
                  </a:lnTo>
                  <a:lnTo>
                    <a:pt x="1730" y="113"/>
                  </a:lnTo>
                  <a:lnTo>
                    <a:pt x="1675" y="81"/>
                  </a:lnTo>
                  <a:lnTo>
                    <a:pt x="1622" y="53"/>
                  </a:lnTo>
                  <a:lnTo>
                    <a:pt x="1562" y="30"/>
                  </a:lnTo>
                  <a:lnTo>
                    <a:pt x="1532" y="21"/>
                  </a:lnTo>
                  <a:lnTo>
                    <a:pt x="1500" y="13"/>
                  </a:lnTo>
                  <a:lnTo>
                    <a:pt x="1470" y="7"/>
                  </a:lnTo>
                  <a:lnTo>
                    <a:pt x="1438" y="5"/>
                  </a:lnTo>
                  <a:lnTo>
                    <a:pt x="1406" y="2"/>
                  </a:lnTo>
                  <a:lnTo>
                    <a:pt x="1373" y="0"/>
                  </a:lnTo>
                  <a:lnTo>
                    <a:pt x="637" y="0"/>
                  </a:lnTo>
                  <a:lnTo>
                    <a:pt x="601" y="2"/>
                  </a:lnTo>
                  <a:lnTo>
                    <a:pt x="571" y="5"/>
                  </a:lnTo>
                  <a:lnTo>
                    <a:pt x="539" y="7"/>
                  </a:lnTo>
                  <a:lnTo>
                    <a:pt x="507" y="13"/>
                  </a:lnTo>
                  <a:lnTo>
                    <a:pt x="477" y="21"/>
                  </a:lnTo>
                  <a:lnTo>
                    <a:pt x="447" y="30"/>
                  </a:lnTo>
                  <a:lnTo>
                    <a:pt x="388" y="53"/>
                  </a:lnTo>
                  <a:lnTo>
                    <a:pt x="331" y="81"/>
                  </a:lnTo>
                  <a:lnTo>
                    <a:pt x="280" y="113"/>
                  </a:lnTo>
                  <a:lnTo>
                    <a:pt x="232" y="150"/>
                  </a:lnTo>
                  <a:lnTo>
                    <a:pt x="186" y="191"/>
                  </a:lnTo>
                  <a:lnTo>
                    <a:pt x="145" y="240"/>
                  </a:lnTo>
                  <a:lnTo>
                    <a:pt x="108" y="288"/>
                  </a:lnTo>
                  <a:lnTo>
                    <a:pt x="78" y="343"/>
                  </a:lnTo>
                  <a:lnTo>
                    <a:pt x="51" y="399"/>
                  </a:lnTo>
                  <a:lnTo>
                    <a:pt x="29" y="461"/>
                  </a:lnTo>
                  <a:lnTo>
                    <a:pt x="13" y="523"/>
                  </a:lnTo>
                  <a:lnTo>
                    <a:pt x="2" y="588"/>
                  </a:lnTo>
                  <a:lnTo>
                    <a:pt x="2" y="620"/>
                  </a:lnTo>
                  <a:lnTo>
                    <a:pt x="0" y="656"/>
                  </a:lnTo>
                  <a:lnTo>
                    <a:pt x="2" y="688"/>
                  </a:lnTo>
                  <a:lnTo>
                    <a:pt x="2" y="723"/>
                  </a:lnTo>
                  <a:lnTo>
                    <a:pt x="13" y="787"/>
                  </a:lnTo>
                  <a:lnTo>
                    <a:pt x="29" y="850"/>
                  </a:lnTo>
                  <a:lnTo>
                    <a:pt x="51" y="909"/>
                  </a:lnTo>
                  <a:lnTo>
                    <a:pt x="78" y="965"/>
                  </a:lnTo>
                  <a:lnTo>
                    <a:pt x="108" y="1020"/>
                  </a:lnTo>
                  <a:lnTo>
                    <a:pt x="145" y="1071"/>
                  </a:lnTo>
                  <a:lnTo>
                    <a:pt x="186" y="1117"/>
                  </a:lnTo>
                  <a:lnTo>
                    <a:pt x="232" y="1160"/>
                  </a:lnTo>
                  <a:lnTo>
                    <a:pt x="280" y="1197"/>
                  </a:lnTo>
                  <a:lnTo>
                    <a:pt x="331" y="1230"/>
                  </a:lnTo>
                  <a:lnTo>
                    <a:pt x="388" y="1257"/>
                  </a:lnTo>
                  <a:lnTo>
                    <a:pt x="447" y="1278"/>
                  </a:lnTo>
                  <a:lnTo>
                    <a:pt x="477" y="1287"/>
                  </a:lnTo>
                  <a:lnTo>
                    <a:pt x="507" y="1294"/>
                  </a:lnTo>
                  <a:lnTo>
                    <a:pt x="539" y="1299"/>
                  </a:lnTo>
                  <a:lnTo>
                    <a:pt x="571" y="1306"/>
                  </a:lnTo>
                  <a:lnTo>
                    <a:pt x="601" y="1308"/>
                  </a:lnTo>
                  <a:lnTo>
                    <a:pt x="637" y="1308"/>
                  </a:lnTo>
                  <a:lnTo>
                    <a:pt x="1373" y="1308"/>
                  </a:lnTo>
                  <a:lnTo>
                    <a:pt x="1406" y="1308"/>
                  </a:lnTo>
                  <a:lnTo>
                    <a:pt x="1438" y="1306"/>
                  </a:lnTo>
                  <a:lnTo>
                    <a:pt x="1470" y="1299"/>
                  </a:lnTo>
                  <a:lnTo>
                    <a:pt x="1500" y="1294"/>
                  </a:lnTo>
                  <a:lnTo>
                    <a:pt x="1532" y="1287"/>
                  </a:lnTo>
                  <a:lnTo>
                    <a:pt x="1562" y="1278"/>
                  </a:lnTo>
                  <a:lnTo>
                    <a:pt x="1622" y="1257"/>
                  </a:lnTo>
                  <a:lnTo>
                    <a:pt x="1675" y="1230"/>
                  </a:lnTo>
                  <a:lnTo>
                    <a:pt x="1730" y="1197"/>
                  </a:lnTo>
                  <a:lnTo>
                    <a:pt x="1778" y="1160"/>
                  </a:lnTo>
                  <a:lnTo>
                    <a:pt x="1824" y="1117"/>
                  </a:lnTo>
                  <a:lnTo>
                    <a:pt x="1864" y="1071"/>
                  </a:lnTo>
                  <a:lnTo>
                    <a:pt x="1899" y="1020"/>
                  </a:lnTo>
                  <a:lnTo>
                    <a:pt x="1931" y="965"/>
                  </a:lnTo>
                  <a:lnTo>
                    <a:pt x="1959" y="909"/>
                  </a:lnTo>
                  <a:lnTo>
                    <a:pt x="1981" y="850"/>
                  </a:lnTo>
                  <a:lnTo>
                    <a:pt x="1997" y="787"/>
                  </a:lnTo>
                  <a:lnTo>
                    <a:pt x="2005" y="723"/>
                  </a:lnTo>
                  <a:lnTo>
                    <a:pt x="2007" y="688"/>
                  </a:lnTo>
                  <a:lnTo>
                    <a:pt x="2007" y="656"/>
                  </a:lnTo>
                  <a:lnTo>
                    <a:pt x="1999" y="656"/>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0" name="Freeform 36"/>
            <p:cNvSpPr/>
            <p:nvPr/>
          </p:nvSpPr>
          <p:spPr bwMode="auto">
            <a:xfrm>
              <a:off x="2868" y="2384"/>
              <a:ext cx="51" cy="93"/>
            </a:xfrm>
            <a:custGeom>
              <a:avLst/>
              <a:gdLst>
                <a:gd name="T0" fmla="*/ 129 w 561"/>
                <a:gd name="T1" fmla="*/ 0 h 1022"/>
                <a:gd name="T2" fmla="*/ 99 w 561"/>
                <a:gd name="T3" fmla="*/ 40 h 1022"/>
                <a:gd name="T4" fmla="*/ 76 w 561"/>
                <a:gd name="T5" fmla="*/ 83 h 1022"/>
                <a:gd name="T6" fmla="*/ 53 w 561"/>
                <a:gd name="T7" fmla="*/ 132 h 1022"/>
                <a:gd name="T8" fmla="*/ 35 w 561"/>
                <a:gd name="T9" fmla="*/ 178 h 1022"/>
                <a:gd name="T10" fmla="*/ 18 w 561"/>
                <a:gd name="T11" fmla="*/ 229 h 1022"/>
                <a:gd name="T12" fmla="*/ 7 w 561"/>
                <a:gd name="T13" fmla="*/ 281 h 1022"/>
                <a:gd name="T14" fmla="*/ 2 w 561"/>
                <a:gd name="T15" fmla="*/ 334 h 1022"/>
                <a:gd name="T16" fmla="*/ 0 w 561"/>
                <a:gd name="T17" fmla="*/ 389 h 1022"/>
                <a:gd name="T18" fmla="*/ 2 w 561"/>
                <a:gd name="T19" fmla="*/ 453 h 1022"/>
                <a:gd name="T20" fmla="*/ 13 w 561"/>
                <a:gd name="T21" fmla="*/ 515 h 1022"/>
                <a:gd name="T22" fmla="*/ 30 w 561"/>
                <a:gd name="T23" fmla="*/ 578 h 1022"/>
                <a:gd name="T24" fmla="*/ 48 w 561"/>
                <a:gd name="T25" fmla="*/ 636 h 1022"/>
                <a:gd name="T26" fmla="*/ 76 w 561"/>
                <a:gd name="T27" fmla="*/ 691 h 1022"/>
                <a:gd name="T28" fmla="*/ 105 w 561"/>
                <a:gd name="T29" fmla="*/ 744 h 1022"/>
                <a:gd name="T30" fmla="*/ 143 w 561"/>
                <a:gd name="T31" fmla="*/ 793 h 1022"/>
                <a:gd name="T32" fmla="*/ 180 w 561"/>
                <a:gd name="T33" fmla="*/ 839 h 1022"/>
                <a:gd name="T34" fmla="*/ 221 w 561"/>
                <a:gd name="T35" fmla="*/ 873 h 1022"/>
                <a:gd name="T36" fmla="*/ 262 w 561"/>
                <a:gd name="T37" fmla="*/ 909 h 1022"/>
                <a:gd name="T38" fmla="*/ 308 w 561"/>
                <a:gd name="T39" fmla="*/ 938 h 1022"/>
                <a:gd name="T40" fmla="*/ 353 w 561"/>
                <a:gd name="T41" fmla="*/ 963 h 1022"/>
                <a:gd name="T42" fmla="*/ 402 w 561"/>
                <a:gd name="T43" fmla="*/ 984 h 1022"/>
                <a:gd name="T44" fmla="*/ 453 w 561"/>
                <a:gd name="T45" fmla="*/ 1000 h 1022"/>
                <a:gd name="T46" fmla="*/ 507 w 561"/>
                <a:gd name="T47" fmla="*/ 1014 h 1022"/>
                <a:gd name="T48" fmla="*/ 561 w 561"/>
                <a:gd name="T49" fmla="*/ 1022 h 1022"/>
                <a:gd name="T50" fmla="*/ 513 w 561"/>
                <a:gd name="T51" fmla="*/ 1009 h 1022"/>
                <a:gd name="T52" fmla="*/ 469 w 561"/>
                <a:gd name="T53" fmla="*/ 990 h 1022"/>
                <a:gd name="T54" fmla="*/ 426 w 561"/>
                <a:gd name="T55" fmla="*/ 968 h 1022"/>
                <a:gd name="T56" fmla="*/ 383 w 561"/>
                <a:gd name="T57" fmla="*/ 944 h 1022"/>
                <a:gd name="T58" fmla="*/ 345 w 561"/>
                <a:gd name="T59" fmla="*/ 914 h 1022"/>
                <a:gd name="T60" fmla="*/ 308 w 561"/>
                <a:gd name="T61" fmla="*/ 885 h 1022"/>
                <a:gd name="T62" fmla="*/ 274 w 561"/>
                <a:gd name="T63" fmla="*/ 850 h 1022"/>
                <a:gd name="T64" fmla="*/ 242 w 561"/>
                <a:gd name="T65" fmla="*/ 815 h 1022"/>
                <a:gd name="T66" fmla="*/ 216 w 561"/>
                <a:gd name="T67" fmla="*/ 774 h 1022"/>
                <a:gd name="T68" fmla="*/ 191 w 561"/>
                <a:gd name="T69" fmla="*/ 733 h 1022"/>
                <a:gd name="T70" fmla="*/ 170 w 561"/>
                <a:gd name="T71" fmla="*/ 691 h 1022"/>
                <a:gd name="T72" fmla="*/ 150 w 561"/>
                <a:gd name="T73" fmla="*/ 645 h 1022"/>
                <a:gd name="T74" fmla="*/ 138 w 561"/>
                <a:gd name="T75" fmla="*/ 599 h 1022"/>
                <a:gd name="T76" fmla="*/ 127 w 561"/>
                <a:gd name="T77" fmla="*/ 550 h 1022"/>
                <a:gd name="T78" fmla="*/ 118 w 561"/>
                <a:gd name="T79" fmla="*/ 499 h 1022"/>
                <a:gd name="T80" fmla="*/ 118 w 561"/>
                <a:gd name="T81" fmla="*/ 447 h 1022"/>
                <a:gd name="T82" fmla="*/ 118 w 561"/>
                <a:gd name="T83" fmla="*/ 396 h 1022"/>
                <a:gd name="T84" fmla="*/ 127 w 561"/>
                <a:gd name="T85" fmla="*/ 348 h 1022"/>
                <a:gd name="T86" fmla="*/ 134 w 561"/>
                <a:gd name="T87" fmla="*/ 299 h 1022"/>
                <a:gd name="T88" fmla="*/ 150 w 561"/>
                <a:gd name="T89" fmla="*/ 253 h 1022"/>
                <a:gd name="T90" fmla="*/ 167 w 561"/>
                <a:gd name="T91" fmla="*/ 210 h 1022"/>
                <a:gd name="T92" fmla="*/ 189 w 561"/>
                <a:gd name="T93" fmla="*/ 168 h 1022"/>
                <a:gd name="T94" fmla="*/ 212 w 561"/>
                <a:gd name="T95" fmla="*/ 127 h 1022"/>
                <a:gd name="T96" fmla="*/ 240 w 561"/>
                <a:gd name="T97" fmla="*/ 86 h 1022"/>
                <a:gd name="T98" fmla="*/ 184 w 561"/>
                <a:gd name="T99" fmla="*/ 46 h 1022"/>
                <a:gd name="T100" fmla="*/ 129 w 561"/>
                <a:gd name="T101" fmla="*/ 0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1" h="1022">
                  <a:moveTo>
                    <a:pt x="129" y="0"/>
                  </a:moveTo>
                  <a:lnTo>
                    <a:pt x="99" y="40"/>
                  </a:lnTo>
                  <a:lnTo>
                    <a:pt x="76" y="83"/>
                  </a:lnTo>
                  <a:lnTo>
                    <a:pt x="53" y="132"/>
                  </a:lnTo>
                  <a:lnTo>
                    <a:pt x="35" y="178"/>
                  </a:lnTo>
                  <a:lnTo>
                    <a:pt x="18" y="229"/>
                  </a:lnTo>
                  <a:lnTo>
                    <a:pt x="7" y="281"/>
                  </a:lnTo>
                  <a:lnTo>
                    <a:pt x="2" y="334"/>
                  </a:lnTo>
                  <a:lnTo>
                    <a:pt x="0" y="389"/>
                  </a:lnTo>
                  <a:lnTo>
                    <a:pt x="2" y="453"/>
                  </a:lnTo>
                  <a:lnTo>
                    <a:pt x="13" y="515"/>
                  </a:lnTo>
                  <a:lnTo>
                    <a:pt x="30" y="578"/>
                  </a:lnTo>
                  <a:lnTo>
                    <a:pt x="48" y="636"/>
                  </a:lnTo>
                  <a:lnTo>
                    <a:pt x="76" y="691"/>
                  </a:lnTo>
                  <a:lnTo>
                    <a:pt x="105" y="744"/>
                  </a:lnTo>
                  <a:lnTo>
                    <a:pt x="143" y="793"/>
                  </a:lnTo>
                  <a:lnTo>
                    <a:pt x="180" y="839"/>
                  </a:lnTo>
                  <a:lnTo>
                    <a:pt x="221" y="873"/>
                  </a:lnTo>
                  <a:lnTo>
                    <a:pt x="262" y="909"/>
                  </a:lnTo>
                  <a:lnTo>
                    <a:pt x="308" y="938"/>
                  </a:lnTo>
                  <a:lnTo>
                    <a:pt x="353" y="963"/>
                  </a:lnTo>
                  <a:lnTo>
                    <a:pt x="402" y="984"/>
                  </a:lnTo>
                  <a:lnTo>
                    <a:pt x="453" y="1000"/>
                  </a:lnTo>
                  <a:lnTo>
                    <a:pt x="507" y="1014"/>
                  </a:lnTo>
                  <a:lnTo>
                    <a:pt x="561" y="1022"/>
                  </a:lnTo>
                  <a:lnTo>
                    <a:pt x="513" y="1009"/>
                  </a:lnTo>
                  <a:lnTo>
                    <a:pt x="469" y="990"/>
                  </a:lnTo>
                  <a:lnTo>
                    <a:pt x="426" y="968"/>
                  </a:lnTo>
                  <a:lnTo>
                    <a:pt x="383" y="944"/>
                  </a:lnTo>
                  <a:lnTo>
                    <a:pt x="345" y="914"/>
                  </a:lnTo>
                  <a:lnTo>
                    <a:pt x="308" y="885"/>
                  </a:lnTo>
                  <a:lnTo>
                    <a:pt x="274" y="850"/>
                  </a:lnTo>
                  <a:lnTo>
                    <a:pt x="242" y="815"/>
                  </a:lnTo>
                  <a:lnTo>
                    <a:pt x="216" y="774"/>
                  </a:lnTo>
                  <a:lnTo>
                    <a:pt x="191" y="733"/>
                  </a:lnTo>
                  <a:lnTo>
                    <a:pt x="170" y="691"/>
                  </a:lnTo>
                  <a:lnTo>
                    <a:pt x="150" y="645"/>
                  </a:lnTo>
                  <a:lnTo>
                    <a:pt x="138" y="599"/>
                  </a:lnTo>
                  <a:lnTo>
                    <a:pt x="127" y="550"/>
                  </a:lnTo>
                  <a:lnTo>
                    <a:pt x="118" y="499"/>
                  </a:lnTo>
                  <a:lnTo>
                    <a:pt x="118" y="447"/>
                  </a:lnTo>
                  <a:lnTo>
                    <a:pt x="118" y="396"/>
                  </a:lnTo>
                  <a:lnTo>
                    <a:pt x="127" y="348"/>
                  </a:lnTo>
                  <a:lnTo>
                    <a:pt x="134" y="299"/>
                  </a:lnTo>
                  <a:lnTo>
                    <a:pt x="150" y="253"/>
                  </a:lnTo>
                  <a:lnTo>
                    <a:pt x="167" y="210"/>
                  </a:lnTo>
                  <a:lnTo>
                    <a:pt x="189" y="168"/>
                  </a:lnTo>
                  <a:lnTo>
                    <a:pt x="212" y="127"/>
                  </a:lnTo>
                  <a:lnTo>
                    <a:pt x="240" y="86"/>
                  </a:lnTo>
                  <a:lnTo>
                    <a:pt x="184" y="46"/>
                  </a:lnTo>
                  <a:lnTo>
                    <a:pt x="129" y="0"/>
                  </a:lnTo>
                  <a:close/>
                </a:path>
              </a:pathLst>
            </a:custGeom>
            <a:solidFill>
              <a:srgbClr val="B4CAC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1" name="Freeform 37"/>
            <p:cNvSpPr/>
            <p:nvPr/>
          </p:nvSpPr>
          <p:spPr bwMode="auto">
            <a:xfrm>
              <a:off x="2867" y="2383"/>
              <a:ext cx="56" cy="95"/>
            </a:xfrm>
            <a:custGeom>
              <a:avLst/>
              <a:gdLst>
                <a:gd name="T0" fmla="*/ 133 w 621"/>
                <a:gd name="T1" fmla="*/ 0 h 1041"/>
                <a:gd name="T2" fmla="*/ 103 w 621"/>
                <a:gd name="T3" fmla="*/ 44 h 1041"/>
                <a:gd name="T4" fmla="*/ 79 w 621"/>
                <a:gd name="T5" fmla="*/ 90 h 1041"/>
                <a:gd name="T6" fmla="*/ 55 w 621"/>
                <a:gd name="T7" fmla="*/ 136 h 1041"/>
                <a:gd name="T8" fmla="*/ 36 w 621"/>
                <a:gd name="T9" fmla="*/ 184 h 1041"/>
                <a:gd name="T10" fmla="*/ 22 w 621"/>
                <a:gd name="T11" fmla="*/ 235 h 1041"/>
                <a:gd name="T12" fmla="*/ 11 w 621"/>
                <a:gd name="T13" fmla="*/ 287 h 1041"/>
                <a:gd name="T14" fmla="*/ 3 w 621"/>
                <a:gd name="T15" fmla="*/ 341 h 1041"/>
                <a:gd name="T16" fmla="*/ 0 w 621"/>
                <a:gd name="T17" fmla="*/ 398 h 1041"/>
                <a:gd name="T18" fmla="*/ 3 w 621"/>
                <a:gd name="T19" fmla="*/ 462 h 1041"/>
                <a:gd name="T20" fmla="*/ 14 w 621"/>
                <a:gd name="T21" fmla="*/ 527 h 1041"/>
                <a:gd name="T22" fmla="*/ 30 w 621"/>
                <a:gd name="T23" fmla="*/ 587 h 1041"/>
                <a:gd name="T24" fmla="*/ 49 w 621"/>
                <a:gd name="T25" fmla="*/ 645 h 1041"/>
                <a:gd name="T26" fmla="*/ 76 w 621"/>
                <a:gd name="T27" fmla="*/ 702 h 1041"/>
                <a:gd name="T28" fmla="*/ 106 w 621"/>
                <a:gd name="T29" fmla="*/ 756 h 1041"/>
                <a:gd name="T30" fmla="*/ 143 w 621"/>
                <a:gd name="T31" fmla="*/ 804 h 1041"/>
                <a:gd name="T32" fmla="*/ 181 w 621"/>
                <a:gd name="T33" fmla="*/ 850 h 1041"/>
                <a:gd name="T34" fmla="*/ 227 w 621"/>
                <a:gd name="T35" fmla="*/ 891 h 1041"/>
                <a:gd name="T36" fmla="*/ 273 w 621"/>
                <a:gd name="T37" fmla="*/ 928 h 1041"/>
                <a:gd name="T38" fmla="*/ 324 w 621"/>
                <a:gd name="T39" fmla="*/ 961 h 1041"/>
                <a:gd name="T40" fmla="*/ 378 w 621"/>
                <a:gd name="T41" fmla="*/ 988 h 1041"/>
                <a:gd name="T42" fmla="*/ 435 w 621"/>
                <a:gd name="T43" fmla="*/ 1013 h 1041"/>
                <a:gd name="T44" fmla="*/ 497 w 621"/>
                <a:gd name="T45" fmla="*/ 1029 h 1041"/>
                <a:gd name="T46" fmla="*/ 557 w 621"/>
                <a:gd name="T47" fmla="*/ 1039 h 1041"/>
                <a:gd name="T48" fmla="*/ 589 w 621"/>
                <a:gd name="T49" fmla="*/ 1041 h 1041"/>
                <a:gd name="T50" fmla="*/ 621 w 621"/>
                <a:gd name="T51" fmla="*/ 1041 h 1041"/>
                <a:gd name="T52" fmla="*/ 570 w 621"/>
                <a:gd name="T53" fmla="*/ 1031 h 1041"/>
                <a:gd name="T54" fmla="*/ 516 w 621"/>
                <a:gd name="T55" fmla="*/ 1023 h 1041"/>
                <a:gd name="T56" fmla="*/ 462 w 621"/>
                <a:gd name="T57" fmla="*/ 1009 h 1041"/>
                <a:gd name="T58" fmla="*/ 411 w 621"/>
                <a:gd name="T59" fmla="*/ 993 h 1041"/>
                <a:gd name="T60" fmla="*/ 362 w 621"/>
                <a:gd name="T61" fmla="*/ 972 h 1041"/>
                <a:gd name="T62" fmla="*/ 317 w 621"/>
                <a:gd name="T63" fmla="*/ 947 h 1041"/>
                <a:gd name="T64" fmla="*/ 271 w 621"/>
                <a:gd name="T65" fmla="*/ 918 h 1041"/>
                <a:gd name="T66" fmla="*/ 230 w 621"/>
                <a:gd name="T67" fmla="*/ 882 h 1041"/>
                <a:gd name="T68" fmla="*/ 189 w 621"/>
                <a:gd name="T69" fmla="*/ 848 h 1041"/>
                <a:gd name="T70" fmla="*/ 152 w 621"/>
                <a:gd name="T71" fmla="*/ 802 h 1041"/>
                <a:gd name="T72" fmla="*/ 114 w 621"/>
                <a:gd name="T73" fmla="*/ 753 h 1041"/>
                <a:gd name="T74" fmla="*/ 85 w 621"/>
                <a:gd name="T75" fmla="*/ 700 h 1041"/>
                <a:gd name="T76" fmla="*/ 57 w 621"/>
                <a:gd name="T77" fmla="*/ 645 h 1041"/>
                <a:gd name="T78" fmla="*/ 39 w 621"/>
                <a:gd name="T79" fmla="*/ 587 h 1041"/>
                <a:gd name="T80" fmla="*/ 22 w 621"/>
                <a:gd name="T81" fmla="*/ 524 h 1041"/>
                <a:gd name="T82" fmla="*/ 11 w 621"/>
                <a:gd name="T83" fmla="*/ 462 h 1041"/>
                <a:gd name="T84" fmla="*/ 9 w 621"/>
                <a:gd name="T85" fmla="*/ 398 h 1041"/>
                <a:gd name="T86" fmla="*/ 11 w 621"/>
                <a:gd name="T87" fmla="*/ 343 h 1041"/>
                <a:gd name="T88" fmla="*/ 16 w 621"/>
                <a:gd name="T89" fmla="*/ 290 h 1041"/>
                <a:gd name="T90" fmla="*/ 27 w 621"/>
                <a:gd name="T91" fmla="*/ 238 h 1041"/>
                <a:gd name="T92" fmla="*/ 44 w 621"/>
                <a:gd name="T93" fmla="*/ 187 h 1041"/>
                <a:gd name="T94" fmla="*/ 62 w 621"/>
                <a:gd name="T95" fmla="*/ 141 h 1041"/>
                <a:gd name="T96" fmla="*/ 85 w 621"/>
                <a:gd name="T97" fmla="*/ 92 h 1041"/>
                <a:gd name="T98" fmla="*/ 108 w 621"/>
                <a:gd name="T99" fmla="*/ 49 h 1041"/>
                <a:gd name="T100" fmla="*/ 138 w 621"/>
                <a:gd name="T101" fmla="*/ 9 h 1041"/>
                <a:gd name="T102" fmla="*/ 136 w 621"/>
                <a:gd name="T103" fmla="*/ 6 h 1041"/>
                <a:gd name="T104" fmla="*/ 133 w 621"/>
                <a:gd name="T105" fmla="*/ 0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1" h="1041">
                  <a:moveTo>
                    <a:pt x="133" y="0"/>
                  </a:moveTo>
                  <a:lnTo>
                    <a:pt x="103" y="44"/>
                  </a:lnTo>
                  <a:lnTo>
                    <a:pt x="79" y="90"/>
                  </a:lnTo>
                  <a:lnTo>
                    <a:pt x="55" y="136"/>
                  </a:lnTo>
                  <a:lnTo>
                    <a:pt x="36" y="184"/>
                  </a:lnTo>
                  <a:lnTo>
                    <a:pt x="22" y="235"/>
                  </a:lnTo>
                  <a:lnTo>
                    <a:pt x="11" y="287"/>
                  </a:lnTo>
                  <a:lnTo>
                    <a:pt x="3" y="341"/>
                  </a:lnTo>
                  <a:lnTo>
                    <a:pt x="0" y="398"/>
                  </a:lnTo>
                  <a:lnTo>
                    <a:pt x="3" y="462"/>
                  </a:lnTo>
                  <a:lnTo>
                    <a:pt x="14" y="527"/>
                  </a:lnTo>
                  <a:lnTo>
                    <a:pt x="30" y="587"/>
                  </a:lnTo>
                  <a:lnTo>
                    <a:pt x="49" y="645"/>
                  </a:lnTo>
                  <a:lnTo>
                    <a:pt x="76" y="702"/>
                  </a:lnTo>
                  <a:lnTo>
                    <a:pt x="106" y="756"/>
                  </a:lnTo>
                  <a:lnTo>
                    <a:pt x="143" y="804"/>
                  </a:lnTo>
                  <a:lnTo>
                    <a:pt x="181" y="850"/>
                  </a:lnTo>
                  <a:lnTo>
                    <a:pt x="227" y="891"/>
                  </a:lnTo>
                  <a:lnTo>
                    <a:pt x="273" y="928"/>
                  </a:lnTo>
                  <a:lnTo>
                    <a:pt x="324" y="961"/>
                  </a:lnTo>
                  <a:lnTo>
                    <a:pt x="378" y="988"/>
                  </a:lnTo>
                  <a:lnTo>
                    <a:pt x="435" y="1013"/>
                  </a:lnTo>
                  <a:lnTo>
                    <a:pt x="497" y="1029"/>
                  </a:lnTo>
                  <a:lnTo>
                    <a:pt x="557" y="1039"/>
                  </a:lnTo>
                  <a:lnTo>
                    <a:pt x="589" y="1041"/>
                  </a:lnTo>
                  <a:lnTo>
                    <a:pt x="621" y="1041"/>
                  </a:lnTo>
                  <a:lnTo>
                    <a:pt x="570" y="1031"/>
                  </a:lnTo>
                  <a:lnTo>
                    <a:pt x="516" y="1023"/>
                  </a:lnTo>
                  <a:lnTo>
                    <a:pt x="462" y="1009"/>
                  </a:lnTo>
                  <a:lnTo>
                    <a:pt x="411" y="993"/>
                  </a:lnTo>
                  <a:lnTo>
                    <a:pt x="362" y="972"/>
                  </a:lnTo>
                  <a:lnTo>
                    <a:pt x="317" y="947"/>
                  </a:lnTo>
                  <a:lnTo>
                    <a:pt x="271" y="918"/>
                  </a:lnTo>
                  <a:lnTo>
                    <a:pt x="230" y="882"/>
                  </a:lnTo>
                  <a:lnTo>
                    <a:pt x="189" y="848"/>
                  </a:lnTo>
                  <a:lnTo>
                    <a:pt x="152" y="802"/>
                  </a:lnTo>
                  <a:lnTo>
                    <a:pt x="114" y="753"/>
                  </a:lnTo>
                  <a:lnTo>
                    <a:pt x="85" y="700"/>
                  </a:lnTo>
                  <a:lnTo>
                    <a:pt x="57" y="645"/>
                  </a:lnTo>
                  <a:lnTo>
                    <a:pt x="39" y="587"/>
                  </a:lnTo>
                  <a:lnTo>
                    <a:pt x="22" y="524"/>
                  </a:lnTo>
                  <a:lnTo>
                    <a:pt x="11" y="462"/>
                  </a:lnTo>
                  <a:lnTo>
                    <a:pt x="9" y="398"/>
                  </a:lnTo>
                  <a:lnTo>
                    <a:pt x="11" y="343"/>
                  </a:lnTo>
                  <a:lnTo>
                    <a:pt x="16" y="290"/>
                  </a:lnTo>
                  <a:lnTo>
                    <a:pt x="27" y="238"/>
                  </a:lnTo>
                  <a:lnTo>
                    <a:pt x="44" y="187"/>
                  </a:lnTo>
                  <a:lnTo>
                    <a:pt x="62" y="141"/>
                  </a:lnTo>
                  <a:lnTo>
                    <a:pt x="85" y="92"/>
                  </a:lnTo>
                  <a:lnTo>
                    <a:pt x="108" y="49"/>
                  </a:lnTo>
                  <a:lnTo>
                    <a:pt x="138" y="9"/>
                  </a:lnTo>
                  <a:lnTo>
                    <a:pt x="136" y="6"/>
                  </a:lnTo>
                  <a:lnTo>
                    <a:pt x="133" y="0"/>
                  </a:lnTo>
                  <a:close/>
                </a:path>
              </a:pathLst>
            </a:custGeom>
            <a:solidFill>
              <a:srgbClr val="653A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2" name="Freeform 38"/>
            <p:cNvSpPr/>
            <p:nvPr/>
          </p:nvSpPr>
          <p:spPr bwMode="auto">
            <a:xfrm>
              <a:off x="3039" y="2393"/>
              <a:ext cx="8" cy="16"/>
            </a:xfrm>
            <a:custGeom>
              <a:avLst/>
              <a:gdLst>
                <a:gd name="T0" fmla="*/ 23 w 80"/>
                <a:gd name="T1" fmla="*/ 0 h 173"/>
                <a:gd name="T2" fmla="*/ 0 w 80"/>
                <a:gd name="T3" fmla="*/ 11 h 173"/>
                <a:gd name="T4" fmla="*/ 23 w 80"/>
                <a:gd name="T5" fmla="*/ 49 h 173"/>
                <a:gd name="T6" fmla="*/ 44 w 80"/>
                <a:gd name="T7" fmla="*/ 90 h 173"/>
                <a:gd name="T8" fmla="*/ 64 w 80"/>
                <a:gd name="T9" fmla="*/ 130 h 173"/>
                <a:gd name="T10" fmla="*/ 80 w 80"/>
                <a:gd name="T11" fmla="*/ 173 h 173"/>
                <a:gd name="T12" fmla="*/ 69 w 80"/>
                <a:gd name="T13" fmla="*/ 127 h 173"/>
                <a:gd name="T14" fmla="*/ 56 w 80"/>
                <a:gd name="T15" fmla="*/ 85 h 173"/>
                <a:gd name="T16" fmla="*/ 42 w 80"/>
                <a:gd name="T17" fmla="*/ 41 h 173"/>
                <a:gd name="T18" fmla="*/ 23 w 80"/>
                <a:gd name="T19"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173">
                  <a:moveTo>
                    <a:pt x="23" y="0"/>
                  </a:moveTo>
                  <a:lnTo>
                    <a:pt x="0" y="11"/>
                  </a:lnTo>
                  <a:lnTo>
                    <a:pt x="23" y="49"/>
                  </a:lnTo>
                  <a:lnTo>
                    <a:pt x="44" y="90"/>
                  </a:lnTo>
                  <a:lnTo>
                    <a:pt x="64" y="130"/>
                  </a:lnTo>
                  <a:lnTo>
                    <a:pt x="80" y="173"/>
                  </a:lnTo>
                  <a:lnTo>
                    <a:pt x="69" y="127"/>
                  </a:lnTo>
                  <a:lnTo>
                    <a:pt x="56" y="85"/>
                  </a:lnTo>
                  <a:lnTo>
                    <a:pt x="42" y="41"/>
                  </a:lnTo>
                  <a:lnTo>
                    <a:pt x="23" y="0"/>
                  </a:lnTo>
                  <a:close/>
                </a:path>
              </a:pathLst>
            </a:custGeom>
            <a:solidFill>
              <a:srgbClr val="B4CAC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3" name="Freeform 39"/>
            <p:cNvSpPr/>
            <p:nvPr/>
          </p:nvSpPr>
          <p:spPr bwMode="auto">
            <a:xfrm>
              <a:off x="3041" y="2393"/>
              <a:ext cx="7" cy="22"/>
            </a:xfrm>
            <a:custGeom>
              <a:avLst/>
              <a:gdLst>
                <a:gd name="T0" fmla="*/ 5 w 73"/>
                <a:gd name="T1" fmla="*/ 0 h 245"/>
                <a:gd name="T2" fmla="*/ 0 w 73"/>
                <a:gd name="T3" fmla="*/ 5 h 245"/>
                <a:gd name="T4" fmla="*/ 19 w 73"/>
                <a:gd name="T5" fmla="*/ 46 h 245"/>
                <a:gd name="T6" fmla="*/ 33 w 73"/>
                <a:gd name="T7" fmla="*/ 90 h 245"/>
                <a:gd name="T8" fmla="*/ 46 w 73"/>
                <a:gd name="T9" fmla="*/ 132 h 245"/>
                <a:gd name="T10" fmla="*/ 57 w 73"/>
                <a:gd name="T11" fmla="*/ 178 h 245"/>
                <a:gd name="T12" fmla="*/ 65 w 73"/>
                <a:gd name="T13" fmla="*/ 210 h 245"/>
                <a:gd name="T14" fmla="*/ 73 w 73"/>
                <a:gd name="T15" fmla="*/ 245 h 245"/>
                <a:gd name="T16" fmla="*/ 71 w 73"/>
                <a:gd name="T17" fmla="*/ 213 h 245"/>
                <a:gd name="T18" fmla="*/ 65 w 73"/>
                <a:gd name="T19" fmla="*/ 181 h 245"/>
                <a:gd name="T20" fmla="*/ 51 w 73"/>
                <a:gd name="T21" fmla="*/ 119 h 245"/>
                <a:gd name="T22" fmla="*/ 30 w 73"/>
                <a:gd name="T23" fmla="*/ 60 h 245"/>
                <a:gd name="T24" fmla="*/ 5 w 73"/>
                <a:gd name="T25"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245">
                  <a:moveTo>
                    <a:pt x="5" y="0"/>
                  </a:moveTo>
                  <a:lnTo>
                    <a:pt x="0" y="5"/>
                  </a:lnTo>
                  <a:lnTo>
                    <a:pt x="19" y="46"/>
                  </a:lnTo>
                  <a:lnTo>
                    <a:pt x="33" y="90"/>
                  </a:lnTo>
                  <a:lnTo>
                    <a:pt x="46" y="132"/>
                  </a:lnTo>
                  <a:lnTo>
                    <a:pt x="57" y="178"/>
                  </a:lnTo>
                  <a:lnTo>
                    <a:pt x="65" y="210"/>
                  </a:lnTo>
                  <a:lnTo>
                    <a:pt x="73" y="245"/>
                  </a:lnTo>
                  <a:lnTo>
                    <a:pt x="71" y="213"/>
                  </a:lnTo>
                  <a:lnTo>
                    <a:pt x="65" y="181"/>
                  </a:lnTo>
                  <a:lnTo>
                    <a:pt x="51" y="119"/>
                  </a:lnTo>
                  <a:lnTo>
                    <a:pt x="30" y="60"/>
                  </a:lnTo>
                  <a:lnTo>
                    <a:pt x="5" y="0"/>
                  </a:lnTo>
                  <a:close/>
                </a:path>
              </a:pathLst>
            </a:custGeom>
            <a:solidFill>
              <a:srgbClr val="653A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4" name="Freeform 40"/>
            <p:cNvSpPr/>
            <p:nvPr/>
          </p:nvSpPr>
          <p:spPr bwMode="auto">
            <a:xfrm>
              <a:off x="2879" y="2372"/>
              <a:ext cx="169" cy="106"/>
            </a:xfrm>
            <a:custGeom>
              <a:avLst/>
              <a:gdLst>
                <a:gd name="T0" fmla="*/ 1854 w 1856"/>
                <a:gd name="T1" fmla="*/ 645 h 1170"/>
                <a:gd name="T2" fmla="*/ 1832 w 1856"/>
                <a:gd name="T3" fmla="*/ 760 h 1170"/>
                <a:gd name="T4" fmla="*/ 1786 w 1856"/>
                <a:gd name="T5" fmla="*/ 866 h 1170"/>
                <a:gd name="T6" fmla="*/ 1724 w 1856"/>
                <a:gd name="T7" fmla="*/ 958 h 1170"/>
                <a:gd name="T8" fmla="*/ 1645 w 1856"/>
                <a:gd name="T9" fmla="*/ 1039 h 1170"/>
                <a:gd name="T10" fmla="*/ 1551 w 1856"/>
                <a:gd name="T11" fmla="*/ 1101 h 1170"/>
                <a:gd name="T12" fmla="*/ 1447 w 1856"/>
                <a:gd name="T13" fmla="*/ 1144 h 1170"/>
                <a:gd name="T14" fmla="*/ 1332 w 1856"/>
                <a:gd name="T15" fmla="*/ 1168 h 1170"/>
                <a:gd name="T16" fmla="*/ 585 w 1856"/>
                <a:gd name="T17" fmla="*/ 1170 h 1170"/>
                <a:gd name="T18" fmla="*/ 467 w 1856"/>
                <a:gd name="T19" fmla="*/ 1160 h 1170"/>
                <a:gd name="T20" fmla="*/ 356 w 1856"/>
                <a:gd name="T21" fmla="*/ 1126 h 1170"/>
                <a:gd name="T22" fmla="*/ 256 w 1856"/>
                <a:gd name="T23" fmla="*/ 1071 h 1170"/>
                <a:gd name="T24" fmla="*/ 170 w 1856"/>
                <a:gd name="T25" fmla="*/ 1001 h 1170"/>
                <a:gd name="T26" fmla="*/ 99 w 1856"/>
                <a:gd name="T27" fmla="*/ 912 h 1170"/>
                <a:gd name="T28" fmla="*/ 45 w 1856"/>
                <a:gd name="T29" fmla="*/ 815 h 1170"/>
                <a:gd name="T30" fmla="*/ 11 w 1856"/>
                <a:gd name="T31" fmla="*/ 704 h 1170"/>
                <a:gd name="T32" fmla="*/ 0 w 1856"/>
                <a:gd name="T33" fmla="*/ 585 h 1170"/>
                <a:gd name="T34" fmla="*/ 11 w 1856"/>
                <a:gd name="T35" fmla="*/ 470 h 1170"/>
                <a:gd name="T36" fmla="*/ 45 w 1856"/>
                <a:gd name="T37" fmla="*/ 359 h 1170"/>
                <a:gd name="T38" fmla="*/ 99 w 1856"/>
                <a:gd name="T39" fmla="*/ 260 h 1170"/>
                <a:gd name="T40" fmla="*/ 170 w 1856"/>
                <a:gd name="T41" fmla="*/ 173 h 1170"/>
                <a:gd name="T42" fmla="*/ 256 w 1856"/>
                <a:gd name="T43" fmla="*/ 101 h 1170"/>
                <a:gd name="T44" fmla="*/ 356 w 1856"/>
                <a:gd name="T45" fmla="*/ 46 h 1170"/>
                <a:gd name="T46" fmla="*/ 467 w 1856"/>
                <a:gd name="T47" fmla="*/ 14 h 1170"/>
                <a:gd name="T48" fmla="*/ 585 w 1856"/>
                <a:gd name="T49" fmla="*/ 0 h 1170"/>
                <a:gd name="T50" fmla="*/ 1332 w 1856"/>
                <a:gd name="T51" fmla="*/ 5 h 1170"/>
                <a:gd name="T52" fmla="*/ 1447 w 1856"/>
                <a:gd name="T53" fmla="*/ 27 h 1170"/>
                <a:gd name="T54" fmla="*/ 1551 w 1856"/>
                <a:gd name="T55" fmla="*/ 73 h 1170"/>
                <a:gd name="T56" fmla="*/ 1645 w 1856"/>
                <a:gd name="T57" fmla="*/ 135 h 1170"/>
                <a:gd name="T58" fmla="*/ 1724 w 1856"/>
                <a:gd name="T59" fmla="*/ 214 h 1170"/>
                <a:gd name="T60" fmla="*/ 1786 w 1856"/>
                <a:gd name="T61" fmla="*/ 308 h 1170"/>
                <a:gd name="T62" fmla="*/ 1832 w 1856"/>
                <a:gd name="T63" fmla="*/ 413 h 1170"/>
                <a:gd name="T64" fmla="*/ 1854 w 1856"/>
                <a:gd name="T65" fmla="*/ 527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6" h="1170">
                  <a:moveTo>
                    <a:pt x="1856" y="585"/>
                  </a:moveTo>
                  <a:lnTo>
                    <a:pt x="1854" y="645"/>
                  </a:lnTo>
                  <a:lnTo>
                    <a:pt x="1845" y="704"/>
                  </a:lnTo>
                  <a:lnTo>
                    <a:pt x="1832" y="760"/>
                  </a:lnTo>
                  <a:lnTo>
                    <a:pt x="1811" y="815"/>
                  </a:lnTo>
                  <a:lnTo>
                    <a:pt x="1786" y="866"/>
                  </a:lnTo>
                  <a:lnTo>
                    <a:pt x="1756" y="912"/>
                  </a:lnTo>
                  <a:lnTo>
                    <a:pt x="1724" y="958"/>
                  </a:lnTo>
                  <a:lnTo>
                    <a:pt x="1686" y="1001"/>
                  </a:lnTo>
                  <a:lnTo>
                    <a:pt x="1645" y="1039"/>
                  </a:lnTo>
                  <a:lnTo>
                    <a:pt x="1600" y="1071"/>
                  </a:lnTo>
                  <a:lnTo>
                    <a:pt x="1551" y="1101"/>
                  </a:lnTo>
                  <a:lnTo>
                    <a:pt x="1500" y="1126"/>
                  </a:lnTo>
                  <a:lnTo>
                    <a:pt x="1447" y="1144"/>
                  </a:lnTo>
                  <a:lnTo>
                    <a:pt x="1389" y="1160"/>
                  </a:lnTo>
                  <a:lnTo>
                    <a:pt x="1332" y="1168"/>
                  </a:lnTo>
                  <a:lnTo>
                    <a:pt x="1273" y="1170"/>
                  </a:lnTo>
                  <a:lnTo>
                    <a:pt x="585" y="1170"/>
                  </a:lnTo>
                  <a:lnTo>
                    <a:pt x="523" y="1168"/>
                  </a:lnTo>
                  <a:lnTo>
                    <a:pt x="467" y="1160"/>
                  </a:lnTo>
                  <a:lnTo>
                    <a:pt x="410" y="1144"/>
                  </a:lnTo>
                  <a:lnTo>
                    <a:pt x="356" y="1126"/>
                  </a:lnTo>
                  <a:lnTo>
                    <a:pt x="304" y="1101"/>
                  </a:lnTo>
                  <a:lnTo>
                    <a:pt x="256" y="1071"/>
                  </a:lnTo>
                  <a:lnTo>
                    <a:pt x="213" y="1039"/>
                  </a:lnTo>
                  <a:lnTo>
                    <a:pt x="170" y="1001"/>
                  </a:lnTo>
                  <a:lnTo>
                    <a:pt x="131" y="958"/>
                  </a:lnTo>
                  <a:lnTo>
                    <a:pt x="99" y="912"/>
                  </a:lnTo>
                  <a:lnTo>
                    <a:pt x="69" y="866"/>
                  </a:lnTo>
                  <a:lnTo>
                    <a:pt x="45" y="815"/>
                  </a:lnTo>
                  <a:lnTo>
                    <a:pt x="23" y="760"/>
                  </a:lnTo>
                  <a:lnTo>
                    <a:pt x="11" y="704"/>
                  </a:lnTo>
                  <a:lnTo>
                    <a:pt x="2" y="645"/>
                  </a:lnTo>
                  <a:lnTo>
                    <a:pt x="0" y="585"/>
                  </a:lnTo>
                  <a:lnTo>
                    <a:pt x="2" y="527"/>
                  </a:lnTo>
                  <a:lnTo>
                    <a:pt x="11" y="470"/>
                  </a:lnTo>
                  <a:lnTo>
                    <a:pt x="23" y="413"/>
                  </a:lnTo>
                  <a:lnTo>
                    <a:pt x="45" y="359"/>
                  </a:lnTo>
                  <a:lnTo>
                    <a:pt x="69" y="308"/>
                  </a:lnTo>
                  <a:lnTo>
                    <a:pt x="99" y="260"/>
                  </a:lnTo>
                  <a:lnTo>
                    <a:pt x="131" y="214"/>
                  </a:lnTo>
                  <a:lnTo>
                    <a:pt x="170" y="173"/>
                  </a:lnTo>
                  <a:lnTo>
                    <a:pt x="213" y="135"/>
                  </a:lnTo>
                  <a:lnTo>
                    <a:pt x="256" y="101"/>
                  </a:lnTo>
                  <a:lnTo>
                    <a:pt x="304" y="73"/>
                  </a:lnTo>
                  <a:lnTo>
                    <a:pt x="356" y="46"/>
                  </a:lnTo>
                  <a:lnTo>
                    <a:pt x="410" y="27"/>
                  </a:lnTo>
                  <a:lnTo>
                    <a:pt x="467" y="14"/>
                  </a:lnTo>
                  <a:lnTo>
                    <a:pt x="523" y="5"/>
                  </a:lnTo>
                  <a:lnTo>
                    <a:pt x="585" y="0"/>
                  </a:lnTo>
                  <a:lnTo>
                    <a:pt x="1273" y="0"/>
                  </a:lnTo>
                  <a:lnTo>
                    <a:pt x="1332" y="5"/>
                  </a:lnTo>
                  <a:lnTo>
                    <a:pt x="1389" y="14"/>
                  </a:lnTo>
                  <a:lnTo>
                    <a:pt x="1447" y="27"/>
                  </a:lnTo>
                  <a:lnTo>
                    <a:pt x="1500" y="46"/>
                  </a:lnTo>
                  <a:lnTo>
                    <a:pt x="1551" y="73"/>
                  </a:lnTo>
                  <a:lnTo>
                    <a:pt x="1600" y="101"/>
                  </a:lnTo>
                  <a:lnTo>
                    <a:pt x="1645" y="135"/>
                  </a:lnTo>
                  <a:lnTo>
                    <a:pt x="1686" y="173"/>
                  </a:lnTo>
                  <a:lnTo>
                    <a:pt x="1724" y="214"/>
                  </a:lnTo>
                  <a:lnTo>
                    <a:pt x="1756" y="260"/>
                  </a:lnTo>
                  <a:lnTo>
                    <a:pt x="1786" y="308"/>
                  </a:lnTo>
                  <a:lnTo>
                    <a:pt x="1811" y="359"/>
                  </a:lnTo>
                  <a:lnTo>
                    <a:pt x="1832" y="413"/>
                  </a:lnTo>
                  <a:lnTo>
                    <a:pt x="1845" y="470"/>
                  </a:lnTo>
                  <a:lnTo>
                    <a:pt x="1854" y="527"/>
                  </a:lnTo>
                  <a:lnTo>
                    <a:pt x="1856" y="585"/>
                  </a:lnTo>
                  <a:close/>
                </a:path>
              </a:pathLst>
            </a:custGeom>
            <a:solidFill>
              <a:srgbClr val="9CBEB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5" name="Freeform 41"/>
            <p:cNvSpPr/>
            <p:nvPr/>
          </p:nvSpPr>
          <p:spPr bwMode="auto">
            <a:xfrm>
              <a:off x="2879" y="2371"/>
              <a:ext cx="170" cy="108"/>
            </a:xfrm>
            <a:custGeom>
              <a:avLst/>
              <a:gdLst>
                <a:gd name="T0" fmla="*/ 1854 w 1873"/>
                <a:gd name="T1" fmla="*/ 652 h 1186"/>
                <a:gd name="T2" fmla="*/ 1813 w 1873"/>
                <a:gd name="T3" fmla="*/ 817 h 1186"/>
                <a:gd name="T4" fmla="*/ 1728 w 1873"/>
                <a:gd name="T5" fmla="*/ 960 h 1186"/>
                <a:gd name="T6" fmla="*/ 1603 w 1873"/>
                <a:gd name="T7" fmla="*/ 1073 h 1186"/>
                <a:gd name="T8" fmla="*/ 1452 w 1873"/>
                <a:gd name="T9" fmla="*/ 1143 h 1186"/>
                <a:gd name="T10" fmla="*/ 1282 w 1873"/>
                <a:gd name="T11" fmla="*/ 1170 h 1186"/>
                <a:gd name="T12" fmla="*/ 476 w 1873"/>
                <a:gd name="T13" fmla="*/ 1159 h 1186"/>
                <a:gd name="T14" fmla="*/ 319 w 1873"/>
                <a:gd name="T15" fmla="*/ 1100 h 1186"/>
                <a:gd name="T16" fmla="*/ 184 w 1873"/>
                <a:gd name="T17" fmla="*/ 1000 h 1186"/>
                <a:gd name="T18" fmla="*/ 84 w 1873"/>
                <a:gd name="T19" fmla="*/ 868 h 1186"/>
                <a:gd name="T20" fmla="*/ 27 w 1873"/>
                <a:gd name="T21" fmla="*/ 709 h 1186"/>
                <a:gd name="T22" fmla="*/ 20 w 1873"/>
                <a:gd name="T23" fmla="*/ 534 h 1186"/>
                <a:gd name="T24" fmla="*/ 60 w 1873"/>
                <a:gd name="T25" fmla="*/ 369 h 1186"/>
                <a:gd name="T26" fmla="*/ 149 w 1873"/>
                <a:gd name="T27" fmla="*/ 226 h 1186"/>
                <a:gd name="T28" fmla="*/ 271 w 1873"/>
                <a:gd name="T29" fmla="*/ 115 h 1186"/>
                <a:gd name="T30" fmla="*/ 421 w 1873"/>
                <a:gd name="T31" fmla="*/ 42 h 1186"/>
                <a:gd name="T32" fmla="*/ 594 w 1873"/>
                <a:gd name="T33" fmla="*/ 16 h 1186"/>
                <a:gd name="T34" fmla="*/ 1398 w 1873"/>
                <a:gd name="T35" fmla="*/ 28 h 1186"/>
                <a:gd name="T36" fmla="*/ 1558 w 1873"/>
                <a:gd name="T37" fmla="*/ 85 h 1186"/>
                <a:gd name="T38" fmla="*/ 1690 w 1873"/>
                <a:gd name="T39" fmla="*/ 185 h 1186"/>
                <a:gd name="T40" fmla="*/ 1790 w 1873"/>
                <a:gd name="T41" fmla="*/ 318 h 1186"/>
                <a:gd name="T42" fmla="*/ 1847 w 1873"/>
                <a:gd name="T43" fmla="*/ 477 h 1186"/>
                <a:gd name="T44" fmla="*/ 1865 w 1873"/>
                <a:gd name="T45" fmla="*/ 592 h 1186"/>
                <a:gd name="T46" fmla="*/ 1863 w 1873"/>
                <a:gd name="T47" fmla="*/ 474 h 1186"/>
                <a:gd name="T48" fmla="*/ 1803 w 1873"/>
                <a:gd name="T49" fmla="*/ 309 h 1186"/>
                <a:gd name="T50" fmla="*/ 1700 w 1873"/>
                <a:gd name="T51" fmla="*/ 175 h 1186"/>
                <a:gd name="T52" fmla="*/ 1563 w 1873"/>
                <a:gd name="T53" fmla="*/ 72 h 1186"/>
                <a:gd name="T54" fmla="*/ 1401 w 1873"/>
                <a:gd name="T55" fmla="*/ 12 h 1186"/>
                <a:gd name="T56" fmla="*/ 594 w 1873"/>
                <a:gd name="T57" fmla="*/ 0 h 1186"/>
                <a:gd name="T58" fmla="*/ 416 w 1873"/>
                <a:gd name="T59" fmla="*/ 26 h 1186"/>
                <a:gd name="T60" fmla="*/ 262 w 1873"/>
                <a:gd name="T61" fmla="*/ 102 h 1186"/>
                <a:gd name="T62" fmla="*/ 135 w 1873"/>
                <a:gd name="T63" fmla="*/ 215 h 1186"/>
                <a:gd name="T64" fmla="*/ 46 w 1873"/>
                <a:gd name="T65" fmla="*/ 364 h 1186"/>
                <a:gd name="T66" fmla="*/ 4 w 1873"/>
                <a:gd name="T67" fmla="*/ 534 h 1186"/>
                <a:gd name="T68" fmla="*/ 11 w 1873"/>
                <a:gd name="T69" fmla="*/ 714 h 1186"/>
                <a:gd name="T70" fmla="*/ 71 w 1873"/>
                <a:gd name="T71" fmla="*/ 876 h 1186"/>
                <a:gd name="T72" fmla="*/ 174 w 1873"/>
                <a:gd name="T73" fmla="*/ 1013 h 1186"/>
                <a:gd name="T74" fmla="*/ 310 w 1873"/>
                <a:gd name="T75" fmla="*/ 1116 h 1186"/>
                <a:gd name="T76" fmla="*/ 473 w 1873"/>
                <a:gd name="T77" fmla="*/ 1175 h 1186"/>
                <a:gd name="T78" fmla="*/ 1282 w 1873"/>
                <a:gd name="T79" fmla="*/ 1186 h 1186"/>
                <a:gd name="T80" fmla="*/ 1458 w 1873"/>
                <a:gd name="T81" fmla="*/ 1159 h 1186"/>
                <a:gd name="T82" fmla="*/ 1615 w 1873"/>
                <a:gd name="T83" fmla="*/ 1087 h 1186"/>
                <a:gd name="T84" fmla="*/ 1739 w 1873"/>
                <a:gd name="T85" fmla="*/ 970 h 1186"/>
                <a:gd name="T86" fmla="*/ 1827 w 1873"/>
                <a:gd name="T87" fmla="*/ 825 h 1186"/>
                <a:gd name="T88" fmla="*/ 1871 w 1873"/>
                <a:gd name="T89" fmla="*/ 654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73" h="1186">
                  <a:moveTo>
                    <a:pt x="1865" y="592"/>
                  </a:moveTo>
                  <a:lnTo>
                    <a:pt x="1857" y="592"/>
                  </a:lnTo>
                  <a:lnTo>
                    <a:pt x="1854" y="652"/>
                  </a:lnTo>
                  <a:lnTo>
                    <a:pt x="1847" y="709"/>
                  </a:lnTo>
                  <a:lnTo>
                    <a:pt x="1833" y="765"/>
                  </a:lnTo>
                  <a:lnTo>
                    <a:pt x="1813" y="817"/>
                  </a:lnTo>
                  <a:lnTo>
                    <a:pt x="1790" y="868"/>
                  </a:lnTo>
                  <a:lnTo>
                    <a:pt x="1760" y="916"/>
                  </a:lnTo>
                  <a:lnTo>
                    <a:pt x="1728" y="960"/>
                  </a:lnTo>
                  <a:lnTo>
                    <a:pt x="1690" y="1000"/>
                  </a:lnTo>
                  <a:lnTo>
                    <a:pt x="1649" y="1038"/>
                  </a:lnTo>
                  <a:lnTo>
                    <a:pt x="1603" y="1073"/>
                  </a:lnTo>
                  <a:lnTo>
                    <a:pt x="1558" y="1100"/>
                  </a:lnTo>
                  <a:lnTo>
                    <a:pt x="1507" y="1124"/>
                  </a:lnTo>
                  <a:lnTo>
                    <a:pt x="1452" y="1143"/>
                  </a:lnTo>
                  <a:lnTo>
                    <a:pt x="1398" y="1159"/>
                  </a:lnTo>
                  <a:lnTo>
                    <a:pt x="1339" y="1167"/>
                  </a:lnTo>
                  <a:lnTo>
                    <a:pt x="1282" y="1170"/>
                  </a:lnTo>
                  <a:lnTo>
                    <a:pt x="594" y="1170"/>
                  </a:lnTo>
                  <a:lnTo>
                    <a:pt x="535" y="1167"/>
                  </a:lnTo>
                  <a:lnTo>
                    <a:pt x="476" y="1159"/>
                  </a:lnTo>
                  <a:lnTo>
                    <a:pt x="421" y="1143"/>
                  </a:lnTo>
                  <a:lnTo>
                    <a:pt x="368" y="1124"/>
                  </a:lnTo>
                  <a:lnTo>
                    <a:pt x="319" y="1100"/>
                  </a:lnTo>
                  <a:lnTo>
                    <a:pt x="271" y="1073"/>
                  </a:lnTo>
                  <a:lnTo>
                    <a:pt x="225" y="1038"/>
                  </a:lnTo>
                  <a:lnTo>
                    <a:pt x="184" y="1000"/>
                  </a:lnTo>
                  <a:lnTo>
                    <a:pt x="149" y="960"/>
                  </a:lnTo>
                  <a:lnTo>
                    <a:pt x="114" y="916"/>
                  </a:lnTo>
                  <a:lnTo>
                    <a:pt x="84" y="868"/>
                  </a:lnTo>
                  <a:lnTo>
                    <a:pt x="60" y="817"/>
                  </a:lnTo>
                  <a:lnTo>
                    <a:pt x="41" y="765"/>
                  </a:lnTo>
                  <a:lnTo>
                    <a:pt x="27" y="709"/>
                  </a:lnTo>
                  <a:lnTo>
                    <a:pt x="20" y="652"/>
                  </a:lnTo>
                  <a:lnTo>
                    <a:pt x="16" y="592"/>
                  </a:lnTo>
                  <a:lnTo>
                    <a:pt x="20" y="534"/>
                  </a:lnTo>
                  <a:lnTo>
                    <a:pt x="27" y="477"/>
                  </a:lnTo>
                  <a:lnTo>
                    <a:pt x="41" y="423"/>
                  </a:lnTo>
                  <a:lnTo>
                    <a:pt x="60" y="369"/>
                  </a:lnTo>
                  <a:lnTo>
                    <a:pt x="84" y="318"/>
                  </a:lnTo>
                  <a:lnTo>
                    <a:pt x="114" y="272"/>
                  </a:lnTo>
                  <a:lnTo>
                    <a:pt x="149" y="226"/>
                  </a:lnTo>
                  <a:lnTo>
                    <a:pt x="184" y="185"/>
                  </a:lnTo>
                  <a:lnTo>
                    <a:pt x="225" y="147"/>
                  </a:lnTo>
                  <a:lnTo>
                    <a:pt x="271" y="115"/>
                  </a:lnTo>
                  <a:lnTo>
                    <a:pt x="319" y="85"/>
                  </a:lnTo>
                  <a:lnTo>
                    <a:pt x="368" y="62"/>
                  </a:lnTo>
                  <a:lnTo>
                    <a:pt x="421" y="42"/>
                  </a:lnTo>
                  <a:lnTo>
                    <a:pt x="476" y="28"/>
                  </a:lnTo>
                  <a:lnTo>
                    <a:pt x="535" y="21"/>
                  </a:lnTo>
                  <a:lnTo>
                    <a:pt x="594" y="16"/>
                  </a:lnTo>
                  <a:lnTo>
                    <a:pt x="1282" y="16"/>
                  </a:lnTo>
                  <a:lnTo>
                    <a:pt x="1339" y="21"/>
                  </a:lnTo>
                  <a:lnTo>
                    <a:pt x="1398" y="28"/>
                  </a:lnTo>
                  <a:lnTo>
                    <a:pt x="1452" y="42"/>
                  </a:lnTo>
                  <a:lnTo>
                    <a:pt x="1507" y="62"/>
                  </a:lnTo>
                  <a:lnTo>
                    <a:pt x="1558" y="85"/>
                  </a:lnTo>
                  <a:lnTo>
                    <a:pt x="1603" y="115"/>
                  </a:lnTo>
                  <a:lnTo>
                    <a:pt x="1649" y="147"/>
                  </a:lnTo>
                  <a:lnTo>
                    <a:pt x="1690" y="185"/>
                  </a:lnTo>
                  <a:lnTo>
                    <a:pt x="1728" y="226"/>
                  </a:lnTo>
                  <a:lnTo>
                    <a:pt x="1760" y="272"/>
                  </a:lnTo>
                  <a:lnTo>
                    <a:pt x="1790" y="318"/>
                  </a:lnTo>
                  <a:lnTo>
                    <a:pt x="1813" y="369"/>
                  </a:lnTo>
                  <a:lnTo>
                    <a:pt x="1833" y="423"/>
                  </a:lnTo>
                  <a:lnTo>
                    <a:pt x="1847" y="477"/>
                  </a:lnTo>
                  <a:lnTo>
                    <a:pt x="1854" y="534"/>
                  </a:lnTo>
                  <a:lnTo>
                    <a:pt x="1857" y="592"/>
                  </a:lnTo>
                  <a:lnTo>
                    <a:pt x="1865" y="592"/>
                  </a:lnTo>
                  <a:lnTo>
                    <a:pt x="1873" y="592"/>
                  </a:lnTo>
                  <a:lnTo>
                    <a:pt x="1871" y="534"/>
                  </a:lnTo>
                  <a:lnTo>
                    <a:pt x="1863" y="474"/>
                  </a:lnTo>
                  <a:lnTo>
                    <a:pt x="1849" y="417"/>
                  </a:lnTo>
                  <a:lnTo>
                    <a:pt x="1827" y="364"/>
                  </a:lnTo>
                  <a:lnTo>
                    <a:pt x="1803" y="309"/>
                  </a:lnTo>
                  <a:lnTo>
                    <a:pt x="1774" y="261"/>
                  </a:lnTo>
                  <a:lnTo>
                    <a:pt x="1739" y="215"/>
                  </a:lnTo>
                  <a:lnTo>
                    <a:pt x="1700" y="175"/>
                  </a:lnTo>
                  <a:lnTo>
                    <a:pt x="1657" y="136"/>
                  </a:lnTo>
                  <a:lnTo>
                    <a:pt x="1615" y="102"/>
                  </a:lnTo>
                  <a:lnTo>
                    <a:pt x="1563" y="72"/>
                  </a:lnTo>
                  <a:lnTo>
                    <a:pt x="1512" y="48"/>
                  </a:lnTo>
                  <a:lnTo>
                    <a:pt x="1458" y="26"/>
                  </a:lnTo>
                  <a:lnTo>
                    <a:pt x="1401" y="12"/>
                  </a:lnTo>
                  <a:lnTo>
                    <a:pt x="1341" y="5"/>
                  </a:lnTo>
                  <a:lnTo>
                    <a:pt x="1282" y="0"/>
                  </a:lnTo>
                  <a:lnTo>
                    <a:pt x="594" y="0"/>
                  </a:lnTo>
                  <a:lnTo>
                    <a:pt x="532" y="5"/>
                  </a:lnTo>
                  <a:lnTo>
                    <a:pt x="473" y="12"/>
                  </a:lnTo>
                  <a:lnTo>
                    <a:pt x="416" y="26"/>
                  </a:lnTo>
                  <a:lnTo>
                    <a:pt x="362" y="48"/>
                  </a:lnTo>
                  <a:lnTo>
                    <a:pt x="310" y="72"/>
                  </a:lnTo>
                  <a:lnTo>
                    <a:pt x="262" y="102"/>
                  </a:lnTo>
                  <a:lnTo>
                    <a:pt x="216" y="136"/>
                  </a:lnTo>
                  <a:lnTo>
                    <a:pt x="174" y="175"/>
                  </a:lnTo>
                  <a:lnTo>
                    <a:pt x="135" y="215"/>
                  </a:lnTo>
                  <a:lnTo>
                    <a:pt x="100" y="261"/>
                  </a:lnTo>
                  <a:lnTo>
                    <a:pt x="71" y="309"/>
                  </a:lnTo>
                  <a:lnTo>
                    <a:pt x="46" y="364"/>
                  </a:lnTo>
                  <a:lnTo>
                    <a:pt x="27" y="417"/>
                  </a:lnTo>
                  <a:lnTo>
                    <a:pt x="11" y="474"/>
                  </a:lnTo>
                  <a:lnTo>
                    <a:pt x="4" y="534"/>
                  </a:lnTo>
                  <a:lnTo>
                    <a:pt x="0" y="592"/>
                  </a:lnTo>
                  <a:lnTo>
                    <a:pt x="4" y="654"/>
                  </a:lnTo>
                  <a:lnTo>
                    <a:pt x="11" y="714"/>
                  </a:lnTo>
                  <a:lnTo>
                    <a:pt x="27" y="771"/>
                  </a:lnTo>
                  <a:lnTo>
                    <a:pt x="46" y="825"/>
                  </a:lnTo>
                  <a:lnTo>
                    <a:pt x="71" y="876"/>
                  </a:lnTo>
                  <a:lnTo>
                    <a:pt x="100" y="924"/>
                  </a:lnTo>
                  <a:lnTo>
                    <a:pt x="135" y="970"/>
                  </a:lnTo>
                  <a:lnTo>
                    <a:pt x="174" y="1013"/>
                  </a:lnTo>
                  <a:lnTo>
                    <a:pt x="216" y="1051"/>
                  </a:lnTo>
                  <a:lnTo>
                    <a:pt x="262" y="1087"/>
                  </a:lnTo>
                  <a:lnTo>
                    <a:pt x="310" y="1116"/>
                  </a:lnTo>
                  <a:lnTo>
                    <a:pt x="362" y="1140"/>
                  </a:lnTo>
                  <a:lnTo>
                    <a:pt x="416" y="1159"/>
                  </a:lnTo>
                  <a:lnTo>
                    <a:pt x="473" y="1175"/>
                  </a:lnTo>
                  <a:lnTo>
                    <a:pt x="532" y="1184"/>
                  </a:lnTo>
                  <a:lnTo>
                    <a:pt x="594" y="1186"/>
                  </a:lnTo>
                  <a:lnTo>
                    <a:pt x="1282" y="1186"/>
                  </a:lnTo>
                  <a:lnTo>
                    <a:pt x="1341" y="1184"/>
                  </a:lnTo>
                  <a:lnTo>
                    <a:pt x="1401" y="1175"/>
                  </a:lnTo>
                  <a:lnTo>
                    <a:pt x="1458" y="1159"/>
                  </a:lnTo>
                  <a:lnTo>
                    <a:pt x="1512" y="1140"/>
                  </a:lnTo>
                  <a:lnTo>
                    <a:pt x="1563" y="1116"/>
                  </a:lnTo>
                  <a:lnTo>
                    <a:pt x="1615" y="1087"/>
                  </a:lnTo>
                  <a:lnTo>
                    <a:pt x="1657" y="1051"/>
                  </a:lnTo>
                  <a:lnTo>
                    <a:pt x="1700" y="1013"/>
                  </a:lnTo>
                  <a:lnTo>
                    <a:pt x="1739" y="970"/>
                  </a:lnTo>
                  <a:lnTo>
                    <a:pt x="1774" y="924"/>
                  </a:lnTo>
                  <a:lnTo>
                    <a:pt x="1803" y="876"/>
                  </a:lnTo>
                  <a:lnTo>
                    <a:pt x="1827" y="825"/>
                  </a:lnTo>
                  <a:lnTo>
                    <a:pt x="1849" y="771"/>
                  </a:lnTo>
                  <a:lnTo>
                    <a:pt x="1863" y="714"/>
                  </a:lnTo>
                  <a:lnTo>
                    <a:pt x="1871" y="654"/>
                  </a:lnTo>
                  <a:lnTo>
                    <a:pt x="1873" y="592"/>
                  </a:lnTo>
                  <a:lnTo>
                    <a:pt x="1865" y="59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6" name="Freeform 42"/>
            <p:cNvSpPr/>
            <p:nvPr/>
          </p:nvSpPr>
          <p:spPr bwMode="auto">
            <a:xfrm>
              <a:off x="2880" y="2374"/>
              <a:ext cx="73" cy="103"/>
            </a:xfrm>
            <a:custGeom>
              <a:avLst/>
              <a:gdLst>
                <a:gd name="T0" fmla="*/ 722 w 807"/>
                <a:gd name="T1" fmla="*/ 0 h 1133"/>
                <a:gd name="T2" fmla="*/ 710 w 807"/>
                <a:gd name="T3" fmla="*/ 550 h 1133"/>
                <a:gd name="T4" fmla="*/ 648 w 807"/>
                <a:gd name="T5" fmla="*/ 497 h 1133"/>
                <a:gd name="T6" fmla="*/ 589 w 807"/>
                <a:gd name="T7" fmla="*/ 442 h 1133"/>
                <a:gd name="T8" fmla="*/ 533 w 807"/>
                <a:gd name="T9" fmla="*/ 383 h 1133"/>
                <a:gd name="T10" fmla="*/ 481 w 807"/>
                <a:gd name="T11" fmla="*/ 324 h 1133"/>
                <a:gd name="T12" fmla="*/ 430 w 807"/>
                <a:gd name="T13" fmla="*/ 258 h 1133"/>
                <a:gd name="T14" fmla="*/ 381 w 807"/>
                <a:gd name="T15" fmla="*/ 194 h 1133"/>
                <a:gd name="T16" fmla="*/ 335 w 807"/>
                <a:gd name="T17" fmla="*/ 127 h 1133"/>
                <a:gd name="T18" fmla="*/ 292 w 807"/>
                <a:gd name="T19" fmla="*/ 53 h 1133"/>
                <a:gd name="T20" fmla="*/ 260 w 807"/>
                <a:gd name="T21" fmla="*/ 76 h 1133"/>
                <a:gd name="T22" fmla="*/ 227 w 807"/>
                <a:gd name="T23" fmla="*/ 97 h 1133"/>
                <a:gd name="T24" fmla="*/ 198 w 807"/>
                <a:gd name="T25" fmla="*/ 122 h 1133"/>
                <a:gd name="T26" fmla="*/ 168 w 807"/>
                <a:gd name="T27" fmla="*/ 148 h 1133"/>
                <a:gd name="T28" fmla="*/ 133 w 807"/>
                <a:gd name="T29" fmla="*/ 189 h 1133"/>
                <a:gd name="T30" fmla="*/ 98 w 807"/>
                <a:gd name="T31" fmla="*/ 235 h 1133"/>
                <a:gd name="T32" fmla="*/ 68 w 807"/>
                <a:gd name="T33" fmla="*/ 281 h 1133"/>
                <a:gd name="T34" fmla="*/ 44 w 807"/>
                <a:gd name="T35" fmla="*/ 332 h 1133"/>
                <a:gd name="T36" fmla="*/ 25 w 807"/>
                <a:gd name="T37" fmla="*/ 386 h 1133"/>
                <a:gd name="T38" fmla="*/ 11 w 807"/>
                <a:gd name="T39" fmla="*/ 440 h 1133"/>
                <a:gd name="T40" fmla="*/ 4 w 807"/>
                <a:gd name="T41" fmla="*/ 497 h 1133"/>
                <a:gd name="T42" fmla="*/ 0 w 807"/>
                <a:gd name="T43" fmla="*/ 555 h 1133"/>
                <a:gd name="T44" fmla="*/ 4 w 807"/>
                <a:gd name="T45" fmla="*/ 615 h 1133"/>
                <a:gd name="T46" fmla="*/ 11 w 807"/>
                <a:gd name="T47" fmla="*/ 672 h 1133"/>
                <a:gd name="T48" fmla="*/ 25 w 807"/>
                <a:gd name="T49" fmla="*/ 728 h 1133"/>
                <a:gd name="T50" fmla="*/ 44 w 807"/>
                <a:gd name="T51" fmla="*/ 780 h 1133"/>
                <a:gd name="T52" fmla="*/ 68 w 807"/>
                <a:gd name="T53" fmla="*/ 831 h 1133"/>
                <a:gd name="T54" fmla="*/ 98 w 807"/>
                <a:gd name="T55" fmla="*/ 879 h 1133"/>
                <a:gd name="T56" fmla="*/ 133 w 807"/>
                <a:gd name="T57" fmla="*/ 923 h 1133"/>
                <a:gd name="T58" fmla="*/ 168 w 807"/>
                <a:gd name="T59" fmla="*/ 963 h 1133"/>
                <a:gd name="T60" fmla="*/ 209 w 807"/>
                <a:gd name="T61" fmla="*/ 1001 h 1133"/>
                <a:gd name="T62" fmla="*/ 255 w 807"/>
                <a:gd name="T63" fmla="*/ 1036 h 1133"/>
                <a:gd name="T64" fmla="*/ 303 w 807"/>
                <a:gd name="T65" fmla="*/ 1063 h 1133"/>
                <a:gd name="T66" fmla="*/ 352 w 807"/>
                <a:gd name="T67" fmla="*/ 1087 h 1133"/>
                <a:gd name="T68" fmla="*/ 405 w 807"/>
                <a:gd name="T69" fmla="*/ 1106 h 1133"/>
                <a:gd name="T70" fmla="*/ 460 w 807"/>
                <a:gd name="T71" fmla="*/ 1122 h 1133"/>
                <a:gd name="T72" fmla="*/ 519 w 807"/>
                <a:gd name="T73" fmla="*/ 1130 h 1133"/>
                <a:gd name="T74" fmla="*/ 578 w 807"/>
                <a:gd name="T75" fmla="*/ 1133 h 1133"/>
                <a:gd name="T76" fmla="*/ 692 w 807"/>
                <a:gd name="T77" fmla="*/ 1133 h 1133"/>
                <a:gd name="T78" fmla="*/ 708 w 807"/>
                <a:gd name="T79" fmla="*/ 1108 h 1133"/>
                <a:gd name="T80" fmla="*/ 722 w 807"/>
                <a:gd name="T81" fmla="*/ 1082 h 1133"/>
                <a:gd name="T82" fmla="*/ 748 w 807"/>
                <a:gd name="T83" fmla="*/ 1025 h 1133"/>
                <a:gd name="T84" fmla="*/ 768 w 807"/>
                <a:gd name="T85" fmla="*/ 965 h 1133"/>
                <a:gd name="T86" fmla="*/ 784 w 807"/>
                <a:gd name="T87" fmla="*/ 901 h 1133"/>
                <a:gd name="T88" fmla="*/ 794 w 807"/>
                <a:gd name="T89" fmla="*/ 836 h 1133"/>
                <a:gd name="T90" fmla="*/ 802 w 807"/>
                <a:gd name="T91" fmla="*/ 769 h 1133"/>
                <a:gd name="T92" fmla="*/ 807 w 807"/>
                <a:gd name="T93" fmla="*/ 702 h 1133"/>
                <a:gd name="T94" fmla="*/ 807 w 807"/>
                <a:gd name="T95" fmla="*/ 631 h 1133"/>
                <a:gd name="T96" fmla="*/ 807 w 807"/>
                <a:gd name="T97" fmla="*/ 555 h 1133"/>
                <a:gd name="T98" fmla="*/ 802 w 807"/>
                <a:gd name="T99" fmla="*/ 483 h 1133"/>
                <a:gd name="T100" fmla="*/ 796 w 807"/>
                <a:gd name="T101" fmla="*/ 407 h 1133"/>
                <a:gd name="T102" fmla="*/ 786 w 807"/>
                <a:gd name="T103" fmla="*/ 334 h 1133"/>
                <a:gd name="T104" fmla="*/ 778 w 807"/>
                <a:gd name="T105" fmla="*/ 264 h 1133"/>
                <a:gd name="T106" fmla="*/ 768 w 807"/>
                <a:gd name="T107" fmla="*/ 202 h 1133"/>
                <a:gd name="T108" fmla="*/ 745 w 807"/>
                <a:gd name="T109" fmla="*/ 92 h 1133"/>
                <a:gd name="T110" fmla="*/ 727 w 807"/>
                <a:gd name="T111" fmla="*/ 14 h 1133"/>
                <a:gd name="T112" fmla="*/ 722 w 807"/>
                <a:gd name="T113" fmla="*/ 0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7" h="1133">
                  <a:moveTo>
                    <a:pt x="722" y="0"/>
                  </a:moveTo>
                  <a:lnTo>
                    <a:pt x="710" y="550"/>
                  </a:lnTo>
                  <a:lnTo>
                    <a:pt x="648" y="497"/>
                  </a:lnTo>
                  <a:lnTo>
                    <a:pt x="589" y="442"/>
                  </a:lnTo>
                  <a:lnTo>
                    <a:pt x="533" y="383"/>
                  </a:lnTo>
                  <a:lnTo>
                    <a:pt x="481" y="324"/>
                  </a:lnTo>
                  <a:lnTo>
                    <a:pt x="430" y="258"/>
                  </a:lnTo>
                  <a:lnTo>
                    <a:pt x="381" y="194"/>
                  </a:lnTo>
                  <a:lnTo>
                    <a:pt x="335" y="127"/>
                  </a:lnTo>
                  <a:lnTo>
                    <a:pt x="292" y="53"/>
                  </a:lnTo>
                  <a:lnTo>
                    <a:pt x="260" y="76"/>
                  </a:lnTo>
                  <a:lnTo>
                    <a:pt x="227" y="97"/>
                  </a:lnTo>
                  <a:lnTo>
                    <a:pt x="198" y="122"/>
                  </a:lnTo>
                  <a:lnTo>
                    <a:pt x="168" y="148"/>
                  </a:lnTo>
                  <a:lnTo>
                    <a:pt x="133" y="189"/>
                  </a:lnTo>
                  <a:lnTo>
                    <a:pt x="98" y="235"/>
                  </a:lnTo>
                  <a:lnTo>
                    <a:pt x="68" y="281"/>
                  </a:lnTo>
                  <a:lnTo>
                    <a:pt x="44" y="332"/>
                  </a:lnTo>
                  <a:lnTo>
                    <a:pt x="25" y="386"/>
                  </a:lnTo>
                  <a:lnTo>
                    <a:pt x="11" y="440"/>
                  </a:lnTo>
                  <a:lnTo>
                    <a:pt x="4" y="497"/>
                  </a:lnTo>
                  <a:lnTo>
                    <a:pt x="0" y="555"/>
                  </a:lnTo>
                  <a:lnTo>
                    <a:pt x="4" y="615"/>
                  </a:lnTo>
                  <a:lnTo>
                    <a:pt x="11" y="672"/>
                  </a:lnTo>
                  <a:lnTo>
                    <a:pt x="25" y="728"/>
                  </a:lnTo>
                  <a:lnTo>
                    <a:pt x="44" y="780"/>
                  </a:lnTo>
                  <a:lnTo>
                    <a:pt x="68" y="831"/>
                  </a:lnTo>
                  <a:lnTo>
                    <a:pt x="98" y="879"/>
                  </a:lnTo>
                  <a:lnTo>
                    <a:pt x="133" y="923"/>
                  </a:lnTo>
                  <a:lnTo>
                    <a:pt x="168" y="963"/>
                  </a:lnTo>
                  <a:lnTo>
                    <a:pt x="209" y="1001"/>
                  </a:lnTo>
                  <a:lnTo>
                    <a:pt x="255" y="1036"/>
                  </a:lnTo>
                  <a:lnTo>
                    <a:pt x="303" y="1063"/>
                  </a:lnTo>
                  <a:lnTo>
                    <a:pt x="352" y="1087"/>
                  </a:lnTo>
                  <a:lnTo>
                    <a:pt x="405" y="1106"/>
                  </a:lnTo>
                  <a:lnTo>
                    <a:pt x="460" y="1122"/>
                  </a:lnTo>
                  <a:lnTo>
                    <a:pt x="519" y="1130"/>
                  </a:lnTo>
                  <a:lnTo>
                    <a:pt x="578" y="1133"/>
                  </a:lnTo>
                  <a:lnTo>
                    <a:pt x="692" y="1133"/>
                  </a:lnTo>
                  <a:lnTo>
                    <a:pt x="708" y="1108"/>
                  </a:lnTo>
                  <a:lnTo>
                    <a:pt x="722" y="1082"/>
                  </a:lnTo>
                  <a:lnTo>
                    <a:pt x="748" y="1025"/>
                  </a:lnTo>
                  <a:lnTo>
                    <a:pt x="768" y="965"/>
                  </a:lnTo>
                  <a:lnTo>
                    <a:pt x="784" y="901"/>
                  </a:lnTo>
                  <a:lnTo>
                    <a:pt x="794" y="836"/>
                  </a:lnTo>
                  <a:lnTo>
                    <a:pt x="802" y="769"/>
                  </a:lnTo>
                  <a:lnTo>
                    <a:pt x="807" y="702"/>
                  </a:lnTo>
                  <a:lnTo>
                    <a:pt x="807" y="631"/>
                  </a:lnTo>
                  <a:lnTo>
                    <a:pt x="807" y="555"/>
                  </a:lnTo>
                  <a:lnTo>
                    <a:pt x="802" y="483"/>
                  </a:lnTo>
                  <a:lnTo>
                    <a:pt x="796" y="407"/>
                  </a:lnTo>
                  <a:lnTo>
                    <a:pt x="786" y="334"/>
                  </a:lnTo>
                  <a:lnTo>
                    <a:pt x="778" y="264"/>
                  </a:lnTo>
                  <a:lnTo>
                    <a:pt x="768" y="202"/>
                  </a:lnTo>
                  <a:lnTo>
                    <a:pt x="745" y="92"/>
                  </a:lnTo>
                  <a:lnTo>
                    <a:pt x="727" y="14"/>
                  </a:lnTo>
                  <a:lnTo>
                    <a:pt x="722" y="0"/>
                  </a:lnTo>
                  <a:close/>
                </a:path>
              </a:pathLst>
            </a:custGeom>
            <a:solidFill>
              <a:srgbClr val="608F8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7" name="Freeform 43"/>
            <p:cNvSpPr/>
            <p:nvPr/>
          </p:nvSpPr>
          <p:spPr bwMode="auto">
            <a:xfrm>
              <a:off x="2879" y="2379"/>
              <a:ext cx="64" cy="99"/>
            </a:xfrm>
            <a:custGeom>
              <a:avLst/>
              <a:gdLst>
                <a:gd name="T0" fmla="*/ 264 w 699"/>
                <a:gd name="T1" fmla="*/ 19 h 1092"/>
                <a:gd name="T2" fmla="*/ 202 w 699"/>
                <a:gd name="T3" fmla="*/ 65 h 1092"/>
                <a:gd name="T4" fmla="*/ 147 w 699"/>
                <a:gd name="T5" fmla="*/ 120 h 1092"/>
                <a:gd name="T6" fmla="*/ 103 w 699"/>
                <a:gd name="T7" fmla="*/ 178 h 1092"/>
                <a:gd name="T8" fmla="*/ 62 w 699"/>
                <a:gd name="T9" fmla="*/ 244 h 1092"/>
                <a:gd name="T10" fmla="*/ 32 w 699"/>
                <a:gd name="T11" fmla="*/ 313 h 1092"/>
                <a:gd name="T12" fmla="*/ 11 w 699"/>
                <a:gd name="T13" fmla="*/ 389 h 1092"/>
                <a:gd name="T14" fmla="*/ 0 w 699"/>
                <a:gd name="T15" fmla="*/ 467 h 1092"/>
                <a:gd name="T16" fmla="*/ 2 w 699"/>
                <a:gd name="T17" fmla="*/ 567 h 1092"/>
                <a:gd name="T18" fmla="*/ 23 w 699"/>
                <a:gd name="T19" fmla="*/ 682 h 1092"/>
                <a:gd name="T20" fmla="*/ 69 w 699"/>
                <a:gd name="T21" fmla="*/ 788 h 1092"/>
                <a:gd name="T22" fmla="*/ 131 w 699"/>
                <a:gd name="T23" fmla="*/ 880 h 1092"/>
                <a:gd name="T24" fmla="*/ 213 w 699"/>
                <a:gd name="T25" fmla="*/ 961 h 1092"/>
                <a:gd name="T26" fmla="*/ 304 w 699"/>
                <a:gd name="T27" fmla="*/ 1023 h 1092"/>
                <a:gd name="T28" fmla="*/ 410 w 699"/>
                <a:gd name="T29" fmla="*/ 1066 h 1092"/>
                <a:gd name="T30" fmla="*/ 523 w 699"/>
                <a:gd name="T31" fmla="*/ 1090 h 1092"/>
                <a:gd name="T32" fmla="*/ 695 w 699"/>
                <a:gd name="T33" fmla="*/ 1092 h 1092"/>
                <a:gd name="T34" fmla="*/ 699 w 699"/>
                <a:gd name="T35" fmla="*/ 1085 h 1092"/>
                <a:gd name="T36" fmla="*/ 526 w 699"/>
                <a:gd name="T37" fmla="*/ 1082 h 1092"/>
                <a:gd name="T38" fmla="*/ 412 w 699"/>
                <a:gd name="T39" fmla="*/ 1058 h 1092"/>
                <a:gd name="T40" fmla="*/ 310 w 699"/>
                <a:gd name="T41" fmla="*/ 1015 h 1092"/>
                <a:gd name="T42" fmla="*/ 216 w 699"/>
                <a:gd name="T43" fmla="*/ 953 h 1092"/>
                <a:gd name="T44" fmla="*/ 140 w 699"/>
                <a:gd name="T45" fmla="*/ 875 h 1092"/>
                <a:gd name="T46" fmla="*/ 75 w 699"/>
                <a:gd name="T47" fmla="*/ 783 h 1092"/>
                <a:gd name="T48" fmla="*/ 32 w 699"/>
                <a:gd name="T49" fmla="*/ 680 h 1092"/>
                <a:gd name="T50" fmla="*/ 11 w 699"/>
                <a:gd name="T51" fmla="*/ 567 h 1092"/>
                <a:gd name="T52" fmla="*/ 11 w 699"/>
                <a:gd name="T53" fmla="*/ 449 h 1092"/>
                <a:gd name="T54" fmla="*/ 32 w 699"/>
                <a:gd name="T55" fmla="*/ 338 h 1092"/>
                <a:gd name="T56" fmla="*/ 75 w 699"/>
                <a:gd name="T57" fmla="*/ 233 h 1092"/>
                <a:gd name="T58" fmla="*/ 140 w 699"/>
                <a:gd name="T59" fmla="*/ 141 h 1092"/>
                <a:gd name="T60" fmla="*/ 205 w 699"/>
                <a:gd name="T61" fmla="*/ 74 h 1092"/>
                <a:gd name="T62" fmla="*/ 267 w 699"/>
                <a:gd name="T63" fmla="*/ 28 h 1092"/>
                <a:gd name="T64" fmla="*/ 296 w 699"/>
                <a:gd name="T65" fmla="*/ 0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9" h="1092">
                  <a:moveTo>
                    <a:pt x="296" y="0"/>
                  </a:moveTo>
                  <a:lnTo>
                    <a:pt x="264" y="19"/>
                  </a:lnTo>
                  <a:lnTo>
                    <a:pt x="232" y="41"/>
                  </a:lnTo>
                  <a:lnTo>
                    <a:pt x="202" y="65"/>
                  </a:lnTo>
                  <a:lnTo>
                    <a:pt x="175" y="90"/>
                  </a:lnTo>
                  <a:lnTo>
                    <a:pt x="147" y="120"/>
                  </a:lnTo>
                  <a:lnTo>
                    <a:pt x="124" y="146"/>
                  </a:lnTo>
                  <a:lnTo>
                    <a:pt x="103" y="178"/>
                  </a:lnTo>
                  <a:lnTo>
                    <a:pt x="80" y="210"/>
                  </a:lnTo>
                  <a:lnTo>
                    <a:pt x="62" y="244"/>
                  </a:lnTo>
                  <a:lnTo>
                    <a:pt x="45" y="279"/>
                  </a:lnTo>
                  <a:lnTo>
                    <a:pt x="32" y="313"/>
                  </a:lnTo>
                  <a:lnTo>
                    <a:pt x="21" y="351"/>
                  </a:lnTo>
                  <a:lnTo>
                    <a:pt x="11" y="389"/>
                  </a:lnTo>
                  <a:lnTo>
                    <a:pt x="5" y="426"/>
                  </a:lnTo>
                  <a:lnTo>
                    <a:pt x="0" y="467"/>
                  </a:lnTo>
                  <a:lnTo>
                    <a:pt x="0" y="507"/>
                  </a:lnTo>
                  <a:lnTo>
                    <a:pt x="2" y="567"/>
                  </a:lnTo>
                  <a:lnTo>
                    <a:pt x="11" y="626"/>
                  </a:lnTo>
                  <a:lnTo>
                    <a:pt x="23" y="682"/>
                  </a:lnTo>
                  <a:lnTo>
                    <a:pt x="45" y="737"/>
                  </a:lnTo>
                  <a:lnTo>
                    <a:pt x="69" y="788"/>
                  </a:lnTo>
                  <a:lnTo>
                    <a:pt x="99" y="834"/>
                  </a:lnTo>
                  <a:lnTo>
                    <a:pt x="131" y="880"/>
                  </a:lnTo>
                  <a:lnTo>
                    <a:pt x="170" y="923"/>
                  </a:lnTo>
                  <a:lnTo>
                    <a:pt x="213" y="961"/>
                  </a:lnTo>
                  <a:lnTo>
                    <a:pt x="256" y="993"/>
                  </a:lnTo>
                  <a:lnTo>
                    <a:pt x="304" y="1023"/>
                  </a:lnTo>
                  <a:lnTo>
                    <a:pt x="356" y="1048"/>
                  </a:lnTo>
                  <a:lnTo>
                    <a:pt x="410" y="1066"/>
                  </a:lnTo>
                  <a:lnTo>
                    <a:pt x="467" y="1082"/>
                  </a:lnTo>
                  <a:lnTo>
                    <a:pt x="523" y="1090"/>
                  </a:lnTo>
                  <a:lnTo>
                    <a:pt x="585" y="1092"/>
                  </a:lnTo>
                  <a:lnTo>
                    <a:pt x="695" y="1092"/>
                  </a:lnTo>
                  <a:lnTo>
                    <a:pt x="695" y="1087"/>
                  </a:lnTo>
                  <a:lnTo>
                    <a:pt x="699" y="1085"/>
                  </a:lnTo>
                  <a:lnTo>
                    <a:pt x="585" y="1085"/>
                  </a:lnTo>
                  <a:lnTo>
                    <a:pt x="526" y="1082"/>
                  </a:lnTo>
                  <a:lnTo>
                    <a:pt x="467" y="1074"/>
                  </a:lnTo>
                  <a:lnTo>
                    <a:pt x="412" y="1058"/>
                  </a:lnTo>
                  <a:lnTo>
                    <a:pt x="359" y="1039"/>
                  </a:lnTo>
                  <a:lnTo>
                    <a:pt x="310" y="1015"/>
                  </a:lnTo>
                  <a:lnTo>
                    <a:pt x="262" y="988"/>
                  </a:lnTo>
                  <a:lnTo>
                    <a:pt x="216" y="953"/>
                  </a:lnTo>
                  <a:lnTo>
                    <a:pt x="175" y="915"/>
                  </a:lnTo>
                  <a:lnTo>
                    <a:pt x="140" y="875"/>
                  </a:lnTo>
                  <a:lnTo>
                    <a:pt x="105" y="831"/>
                  </a:lnTo>
                  <a:lnTo>
                    <a:pt x="75" y="783"/>
                  </a:lnTo>
                  <a:lnTo>
                    <a:pt x="51" y="732"/>
                  </a:lnTo>
                  <a:lnTo>
                    <a:pt x="32" y="680"/>
                  </a:lnTo>
                  <a:lnTo>
                    <a:pt x="18" y="624"/>
                  </a:lnTo>
                  <a:lnTo>
                    <a:pt x="11" y="567"/>
                  </a:lnTo>
                  <a:lnTo>
                    <a:pt x="7" y="507"/>
                  </a:lnTo>
                  <a:lnTo>
                    <a:pt x="11" y="449"/>
                  </a:lnTo>
                  <a:lnTo>
                    <a:pt x="18" y="392"/>
                  </a:lnTo>
                  <a:lnTo>
                    <a:pt x="32" y="338"/>
                  </a:lnTo>
                  <a:lnTo>
                    <a:pt x="51" y="284"/>
                  </a:lnTo>
                  <a:lnTo>
                    <a:pt x="75" y="233"/>
                  </a:lnTo>
                  <a:lnTo>
                    <a:pt x="105" y="187"/>
                  </a:lnTo>
                  <a:lnTo>
                    <a:pt x="140" y="141"/>
                  </a:lnTo>
                  <a:lnTo>
                    <a:pt x="175" y="100"/>
                  </a:lnTo>
                  <a:lnTo>
                    <a:pt x="205" y="74"/>
                  </a:lnTo>
                  <a:lnTo>
                    <a:pt x="234" y="49"/>
                  </a:lnTo>
                  <a:lnTo>
                    <a:pt x="267" y="28"/>
                  </a:lnTo>
                  <a:lnTo>
                    <a:pt x="299" y="5"/>
                  </a:lnTo>
                  <a:lnTo>
                    <a:pt x="296"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8" name="Freeform 44"/>
            <p:cNvSpPr/>
            <p:nvPr/>
          </p:nvSpPr>
          <p:spPr bwMode="auto">
            <a:xfrm>
              <a:off x="2998" y="2458"/>
              <a:ext cx="29" cy="19"/>
            </a:xfrm>
            <a:custGeom>
              <a:avLst/>
              <a:gdLst>
                <a:gd name="T0" fmla="*/ 57 w 324"/>
                <a:gd name="T1" fmla="*/ 0 h 210"/>
                <a:gd name="T2" fmla="*/ 41 w 324"/>
                <a:gd name="T3" fmla="*/ 72 h 210"/>
                <a:gd name="T4" fmla="*/ 24 w 324"/>
                <a:gd name="T5" fmla="*/ 132 h 210"/>
                <a:gd name="T6" fmla="*/ 0 w 324"/>
                <a:gd name="T7" fmla="*/ 210 h 210"/>
                <a:gd name="T8" fmla="*/ 46 w 324"/>
                <a:gd name="T9" fmla="*/ 205 h 210"/>
                <a:gd name="T10" fmla="*/ 89 w 324"/>
                <a:gd name="T11" fmla="*/ 196 h 210"/>
                <a:gd name="T12" fmla="*/ 132 w 324"/>
                <a:gd name="T13" fmla="*/ 185 h 210"/>
                <a:gd name="T14" fmla="*/ 172 w 324"/>
                <a:gd name="T15" fmla="*/ 173 h 210"/>
                <a:gd name="T16" fmla="*/ 213 w 324"/>
                <a:gd name="T17" fmla="*/ 156 h 210"/>
                <a:gd name="T18" fmla="*/ 251 w 324"/>
                <a:gd name="T19" fmla="*/ 137 h 210"/>
                <a:gd name="T20" fmla="*/ 289 w 324"/>
                <a:gd name="T21" fmla="*/ 113 h 210"/>
                <a:gd name="T22" fmla="*/ 324 w 324"/>
                <a:gd name="T23" fmla="*/ 88 h 210"/>
                <a:gd name="T24" fmla="*/ 257 w 324"/>
                <a:gd name="T25" fmla="*/ 67 h 210"/>
                <a:gd name="T26" fmla="*/ 188 w 324"/>
                <a:gd name="T27" fmla="*/ 46 h 210"/>
                <a:gd name="T28" fmla="*/ 121 w 324"/>
                <a:gd name="T29" fmla="*/ 24 h 210"/>
                <a:gd name="T30" fmla="*/ 57 w 324"/>
                <a:gd name="T31"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4" h="210">
                  <a:moveTo>
                    <a:pt x="57" y="0"/>
                  </a:moveTo>
                  <a:lnTo>
                    <a:pt x="41" y="72"/>
                  </a:lnTo>
                  <a:lnTo>
                    <a:pt x="24" y="132"/>
                  </a:lnTo>
                  <a:lnTo>
                    <a:pt x="0" y="210"/>
                  </a:lnTo>
                  <a:lnTo>
                    <a:pt x="46" y="205"/>
                  </a:lnTo>
                  <a:lnTo>
                    <a:pt x="89" y="196"/>
                  </a:lnTo>
                  <a:lnTo>
                    <a:pt x="132" y="185"/>
                  </a:lnTo>
                  <a:lnTo>
                    <a:pt x="172" y="173"/>
                  </a:lnTo>
                  <a:lnTo>
                    <a:pt x="213" y="156"/>
                  </a:lnTo>
                  <a:lnTo>
                    <a:pt x="251" y="137"/>
                  </a:lnTo>
                  <a:lnTo>
                    <a:pt x="289" y="113"/>
                  </a:lnTo>
                  <a:lnTo>
                    <a:pt x="324" y="88"/>
                  </a:lnTo>
                  <a:lnTo>
                    <a:pt x="257" y="67"/>
                  </a:lnTo>
                  <a:lnTo>
                    <a:pt x="188" y="46"/>
                  </a:lnTo>
                  <a:lnTo>
                    <a:pt x="121" y="24"/>
                  </a:lnTo>
                  <a:lnTo>
                    <a:pt x="57" y="0"/>
                  </a:lnTo>
                  <a:close/>
                </a:path>
              </a:pathLst>
            </a:custGeom>
            <a:solidFill>
              <a:srgbClr val="608F8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89" name="Freeform 45"/>
            <p:cNvSpPr/>
            <p:nvPr/>
          </p:nvSpPr>
          <p:spPr bwMode="auto">
            <a:xfrm>
              <a:off x="2998" y="2466"/>
              <a:ext cx="30" cy="12"/>
            </a:xfrm>
            <a:custGeom>
              <a:avLst/>
              <a:gdLst>
                <a:gd name="T0" fmla="*/ 327 w 335"/>
                <a:gd name="T1" fmla="*/ 0 h 129"/>
                <a:gd name="T2" fmla="*/ 292 w 335"/>
                <a:gd name="T3" fmla="*/ 25 h 129"/>
                <a:gd name="T4" fmla="*/ 254 w 335"/>
                <a:gd name="T5" fmla="*/ 49 h 129"/>
                <a:gd name="T6" fmla="*/ 216 w 335"/>
                <a:gd name="T7" fmla="*/ 68 h 129"/>
                <a:gd name="T8" fmla="*/ 175 w 335"/>
                <a:gd name="T9" fmla="*/ 85 h 129"/>
                <a:gd name="T10" fmla="*/ 135 w 335"/>
                <a:gd name="T11" fmla="*/ 97 h 129"/>
                <a:gd name="T12" fmla="*/ 92 w 335"/>
                <a:gd name="T13" fmla="*/ 108 h 129"/>
                <a:gd name="T14" fmla="*/ 49 w 335"/>
                <a:gd name="T15" fmla="*/ 117 h 129"/>
                <a:gd name="T16" fmla="*/ 3 w 335"/>
                <a:gd name="T17" fmla="*/ 122 h 129"/>
                <a:gd name="T18" fmla="*/ 0 w 335"/>
                <a:gd name="T19" fmla="*/ 129 h 129"/>
                <a:gd name="T20" fmla="*/ 46 w 335"/>
                <a:gd name="T21" fmla="*/ 124 h 129"/>
                <a:gd name="T22" fmla="*/ 92 w 335"/>
                <a:gd name="T23" fmla="*/ 117 h 129"/>
                <a:gd name="T24" fmla="*/ 138 w 335"/>
                <a:gd name="T25" fmla="*/ 106 h 129"/>
                <a:gd name="T26" fmla="*/ 181 w 335"/>
                <a:gd name="T27" fmla="*/ 92 h 129"/>
                <a:gd name="T28" fmla="*/ 221 w 335"/>
                <a:gd name="T29" fmla="*/ 73 h 129"/>
                <a:gd name="T30" fmla="*/ 262 w 335"/>
                <a:gd name="T31" fmla="*/ 55 h 129"/>
                <a:gd name="T32" fmla="*/ 300 w 335"/>
                <a:gd name="T33" fmla="*/ 30 h 129"/>
                <a:gd name="T34" fmla="*/ 335 w 335"/>
                <a:gd name="T35" fmla="*/ 3 h 129"/>
                <a:gd name="T36" fmla="*/ 327 w 335"/>
                <a:gd name="T3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5" h="129">
                  <a:moveTo>
                    <a:pt x="327" y="0"/>
                  </a:moveTo>
                  <a:lnTo>
                    <a:pt x="292" y="25"/>
                  </a:lnTo>
                  <a:lnTo>
                    <a:pt x="254" y="49"/>
                  </a:lnTo>
                  <a:lnTo>
                    <a:pt x="216" y="68"/>
                  </a:lnTo>
                  <a:lnTo>
                    <a:pt x="175" y="85"/>
                  </a:lnTo>
                  <a:lnTo>
                    <a:pt x="135" y="97"/>
                  </a:lnTo>
                  <a:lnTo>
                    <a:pt x="92" y="108"/>
                  </a:lnTo>
                  <a:lnTo>
                    <a:pt x="49" y="117"/>
                  </a:lnTo>
                  <a:lnTo>
                    <a:pt x="3" y="122"/>
                  </a:lnTo>
                  <a:lnTo>
                    <a:pt x="0" y="129"/>
                  </a:lnTo>
                  <a:lnTo>
                    <a:pt x="46" y="124"/>
                  </a:lnTo>
                  <a:lnTo>
                    <a:pt x="92" y="117"/>
                  </a:lnTo>
                  <a:lnTo>
                    <a:pt x="138" y="106"/>
                  </a:lnTo>
                  <a:lnTo>
                    <a:pt x="181" y="92"/>
                  </a:lnTo>
                  <a:lnTo>
                    <a:pt x="221" y="73"/>
                  </a:lnTo>
                  <a:lnTo>
                    <a:pt x="262" y="55"/>
                  </a:lnTo>
                  <a:lnTo>
                    <a:pt x="300" y="30"/>
                  </a:lnTo>
                  <a:lnTo>
                    <a:pt x="335" y="3"/>
                  </a:lnTo>
                  <a:lnTo>
                    <a:pt x="327"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0" name="Freeform 46"/>
            <p:cNvSpPr/>
            <p:nvPr/>
          </p:nvSpPr>
          <p:spPr bwMode="auto">
            <a:xfrm>
              <a:off x="2943" y="2372"/>
              <a:ext cx="56" cy="111"/>
            </a:xfrm>
            <a:custGeom>
              <a:avLst/>
              <a:gdLst>
                <a:gd name="T0" fmla="*/ 30 w 610"/>
                <a:gd name="T1" fmla="*/ 0 h 1220"/>
                <a:gd name="T2" fmla="*/ 40 w 610"/>
                <a:gd name="T3" fmla="*/ 44 h 1220"/>
                <a:gd name="T4" fmla="*/ 65 w 610"/>
                <a:gd name="T5" fmla="*/ 154 h 1220"/>
                <a:gd name="T6" fmla="*/ 81 w 610"/>
                <a:gd name="T7" fmla="*/ 230 h 1220"/>
                <a:gd name="T8" fmla="*/ 95 w 610"/>
                <a:gd name="T9" fmla="*/ 316 h 1220"/>
                <a:gd name="T10" fmla="*/ 108 w 610"/>
                <a:gd name="T11" fmla="*/ 410 h 1220"/>
                <a:gd name="T12" fmla="*/ 116 w 610"/>
                <a:gd name="T13" fmla="*/ 513 h 1220"/>
                <a:gd name="T14" fmla="*/ 122 w 610"/>
                <a:gd name="T15" fmla="*/ 599 h 1220"/>
                <a:gd name="T16" fmla="*/ 122 w 610"/>
                <a:gd name="T17" fmla="*/ 688 h 1220"/>
                <a:gd name="T18" fmla="*/ 118 w 610"/>
                <a:gd name="T19" fmla="*/ 778 h 1220"/>
                <a:gd name="T20" fmla="*/ 108 w 610"/>
                <a:gd name="T21" fmla="*/ 863 h 1220"/>
                <a:gd name="T22" fmla="*/ 102 w 610"/>
                <a:gd name="T23" fmla="*/ 907 h 1220"/>
                <a:gd name="T24" fmla="*/ 95 w 610"/>
                <a:gd name="T25" fmla="*/ 949 h 1220"/>
                <a:gd name="T26" fmla="*/ 84 w 610"/>
                <a:gd name="T27" fmla="*/ 990 h 1220"/>
                <a:gd name="T28" fmla="*/ 70 w 610"/>
                <a:gd name="T29" fmla="*/ 1028 h 1220"/>
                <a:gd name="T30" fmla="*/ 56 w 610"/>
                <a:gd name="T31" fmla="*/ 1066 h 1220"/>
                <a:gd name="T32" fmla="*/ 40 w 610"/>
                <a:gd name="T33" fmla="*/ 1103 h 1220"/>
                <a:gd name="T34" fmla="*/ 22 w 610"/>
                <a:gd name="T35" fmla="*/ 1138 h 1220"/>
                <a:gd name="T36" fmla="*/ 0 w 610"/>
                <a:gd name="T37" fmla="*/ 1170 h 1220"/>
                <a:gd name="T38" fmla="*/ 11 w 610"/>
                <a:gd name="T39" fmla="*/ 1177 h 1220"/>
                <a:gd name="T40" fmla="*/ 38 w 610"/>
                <a:gd name="T41" fmla="*/ 1188 h 1220"/>
                <a:gd name="T42" fmla="*/ 81 w 610"/>
                <a:gd name="T43" fmla="*/ 1200 h 1220"/>
                <a:gd name="T44" fmla="*/ 108 w 610"/>
                <a:gd name="T45" fmla="*/ 1206 h 1220"/>
                <a:gd name="T46" fmla="*/ 138 w 610"/>
                <a:gd name="T47" fmla="*/ 1211 h 1220"/>
                <a:gd name="T48" fmla="*/ 173 w 610"/>
                <a:gd name="T49" fmla="*/ 1216 h 1220"/>
                <a:gd name="T50" fmla="*/ 210 w 610"/>
                <a:gd name="T51" fmla="*/ 1220 h 1220"/>
                <a:gd name="T52" fmla="*/ 254 w 610"/>
                <a:gd name="T53" fmla="*/ 1220 h 1220"/>
                <a:gd name="T54" fmla="*/ 297 w 610"/>
                <a:gd name="T55" fmla="*/ 1216 h 1220"/>
                <a:gd name="T56" fmla="*/ 346 w 610"/>
                <a:gd name="T57" fmla="*/ 1211 h 1220"/>
                <a:gd name="T58" fmla="*/ 397 w 610"/>
                <a:gd name="T59" fmla="*/ 1204 h 1220"/>
                <a:gd name="T60" fmla="*/ 451 w 610"/>
                <a:gd name="T61" fmla="*/ 1190 h 1220"/>
                <a:gd name="T62" fmla="*/ 507 w 610"/>
                <a:gd name="T63" fmla="*/ 1170 h 1220"/>
                <a:gd name="T64" fmla="*/ 518 w 610"/>
                <a:gd name="T65" fmla="*/ 1142 h 1220"/>
                <a:gd name="T66" fmla="*/ 546 w 610"/>
                <a:gd name="T67" fmla="*/ 1057 h 1220"/>
                <a:gd name="T68" fmla="*/ 559 w 610"/>
                <a:gd name="T69" fmla="*/ 999 h 1220"/>
                <a:gd name="T70" fmla="*/ 575 w 610"/>
                <a:gd name="T71" fmla="*/ 931 h 1220"/>
                <a:gd name="T72" fmla="*/ 589 w 610"/>
                <a:gd name="T73" fmla="*/ 852 h 1220"/>
                <a:gd name="T74" fmla="*/ 599 w 610"/>
                <a:gd name="T75" fmla="*/ 769 h 1220"/>
                <a:gd name="T76" fmla="*/ 608 w 610"/>
                <a:gd name="T77" fmla="*/ 680 h 1220"/>
                <a:gd name="T78" fmla="*/ 610 w 610"/>
                <a:gd name="T79" fmla="*/ 585 h 1220"/>
                <a:gd name="T80" fmla="*/ 608 w 610"/>
                <a:gd name="T81" fmla="*/ 537 h 1220"/>
                <a:gd name="T82" fmla="*/ 608 w 610"/>
                <a:gd name="T83" fmla="*/ 488 h 1220"/>
                <a:gd name="T84" fmla="*/ 602 w 610"/>
                <a:gd name="T85" fmla="*/ 440 h 1220"/>
                <a:gd name="T86" fmla="*/ 597 w 610"/>
                <a:gd name="T87" fmla="*/ 391 h 1220"/>
                <a:gd name="T88" fmla="*/ 589 w 610"/>
                <a:gd name="T89" fmla="*/ 340 h 1220"/>
                <a:gd name="T90" fmla="*/ 578 w 610"/>
                <a:gd name="T91" fmla="*/ 292 h 1220"/>
                <a:gd name="T92" fmla="*/ 564 w 610"/>
                <a:gd name="T93" fmla="*/ 240 h 1220"/>
                <a:gd name="T94" fmla="*/ 551 w 610"/>
                <a:gd name="T95" fmla="*/ 191 h 1220"/>
                <a:gd name="T96" fmla="*/ 532 w 610"/>
                <a:gd name="T97" fmla="*/ 143 h 1220"/>
                <a:gd name="T98" fmla="*/ 511 w 610"/>
                <a:gd name="T99" fmla="*/ 95 h 1220"/>
                <a:gd name="T100" fmla="*/ 486 w 610"/>
                <a:gd name="T101" fmla="*/ 49 h 1220"/>
                <a:gd name="T102" fmla="*/ 459 w 610"/>
                <a:gd name="T103" fmla="*/ 0 h 1220"/>
                <a:gd name="T104" fmla="*/ 30 w 610"/>
                <a:gd name="T105" fmla="*/ 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10" h="1220">
                  <a:moveTo>
                    <a:pt x="30" y="0"/>
                  </a:moveTo>
                  <a:lnTo>
                    <a:pt x="40" y="44"/>
                  </a:lnTo>
                  <a:lnTo>
                    <a:pt x="65" y="154"/>
                  </a:lnTo>
                  <a:lnTo>
                    <a:pt x="81" y="230"/>
                  </a:lnTo>
                  <a:lnTo>
                    <a:pt x="95" y="316"/>
                  </a:lnTo>
                  <a:lnTo>
                    <a:pt x="108" y="410"/>
                  </a:lnTo>
                  <a:lnTo>
                    <a:pt x="116" y="513"/>
                  </a:lnTo>
                  <a:lnTo>
                    <a:pt x="122" y="599"/>
                  </a:lnTo>
                  <a:lnTo>
                    <a:pt x="122" y="688"/>
                  </a:lnTo>
                  <a:lnTo>
                    <a:pt x="118" y="778"/>
                  </a:lnTo>
                  <a:lnTo>
                    <a:pt x="108" y="863"/>
                  </a:lnTo>
                  <a:lnTo>
                    <a:pt x="102" y="907"/>
                  </a:lnTo>
                  <a:lnTo>
                    <a:pt x="95" y="949"/>
                  </a:lnTo>
                  <a:lnTo>
                    <a:pt x="84" y="990"/>
                  </a:lnTo>
                  <a:lnTo>
                    <a:pt x="70" y="1028"/>
                  </a:lnTo>
                  <a:lnTo>
                    <a:pt x="56" y="1066"/>
                  </a:lnTo>
                  <a:lnTo>
                    <a:pt x="40" y="1103"/>
                  </a:lnTo>
                  <a:lnTo>
                    <a:pt x="22" y="1138"/>
                  </a:lnTo>
                  <a:lnTo>
                    <a:pt x="0" y="1170"/>
                  </a:lnTo>
                  <a:lnTo>
                    <a:pt x="11" y="1177"/>
                  </a:lnTo>
                  <a:lnTo>
                    <a:pt x="38" y="1188"/>
                  </a:lnTo>
                  <a:lnTo>
                    <a:pt x="81" y="1200"/>
                  </a:lnTo>
                  <a:lnTo>
                    <a:pt x="108" y="1206"/>
                  </a:lnTo>
                  <a:lnTo>
                    <a:pt x="138" y="1211"/>
                  </a:lnTo>
                  <a:lnTo>
                    <a:pt x="173" y="1216"/>
                  </a:lnTo>
                  <a:lnTo>
                    <a:pt x="210" y="1220"/>
                  </a:lnTo>
                  <a:lnTo>
                    <a:pt x="254" y="1220"/>
                  </a:lnTo>
                  <a:lnTo>
                    <a:pt x="297" y="1216"/>
                  </a:lnTo>
                  <a:lnTo>
                    <a:pt x="346" y="1211"/>
                  </a:lnTo>
                  <a:lnTo>
                    <a:pt x="397" y="1204"/>
                  </a:lnTo>
                  <a:lnTo>
                    <a:pt x="451" y="1190"/>
                  </a:lnTo>
                  <a:lnTo>
                    <a:pt x="507" y="1170"/>
                  </a:lnTo>
                  <a:lnTo>
                    <a:pt x="518" y="1142"/>
                  </a:lnTo>
                  <a:lnTo>
                    <a:pt x="546" y="1057"/>
                  </a:lnTo>
                  <a:lnTo>
                    <a:pt x="559" y="999"/>
                  </a:lnTo>
                  <a:lnTo>
                    <a:pt x="575" y="931"/>
                  </a:lnTo>
                  <a:lnTo>
                    <a:pt x="589" y="852"/>
                  </a:lnTo>
                  <a:lnTo>
                    <a:pt x="599" y="769"/>
                  </a:lnTo>
                  <a:lnTo>
                    <a:pt x="608" y="680"/>
                  </a:lnTo>
                  <a:lnTo>
                    <a:pt x="610" y="585"/>
                  </a:lnTo>
                  <a:lnTo>
                    <a:pt x="608" y="537"/>
                  </a:lnTo>
                  <a:lnTo>
                    <a:pt x="608" y="488"/>
                  </a:lnTo>
                  <a:lnTo>
                    <a:pt x="602" y="440"/>
                  </a:lnTo>
                  <a:lnTo>
                    <a:pt x="597" y="391"/>
                  </a:lnTo>
                  <a:lnTo>
                    <a:pt x="589" y="340"/>
                  </a:lnTo>
                  <a:lnTo>
                    <a:pt x="578" y="292"/>
                  </a:lnTo>
                  <a:lnTo>
                    <a:pt x="564" y="240"/>
                  </a:lnTo>
                  <a:lnTo>
                    <a:pt x="551" y="191"/>
                  </a:lnTo>
                  <a:lnTo>
                    <a:pt x="532" y="143"/>
                  </a:lnTo>
                  <a:lnTo>
                    <a:pt x="511" y="95"/>
                  </a:lnTo>
                  <a:lnTo>
                    <a:pt x="486" y="49"/>
                  </a:lnTo>
                  <a:lnTo>
                    <a:pt x="459" y="0"/>
                  </a:lnTo>
                  <a:lnTo>
                    <a:pt x="30" y="0"/>
                  </a:lnTo>
                  <a:close/>
                </a:path>
              </a:pathLst>
            </a:custGeom>
            <a:solidFill>
              <a:srgbClr val="F3DF5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1" name="Freeform 47"/>
            <p:cNvSpPr/>
            <p:nvPr/>
          </p:nvSpPr>
          <p:spPr bwMode="auto">
            <a:xfrm>
              <a:off x="2943" y="2371"/>
              <a:ext cx="56" cy="112"/>
            </a:xfrm>
            <a:custGeom>
              <a:avLst/>
              <a:gdLst>
                <a:gd name="T0" fmla="*/ 28 w 624"/>
                <a:gd name="T1" fmla="*/ 10 h 1234"/>
                <a:gd name="T2" fmla="*/ 57 w 624"/>
                <a:gd name="T3" fmla="*/ 129 h 1234"/>
                <a:gd name="T4" fmla="*/ 90 w 624"/>
                <a:gd name="T5" fmla="*/ 301 h 1234"/>
                <a:gd name="T6" fmla="*/ 108 w 624"/>
                <a:gd name="T7" fmla="*/ 444 h 1234"/>
                <a:gd name="T8" fmla="*/ 119 w 624"/>
                <a:gd name="T9" fmla="*/ 592 h 1234"/>
                <a:gd name="T10" fmla="*/ 119 w 624"/>
                <a:gd name="T11" fmla="*/ 739 h 1234"/>
                <a:gd name="T12" fmla="*/ 106 w 624"/>
                <a:gd name="T13" fmla="*/ 876 h 1234"/>
                <a:gd name="T14" fmla="*/ 80 w 624"/>
                <a:gd name="T15" fmla="*/ 1006 h 1234"/>
                <a:gd name="T16" fmla="*/ 46 w 624"/>
                <a:gd name="T17" fmla="*/ 1094 h 1234"/>
                <a:gd name="T18" fmla="*/ 17 w 624"/>
                <a:gd name="T19" fmla="*/ 1149 h 1234"/>
                <a:gd name="T20" fmla="*/ 0 w 624"/>
                <a:gd name="T21" fmla="*/ 1181 h 1234"/>
                <a:gd name="T22" fmla="*/ 20 w 624"/>
                <a:gd name="T23" fmla="*/ 1195 h 1234"/>
                <a:gd name="T24" fmla="*/ 68 w 624"/>
                <a:gd name="T25" fmla="*/ 1211 h 1234"/>
                <a:gd name="T26" fmla="*/ 144 w 624"/>
                <a:gd name="T27" fmla="*/ 1227 h 1234"/>
                <a:gd name="T28" fmla="*/ 244 w 624"/>
                <a:gd name="T29" fmla="*/ 1234 h 1234"/>
                <a:gd name="T30" fmla="*/ 370 w 624"/>
                <a:gd name="T31" fmla="*/ 1223 h 1234"/>
                <a:gd name="T32" fmla="*/ 441 w 624"/>
                <a:gd name="T33" fmla="*/ 1211 h 1234"/>
                <a:gd name="T34" fmla="*/ 517 w 624"/>
                <a:gd name="T35" fmla="*/ 1186 h 1234"/>
                <a:gd name="T36" fmla="*/ 538 w 624"/>
                <a:gd name="T37" fmla="*/ 1135 h 1234"/>
                <a:gd name="T38" fmla="*/ 573 w 624"/>
                <a:gd name="T39" fmla="*/ 1006 h 1234"/>
                <a:gd name="T40" fmla="*/ 608 w 624"/>
                <a:gd name="T41" fmla="*/ 820 h 1234"/>
                <a:gd name="T42" fmla="*/ 619 w 624"/>
                <a:gd name="T43" fmla="*/ 709 h 1234"/>
                <a:gd name="T44" fmla="*/ 624 w 624"/>
                <a:gd name="T45" fmla="*/ 590 h 1234"/>
                <a:gd name="T46" fmla="*/ 616 w 624"/>
                <a:gd name="T47" fmla="*/ 444 h 1234"/>
                <a:gd name="T48" fmla="*/ 591 w 624"/>
                <a:gd name="T49" fmla="*/ 295 h 1234"/>
                <a:gd name="T50" fmla="*/ 546 w 624"/>
                <a:gd name="T51" fmla="*/ 147 h 1234"/>
                <a:gd name="T52" fmla="*/ 511 w 624"/>
                <a:gd name="T53" fmla="*/ 74 h 1234"/>
                <a:gd name="T54" fmla="*/ 473 w 624"/>
                <a:gd name="T55" fmla="*/ 5 h 1234"/>
                <a:gd name="T56" fmla="*/ 36 w 624"/>
                <a:gd name="T57" fmla="*/ 0 h 1234"/>
                <a:gd name="T58" fmla="*/ 28 w 624"/>
                <a:gd name="T59" fmla="*/ 10 h 1234"/>
                <a:gd name="T60" fmla="*/ 36 w 624"/>
                <a:gd name="T61" fmla="*/ 16 h 1234"/>
                <a:gd name="T62" fmla="*/ 465 w 624"/>
                <a:gd name="T63" fmla="*/ 7 h 1234"/>
                <a:gd name="T64" fmla="*/ 478 w 624"/>
                <a:gd name="T65" fmla="*/ 48 h 1234"/>
                <a:gd name="T66" fmla="*/ 513 w 624"/>
                <a:gd name="T67" fmla="*/ 118 h 1234"/>
                <a:gd name="T68" fmla="*/ 554 w 624"/>
                <a:gd name="T69" fmla="*/ 226 h 1234"/>
                <a:gd name="T70" fmla="*/ 589 w 624"/>
                <a:gd name="T71" fmla="*/ 371 h 1234"/>
                <a:gd name="T72" fmla="*/ 605 w 624"/>
                <a:gd name="T73" fmla="*/ 520 h 1234"/>
                <a:gd name="T74" fmla="*/ 605 w 624"/>
                <a:gd name="T75" fmla="*/ 649 h 1234"/>
                <a:gd name="T76" fmla="*/ 598 w 624"/>
                <a:gd name="T77" fmla="*/ 762 h 1234"/>
                <a:gd name="T78" fmla="*/ 575 w 624"/>
                <a:gd name="T79" fmla="*/ 916 h 1234"/>
                <a:gd name="T80" fmla="*/ 538 w 624"/>
                <a:gd name="T81" fmla="*/ 1075 h 1234"/>
                <a:gd name="T82" fmla="*/ 511 w 624"/>
                <a:gd name="T83" fmla="*/ 1165 h 1234"/>
                <a:gd name="T84" fmla="*/ 513 w 624"/>
                <a:gd name="T85" fmla="*/ 1177 h 1234"/>
                <a:gd name="T86" fmla="*/ 473 w 624"/>
                <a:gd name="T87" fmla="*/ 1184 h 1234"/>
                <a:gd name="T88" fmla="*/ 368 w 624"/>
                <a:gd name="T89" fmla="*/ 1207 h 1234"/>
                <a:gd name="T90" fmla="*/ 244 w 624"/>
                <a:gd name="T91" fmla="*/ 1218 h 1234"/>
                <a:gd name="T92" fmla="*/ 147 w 624"/>
                <a:gd name="T93" fmla="*/ 1211 h 1234"/>
                <a:gd name="T94" fmla="*/ 71 w 624"/>
                <a:gd name="T95" fmla="*/ 1195 h 1234"/>
                <a:gd name="T96" fmla="*/ 28 w 624"/>
                <a:gd name="T97" fmla="*/ 1177 h 1234"/>
                <a:gd name="T98" fmla="*/ 11 w 624"/>
                <a:gd name="T99" fmla="*/ 1170 h 1234"/>
                <a:gd name="T100" fmla="*/ 14 w 624"/>
                <a:gd name="T101" fmla="*/ 1184 h 1234"/>
                <a:gd name="T102" fmla="*/ 46 w 624"/>
                <a:gd name="T103" fmla="*/ 1129 h 1234"/>
                <a:gd name="T104" fmla="*/ 73 w 624"/>
                <a:gd name="T105" fmla="*/ 1070 h 1234"/>
                <a:gd name="T106" fmla="*/ 112 w 624"/>
                <a:gd name="T107" fmla="*/ 946 h 1234"/>
                <a:gd name="T108" fmla="*/ 131 w 624"/>
                <a:gd name="T109" fmla="*/ 808 h 1234"/>
                <a:gd name="T110" fmla="*/ 136 w 624"/>
                <a:gd name="T111" fmla="*/ 668 h 1234"/>
                <a:gd name="T112" fmla="*/ 131 w 624"/>
                <a:gd name="T113" fmla="*/ 520 h 1234"/>
                <a:gd name="T114" fmla="*/ 108 w 624"/>
                <a:gd name="T115" fmla="*/ 323 h 1234"/>
                <a:gd name="T116" fmla="*/ 80 w 624"/>
                <a:gd name="T117" fmla="*/ 159 h 1234"/>
                <a:gd name="T118" fmla="*/ 41 w 624"/>
                <a:gd name="T119" fmla="*/ 7 h 1234"/>
                <a:gd name="T120" fmla="*/ 36 w 624"/>
                <a:gd name="T121" fmla="*/ 16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4" h="1234">
                  <a:moveTo>
                    <a:pt x="36" y="7"/>
                  </a:moveTo>
                  <a:lnTo>
                    <a:pt x="28" y="10"/>
                  </a:lnTo>
                  <a:lnTo>
                    <a:pt x="39" y="51"/>
                  </a:lnTo>
                  <a:lnTo>
                    <a:pt x="57" y="129"/>
                  </a:lnTo>
                  <a:lnTo>
                    <a:pt x="80" y="239"/>
                  </a:lnTo>
                  <a:lnTo>
                    <a:pt x="90" y="301"/>
                  </a:lnTo>
                  <a:lnTo>
                    <a:pt x="98" y="371"/>
                  </a:lnTo>
                  <a:lnTo>
                    <a:pt x="108" y="444"/>
                  </a:lnTo>
                  <a:lnTo>
                    <a:pt x="114" y="520"/>
                  </a:lnTo>
                  <a:lnTo>
                    <a:pt x="119" y="592"/>
                  </a:lnTo>
                  <a:lnTo>
                    <a:pt x="119" y="668"/>
                  </a:lnTo>
                  <a:lnTo>
                    <a:pt x="119" y="739"/>
                  </a:lnTo>
                  <a:lnTo>
                    <a:pt x="114" y="808"/>
                  </a:lnTo>
                  <a:lnTo>
                    <a:pt x="106" y="876"/>
                  </a:lnTo>
                  <a:lnTo>
                    <a:pt x="96" y="940"/>
                  </a:lnTo>
                  <a:lnTo>
                    <a:pt x="80" y="1006"/>
                  </a:lnTo>
                  <a:lnTo>
                    <a:pt x="57" y="1064"/>
                  </a:lnTo>
                  <a:lnTo>
                    <a:pt x="46" y="1094"/>
                  </a:lnTo>
                  <a:lnTo>
                    <a:pt x="34" y="1121"/>
                  </a:lnTo>
                  <a:lnTo>
                    <a:pt x="17" y="1149"/>
                  </a:lnTo>
                  <a:lnTo>
                    <a:pt x="0" y="1172"/>
                  </a:lnTo>
                  <a:lnTo>
                    <a:pt x="0" y="1181"/>
                  </a:lnTo>
                  <a:lnTo>
                    <a:pt x="4" y="1186"/>
                  </a:lnTo>
                  <a:lnTo>
                    <a:pt x="20" y="1195"/>
                  </a:lnTo>
                  <a:lnTo>
                    <a:pt x="41" y="1202"/>
                  </a:lnTo>
                  <a:lnTo>
                    <a:pt x="68" y="1211"/>
                  </a:lnTo>
                  <a:lnTo>
                    <a:pt x="101" y="1218"/>
                  </a:lnTo>
                  <a:lnTo>
                    <a:pt x="144" y="1227"/>
                  </a:lnTo>
                  <a:lnTo>
                    <a:pt x="190" y="1234"/>
                  </a:lnTo>
                  <a:lnTo>
                    <a:pt x="244" y="1234"/>
                  </a:lnTo>
                  <a:lnTo>
                    <a:pt x="306" y="1232"/>
                  </a:lnTo>
                  <a:lnTo>
                    <a:pt x="370" y="1223"/>
                  </a:lnTo>
                  <a:lnTo>
                    <a:pt x="405" y="1218"/>
                  </a:lnTo>
                  <a:lnTo>
                    <a:pt x="441" y="1211"/>
                  </a:lnTo>
                  <a:lnTo>
                    <a:pt x="478" y="1200"/>
                  </a:lnTo>
                  <a:lnTo>
                    <a:pt x="517" y="1186"/>
                  </a:lnTo>
                  <a:lnTo>
                    <a:pt x="522" y="1181"/>
                  </a:lnTo>
                  <a:lnTo>
                    <a:pt x="538" y="1135"/>
                  </a:lnTo>
                  <a:lnTo>
                    <a:pt x="554" y="1078"/>
                  </a:lnTo>
                  <a:lnTo>
                    <a:pt x="573" y="1006"/>
                  </a:lnTo>
                  <a:lnTo>
                    <a:pt x="591" y="919"/>
                  </a:lnTo>
                  <a:lnTo>
                    <a:pt x="608" y="820"/>
                  </a:lnTo>
                  <a:lnTo>
                    <a:pt x="614" y="765"/>
                  </a:lnTo>
                  <a:lnTo>
                    <a:pt x="619" y="709"/>
                  </a:lnTo>
                  <a:lnTo>
                    <a:pt x="621" y="652"/>
                  </a:lnTo>
                  <a:lnTo>
                    <a:pt x="624" y="590"/>
                  </a:lnTo>
                  <a:lnTo>
                    <a:pt x="621" y="520"/>
                  </a:lnTo>
                  <a:lnTo>
                    <a:pt x="616" y="444"/>
                  </a:lnTo>
                  <a:lnTo>
                    <a:pt x="605" y="369"/>
                  </a:lnTo>
                  <a:lnTo>
                    <a:pt x="591" y="295"/>
                  </a:lnTo>
                  <a:lnTo>
                    <a:pt x="570" y="221"/>
                  </a:lnTo>
                  <a:lnTo>
                    <a:pt x="546" y="147"/>
                  </a:lnTo>
                  <a:lnTo>
                    <a:pt x="529" y="110"/>
                  </a:lnTo>
                  <a:lnTo>
                    <a:pt x="511" y="74"/>
                  </a:lnTo>
                  <a:lnTo>
                    <a:pt x="492" y="39"/>
                  </a:lnTo>
                  <a:lnTo>
                    <a:pt x="473" y="5"/>
                  </a:lnTo>
                  <a:lnTo>
                    <a:pt x="465" y="0"/>
                  </a:lnTo>
                  <a:lnTo>
                    <a:pt x="36" y="0"/>
                  </a:lnTo>
                  <a:lnTo>
                    <a:pt x="28" y="5"/>
                  </a:lnTo>
                  <a:lnTo>
                    <a:pt x="28" y="10"/>
                  </a:lnTo>
                  <a:lnTo>
                    <a:pt x="36" y="7"/>
                  </a:lnTo>
                  <a:lnTo>
                    <a:pt x="36" y="16"/>
                  </a:lnTo>
                  <a:lnTo>
                    <a:pt x="465" y="16"/>
                  </a:lnTo>
                  <a:lnTo>
                    <a:pt x="465" y="7"/>
                  </a:lnTo>
                  <a:lnTo>
                    <a:pt x="460" y="12"/>
                  </a:lnTo>
                  <a:lnTo>
                    <a:pt x="478" y="48"/>
                  </a:lnTo>
                  <a:lnTo>
                    <a:pt x="497" y="83"/>
                  </a:lnTo>
                  <a:lnTo>
                    <a:pt x="513" y="118"/>
                  </a:lnTo>
                  <a:lnTo>
                    <a:pt x="529" y="152"/>
                  </a:lnTo>
                  <a:lnTo>
                    <a:pt x="554" y="226"/>
                  </a:lnTo>
                  <a:lnTo>
                    <a:pt x="575" y="299"/>
                  </a:lnTo>
                  <a:lnTo>
                    <a:pt x="589" y="371"/>
                  </a:lnTo>
                  <a:lnTo>
                    <a:pt x="600" y="447"/>
                  </a:lnTo>
                  <a:lnTo>
                    <a:pt x="605" y="520"/>
                  </a:lnTo>
                  <a:lnTo>
                    <a:pt x="608" y="590"/>
                  </a:lnTo>
                  <a:lnTo>
                    <a:pt x="605" y="649"/>
                  </a:lnTo>
                  <a:lnTo>
                    <a:pt x="603" y="709"/>
                  </a:lnTo>
                  <a:lnTo>
                    <a:pt x="598" y="762"/>
                  </a:lnTo>
                  <a:lnTo>
                    <a:pt x="591" y="817"/>
                  </a:lnTo>
                  <a:lnTo>
                    <a:pt x="575" y="916"/>
                  </a:lnTo>
                  <a:lnTo>
                    <a:pt x="557" y="1002"/>
                  </a:lnTo>
                  <a:lnTo>
                    <a:pt x="538" y="1075"/>
                  </a:lnTo>
                  <a:lnTo>
                    <a:pt x="522" y="1129"/>
                  </a:lnTo>
                  <a:lnTo>
                    <a:pt x="511" y="1165"/>
                  </a:lnTo>
                  <a:lnTo>
                    <a:pt x="508" y="1175"/>
                  </a:lnTo>
                  <a:lnTo>
                    <a:pt x="513" y="1177"/>
                  </a:lnTo>
                  <a:lnTo>
                    <a:pt x="511" y="1170"/>
                  </a:lnTo>
                  <a:lnTo>
                    <a:pt x="473" y="1184"/>
                  </a:lnTo>
                  <a:lnTo>
                    <a:pt x="439" y="1195"/>
                  </a:lnTo>
                  <a:lnTo>
                    <a:pt x="368" y="1207"/>
                  </a:lnTo>
                  <a:lnTo>
                    <a:pt x="303" y="1216"/>
                  </a:lnTo>
                  <a:lnTo>
                    <a:pt x="244" y="1218"/>
                  </a:lnTo>
                  <a:lnTo>
                    <a:pt x="193" y="1218"/>
                  </a:lnTo>
                  <a:lnTo>
                    <a:pt x="147" y="1211"/>
                  </a:lnTo>
                  <a:lnTo>
                    <a:pt x="106" y="1205"/>
                  </a:lnTo>
                  <a:lnTo>
                    <a:pt x="71" y="1195"/>
                  </a:lnTo>
                  <a:lnTo>
                    <a:pt x="46" y="1186"/>
                  </a:lnTo>
                  <a:lnTo>
                    <a:pt x="28" y="1177"/>
                  </a:lnTo>
                  <a:lnTo>
                    <a:pt x="14" y="1172"/>
                  </a:lnTo>
                  <a:lnTo>
                    <a:pt x="11" y="1170"/>
                  </a:lnTo>
                  <a:lnTo>
                    <a:pt x="6" y="1177"/>
                  </a:lnTo>
                  <a:lnTo>
                    <a:pt x="14" y="1184"/>
                  </a:lnTo>
                  <a:lnTo>
                    <a:pt x="30" y="1156"/>
                  </a:lnTo>
                  <a:lnTo>
                    <a:pt x="46" y="1129"/>
                  </a:lnTo>
                  <a:lnTo>
                    <a:pt x="60" y="1100"/>
                  </a:lnTo>
                  <a:lnTo>
                    <a:pt x="73" y="1070"/>
                  </a:lnTo>
                  <a:lnTo>
                    <a:pt x="96" y="1011"/>
                  </a:lnTo>
                  <a:lnTo>
                    <a:pt x="112" y="946"/>
                  </a:lnTo>
                  <a:lnTo>
                    <a:pt x="122" y="878"/>
                  </a:lnTo>
                  <a:lnTo>
                    <a:pt x="131" y="808"/>
                  </a:lnTo>
                  <a:lnTo>
                    <a:pt x="136" y="739"/>
                  </a:lnTo>
                  <a:lnTo>
                    <a:pt x="136" y="668"/>
                  </a:lnTo>
                  <a:lnTo>
                    <a:pt x="136" y="592"/>
                  </a:lnTo>
                  <a:lnTo>
                    <a:pt x="131" y="520"/>
                  </a:lnTo>
                  <a:lnTo>
                    <a:pt x="122" y="417"/>
                  </a:lnTo>
                  <a:lnTo>
                    <a:pt x="108" y="323"/>
                  </a:lnTo>
                  <a:lnTo>
                    <a:pt x="96" y="237"/>
                  </a:lnTo>
                  <a:lnTo>
                    <a:pt x="80" y="159"/>
                  </a:lnTo>
                  <a:lnTo>
                    <a:pt x="52" y="48"/>
                  </a:lnTo>
                  <a:lnTo>
                    <a:pt x="41" y="7"/>
                  </a:lnTo>
                  <a:lnTo>
                    <a:pt x="36" y="7"/>
                  </a:lnTo>
                  <a:lnTo>
                    <a:pt x="36" y="16"/>
                  </a:lnTo>
                  <a:lnTo>
                    <a:pt x="36" y="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2" name="Freeform 48"/>
            <p:cNvSpPr/>
            <p:nvPr/>
          </p:nvSpPr>
          <p:spPr bwMode="auto">
            <a:xfrm>
              <a:off x="2949" y="2372"/>
              <a:ext cx="57" cy="111"/>
            </a:xfrm>
            <a:custGeom>
              <a:avLst/>
              <a:gdLst>
                <a:gd name="T0" fmla="*/ 41 w 621"/>
                <a:gd name="T1" fmla="*/ 0 h 1227"/>
                <a:gd name="T2" fmla="*/ 48 w 621"/>
                <a:gd name="T3" fmla="*/ 38 h 1227"/>
                <a:gd name="T4" fmla="*/ 71 w 621"/>
                <a:gd name="T5" fmla="*/ 135 h 1227"/>
                <a:gd name="T6" fmla="*/ 84 w 621"/>
                <a:gd name="T7" fmla="*/ 203 h 1227"/>
                <a:gd name="T8" fmla="*/ 94 w 621"/>
                <a:gd name="T9" fmla="*/ 281 h 1227"/>
                <a:gd name="T10" fmla="*/ 108 w 621"/>
                <a:gd name="T11" fmla="*/ 367 h 1227"/>
                <a:gd name="T12" fmla="*/ 117 w 621"/>
                <a:gd name="T13" fmla="*/ 459 h 1227"/>
                <a:gd name="T14" fmla="*/ 124 w 621"/>
                <a:gd name="T15" fmla="*/ 555 h 1227"/>
                <a:gd name="T16" fmla="*/ 127 w 621"/>
                <a:gd name="T17" fmla="*/ 656 h 1227"/>
                <a:gd name="T18" fmla="*/ 124 w 621"/>
                <a:gd name="T19" fmla="*/ 755 h 1227"/>
                <a:gd name="T20" fmla="*/ 119 w 621"/>
                <a:gd name="T21" fmla="*/ 804 h 1227"/>
                <a:gd name="T22" fmla="*/ 117 w 621"/>
                <a:gd name="T23" fmla="*/ 852 h 1227"/>
                <a:gd name="T24" fmla="*/ 108 w 621"/>
                <a:gd name="T25" fmla="*/ 901 h 1227"/>
                <a:gd name="T26" fmla="*/ 100 w 621"/>
                <a:gd name="T27" fmla="*/ 947 h 1227"/>
                <a:gd name="T28" fmla="*/ 89 w 621"/>
                <a:gd name="T29" fmla="*/ 995 h 1227"/>
                <a:gd name="T30" fmla="*/ 76 w 621"/>
                <a:gd name="T31" fmla="*/ 1039 h 1227"/>
                <a:gd name="T32" fmla="*/ 60 w 621"/>
                <a:gd name="T33" fmla="*/ 1082 h 1227"/>
                <a:gd name="T34" fmla="*/ 43 w 621"/>
                <a:gd name="T35" fmla="*/ 1122 h 1227"/>
                <a:gd name="T36" fmla="*/ 25 w 621"/>
                <a:gd name="T37" fmla="*/ 1160 h 1227"/>
                <a:gd name="T38" fmla="*/ 0 w 621"/>
                <a:gd name="T39" fmla="*/ 1198 h 1227"/>
                <a:gd name="T40" fmla="*/ 11 w 621"/>
                <a:gd name="T41" fmla="*/ 1200 h 1227"/>
                <a:gd name="T42" fmla="*/ 38 w 621"/>
                <a:gd name="T43" fmla="*/ 1209 h 1227"/>
                <a:gd name="T44" fmla="*/ 84 w 621"/>
                <a:gd name="T45" fmla="*/ 1220 h 1227"/>
                <a:gd name="T46" fmla="*/ 144 w 621"/>
                <a:gd name="T47" fmla="*/ 1225 h 1227"/>
                <a:gd name="T48" fmla="*/ 181 w 621"/>
                <a:gd name="T49" fmla="*/ 1227 h 1227"/>
                <a:gd name="T50" fmla="*/ 219 w 621"/>
                <a:gd name="T51" fmla="*/ 1227 h 1227"/>
                <a:gd name="T52" fmla="*/ 262 w 621"/>
                <a:gd name="T53" fmla="*/ 1227 h 1227"/>
                <a:gd name="T54" fmla="*/ 308 w 621"/>
                <a:gd name="T55" fmla="*/ 1222 h 1227"/>
                <a:gd name="T56" fmla="*/ 356 w 621"/>
                <a:gd name="T57" fmla="*/ 1214 h 1227"/>
                <a:gd name="T58" fmla="*/ 407 w 621"/>
                <a:gd name="T59" fmla="*/ 1204 h 1227"/>
                <a:gd name="T60" fmla="*/ 464 w 621"/>
                <a:gd name="T61" fmla="*/ 1190 h 1227"/>
                <a:gd name="T62" fmla="*/ 522 w 621"/>
                <a:gd name="T63" fmla="*/ 1170 h 1227"/>
                <a:gd name="T64" fmla="*/ 532 w 621"/>
                <a:gd name="T65" fmla="*/ 1142 h 1227"/>
                <a:gd name="T66" fmla="*/ 556 w 621"/>
                <a:gd name="T67" fmla="*/ 1057 h 1227"/>
                <a:gd name="T68" fmla="*/ 570 w 621"/>
                <a:gd name="T69" fmla="*/ 999 h 1227"/>
                <a:gd name="T70" fmla="*/ 586 w 621"/>
                <a:gd name="T71" fmla="*/ 931 h 1227"/>
                <a:gd name="T72" fmla="*/ 600 w 621"/>
                <a:gd name="T73" fmla="*/ 852 h 1227"/>
                <a:gd name="T74" fmla="*/ 610 w 621"/>
                <a:gd name="T75" fmla="*/ 769 h 1227"/>
                <a:gd name="T76" fmla="*/ 618 w 621"/>
                <a:gd name="T77" fmla="*/ 680 h 1227"/>
                <a:gd name="T78" fmla="*/ 621 w 621"/>
                <a:gd name="T79" fmla="*/ 585 h 1227"/>
                <a:gd name="T80" fmla="*/ 621 w 621"/>
                <a:gd name="T81" fmla="*/ 537 h 1227"/>
                <a:gd name="T82" fmla="*/ 618 w 621"/>
                <a:gd name="T83" fmla="*/ 488 h 1227"/>
                <a:gd name="T84" fmla="*/ 613 w 621"/>
                <a:gd name="T85" fmla="*/ 440 h 1227"/>
                <a:gd name="T86" fmla="*/ 607 w 621"/>
                <a:gd name="T87" fmla="*/ 391 h 1227"/>
                <a:gd name="T88" fmla="*/ 600 w 621"/>
                <a:gd name="T89" fmla="*/ 340 h 1227"/>
                <a:gd name="T90" fmla="*/ 589 w 621"/>
                <a:gd name="T91" fmla="*/ 292 h 1227"/>
                <a:gd name="T92" fmla="*/ 578 w 621"/>
                <a:gd name="T93" fmla="*/ 240 h 1227"/>
                <a:gd name="T94" fmla="*/ 561 w 621"/>
                <a:gd name="T95" fmla="*/ 191 h 1227"/>
                <a:gd name="T96" fmla="*/ 543 w 621"/>
                <a:gd name="T97" fmla="*/ 143 h 1227"/>
                <a:gd name="T98" fmla="*/ 522 w 621"/>
                <a:gd name="T99" fmla="*/ 95 h 1227"/>
                <a:gd name="T100" fmla="*/ 499 w 621"/>
                <a:gd name="T101" fmla="*/ 49 h 1227"/>
                <a:gd name="T102" fmla="*/ 473 w 621"/>
                <a:gd name="T103" fmla="*/ 0 h 1227"/>
                <a:gd name="T104" fmla="*/ 41 w 621"/>
                <a:gd name="T105" fmla="*/ 0 h 1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1" h="1227">
                  <a:moveTo>
                    <a:pt x="41" y="0"/>
                  </a:moveTo>
                  <a:lnTo>
                    <a:pt x="48" y="38"/>
                  </a:lnTo>
                  <a:lnTo>
                    <a:pt x="71" y="135"/>
                  </a:lnTo>
                  <a:lnTo>
                    <a:pt x="84" y="203"/>
                  </a:lnTo>
                  <a:lnTo>
                    <a:pt x="94" y="281"/>
                  </a:lnTo>
                  <a:lnTo>
                    <a:pt x="108" y="367"/>
                  </a:lnTo>
                  <a:lnTo>
                    <a:pt x="117" y="459"/>
                  </a:lnTo>
                  <a:lnTo>
                    <a:pt x="124" y="555"/>
                  </a:lnTo>
                  <a:lnTo>
                    <a:pt x="127" y="656"/>
                  </a:lnTo>
                  <a:lnTo>
                    <a:pt x="124" y="755"/>
                  </a:lnTo>
                  <a:lnTo>
                    <a:pt x="119" y="804"/>
                  </a:lnTo>
                  <a:lnTo>
                    <a:pt x="117" y="852"/>
                  </a:lnTo>
                  <a:lnTo>
                    <a:pt x="108" y="901"/>
                  </a:lnTo>
                  <a:lnTo>
                    <a:pt x="100" y="947"/>
                  </a:lnTo>
                  <a:lnTo>
                    <a:pt x="89" y="995"/>
                  </a:lnTo>
                  <a:lnTo>
                    <a:pt x="76" y="1039"/>
                  </a:lnTo>
                  <a:lnTo>
                    <a:pt x="60" y="1082"/>
                  </a:lnTo>
                  <a:lnTo>
                    <a:pt x="43" y="1122"/>
                  </a:lnTo>
                  <a:lnTo>
                    <a:pt x="25" y="1160"/>
                  </a:lnTo>
                  <a:lnTo>
                    <a:pt x="0" y="1198"/>
                  </a:lnTo>
                  <a:lnTo>
                    <a:pt x="11" y="1200"/>
                  </a:lnTo>
                  <a:lnTo>
                    <a:pt x="38" y="1209"/>
                  </a:lnTo>
                  <a:lnTo>
                    <a:pt x="84" y="1220"/>
                  </a:lnTo>
                  <a:lnTo>
                    <a:pt x="144" y="1225"/>
                  </a:lnTo>
                  <a:lnTo>
                    <a:pt x="181" y="1227"/>
                  </a:lnTo>
                  <a:lnTo>
                    <a:pt x="219" y="1227"/>
                  </a:lnTo>
                  <a:lnTo>
                    <a:pt x="262" y="1227"/>
                  </a:lnTo>
                  <a:lnTo>
                    <a:pt x="308" y="1222"/>
                  </a:lnTo>
                  <a:lnTo>
                    <a:pt x="356" y="1214"/>
                  </a:lnTo>
                  <a:lnTo>
                    <a:pt x="407" y="1204"/>
                  </a:lnTo>
                  <a:lnTo>
                    <a:pt x="464" y="1190"/>
                  </a:lnTo>
                  <a:lnTo>
                    <a:pt x="522" y="1170"/>
                  </a:lnTo>
                  <a:lnTo>
                    <a:pt x="532" y="1142"/>
                  </a:lnTo>
                  <a:lnTo>
                    <a:pt x="556" y="1057"/>
                  </a:lnTo>
                  <a:lnTo>
                    <a:pt x="570" y="999"/>
                  </a:lnTo>
                  <a:lnTo>
                    <a:pt x="586" y="931"/>
                  </a:lnTo>
                  <a:lnTo>
                    <a:pt x="600" y="852"/>
                  </a:lnTo>
                  <a:lnTo>
                    <a:pt x="610" y="769"/>
                  </a:lnTo>
                  <a:lnTo>
                    <a:pt x="618" y="680"/>
                  </a:lnTo>
                  <a:lnTo>
                    <a:pt x="621" y="585"/>
                  </a:lnTo>
                  <a:lnTo>
                    <a:pt x="621" y="537"/>
                  </a:lnTo>
                  <a:lnTo>
                    <a:pt x="618" y="488"/>
                  </a:lnTo>
                  <a:lnTo>
                    <a:pt x="613" y="440"/>
                  </a:lnTo>
                  <a:lnTo>
                    <a:pt x="607" y="391"/>
                  </a:lnTo>
                  <a:lnTo>
                    <a:pt x="600" y="340"/>
                  </a:lnTo>
                  <a:lnTo>
                    <a:pt x="589" y="292"/>
                  </a:lnTo>
                  <a:lnTo>
                    <a:pt x="578" y="240"/>
                  </a:lnTo>
                  <a:lnTo>
                    <a:pt x="561" y="191"/>
                  </a:lnTo>
                  <a:lnTo>
                    <a:pt x="543" y="143"/>
                  </a:lnTo>
                  <a:lnTo>
                    <a:pt x="522" y="95"/>
                  </a:lnTo>
                  <a:lnTo>
                    <a:pt x="499" y="49"/>
                  </a:lnTo>
                  <a:lnTo>
                    <a:pt x="473" y="0"/>
                  </a:lnTo>
                  <a:lnTo>
                    <a:pt x="41" y="0"/>
                  </a:lnTo>
                  <a:close/>
                </a:path>
              </a:pathLst>
            </a:custGeom>
            <a:solidFill>
              <a:srgbClr val="F8F6C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3" name="Freeform 49"/>
            <p:cNvSpPr/>
            <p:nvPr/>
          </p:nvSpPr>
          <p:spPr bwMode="auto">
            <a:xfrm>
              <a:off x="2949" y="2371"/>
              <a:ext cx="58" cy="113"/>
            </a:xfrm>
            <a:custGeom>
              <a:avLst/>
              <a:gdLst>
                <a:gd name="T0" fmla="*/ 40 w 638"/>
                <a:gd name="T1" fmla="*/ 10 h 1243"/>
                <a:gd name="T2" fmla="*/ 76 w 638"/>
                <a:gd name="T3" fmla="*/ 169 h 1243"/>
                <a:gd name="T4" fmla="*/ 100 w 638"/>
                <a:gd name="T5" fmla="*/ 313 h 1243"/>
                <a:gd name="T6" fmla="*/ 119 w 638"/>
                <a:gd name="T7" fmla="*/ 482 h 1243"/>
                <a:gd name="T8" fmla="*/ 127 w 638"/>
                <a:gd name="T9" fmla="*/ 668 h 1243"/>
                <a:gd name="T10" fmla="*/ 119 w 638"/>
                <a:gd name="T11" fmla="*/ 813 h 1243"/>
                <a:gd name="T12" fmla="*/ 100 w 638"/>
                <a:gd name="T13" fmla="*/ 956 h 1243"/>
                <a:gd name="T14" fmla="*/ 63 w 638"/>
                <a:gd name="T15" fmla="*/ 1087 h 1243"/>
                <a:gd name="T16" fmla="*/ 35 w 638"/>
                <a:gd name="T17" fmla="*/ 1145 h 1243"/>
                <a:gd name="T18" fmla="*/ 3 w 638"/>
                <a:gd name="T19" fmla="*/ 1200 h 1243"/>
                <a:gd name="T20" fmla="*/ 5 w 638"/>
                <a:gd name="T21" fmla="*/ 1213 h 1243"/>
                <a:gd name="T22" fmla="*/ 63 w 638"/>
                <a:gd name="T23" fmla="*/ 1229 h 1243"/>
                <a:gd name="T24" fmla="*/ 127 w 638"/>
                <a:gd name="T25" fmla="*/ 1237 h 1243"/>
                <a:gd name="T26" fmla="*/ 213 w 638"/>
                <a:gd name="T27" fmla="*/ 1243 h 1243"/>
                <a:gd name="T28" fmla="*/ 318 w 638"/>
                <a:gd name="T29" fmla="*/ 1237 h 1243"/>
                <a:gd name="T30" fmla="*/ 399 w 638"/>
                <a:gd name="T31" fmla="*/ 1223 h 1243"/>
                <a:gd name="T32" fmla="*/ 486 w 638"/>
                <a:gd name="T33" fmla="*/ 1200 h 1243"/>
                <a:gd name="T34" fmla="*/ 537 w 638"/>
                <a:gd name="T35" fmla="*/ 1181 h 1243"/>
                <a:gd name="T36" fmla="*/ 567 w 638"/>
                <a:gd name="T37" fmla="*/ 1078 h 1243"/>
                <a:gd name="T38" fmla="*/ 604 w 638"/>
                <a:gd name="T39" fmla="*/ 919 h 1243"/>
                <a:gd name="T40" fmla="*/ 629 w 638"/>
                <a:gd name="T41" fmla="*/ 765 h 1243"/>
                <a:gd name="T42" fmla="*/ 638 w 638"/>
                <a:gd name="T43" fmla="*/ 652 h 1243"/>
                <a:gd name="T44" fmla="*/ 634 w 638"/>
                <a:gd name="T45" fmla="*/ 520 h 1243"/>
                <a:gd name="T46" fmla="*/ 621 w 638"/>
                <a:gd name="T47" fmla="*/ 369 h 1243"/>
                <a:gd name="T48" fmla="*/ 586 w 638"/>
                <a:gd name="T49" fmla="*/ 221 h 1243"/>
                <a:gd name="T50" fmla="*/ 543 w 638"/>
                <a:gd name="T51" fmla="*/ 110 h 1243"/>
                <a:gd name="T52" fmla="*/ 507 w 638"/>
                <a:gd name="T53" fmla="*/ 39 h 1243"/>
                <a:gd name="T54" fmla="*/ 481 w 638"/>
                <a:gd name="T55" fmla="*/ 0 h 1243"/>
                <a:gd name="T56" fmla="*/ 40 w 638"/>
                <a:gd name="T57" fmla="*/ 5 h 1243"/>
                <a:gd name="T58" fmla="*/ 49 w 638"/>
                <a:gd name="T59" fmla="*/ 7 h 1243"/>
                <a:gd name="T60" fmla="*/ 481 w 638"/>
                <a:gd name="T61" fmla="*/ 16 h 1243"/>
                <a:gd name="T62" fmla="*/ 472 w 638"/>
                <a:gd name="T63" fmla="*/ 12 h 1243"/>
                <a:gd name="T64" fmla="*/ 510 w 638"/>
                <a:gd name="T65" fmla="*/ 83 h 1243"/>
                <a:gd name="T66" fmla="*/ 543 w 638"/>
                <a:gd name="T67" fmla="*/ 152 h 1243"/>
                <a:gd name="T68" fmla="*/ 588 w 638"/>
                <a:gd name="T69" fmla="*/ 299 h 1243"/>
                <a:gd name="T70" fmla="*/ 613 w 638"/>
                <a:gd name="T71" fmla="*/ 447 h 1243"/>
                <a:gd name="T72" fmla="*/ 621 w 638"/>
                <a:gd name="T73" fmla="*/ 590 h 1243"/>
                <a:gd name="T74" fmla="*/ 615 w 638"/>
                <a:gd name="T75" fmla="*/ 709 h 1243"/>
                <a:gd name="T76" fmla="*/ 604 w 638"/>
                <a:gd name="T77" fmla="*/ 817 h 1243"/>
                <a:gd name="T78" fmla="*/ 572 w 638"/>
                <a:gd name="T79" fmla="*/ 1002 h 1243"/>
                <a:gd name="T80" fmla="*/ 537 w 638"/>
                <a:gd name="T81" fmla="*/ 1129 h 1243"/>
                <a:gd name="T82" fmla="*/ 521 w 638"/>
                <a:gd name="T83" fmla="*/ 1175 h 1243"/>
                <a:gd name="T84" fmla="*/ 527 w 638"/>
                <a:gd name="T85" fmla="*/ 1170 h 1243"/>
                <a:gd name="T86" fmla="*/ 438 w 638"/>
                <a:gd name="T87" fmla="*/ 1197 h 1243"/>
                <a:gd name="T88" fmla="*/ 353 w 638"/>
                <a:gd name="T89" fmla="*/ 1216 h 1243"/>
                <a:gd name="T90" fmla="*/ 281 w 638"/>
                <a:gd name="T91" fmla="*/ 1223 h 1243"/>
                <a:gd name="T92" fmla="*/ 168 w 638"/>
                <a:gd name="T93" fmla="*/ 1227 h 1243"/>
                <a:gd name="T94" fmla="*/ 95 w 638"/>
                <a:gd name="T95" fmla="*/ 1218 h 1243"/>
                <a:gd name="T96" fmla="*/ 24 w 638"/>
                <a:gd name="T97" fmla="*/ 1202 h 1243"/>
                <a:gd name="T98" fmla="*/ 12 w 638"/>
                <a:gd name="T99" fmla="*/ 1197 h 1243"/>
                <a:gd name="T100" fmla="*/ 17 w 638"/>
                <a:gd name="T101" fmla="*/ 1211 h 1243"/>
                <a:gd name="T102" fmla="*/ 49 w 638"/>
                <a:gd name="T103" fmla="*/ 1154 h 1243"/>
                <a:gd name="T104" fmla="*/ 76 w 638"/>
                <a:gd name="T105" fmla="*/ 1092 h 1243"/>
                <a:gd name="T106" fmla="*/ 116 w 638"/>
                <a:gd name="T107" fmla="*/ 960 h 1243"/>
                <a:gd name="T108" fmla="*/ 135 w 638"/>
                <a:gd name="T109" fmla="*/ 817 h 1243"/>
                <a:gd name="T110" fmla="*/ 143 w 638"/>
                <a:gd name="T111" fmla="*/ 668 h 1243"/>
                <a:gd name="T112" fmla="*/ 138 w 638"/>
                <a:gd name="T113" fmla="*/ 541 h 1243"/>
                <a:gd name="T114" fmla="*/ 116 w 638"/>
                <a:gd name="T115" fmla="*/ 309 h 1243"/>
                <a:gd name="T116" fmla="*/ 84 w 638"/>
                <a:gd name="T117" fmla="*/ 126 h 1243"/>
                <a:gd name="T118" fmla="*/ 56 w 638"/>
                <a:gd name="T119" fmla="*/ 7 h 1243"/>
                <a:gd name="T120" fmla="*/ 49 w 638"/>
                <a:gd name="T121" fmla="*/ 16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8" h="1243">
                  <a:moveTo>
                    <a:pt x="49" y="7"/>
                  </a:moveTo>
                  <a:lnTo>
                    <a:pt x="40" y="10"/>
                  </a:lnTo>
                  <a:lnTo>
                    <a:pt x="54" y="67"/>
                  </a:lnTo>
                  <a:lnTo>
                    <a:pt x="76" y="169"/>
                  </a:lnTo>
                  <a:lnTo>
                    <a:pt x="86" y="237"/>
                  </a:lnTo>
                  <a:lnTo>
                    <a:pt x="100" y="313"/>
                  </a:lnTo>
                  <a:lnTo>
                    <a:pt x="108" y="396"/>
                  </a:lnTo>
                  <a:lnTo>
                    <a:pt x="119" y="482"/>
                  </a:lnTo>
                  <a:lnTo>
                    <a:pt x="125" y="574"/>
                  </a:lnTo>
                  <a:lnTo>
                    <a:pt x="127" y="668"/>
                  </a:lnTo>
                  <a:lnTo>
                    <a:pt x="125" y="741"/>
                  </a:lnTo>
                  <a:lnTo>
                    <a:pt x="119" y="813"/>
                  </a:lnTo>
                  <a:lnTo>
                    <a:pt x="111" y="887"/>
                  </a:lnTo>
                  <a:lnTo>
                    <a:pt x="100" y="956"/>
                  </a:lnTo>
                  <a:lnTo>
                    <a:pt x="81" y="1024"/>
                  </a:lnTo>
                  <a:lnTo>
                    <a:pt x="63" y="1087"/>
                  </a:lnTo>
                  <a:lnTo>
                    <a:pt x="49" y="1116"/>
                  </a:lnTo>
                  <a:lnTo>
                    <a:pt x="35" y="1145"/>
                  </a:lnTo>
                  <a:lnTo>
                    <a:pt x="19" y="1172"/>
                  </a:lnTo>
                  <a:lnTo>
                    <a:pt x="3" y="1200"/>
                  </a:lnTo>
                  <a:lnTo>
                    <a:pt x="0" y="1207"/>
                  </a:lnTo>
                  <a:lnTo>
                    <a:pt x="5" y="1213"/>
                  </a:lnTo>
                  <a:lnTo>
                    <a:pt x="19" y="1218"/>
                  </a:lnTo>
                  <a:lnTo>
                    <a:pt x="63" y="1229"/>
                  </a:lnTo>
                  <a:lnTo>
                    <a:pt x="92" y="1234"/>
                  </a:lnTo>
                  <a:lnTo>
                    <a:pt x="127" y="1237"/>
                  </a:lnTo>
                  <a:lnTo>
                    <a:pt x="168" y="1243"/>
                  </a:lnTo>
                  <a:lnTo>
                    <a:pt x="213" y="1243"/>
                  </a:lnTo>
                  <a:lnTo>
                    <a:pt x="281" y="1240"/>
                  </a:lnTo>
                  <a:lnTo>
                    <a:pt x="318" y="1237"/>
                  </a:lnTo>
                  <a:lnTo>
                    <a:pt x="357" y="1232"/>
                  </a:lnTo>
                  <a:lnTo>
                    <a:pt x="399" y="1223"/>
                  </a:lnTo>
                  <a:lnTo>
                    <a:pt x="440" y="1213"/>
                  </a:lnTo>
                  <a:lnTo>
                    <a:pt x="486" y="1200"/>
                  </a:lnTo>
                  <a:lnTo>
                    <a:pt x="532" y="1186"/>
                  </a:lnTo>
                  <a:lnTo>
                    <a:pt x="537" y="1181"/>
                  </a:lnTo>
                  <a:lnTo>
                    <a:pt x="551" y="1135"/>
                  </a:lnTo>
                  <a:lnTo>
                    <a:pt x="567" y="1078"/>
                  </a:lnTo>
                  <a:lnTo>
                    <a:pt x="586" y="1006"/>
                  </a:lnTo>
                  <a:lnTo>
                    <a:pt x="604" y="919"/>
                  </a:lnTo>
                  <a:lnTo>
                    <a:pt x="621" y="820"/>
                  </a:lnTo>
                  <a:lnTo>
                    <a:pt x="629" y="765"/>
                  </a:lnTo>
                  <a:lnTo>
                    <a:pt x="632" y="709"/>
                  </a:lnTo>
                  <a:lnTo>
                    <a:pt x="638" y="652"/>
                  </a:lnTo>
                  <a:lnTo>
                    <a:pt x="638" y="590"/>
                  </a:lnTo>
                  <a:lnTo>
                    <a:pt x="634" y="520"/>
                  </a:lnTo>
                  <a:lnTo>
                    <a:pt x="629" y="444"/>
                  </a:lnTo>
                  <a:lnTo>
                    <a:pt x="621" y="369"/>
                  </a:lnTo>
                  <a:lnTo>
                    <a:pt x="604" y="295"/>
                  </a:lnTo>
                  <a:lnTo>
                    <a:pt x="586" y="221"/>
                  </a:lnTo>
                  <a:lnTo>
                    <a:pt x="559" y="147"/>
                  </a:lnTo>
                  <a:lnTo>
                    <a:pt x="543" y="110"/>
                  </a:lnTo>
                  <a:lnTo>
                    <a:pt x="527" y="74"/>
                  </a:lnTo>
                  <a:lnTo>
                    <a:pt x="507" y="39"/>
                  </a:lnTo>
                  <a:lnTo>
                    <a:pt x="486" y="5"/>
                  </a:lnTo>
                  <a:lnTo>
                    <a:pt x="481" y="0"/>
                  </a:lnTo>
                  <a:lnTo>
                    <a:pt x="49" y="0"/>
                  </a:lnTo>
                  <a:lnTo>
                    <a:pt x="40" y="5"/>
                  </a:lnTo>
                  <a:lnTo>
                    <a:pt x="40" y="10"/>
                  </a:lnTo>
                  <a:lnTo>
                    <a:pt x="49" y="7"/>
                  </a:lnTo>
                  <a:lnTo>
                    <a:pt x="49" y="16"/>
                  </a:lnTo>
                  <a:lnTo>
                    <a:pt x="481" y="16"/>
                  </a:lnTo>
                  <a:lnTo>
                    <a:pt x="481" y="7"/>
                  </a:lnTo>
                  <a:lnTo>
                    <a:pt x="472" y="12"/>
                  </a:lnTo>
                  <a:lnTo>
                    <a:pt x="494" y="48"/>
                  </a:lnTo>
                  <a:lnTo>
                    <a:pt x="510" y="83"/>
                  </a:lnTo>
                  <a:lnTo>
                    <a:pt x="530" y="118"/>
                  </a:lnTo>
                  <a:lnTo>
                    <a:pt x="543" y="152"/>
                  </a:lnTo>
                  <a:lnTo>
                    <a:pt x="569" y="226"/>
                  </a:lnTo>
                  <a:lnTo>
                    <a:pt x="588" y="299"/>
                  </a:lnTo>
                  <a:lnTo>
                    <a:pt x="604" y="371"/>
                  </a:lnTo>
                  <a:lnTo>
                    <a:pt x="613" y="447"/>
                  </a:lnTo>
                  <a:lnTo>
                    <a:pt x="618" y="520"/>
                  </a:lnTo>
                  <a:lnTo>
                    <a:pt x="621" y="590"/>
                  </a:lnTo>
                  <a:lnTo>
                    <a:pt x="621" y="649"/>
                  </a:lnTo>
                  <a:lnTo>
                    <a:pt x="615" y="709"/>
                  </a:lnTo>
                  <a:lnTo>
                    <a:pt x="613" y="762"/>
                  </a:lnTo>
                  <a:lnTo>
                    <a:pt x="604" y="817"/>
                  </a:lnTo>
                  <a:lnTo>
                    <a:pt x="588" y="916"/>
                  </a:lnTo>
                  <a:lnTo>
                    <a:pt x="572" y="1002"/>
                  </a:lnTo>
                  <a:lnTo>
                    <a:pt x="553" y="1075"/>
                  </a:lnTo>
                  <a:lnTo>
                    <a:pt x="537" y="1129"/>
                  </a:lnTo>
                  <a:lnTo>
                    <a:pt x="527" y="1165"/>
                  </a:lnTo>
                  <a:lnTo>
                    <a:pt x="521" y="1175"/>
                  </a:lnTo>
                  <a:lnTo>
                    <a:pt x="530" y="1177"/>
                  </a:lnTo>
                  <a:lnTo>
                    <a:pt x="527" y="1170"/>
                  </a:lnTo>
                  <a:lnTo>
                    <a:pt x="481" y="1186"/>
                  </a:lnTo>
                  <a:lnTo>
                    <a:pt x="438" y="1197"/>
                  </a:lnTo>
                  <a:lnTo>
                    <a:pt x="394" y="1207"/>
                  </a:lnTo>
                  <a:lnTo>
                    <a:pt x="353" y="1216"/>
                  </a:lnTo>
                  <a:lnTo>
                    <a:pt x="316" y="1221"/>
                  </a:lnTo>
                  <a:lnTo>
                    <a:pt x="281" y="1223"/>
                  </a:lnTo>
                  <a:lnTo>
                    <a:pt x="213" y="1227"/>
                  </a:lnTo>
                  <a:lnTo>
                    <a:pt x="168" y="1227"/>
                  </a:lnTo>
                  <a:lnTo>
                    <a:pt x="127" y="1223"/>
                  </a:lnTo>
                  <a:lnTo>
                    <a:pt x="95" y="1218"/>
                  </a:lnTo>
                  <a:lnTo>
                    <a:pt x="65" y="1213"/>
                  </a:lnTo>
                  <a:lnTo>
                    <a:pt x="24" y="1202"/>
                  </a:lnTo>
                  <a:lnTo>
                    <a:pt x="17" y="1200"/>
                  </a:lnTo>
                  <a:lnTo>
                    <a:pt x="12" y="1197"/>
                  </a:lnTo>
                  <a:lnTo>
                    <a:pt x="8" y="1205"/>
                  </a:lnTo>
                  <a:lnTo>
                    <a:pt x="17" y="1211"/>
                  </a:lnTo>
                  <a:lnTo>
                    <a:pt x="33" y="1181"/>
                  </a:lnTo>
                  <a:lnTo>
                    <a:pt x="49" y="1154"/>
                  </a:lnTo>
                  <a:lnTo>
                    <a:pt x="63" y="1124"/>
                  </a:lnTo>
                  <a:lnTo>
                    <a:pt x="76" y="1092"/>
                  </a:lnTo>
                  <a:lnTo>
                    <a:pt x="97" y="1027"/>
                  </a:lnTo>
                  <a:lnTo>
                    <a:pt x="116" y="960"/>
                  </a:lnTo>
                  <a:lnTo>
                    <a:pt x="127" y="889"/>
                  </a:lnTo>
                  <a:lnTo>
                    <a:pt x="135" y="817"/>
                  </a:lnTo>
                  <a:lnTo>
                    <a:pt x="141" y="741"/>
                  </a:lnTo>
                  <a:lnTo>
                    <a:pt x="143" y="668"/>
                  </a:lnTo>
                  <a:lnTo>
                    <a:pt x="141" y="603"/>
                  </a:lnTo>
                  <a:lnTo>
                    <a:pt x="138" y="541"/>
                  </a:lnTo>
                  <a:lnTo>
                    <a:pt x="130" y="423"/>
                  </a:lnTo>
                  <a:lnTo>
                    <a:pt x="116" y="309"/>
                  </a:lnTo>
                  <a:lnTo>
                    <a:pt x="100" y="212"/>
                  </a:lnTo>
                  <a:lnTo>
                    <a:pt x="84" y="126"/>
                  </a:lnTo>
                  <a:lnTo>
                    <a:pt x="70" y="62"/>
                  </a:lnTo>
                  <a:lnTo>
                    <a:pt x="56" y="7"/>
                  </a:lnTo>
                  <a:lnTo>
                    <a:pt x="49" y="7"/>
                  </a:lnTo>
                  <a:lnTo>
                    <a:pt x="49" y="16"/>
                  </a:lnTo>
                  <a:lnTo>
                    <a:pt x="49" y="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4" name="Freeform 50"/>
            <p:cNvSpPr/>
            <p:nvPr/>
          </p:nvSpPr>
          <p:spPr bwMode="auto">
            <a:xfrm>
              <a:off x="2951" y="2431"/>
              <a:ext cx="54" cy="52"/>
            </a:xfrm>
            <a:custGeom>
              <a:avLst/>
              <a:gdLst>
                <a:gd name="T0" fmla="*/ 599 w 599"/>
                <a:gd name="T1" fmla="*/ 0 h 567"/>
                <a:gd name="T2" fmla="*/ 570 w 599"/>
                <a:gd name="T3" fmla="*/ 29 h 567"/>
                <a:gd name="T4" fmla="*/ 540 w 599"/>
                <a:gd name="T5" fmla="*/ 56 h 567"/>
                <a:gd name="T6" fmla="*/ 508 w 599"/>
                <a:gd name="T7" fmla="*/ 81 h 567"/>
                <a:gd name="T8" fmla="*/ 475 w 599"/>
                <a:gd name="T9" fmla="*/ 102 h 567"/>
                <a:gd name="T10" fmla="*/ 443 w 599"/>
                <a:gd name="T11" fmla="*/ 119 h 567"/>
                <a:gd name="T12" fmla="*/ 405 w 599"/>
                <a:gd name="T13" fmla="*/ 132 h 567"/>
                <a:gd name="T14" fmla="*/ 367 w 599"/>
                <a:gd name="T15" fmla="*/ 137 h 567"/>
                <a:gd name="T16" fmla="*/ 329 w 599"/>
                <a:gd name="T17" fmla="*/ 141 h 567"/>
                <a:gd name="T18" fmla="*/ 305 w 599"/>
                <a:gd name="T19" fmla="*/ 141 h 567"/>
                <a:gd name="T20" fmla="*/ 278 w 599"/>
                <a:gd name="T21" fmla="*/ 137 h 567"/>
                <a:gd name="T22" fmla="*/ 251 w 599"/>
                <a:gd name="T23" fmla="*/ 132 h 567"/>
                <a:gd name="T24" fmla="*/ 224 w 599"/>
                <a:gd name="T25" fmla="*/ 125 h 567"/>
                <a:gd name="T26" fmla="*/ 197 w 599"/>
                <a:gd name="T27" fmla="*/ 107 h 567"/>
                <a:gd name="T28" fmla="*/ 170 w 599"/>
                <a:gd name="T29" fmla="*/ 91 h 567"/>
                <a:gd name="T30" fmla="*/ 146 w 599"/>
                <a:gd name="T31" fmla="*/ 73 h 567"/>
                <a:gd name="T32" fmla="*/ 119 w 599"/>
                <a:gd name="T33" fmla="*/ 51 h 567"/>
                <a:gd name="T34" fmla="*/ 116 w 599"/>
                <a:gd name="T35" fmla="*/ 119 h 567"/>
                <a:gd name="T36" fmla="*/ 110 w 599"/>
                <a:gd name="T37" fmla="*/ 183 h 567"/>
                <a:gd name="T38" fmla="*/ 103 w 599"/>
                <a:gd name="T39" fmla="*/ 251 h 567"/>
                <a:gd name="T40" fmla="*/ 89 w 599"/>
                <a:gd name="T41" fmla="*/ 312 h 567"/>
                <a:gd name="T42" fmla="*/ 73 w 599"/>
                <a:gd name="T43" fmla="*/ 375 h 567"/>
                <a:gd name="T44" fmla="*/ 54 w 599"/>
                <a:gd name="T45" fmla="*/ 434 h 567"/>
                <a:gd name="T46" fmla="*/ 29 w 599"/>
                <a:gd name="T47" fmla="*/ 489 h 567"/>
                <a:gd name="T48" fmla="*/ 13 w 599"/>
                <a:gd name="T49" fmla="*/ 515 h 567"/>
                <a:gd name="T50" fmla="*/ 0 w 599"/>
                <a:gd name="T51" fmla="*/ 540 h 567"/>
                <a:gd name="T52" fmla="*/ 2 w 599"/>
                <a:gd name="T53" fmla="*/ 542 h 567"/>
                <a:gd name="T54" fmla="*/ 43 w 599"/>
                <a:gd name="T55" fmla="*/ 553 h 567"/>
                <a:gd name="T56" fmla="*/ 73 w 599"/>
                <a:gd name="T57" fmla="*/ 558 h 567"/>
                <a:gd name="T58" fmla="*/ 105 w 599"/>
                <a:gd name="T59" fmla="*/ 563 h 567"/>
                <a:gd name="T60" fmla="*/ 146 w 599"/>
                <a:gd name="T61" fmla="*/ 567 h 567"/>
                <a:gd name="T62" fmla="*/ 191 w 599"/>
                <a:gd name="T63" fmla="*/ 567 h 567"/>
                <a:gd name="T64" fmla="*/ 257 w 599"/>
                <a:gd name="T65" fmla="*/ 563 h 567"/>
                <a:gd name="T66" fmla="*/ 294 w 599"/>
                <a:gd name="T67" fmla="*/ 561 h 567"/>
                <a:gd name="T68" fmla="*/ 331 w 599"/>
                <a:gd name="T69" fmla="*/ 556 h 567"/>
                <a:gd name="T70" fmla="*/ 372 w 599"/>
                <a:gd name="T71" fmla="*/ 547 h 567"/>
                <a:gd name="T72" fmla="*/ 413 w 599"/>
                <a:gd name="T73" fmla="*/ 540 h 567"/>
                <a:gd name="T74" fmla="*/ 456 w 599"/>
                <a:gd name="T75" fmla="*/ 526 h 567"/>
                <a:gd name="T76" fmla="*/ 499 w 599"/>
                <a:gd name="T77" fmla="*/ 512 h 567"/>
                <a:gd name="T78" fmla="*/ 505 w 599"/>
                <a:gd name="T79" fmla="*/ 505 h 567"/>
                <a:gd name="T80" fmla="*/ 515 w 599"/>
                <a:gd name="T81" fmla="*/ 469 h 567"/>
                <a:gd name="T82" fmla="*/ 531 w 599"/>
                <a:gd name="T83" fmla="*/ 415 h 567"/>
                <a:gd name="T84" fmla="*/ 550 w 599"/>
                <a:gd name="T85" fmla="*/ 342 h 567"/>
                <a:gd name="T86" fmla="*/ 564 w 599"/>
                <a:gd name="T87" fmla="*/ 270 h 567"/>
                <a:gd name="T88" fmla="*/ 580 w 599"/>
                <a:gd name="T89" fmla="*/ 186 h 567"/>
                <a:gd name="T90" fmla="*/ 591 w 599"/>
                <a:gd name="T91" fmla="*/ 95 h 567"/>
                <a:gd name="T92" fmla="*/ 599 w 599"/>
                <a:gd name="T93" fmla="*/ 0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9" h="567">
                  <a:moveTo>
                    <a:pt x="599" y="0"/>
                  </a:moveTo>
                  <a:lnTo>
                    <a:pt x="570" y="29"/>
                  </a:lnTo>
                  <a:lnTo>
                    <a:pt x="540" y="56"/>
                  </a:lnTo>
                  <a:lnTo>
                    <a:pt x="508" y="81"/>
                  </a:lnTo>
                  <a:lnTo>
                    <a:pt x="475" y="102"/>
                  </a:lnTo>
                  <a:lnTo>
                    <a:pt x="443" y="119"/>
                  </a:lnTo>
                  <a:lnTo>
                    <a:pt x="405" y="132"/>
                  </a:lnTo>
                  <a:lnTo>
                    <a:pt x="367" y="137"/>
                  </a:lnTo>
                  <a:lnTo>
                    <a:pt x="329" y="141"/>
                  </a:lnTo>
                  <a:lnTo>
                    <a:pt x="305" y="141"/>
                  </a:lnTo>
                  <a:lnTo>
                    <a:pt x="278" y="137"/>
                  </a:lnTo>
                  <a:lnTo>
                    <a:pt x="251" y="132"/>
                  </a:lnTo>
                  <a:lnTo>
                    <a:pt x="224" y="125"/>
                  </a:lnTo>
                  <a:lnTo>
                    <a:pt x="197" y="107"/>
                  </a:lnTo>
                  <a:lnTo>
                    <a:pt x="170" y="91"/>
                  </a:lnTo>
                  <a:lnTo>
                    <a:pt x="146" y="73"/>
                  </a:lnTo>
                  <a:lnTo>
                    <a:pt x="119" y="51"/>
                  </a:lnTo>
                  <a:lnTo>
                    <a:pt x="116" y="119"/>
                  </a:lnTo>
                  <a:lnTo>
                    <a:pt x="110" y="183"/>
                  </a:lnTo>
                  <a:lnTo>
                    <a:pt x="103" y="251"/>
                  </a:lnTo>
                  <a:lnTo>
                    <a:pt x="89" y="312"/>
                  </a:lnTo>
                  <a:lnTo>
                    <a:pt x="73" y="375"/>
                  </a:lnTo>
                  <a:lnTo>
                    <a:pt x="54" y="434"/>
                  </a:lnTo>
                  <a:lnTo>
                    <a:pt x="29" y="489"/>
                  </a:lnTo>
                  <a:lnTo>
                    <a:pt x="13" y="515"/>
                  </a:lnTo>
                  <a:lnTo>
                    <a:pt x="0" y="540"/>
                  </a:lnTo>
                  <a:lnTo>
                    <a:pt x="2" y="542"/>
                  </a:lnTo>
                  <a:lnTo>
                    <a:pt x="43" y="553"/>
                  </a:lnTo>
                  <a:lnTo>
                    <a:pt x="73" y="558"/>
                  </a:lnTo>
                  <a:lnTo>
                    <a:pt x="105" y="563"/>
                  </a:lnTo>
                  <a:lnTo>
                    <a:pt x="146" y="567"/>
                  </a:lnTo>
                  <a:lnTo>
                    <a:pt x="191" y="567"/>
                  </a:lnTo>
                  <a:lnTo>
                    <a:pt x="257" y="563"/>
                  </a:lnTo>
                  <a:lnTo>
                    <a:pt x="294" y="561"/>
                  </a:lnTo>
                  <a:lnTo>
                    <a:pt x="331" y="556"/>
                  </a:lnTo>
                  <a:lnTo>
                    <a:pt x="372" y="547"/>
                  </a:lnTo>
                  <a:lnTo>
                    <a:pt x="413" y="540"/>
                  </a:lnTo>
                  <a:lnTo>
                    <a:pt x="456" y="526"/>
                  </a:lnTo>
                  <a:lnTo>
                    <a:pt x="499" y="512"/>
                  </a:lnTo>
                  <a:lnTo>
                    <a:pt x="505" y="505"/>
                  </a:lnTo>
                  <a:lnTo>
                    <a:pt x="515" y="469"/>
                  </a:lnTo>
                  <a:lnTo>
                    <a:pt x="531" y="415"/>
                  </a:lnTo>
                  <a:lnTo>
                    <a:pt x="550" y="342"/>
                  </a:lnTo>
                  <a:lnTo>
                    <a:pt x="564" y="270"/>
                  </a:lnTo>
                  <a:lnTo>
                    <a:pt x="580" y="186"/>
                  </a:lnTo>
                  <a:lnTo>
                    <a:pt x="591" y="95"/>
                  </a:lnTo>
                  <a:lnTo>
                    <a:pt x="599" y="0"/>
                  </a:lnTo>
                  <a:close/>
                </a:path>
              </a:pathLst>
            </a:custGeom>
            <a:solidFill>
              <a:srgbClr val="F2E68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5" name="Freeform 51"/>
            <p:cNvSpPr/>
            <p:nvPr/>
          </p:nvSpPr>
          <p:spPr bwMode="auto">
            <a:xfrm>
              <a:off x="2949" y="2430"/>
              <a:ext cx="57" cy="53"/>
            </a:xfrm>
            <a:custGeom>
              <a:avLst/>
              <a:gdLst>
                <a:gd name="T0" fmla="*/ 618 w 618"/>
                <a:gd name="T1" fmla="*/ 0 h 585"/>
                <a:gd name="T2" fmla="*/ 613 w 618"/>
                <a:gd name="T3" fmla="*/ 11 h 585"/>
                <a:gd name="T4" fmla="*/ 605 w 618"/>
                <a:gd name="T5" fmla="*/ 106 h 585"/>
                <a:gd name="T6" fmla="*/ 594 w 618"/>
                <a:gd name="T7" fmla="*/ 197 h 585"/>
                <a:gd name="T8" fmla="*/ 578 w 618"/>
                <a:gd name="T9" fmla="*/ 281 h 585"/>
                <a:gd name="T10" fmla="*/ 564 w 618"/>
                <a:gd name="T11" fmla="*/ 353 h 585"/>
                <a:gd name="T12" fmla="*/ 545 w 618"/>
                <a:gd name="T13" fmla="*/ 426 h 585"/>
                <a:gd name="T14" fmla="*/ 529 w 618"/>
                <a:gd name="T15" fmla="*/ 480 h 585"/>
                <a:gd name="T16" fmla="*/ 519 w 618"/>
                <a:gd name="T17" fmla="*/ 516 h 585"/>
                <a:gd name="T18" fmla="*/ 513 w 618"/>
                <a:gd name="T19" fmla="*/ 523 h 585"/>
                <a:gd name="T20" fmla="*/ 470 w 618"/>
                <a:gd name="T21" fmla="*/ 537 h 585"/>
                <a:gd name="T22" fmla="*/ 427 w 618"/>
                <a:gd name="T23" fmla="*/ 551 h 585"/>
                <a:gd name="T24" fmla="*/ 386 w 618"/>
                <a:gd name="T25" fmla="*/ 558 h 585"/>
                <a:gd name="T26" fmla="*/ 345 w 618"/>
                <a:gd name="T27" fmla="*/ 567 h 585"/>
                <a:gd name="T28" fmla="*/ 308 w 618"/>
                <a:gd name="T29" fmla="*/ 572 h 585"/>
                <a:gd name="T30" fmla="*/ 271 w 618"/>
                <a:gd name="T31" fmla="*/ 574 h 585"/>
                <a:gd name="T32" fmla="*/ 205 w 618"/>
                <a:gd name="T33" fmla="*/ 578 h 585"/>
                <a:gd name="T34" fmla="*/ 160 w 618"/>
                <a:gd name="T35" fmla="*/ 578 h 585"/>
                <a:gd name="T36" fmla="*/ 119 w 618"/>
                <a:gd name="T37" fmla="*/ 574 h 585"/>
                <a:gd name="T38" fmla="*/ 87 w 618"/>
                <a:gd name="T39" fmla="*/ 569 h 585"/>
                <a:gd name="T40" fmla="*/ 57 w 618"/>
                <a:gd name="T41" fmla="*/ 564 h 585"/>
                <a:gd name="T42" fmla="*/ 16 w 618"/>
                <a:gd name="T43" fmla="*/ 553 h 585"/>
                <a:gd name="T44" fmla="*/ 14 w 618"/>
                <a:gd name="T45" fmla="*/ 551 h 585"/>
                <a:gd name="T46" fmla="*/ 27 w 618"/>
                <a:gd name="T47" fmla="*/ 526 h 585"/>
                <a:gd name="T48" fmla="*/ 43 w 618"/>
                <a:gd name="T49" fmla="*/ 500 h 585"/>
                <a:gd name="T50" fmla="*/ 68 w 618"/>
                <a:gd name="T51" fmla="*/ 445 h 585"/>
                <a:gd name="T52" fmla="*/ 87 w 618"/>
                <a:gd name="T53" fmla="*/ 386 h 585"/>
                <a:gd name="T54" fmla="*/ 103 w 618"/>
                <a:gd name="T55" fmla="*/ 323 h 585"/>
                <a:gd name="T56" fmla="*/ 117 w 618"/>
                <a:gd name="T57" fmla="*/ 262 h 585"/>
                <a:gd name="T58" fmla="*/ 124 w 618"/>
                <a:gd name="T59" fmla="*/ 194 h 585"/>
                <a:gd name="T60" fmla="*/ 130 w 618"/>
                <a:gd name="T61" fmla="*/ 130 h 585"/>
                <a:gd name="T62" fmla="*/ 133 w 618"/>
                <a:gd name="T63" fmla="*/ 62 h 585"/>
                <a:gd name="T64" fmla="*/ 124 w 618"/>
                <a:gd name="T65" fmla="*/ 54 h 585"/>
                <a:gd name="T66" fmla="*/ 122 w 618"/>
                <a:gd name="T67" fmla="*/ 125 h 585"/>
                <a:gd name="T68" fmla="*/ 117 w 618"/>
                <a:gd name="T69" fmla="*/ 192 h 585"/>
                <a:gd name="T70" fmla="*/ 108 w 618"/>
                <a:gd name="T71" fmla="*/ 259 h 585"/>
                <a:gd name="T72" fmla="*/ 94 w 618"/>
                <a:gd name="T73" fmla="*/ 327 h 585"/>
                <a:gd name="T74" fmla="*/ 78 w 618"/>
                <a:gd name="T75" fmla="*/ 389 h 585"/>
                <a:gd name="T76" fmla="*/ 57 w 618"/>
                <a:gd name="T77" fmla="*/ 448 h 585"/>
                <a:gd name="T78" fmla="*/ 32 w 618"/>
                <a:gd name="T79" fmla="*/ 505 h 585"/>
                <a:gd name="T80" fmla="*/ 16 w 618"/>
                <a:gd name="T81" fmla="*/ 532 h 585"/>
                <a:gd name="T82" fmla="*/ 0 w 618"/>
                <a:gd name="T83" fmla="*/ 556 h 585"/>
                <a:gd name="T84" fmla="*/ 14 w 618"/>
                <a:gd name="T85" fmla="*/ 562 h 585"/>
                <a:gd name="T86" fmla="*/ 55 w 618"/>
                <a:gd name="T87" fmla="*/ 572 h 585"/>
                <a:gd name="T88" fmla="*/ 84 w 618"/>
                <a:gd name="T89" fmla="*/ 578 h 585"/>
                <a:gd name="T90" fmla="*/ 119 w 618"/>
                <a:gd name="T91" fmla="*/ 583 h 585"/>
                <a:gd name="T92" fmla="*/ 160 w 618"/>
                <a:gd name="T93" fmla="*/ 585 h 585"/>
                <a:gd name="T94" fmla="*/ 205 w 618"/>
                <a:gd name="T95" fmla="*/ 585 h 585"/>
                <a:gd name="T96" fmla="*/ 273 w 618"/>
                <a:gd name="T97" fmla="*/ 583 h 585"/>
                <a:gd name="T98" fmla="*/ 310 w 618"/>
                <a:gd name="T99" fmla="*/ 580 h 585"/>
                <a:gd name="T100" fmla="*/ 349 w 618"/>
                <a:gd name="T101" fmla="*/ 574 h 585"/>
                <a:gd name="T102" fmla="*/ 389 w 618"/>
                <a:gd name="T103" fmla="*/ 567 h 585"/>
                <a:gd name="T104" fmla="*/ 432 w 618"/>
                <a:gd name="T105" fmla="*/ 556 h 585"/>
                <a:gd name="T106" fmla="*/ 476 w 618"/>
                <a:gd name="T107" fmla="*/ 546 h 585"/>
                <a:gd name="T108" fmla="*/ 522 w 618"/>
                <a:gd name="T109" fmla="*/ 528 h 585"/>
                <a:gd name="T110" fmla="*/ 535 w 618"/>
                <a:gd name="T111" fmla="*/ 489 h 585"/>
                <a:gd name="T112" fmla="*/ 548 w 618"/>
                <a:gd name="T113" fmla="*/ 440 h 585"/>
                <a:gd name="T114" fmla="*/ 567 w 618"/>
                <a:gd name="T115" fmla="*/ 375 h 585"/>
                <a:gd name="T116" fmla="*/ 584 w 618"/>
                <a:gd name="T117" fmla="*/ 297 h 585"/>
                <a:gd name="T118" fmla="*/ 600 w 618"/>
                <a:gd name="T119" fmla="*/ 208 h 585"/>
                <a:gd name="T120" fmla="*/ 613 w 618"/>
                <a:gd name="T121" fmla="*/ 108 h 585"/>
                <a:gd name="T122" fmla="*/ 616 w 618"/>
                <a:gd name="T123" fmla="*/ 54 h 585"/>
                <a:gd name="T124" fmla="*/ 618 w 618"/>
                <a:gd name="T125"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8" h="585">
                  <a:moveTo>
                    <a:pt x="618" y="0"/>
                  </a:moveTo>
                  <a:lnTo>
                    <a:pt x="613" y="11"/>
                  </a:lnTo>
                  <a:lnTo>
                    <a:pt x="605" y="106"/>
                  </a:lnTo>
                  <a:lnTo>
                    <a:pt x="594" y="197"/>
                  </a:lnTo>
                  <a:lnTo>
                    <a:pt x="578" y="281"/>
                  </a:lnTo>
                  <a:lnTo>
                    <a:pt x="564" y="353"/>
                  </a:lnTo>
                  <a:lnTo>
                    <a:pt x="545" y="426"/>
                  </a:lnTo>
                  <a:lnTo>
                    <a:pt x="529" y="480"/>
                  </a:lnTo>
                  <a:lnTo>
                    <a:pt x="519" y="516"/>
                  </a:lnTo>
                  <a:lnTo>
                    <a:pt x="513" y="523"/>
                  </a:lnTo>
                  <a:lnTo>
                    <a:pt x="470" y="537"/>
                  </a:lnTo>
                  <a:lnTo>
                    <a:pt x="427" y="551"/>
                  </a:lnTo>
                  <a:lnTo>
                    <a:pt x="386" y="558"/>
                  </a:lnTo>
                  <a:lnTo>
                    <a:pt x="345" y="567"/>
                  </a:lnTo>
                  <a:lnTo>
                    <a:pt x="308" y="572"/>
                  </a:lnTo>
                  <a:lnTo>
                    <a:pt x="271" y="574"/>
                  </a:lnTo>
                  <a:lnTo>
                    <a:pt x="205" y="578"/>
                  </a:lnTo>
                  <a:lnTo>
                    <a:pt x="160" y="578"/>
                  </a:lnTo>
                  <a:lnTo>
                    <a:pt x="119" y="574"/>
                  </a:lnTo>
                  <a:lnTo>
                    <a:pt x="87" y="569"/>
                  </a:lnTo>
                  <a:lnTo>
                    <a:pt x="57" y="564"/>
                  </a:lnTo>
                  <a:lnTo>
                    <a:pt x="16" y="553"/>
                  </a:lnTo>
                  <a:lnTo>
                    <a:pt x="14" y="551"/>
                  </a:lnTo>
                  <a:lnTo>
                    <a:pt x="27" y="526"/>
                  </a:lnTo>
                  <a:lnTo>
                    <a:pt x="43" y="500"/>
                  </a:lnTo>
                  <a:lnTo>
                    <a:pt x="68" y="445"/>
                  </a:lnTo>
                  <a:lnTo>
                    <a:pt x="87" y="386"/>
                  </a:lnTo>
                  <a:lnTo>
                    <a:pt x="103" y="323"/>
                  </a:lnTo>
                  <a:lnTo>
                    <a:pt x="117" y="262"/>
                  </a:lnTo>
                  <a:lnTo>
                    <a:pt x="124" y="194"/>
                  </a:lnTo>
                  <a:lnTo>
                    <a:pt x="130" y="130"/>
                  </a:lnTo>
                  <a:lnTo>
                    <a:pt x="133" y="62"/>
                  </a:lnTo>
                  <a:lnTo>
                    <a:pt x="124" y="54"/>
                  </a:lnTo>
                  <a:lnTo>
                    <a:pt x="122" y="125"/>
                  </a:lnTo>
                  <a:lnTo>
                    <a:pt x="117" y="192"/>
                  </a:lnTo>
                  <a:lnTo>
                    <a:pt x="108" y="259"/>
                  </a:lnTo>
                  <a:lnTo>
                    <a:pt x="94" y="327"/>
                  </a:lnTo>
                  <a:lnTo>
                    <a:pt x="78" y="389"/>
                  </a:lnTo>
                  <a:lnTo>
                    <a:pt x="57" y="448"/>
                  </a:lnTo>
                  <a:lnTo>
                    <a:pt x="32" y="505"/>
                  </a:lnTo>
                  <a:lnTo>
                    <a:pt x="16" y="532"/>
                  </a:lnTo>
                  <a:lnTo>
                    <a:pt x="0" y="556"/>
                  </a:lnTo>
                  <a:lnTo>
                    <a:pt x="14" y="562"/>
                  </a:lnTo>
                  <a:lnTo>
                    <a:pt x="55" y="572"/>
                  </a:lnTo>
                  <a:lnTo>
                    <a:pt x="84" y="578"/>
                  </a:lnTo>
                  <a:lnTo>
                    <a:pt x="119" y="583"/>
                  </a:lnTo>
                  <a:lnTo>
                    <a:pt x="160" y="585"/>
                  </a:lnTo>
                  <a:lnTo>
                    <a:pt x="205" y="585"/>
                  </a:lnTo>
                  <a:lnTo>
                    <a:pt x="273" y="583"/>
                  </a:lnTo>
                  <a:lnTo>
                    <a:pt x="310" y="580"/>
                  </a:lnTo>
                  <a:lnTo>
                    <a:pt x="349" y="574"/>
                  </a:lnTo>
                  <a:lnTo>
                    <a:pt x="389" y="567"/>
                  </a:lnTo>
                  <a:lnTo>
                    <a:pt x="432" y="556"/>
                  </a:lnTo>
                  <a:lnTo>
                    <a:pt x="476" y="546"/>
                  </a:lnTo>
                  <a:lnTo>
                    <a:pt x="522" y="528"/>
                  </a:lnTo>
                  <a:lnTo>
                    <a:pt x="535" y="489"/>
                  </a:lnTo>
                  <a:lnTo>
                    <a:pt x="548" y="440"/>
                  </a:lnTo>
                  <a:lnTo>
                    <a:pt x="567" y="375"/>
                  </a:lnTo>
                  <a:lnTo>
                    <a:pt x="584" y="297"/>
                  </a:lnTo>
                  <a:lnTo>
                    <a:pt x="600" y="208"/>
                  </a:lnTo>
                  <a:lnTo>
                    <a:pt x="613" y="108"/>
                  </a:lnTo>
                  <a:lnTo>
                    <a:pt x="616" y="54"/>
                  </a:lnTo>
                  <a:lnTo>
                    <a:pt x="618" y="0"/>
                  </a:lnTo>
                  <a:close/>
                </a:path>
              </a:pathLst>
            </a:custGeom>
            <a:solidFill>
              <a:srgbClr val="753C2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6" name="Freeform 52"/>
            <p:cNvSpPr/>
            <p:nvPr/>
          </p:nvSpPr>
          <p:spPr bwMode="auto">
            <a:xfrm>
              <a:off x="2067" y="2305"/>
              <a:ext cx="304" cy="21"/>
            </a:xfrm>
            <a:custGeom>
              <a:avLst/>
              <a:gdLst>
                <a:gd name="T0" fmla="*/ 0 w 3351"/>
                <a:gd name="T1" fmla="*/ 0 h 238"/>
                <a:gd name="T2" fmla="*/ 2 w 3351"/>
                <a:gd name="T3" fmla="*/ 9 h 238"/>
                <a:gd name="T4" fmla="*/ 81 w 3351"/>
                <a:gd name="T5" fmla="*/ 28 h 238"/>
                <a:gd name="T6" fmla="*/ 161 w 3351"/>
                <a:gd name="T7" fmla="*/ 44 h 238"/>
                <a:gd name="T8" fmla="*/ 323 w 3351"/>
                <a:gd name="T9" fmla="*/ 76 h 238"/>
                <a:gd name="T10" fmla="*/ 490 w 3351"/>
                <a:gd name="T11" fmla="*/ 103 h 238"/>
                <a:gd name="T12" fmla="*/ 663 w 3351"/>
                <a:gd name="T13" fmla="*/ 131 h 238"/>
                <a:gd name="T14" fmla="*/ 893 w 3351"/>
                <a:gd name="T15" fmla="*/ 159 h 238"/>
                <a:gd name="T16" fmla="*/ 1119 w 3351"/>
                <a:gd name="T17" fmla="*/ 182 h 238"/>
                <a:gd name="T18" fmla="*/ 1349 w 3351"/>
                <a:gd name="T19" fmla="*/ 203 h 238"/>
                <a:gd name="T20" fmla="*/ 1572 w 3351"/>
                <a:gd name="T21" fmla="*/ 217 h 238"/>
                <a:gd name="T22" fmla="*/ 1791 w 3351"/>
                <a:gd name="T23" fmla="*/ 228 h 238"/>
                <a:gd name="T24" fmla="*/ 2005 w 3351"/>
                <a:gd name="T25" fmla="*/ 233 h 238"/>
                <a:gd name="T26" fmla="*/ 2210 w 3351"/>
                <a:gd name="T27" fmla="*/ 238 h 238"/>
                <a:gd name="T28" fmla="*/ 2404 w 3351"/>
                <a:gd name="T29" fmla="*/ 238 h 238"/>
                <a:gd name="T30" fmla="*/ 2591 w 3351"/>
                <a:gd name="T31" fmla="*/ 238 h 238"/>
                <a:gd name="T32" fmla="*/ 2760 w 3351"/>
                <a:gd name="T33" fmla="*/ 235 h 238"/>
                <a:gd name="T34" fmla="*/ 3049 w 3351"/>
                <a:gd name="T35" fmla="*/ 225 h 238"/>
                <a:gd name="T36" fmla="*/ 3252 w 3351"/>
                <a:gd name="T37" fmla="*/ 217 h 238"/>
                <a:gd name="T38" fmla="*/ 3351 w 3351"/>
                <a:gd name="T39" fmla="*/ 212 h 238"/>
                <a:gd name="T40" fmla="*/ 3351 w 3351"/>
                <a:gd name="T41" fmla="*/ 209 h 238"/>
                <a:gd name="T42" fmla="*/ 3351 w 3351"/>
                <a:gd name="T43" fmla="*/ 203 h 238"/>
                <a:gd name="T44" fmla="*/ 3341 w 3351"/>
                <a:gd name="T45" fmla="*/ 203 h 238"/>
                <a:gd name="T46" fmla="*/ 3224 w 3351"/>
                <a:gd name="T47" fmla="*/ 209 h 238"/>
                <a:gd name="T48" fmla="*/ 3022 w 3351"/>
                <a:gd name="T49" fmla="*/ 219 h 238"/>
                <a:gd name="T50" fmla="*/ 2744 w 3351"/>
                <a:gd name="T51" fmla="*/ 228 h 238"/>
                <a:gd name="T52" fmla="*/ 2580 w 3351"/>
                <a:gd name="T53" fmla="*/ 230 h 238"/>
                <a:gd name="T54" fmla="*/ 2404 w 3351"/>
                <a:gd name="T55" fmla="*/ 230 h 238"/>
                <a:gd name="T56" fmla="*/ 2210 w 3351"/>
                <a:gd name="T57" fmla="*/ 230 h 238"/>
                <a:gd name="T58" fmla="*/ 2005 w 3351"/>
                <a:gd name="T59" fmla="*/ 225 h 238"/>
                <a:gd name="T60" fmla="*/ 1795 w 3351"/>
                <a:gd name="T61" fmla="*/ 219 h 238"/>
                <a:gd name="T62" fmla="*/ 1572 w 3351"/>
                <a:gd name="T63" fmla="*/ 209 h 238"/>
                <a:gd name="T64" fmla="*/ 1349 w 3351"/>
                <a:gd name="T65" fmla="*/ 195 h 238"/>
                <a:gd name="T66" fmla="*/ 1123 w 3351"/>
                <a:gd name="T67" fmla="*/ 173 h 238"/>
                <a:gd name="T68" fmla="*/ 893 w 3351"/>
                <a:gd name="T69" fmla="*/ 152 h 238"/>
                <a:gd name="T70" fmla="*/ 666 w 3351"/>
                <a:gd name="T71" fmla="*/ 122 h 238"/>
                <a:gd name="T72" fmla="*/ 493 w 3351"/>
                <a:gd name="T73" fmla="*/ 95 h 238"/>
                <a:gd name="T74" fmla="*/ 323 w 3351"/>
                <a:gd name="T75" fmla="*/ 69 h 238"/>
                <a:gd name="T76" fmla="*/ 159 w 3351"/>
                <a:gd name="T77" fmla="*/ 36 h 238"/>
                <a:gd name="T78" fmla="*/ 81 w 3351"/>
                <a:gd name="T79" fmla="*/ 20 h 238"/>
                <a:gd name="T80" fmla="*/ 0 w 3351"/>
                <a:gd name="T8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51" h="238">
                  <a:moveTo>
                    <a:pt x="0" y="0"/>
                  </a:moveTo>
                  <a:lnTo>
                    <a:pt x="2" y="9"/>
                  </a:lnTo>
                  <a:lnTo>
                    <a:pt x="81" y="28"/>
                  </a:lnTo>
                  <a:lnTo>
                    <a:pt x="161" y="44"/>
                  </a:lnTo>
                  <a:lnTo>
                    <a:pt x="323" y="76"/>
                  </a:lnTo>
                  <a:lnTo>
                    <a:pt x="490" y="103"/>
                  </a:lnTo>
                  <a:lnTo>
                    <a:pt x="663" y="131"/>
                  </a:lnTo>
                  <a:lnTo>
                    <a:pt x="893" y="159"/>
                  </a:lnTo>
                  <a:lnTo>
                    <a:pt x="1119" y="182"/>
                  </a:lnTo>
                  <a:lnTo>
                    <a:pt x="1349" y="203"/>
                  </a:lnTo>
                  <a:lnTo>
                    <a:pt x="1572" y="217"/>
                  </a:lnTo>
                  <a:lnTo>
                    <a:pt x="1791" y="228"/>
                  </a:lnTo>
                  <a:lnTo>
                    <a:pt x="2005" y="233"/>
                  </a:lnTo>
                  <a:lnTo>
                    <a:pt x="2210" y="238"/>
                  </a:lnTo>
                  <a:lnTo>
                    <a:pt x="2404" y="238"/>
                  </a:lnTo>
                  <a:lnTo>
                    <a:pt x="2591" y="238"/>
                  </a:lnTo>
                  <a:lnTo>
                    <a:pt x="2760" y="235"/>
                  </a:lnTo>
                  <a:lnTo>
                    <a:pt x="3049" y="225"/>
                  </a:lnTo>
                  <a:lnTo>
                    <a:pt x="3252" y="217"/>
                  </a:lnTo>
                  <a:lnTo>
                    <a:pt x="3351" y="212"/>
                  </a:lnTo>
                  <a:lnTo>
                    <a:pt x="3351" y="209"/>
                  </a:lnTo>
                  <a:lnTo>
                    <a:pt x="3351" y="203"/>
                  </a:lnTo>
                  <a:lnTo>
                    <a:pt x="3341" y="203"/>
                  </a:lnTo>
                  <a:lnTo>
                    <a:pt x="3224" y="209"/>
                  </a:lnTo>
                  <a:lnTo>
                    <a:pt x="3022" y="219"/>
                  </a:lnTo>
                  <a:lnTo>
                    <a:pt x="2744" y="228"/>
                  </a:lnTo>
                  <a:lnTo>
                    <a:pt x="2580" y="230"/>
                  </a:lnTo>
                  <a:lnTo>
                    <a:pt x="2404" y="230"/>
                  </a:lnTo>
                  <a:lnTo>
                    <a:pt x="2210" y="230"/>
                  </a:lnTo>
                  <a:lnTo>
                    <a:pt x="2005" y="225"/>
                  </a:lnTo>
                  <a:lnTo>
                    <a:pt x="1795" y="219"/>
                  </a:lnTo>
                  <a:lnTo>
                    <a:pt x="1572" y="209"/>
                  </a:lnTo>
                  <a:lnTo>
                    <a:pt x="1349" y="195"/>
                  </a:lnTo>
                  <a:lnTo>
                    <a:pt x="1123" y="173"/>
                  </a:lnTo>
                  <a:lnTo>
                    <a:pt x="893" y="152"/>
                  </a:lnTo>
                  <a:lnTo>
                    <a:pt x="666" y="122"/>
                  </a:lnTo>
                  <a:lnTo>
                    <a:pt x="493" y="95"/>
                  </a:lnTo>
                  <a:lnTo>
                    <a:pt x="323" y="69"/>
                  </a:lnTo>
                  <a:lnTo>
                    <a:pt x="159" y="36"/>
                  </a:lnTo>
                  <a:lnTo>
                    <a:pt x="81" y="20"/>
                  </a:lnTo>
                  <a:lnTo>
                    <a:pt x="0"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7" name="Freeform 53"/>
            <p:cNvSpPr/>
            <p:nvPr/>
          </p:nvSpPr>
          <p:spPr bwMode="auto">
            <a:xfrm>
              <a:off x="2371" y="2273"/>
              <a:ext cx="59" cy="69"/>
            </a:xfrm>
            <a:custGeom>
              <a:avLst/>
              <a:gdLst>
                <a:gd name="T0" fmla="*/ 95 w 651"/>
                <a:gd name="T1" fmla="*/ 111 h 755"/>
                <a:gd name="T2" fmla="*/ 111 w 651"/>
                <a:gd name="T3" fmla="*/ 92 h 755"/>
                <a:gd name="T4" fmla="*/ 165 w 651"/>
                <a:gd name="T5" fmla="*/ 60 h 755"/>
                <a:gd name="T6" fmla="*/ 243 w 651"/>
                <a:gd name="T7" fmla="*/ 32 h 755"/>
                <a:gd name="T8" fmla="*/ 333 w 651"/>
                <a:gd name="T9" fmla="*/ 16 h 755"/>
                <a:gd name="T10" fmla="*/ 410 w 651"/>
                <a:gd name="T11" fmla="*/ 16 h 755"/>
                <a:gd name="T12" fmla="*/ 470 w 651"/>
                <a:gd name="T13" fmla="*/ 25 h 755"/>
                <a:gd name="T14" fmla="*/ 522 w 651"/>
                <a:gd name="T15" fmla="*/ 44 h 755"/>
                <a:gd name="T16" fmla="*/ 564 w 651"/>
                <a:gd name="T17" fmla="*/ 71 h 755"/>
                <a:gd name="T18" fmla="*/ 591 w 651"/>
                <a:gd name="T19" fmla="*/ 108 h 755"/>
                <a:gd name="T20" fmla="*/ 613 w 651"/>
                <a:gd name="T21" fmla="*/ 154 h 755"/>
                <a:gd name="T22" fmla="*/ 626 w 651"/>
                <a:gd name="T23" fmla="*/ 205 h 755"/>
                <a:gd name="T24" fmla="*/ 635 w 651"/>
                <a:gd name="T25" fmla="*/ 262 h 755"/>
                <a:gd name="T26" fmla="*/ 632 w 651"/>
                <a:gd name="T27" fmla="*/ 335 h 755"/>
                <a:gd name="T28" fmla="*/ 616 w 651"/>
                <a:gd name="T29" fmla="*/ 424 h 755"/>
                <a:gd name="T30" fmla="*/ 586 w 651"/>
                <a:gd name="T31" fmla="*/ 511 h 755"/>
                <a:gd name="T32" fmla="*/ 543 w 651"/>
                <a:gd name="T33" fmla="*/ 586 h 755"/>
                <a:gd name="T34" fmla="*/ 467 w 651"/>
                <a:gd name="T35" fmla="*/ 661 h 755"/>
                <a:gd name="T36" fmla="*/ 416 w 651"/>
                <a:gd name="T37" fmla="*/ 702 h 755"/>
                <a:gd name="T38" fmla="*/ 362 w 651"/>
                <a:gd name="T39" fmla="*/ 729 h 755"/>
                <a:gd name="T40" fmla="*/ 299 w 651"/>
                <a:gd name="T41" fmla="*/ 739 h 755"/>
                <a:gd name="T42" fmla="*/ 241 w 651"/>
                <a:gd name="T43" fmla="*/ 729 h 755"/>
                <a:gd name="T44" fmla="*/ 173 w 651"/>
                <a:gd name="T45" fmla="*/ 697 h 755"/>
                <a:gd name="T46" fmla="*/ 97 w 651"/>
                <a:gd name="T47" fmla="*/ 640 h 755"/>
                <a:gd name="T48" fmla="*/ 14 w 651"/>
                <a:gd name="T49" fmla="*/ 550 h 755"/>
                <a:gd name="T50" fmla="*/ 16 w 651"/>
                <a:gd name="T51" fmla="*/ 557 h 755"/>
                <a:gd name="T52" fmla="*/ 89 w 651"/>
                <a:gd name="T53" fmla="*/ 108 h 755"/>
                <a:gd name="T54" fmla="*/ 89 w 651"/>
                <a:gd name="T55" fmla="*/ 108 h 755"/>
                <a:gd name="T56" fmla="*/ 0 w 651"/>
                <a:gd name="T57" fmla="*/ 554 h 755"/>
                <a:gd name="T58" fmla="*/ 46 w 651"/>
                <a:gd name="T59" fmla="*/ 610 h 755"/>
                <a:gd name="T60" fmla="*/ 124 w 651"/>
                <a:gd name="T61" fmla="*/ 686 h 755"/>
                <a:gd name="T62" fmla="*/ 200 w 651"/>
                <a:gd name="T63" fmla="*/ 732 h 755"/>
                <a:gd name="T64" fmla="*/ 267 w 651"/>
                <a:gd name="T65" fmla="*/ 753 h 755"/>
                <a:gd name="T66" fmla="*/ 335 w 651"/>
                <a:gd name="T67" fmla="*/ 753 h 755"/>
                <a:gd name="T68" fmla="*/ 397 w 651"/>
                <a:gd name="T69" fmla="*/ 732 h 755"/>
                <a:gd name="T70" fmla="*/ 453 w 651"/>
                <a:gd name="T71" fmla="*/ 697 h 755"/>
                <a:gd name="T72" fmla="*/ 527 w 651"/>
                <a:gd name="T73" fmla="*/ 629 h 755"/>
                <a:gd name="T74" fmla="*/ 580 w 651"/>
                <a:gd name="T75" fmla="*/ 557 h 755"/>
                <a:gd name="T76" fmla="*/ 619 w 651"/>
                <a:gd name="T77" fmla="*/ 472 h 755"/>
                <a:gd name="T78" fmla="*/ 642 w 651"/>
                <a:gd name="T79" fmla="*/ 381 h 755"/>
                <a:gd name="T80" fmla="*/ 651 w 651"/>
                <a:gd name="T81" fmla="*/ 289 h 755"/>
                <a:gd name="T82" fmla="*/ 648 w 651"/>
                <a:gd name="T83" fmla="*/ 230 h 755"/>
                <a:gd name="T84" fmla="*/ 637 w 651"/>
                <a:gd name="T85" fmla="*/ 176 h 755"/>
                <a:gd name="T86" fmla="*/ 619 w 651"/>
                <a:gd name="T87" fmla="*/ 124 h 755"/>
                <a:gd name="T88" fmla="*/ 591 w 651"/>
                <a:gd name="T89" fmla="*/ 78 h 755"/>
                <a:gd name="T90" fmla="*/ 554 w 651"/>
                <a:gd name="T91" fmla="*/ 41 h 755"/>
                <a:gd name="T92" fmla="*/ 502 w 651"/>
                <a:gd name="T93" fmla="*/ 16 h 755"/>
                <a:gd name="T94" fmla="*/ 443 w 651"/>
                <a:gd name="T95" fmla="*/ 4 h 755"/>
                <a:gd name="T96" fmla="*/ 378 w 651"/>
                <a:gd name="T97" fmla="*/ 0 h 755"/>
                <a:gd name="T98" fmla="*/ 283 w 651"/>
                <a:gd name="T99" fmla="*/ 9 h 755"/>
                <a:gd name="T100" fmla="*/ 198 w 651"/>
                <a:gd name="T101" fmla="*/ 30 h 755"/>
                <a:gd name="T102" fmla="*/ 127 w 651"/>
                <a:gd name="T103" fmla="*/ 62 h 755"/>
                <a:gd name="T104" fmla="*/ 89 w 651"/>
                <a:gd name="T105" fmla="*/ 92 h 755"/>
                <a:gd name="T106" fmla="*/ 81 w 651"/>
                <a:gd name="T107" fmla="*/ 106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1" h="755">
                  <a:moveTo>
                    <a:pt x="89" y="108"/>
                  </a:moveTo>
                  <a:lnTo>
                    <a:pt x="95" y="111"/>
                  </a:lnTo>
                  <a:lnTo>
                    <a:pt x="103" y="103"/>
                  </a:lnTo>
                  <a:lnTo>
                    <a:pt x="111" y="92"/>
                  </a:lnTo>
                  <a:lnTo>
                    <a:pt x="135" y="76"/>
                  </a:lnTo>
                  <a:lnTo>
                    <a:pt x="165" y="60"/>
                  </a:lnTo>
                  <a:lnTo>
                    <a:pt x="203" y="44"/>
                  </a:lnTo>
                  <a:lnTo>
                    <a:pt x="243" y="32"/>
                  </a:lnTo>
                  <a:lnTo>
                    <a:pt x="287" y="22"/>
                  </a:lnTo>
                  <a:lnTo>
                    <a:pt x="333" y="16"/>
                  </a:lnTo>
                  <a:lnTo>
                    <a:pt x="378" y="16"/>
                  </a:lnTo>
                  <a:lnTo>
                    <a:pt x="410" y="16"/>
                  </a:lnTo>
                  <a:lnTo>
                    <a:pt x="440" y="20"/>
                  </a:lnTo>
                  <a:lnTo>
                    <a:pt x="470" y="25"/>
                  </a:lnTo>
                  <a:lnTo>
                    <a:pt x="497" y="32"/>
                  </a:lnTo>
                  <a:lnTo>
                    <a:pt x="522" y="44"/>
                  </a:lnTo>
                  <a:lnTo>
                    <a:pt x="543" y="55"/>
                  </a:lnTo>
                  <a:lnTo>
                    <a:pt x="564" y="71"/>
                  </a:lnTo>
                  <a:lnTo>
                    <a:pt x="578" y="89"/>
                  </a:lnTo>
                  <a:lnTo>
                    <a:pt x="591" y="108"/>
                  </a:lnTo>
                  <a:lnTo>
                    <a:pt x="602" y="130"/>
                  </a:lnTo>
                  <a:lnTo>
                    <a:pt x="613" y="154"/>
                  </a:lnTo>
                  <a:lnTo>
                    <a:pt x="621" y="179"/>
                  </a:lnTo>
                  <a:lnTo>
                    <a:pt x="626" y="205"/>
                  </a:lnTo>
                  <a:lnTo>
                    <a:pt x="632" y="232"/>
                  </a:lnTo>
                  <a:lnTo>
                    <a:pt x="635" y="262"/>
                  </a:lnTo>
                  <a:lnTo>
                    <a:pt x="635" y="289"/>
                  </a:lnTo>
                  <a:lnTo>
                    <a:pt x="632" y="335"/>
                  </a:lnTo>
                  <a:lnTo>
                    <a:pt x="626" y="378"/>
                  </a:lnTo>
                  <a:lnTo>
                    <a:pt x="616" y="424"/>
                  </a:lnTo>
                  <a:lnTo>
                    <a:pt x="605" y="467"/>
                  </a:lnTo>
                  <a:lnTo>
                    <a:pt x="586" y="511"/>
                  </a:lnTo>
                  <a:lnTo>
                    <a:pt x="568" y="548"/>
                  </a:lnTo>
                  <a:lnTo>
                    <a:pt x="543" y="586"/>
                  </a:lnTo>
                  <a:lnTo>
                    <a:pt x="513" y="619"/>
                  </a:lnTo>
                  <a:lnTo>
                    <a:pt x="467" y="661"/>
                  </a:lnTo>
                  <a:lnTo>
                    <a:pt x="443" y="683"/>
                  </a:lnTo>
                  <a:lnTo>
                    <a:pt x="416" y="702"/>
                  </a:lnTo>
                  <a:lnTo>
                    <a:pt x="389" y="718"/>
                  </a:lnTo>
                  <a:lnTo>
                    <a:pt x="362" y="729"/>
                  </a:lnTo>
                  <a:lnTo>
                    <a:pt x="333" y="737"/>
                  </a:lnTo>
                  <a:lnTo>
                    <a:pt x="299" y="739"/>
                  </a:lnTo>
                  <a:lnTo>
                    <a:pt x="271" y="737"/>
                  </a:lnTo>
                  <a:lnTo>
                    <a:pt x="241" y="729"/>
                  </a:lnTo>
                  <a:lnTo>
                    <a:pt x="205" y="716"/>
                  </a:lnTo>
                  <a:lnTo>
                    <a:pt x="173" y="697"/>
                  </a:lnTo>
                  <a:lnTo>
                    <a:pt x="135" y="672"/>
                  </a:lnTo>
                  <a:lnTo>
                    <a:pt x="97" y="640"/>
                  </a:lnTo>
                  <a:lnTo>
                    <a:pt x="57" y="599"/>
                  </a:lnTo>
                  <a:lnTo>
                    <a:pt x="14" y="550"/>
                  </a:lnTo>
                  <a:lnTo>
                    <a:pt x="9" y="557"/>
                  </a:lnTo>
                  <a:lnTo>
                    <a:pt x="16" y="557"/>
                  </a:lnTo>
                  <a:lnTo>
                    <a:pt x="97" y="108"/>
                  </a:lnTo>
                  <a:lnTo>
                    <a:pt x="89" y="108"/>
                  </a:lnTo>
                  <a:lnTo>
                    <a:pt x="95" y="111"/>
                  </a:lnTo>
                  <a:lnTo>
                    <a:pt x="89" y="108"/>
                  </a:lnTo>
                  <a:lnTo>
                    <a:pt x="81" y="106"/>
                  </a:lnTo>
                  <a:lnTo>
                    <a:pt x="0" y="554"/>
                  </a:lnTo>
                  <a:lnTo>
                    <a:pt x="3" y="562"/>
                  </a:lnTo>
                  <a:lnTo>
                    <a:pt x="46" y="610"/>
                  </a:lnTo>
                  <a:lnTo>
                    <a:pt x="87" y="651"/>
                  </a:lnTo>
                  <a:lnTo>
                    <a:pt x="124" y="686"/>
                  </a:lnTo>
                  <a:lnTo>
                    <a:pt x="163" y="709"/>
                  </a:lnTo>
                  <a:lnTo>
                    <a:pt x="200" y="732"/>
                  </a:lnTo>
                  <a:lnTo>
                    <a:pt x="235" y="745"/>
                  </a:lnTo>
                  <a:lnTo>
                    <a:pt x="267" y="753"/>
                  </a:lnTo>
                  <a:lnTo>
                    <a:pt x="299" y="755"/>
                  </a:lnTo>
                  <a:lnTo>
                    <a:pt x="335" y="753"/>
                  </a:lnTo>
                  <a:lnTo>
                    <a:pt x="368" y="745"/>
                  </a:lnTo>
                  <a:lnTo>
                    <a:pt x="397" y="732"/>
                  </a:lnTo>
                  <a:lnTo>
                    <a:pt x="424" y="716"/>
                  </a:lnTo>
                  <a:lnTo>
                    <a:pt x="453" y="697"/>
                  </a:lnTo>
                  <a:lnTo>
                    <a:pt x="478" y="675"/>
                  </a:lnTo>
                  <a:lnTo>
                    <a:pt x="527" y="629"/>
                  </a:lnTo>
                  <a:lnTo>
                    <a:pt x="554" y="594"/>
                  </a:lnTo>
                  <a:lnTo>
                    <a:pt x="580" y="557"/>
                  </a:lnTo>
                  <a:lnTo>
                    <a:pt x="602" y="516"/>
                  </a:lnTo>
                  <a:lnTo>
                    <a:pt x="619" y="472"/>
                  </a:lnTo>
                  <a:lnTo>
                    <a:pt x="632" y="426"/>
                  </a:lnTo>
                  <a:lnTo>
                    <a:pt x="642" y="381"/>
                  </a:lnTo>
                  <a:lnTo>
                    <a:pt x="648" y="335"/>
                  </a:lnTo>
                  <a:lnTo>
                    <a:pt x="651" y="289"/>
                  </a:lnTo>
                  <a:lnTo>
                    <a:pt x="651" y="260"/>
                  </a:lnTo>
                  <a:lnTo>
                    <a:pt x="648" y="230"/>
                  </a:lnTo>
                  <a:lnTo>
                    <a:pt x="642" y="203"/>
                  </a:lnTo>
                  <a:lnTo>
                    <a:pt x="637" y="176"/>
                  </a:lnTo>
                  <a:lnTo>
                    <a:pt x="630" y="149"/>
                  </a:lnTo>
                  <a:lnTo>
                    <a:pt x="619" y="124"/>
                  </a:lnTo>
                  <a:lnTo>
                    <a:pt x="605" y="101"/>
                  </a:lnTo>
                  <a:lnTo>
                    <a:pt x="591" y="78"/>
                  </a:lnTo>
                  <a:lnTo>
                    <a:pt x="575" y="60"/>
                  </a:lnTo>
                  <a:lnTo>
                    <a:pt x="554" y="41"/>
                  </a:lnTo>
                  <a:lnTo>
                    <a:pt x="529" y="27"/>
                  </a:lnTo>
                  <a:lnTo>
                    <a:pt x="502" y="16"/>
                  </a:lnTo>
                  <a:lnTo>
                    <a:pt x="472" y="9"/>
                  </a:lnTo>
                  <a:lnTo>
                    <a:pt x="443" y="4"/>
                  </a:lnTo>
                  <a:lnTo>
                    <a:pt x="410" y="0"/>
                  </a:lnTo>
                  <a:lnTo>
                    <a:pt x="378" y="0"/>
                  </a:lnTo>
                  <a:lnTo>
                    <a:pt x="333" y="0"/>
                  </a:lnTo>
                  <a:lnTo>
                    <a:pt x="283" y="9"/>
                  </a:lnTo>
                  <a:lnTo>
                    <a:pt x="241" y="16"/>
                  </a:lnTo>
                  <a:lnTo>
                    <a:pt x="198" y="30"/>
                  </a:lnTo>
                  <a:lnTo>
                    <a:pt x="159" y="44"/>
                  </a:lnTo>
                  <a:lnTo>
                    <a:pt x="127" y="62"/>
                  </a:lnTo>
                  <a:lnTo>
                    <a:pt x="101" y="82"/>
                  </a:lnTo>
                  <a:lnTo>
                    <a:pt x="89" y="92"/>
                  </a:lnTo>
                  <a:lnTo>
                    <a:pt x="81" y="103"/>
                  </a:lnTo>
                  <a:lnTo>
                    <a:pt x="81" y="106"/>
                  </a:lnTo>
                  <a:lnTo>
                    <a:pt x="89" y="108"/>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8" name="Freeform 54"/>
            <p:cNvSpPr/>
            <p:nvPr/>
          </p:nvSpPr>
          <p:spPr bwMode="auto">
            <a:xfrm>
              <a:off x="2403" y="1905"/>
              <a:ext cx="344" cy="398"/>
            </a:xfrm>
            <a:custGeom>
              <a:avLst/>
              <a:gdLst>
                <a:gd name="T0" fmla="*/ 14 w 3779"/>
                <a:gd name="T1" fmla="*/ 4230 h 4373"/>
                <a:gd name="T2" fmla="*/ 793 w 3779"/>
                <a:gd name="T3" fmla="*/ 3334 h 4373"/>
                <a:gd name="T4" fmla="*/ 2033 w 3779"/>
                <a:gd name="T5" fmla="*/ 1923 h 4373"/>
                <a:gd name="T6" fmla="*/ 2953 w 3779"/>
                <a:gd name="T7" fmla="*/ 887 h 4373"/>
                <a:gd name="T8" fmla="*/ 3433 w 3779"/>
                <a:gd name="T9" fmla="*/ 359 h 4373"/>
                <a:gd name="T10" fmla="*/ 3671 w 3779"/>
                <a:gd name="T11" fmla="*/ 105 h 4373"/>
                <a:gd name="T12" fmla="*/ 3757 w 3779"/>
                <a:gd name="T13" fmla="*/ 25 h 4373"/>
                <a:gd name="T14" fmla="*/ 3770 w 3779"/>
                <a:gd name="T15" fmla="*/ 16 h 4373"/>
                <a:gd name="T16" fmla="*/ 3768 w 3779"/>
                <a:gd name="T17" fmla="*/ 16 h 4373"/>
                <a:gd name="T18" fmla="*/ 3768 w 3779"/>
                <a:gd name="T19" fmla="*/ 14 h 4373"/>
                <a:gd name="T20" fmla="*/ 3768 w 3779"/>
                <a:gd name="T21" fmla="*/ 11 h 4373"/>
                <a:gd name="T22" fmla="*/ 3768 w 3779"/>
                <a:gd name="T23" fmla="*/ 16 h 4373"/>
                <a:gd name="T24" fmla="*/ 3765 w 3779"/>
                <a:gd name="T25" fmla="*/ 14 h 4373"/>
                <a:gd name="T26" fmla="*/ 3762 w 3779"/>
                <a:gd name="T27" fmla="*/ 11 h 4373"/>
                <a:gd name="T28" fmla="*/ 3768 w 3779"/>
                <a:gd name="T29" fmla="*/ 11 h 4373"/>
                <a:gd name="T30" fmla="*/ 3759 w 3779"/>
                <a:gd name="T31" fmla="*/ 19 h 4373"/>
                <a:gd name="T32" fmla="*/ 3719 w 3779"/>
                <a:gd name="T33" fmla="*/ 81 h 4373"/>
                <a:gd name="T34" fmla="*/ 3495 w 3779"/>
                <a:gd name="T35" fmla="*/ 375 h 4373"/>
                <a:gd name="T36" fmla="*/ 2864 w 3779"/>
                <a:gd name="T37" fmla="*/ 1158 h 4373"/>
                <a:gd name="T38" fmla="*/ 1787 w 3779"/>
                <a:gd name="T39" fmla="*/ 2460 h 4373"/>
                <a:gd name="T40" fmla="*/ 205 w 3779"/>
                <a:gd name="T41" fmla="*/ 4359 h 4373"/>
                <a:gd name="T42" fmla="*/ 217 w 3779"/>
                <a:gd name="T43" fmla="*/ 4357 h 4373"/>
                <a:gd name="T44" fmla="*/ 8 w 3779"/>
                <a:gd name="T45" fmla="*/ 4224 h 4373"/>
                <a:gd name="T46" fmla="*/ 8 w 3779"/>
                <a:gd name="T47" fmla="*/ 4224 h 4373"/>
                <a:gd name="T48" fmla="*/ 208 w 3779"/>
                <a:gd name="T49" fmla="*/ 4370 h 4373"/>
                <a:gd name="T50" fmla="*/ 219 w 3779"/>
                <a:gd name="T51" fmla="*/ 4370 h 4373"/>
                <a:gd name="T52" fmla="*/ 1897 w 3779"/>
                <a:gd name="T53" fmla="*/ 2353 h 4373"/>
                <a:gd name="T54" fmla="*/ 2995 w 3779"/>
                <a:gd name="T55" fmla="*/ 1020 h 4373"/>
                <a:gd name="T56" fmla="*/ 3595 w 3779"/>
                <a:gd name="T57" fmla="*/ 269 h 4373"/>
                <a:gd name="T58" fmla="*/ 3733 w 3779"/>
                <a:gd name="T59" fmla="*/ 87 h 4373"/>
                <a:gd name="T60" fmla="*/ 3775 w 3779"/>
                <a:gd name="T61" fmla="*/ 21 h 4373"/>
                <a:gd name="T62" fmla="*/ 3775 w 3779"/>
                <a:gd name="T63" fmla="*/ 2 h 4373"/>
                <a:gd name="T64" fmla="*/ 3762 w 3779"/>
                <a:gd name="T65" fmla="*/ 2 h 4373"/>
                <a:gd name="T66" fmla="*/ 3727 w 3779"/>
                <a:gd name="T67" fmla="*/ 30 h 4373"/>
                <a:gd name="T68" fmla="*/ 3547 w 3779"/>
                <a:gd name="T69" fmla="*/ 210 h 4373"/>
                <a:gd name="T70" fmla="*/ 3133 w 3779"/>
                <a:gd name="T71" fmla="*/ 663 h 4373"/>
                <a:gd name="T72" fmla="*/ 2272 w 3779"/>
                <a:gd name="T73" fmla="*/ 1630 h 4373"/>
                <a:gd name="T74" fmla="*/ 1018 w 3779"/>
                <a:gd name="T75" fmla="*/ 3053 h 4373"/>
                <a:gd name="T76" fmla="*/ 3 w 3779"/>
                <a:gd name="T77" fmla="*/ 4219 h 4373"/>
                <a:gd name="T78" fmla="*/ 3 w 3779"/>
                <a:gd name="T79" fmla="*/ 4230 h 4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79" h="4373">
                  <a:moveTo>
                    <a:pt x="8" y="4224"/>
                  </a:moveTo>
                  <a:lnTo>
                    <a:pt x="14" y="4230"/>
                  </a:lnTo>
                  <a:lnTo>
                    <a:pt x="54" y="4181"/>
                  </a:lnTo>
                  <a:lnTo>
                    <a:pt x="793" y="3334"/>
                  </a:lnTo>
                  <a:lnTo>
                    <a:pt x="1384" y="2660"/>
                  </a:lnTo>
                  <a:lnTo>
                    <a:pt x="2033" y="1923"/>
                  </a:lnTo>
                  <a:lnTo>
                    <a:pt x="2664" y="1211"/>
                  </a:lnTo>
                  <a:lnTo>
                    <a:pt x="2953" y="887"/>
                  </a:lnTo>
                  <a:lnTo>
                    <a:pt x="3211" y="599"/>
                  </a:lnTo>
                  <a:lnTo>
                    <a:pt x="3433" y="359"/>
                  </a:lnTo>
                  <a:lnTo>
                    <a:pt x="3605" y="175"/>
                  </a:lnTo>
                  <a:lnTo>
                    <a:pt x="3671" y="105"/>
                  </a:lnTo>
                  <a:lnTo>
                    <a:pt x="3722" y="57"/>
                  </a:lnTo>
                  <a:lnTo>
                    <a:pt x="3757" y="25"/>
                  </a:lnTo>
                  <a:lnTo>
                    <a:pt x="3768" y="19"/>
                  </a:lnTo>
                  <a:lnTo>
                    <a:pt x="3770" y="16"/>
                  </a:lnTo>
                  <a:lnTo>
                    <a:pt x="3768" y="14"/>
                  </a:lnTo>
                  <a:lnTo>
                    <a:pt x="3768" y="16"/>
                  </a:lnTo>
                  <a:lnTo>
                    <a:pt x="3770" y="16"/>
                  </a:lnTo>
                  <a:lnTo>
                    <a:pt x="3768" y="14"/>
                  </a:lnTo>
                  <a:lnTo>
                    <a:pt x="3768" y="16"/>
                  </a:lnTo>
                  <a:lnTo>
                    <a:pt x="3768" y="11"/>
                  </a:lnTo>
                  <a:lnTo>
                    <a:pt x="3765" y="14"/>
                  </a:lnTo>
                  <a:lnTo>
                    <a:pt x="3768" y="16"/>
                  </a:lnTo>
                  <a:lnTo>
                    <a:pt x="3768" y="11"/>
                  </a:lnTo>
                  <a:lnTo>
                    <a:pt x="3765" y="14"/>
                  </a:lnTo>
                  <a:lnTo>
                    <a:pt x="3768" y="11"/>
                  </a:lnTo>
                  <a:lnTo>
                    <a:pt x="3762" y="11"/>
                  </a:lnTo>
                  <a:lnTo>
                    <a:pt x="3765" y="14"/>
                  </a:lnTo>
                  <a:lnTo>
                    <a:pt x="3768" y="11"/>
                  </a:lnTo>
                  <a:lnTo>
                    <a:pt x="3762" y="11"/>
                  </a:lnTo>
                  <a:lnTo>
                    <a:pt x="3759" y="19"/>
                  </a:lnTo>
                  <a:lnTo>
                    <a:pt x="3752" y="32"/>
                  </a:lnTo>
                  <a:lnTo>
                    <a:pt x="3719" y="81"/>
                  </a:lnTo>
                  <a:lnTo>
                    <a:pt x="3665" y="154"/>
                  </a:lnTo>
                  <a:lnTo>
                    <a:pt x="3495" y="375"/>
                  </a:lnTo>
                  <a:lnTo>
                    <a:pt x="3230" y="704"/>
                  </a:lnTo>
                  <a:lnTo>
                    <a:pt x="2864" y="1158"/>
                  </a:lnTo>
                  <a:lnTo>
                    <a:pt x="2383" y="1740"/>
                  </a:lnTo>
                  <a:lnTo>
                    <a:pt x="1787" y="2460"/>
                  </a:lnTo>
                  <a:lnTo>
                    <a:pt x="1064" y="3332"/>
                  </a:lnTo>
                  <a:lnTo>
                    <a:pt x="205" y="4359"/>
                  </a:lnTo>
                  <a:lnTo>
                    <a:pt x="211" y="4364"/>
                  </a:lnTo>
                  <a:lnTo>
                    <a:pt x="217" y="4357"/>
                  </a:lnTo>
                  <a:lnTo>
                    <a:pt x="14" y="4216"/>
                  </a:lnTo>
                  <a:lnTo>
                    <a:pt x="8" y="4224"/>
                  </a:lnTo>
                  <a:lnTo>
                    <a:pt x="14" y="4230"/>
                  </a:lnTo>
                  <a:lnTo>
                    <a:pt x="8" y="4224"/>
                  </a:lnTo>
                  <a:lnTo>
                    <a:pt x="3" y="4230"/>
                  </a:lnTo>
                  <a:lnTo>
                    <a:pt x="208" y="4370"/>
                  </a:lnTo>
                  <a:lnTo>
                    <a:pt x="213" y="4373"/>
                  </a:lnTo>
                  <a:lnTo>
                    <a:pt x="219" y="4370"/>
                  </a:lnTo>
                  <a:lnTo>
                    <a:pt x="1136" y="3270"/>
                  </a:lnTo>
                  <a:lnTo>
                    <a:pt x="1897" y="2353"/>
                  </a:lnTo>
                  <a:lnTo>
                    <a:pt x="2516" y="1605"/>
                  </a:lnTo>
                  <a:lnTo>
                    <a:pt x="2995" y="1020"/>
                  </a:lnTo>
                  <a:lnTo>
                    <a:pt x="3352" y="577"/>
                  </a:lnTo>
                  <a:lnTo>
                    <a:pt x="3595" y="269"/>
                  </a:lnTo>
                  <a:lnTo>
                    <a:pt x="3676" y="165"/>
                  </a:lnTo>
                  <a:lnTo>
                    <a:pt x="3733" y="87"/>
                  </a:lnTo>
                  <a:lnTo>
                    <a:pt x="3768" y="38"/>
                  </a:lnTo>
                  <a:lnTo>
                    <a:pt x="3775" y="21"/>
                  </a:lnTo>
                  <a:lnTo>
                    <a:pt x="3779" y="11"/>
                  </a:lnTo>
                  <a:lnTo>
                    <a:pt x="3775" y="2"/>
                  </a:lnTo>
                  <a:lnTo>
                    <a:pt x="3768" y="0"/>
                  </a:lnTo>
                  <a:lnTo>
                    <a:pt x="3762" y="2"/>
                  </a:lnTo>
                  <a:lnTo>
                    <a:pt x="3757" y="5"/>
                  </a:lnTo>
                  <a:lnTo>
                    <a:pt x="3727" y="30"/>
                  </a:lnTo>
                  <a:lnTo>
                    <a:pt x="3681" y="73"/>
                  </a:lnTo>
                  <a:lnTo>
                    <a:pt x="3547" y="210"/>
                  </a:lnTo>
                  <a:lnTo>
                    <a:pt x="3363" y="410"/>
                  </a:lnTo>
                  <a:lnTo>
                    <a:pt x="3133" y="663"/>
                  </a:lnTo>
                  <a:lnTo>
                    <a:pt x="2871" y="955"/>
                  </a:lnTo>
                  <a:lnTo>
                    <a:pt x="2272" y="1630"/>
                  </a:lnTo>
                  <a:lnTo>
                    <a:pt x="1633" y="2355"/>
                  </a:lnTo>
                  <a:lnTo>
                    <a:pt x="1018" y="3053"/>
                  </a:lnTo>
                  <a:lnTo>
                    <a:pt x="500" y="3650"/>
                  </a:lnTo>
                  <a:lnTo>
                    <a:pt x="3" y="4219"/>
                  </a:lnTo>
                  <a:lnTo>
                    <a:pt x="0" y="4224"/>
                  </a:lnTo>
                  <a:lnTo>
                    <a:pt x="3" y="4230"/>
                  </a:lnTo>
                  <a:lnTo>
                    <a:pt x="8" y="422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99" name="Freeform 55"/>
            <p:cNvSpPr/>
            <p:nvPr/>
          </p:nvSpPr>
          <p:spPr bwMode="auto">
            <a:xfrm>
              <a:off x="2720" y="1908"/>
              <a:ext cx="28" cy="36"/>
            </a:xfrm>
            <a:custGeom>
              <a:avLst/>
              <a:gdLst>
                <a:gd name="T0" fmla="*/ 316 w 316"/>
                <a:gd name="T1" fmla="*/ 0 h 405"/>
                <a:gd name="T2" fmla="*/ 305 w 316"/>
                <a:gd name="T3" fmla="*/ 8 h 405"/>
                <a:gd name="T4" fmla="*/ 283 w 316"/>
                <a:gd name="T5" fmla="*/ 30 h 405"/>
                <a:gd name="T6" fmla="*/ 261 w 316"/>
                <a:gd name="T7" fmla="*/ 62 h 405"/>
                <a:gd name="T8" fmla="*/ 208 w 316"/>
                <a:gd name="T9" fmla="*/ 138 h 405"/>
                <a:gd name="T10" fmla="*/ 129 w 316"/>
                <a:gd name="T11" fmla="*/ 237 h 405"/>
                <a:gd name="T12" fmla="*/ 0 w 316"/>
                <a:gd name="T13" fmla="*/ 405 h 405"/>
                <a:gd name="T14" fmla="*/ 146 w 316"/>
                <a:gd name="T15" fmla="*/ 221 h 405"/>
                <a:gd name="T16" fmla="*/ 245 w 316"/>
                <a:gd name="T17" fmla="*/ 97 h 405"/>
                <a:gd name="T18" fmla="*/ 302 w 316"/>
                <a:gd name="T19" fmla="*/ 24 h 405"/>
                <a:gd name="T20" fmla="*/ 313 w 316"/>
                <a:gd name="T21" fmla="*/ 5 h 405"/>
                <a:gd name="T22" fmla="*/ 316 w 316"/>
                <a:gd name="T23"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6" h="405">
                  <a:moveTo>
                    <a:pt x="316" y="0"/>
                  </a:moveTo>
                  <a:lnTo>
                    <a:pt x="305" y="8"/>
                  </a:lnTo>
                  <a:lnTo>
                    <a:pt x="283" y="30"/>
                  </a:lnTo>
                  <a:lnTo>
                    <a:pt x="261" y="62"/>
                  </a:lnTo>
                  <a:lnTo>
                    <a:pt x="208" y="138"/>
                  </a:lnTo>
                  <a:lnTo>
                    <a:pt x="129" y="237"/>
                  </a:lnTo>
                  <a:lnTo>
                    <a:pt x="0" y="405"/>
                  </a:lnTo>
                  <a:lnTo>
                    <a:pt x="146" y="221"/>
                  </a:lnTo>
                  <a:lnTo>
                    <a:pt x="245" y="97"/>
                  </a:lnTo>
                  <a:lnTo>
                    <a:pt x="302" y="24"/>
                  </a:lnTo>
                  <a:lnTo>
                    <a:pt x="313" y="5"/>
                  </a:lnTo>
                  <a:lnTo>
                    <a:pt x="316" y="0"/>
                  </a:lnTo>
                  <a:close/>
                </a:path>
              </a:pathLst>
            </a:custGeom>
            <a:solidFill>
              <a:srgbClr val="197F3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0" name="Freeform 56"/>
            <p:cNvSpPr/>
            <p:nvPr/>
          </p:nvSpPr>
          <p:spPr bwMode="auto">
            <a:xfrm>
              <a:off x="2666" y="1910"/>
              <a:ext cx="79" cy="99"/>
            </a:xfrm>
            <a:custGeom>
              <a:avLst/>
              <a:gdLst>
                <a:gd name="T0" fmla="*/ 872 w 872"/>
                <a:gd name="T1" fmla="*/ 0 h 1089"/>
                <a:gd name="T2" fmla="*/ 834 w 872"/>
                <a:gd name="T3" fmla="*/ 40 h 1089"/>
                <a:gd name="T4" fmla="*/ 778 w 872"/>
                <a:gd name="T5" fmla="*/ 116 h 1089"/>
                <a:gd name="T6" fmla="*/ 702 w 872"/>
                <a:gd name="T7" fmla="*/ 212 h 1089"/>
                <a:gd name="T8" fmla="*/ 459 w 872"/>
                <a:gd name="T9" fmla="*/ 520 h 1089"/>
                <a:gd name="T10" fmla="*/ 102 w 872"/>
                <a:gd name="T11" fmla="*/ 963 h 1089"/>
                <a:gd name="T12" fmla="*/ 0 w 872"/>
                <a:gd name="T13" fmla="*/ 1089 h 1089"/>
                <a:gd name="T14" fmla="*/ 589 w 872"/>
                <a:gd name="T15" fmla="*/ 375 h 1089"/>
                <a:gd name="T16" fmla="*/ 718 w 872"/>
                <a:gd name="T17" fmla="*/ 207 h 1089"/>
                <a:gd name="T18" fmla="*/ 797 w 872"/>
                <a:gd name="T19" fmla="*/ 108 h 1089"/>
                <a:gd name="T20" fmla="*/ 850 w 872"/>
                <a:gd name="T21" fmla="*/ 32 h 1089"/>
                <a:gd name="T22" fmla="*/ 872 w 872"/>
                <a:gd name="T23" fmla="*/ 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2" h="1089">
                  <a:moveTo>
                    <a:pt x="872" y="0"/>
                  </a:moveTo>
                  <a:lnTo>
                    <a:pt x="834" y="40"/>
                  </a:lnTo>
                  <a:lnTo>
                    <a:pt x="778" y="116"/>
                  </a:lnTo>
                  <a:lnTo>
                    <a:pt x="702" y="212"/>
                  </a:lnTo>
                  <a:lnTo>
                    <a:pt x="459" y="520"/>
                  </a:lnTo>
                  <a:lnTo>
                    <a:pt x="102" y="963"/>
                  </a:lnTo>
                  <a:lnTo>
                    <a:pt x="0" y="1089"/>
                  </a:lnTo>
                  <a:lnTo>
                    <a:pt x="589" y="375"/>
                  </a:lnTo>
                  <a:lnTo>
                    <a:pt x="718" y="207"/>
                  </a:lnTo>
                  <a:lnTo>
                    <a:pt x="797" y="108"/>
                  </a:lnTo>
                  <a:lnTo>
                    <a:pt x="850" y="32"/>
                  </a:lnTo>
                  <a:lnTo>
                    <a:pt x="872" y="0"/>
                  </a:lnTo>
                  <a:close/>
                </a:path>
              </a:pathLst>
            </a:custGeom>
            <a:solidFill>
              <a:srgbClr val="6731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1" name="Freeform 57"/>
            <p:cNvSpPr/>
            <p:nvPr/>
          </p:nvSpPr>
          <p:spPr bwMode="auto">
            <a:xfrm>
              <a:off x="2413" y="1914"/>
              <a:ext cx="329" cy="388"/>
            </a:xfrm>
            <a:custGeom>
              <a:avLst/>
              <a:gdLst>
                <a:gd name="T0" fmla="*/ 3616 w 3616"/>
                <a:gd name="T1" fmla="*/ 0 h 4267"/>
                <a:gd name="T2" fmla="*/ 3492 w 3616"/>
                <a:gd name="T3" fmla="*/ 138 h 4267"/>
                <a:gd name="T4" fmla="*/ 3368 w 3616"/>
                <a:gd name="T5" fmla="*/ 297 h 4267"/>
                <a:gd name="T6" fmla="*/ 3203 w 3616"/>
                <a:gd name="T7" fmla="*/ 502 h 4267"/>
                <a:gd name="T8" fmla="*/ 2753 w 3616"/>
                <a:gd name="T9" fmla="*/ 1061 h 4267"/>
                <a:gd name="T10" fmla="*/ 2274 w 3616"/>
                <a:gd name="T11" fmla="*/ 1640 h 4267"/>
                <a:gd name="T12" fmla="*/ 1678 w 3616"/>
                <a:gd name="T13" fmla="*/ 2360 h 4267"/>
                <a:gd name="T14" fmla="*/ 955 w 3616"/>
                <a:gd name="T15" fmla="*/ 3229 h 4267"/>
                <a:gd name="T16" fmla="*/ 100 w 3616"/>
                <a:gd name="T17" fmla="*/ 4257 h 4267"/>
                <a:gd name="T18" fmla="*/ 5 w 3616"/>
                <a:gd name="T19" fmla="*/ 4191 h 4267"/>
                <a:gd name="T20" fmla="*/ 0 w 3616"/>
                <a:gd name="T21" fmla="*/ 4197 h 4267"/>
                <a:gd name="T22" fmla="*/ 100 w 3616"/>
                <a:gd name="T23" fmla="*/ 4267 h 4267"/>
                <a:gd name="T24" fmla="*/ 1697 w 3616"/>
                <a:gd name="T25" fmla="*/ 2353 h 4267"/>
                <a:gd name="T26" fmla="*/ 2782 w 3616"/>
                <a:gd name="T27" fmla="*/ 1049 h 4267"/>
                <a:gd name="T28" fmla="*/ 2884 w 3616"/>
                <a:gd name="T29" fmla="*/ 923 h 4267"/>
                <a:gd name="T30" fmla="*/ 3241 w 3616"/>
                <a:gd name="T31" fmla="*/ 480 h 4267"/>
                <a:gd name="T32" fmla="*/ 3484 w 3616"/>
                <a:gd name="T33" fmla="*/ 172 h 4267"/>
                <a:gd name="T34" fmla="*/ 3560 w 3616"/>
                <a:gd name="T35" fmla="*/ 76 h 4267"/>
                <a:gd name="T36" fmla="*/ 3616 w 3616"/>
                <a:gd name="T37" fmla="*/ 0 h 4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16" h="4267">
                  <a:moveTo>
                    <a:pt x="3616" y="0"/>
                  </a:moveTo>
                  <a:lnTo>
                    <a:pt x="3492" y="138"/>
                  </a:lnTo>
                  <a:lnTo>
                    <a:pt x="3368" y="297"/>
                  </a:lnTo>
                  <a:lnTo>
                    <a:pt x="3203" y="502"/>
                  </a:lnTo>
                  <a:lnTo>
                    <a:pt x="2753" y="1061"/>
                  </a:lnTo>
                  <a:lnTo>
                    <a:pt x="2274" y="1640"/>
                  </a:lnTo>
                  <a:lnTo>
                    <a:pt x="1678" y="2360"/>
                  </a:lnTo>
                  <a:lnTo>
                    <a:pt x="955" y="3229"/>
                  </a:lnTo>
                  <a:lnTo>
                    <a:pt x="100" y="4257"/>
                  </a:lnTo>
                  <a:lnTo>
                    <a:pt x="5" y="4191"/>
                  </a:lnTo>
                  <a:lnTo>
                    <a:pt x="0" y="4197"/>
                  </a:lnTo>
                  <a:lnTo>
                    <a:pt x="100" y="4267"/>
                  </a:lnTo>
                  <a:lnTo>
                    <a:pt x="1697" y="2353"/>
                  </a:lnTo>
                  <a:lnTo>
                    <a:pt x="2782" y="1049"/>
                  </a:lnTo>
                  <a:lnTo>
                    <a:pt x="2884" y="923"/>
                  </a:lnTo>
                  <a:lnTo>
                    <a:pt x="3241" y="480"/>
                  </a:lnTo>
                  <a:lnTo>
                    <a:pt x="3484" y="172"/>
                  </a:lnTo>
                  <a:lnTo>
                    <a:pt x="3560" y="76"/>
                  </a:lnTo>
                  <a:lnTo>
                    <a:pt x="3616" y="0"/>
                  </a:lnTo>
                  <a:close/>
                </a:path>
              </a:pathLst>
            </a:custGeom>
            <a:solidFill>
              <a:srgbClr val="6731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2" name="Freeform 58"/>
            <p:cNvSpPr/>
            <p:nvPr/>
          </p:nvSpPr>
          <p:spPr bwMode="auto">
            <a:xfrm>
              <a:off x="2386" y="2322"/>
              <a:ext cx="24" cy="26"/>
            </a:xfrm>
            <a:custGeom>
              <a:avLst/>
              <a:gdLst>
                <a:gd name="T0" fmla="*/ 259 w 265"/>
                <a:gd name="T1" fmla="*/ 237 h 283"/>
                <a:gd name="T2" fmla="*/ 265 w 265"/>
                <a:gd name="T3" fmla="*/ 194 h 283"/>
                <a:gd name="T4" fmla="*/ 256 w 265"/>
                <a:gd name="T5" fmla="*/ 139 h 283"/>
                <a:gd name="T6" fmla="*/ 235 w 265"/>
                <a:gd name="T7" fmla="*/ 83 h 283"/>
                <a:gd name="T8" fmla="*/ 194 w 265"/>
                <a:gd name="T9" fmla="*/ 37 h 283"/>
                <a:gd name="T10" fmla="*/ 170 w 265"/>
                <a:gd name="T11" fmla="*/ 21 h 283"/>
                <a:gd name="T12" fmla="*/ 141 w 265"/>
                <a:gd name="T13" fmla="*/ 7 h 283"/>
                <a:gd name="T14" fmla="*/ 76 w 265"/>
                <a:gd name="T15" fmla="*/ 0 h 283"/>
                <a:gd name="T16" fmla="*/ 44 w 265"/>
                <a:gd name="T17" fmla="*/ 2 h 283"/>
                <a:gd name="T18" fmla="*/ 19 w 265"/>
                <a:gd name="T19" fmla="*/ 16 h 283"/>
                <a:gd name="T20" fmla="*/ 5 w 265"/>
                <a:gd name="T21" fmla="*/ 35 h 283"/>
                <a:gd name="T22" fmla="*/ 0 w 265"/>
                <a:gd name="T23" fmla="*/ 58 h 283"/>
                <a:gd name="T24" fmla="*/ 5 w 265"/>
                <a:gd name="T25" fmla="*/ 86 h 283"/>
                <a:gd name="T26" fmla="*/ 33 w 265"/>
                <a:gd name="T27" fmla="*/ 145 h 283"/>
                <a:gd name="T28" fmla="*/ 78 w 265"/>
                <a:gd name="T29" fmla="*/ 201 h 283"/>
                <a:gd name="T30" fmla="*/ 118 w 265"/>
                <a:gd name="T31" fmla="*/ 242 h 283"/>
                <a:gd name="T32" fmla="*/ 157 w 265"/>
                <a:gd name="T33" fmla="*/ 269 h 283"/>
                <a:gd name="T34" fmla="*/ 189 w 265"/>
                <a:gd name="T35" fmla="*/ 283 h 283"/>
                <a:gd name="T36" fmla="*/ 213 w 265"/>
                <a:gd name="T37" fmla="*/ 283 h 283"/>
                <a:gd name="T38" fmla="*/ 232 w 265"/>
                <a:gd name="T39" fmla="*/ 274 h 283"/>
                <a:gd name="T40" fmla="*/ 251 w 265"/>
                <a:gd name="T41" fmla="*/ 256 h 283"/>
                <a:gd name="T42" fmla="*/ 251 w 265"/>
                <a:gd name="T43" fmla="*/ 234 h 283"/>
                <a:gd name="T44" fmla="*/ 238 w 265"/>
                <a:gd name="T45" fmla="*/ 247 h 283"/>
                <a:gd name="T46" fmla="*/ 216 w 265"/>
                <a:gd name="T47" fmla="*/ 263 h 283"/>
                <a:gd name="T48" fmla="*/ 192 w 265"/>
                <a:gd name="T49" fmla="*/ 267 h 283"/>
                <a:gd name="T50" fmla="*/ 164 w 265"/>
                <a:gd name="T51" fmla="*/ 256 h 283"/>
                <a:gd name="T52" fmla="*/ 129 w 265"/>
                <a:gd name="T53" fmla="*/ 231 h 283"/>
                <a:gd name="T54" fmla="*/ 90 w 265"/>
                <a:gd name="T55" fmla="*/ 191 h 283"/>
                <a:gd name="T56" fmla="*/ 46 w 265"/>
                <a:gd name="T57" fmla="*/ 134 h 283"/>
                <a:gd name="T58" fmla="*/ 21 w 265"/>
                <a:gd name="T59" fmla="*/ 81 h 283"/>
                <a:gd name="T60" fmla="*/ 19 w 265"/>
                <a:gd name="T61" fmla="*/ 48 h 283"/>
                <a:gd name="T62" fmla="*/ 24 w 265"/>
                <a:gd name="T63" fmla="*/ 32 h 283"/>
                <a:gd name="T64" fmla="*/ 38 w 265"/>
                <a:gd name="T65" fmla="*/ 21 h 283"/>
                <a:gd name="T66" fmla="*/ 60 w 265"/>
                <a:gd name="T67" fmla="*/ 16 h 283"/>
                <a:gd name="T68" fmla="*/ 102 w 265"/>
                <a:gd name="T69" fmla="*/ 16 h 283"/>
                <a:gd name="T70" fmla="*/ 148 w 265"/>
                <a:gd name="T71" fmla="*/ 29 h 283"/>
                <a:gd name="T72" fmla="*/ 184 w 265"/>
                <a:gd name="T73" fmla="*/ 48 h 283"/>
                <a:gd name="T74" fmla="*/ 219 w 265"/>
                <a:gd name="T75" fmla="*/ 91 h 283"/>
                <a:gd name="T76" fmla="*/ 240 w 265"/>
                <a:gd name="T77" fmla="*/ 143 h 283"/>
                <a:gd name="T78" fmla="*/ 249 w 265"/>
                <a:gd name="T79" fmla="*/ 194 h 283"/>
                <a:gd name="T80" fmla="*/ 243 w 265"/>
                <a:gd name="T81" fmla="*/ 231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283">
                  <a:moveTo>
                    <a:pt x="251" y="234"/>
                  </a:moveTo>
                  <a:lnTo>
                    <a:pt x="259" y="237"/>
                  </a:lnTo>
                  <a:lnTo>
                    <a:pt x="265" y="215"/>
                  </a:lnTo>
                  <a:lnTo>
                    <a:pt x="265" y="194"/>
                  </a:lnTo>
                  <a:lnTo>
                    <a:pt x="262" y="166"/>
                  </a:lnTo>
                  <a:lnTo>
                    <a:pt x="256" y="139"/>
                  </a:lnTo>
                  <a:lnTo>
                    <a:pt x="249" y="110"/>
                  </a:lnTo>
                  <a:lnTo>
                    <a:pt x="235" y="83"/>
                  </a:lnTo>
                  <a:lnTo>
                    <a:pt x="216" y="58"/>
                  </a:lnTo>
                  <a:lnTo>
                    <a:pt x="194" y="37"/>
                  </a:lnTo>
                  <a:lnTo>
                    <a:pt x="184" y="26"/>
                  </a:lnTo>
                  <a:lnTo>
                    <a:pt x="170" y="21"/>
                  </a:lnTo>
                  <a:lnTo>
                    <a:pt x="157" y="12"/>
                  </a:lnTo>
                  <a:lnTo>
                    <a:pt x="141" y="7"/>
                  </a:lnTo>
                  <a:lnTo>
                    <a:pt x="106" y="0"/>
                  </a:lnTo>
                  <a:lnTo>
                    <a:pt x="76" y="0"/>
                  </a:lnTo>
                  <a:lnTo>
                    <a:pt x="56" y="0"/>
                  </a:lnTo>
                  <a:lnTo>
                    <a:pt x="44" y="2"/>
                  </a:lnTo>
                  <a:lnTo>
                    <a:pt x="30" y="7"/>
                  </a:lnTo>
                  <a:lnTo>
                    <a:pt x="19" y="16"/>
                  </a:lnTo>
                  <a:lnTo>
                    <a:pt x="10" y="24"/>
                  </a:lnTo>
                  <a:lnTo>
                    <a:pt x="5" y="35"/>
                  </a:lnTo>
                  <a:lnTo>
                    <a:pt x="3" y="45"/>
                  </a:lnTo>
                  <a:lnTo>
                    <a:pt x="0" y="58"/>
                  </a:lnTo>
                  <a:lnTo>
                    <a:pt x="3" y="72"/>
                  </a:lnTo>
                  <a:lnTo>
                    <a:pt x="5" y="86"/>
                  </a:lnTo>
                  <a:lnTo>
                    <a:pt x="16" y="113"/>
                  </a:lnTo>
                  <a:lnTo>
                    <a:pt x="33" y="145"/>
                  </a:lnTo>
                  <a:lnTo>
                    <a:pt x="54" y="175"/>
                  </a:lnTo>
                  <a:lnTo>
                    <a:pt x="78" y="201"/>
                  </a:lnTo>
                  <a:lnTo>
                    <a:pt x="100" y="223"/>
                  </a:lnTo>
                  <a:lnTo>
                    <a:pt x="118" y="242"/>
                  </a:lnTo>
                  <a:lnTo>
                    <a:pt x="138" y="258"/>
                  </a:lnTo>
                  <a:lnTo>
                    <a:pt x="157" y="269"/>
                  </a:lnTo>
                  <a:lnTo>
                    <a:pt x="173" y="277"/>
                  </a:lnTo>
                  <a:lnTo>
                    <a:pt x="189" y="283"/>
                  </a:lnTo>
                  <a:lnTo>
                    <a:pt x="203" y="283"/>
                  </a:lnTo>
                  <a:lnTo>
                    <a:pt x="213" y="283"/>
                  </a:lnTo>
                  <a:lnTo>
                    <a:pt x="221" y="280"/>
                  </a:lnTo>
                  <a:lnTo>
                    <a:pt x="232" y="274"/>
                  </a:lnTo>
                  <a:lnTo>
                    <a:pt x="238" y="269"/>
                  </a:lnTo>
                  <a:lnTo>
                    <a:pt x="251" y="256"/>
                  </a:lnTo>
                  <a:lnTo>
                    <a:pt x="259" y="237"/>
                  </a:lnTo>
                  <a:lnTo>
                    <a:pt x="251" y="234"/>
                  </a:lnTo>
                  <a:lnTo>
                    <a:pt x="243" y="231"/>
                  </a:lnTo>
                  <a:lnTo>
                    <a:pt x="238" y="247"/>
                  </a:lnTo>
                  <a:lnTo>
                    <a:pt x="226" y="258"/>
                  </a:lnTo>
                  <a:lnTo>
                    <a:pt x="216" y="263"/>
                  </a:lnTo>
                  <a:lnTo>
                    <a:pt x="203" y="267"/>
                  </a:lnTo>
                  <a:lnTo>
                    <a:pt x="192" y="267"/>
                  </a:lnTo>
                  <a:lnTo>
                    <a:pt x="178" y="261"/>
                  </a:lnTo>
                  <a:lnTo>
                    <a:pt x="164" y="256"/>
                  </a:lnTo>
                  <a:lnTo>
                    <a:pt x="148" y="245"/>
                  </a:lnTo>
                  <a:lnTo>
                    <a:pt x="129" y="231"/>
                  </a:lnTo>
                  <a:lnTo>
                    <a:pt x="111" y="212"/>
                  </a:lnTo>
                  <a:lnTo>
                    <a:pt x="90" y="191"/>
                  </a:lnTo>
                  <a:lnTo>
                    <a:pt x="67" y="164"/>
                  </a:lnTo>
                  <a:lnTo>
                    <a:pt x="46" y="134"/>
                  </a:lnTo>
                  <a:lnTo>
                    <a:pt x="30" y="107"/>
                  </a:lnTo>
                  <a:lnTo>
                    <a:pt x="21" y="81"/>
                  </a:lnTo>
                  <a:lnTo>
                    <a:pt x="16" y="58"/>
                  </a:lnTo>
                  <a:lnTo>
                    <a:pt x="19" y="48"/>
                  </a:lnTo>
                  <a:lnTo>
                    <a:pt x="21" y="40"/>
                  </a:lnTo>
                  <a:lnTo>
                    <a:pt x="24" y="32"/>
                  </a:lnTo>
                  <a:lnTo>
                    <a:pt x="30" y="26"/>
                  </a:lnTo>
                  <a:lnTo>
                    <a:pt x="38" y="21"/>
                  </a:lnTo>
                  <a:lnTo>
                    <a:pt x="49" y="19"/>
                  </a:lnTo>
                  <a:lnTo>
                    <a:pt x="60" y="16"/>
                  </a:lnTo>
                  <a:lnTo>
                    <a:pt x="76" y="16"/>
                  </a:lnTo>
                  <a:lnTo>
                    <a:pt x="102" y="16"/>
                  </a:lnTo>
                  <a:lnTo>
                    <a:pt x="134" y="24"/>
                  </a:lnTo>
                  <a:lnTo>
                    <a:pt x="148" y="29"/>
                  </a:lnTo>
                  <a:lnTo>
                    <a:pt x="162" y="35"/>
                  </a:lnTo>
                  <a:lnTo>
                    <a:pt x="184" y="48"/>
                  </a:lnTo>
                  <a:lnTo>
                    <a:pt x="203" y="70"/>
                  </a:lnTo>
                  <a:lnTo>
                    <a:pt x="219" y="91"/>
                  </a:lnTo>
                  <a:lnTo>
                    <a:pt x="232" y="115"/>
                  </a:lnTo>
                  <a:lnTo>
                    <a:pt x="240" y="143"/>
                  </a:lnTo>
                  <a:lnTo>
                    <a:pt x="245" y="169"/>
                  </a:lnTo>
                  <a:lnTo>
                    <a:pt x="249" y="194"/>
                  </a:lnTo>
                  <a:lnTo>
                    <a:pt x="249" y="215"/>
                  </a:lnTo>
                  <a:lnTo>
                    <a:pt x="243" y="231"/>
                  </a:lnTo>
                  <a:lnTo>
                    <a:pt x="251" y="23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3" name="Freeform 59"/>
            <p:cNvSpPr/>
            <p:nvPr/>
          </p:nvSpPr>
          <p:spPr bwMode="auto">
            <a:xfrm>
              <a:off x="2395" y="2310"/>
              <a:ext cx="34" cy="29"/>
            </a:xfrm>
            <a:custGeom>
              <a:avLst/>
              <a:gdLst>
                <a:gd name="T0" fmla="*/ 369 w 378"/>
                <a:gd name="T1" fmla="*/ 256 h 321"/>
                <a:gd name="T2" fmla="*/ 378 w 378"/>
                <a:gd name="T3" fmla="*/ 221 h 321"/>
                <a:gd name="T4" fmla="*/ 369 w 378"/>
                <a:gd name="T5" fmla="*/ 180 h 321"/>
                <a:gd name="T6" fmla="*/ 348 w 378"/>
                <a:gd name="T7" fmla="*/ 140 h 321"/>
                <a:gd name="T8" fmla="*/ 313 w 378"/>
                <a:gd name="T9" fmla="*/ 104 h 321"/>
                <a:gd name="T10" fmla="*/ 270 w 378"/>
                <a:gd name="T11" fmla="*/ 70 h 321"/>
                <a:gd name="T12" fmla="*/ 199 w 378"/>
                <a:gd name="T13" fmla="*/ 30 h 321"/>
                <a:gd name="T14" fmla="*/ 151 w 378"/>
                <a:gd name="T15" fmla="*/ 10 h 321"/>
                <a:gd name="T16" fmla="*/ 102 w 378"/>
                <a:gd name="T17" fmla="*/ 0 h 321"/>
                <a:gd name="T18" fmla="*/ 62 w 378"/>
                <a:gd name="T19" fmla="*/ 0 h 321"/>
                <a:gd name="T20" fmla="*/ 26 w 378"/>
                <a:gd name="T21" fmla="*/ 14 h 321"/>
                <a:gd name="T22" fmla="*/ 5 w 378"/>
                <a:gd name="T23" fmla="*/ 37 h 321"/>
                <a:gd name="T24" fmla="*/ 0 w 378"/>
                <a:gd name="T25" fmla="*/ 56 h 321"/>
                <a:gd name="T26" fmla="*/ 3 w 378"/>
                <a:gd name="T27" fmla="*/ 86 h 321"/>
                <a:gd name="T28" fmla="*/ 14 w 378"/>
                <a:gd name="T29" fmla="*/ 127 h 321"/>
                <a:gd name="T30" fmla="*/ 37 w 378"/>
                <a:gd name="T31" fmla="*/ 170 h 321"/>
                <a:gd name="T32" fmla="*/ 70 w 378"/>
                <a:gd name="T33" fmla="*/ 210 h 321"/>
                <a:gd name="T34" fmla="*/ 108 w 378"/>
                <a:gd name="T35" fmla="*/ 248 h 321"/>
                <a:gd name="T36" fmla="*/ 148 w 378"/>
                <a:gd name="T37" fmla="*/ 281 h 321"/>
                <a:gd name="T38" fmla="*/ 194 w 378"/>
                <a:gd name="T39" fmla="*/ 304 h 321"/>
                <a:gd name="T40" fmla="*/ 240 w 378"/>
                <a:gd name="T41" fmla="*/ 318 h 321"/>
                <a:gd name="T42" fmla="*/ 291 w 378"/>
                <a:gd name="T43" fmla="*/ 318 h 321"/>
                <a:gd name="T44" fmla="*/ 318 w 378"/>
                <a:gd name="T45" fmla="*/ 307 h 321"/>
                <a:gd name="T46" fmla="*/ 343 w 378"/>
                <a:gd name="T47" fmla="*/ 291 h 321"/>
                <a:gd name="T48" fmla="*/ 362 w 378"/>
                <a:gd name="T49" fmla="*/ 267 h 321"/>
                <a:gd name="T50" fmla="*/ 362 w 378"/>
                <a:gd name="T51" fmla="*/ 253 h 321"/>
                <a:gd name="T52" fmla="*/ 348 w 378"/>
                <a:gd name="T53" fmla="*/ 258 h 321"/>
                <a:gd name="T54" fmla="*/ 350 w 378"/>
                <a:gd name="T55" fmla="*/ 258 h 321"/>
                <a:gd name="T56" fmla="*/ 311 w 378"/>
                <a:gd name="T57" fmla="*/ 293 h 321"/>
                <a:gd name="T58" fmla="*/ 265 w 378"/>
                <a:gd name="T59" fmla="*/ 304 h 321"/>
                <a:gd name="T60" fmla="*/ 224 w 378"/>
                <a:gd name="T61" fmla="*/ 297 h 321"/>
                <a:gd name="T62" fmla="*/ 180 w 378"/>
                <a:gd name="T63" fmla="*/ 281 h 321"/>
                <a:gd name="T64" fmla="*/ 137 w 378"/>
                <a:gd name="T65" fmla="*/ 251 h 321"/>
                <a:gd name="T66" fmla="*/ 100 w 378"/>
                <a:gd name="T67" fmla="*/ 219 h 321"/>
                <a:gd name="T68" fmla="*/ 65 w 378"/>
                <a:gd name="T69" fmla="*/ 180 h 321"/>
                <a:gd name="T70" fmla="*/ 37 w 378"/>
                <a:gd name="T71" fmla="*/ 140 h 321"/>
                <a:gd name="T72" fmla="*/ 21 w 378"/>
                <a:gd name="T73" fmla="*/ 102 h 321"/>
                <a:gd name="T74" fmla="*/ 16 w 378"/>
                <a:gd name="T75" fmla="*/ 67 h 321"/>
                <a:gd name="T76" fmla="*/ 24 w 378"/>
                <a:gd name="T77" fmla="*/ 37 h 321"/>
                <a:gd name="T78" fmla="*/ 49 w 378"/>
                <a:gd name="T79" fmla="*/ 21 h 321"/>
                <a:gd name="T80" fmla="*/ 81 w 378"/>
                <a:gd name="T81" fmla="*/ 16 h 321"/>
                <a:gd name="T82" fmla="*/ 124 w 378"/>
                <a:gd name="T83" fmla="*/ 21 h 321"/>
                <a:gd name="T84" fmla="*/ 170 w 378"/>
                <a:gd name="T85" fmla="*/ 35 h 321"/>
                <a:gd name="T86" fmla="*/ 261 w 378"/>
                <a:gd name="T87" fmla="*/ 83 h 321"/>
                <a:gd name="T88" fmla="*/ 302 w 378"/>
                <a:gd name="T89" fmla="*/ 116 h 321"/>
                <a:gd name="T90" fmla="*/ 334 w 378"/>
                <a:gd name="T91" fmla="*/ 150 h 321"/>
                <a:gd name="T92" fmla="*/ 356 w 378"/>
                <a:gd name="T93" fmla="*/ 186 h 321"/>
                <a:gd name="T94" fmla="*/ 362 w 378"/>
                <a:gd name="T95" fmla="*/ 221 h 321"/>
                <a:gd name="T96" fmla="*/ 356 w 378"/>
                <a:gd name="T97" fmla="*/ 248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8" h="321">
                  <a:moveTo>
                    <a:pt x="362" y="253"/>
                  </a:moveTo>
                  <a:lnTo>
                    <a:pt x="369" y="256"/>
                  </a:lnTo>
                  <a:lnTo>
                    <a:pt x="378" y="237"/>
                  </a:lnTo>
                  <a:lnTo>
                    <a:pt x="378" y="221"/>
                  </a:lnTo>
                  <a:lnTo>
                    <a:pt x="375" y="199"/>
                  </a:lnTo>
                  <a:lnTo>
                    <a:pt x="369" y="180"/>
                  </a:lnTo>
                  <a:lnTo>
                    <a:pt x="359" y="159"/>
                  </a:lnTo>
                  <a:lnTo>
                    <a:pt x="348" y="140"/>
                  </a:lnTo>
                  <a:lnTo>
                    <a:pt x="332" y="122"/>
                  </a:lnTo>
                  <a:lnTo>
                    <a:pt x="313" y="104"/>
                  </a:lnTo>
                  <a:lnTo>
                    <a:pt x="291" y="86"/>
                  </a:lnTo>
                  <a:lnTo>
                    <a:pt x="270" y="70"/>
                  </a:lnTo>
                  <a:lnTo>
                    <a:pt x="224" y="43"/>
                  </a:lnTo>
                  <a:lnTo>
                    <a:pt x="199" y="30"/>
                  </a:lnTo>
                  <a:lnTo>
                    <a:pt x="175" y="19"/>
                  </a:lnTo>
                  <a:lnTo>
                    <a:pt x="151" y="10"/>
                  </a:lnTo>
                  <a:lnTo>
                    <a:pt x="127" y="5"/>
                  </a:lnTo>
                  <a:lnTo>
                    <a:pt x="102" y="0"/>
                  </a:lnTo>
                  <a:lnTo>
                    <a:pt x="81" y="0"/>
                  </a:lnTo>
                  <a:lnTo>
                    <a:pt x="62" y="0"/>
                  </a:lnTo>
                  <a:lnTo>
                    <a:pt x="42" y="5"/>
                  </a:lnTo>
                  <a:lnTo>
                    <a:pt x="26" y="14"/>
                  </a:lnTo>
                  <a:lnTo>
                    <a:pt x="14" y="26"/>
                  </a:lnTo>
                  <a:lnTo>
                    <a:pt x="5" y="37"/>
                  </a:lnTo>
                  <a:lnTo>
                    <a:pt x="3" y="46"/>
                  </a:lnTo>
                  <a:lnTo>
                    <a:pt x="0" y="56"/>
                  </a:lnTo>
                  <a:lnTo>
                    <a:pt x="0" y="67"/>
                  </a:lnTo>
                  <a:lnTo>
                    <a:pt x="3" y="86"/>
                  </a:lnTo>
                  <a:lnTo>
                    <a:pt x="5" y="108"/>
                  </a:lnTo>
                  <a:lnTo>
                    <a:pt x="14" y="127"/>
                  </a:lnTo>
                  <a:lnTo>
                    <a:pt x="24" y="148"/>
                  </a:lnTo>
                  <a:lnTo>
                    <a:pt x="37" y="170"/>
                  </a:lnTo>
                  <a:lnTo>
                    <a:pt x="51" y="189"/>
                  </a:lnTo>
                  <a:lnTo>
                    <a:pt x="70" y="210"/>
                  </a:lnTo>
                  <a:lnTo>
                    <a:pt x="86" y="229"/>
                  </a:lnTo>
                  <a:lnTo>
                    <a:pt x="108" y="248"/>
                  </a:lnTo>
                  <a:lnTo>
                    <a:pt x="127" y="265"/>
                  </a:lnTo>
                  <a:lnTo>
                    <a:pt x="148" y="281"/>
                  </a:lnTo>
                  <a:lnTo>
                    <a:pt x="173" y="293"/>
                  </a:lnTo>
                  <a:lnTo>
                    <a:pt x="194" y="304"/>
                  </a:lnTo>
                  <a:lnTo>
                    <a:pt x="219" y="313"/>
                  </a:lnTo>
                  <a:lnTo>
                    <a:pt x="240" y="318"/>
                  </a:lnTo>
                  <a:lnTo>
                    <a:pt x="265" y="321"/>
                  </a:lnTo>
                  <a:lnTo>
                    <a:pt x="291" y="318"/>
                  </a:lnTo>
                  <a:lnTo>
                    <a:pt x="305" y="313"/>
                  </a:lnTo>
                  <a:lnTo>
                    <a:pt x="318" y="307"/>
                  </a:lnTo>
                  <a:lnTo>
                    <a:pt x="329" y="299"/>
                  </a:lnTo>
                  <a:lnTo>
                    <a:pt x="343" y="291"/>
                  </a:lnTo>
                  <a:lnTo>
                    <a:pt x="353" y="281"/>
                  </a:lnTo>
                  <a:lnTo>
                    <a:pt x="362" y="267"/>
                  </a:lnTo>
                  <a:lnTo>
                    <a:pt x="369" y="256"/>
                  </a:lnTo>
                  <a:lnTo>
                    <a:pt x="362" y="253"/>
                  </a:lnTo>
                  <a:lnTo>
                    <a:pt x="356" y="248"/>
                  </a:lnTo>
                  <a:lnTo>
                    <a:pt x="348" y="258"/>
                  </a:lnTo>
                  <a:lnTo>
                    <a:pt x="356" y="265"/>
                  </a:lnTo>
                  <a:lnTo>
                    <a:pt x="350" y="258"/>
                  </a:lnTo>
                  <a:lnTo>
                    <a:pt x="332" y="281"/>
                  </a:lnTo>
                  <a:lnTo>
                    <a:pt x="311" y="293"/>
                  </a:lnTo>
                  <a:lnTo>
                    <a:pt x="288" y="302"/>
                  </a:lnTo>
                  <a:lnTo>
                    <a:pt x="265" y="304"/>
                  </a:lnTo>
                  <a:lnTo>
                    <a:pt x="242" y="302"/>
                  </a:lnTo>
                  <a:lnTo>
                    <a:pt x="224" y="297"/>
                  </a:lnTo>
                  <a:lnTo>
                    <a:pt x="203" y="288"/>
                  </a:lnTo>
                  <a:lnTo>
                    <a:pt x="180" y="281"/>
                  </a:lnTo>
                  <a:lnTo>
                    <a:pt x="159" y="267"/>
                  </a:lnTo>
                  <a:lnTo>
                    <a:pt x="137" y="251"/>
                  </a:lnTo>
                  <a:lnTo>
                    <a:pt x="118" y="235"/>
                  </a:lnTo>
                  <a:lnTo>
                    <a:pt x="100" y="219"/>
                  </a:lnTo>
                  <a:lnTo>
                    <a:pt x="81" y="199"/>
                  </a:lnTo>
                  <a:lnTo>
                    <a:pt x="65" y="180"/>
                  </a:lnTo>
                  <a:lnTo>
                    <a:pt x="51" y="159"/>
                  </a:lnTo>
                  <a:lnTo>
                    <a:pt x="37" y="140"/>
                  </a:lnTo>
                  <a:lnTo>
                    <a:pt x="30" y="122"/>
                  </a:lnTo>
                  <a:lnTo>
                    <a:pt x="21" y="102"/>
                  </a:lnTo>
                  <a:lnTo>
                    <a:pt x="16" y="83"/>
                  </a:lnTo>
                  <a:lnTo>
                    <a:pt x="16" y="67"/>
                  </a:lnTo>
                  <a:lnTo>
                    <a:pt x="19" y="51"/>
                  </a:lnTo>
                  <a:lnTo>
                    <a:pt x="24" y="37"/>
                  </a:lnTo>
                  <a:lnTo>
                    <a:pt x="35" y="26"/>
                  </a:lnTo>
                  <a:lnTo>
                    <a:pt x="49" y="21"/>
                  </a:lnTo>
                  <a:lnTo>
                    <a:pt x="65" y="16"/>
                  </a:lnTo>
                  <a:lnTo>
                    <a:pt x="81" y="16"/>
                  </a:lnTo>
                  <a:lnTo>
                    <a:pt x="102" y="16"/>
                  </a:lnTo>
                  <a:lnTo>
                    <a:pt x="124" y="21"/>
                  </a:lnTo>
                  <a:lnTo>
                    <a:pt x="146" y="26"/>
                  </a:lnTo>
                  <a:lnTo>
                    <a:pt x="170" y="35"/>
                  </a:lnTo>
                  <a:lnTo>
                    <a:pt x="215" y="56"/>
                  </a:lnTo>
                  <a:lnTo>
                    <a:pt x="261" y="83"/>
                  </a:lnTo>
                  <a:lnTo>
                    <a:pt x="283" y="99"/>
                  </a:lnTo>
                  <a:lnTo>
                    <a:pt x="302" y="116"/>
                  </a:lnTo>
                  <a:lnTo>
                    <a:pt x="318" y="132"/>
                  </a:lnTo>
                  <a:lnTo>
                    <a:pt x="334" y="150"/>
                  </a:lnTo>
                  <a:lnTo>
                    <a:pt x="345" y="170"/>
                  </a:lnTo>
                  <a:lnTo>
                    <a:pt x="356" y="186"/>
                  </a:lnTo>
                  <a:lnTo>
                    <a:pt x="362" y="202"/>
                  </a:lnTo>
                  <a:lnTo>
                    <a:pt x="362" y="221"/>
                  </a:lnTo>
                  <a:lnTo>
                    <a:pt x="362" y="235"/>
                  </a:lnTo>
                  <a:lnTo>
                    <a:pt x="356" y="248"/>
                  </a:lnTo>
                  <a:lnTo>
                    <a:pt x="362" y="253"/>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4" name="Freeform 60"/>
            <p:cNvSpPr/>
            <p:nvPr/>
          </p:nvSpPr>
          <p:spPr bwMode="auto">
            <a:xfrm>
              <a:off x="2417" y="2279"/>
              <a:ext cx="36" cy="27"/>
            </a:xfrm>
            <a:custGeom>
              <a:avLst/>
              <a:gdLst>
                <a:gd name="T0" fmla="*/ 381 w 399"/>
                <a:gd name="T1" fmla="*/ 270 h 297"/>
                <a:gd name="T2" fmla="*/ 394 w 399"/>
                <a:gd name="T3" fmla="*/ 249 h 297"/>
                <a:gd name="T4" fmla="*/ 399 w 399"/>
                <a:gd name="T5" fmla="*/ 219 h 297"/>
                <a:gd name="T6" fmla="*/ 386 w 399"/>
                <a:gd name="T7" fmla="*/ 152 h 297"/>
                <a:gd name="T8" fmla="*/ 370 w 399"/>
                <a:gd name="T9" fmla="*/ 124 h 297"/>
                <a:gd name="T10" fmla="*/ 346 w 399"/>
                <a:gd name="T11" fmla="*/ 97 h 297"/>
                <a:gd name="T12" fmla="*/ 275 w 399"/>
                <a:gd name="T13" fmla="*/ 49 h 297"/>
                <a:gd name="T14" fmla="*/ 189 w 399"/>
                <a:gd name="T15" fmla="*/ 14 h 297"/>
                <a:gd name="T16" fmla="*/ 127 w 399"/>
                <a:gd name="T17" fmla="*/ 0 h 297"/>
                <a:gd name="T18" fmla="*/ 81 w 399"/>
                <a:gd name="T19" fmla="*/ 3 h 297"/>
                <a:gd name="T20" fmla="*/ 35 w 399"/>
                <a:gd name="T21" fmla="*/ 19 h 297"/>
                <a:gd name="T22" fmla="*/ 19 w 399"/>
                <a:gd name="T23" fmla="*/ 32 h 297"/>
                <a:gd name="T24" fmla="*/ 6 w 399"/>
                <a:gd name="T25" fmla="*/ 57 h 297"/>
                <a:gd name="T26" fmla="*/ 0 w 399"/>
                <a:gd name="T27" fmla="*/ 83 h 297"/>
                <a:gd name="T28" fmla="*/ 8 w 399"/>
                <a:gd name="T29" fmla="*/ 122 h 297"/>
                <a:gd name="T30" fmla="*/ 33 w 399"/>
                <a:gd name="T31" fmla="*/ 159 h 297"/>
                <a:gd name="T32" fmla="*/ 89 w 399"/>
                <a:gd name="T33" fmla="*/ 214 h 297"/>
                <a:gd name="T34" fmla="*/ 160 w 399"/>
                <a:gd name="T35" fmla="*/ 256 h 297"/>
                <a:gd name="T36" fmla="*/ 238 w 399"/>
                <a:gd name="T37" fmla="*/ 286 h 297"/>
                <a:gd name="T38" fmla="*/ 307 w 399"/>
                <a:gd name="T39" fmla="*/ 297 h 297"/>
                <a:gd name="T40" fmla="*/ 351 w 399"/>
                <a:gd name="T41" fmla="*/ 292 h 297"/>
                <a:gd name="T42" fmla="*/ 381 w 399"/>
                <a:gd name="T43" fmla="*/ 270 h 297"/>
                <a:gd name="T44" fmla="*/ 381 w 399"/>
                <a:gd name="T45" fmla="*/ 270 h 297"/>
                <a:gd name="T46" fmla="*/ 370 w 399"/>
                <a:gd name="T47" fmla="*/ 260 h 297"/>
                <a:gd name="T48" fmla="*/ 346 w 399"/>
                <a:gd name="T49" fmla="*/ 276 h 297"/>
                <a:gd name="T50" fmla="*/ 307 w 399"/>
                <a:gd name="T51" fmla="*/ 281 h 297"/>
                <a:gd name="T52" fmla="*/ 264 w 399"/>
                <a:gd name="T53" fmla="*/ 276 h 297"/>
                <a:gd name="T54" fmla="*/ 216 w 399"/>
                <a:gd name="T55" fmla="*/ 262 h 297"/>
                <a:gd name="T56" fmla="*/ 121 w 399"/>
                <a:gd name="T57" fmla="*/ 214 h 297"/>
                <a:gd name="T58" fmla="*/ 79 w 399"/>
                <a:gd name="T59" fmla="*/ 184 h 297"/>
                <a:gd name="T60" fmla="*/ 45 w 399"/>
                <a:gd name="T61" fmla="*/ 148 h 297"/>
                <a:gd name="T62" fmla="*/ 24 w 399"/>
                <a:gd name="T63" fmla="*/ 116 h 297"/>
                <a:gd name="T64" fmla="*/ 17 w 399"/>
                <a:gd name="T65" fmla="*/ 83 h 297"/>
                <a:gd name="T66" fmla="*/ 19 w 399"/>
                <a:gd name="T67" fmla="*/ 62 h 297"/>
                <a:gd name="T68" fmla="*/ 33 w 399"/>
                <a:gd name="T69" fmla="*/ 44 h 297"/>
                <a:gd name="T70" fmla="*/ 63 w 399"/>
                <a:gd name="T71" fmla="*/ 25 h 297"/>
                <a:gd name="T72" fmla="*/ 105 w 399"/>
                <a:gd name="T73" fmla="*/ 16 h 297"/>
                <a:gd name="T74" fmla="*/ 186 w 399"/>
                <a:gd name="T75" fmla="*/ 30 h 297"/>
                <a:gd name="T76" fmla="*/ 268 w 399"/>
                <a:gd name="T77" fmla="*/ 62 h 297"/>
                <a:gd name="T78" fmla="*/ 335 w 399"/>
                <a:gd name="T79" fmla="*/ 108 h 297"/>
                <a:gd name="T80" fmla="*/ 364 w 399"/>
                <a:gd name="T81" fmla="*/ 146 h 297"/>
                <a:gd name="T82" fmla="*/ 381 w 399"/>
                <a:gd name="T83" fmla="*/ 189 h 297"/>
                <a:gd name="T84" fmla="*/ 381 w 399"/>
                <a:gd name="T85" fmla="*/ 232 h 297"/>
                <a:gd name="T86" fmla="*/ 376 w 399"/>
                <a:gd name="T87" fmla="*/ 251 h 297"/>
                <a:gd name="T88" fmla="*/ 376 w 399"/>
                <a:gd name="T89" fmla="*/ 265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9" h="297">
                  <a:moveTo>
                    <a:pt x="376" y="265"/>
                  </a:moveTo>
                  <a:lnTo>
                    <a:pt x="381" y="270"/>
                  </a:lnTo>
                  <a:lnTo>
                    <a:pt x="388" y="260"/>
                  </a:lnTo>
                  <a:lnTo>
                    <a:pt x="394" y="249"/>
                  </a:lnTo>
                  <a:lnTo>
                    <a:pt x="397" y="232"/>
                  </a:lnTo>
                  <a:lnTo>
                    <a:pt x="399" y="219"/>
                  </a:lnTo>
                  <a:lnTo>
                    <a:pt x="394" y="186"/>
                  </a:lnTo>
                  <a:lnTo>
                    <a:pt x="386" y="152"/>
                  </a:lnTo>
                  <a:lnTo>
                    <a:pt x="378" y="138"/>
                  </a:lnTo>
                  <a:lnTo>
                    <a:pt x="370" y="124"/>
                  </a:lnTo>
                  <a:lnTo>
                    <a:pt x="358" y="111"/>
                  </a:lnTo>
                  <a:lnTo>
                    <a:pt x="346" y="97"/>
                  </a:lnTo>
                  <a:lnTo>
                    <a:pt x="313" y="73"/>
                  </a:lnTo>
                  <a:lnTo>
                    <a:pt x="275" y="49"/>
                  </a:lnTo>
                  <a:lnTo>
                    <a:pt x="232" y="30"/>
                  </a:lnTo>
                  <a:lnTo>
                    <a:pt x="189" y="14"/>
                  </a:lnTo>
                  <a:lnTo>
                    <a:pt x="146" y="3"/>
                  </a:lnTo>
                  <a:lnTo>
                    <a:pt x="127" y="0"/>
                  </a:lnTo>
                  <a:lnTo>
                    <a:pt x="105" y="0"/>
                  </a:lnTo>
                  <a:lnTo>
                    <a:pt x="81" y="3"/>
                  </a:lnTo>
                  <a:lnTo>
                    <a:pt x="57" y="9"/>
                  </a:lnTo>
                  <a:lnTo>
                    <a:pt x="35" y="19"/>
                  </a:lnTo>
                  <a:lnTo>
                    <a:pt x="27" y="25"/>
                  </a:lnTo>
                  <a:lnTo>
                    <a:pt x="19" y="32"/>
                  </a:lnTo>
                  <a:lnTo>
                    <a:pt x="11" y="46"/>
                  </a:lnTo>
                  <a:lnTo>
                    <a:pt x="6" y="57"/>
                  </a:lnTo>
                  <a:lnTo>
                    <a:pt x="0" y="71"/>
                  </a:lnTo>
                  <a:lnTo>
                    <a:pt x="0" y="83"/>
                  </a:lnTo>
                  <a:lnTo>
                    <a:pt x="3" y="103"/>
                  </a:lnTo>
                  <a:lnTo>
                    <a:pt x="8" y="122"/>
                  </a:lnTo>
                  <a:lnTo>
                    <a:pt x="19" y="141"/>
                  </a:lnTo>
                  <a:lnTo>
                    <a:pt x="33" y="159"/>
                  </a:lnTo>
                  <a:lnTo>
                    <a:pt x="59" y="186"/>
                  </a:lnTo>
                  <a:lnTo>
                    <a:pt x="89" y="214"/>
                  </a:lnTo>
                  <a:lnTo>
                    <a:pt x="125" y="235"/>
                  </a:lnTo>
                  <a:lnTo>
                    <a:pt x="160" y="256"/>
                  </a:lnTo>
                  <a:lnTo>
                    <a:pt x="197" y="272"/>
                  </a:lnTo>
                  <a:lnTo>
                    <a:pt x="238" y="286"/>
                  </a:lnTo>
                  <a:lnTo>
                    <a:pt x="273" y="295"/>
                  </a:lnTo>
                  <a:lnTo>
                    <a:pt x="307" y="297"/>
                  </a:lnTo>
                  <a:lnTo>
                    <a:pt x="330" y="297"/>
                  </a:lnTo>
                  <a:lnTo>
                    <a:pt x="351" y="292"/>
                  </a:lnTo>
                  <a:lnTo>
                    <a:pt x="367" y="283"/>
                  </a:lnTo>
                  <a:lnTo>
                    <a:pt x="381" y="270"/>
                  </a:lnTo>
                  <a:lnTo>
                    <a:pt x="376" y="265"/>
                  </a:lnTo>
                  <a:lnTo>
                    <a:pt x="381" y="270"/>
                  </a:lnTo>
                  <a:lnTo>
                    <a:pt x="376" y="265"/>
                  </a:lnTo>
                  <a:lnTo>
                    <a:pt x="370" y="260"/>
                  </a:lnTo>
                  <a:lnTo>
                    <a:pt x="358" y="270"/>
                  </a:lnTo>
                  <a:lnTo>
                    <a:pt x="346" y="276"/>
                  </a:lnTo>
                  <a:lnTo>
                    <a:pt x="326" y="281"/>
                  </a:lnTo>
                  <a:lnTo>
                    <a:pt x="307" y="281"/>
                  </a:lnTo>
                  <a:lnTo>
                    <a:pt x="286" y="281"/>
                  </a:lnTo>
                  <a:lnTo>
                    <a:pt x="264" y="276"/>
                  </a:lnTo>
                  <a:lnTo>
                    <a:pt x="240" y="270"/>
                  </a:lnTo>
                  <a:lnTo>
                    <a:pt x="216" y="262"/>
                  </a:lnTo>
                  <a:lnTo>
                    <a:pt x="167" y="243"/>
                  </a:lnTo>
                  <a:lnTo>
                    <a:pt x="121" y="214"/>
                  </a:lnTo>
                  <a:lnTo>
                    <a:pt x="97" y="200"/>
                  </a:lnTo>
                  <a:lnTo>
                    <a:pt x="79" y="184"/>
                  </a:lnTo>
                  <a:lnTo>
                    <a:pt x="59" y="168"/>
                  </a:lnTo>
                  <a:lnTo>
                    <a:pt x="45" y="148"/>
                  </a:lnTo>
                  <a:lnTo>
                    <a:pt x="33" y="132"/>
                  </a:lnTo>
                  <a:lnTo>
                    <a:pt x="24" y="116"/>
                  </a:lnTo>
                  <a:lnTo>
                    <a:pt x="19" y="100"/>
                  </a:lnTo>
                  <a:lnTo>
                    <a:pt x="17" y="83"/>
                  </a:lnTo>
                  <a:lnTo>
                    <a:pt x="17" y="73"/>
                  </a:lnTo>
                  <a:lnTo>
                    <a:pt x="19" y="62"/>
                  </a:lnTo>
                  <a:lnTo>
                    <a:pt x="24" y="54"/>
                  </a:lnTo>
                  <a:lnTo>
                    <a:pt x="33" y="44"/>
                  </a:lnTo>
                  <a:lnTo>
                    <a:pt x="45" y="32"/>
                  </a:lnTo>
                  <a:lnTo>
                    <a:pt x="63" y="25"/>
                  </a:lnTo>
                  <a:lnTo>
                    <a:pt x="84" y="19"/>
                  </a:lnTo>
                  <a:lnTo>
                    <a:pt x="105" y="16"/>
                  </a:lnTo>
                  <a:lnTo>
                    <a:pt x="143" y="19"/>
                  </a:lnTo>
                  <a:lnTo>
                    <a:pt x="186" y="30"/>
                  </a:lnTo>
                  <a:lnTo>
                    <a:pt x="227" y="44"/>
                  </a:lnTo>
                  <a:lnTo>
                    <a:pt x="268" y="62"/>
                  </a:lnTo>
                  <a:lnTo>
                    <a:pt x="302" y="83"/>
                  </a:lnTo>
                  <a:lnTo>
                    <a:pt x="335" y="108"/>
                  </a:lnTo>
                  <a:lnTo>
                    <a:pt x="356" y="132"/>
                  </a:lnTo>
                  <a:lnTo>
                    <a:pt x="364" y="146"/>
                  </a:lnTo>
                  <a:lnTo>
                    <a:pt x="370" y="157"/>
                  </a:lnTo>
                  <a:lnTo>
                    <a:pt x="381" y="189"/>
                  </a:lnTo>
                  <a:lnTo>
                    <a:pt x="383" y="219"/>
                  </a:lnTo>
                  <a:lnTo>
                    <a:pt x="381" y="232"/>
                  </a:lnTo>
                  <a:lnTo>
                    <a:pt x="378" y="243"/>
                  </a:lnTo>
                  <a:lnTo>
                    <a:pt x="376" y="251"/>
                  </a:lnTo>
                  <a:lnTo>
                    <a:pt x="370" y="260"/>
                  </a:lnTo>
                  <a:lnTo>
                    <a:pt x="376" y="265"/>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5" name="Text Box 61"/>
            <p:cNvSpPr txBox="1">
              <a:spLocks noChangeArrowheads="1"/>
            </p:cNvSpPr>
            <p:nvPr/>
          </p:nvSpPr>
          <p:spPr bwMode="auto">
            <a:xfrm>
              <a:off x="2269" y="1893"/>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400">
                  <a:solidFill>
                    <a:schemeClr val="bg1"/>
                  </a:solidFill>
                </a:rPr>
                <a:t>本课内容</a:t>
              </a:r>
            </a:p>
          </p:txBody>
        </p:sp>
      </p:grpSp>
      <p:grpSp>
        <p:nvGrpSpPr>
          <p:cNvPr id="6206" name="Group 62"/>
          <p:cNvGrpSpPr/>
          <p:nvPr/>
        </p:nvGrpSpPr>
        <p:grpSpPr bwMode="auto">
          <a:xfrm>
            <a:off x="912812" y="2257425"/>
            <a:ext cx="1865313" cy="1320800"/>
            <a:chOff x="2067" y="1736"/>
            <a:chExt cx="1175" cy="832"/>
          </a:xfrm>
        </p:grpSpPr>
        <p:sp>
          <p:nvSpPr>
            <p:cNvPr id="6207" name="Oval 63"/>
            <p:cNvSpPr>
              <a:spLocks noChangeArrowheads="1"/>
            </p:cNvSpPr>
            <p:nvPr/>
          </p:nvSpPr>
          <p:spPr bwMode="auto">
            <a:xfrm>
              <a:off x="2154" y="2341"/>
              <a:ext cx="1088" cy="227"/>
            </a:xfrm>
            <a:prstGeom prst="ellipse">
              <a:avLst/>
            </a:prstGeom>
            <a:solidFill>
              <a:schemeClr val="bg1"/>
            </a:solidFill>
            <a:ln>
              <a:noFill/>
            </a:ln>
            <a:effectLst>
              <a:prstShdw prst="shdw17" dist="17961" dir="2700000">
                <a:schemeClr val="bg1">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sp>
          <p:nvSpPr>
            <p:cNvPr id="6208" name="Freeform 64"/>
            <p:cNvSpPr/>
            <p:nvPr/>
          </p:nvSpPr>
          <p:spPr bwMode="auto">
            <a:xfrm>
              <a:off x="2275" y="1737"/>
              <a:ext cx="923" cy="763"/>
            </a:xfrm>
            <a:custGeom>
              <a:avLst/>
              <a:gdLst>
                <a:gd name="T0" fmla="*/ 1503 w 10147"/>
                <a:gd name="T1" fmla="*/ 8392 h 8394"/>
                <a:gd name="T2" fmla="*/ 1266 w 10147"/>
                <a:gd name="T3" fmla="*/ 8362 h 8394"/>
                <a:gd name="T4" fmla="*/ 1038 w 10147"/>
                <a:gd name="T5" fmla="*/ 8297 h 8394"/>
                <a:gd name="T6" fmla="*/ 828 w 10147"/>
                <a:gd name="T7" fmla="*/ 8203 h 8394"/>
                <a:gd name="T8" fmla="*/ 636 w 10147"/>
                <a:gd name="T9" fmla="*/ 8079 h 8394"/>
                <a:gd name="T10" fmla="*/ 463 w 10147"/>
                <a:gd name="T11" fmla="*/ 7931 h 8394"/>
                <a:gd name="T12" fmla="*/ 315 w 10147"/>
                <a:gd name="T13" fmla="*/ 7758 h 8394"/>
                <a:gd name="T14" fmla="*/ 191 w 10147"/>
                <a:gd name="T15" fmla="*/ 7563 h 8394"/>
                <a:gd name="T16" fmla="*/ 94 w 10147"/>
                <a:gd name="T17" fmla="*/ 7353 h 8394"/>
                <a:gd name="T18" fmla="*/ 32 w 10147"/>
                <a:gd name="T19" fmla="*/ 7130 h 8394"/>
                <a:gd name="T20" fmla="*/ 0 w 10147"/>
                <a:gd name="T21" fmla="*/ 6890 h 8394"/>
                <a:gd name="T22" fmla="*/ 0 w 10147"/>
                <a:gd name="T23" fmla="*/ 1506 h 8394"/>
                <a:gd name="T24" fmla="*/ 32 w 10147"/>
                <a:gd name="T25" fmla="*/ 1267 h 8394"/>
                <a:gd name="T26" fmla="*/ 94 w 10147"/>
                <a:gd name="T27" fmla="*/ 1041 h 8394"/>
                <a:gd name="T28" fmla="*/ 191 w 10147"/>
                <a:gd name="T29" fmla="*/ 831 h 8394"/>
                <a:gd name="T30" fmla="*/ 315 w 10147"/>
                <a:gd name="T31" fmla="*/ 640 h 8394"/>
                <a:gd name="T32" fmla="*/ 463 w 10147"/>
                <a:gd name="T33" fmla="*/ 467 h 8394"/>
                <a:gd name="T34" fmla="*/ 636 w 10147"/>
                <a:gd name="T35" fmla="*/ 316 h 8394"/>
                <a:gd name="T36" fmla="*/ 828 w 10147"/>
                <a:gd name="T37" fmla="*/ 191 h 8394"/>
                <a:gd name="T38" fmla="*/ 1038 w 10147"/>
                <a:gd name="T39" fmla="*/ 97 h 8394"/>
                <a:gd name="T40" fmla="*/ 1266 w 10147"/>
                <a:gd name="T41" fmla="*/ 32 h 8394"/>
                <a:gd name="T42" fmla="*/ 1503 w 10147"/>
                <a:gd name="T43" fmla="*/ 3 h 8394"/>
                <a:gd name="T44" fmla="*/ 8644 w 10147"/>
                <a:gd name="T45" fmla="*/ 3 h 8394"/>
                <a:gd name="T46" fmla="*/ 8881 w 10147"/>
                <a:gd name="T47" fmla="*/ 32 h 8394"/>
                <a:gd name="T48" fmla="*/ 9105 w 10147"/>
                <a:gd name="T49" fmla="*/ 97 h 8394"/>
                <a:gd name="T50" fmla="*/ 9316 w 10147"/>
                <a:gd name="T51" fmla="*/ 191 h 8394"/>
                <a:gd name="T52" fmla="*/ 9510 w 10147"/>
                <a:gd name="T53" fmla="*/ 316 h 8394"/>
                <a:gd name="T54" fmla="*/ 9682 w 10147"/>
                <a:gd name="T55" fmla="*/ 467 h 8394"/>
                <a:gd name="T56" fmla="*/ 9831 w 10147"/>
                <a:gd name="T57" fmla="*/ 640 h 8394"/>
                <a:gd name="T58" fmla="*/ 9956 w 10147"/>
                <a:gd name="T59" fmla="*/ 831 h 8394"/>
                <a:gd name="T60" fmla="*/ 10052 w 10147"/>
                <a:gd name="T61" fmla="*/ 1041 h 8394"/>
                <a:gd name="T62" fmla="*/ 10115 w 10147"/>
                <a:gd name="T63" fmla="*/ 1267 h 8394"/>
                <a:gd name="T64" fmla="*/ 10144 w 10147"/>
                <a:gd name="T65" fmla="*/ 1506 h 8394"/>
                <a:gd name="T66" fmla="*/ 10144 w 10147"/>
                <a:gd name="T67" fmla="*/ 6890 h 8394"/>
                <a:gd name="T68" fmla="*/ 10115 w 10147"/>
                <a:gd name="T69" fmla="*/ 7130 h 8394"/>
                <a:gd name="T70" fmla="*/ 10052 w 10147"/>
                <a:gd name="T71" fmla="*/ 7353 h 8394"/>
                <a:gd name="T72" fmla="*/ 9956 w 10147"/>
                <a:gd name="T73" fmla="*/ 7563 h 8394"/>
                <a:gd name="T74" fmla="*/ 9831 w 10147"/>
                <a:gd name="T75" fmla="*/ 7758 h 8394"/>
                <a:gd name="T76" fmla="*/ 9682 w 10147"/>
                <a:gd name="T77" fmla="*/ 7931 h 8394"/>
                <a:gd name="T78" fmla="*/ 9510 w 10147"/>
                <a:gd name="T79" fmla="*/ 8079 h 8394"/>
                <a:gd name="T80" fmla="*/ 9316 w 10147"/>
                <a:gd name="T81" fmla="*/ 8203 h 8394"/>
                <a:gd name="T82" fmla="*/ 9105 w 10147"/>
                <a:gd name="T83" fmla="*/ 8297 h 8394"/>
                <a:gd name="T84" fmla="*/ 8881 w 10147"/>
                <a:gd name="T85" fmla="*/ 8362 h 8394"/>
                <a:gd name="T86" fmla="*/ 8644 w 10147"/>
                <a:gd name="T87" fmla="*/ 8392 h 8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47" h="8394">
                  <a:moveTo>
                    <a:pt x="8563" y="8394"/>
                  </a:moveTo>
                  <a:lnTo>
                    <a:pt x="1584" y="8394"/>
                  </a:lnTo>
                  <a:lnTo>
                    <a:pt x="1503" y="8392"/>
                  </a:lnTo>
                  <a:lnTo>
                    <a:pt x="1422" y="8387"/>
                  </a:lnTo>
                  <a:lnTo>
                    <a:pt x="1344" y="8376"/>
                  </a:lnTo>
                  <a:lnTo>
                    <a:pt x="1266" y="8362"/>
                  </a:lnTo>
                  <a:lnTo>
                    <a:pt x="1190" y="8346"/>
                  </a:lnTo>
                  <a:lnTo>
                    <a:pt x="1114" y="8325"/>
                  </a:lnTo>
                  <a:lnTo>
                    <a:pt x="1038" y="8297"/>
                  </a:lnTo>
                  <a:lnTo>
                    <a:pt x="969" y="8270"/>
                  </a:lnTo>
                  <a:lnTo>
                    <a:pt x="898" y="8238"/>
                  </a:lnTo>
                  <a:lnTo>
                    <a:pt x="828" y="8203"/>
                  </a:lnTo>
                  <a:lnTo>
                    <a:pt x="763" y="8166"/>
                  </a:lnTo>
                  <a:lnTo>
                    <a:pt x="698" y="8125"/>
                  </a:lnTo>
                  <a:lnTo>
                    <a:pt x="636" y="8079"/>
                  </a:lnTo>
                  <a:lnTo>
                    <a:pt x="576" y="8033"/>
                  </a:lnTo>
                  <a:lnTo>
                    <a:pt x="518" y="7982"/>
                  </a:lnTo>
                  <a:lnTo>
                    <a:pt x="463" y="7931"/>
                  </a:lnTo>
                  <a:lnTo>
                    <a:pt x="410" y="7874"/>
                  </a:lnTo>
                  <a:lnTo>
                    <a:pt x="361" y="7817"/>
                  </a:lnTo>
                  <a:lnTo>
                    <a:pt x="315" y="7758"/>
                  </a:lnTo>
                  <a:lnTo>
                    <a:pt x="270" y="7696"/>
                  </a:lnTo>
                  <a:lnTo>
                    <a:pt x="229" y="7631"/>
                  </a:lnTo>
                  <a:lnTo>
                    <a:pt x="191" y="7563"/>
                  </a:lnTo>
                  <a:lnTo>
                    <a:pt x="156" y="7496"/>
                  </a:lnTo>
                  <a:lnTo>
                    <a:pt x="123" y="7426"/>
                  </a:lnTo>
                  <a:lnTo>
                    <a:pt x="94" y="7353"/>
                  </a:lnTo>
                  <a:lnTo>
                    <a:pt x="70" y="7280"/>
                  </a:lnTo>
                  <a:lnTo>
                    <a:pt x="48" y="7205"/>
                  </a:lnTo>
                  <a:lnTo>
                    <a:pt x="32" y="7130"/>
                  </a:lnTo>
                  <a:lnTo>
                    <a:pt x="16" y="7051"/>
                  </a:lnTo>
                  <a:lnTo>
                    <a:pt x="7" y="6971"/>
                  </a:lnTo>
                  <a:lnTo>
                    <a:pt x="0" y="6890"/>
                  </a:lnTo>
                  <a:lnTo>
                    <a:pt x="0" y="6808"/>
                  </a:lnTo>
                  <a:lnTo>
                    <a:pt x="0" y="1586"/>
                  </a:lnTo>
                  <a:lnTo>
                    <a:pt x="0" y="1506"/>
                  </a:lnTo>
                  <a:lnTo>
                    <a:pt x="7" y="1424"/>
                  </a:lnTo>
                  <a:lnTo>
                    <a:pt x="16" y="1346"/>
                  </a:lnTo>
                  <a:lnTo>
                    <a:pt x="32" y="1267"/>
                  </a:lnTo>
                  <a:lnTo>
                    <a:pt x="48" y="1189"/>
                  </a:lnTo>
                  <a:lnTo>
                    <a:pt x="70" y="1117"/>
                  </a:lnTo>
                  <a:lnTo>
                    <a:pt x="94" y="1041"/>
                  </a:lnTo>
                  <a:lnTo>
                    <a:pt x="123" y="971"/>
                  </a:lnTo>
                  <a:lnTo>
                    <a:pt x="156" y="901"/>
                  </a:lnTo>
                  <a:lnTo>
                    <a:pt x="191" y="831"/>
                  </a:lnTo>
                  <a:lnTo>
                    <a:pt x="229" y="766"/>
                  </a:lnTo>
                  <a:lnTo>
                    <a:pt x="270" y="701"/>
                  </a:lnTo>
                  <a:lnTo>
                    <a:pt x="315" y="640"/>
                  </a:lnTo>
                  <a:lnTo>
                    <a:pt x="361" y="578"/>
                  </a:lnTo>
                  <a:lnTo>
                    <a:pt x="410" y="521"/>
                  </a:lnTo>
                  <a:lnTo>
                    <a:pt x="463" y="467"/>
                  </a:lnTo>
                  <a:lnTo>
                    <a:pt x="518" y="413"/>
                  </a:lnTo>
                  <a:lnTo>
                    <a:pt x="576" y="364"/>
                  </a:lnTo>
                  <a:lnTo>
                    <a:pt x="636" y="316"/>
                  </a:lnTo>
                  <a:lnTo>
                    <a:pt x="698" y="272"/>
                  </a:lnTo>
                  <a:lnTo>
                    <a:pt x="763" y="232"/>
                  </a:lnTo>
                  <a:lnTo>
                    <a:pt x="828" y="191"/>
                  </a:lnTo>
                  <a:lnTo>
                    <a:pt x="898" y="157"/>
                  </a:lnTo>
                  <a:lnTo>
                    <a:pt x="969" y="127"/>
                  </a:lnTo>
                  <a:lnTo>
                    <a:pt x="1038" y="97"/>
                  </a:lnTo>
                  <a:lnTo>
                    <a:pt x="1114" y="73"/>
                  </a:lnTo>
                  <a:lnTo>
                    <a:pt x="1190" y="51"/>
                  </a:lnTo>
                  <a:lnTo>
                    <a:pt x="1266" y="32"/>
                  </a:lnTo>
                  <a:lnTo>
                    <a:pt x="1344" y="19"/>
                  </a:lnTo>
                  <a:lnTo>
                    <a:pt x="1422" y="8"/>
                  </a:lnTo>
                  <a:lnTo>
                    <a:pt x="1503" y="3"/>
                  </a:lnTo>
                  <a:lnTo>
                    <a:pt x="1584" y="0"/>
                  </a:lnTo>
                  <a:lnTo>
                    <a:pt x="8563" y="0"/>
                  </a:lnTo>
                  <a:lnTo>
                    <a:pt x="8644" y="3"/>
                  </a:lnTo>
                  <a:lnTo>
                    <a:pt x="8725" y="8"/>
                  </a:lnTo>
                  <a:lnTo>
                    <a:pt x="8803" y="19"/>
                  </a:lnTo>
                  <a:lnTo>
                    <a:pt x="8881" y="32"/>
                  </a:lnTo>
                  <a:lnTo>
                    <a:pt x="8957" y="51"/>
                  </a:lnTo>
                  <a:lnTo>
                    <a:pt x="9033" y="73"/>
                  </a:lnTo>
                  <a:lnTo>
                    <a:pt x="9105" y="97"/>
                  </a:lnTo>
                  <a:lnTo>
                    <a:pt x="9178" y="127"/>
                  </a:lnTo>
                  <a:lnTo>
                    <a:pt x="9248" y="157"/>
                  </a:lnTo>
                  <a:lnTo>
                    <a:pt x="9316" y="191"/>
                  </a:lnTo>
                  <a:lnTo>
                    <a:pt x="9383" y="232"/>
                  </a:lnTo>
                  <a:lnTo>
                    <a:pt x="9448" y="272"/>
                  </a:lnTo>
                  <a:lnTo>
                    <a:pt x="9510" y="316"/>
                  </a:lnTo>
                  <a:lnTo>
                    <a:pt x="9569" y="364"/>
                  </a:lnTo>
                  <a:lnTo>
                    <a:pt x="9629" y="413"/>
                  </a:lnTo>
                  <a:lnTo>
                    <a:pt x="9682" y="467"/>
                  </a:lnTo>
                  <a:lnTo>
                    <a:pt x="9734" y="521"/>
                  </a:lnTo>
                  <a:lnTo>
                    <a:pt x="9785" y="578"/>
                  </a:lnTo>
                  <a:lnTo>
                    <a:pt x="9831" y="640"/>
                  </a:lnTo>
                  <a:lnTo>
                    <a:pt x="9877" y="701"/>
                  </a:lnTo>
                  <a:lnTo>
                    <a:pt x="9917" y="766"/>
                  </a:lnTo>
                  <a:lnTo>
                    <a:pt x="9956" y="831"/>
                  </a:lnTo>
                  <a:lnTo>
                    <a:pt x="9990" y="901"/>
                  </a:lnTo>
                  <a:lnTo>
                    <a:pt x="10023" y="971"/>
                  </a:lnTo>
                  <a:lnTo>
                    <a:pt x="10052" y="1041"/>
                  </a:lnTo>
                  <a:lnTo>
                    <a:pt x="10076" y="1117"/>
                  </a:lnTo>
                  <a:lnTo>
                    <a:pt x="10098" y="1189"/>
                  </a:lnTo>
                  <a:lnTo>
                    <a:pt x="10115" y="1267"/>
                  </a:lnTo>
                  <a:lnTo>
                    <a:pt x="10128" y="1346"/>
                  </a:lnTo>
                  <a:lnTo>
                    <a:pt x="10138" y="1424"/>
                  </a:lnTo>
                  <a:lnTo>
                    <a:pt x="10144" y="1506"/>
                  </a:lnTo>
                  <a:lnTo>
                    <a:pt x="10147" y="1586"/>
                  </a:lnTo>
                  <a:lnTo>
                    <a:pt x="10147" y="6808"/>
                  </a:lnTo>
                  <a:lnTo>
                    <a:pt x="10144" y="6890"/>
                  </a:lnTo>
                  <a:lnTo>
                    <a:pt x="10138" y="6971"/>
                  </a:lnTo>
                  <a:lnTo>
                    <a:pt x="10128" y="7051"/>
                  </a:lnTo>
                  <a:lnTo>
                    <a:pt x="10115" y="7130"/>
                  </a:lnTo>
                  <a:lnTo>
                    <a:pt x="10098" y="7205"/>
                  </a:lnTo>
                  <a:lnTo>
                    <a:pt x="10076" y="7280"/>
                  </a:lnTo>
                  <a:lnTo>
                    <a:pt x="10052" y="7353"/>
                  </a:lnTo>
                  <a:lnTo>
                    <a:pt x="10023" y="7426"/>
                  </a:lnTo>
                  <a:lnTo>
                    <a:pt x="9990" y="7496"/>
                  </a:lnTo>
                  <a:lnTo>
                    <a:pt x="9956" y="7563"/>
                  </a:lnTo>
                  <a:lnTo>
                    <a:pt x="9917" y="7631"/>
                  </a:lnTo>
                  <a:lnTo>
                    <a:pt x="9877" y="7696"/>
                  </a:lnTo>
                  <a:lnTo>
                    <a:pt x="9831" y="7758"/>
                  </a:lnTo>
                  <a:lnTo>
                    <a:pt x="9785" y="7817"/>
                  </a:lnTo>
                  <a:lnTo>
                    <a:pt x="9734" y="7874"/>
                  </a:lnTo>
                  <a:lnTo>
                    <a:pt x="9682" y="7931"/>
                  </a:lnTo>
                  <a:lnTo>
                    <a:pt x="9629" y="7982"/>
                  </a:lnTo>
                  <a:lnTo>
                    <a:pt x="9569" y="8033"/>
                  </a:lnTo>
                  <a:lnTo>
                    <a:pt x="9510" y="8079"/>
                  </a:lnTo>
                  <a:lnTo>
                    <a:pt x="9448" y="8125"/>
                  </a:lnTo>
                  <a:lnTo>
                    <a:pt x="9383" y="8166"/>
                  </a:lnTo>
                  <a:lnTo>
                    <a:pt x="9316" y="8203"/>
                  </a:lnTo>
                  <a:lnTo>
                    <a:pt x="9248" y="8238"/>
                  </a:lnTo>
                  <a:lnTo>
                    <a:pt x="9178" y="8270"/>
                  </a:lnTo>
                  <a:lnTo>
                    <a:pt x="9105" y="8297"/>
                  </a:lnTo>
                  <a:lnTo>
                    <a:pt x="9033" y="8325"/>
                  </a:lnTo>
                  <a:lnTo>
                    <a:pt x="8957" y="8346"/>
                  </a:lnTo>
                  <a:lnTo>
                    <a:pt x="8881" y="8362"/>
                  </a:lnTo>
                  <a:lnTo>
                    <a:pt x="8803" y="8376"/>
                  </a:lnTo>
                  <a:lnTo>
                    <a:pt x="8725" y="8387"/>
                  </a:lnTo>
                  <a:lnTo>
                    <a:pt x="8644" y="8392"/>
                  </a:lnTo>
                  <a:lnTo>
                    <a:pt x="8563" y="839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09" name="Freeform 65"/>
            <p:cNvSpPr/>
            <p:nvPr/>
          </p:nvSpPr>
          <p:spPr bwMode="auto">
            <a:xfrm>
              <a:off x="2274" y="1736"/>
              <a:ext cx="925" cy="766"/>
            </a:xfrm>
            <a:custGeom>
              <a:avLst/>
              <a:gdLst>
                <a:gd name="T0" fmla="*/ 1441 w 10179"/>
                <a:gd name="T1" fmla="*/ 8387 h 8426"/>
                <a:gd name="T2" fmla="*/ 1063 w 10179"/>
                <a:gd name="T3" fmla="*/ 8300 h 8426"/>
                <a:gd name="T4" fmla="*/ 723 w 10179"/>
                <a:gd name="T5" fmla="*/ 8127 h 8426"/>
                <a:gd name="T6" fmla="*/ 439 w 10179"/>
                <a:gd name="T7" fmla="*/ 7879 h 8426"/>
                <a:gd name="T8" fmla="*/ 221 w 10179"/>
                <a:gd name="T9" fmla="*/ 7572 h 8426"/>
                <a:gd name="T10" fmla="*/ 81 w 10179"/>
                <a:gd name="T11" fmla="*/ 7218 h 8426"/>
                <a:gd name="T12" fmla="*/ 32 w 10179"/>
                <a:gd name="T13" fmla="*/ 6824 h 8426"/>
                <a:gd name="T14" fmla="*/ 61 w 10179"/>
                <a:gd name="T15" fmla="*/ 1287 h 8426"/>
                <a:gd name="T16" fmla="*/ 185 w 10179"/>
                <a:gd name="T17" fmla="*/ 923 h 8426"/>
                <a:gd name="T18" fmla="*/ 391 w 10179"/>
                <a:gd name="T19" fmla="*/ 604 h 8426"/>
                <a:gd name="T20" fmla="*/ 661 w 10179"/>
                <a:gd name="T21" fmla="*/ 345 h 8426"/>
                <a:gd name="T22" fmla="*/ 990 w 10179"/>
                <a:gd name="T23" fmla="*/ 156 h 8426"/>
                <a:gd name="T24" fmla="*/ 1362 w 10179"/>
                <a:gd name="T25" fmla="*/ 51 h 8426"/>
                <a:gd name="T26" fmla="*/ 8657 w 10179"/>
                <a:gd name="T27" fmla="*/ 35 h 8426"/>
                <a:gd name="T28" fmla="*/ 9043 w 10179"/>
                <a:gd name="T29" fmla="*/ 105 h 8426"/>
                <a:gd name="T30" fmla="*/ 9391 w 10179"/>
                <a:gd name="T31" fmla="*/ 262 h 8426"/>
                <a:gd name="T32" fmla="*/ 9688 w 10179"/>
                <a:gd name="T33" fmla="*/ 493 h 8426"/>
                <a:gd name="T34" fmla="*/ 9919 w 10179"/>
                <a:gd name="T35" fmla="*/ 790 h 8426"/>
                <a:gd name="T36" fmla="*/ 10076 w 10179"/>
                <a:gd name="T37" fmla="*/ 1135 h 8426"/>
                <a:gd name="T38" fmla="*/ 10147 w 10179"/>
                <a:gd name="T39" fmla="*/ 1522 h 8426"/>
                <a:gd name="T40" fmla="*/ 10131 w 10179"/>
                <a:gd name="T41" fmla="*/ 7065 h 8426"/>
                <a:gd name="T42" fmla="*/ 10025 w 10179"/>
                <a:gd name="T43" fmla="*/ 7436 h 8426"/>
                <a:gd name="T44" fmla="*/ 9836 w 10179"/>
                <a:gd name="T45" fmla="*/ 7763 h 8426"/>
                <a:gd name="T46" fmla="*/ 9574 w 10179"/>
                <a:gd name="T47" fmla="*/ 8035 h 8426"/>
                <a:gd name="T48" fmla="*/ 9259 w 10179"/>
                <a:gd name="T49" fmla="*/ 8240 h 8426"/>
                <a:gd name="T50" fmla="*/ 8895 w 10179"/>
                <a:gd name="T51" fmla="*/ 8362 h 8426"/>
                <a:gd name="T52" fmla="*/ 8579 w 10179"/>
                <a:gd name="T53" fmla="*/ 8410 h 8426"/>
                <a:gd name="T54" fmla="*/ 8900 w 10179"/>
                <a:gd name="T55" fmla="*/ 8394 h 8426"/>
                <a:gd name="T56" fmla="*/ 9272 w 10179"/>
                <a:gd name="T57" fmla="*/ 8267 h 8426"/>
                <a:gd name="T58" fmla="*/ 9596 w 10179"/>
                <a:gd name="T59" fmla="*/ 8060 h 8426"/>
                <a:gd name="T60" fmla="*/ 9861 w 10179"/>
                <a:gd name="T61" fmla="*/ 7782 h 8426"/>
                <a:gd name="T62" fmla="*/ 10055 w 10179"/>
                <a:gd name="T63" fmla="*/ 7448 h 8426"/>
                <a:gd name="T64" fmla="*/ 10160 w 10179"/>
                <a:gd name="T65" fmla="*/ 7070 h 8426"/>
                <a:gd name="T66" fmla="*/ 10179 w 10179"/>
                <a:gd name="T67" fmla="*/ 1522 h 8426"/>
                <a:gd name="T68" fmla="*/ 10108 w 10179"/>
                <a:gd name="T69" fmla="*/ 1128 h 8426"/>
                <a:gd name="T70" fmla="*/ 9947 w 10179"/>
                <a:gd name="T71" fmla="*/ 771 h 8426"/>
                <a:gd name="T72" fmla="*/ 9709 w 10179"/>
                <a:gd name="T73" fmla="*/ 469 h 8426"/>
                <a:gd name="T74" fmla="*/ 9408 w 10179"/>
                <a:gd name="T75" fmla="*/ 232 h 8426"/>
                <a:gd name="T76" fmla="*/ 9054 w 10179"/>
                <a:gd name="T77" fmla="*/ 73 h 8426"/>
                <a:gd name="T78" fmla="*/ 8660 w 10179"/>
                <a:gd name="T79" fmla="*/ 2 h 8426"/>
                <a:gd name="T80" fmla="*/ 1356 w 10179"/>
                <a:gd name="T81" fmla="*/ 19 h 8426"/>
                <a:gd name="T82" fmla="*/ 976 w 10179"/>
                <a:gd name="T83" fmla="*/ 127 h 8426"/>
                <a:gd name="T84" fmla="*/ 642 w 10179"/>
                <a:gd name="T85" fmla="*/ 318 h 8426"/>
                <a:gd name="T86" fmla="*/ 364 w 10179"/>
                <a:gd name="T87" fmla="*/ 585 h 8426"/>
                <a:gd name="T88" fmla="*/ 156 w 10179"/>
                <a:gd name="T89" fmla="*/ 909 h 8426"/>
                <a:gd name="T90" fmla="*/ 32 w 10179"/>
                <a:gd name="T91" fmla="*/ 1281 h 8426"/>
                <a:gd name="T92" fmla="*/ 0 w 10179"/>
                <a:gd name="T93" fmla="*/ 6824 h 8426"/>
                <a:gd name="T94" fmla="*/ 48 w 10179"/>
                <a:gd name="T95" fmla="*/ 7226 h 8426"/>
                <a:gd name="T96" fmla="*/ 191 w 10179"/>
                <a:gd name="T97" fmla="*/ 7588 h 8426"/>
                <a:gd name="T98" fmla="*/ 415 w 10179"/>
                <a:gd name="T99" fmla="*/ 7901 h 8426"/>
                <a:gd name="T100" fmla="*/ 707 w 10179"/>
                <a:gd name="T101" fmla="*/ 8154 h 8426"/>
                <a:gd name="T102" fmla="*/ 1049 w 10179"/>
                <a:gd name="T103" fmla="*/ 8330 h 8426"/>
                <a:gd name="T104" fmla="*/ 1438 w 10179"/>
                <a:gd name="T105" fmla="*/ 8419 h 8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79" h="8426">
                  <a:moveTo>
                    <a:pt x="8579" y="8410"/>
                  </a:moveTo>
                  <a:lnTo>
                    <a:pt x="8579" y="8394"/>
                  </a:lnTo>
                  <a:lnTo>
                    <a:pt x="1600" y="8394"/>
                  </a:lnTo>
                  <a:lnTo>
                    <a:pt x="1519" y="8392"/>
                  </a:lnTo>
                  <a:lnTo>
                    <a:pt x="1441" y="8387"/>
                  </a:lnTo>
                  <a:lnTo>
                    <a:pt x="1362" y="8376"/>
                  </a:lnTo>
                  <a:lnTo>
                    <a:pt x="1284" y="8362"/>
                  </a:lnTo>
                  <a:lnTo>
                    <a:pt x="1208" y="8346"/>
                  </a:lnTo>
                  <a:lnTo>
                    <a:pt x="1135" y="8324"/>
                  </a:lnTo>
                  <a:lnTo>
                    <a:pt x="1063" y="8300"/>
                  </a:lnTo>
                  <a:lnTo>
                    <a:pt x="990" y="8270"/>
                  </a:lnTo>
                  <a:lnTo>
                    <a:pt x="919" y="8240"/>
                  </a:lnTo>
                  <a:lnTo>
                    <a:pt x="852" y="8205"/>
                  </a:lnTo>
                  <a:lnTo>
                    <a:pt x="787" y="8168"/>
                  </a:lnTo>
                  <a:lnTo>
                    <a:pt x="723" y="8127"/>
                  </a:lnTo>
                  <a:lnTo>
                    <a:pt x="661" y="8081"/>
                  </a:lnTo>
                  <a:lnTo>
                    <a:pt x="604" y="8035"/>
                  </a:lnTo>
                  <a:lnTo>
                    <a:pt x="544" y="7987"/>
                  </a:lnTo>
                  <a:lnTo>
                    <a:pt x="490" y="7936"/>
                  </a:lnTo>
                  <a:lnTo>
                    <a:pt x="439" y="7879"/>
                  </a:lnTo>
                  <a:lnTo>
                    <a:pt x="391" y="7823"/>
                  </a:lnTo>
                  <a:lnTo>
                    <a:pt x="342" y="7763"/>
                  </a:lnTo>
                  <a:lnTo>
                    <a:pt x="299" y="7701"/>
                  </a:lnTo>
                  <a:lnTo>
                    <a:pt x="258" y="7639"/>
                  </a:lnTo>
                  <a:lnTo>
                    <a:pt x="221" y="7572"/>
                  </a:lnTo>
                  <a:lnTo>
                    <a:pt x="185" y="7505"/>
                  </a:lnTo>
                  <a:lnTo>
                    <a:pt x="153" y="7436"/>
                  </a:lnTo>
                  <a:lnTo>
                    <a:pt x="126" y="7364"/>
                  </a:lnTo>
                  <a:lnTo>
                    <a:pt x="102" y="7291"/>
                  </a:lnTo>
                  <a:lnTo>
                    <a:pt x="81" y="7218"/>
                  </a:lnTo>
                  <a:lnTo>
                    <a:pt x="61" y="7139"/>
                  </a:lnTo>
                  <a:lnTo>
                    <a:pt x="48" y="7065"/>
                  </a:lnTo>
                  <a:lnTo>
                    <a:pt x="40" y="6987"/>
                  </a:lnTo>
                  <a:lnTo>
                    <a:pt x="32" y="6906"/>
                  </a:lnTo>
                  <a:lnTo>
                    <a:pt x="32" y="6824"/>
                  </a:lnTo>
                  <a:lnTo>
                    <a:pt x="32" y="1602"/>
                  </a:lnTo>
                  <a:lnTo>
                    <a:pt x="32" y="1522"/>
                  </a:lnTo>
                  <a:lnTo>
                    <a:pt x="40" y="1443"/>
                  </a:lnTo>
                  <a:lnTo>
                    <a:pt x="48" y="1365"/>
                  </a:lnTo>
                  <a:lnTo>
                    <a:pt x="61" y="1287"/>
                  </a:lnTo>
                  <a:lnTo>
                    <a:pt x="81" y="1211"/>
                  </a:lnTo>
                  <a:lnTo>
                    <a:pt x="102" y="1135"/>
                  </a:lnTo>
                  <a:lnTo>
                    <a:pt x="126" y="1062"/>
                  </a:lnTo>
                  <a:lnTo>
                    <a:pt x="153" y="992"/>
                  </a:lnTo>
                  <a:lnTo>
                    <a:pt x="185" y="923"/>
                  </a:lnTo>
                  <a:lnTo>
                    <a:pt x="221" y="855"/>
                  </a:lnTo>
                  <a:lnTo>
                    <a:pt x="258" y="790"/>
                  </a:lnTo>
                  <a:lnTo>
                    <a:pt x="299" y="725"/>
                  </a:lnTo>
                  <a:lnTo>
                    <a:pt x="342" y="663"/>
                  </a:lnTo>
                  <a:lnTo>
                    <a:pt x="391" y="604"/>
                  </a:lnTo>
                  <a:lnTo>
                    <a:pt x="439" y="548"/>
                  </a:lnTo>
                  <a:lnTo>
                    <a:pt x="490" y="493"/>
                  </a:lnTo>
                  <a:lnTo>
                    <a:pt x="544" y="442"/>
                  </a:lnTo>
                  <a:lnTo>
                    <a:pt x="604" y="391"/>
                  </a:lnTo>
                  <a:lnTo>
                    <a:pt x="661" y="345"/>
                  </a:lnTo>
                  <a:lnTo>
                    <a:pt x="723" y="302"/>
                  </a:lnTo>
                  <a:lnTo>
                    <a:pt x="787" y="262"/>
                  </a:lnTo>
                  <a:lnTo>
                    <a:pt x="852" y="224"/>
                  </a:lnTo>
                  <a:lnTo>
                    <a:pt x="919" y="189"/>
                  </a:lnTo>
                  <a:lnTo>
                    <a:pt x="990" y="156"/>
                  </a:lnTo>
                  <a:lnTo>
                    <a:pt x="1063" y="129"/>
                  </a:lnTo>
                  <a:lnTo>
                    <a:pt x="1135" y="105"/>
                  </a:lnTo>
                  <a:lnTo>
                    <a:pt x="1208" y="83"/>
                  </a:lnTo>
                  <a:lnTo>
                    <a:pt x="1284" y="64"/>
                  </a:lnTo>
                  <a:lnTo>
                    <a:pt x="1362" y="51"/>
                  </a:lnTo>
                  <a:lnTo>
                    <a:pt x="1441" y="40"/>
                  </a:lnTo>
                  <a:lnTo>
                    <a:pt x="1519" y="35"/>
                  </a:lnTo>
                  <a:lnTo>
                    <a:pt x="1600" y="32"/>
                  </a:lnTo>
                  <a:lnTo>
                    <a:pt x="8579" y="32"/>
                  </a:lnTo>
                  <a:lnTo>
                    <a:pt x="8657" y="35"/>
                  </a:lnTo>
                  <a:lnTo>
                    <a:pt x="8738" y="40"/>
                  </a:lnTo>
                  <a:lnTo>
                    <a:pt x="8816" y="51"/>
                  </a:lnTo>
                  <a:lnTo>
                    <a:pt x="8895" y="64"/>
                  </a:lnTo>
                  <a:lnTo>
                    <a:pt x="8970" y="83"/>
                  </a:lnTo>
                  <a:lnTo>
                    <a:pt x="9043" y="105"/>
                  </a:lnTo>
                  <a:lnTo>
                    <a:pt x="9116" y="129"/>
                  </a:lnTo>
                  <a:lnTo>
                    <a:pt x="9189" y="156"/>
                  </a:lnTo>
                  <a:lnTo>
                    <a:pt x="9259" y="189"/>
                  </a:lnTo>
                  <a:lnTo>
                    <a:pt x="9326" y="224"/>
                  </a:lnTo>
                  <a:lnTo>
                    <a:pt x="9391" y="262"/>
                  </a:lnTo>
                  <a:lnTo>
                    <a:pt x="9456" y="302"/>
                  </a:lnTo>
                  <a:lnTo>
                    <a:pt x="9516" y="345"/>
                  </a:lnTo>
                  <a:lnTo>
                    <a:pt x="9574" y="391"/>
                  </a:lnTo>
                  <a:lnTo>
                    <a:pt x="9631" y="442"/>
                  </a:lnTo>
                  <a:lnTo>
                    <a:pt x="9688" y="493"/>
                  </a:lnTo>
                  <a:lnTo>
                    <a:pt x="9739" y="548"/>
                  </a:lnTo>
                  <a:lnTo>
                    <a:pt x="9788" y="604"/>
                  </a:lnTo>
                  <a:lnTo>
                    <a:pt x="9836" y="663"/>
                  </a:lnTo>
                  <a:lnTo>
                    <a:pt x="9880" y="725"/>
                  </a:lnTo>
                  <a:lnTo>
                    <a:pt x="9919" y="790"/>
                  </a:lnTo>
                  <a:lnTo>
                    <a:pt x="9958" y="855"/>
                  </a:lnTo>
                  <a:lnTo>
                    <a:pt x="9993" y="923"/>
                  </a:lnTo>
                  <a:lnTo>
                    <a:pt x="10025" y="992"/>
                  </a:lnTo>
                  <a:lnTo>
                    <a:pt x="10052" y="1062"/>
                  </a:lnTo>
                  <a:lnTo>
                    <a:pt x="10076" y="1135"/>
                  </a:lnTo>
                  <a:lnTo>
                    <a:pt x="10098" y="1211"/>
                  </a:lnTo>
                  <a:lnTo>
                    <a:pt x="10114" y="1287"/>
                  </a:lnTo>
                  <a:lnTo>
                    <a:pt x="10131" y="1365"/>
                  </a:lnTo>
                  <a:lnTo>
                    <a:pt x="10138" y="1443"/>
                  </a:lnTo>
                  <a:lnTo>
                    <a:pt x="10147" y="1522"/>
                  </a:lnTo>
                  <a:lnTo>
                    <a:pt x="10147" y="1602"/>
                  </a:lnTo>
                  <a:lnTo>
                    <a:pt x="10147" y="6824"/>
                  </a:lnTo>
                  <a:lnTo>
                    <a:pt x="10147" y="6906"/>
                  </a:lnTo>
                  <a:lnTo>
                    <a:pt x="10138" y="6987"/>
                  </a:lnTo>
                  <a:lnTo>
                    <a:pt x="10131" y="7065"/>
                  </a:lnTo>
                  <a:lnTo>
                    <a:pt x="10114" y="7139"/>
                  </a:lnTo>
                  <a:lnTo>
                    <a:pt x="10098" y="7218"/>
                  </a:lnTo>
                  <a:lnTo>
                    <a:pt x="10076" y="7291"/>
                  </a:lnTo>
                  <a:lnTo>
                    <a:pt x="10052" y="7364"/>
                  </a:lnTo>
                  <a:lnTo>
                    <a:pt x="10025" y="7436"/>
                  </a:lnTo>
                  <a:lnTo>
                    <a:pt x="9993" y="7505"/>
                  </a:lnTo>
                  <a:lnTo>
                    <a:pt x="9958" y="7572"/>
                  </a:lnTo>
                  <a:lnTo>
                    <a:pt x="9919" y="7639"/>
                  </a:lnTo>
                  <a:lnTo>
                    <a:pt x="9880" y="7701"/>
                  </a:lnTo>
                  <a:lnTo>
                    <a:pt x="9836" y="7763"/>
                  </a:lnTo>
                  <a:lnTo>
                    <a:pt x="9788" y="7823"/>
                  </a:lnTo>
                  <a:lnTo>
                    <a:pt x="9739" y="7879"/>
                  </a:lnTo>
                  <a:lnTo>
                    <a:pt x="9688" y="7936"/>
                  </a:lnTo>
                  <a:lnTo>
                    <a:pt x="9631" y="7987"/>
                  </a:lnTo>
                  <a:lnTo>
                    <a:pt x="9574" y="8035"/>
                  </a:lnTo>
                  <a:lnTo>
                    <a:pt x="9516" y="8081"/>
                  </a:lnTo>
                  <a:lnTo>
                    <a:pt x="9456" y="8127"/>
                  </a:lnTo>
                  <a:lnTo>
                    <a:pt x="9391" y="8168"/>
                  </a:lnTo>
                  <a:lnTo>
                    <a:pt x="9326" y="8205"/>
                  </a:lnTo>
                  <a:lnTo>
                    <a:pt x="9259" y="8240"/>
                  </a:lnTo>
                  <a:lnTo>
                    <a:pt x="9189" y="8270"/>
                  </a:lnTo>
                  <a:lnTo>
                    <a:pt x="9116" y="8300"/>
                  </a:lnTo>
                  <a:lnTo>
                    <a:pt x="9043" y="8324"/>
                  </a:lnTo>
                  <a:lnTo>
                    <a:pt x="8970" y="8346"/>
                  </a:lnTo>
                  <a:lnTo>
                    <a:pt x="8895" y="8362"/>
                  </a:lnTo>
                  <a:lnTo>
                    <a:pt x="8816" y="8376"/>
                  </a:lnTo>
                  <a:lnTo>
                    <a:pt x="8738" y="8387"/>
                  </a:lnTo>
                  <a:lnTo>
                    <a:pt x="8657" y="8392"/>
                  </a:lnTo>
                  <a:lnTo>
                    <a:pt x="8579" y="8394"/>
                  </a:lnTo>
                  <a:lnTo>
                    <a:pt x="8579" y="8410"/>
                  </a:lnTo>
                  <a:lnTo>
                    <a:pt x="8579" y="8426"/>
                  </a:lnTo>
                  <a:lnTo>
                    <a:pt x="8660" y="8424"/>
                  </a:lnTo>
                  <a:lnTo>
                    <a:pt x="8741" y="8419"/>
                  </a:lnTo>
                  <a:lnTo>
                    <a:pt x="8821" y="8408"/>
                  </a:lnTo>
                  <a:lnTo>
                    <a:pt x="8900" y="8394"/>
                  </a:lnTo>
                  <a:lnTo>
                    <a:pt x="8978" y="8376"/>
                  </a:lnTo>
                  <a:lnTo>
                    <a:pt x="9054" y="8353"/>
                  </a:lnTo>
                  <a:lnTo>
                    <a:pt x="9127" y="8330"/>
                  </a:lnTo>
                  <a:lnTo>
                    <a:pt x="9199" y="8300"/>
                  </a:lnTo>
                  <a:lnTo>
                    <a:pt x="9272" y="8267"/>
                  </a:lnTo>
                  <a:lnTo>
                    <a:pt x="9339" y="8233"/>
                  </a:lnTo>
                  <a:lnTo>
                    <a:pt x="9408" y="8194"/>
                  </a:lnTo>
                  <a:lnTo>
                    <a:pt x="9472" y="8154"/>
                  </a:lnTo>
                  <a:lnTo>
                    <a:pt x="9537" y="8108"/>
                  </a:lnTo>
                  <a:lnTo>
                    <a:pt x="9596" y="8060"/>
                  </a:lnTo>
                  <a:lnTo>
                    <a:pt x="9655" y="8011"/>
                  </a:lnTo>
                  <a:lnTo>
                    <a:pt x="9709" y="7957"/>
                  </a:lnTo>
                  <a:lnTo>
                    <a:pt x="9763" y="7901"/>
                  </a:lnTo>
                  <a:lnTo>
                    <a:pt x="9815" y="7844"/>
                  </a:lnTo>
                  <a:lnTo>
                    <a:pt x="9861" y="7782"/>
                  </a:lnTo>
                  <a:lnTo>
                    <a:pt x="9907" y="7720"/>
                  </a:lnTo>
                  <a:lnTo>
                    <a:pt x="9947" y="7655"/>
                  </a:lnTo>
                  <a:lnTo>
                    <a:pt x="9988" y="7588"/>
                  </a:lnTo>
                  <a:lnTo>
                    <a:pt x="10022" y="7521"/>
                  </a:lnTo>
                  <a:lnTo>
                    <a:pt x="10055" y="7448"/>
                  </a:lnTo>
                  <a:lnTo>
                    <a:pt x="10082" y="7374"/>
                  </a:lnTo>
                  <a:lnTo>
                    <a:pt x="10108" y="7302"/>
                  </a:lnTo>
                  <a:lnTo>
                    <a:pt x="10131" y="7226"/>
                  </a:lnTo>
                  <a:lnTo>
                    <a:pt x="10147" y="7148"/>
                  </a:lnTo>
                  <a:lnTo>
                    <a:pt x="10160" y="7070"/>
                  </a:lnTo>
                  <a:lnTo>
                    <a:pt x="10170" y="6989"/>
                  </a:lnTo>
                  <a:lnTo>
                    <a:pt x="10179" y="6908"/>
                  </a:lnTo>
                  <a:lnTo>
                    <a:pt x="10179" y="6824"/>
                  </a:lnTo>
                  <a:lnTo>
                    <a:pt x="10179" y="1602"/>
                  </a:lnTo>
                  <a:lnTo>
                    <a:pt x="10179" y="1522"/>
                  </a:lnTo>
                  <a:lnTo>
                    <a:pt x="10170" y="1440"/>
                  </a:lnTo>
                  <a:lnTo>
                    <a:pt x="10160" y="1359"/>
                  </a:lnTo>
                  <a:lnTo>
                    <a:pt x="10147" y="1281"/>
                  </a:lnTo>
                  <a:lnTo>
                    <a:pt x="10131" y="1202"/>
                  </a:lnTo>
                  <a:lnTo>
                    <a:pt x="10108" y="1128"/>
                  </a:lnTo>
                  <a:lnTo>
                    <a:pt x="10082" y="1052"/>
                  </a:lnTo>
                  <a:lnTo>
                    <a:pt x="10055" y="979"/>
                  </a:lnTo>
                  <a:lnTo>
                    <a:pt x="10022" y="909"/>
                  </a:lnTo>
                  <a:lnTo>
                    <a:pt x="9988" y="838"/>
                  </a:lnTo>
                  <a:lnTo>
                    <a:pt x="9947" y="771"/>
                  </a:lnTo>
                  <a:lnTo>
                    <a:pt x="9907" y="707"/>
                  </a:lnTo>
                  <a:lnTo>
                    <a:pt x="9861" y="645"/>
                  </a:lnTo>
                  <a:lnTo>
                    <a:pt x="9815" y="585"/>
                  </a:lnTo>
                  <a:lnTo>
                    <a:pt x="9763" y="525"/>
                  </a:lnTo>
                  <a:lnTo>
                    <a:pt x="9709" y="469"/>
                  </a:lnTo>
                  <a:lnTo>
                    <a:pt x="9655" y="417"/>
                  </a:lnTo>
                  <a:lnTo>
                    <a:pt x="9596" y="366"/>
                  </a:lnTo>
                  <a:lnTo>
                    <a:pt x="9537" y="318"/>
                  </a:lnTo>
                  <a:lnTo>
                    <a:pt x="9472" y="275"/>
                  </a:lnTo>
                  <a:lnTo>
                    <a:pt x="9408" y="232"/>
                  </a:lnTo>
                  <a:lnTo>
                    <a:pt x="9339" y="194"/>
                  </a:lnTo>
                  <a:lnTo>
                    <a:pt x="9272" y="159"/>
                  </a:lnTo>
                  <a:lnTo>
                    <a:pt x="9199" y="127"/>
                  </a:lnTo>
                  <a:lnTo>
                    <a:pt x="9127" y="97"/>
                  </a:lnTo>
                  <a:lnTo>
                    <a:pt x="9054" y="73"/>
                  </a:lnTo>
                  <a:lnTo>
                    <a:pt x="8978" y="51"/>
                  </a:lnTo>
                  <a:lnTo>
                    <a:pt x="8900" y="32"/>
                  </a:lnTo>
                  <a:lnTo>
                    <a:pt x="8821" y="19"/>
                  </a:lnTo>
                  <a:lnTo>
                    <a:pt x="8741" y="7"/>
                  </a:lnTo>
                  <a:lnTo>
                    <a:pt x="8660" y="2"/>
                  </a:lnTo>
                  <a:lnTo>
                    <a:pt x="8579" y="0"/>
                  </a:lnTo>
                  <a:lnTo>
                    <a:pt x="1600" y="0"/>
                  </a:lnTo>
                  <a:lnTo>
                    <a:pt x="1519" y="2"/>
                  </a:lnTo>
                  <a:lnTo>
                    <a:pt x="1438" y="7"/>
                  </a:lnTo>
                  <a:lnTo>
                    <a:pt x="1356" y="19"/>
                  </a:lnTo>
                  <a:lnTo>
                    <a:pt x="1278" y="32"/>
                  </a:lnTo>
                  <a:lnTo>
                    <a:pt x="1200" y="51"/>
                  </a:lnTo>
                  <a:lnTo>
                    <a:pt x="1125" y="73"/>
                  </a:lnTo>
                  <a:lnTo>
                    <a:pt x="1049" y="97"/>
                  </a:lnTo>
                  <a:lnTo>
                    <a:pt x="976" y="127"/>
                  </a:lnTo>
                  <a:lnTo>
                    <a:pt x="906" y="159"/>
                  </a:lnTo>
                  <a:lnTo>
                    <a:pt x="838" y="194"/>
                  </a:lnTo>
                  <a:lnTo>
                    <a:pt x="771" y="232"/>
                  </a:lnTo>
                  <a:lnTo>
                    <a:pt x="707" y="275"/>
                  </a:lnTo>
                  <a:lnTo>
                    <a:pt x="642" y="318"/>
                  </a:lnTo>
                  <a:lnTo>
                    <a:pt x="582" y="366"/>
                  </a:lnTo>
                  <a:lnTo>
                    <a:pt x="523" y="417"/>
                  </a:lnTo>
                  <a:lnTo>
                    <a:pt x="469" y="469"/>
                  </a:lnTo>
                  <a:lnTo>
                    <a:pt x="415" y="525"/>
                  </a:lnTo>
                  <a:lnTo>
                    <a:pt x="364" y="585"/>
                  </a:lnTo>
                  <a:lnTo>
                    <a:pt x="318" y="645"/>
                  </a:lnTo>
                  <a:lnTo>
                    <a:pt x="272" y="707"/>
                  </a:lnTo>
                  <a:lnTo>
                    <a:pt x="231" y="771"/>
                  </a:lnTo>
                  <a:lnTo>
                    <a:pt x="191" y="838"/>
                  </a:lnTo>
                  <a:lnTo>
                    <a:pt x="156" y="909"/>
                  </a:lnTo>
                  <a:lnTo>
                    <a:pt x="123" y="979"/>
                  </a:lnTo>
                  <a:lnTo>
                    <a:pt x="97" y="1052"/>
                  </a:lnTo>
                  <a:lnTo>
                    <a:pt x="69" y="1128"/>
                  </a:lnTo>
                  <a:lnTo>
                    <a:pt x="48" y="1202"/>
                  </a:lnTo>
                  <a:lnTo>
                    <a:pt x="32" y="1281"/>
                  </a:lnTo>
                  <a:lnTo>
                    <a:pt x="16" y="1359"/>
                  </a:lnTo>
                  <a:lnTo>
                    <a:pt x="7" y="1440"/>
                  </a:lnTo>
                  <a:lnTo>
                    <a:pt x="0" y="1522"/>
                  </a:lnTo>
                  <a:lnTo>
                    <a:pt x="0" y="1602"/>
                  </a:lnTo>
                  <a:lnTo>
                    <a:pt x="0" y="6824"/>
                  </a:lnTo>
                  <a:lnTo>
                    <a:pt x="0" y="6908"/>
                  </a:lnTo>
                  <a:lnTo>
                    <a:pt x="7" y="6989"/>
                  </a:lnTo>
                  <a:lnTo>
                    <a:pt x="16" y="7070"/>
                  </a:lnTo>
                  <a:lnTo>
                    <a:pt x="32" y="7148"/>
                  </a:lnTo>
                  <a:lnTo>
                    <a:pt x="48" y="7226"/>
                  </a:lnTo>
                  <a:lnTo>
                    <a:pt x="69" y="7302"/>
                  </a:lnTo>
                  <a:lnTo>
                    <a:pt x="97" y="7374"/>
                  </a:lnTo>
                  <a:lnTo>
                    <a:pt x="123" y="7448"/>
                  </a:lnTo>
                  <a:lnTo>
                    <a:pt x="156" y="7521"/>
                  </a:lnTo>
                  <a:lnTo>
                    <a:pt x="191" y="7588"/>
                  </a:lnTo>
                  <a:lnTo>
                    <a:pt x="231" y="7655"/>
                  </a:lnTo>
                  <a:lnTo>
                    <a:pt x="272" y="7720"/>
                  </a:lnTo>
                  <a:lnTo>
                    <a:pt x="318" y="7782"/>
                  </a:lnTo>
                  <a:lnTo>
                    <a:pt x="364" y="7844"/>
                  </a:lnTo>
                  <a:lnTo>
                    <a:pt x="415" y="7901"/>
                  </a:lnTo>
                  <a:lnTo>
                    <a:pt x="469" y="7957"/>
                  </a:lnTo>
                  <a:lnTo>
                    <a:pt x="523" y="8011"/>
                  </a:lnTo>
                  <a:lnTo>
                    <a:pt x="582" y="8060"/>
                  </a:lnTo>
                  <a:lnTo>
                    <a:pt x="642" y="8108"/>
                  </a:lnTo>
                  <a:lnTo>
                    <a:pt x="707" y="8154"/>
                  </a:lnTo>
                  <a:lnTo>
                    <a:pt x="771" y="8194"/>
                  </a:lnTo>
                  <a:lnTo>
                    <a:pt x="838" y="8233"/>
                  </a:lnTo>
                  <a:lnTo>
                    <a:pt x="906" y="8267"/>
                  </a:lnTo>
                  <a:lnTo>
                    <a:pt x="976" y="8300"/>
                  </a:lnTo>
                  <a:lnTo>
                    <a:pt x="1049" y="8330"/>
                  </a:lnTo>
                  <a:lnTo>
                    <a:pt x="1125" y="8353"/>
                  </a:lnTo>
                  <a:lnTo>
                    <a:pt x="1200" y="8376"/>
                  </a:lnTo>
                  <a:lnTo>
                    <a:pt x="1278" y="8394"/>
                  </a:lnTo>
                  <a:lnTo>
                    <a:pt x="1356" y="8408"/>
                  </a:lnTo>
                  <a:lnTo>
                    <a:pt x="1438" y="8419"/>
                  </a:lnTo>
                  <a:lnTo>
                    <a:pt x="1519" y="8424"/>
                  </a:lnTo>
                  <a:lnTo>
                    <a:pt x="1600" y="8426"/>
                  </a:lnTo>
                  <a:lnTo>
                    <a:pt x="8579" y="8426"/>
                  </a:lnTo>
                  <a:lnTo>
                    <a:pt x="8579" y="8410"/>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0" name="Freeform 66"/>
            <p:cNvSpPr/>
            <p:nvPr/>
          </p:nvSpPr>
          <p:spPr bwMode="auto">
            <a:xfrm>
              <a:off x="2259" y="1737"/>
              <a:ext cx="939" cy="779"/>
            </a:xfrm>
            <a:custGeom>
              <a:avLst/>
              <a:gdLst>
                <a:gd name="T0" fmla="*/ 1530 w 10323"/>
                <a:gd name="T1" fmla="*/ 8567 h 8570"/>
                <a:gd name="T2" fmla="*/ 1288 w 10323"/>
                <a:gd name="T3" fmla="*/ 8537 h 8570"/>
                <a:gd name="T4" fmla="*/ 1058 w 10323"/>
                <a:gd name="T5" fmla="*/ 8470 h 8570"/>
                <a:gd name="T6" fmla="*/ 844 w 10323"/>
                <a:gd name="T7" fmla="*/ 8373 h 8570"/>
                <a:gd name="T8" fmla="*/ 648 w 10323"/>
                <a:gd name="T9" fmla="*/ 8246 h 8570"/>
                <a:gd name="T10" fmla="*/ 473 w 10323"/>
                <a:gd name="T11" fmla="*/ 8095 h 8570"/>
                <a:gd name="T12" fmla="*/ 321 w 10323"/>
                <a:gd name="T13" fmla="*/ 7920 h 8570"/>
                <a:gd name="T14" fmla="*/ 195 w 10323"/>
                <a:gd name="T15" fmla="*/ 7720 h 8570"/>
                <a:gd name="T16" fmla="*/ 98 w 10323"/>
                <a:gd name="T17" fmla="*/ 7507 h 8570"/>
                <a:gd name="T18" fmla="*/ 32 w 10323"/>
                <a:gd name="T19" fmla="*/ 7275 h 8570"/>
                <a:gd name="T20" fmla="*/ 2 w 10323"/>
                <a:gd name="T21" fmla="*/ 7033 h 8570"/>
                <a:gd name="T22" fmla="*/ 2 w 10323"/>
                <a:gd name="T23" fmla="*/ 1538 h 8570"/>
                <a:gd name="T24" fmla="*/ 32 w 10323"/>
                <a:gd name="T25" fmla="*/ 1295 h 8570"/>
                <a:gd name="T26" fmla="*/ 98 w 10323"/>
                <a:gd name="T27" fmla="*/ 1062 h 8570"/>
                <a:gd name="T28" fmla="*/ 195 w 10323"/>
                <a:gd name="T29" fmla="*/ 850 h 8570"/>
                <a:gd name="T30" fmla="*/ 321 w 10323"/>
                <a:gd name="T31" fmla="*/ 652 h 8570"/>
                <a:gd name="T32" fmla="*/ 473 w 10323"/>
                <a:gd name="T33" fmla="*/ 475 h 8570"/>
                <a:gd name="T34" fmla="*/ 648 w 10323"/>
                <a:gd name="T35" fmla="*/ 323 h 8570"/>
                <a:gd name="T36" fmla="*/ 844 w 10323"/>
                <a:gd name="T37" fmla="*/ 196 h 8570"/>
                <a:gd name="T38" fmla="*/ 1058 w 10323"/>
                <a:gd name="T39" fmla="*/ 99 h 8570"/>
                <a:gd name="T40" fmla="*/ 1288 w 10323"/>
                <a:gd name="T41" fmla="*/ 35 h 8570"/>
                <a:gd name="T42" fmla="*/ 1530 w 10323"/>
                <a:gd name="T43" fmla="*/ 3 h 8570"/>
                <a:gd name="T44" fmla="*/ 8793 w 10323"/>
                <a:gd name="T45" fmla="*/ 3 h 8570"/>
                <a:gd name="T46" fmla="*/ 9036 w 10323"/>
                <a:gd name="T47" fmla="*/ 35 h 8570"/>
                <a:gd name="T48" fmla="*/ 9265 w 10323"/>
                <a:gd name="T49" fmla="*/ 99 h 8570"/>
                <a:gd name="T50" fmla="*/ 9478 w 10323"/>
                <a:gd name="T51" fmla="*/ 196 h 8570"/>
                <a:gd name="T52" fmla="*/ 9676 w 10323"/>
                <a:gd name="T53" fmla="*/ 323 h 8570"/>
                <a:gd name="T54" fmla="*/ 9851 w 10323"/>
                <a:gd name="T55" fmla="*/ 475 h 8570"/>
                <a:gd name="T56" fmla="*/ 10001 w 10323"/>
                <a:gd name="T57" fmla="*/ 652 h 8570"/>
                <a:gd name="T58" fmla="*/ 10129 w 10323"/>
                <a:gd name="T59" fmla="*/ 850 h 8570"/>
                <a:gd name="T60" fmla="*/ 10226 w 10323"/>
                <a:gd name="T61" fmla="*/ 1062 h 8570"/>
                <a:gd name="T62" fmla="*/ 10291 w 10323"/>
                <a:gd name="T63" fmla="*/ 1295 h 8570"/>
                <a:gd name="T64" fmla="*/ 10320 w 10323"/>
                <a:gd name="T65" fmla="*/ 1538 h 8570"/>
                <a:gd name="T66" fmla="*/ 10320 w 10323"/>
                <a:gd name="T67" fmla="*/ 7033 h 8570"/>
                <a:gd name="T68" fmla="*/ 10291 w 10323"/>
                <a:gd name="T69" fmla="*/ 7275 h 8570"/>
                <a:gd name="T70" fmla="*/ 10226 w 10323"/>
                <a:gd name="T71" fmla="*/ 7507 h 8570"/>
                <a:gd name="T72" fmla="*/ 10129 w 10323"/>
                <a:gd name="T73" fmla="*/ 7720 h 8570"/>
                <a:gd name="T74" fmla="*/ 10001 w 10323"/>
                <a:gd name="T75" fmla="*/ 7920 h 8570"/>
                <a:gd name="T76" fmla="*/ 9851 w 10323"/>
                <a:gd name="T77" fmla="*/ 8095 h 8570"/>
                <a:gd name="T78" fmla="*/ 9676 w 10323"/>
                <a:gd name="T79" fmla="*/ 8246 h 8570"/>
                <a:gd name="T80" fmla="*/ 9478 w 10323"/>
                <a:gd name="T81" fmla="*/ 8373 h 8570"/>
                <a:gd name="T82" fmla="*/ 9265 w 10323"/>
                <a:gd name="T83" fmla="*/ 8470 h 8570"/>
                <a:gd name="T84" fmla="*/ 9036 w 10323"/>
                <a:gd name="T85" fmla="*/ 8537 h 8570"/>
                <a:gd name="T86" fmla="*/ 8793 w 10323"/>
                <a:gd name="T87" fmla="*/ 8567 h 8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323" h="8570">
                  <a:moveTo>
                    <a:pt x="8709" y="8570"/>
                  </a:moveTo>
                  <a:lnTo>
                    <a:pt x="1614" y="8570"/>
                  </a:lnTo>
                  <a:lnTo>
                    <a:pt x="1530" y="8567"/>
                  </a:lnTo>
                  <a:lnTo>
                    <a:pt x="1449" y="8562"/>
                  </a:lnTo>
                  <a:lnTo>
                    <a:pt x="1368" y="8551"/>
                  </a:lnTo>
                  <a:lnTo>
                    <a:pt x="1288" y="8537"/>
                  </a:lnTo>
                  <a:lnTo>
                    <a:pt x="1212" y="8519"/>
                  </a:lnTo>
                  <a:lnTo>
                    <a:pt x="1134" y="8497"/>
                  </a:lnTo>
                  <a:lnTo>
                    <a:pt x="1058" y="8470"/>
                  </a:lnTo>
                  <a:lnTo>
                    <a:pt x="985" y="8443"/>
                  </a:lnTo>
                  <a:lnTo>
                    <a:pt x="915" y="8410"/>
                  </a:lnTo>
                  <a:lnTo>
                    <a:pt x="844" y="8373"/>
                  </a:lnTo>
                  <a:lnTo>
                    <a:pt x="777" y="8335"/>
                  </a:lnTo>
                  <a:lnTo>
                    <a:pt x="713" y="8292"/>
                  </a:lnTo>
                  <a:lnTo>
                    <a:pt x="648" y="8246"/>
                  </a:lnTo>
                  <a:lnTo>
                    <a:pt x="588" y="8200"/>
                  </a:lnTo>
                  <a:lnTo>
                    <a:pt x="529" y="8148"/>
                  </a:lnTo>
                  <a:lnTo>
                    <a:pt x="473" y="8095"/>
                  </a:lnTo>
                  <a:lnTo>
                    <a:pt x="418" y="8038"/>
                  </a:lnTo>
                  <a:lnTo>
                    <a:pt x="370" y="7979"/>
                  </a:lnTo>
                  <a:lnTo>
                    <a:pt x="321" y="7920"/>
                  </a:lnTo>
                  <a:lnTo>
                    <a:pt x="275" y="7855"/>
                  </a:lnTo>
                  <a:lnTo>
                    <a:pt x="234" y="7791"/>
                  </a:lnTo>
                  <a:lnTo>
                    <a:pt x="195" y="7720"/>
                  </a:lnTo>
                  <a:lnTo>
                    <a:pt x="160" y="7653"/>
                  </a:lnTo>
                  <a:lnTo>
                    <a:pt x="126" y="7579"/>
                  </a:lnTo>
                  <a:lnTo>
                    <a:pt x="98" y="7507"/>
                  </a:lnTo>
                  <a:lnTo>
                    <a:pt x="73" y="7432"/>
                  </a:lnTo>
                  <a:lnTo>
                    <a:pt x="52" y="7353"/>
                  </a:lnTo>
                  <a:lnTo>
                    <a:pt x="32" y="7275"/>
                  </a:lnTo>
                  <a:lnTo>
                    <a:pt x="18" y="7197"/>
                  </a:lnTo>
                  <a:lnTo>
                    <a:pt x="8" y="7116"/>
                  </a:lnTo>
                  <a:lnTo>
                    <a:pt x="2" y="7033"/>
                  </a:lnTo>
                  <a:lnTo>
                    <a:pt x="0" y="6951"/>
                  </a:lnTo>
                  <a:lnTo>
                    <a:pt x="0" y="1619"/>
                  </a:lnTo>
                  <a:lnTo>
                    <a:pt x="2" y="1538"/>
                  </a:lnTo>
                  <a:lnTo>
                    <a:pt x="8" y="1454"/>
                  </a:lnTo>
                  <a:lnTo>
                    <a:pt x="18" y="1373"/>
                  </a:lnTo>
                  <a:lnTo>
                    <a:pt x="32" y="1295"/>
                  </a:lnTo>
                  <a:lnTo>
                    <a:pt x="52" y="1216"/>
                  </a:lnTo>
                  <a:lnTo>
                    <a:pt x="73" y="1138"/>
                  </a:lnTo>
                  <a:lnTo>
                    <a:pt x="98" y="1062"/>
                  </a:lnTo>
                  <a:lnTo>
                    <a:pt x="126" y="990"/>
                  </a:lnTo>
                  <a:lnTo>
                    <a:pt x="160" y="917"/>
                  </a:lnTo>
                  <a:lnTo>
                    <a:pt x="195" y="850"/>
                  </a:lnTo>
                  <a:lnTo>
                    <a:pt x="234" y="779"/>
                  </a:lnTo>
                  <a:lnTo>
                    <a:pt x="275" y="714"/>
                  </a:lnTo>
                  <a:lnTo>
                    <a:pt x="321" y="652"/>
                  </a:lnTo>
                  <a:lnTo>
                    <a:pt x="370" y="590"/>
                  </a:lnTo>
                  <a:lnTo>
                    <a:pt x="418" y="532"/>
                  </a:lnTo>
                  <a:lnTo>
                    <a:pt x="473" y="475"/>
                  </a:lnTo>
                  <a:lnTo>
                    <a:pt x="529" y="421"/>
                  </a:lnTo>
                  <a:lnTo>
                    <a:pt x="588" y="369"/>
                  </a:lnTo>
                  <a:lnTo>
                    <a:pt x="648" y="323"/>
                  </a:lnTo>
                  <a:lnTo>
                    <a:pt x="713" y="278"/>
                  </a:lnTo>
                  <a:lnTo>
                    <a:pt x="777" y="235"/>
                  </a:lnTo>
                  <a:lnTo>
                    <a:pt x="844" y="196"/>
                  </a:lnTo>
                  <a:lnTo>
                    <a:pt x="915" y="162"/>
                  </a:lnTo>
                  <a:lnTo>
                    <a:pt x="985" y="129"/>
                  </a:lnTo>
                  <a:lnTo>
                    <a:pt x="1058" y="99"/>
                  </a:lnTo>
                  <a:lnTo>
                    <a:pt x="1134" y="73"/>
                  </a:lnTo>
                  <a:lnTo>
                    <a:pt x="1212" y="51"/>
                  </a:lnTo>
                  <a:lnTo>
                    <a:pt x="1288" y="35"/>
                  </a:lnTo>
                  <a:lnTo>
                    <a:pt x="1368" y="19"/>
                  </a:lnTo>
                  <a:lnTo>
                    <a:pt x="1449" y="8"/>
                  </a:lnTo>
                  <a:lnTo>
                    <a:pt x="1530" y="3"/>
                  </a:lnTo>
                  <a:lnTo>
                    <a:pt x="1614" y="0"/>
                  </a:lnTo>
                  <a:lnTo>
                    <a:pt x="8709" y="0"/>
                  </a:lnTo>
                  <a:lnTo>
                    <a:pt x="8793" y="3"/>
                  </a:lnTo>
                  <a:lnTo>
                    <a:pt x="8873" y="8"/>
                  </a:lnTo>
                  <a:lnTo>
                    <a:pt x="8954" y="19"/>
                  </a:lnTo>
                  <a:lnTo>
                    <a:pt x="9036" y="35"/>
                  </a:lnTo>
                  <a:lnTo>
                    <a:pt x="9114" y="51"/>
                  </a:lnTo>
                  <a:lnTo>
                    <a:pt x="9189" y="73"/>
                  </a:lnTo>
                  <a:lnTo>
                    <a:pt x="9265" y="99"/>
                  </a:lnTo>
                  <a:lnTo>
                    <a:pt x="9338" y="129"/>
                  </a:lnTo>
                  <a:lnTo>
                    <a:pt x="9408" y="162"/>
                  </a:lnTo>
                  <a:lnTo>
                    <a:pt x="9478" y="196"/>
                  </a:lnTo>
                  <a:lnTo>
                    <a:pt x="9545" y="235"/>
                  </a:lnTo>
                  <a:lnTo>
                    <a:pt x="9610" y="278"/>
                  </a:lnTo>
                  <a:lnTo>
                    <a:pt x="9676" y="323"/>
                  </a:lnTo>
                  <a:lnTo>
                    <a:pt x="9734" y="369"/>
                  </a:lnTo>
                  <a:lnTo>
                    <a:pt x="9794" y="421"/>
                  </a:lnTo>
                  <a:lnTo>
                    <a:pt x="9851" y="475"/>
                  </a:lnTo>
                  <a:lnTo>
                    <a:pt x="9904" y="532"/>
                  </a:lnTo>
                  <a:lnTo>
                    <a:pt x="9955" y="590"/>
                  </a:lnTo>
                  <a:lnTo>
                    <a:pt x="10001" y="652"/>
                  </a:lnTo>
                  <a:lnTo>
                    <a:pt x="10047" y="714"/>
                  </a:lnTo>
                  <a:lnTo>
                    <a:pt x="10091" y="779"/>
                  </a:lnTo>
                  <a:lnTo>
                    <a:pt x="10129" y="850"/>
                  </a:lnTo>
                  <a:lnTo>
                    <a:pt x="10164" y="917"/>
                  </a:lnTo>
                  <a:lnTo>
                    <a:pt x="10196" y="990"/>
                  </a:lnTo>
                  <a:lnTo>
                    <a:pt x="10226" y="1062"/>
                  </a:lnTo>
                  <a:lnTo>
                    <a:pt x="10250" y="1138"/>
                  </a:lnTo>
                  <a:lnTo>
                    <a:pt x="10272" y="1216"/>
                  </a:lnTo>
                  <a:lnTo>
                    <a:pt x="10291" y="1295"/>
                  </a:lnTo>
                  <a:lnTo>
                    <a:pt x="10304" y="1373"/>
                  </a:lnTo>
                  <a:lnTo>
                    <a:pt x="10314" y="1454"/>
                  </a:lnTo>
                  <a:lnTo>
                    <a:pt x="10320" y="1538"/>
                  </a:lnTo>
                  <a:lnTo>
                    <a:pt x="10323" y="1619"/>
                  </a:lnTo>
                  <a:lnTo>
                    <a:pt x="10323" y="6951"/>
                  </a:lnTo>
                  <a:lnTo>
                    <a:pt x="10320" y="7033"/>
                  </a:lnTo>
                  <a:lnTo>
                    <a:pt x="10314" y="7116"/>
                  </a:lnTo>
                  <a:lnTo>
                    <a:pt x="10304" y="7197"/>
                  </a:lnTo>
                  <a:lnTo>
                    <a:pt x="10291" y="7275"/>
                  </a:lnTo>
                  <a:lnTo>
                    <a:pt x="10272" y="7353"/>
                  </a:lnTo>
                  <a:lnTo>
                    <a:pt x="10250" y="7432"/>
                  </a:lnTo>
                  <a:lnTo>
                    <a:pt x="10226" y="7507"/>
                  </a:lnTo>
                  <a:lnTo>
                    <a:pt x="10196" y="7579"/>
                  </a:lnTo>
                  <a:lnTo>
                    <a:pt x="10164" y="7653"/>
                  </a:lnTo>
                  <a:lnTo>
                    <a:pt x="10129" y="7720"/>
                  </a:lnTo>
                  <a:lnTo>
                    <a:pt x="10091" y="7791"/>
                  </a:lnTo>
                  <a:lnTo>
                    <a:pt x="10047" y="7855"/>
                  </a:lnTo>
                  <a:lnTo>
                    <a:pt x="10001" y="7920"/>
                  </a:lnTo>
                  <a:lnTo>
                    <a:pt x="9955" y="7979"/>
                  </a:lnTo>
                  <a:lnTo>
                    <a:pt x="9904" y="8038"/>
                  </a:lnTo>
                  <a:lnTo>
                    <a:pt x="9851" y="8095"/>
                  </a:lnTo>
                  <a:lnTo>
                    <a:pt x="9794" y="8148"/>
                  </a:lnTo>
                  <a:lnTo>
                    <a:pt x="9734" y="8200"/>
                  </a:lnTo>
                  <a:lnTo>
                    <a:pt x="9676" y="8246"/>
                  </a:lnTo>
                  <a:lnTo>
                    <a:pt x="9610" y="8292"/>
                  </a:lnTo>
                  <a:lnTo>
                    <a:pt x="9545" y="8335"/>
                  </a:lnTo>
                  <a:lnTo>
                    <a:pt x="9478" y="8373"/>
                  </a:lnTo>
                  <a:lnTo>
                    <a:pt x="9408" y="8410"/>
                  </a:lnTo>
                  <a:lnTo>
                    <a:pt x="9338" y="8443"/>
                  </a:lnTo>
                  <a:lnTo>
                    <a:pt x="9265" y="8470"/>
                  </a:lnTo>
                  <a:lnTo>
                    <a:pt x="9189" y="8497"/>
                  </a:lnTo>
                  <a:lnTo>
                    <a:pt x="9114" y="8519"/>
                  </a:lnTo>
                  <a:lnTo>
                    <a:pt x="9036" y="8537"/>
                  </a:lnTo>
                  <a:lnTo>
                    <a:pt x="8954" y="8551"/>
                  </a:lnTo>
                  <a:lnTo>
                    <a:pt x="8873" y="8562"/>
                  </a:lnTo>
                  <a:lnTo>
                    <a:pt x="8793" y="8567"/>
                  </a:lnTo>
                  <a:lnTo>
                    <a:pt x="8709" y="8570"/>
                  </a:lnTo>
                  <a:close/>
                </a:path>
              </a:pathLst>
            </a:custGeom>
            <a:solidFill>
              <a:srgbClr val="CDCDD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1" name="Freeform 67"/>
            <p:cNvSpPr/>
            <p:nvPr/>
          </p:nvSpPr>
          <p:spPr bwMode="auto">
            <a:xfrm>
              <a:off x="2275" y="1737"/>
              <a:ext cx="923" cy="763"/>
            </a:xfrm>
            <a:custGeom>
              <a:avLst/>
              <a:gdLst>
                <a:gd name="T0" fmla="*/ 1503 w 10147"/>
                <a:gd name="T1" fmla="*/ 8392 h 8394"/>
                <a:gd name="T2" fmla="*/ 1266 w 10147"/>
                <a:gd name="T3" fmla="*/ 8362 h 8394"/>
                <a:gd name="T4" fmla="*/ 1038 w 10147"/>
                <a:gd name="T5" fmla="*/ 8297 h 8394"/>
                <a:gd name="T6" fmla="*/ 828 w 10147"/>
                <a:gd name="T7" fmla="*/ 8203 h 8394"/>
                <a:gd name="T8" fmla="*/ 636 w 10147"/>
                <a:gd name="T9" fmla="*/ 8079 h 8394"/>
                <a:gd name="T10" fmla="*/ 463 w 10147"/>
                <a:gd name="T11" fmla="*/ 7931 h 8394"/>
                <a:gd name="T12" fmla="*/ 315 w 10147"/>
                <a:gd name="T13" fmla="*/ 7758 h 8394"/>
                <a:gd name="T14" fmla="*/ 191 w 10147"/>
                <a:gd name="T15" fmla="*/ 7563 h 8394"/>
                <a:gd name="T16" fmla="*/ 94 w 10147"/>
                <a:gd name="T17" fmla="*/ 7353 h 8394"/>
                <a:gd name="T18" fmla="*/ 32 w 10147"/>
                <a:gd name="T19" fmla="*/ 7130 h 8394"/>
                <a:gd name="T20" fmla="*/ 0 w 10147"/>
                <a:gd name="T21" fmla="*/ 6890 h 8394"/>
                <a:gd name="T22" fmla="*/ 0 w 10147"/>
                <a:gd name="T23" fmla="*/ 1506 h 8394"/>
                <a:gd name="T24" fmla="*/ 32 w 10147"/>
                <a:gd name="T25" fmla="*/ 1267 h 8394"/>
                <a:gd name="T26" fmla="*/ 94 w 10147"/>
                <a:gd name="T27" fmla="*/ 1041 h 8394"/>
                <a:gd name="T28" fmla="*/ 191 w 10147"/>
                <a:gd name="T29" fmla="*/ 831 h 8394"/>
                <a:gd name="T30" fmla="*/ 315 w 10147"/>
                <a:gd name="T31" fmla="*/ 640 h 8394"/>
                <a:gd name="T32" fmla="*/ 463 w 10147"/>
                <a:gd name="T33" fmla="*/ 467 h 8394"/>
                <a:gd name="T34" fmla="*/ 636 w 10147"/>
                <a:gd name="T35" fmla="*/ 316 h 8394"/>
                <a:gd name="T36" fmla="*/ 828 w 10147"/>
                <a:gd name="T37" fmla="*/ 191 h 8394"/>
                <a:gd name="T38" fmla="*/ 1038 w 10147"/>
                <a:gd name="T39" fmla="*/ 97 h 8394"/>
                <a:gd name="T40" fmla="*/ 1266 w 10147"/>
                <a:gd name="T41" fmla="*/ 32 h 8394"/>
                <a:gd name="T42" fmla="*/ 1503 w 10147"/>
                <a:gd name="T43" fmla="*/ 3 h 8394"/>
                <a:gd name="T44" fmla="*/ 8644 w 10147"/>
                <a:gd name="T45" fmla="*/ 3 h 8394"/>
                <a:gd name="T46" fmla="*/ 8881 w 10147"/>
                <a:gd name="T47" fmla="*/ 32 h 8394"/>
                <a:gd name="T48" fmla="*/ 9105 w 10147"/>
                <a:gd name="T49" fmla="*/ 97 h 8394"/>
                <a:gd name="T50" fmla="*/ 9316 w 10147"/>
                <a:gd name="T51" fmla="*/ 191 h 8394"/>
                <a:gd name="T52" fmla="*/ 9510 w 10147"/>
                <a:gd name="T53" fmla="*/ 316 h 8394"/>
                <a:gd name="T54" fmla="*/ 9682 w 10147"/>
                <a:gd name="T55" fmla="*/ 467 h 8394"/>
                <a:gd name="T56" fmla="*/ 9831 w 10147"/>
                <a:gd name="T57" fmla="*/ 640 h 8394"/>
                <a:gd name="T58" fmla="*/ 9956 w 10147"/>
                <a:gd name="T59" fmla="*/ 831 h 8394"/>
                <a:gd name="T60" fmla="*/ 10052 w 10147"/>
                <a:gd name="T61" fmla="*/ 1041 h 8394"/>
                <a:gd name="T62" fmla="*/ 10115 w 10147"/>
                <a:gd name="T63" fmla="*/ 1267 h 8394"/>
                <a:gd name="T64" fmla="*/ 10144 w 10147"/>
                <a:gd name="T65" fmla="*/ 1506 h 8394"/>
                <a:gd name="T66" fmla="*/ 10144 w 10147"/>
                <a:gd name="T67" fmla="*/ 6890 h 8394"/>
                <a:gd name="T68" fmla="*/ 10115 w 10147"/>
                <a:gd name="T69" fmla="*/ 7130 h 8394"/>
                <a:gd name="T70" fmla="*/ 10052 w 10147"/>
                <a:gd name="T71" fmla="*/ 7353 h 8394"/>
                <a:gd name="T72" fmla="*/ 9956 w 10147"/>
                <a:gd name="T73" fmla="*/ 7563 h 8394"/>
                <a:gd name="T74" fmla="*/ 9831 w 10147"/>
                <a:gd name="T75" fmla="*/ 7758 h 8394"/>
                <a:gd name="T76" fmla="*/ 9682 w 10147"/>
                <a:gd name="T77" fmla="*/ 7931 h 8394"/>
                <a:gd name="T78" fmla="*/ 9510 w 10147"/>
                <a:gd name="T79" fmla="*/ 8079 h 8394"/>
                <a:gd name="T80" fmla="*/ 9316 w 10147"/>
                <a:gd name="T81" fmla="*/ 8203 h 8394"/>
                <a:gd name="T82" fmla="*/ 9105 w 10147"/>
                <a:gd name="T83" fmla="*/ 8297 h 8394"/>
                <a:gd name="T84" fmla="*/ 8881 w 10147"/>
                <a:gd name="T85" fmla="*/ 8362 h 8394"/>
                <a:gd name="T86" fmla="*/ 8644 w 10147"/>
                <a:gd name="T87" fmla="*/ 8392 h 8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147" h="8394">
                  <a:moveTo>
                    <a:pt x="8563" y="8394"/>
                  </a:moveTo>
                  <a:lnTo>
                    <a:pt x="1584" y="8394"/>
                  </a:lnTo>
                  <a:lnTo>
                    <a:pt x="1503" y="8392"/>
                  </a:lnTo>
                  <a:lnTo>
                    <a:pt x="1422" y="8387"/>
                  </a:lnTo>
                  <a:lnTo>
                    <a:pt x="1344" y="8376"/>
                  </a:lnTo>
                  <a:lnTo>
                    <a:pt x="1266" y="8362"/>
                  </a:lnTo>
                  <a:lnTo>
                    <a:pt x="1190" y="8346"/>
                  </a:lnTo>
                  <a:lnTo>
                    <a:pt x="1114" y="8325"/>
                  </a:lnTo>
                  <a:lnTo>
                    <a:pt x="1038" y="8297"/>
                  </a:lnTo>
                  <a:lnTo>
                    <a:pt x="969" y="8270"/>
                  </a:lnTo>
                  <a:lnTo>
                    <a:pt x="898" y="8238"/>
                  </a:lnTo>
                  <a:lnTo>
                    <a:pt x="828" y="8203"/>
                  </a:lnTo>
                  <a:lnTo>
                    <a:pt x="763" y="8166"/>
                  </a:lnTo>
                  <a:lnTo>
                    <a:pt x="698" y="8125"/>
                  </a:lnTo>
                  <a:lnTo>
                    <a:pt x="636" y="8079"/>
                  </a:lnTo>
                  <a:lnTo>
                    <a:pt x="576" y="8033"/>
                  </a:lnTo>
                  <a:lnTo>
                    <a:pt x="518" y="7982"/>
                  </a:lnTo>
                  <a:lnTo>
                    <a:pt x="463" y="7931"/>
                  </a:lnTo>
                  <a:lnTo>
                    <a:pt x="410" y="7874"/>
                  </a:lnTo>
                  <a:lnTo>
                    <a:pt x="361" y="7817"/>
                  </a:lnTo>
                  <a:lnTo>
                    <a:pt x="315" y="7758"/>
                  </a:lnTo>
                  <a:lnTo>
                    <a:pt x="270" y="7696"/>
                  </a:lnTo>
                  <a:lnTo>
                    <a:pt x="229" y="7631"/>
                  </a:lnTo>
                  <a:lnTo>
                    <a:pt x="191" y="7563"/>
                  </a:lnTo>
                  <a:lnTo>
                    <a:pt x="156" y="7496"/>
                  </a:lnTo>
                  <a:lnTo>
                    <a:pt x="123" y="7426"/>
                  </a:lnTo>
                  <a:lnTo>
                    <a:pt x="94" y="7353"/>
                  </a:lnTo>
                  <a:lnTo>
                    <a:pt x="70" y="7280"/>
                  </a:lnTo>
                  <a:lnTo>
                    <a:pt x="48" y="7205"/>
                  </a:lnTo>
                  <a:lnTo>
                    <a:pt x="32" y="7130"/>
                  </a:lnTo>
                  <a:lnTo>
                    <a:pt x="16" y="7051"/>
                  </a:lnTo>
                  <a:lnTo>
                    <a:pt x="7" y="6971"/>
                  </a:lnTo>
                  <a:lnTo>
                    <a:pt x="0" y="6890"/>
                  </a:lnTo>
                  <a:lnTo>
                    <a:pt x="0" y="6808"/>
                  </a:lnTo>
                  <a:lnTo>
                    <a:pt x="0" y="1586"/>
                  </a:lnTo>
                  <a:lnTo>
                    <a:pt x="0" y="1506"/>
                  </a:lnTo>
                  <a:lnTo>
                    <a:pt x="7" y="1424"/>
                  </a:lnTo>
                  <a:lnTo>
                    <a:pt x="16" y="1346"/>
                  </a:lnTo>
                  <a:lnTo>
                    <a:pt x="32" y="1267"/>
                  </a:lnTo>
                  <a:lnTo>
                    <a:pt x="48" y="1189"/>
                  </a:lnTo>
                  <a:lnTo>
                    <a:pt x="70" y="1117"/>
                  </a:lnTo>
                  <a:lnTo>
                    <a:pt x="94" y="1041"/>
                  </a:lnTo>
                  <a:lnTo>
                    <a:pt x="123" y="971"/>
                  </a:lnTo>
                  <a:lnTo>
                    <a:pt x="156" y="901"/>
                  </a:lnTo>
                  <a:lnTo>
                    <a:pt x="191" y="831"/>
                  </a:lnTo>
                  <a:lnTo>
                    <a:pt x="229" y="766"/>
                  </a:lnTo>
                  <a:lnTo>
                    <a:pt x="270" y="701"/>
                  </a:lnTo>
                  <a:lnTo>
                    <a:pt x="315" y="640"/>
                  </a:lnTo>
                  <a:lnTo>
                    <a:pt x="361" y="578"/>
                  </a:lnTo>
                  <a:lnTo>
                    <a:pt x="410" y="521"/>
                  </a:lnTo>
                  <a:lnTo>
                    <a:pt x="463" y="467"/>
                  </a:lnTo>
                  <a:lnTo>
                    <a:pt x="518" y="413"/>
                  </a:lnTo>
                  <a:lnTo>
                    <a:pt x="576" y="364"/>
                  </a:lnTo>
                  <a:lnTo>
                    <a:pt x="636" y="316"/>
                  </a:lnTo>
                  <a:lnTo>
                    <a:pt x="698" y="272"/>
                  </a:lnTo>
                  <a:lnTo>
                    <a:pt x="763" y="232"/>
                  </a:lnTo>
                  <a:lnTo>
                    <a:pt x="828" y="191"/>
                  </a:lnTo>
                  <a:lnTo>
                    <a:pt x="898" y="157"/>
                  </a:lnTo>
                  <a:lnTo>
                    <a:pt x="969" y="127"/>
                  </a:lnTo>
                  <a:lnTo>
                    <a:pt x="1038" y="97"/>
                  </a:lnTo>
                  <a:lnTo>
                    <a:pt x="1114" y="73"/>
                  </a:lnTo>
                  <a:lnTo>
                    <a:pt x="1190" y="51"/>
                  </a:lnTo>
                  <a:lnTo>
                    <a:pt x="1266" y="32"/>
                  </a:lnTo>
                  <a:lnTo>
                    <a:pt x="1344" y="19"/>
                  </a:lnTo>
                  <a:lnTo>
                    <a:pt x="1422" y="8"/>
                  </a:lnTo>
                  <a:lnTo>
                    <a:pt x="1503" y="3"/>
                  </a:lnTo>
                  <a:lnTo>
                    <a:pt x="1584" y="0"/>
                  </a:lnTo>
                  <a:lnTo>
                    <a:pt x="8563" y="0"/>
                  </a:lnTo>
                  <a:lnTo>
                    <a:pt x="8644" y="3"/>
                  </a:lnTo>
                  <a:lnTo>
                    <a:pt x="8725" y="8"/>
                  </a:lnTo>
                  <a:lnTo>
                    <a:pt x="8803" y="19"/>
                  </a:lnTo>
                  <a:lnTo>
                    <a:pt x="8881" y="32"/>
                  </a:lnTo>
                  <a:lnTo>
                    <a:pt x="8957" y="51"/>
                  </a:lnTo>
                  <a:lnTo>
                    <a:pt x="9033" y="73"/>
                  </a:lnTo>
                  <a:lnTo>
                    <a:pt x="9105" y="97"/>
                  </a:lnTo>
                  <a:lnTo>
                    <a:pt x="9178" y="127"/>
                  </a:lnTo>
                  <a:lnTo>
                    <a:pt x="9248" y="157"/>
                  </a:lnTo>
                  <a:lnTo>
                    <a:pt x="9316" y="191"/>
                  </a:lnTo>
                  <a:lnTo>
                    <a:pt x="9383" y="232"/>
                  </a:lnTo>
                  <a:lnTo>
                    <a:pt x="9448" y="272"/>
                  </a:lnTo>
                  <a:lnTo>
                    <a:pt x="9510" y="316"/>
                  </a:lnTo>
                  <a:lnTo>
                    <a:pt x="9569" y="364"/>
                  </a:lnTo>
                  <a:lnTo>
                    <a:pt x="9629" y="413"/>
                  </a:lnTo>
                  <a:lnTo>
                    <a:pt x="9682" y="467"/>
                  </a:lnTo>
                  <a:lnTo>
                    <a:pt x="9734" y="521"/>
                  </a:lnTo>
                  <a:lnTo>
                    <a:pt x="9785" y="578"/>
                  </a:lnTo>
                  <a:lnTo>
                    <a:pt x="9831" y="640"/>
                  </a:lnTo>
                  <a:lnTo>
                    <a:pt x="9877" y="701"/>
                  </a:lnTo>
                  <a:lnTo>
                    <a:pt x="9917" y="766"/>
                  </a:lnTo>
                  <a:lnTo>
                    <a:pt x="9956" y="831"/>
                  </a:lnTo>
                  <a:lnTo>
                    <a:pt x="9990" y="901"/>
                  </a:lnTo>
                  <a:lnTo>
                    <a:pt x="10023" y="971"/>
                  </a:lnTo>
                  <a:lnTo>
                    <a:pt x="10052" y="1041"/>
                  </a:lnTo>
                  <a:lnTo>
                    <a:pt x="10076" y="1117"/>
                  </a:lnTo>
                  <a:lnTo>
                    <a:pt x="10098" y="1189"/>
                  </a:lnTo>
                  <a:lnTo>
                    <a:pt x="10115" y="1267"/>
                  </a:lnTo>
                  <a:lnTo>
                    <a:pt x="10128" y="1346"/>
                  </a:lnTo>
                  <a:lnTo>
                    <a:pt x="10138" y="1424"/>
                  </a:lnTo>
                  <a:lnTo>
                    <a:pt x="10144" y="1506"/>
                  </a:lnTo>
                  <a:lnTo>
                    <a:pt x="10147" y="1586"/>
                  </a:lnTo>
                  <a:lnTo>
                    <a:pt x="10147" y="6808"/>
                  </a:lnTo>
                  <a:lnTo>
                    <a:pt x="10144" y="6890"/>
                  </a:lnTo>
                  <a:lnTo>
                    <a:pt x="10138" y="6971"/>
                  </a:lnTo>
                  <a:lnTo>
                    <a:pt x="10128" y="7051"/>
                  </a:lnTo>
                  <a:lnTo>
                    <a:pt x="10115" y="7130"/>
                  </a:lnTo>
                  <a:lnTo>
                    <a:pt x="10098" y="7205"/>
                  </a:lnTo>
                  <a:lnTo>
                    <a:pt x="10076" y="7280"/>
                  </a:lnTo>
                  <a:lnTo>
                    <a:pt x="10052" y="7353"/>
                  </a:lnTo>
                  <a:lnTo>
                    <a:pt x="10023" y="7426"/>
                  </a:lnTo>
                  <a:lnTo>
                    <a:pt x="9990" y="7496"/>
                  </a:lnTo>
                  <a:lnTo>
                    <a:pt x="9956" y="7563"/>
                  </a:lnTo>
                  <a:lnTo>
                    <a:pt x="9917" y="7631"/>
                  </a:lnTo>
                  <a:lnTo>
                    <a:pt x="9877" y="7696"/>
                  </a:lnTo>
                  <a:lnTo>
                    <a:pt x="9831" y="7758"/>
                  </a:lnTo>
                  <a:lnTo>
                    <a:pt x="9785" y="7817"/>
                  </a:lnTo>
                  <a:lnTo>
                    <a:pt x="9734" y="7874"/>
                  </a:lnTo>
                  <a:lnTo>
                    <a:pt x="9682" y="7931"/>
                  </a:lnTo>
                  <a:lnTo>
                    <a:pt x="9629" y="7982"/>
                  </a:lnTo>
                  <a:lnTo>
                    <a:pt x="9569" y="8033"/>
                  </a:lnTo>
                  <a:lnTo>
                    <a:pt x="9510" y="8079"/>
                  </a:lnTo>
                  <a:lnTo>
                    <a:pt x="9448" y="8125"/>
                  </a:lnTo>
                  <a:lnTo>
                    <a:pt x="9383" y="8166"/>
                  </a:lnTo>
                  <a:lnTo>
                    <a:pt x="9316" y="8203"/>
                  </a:lnTo>
                  <a:lnTo>
                    <a:pt x="9248" y="8238"/>
                  </a:lnTo>
                  <a:lnTo>
                    <a:pt x="9178" y="8270"/>
                  </a:lnTo>
                  <a:lnTo>
                    <a:pt x="9105" y="8297"/>
                  </a:lnTo>
                  <a:lnTo>
                    <a:pt x="9033" y="8325"/>
                  </a:lnTo>
                  <a:lnTo>
                    <a:pt x="8957" y="8346"/>
                  </a:lnTo>
                  <a:lnTo>
                    <a:pt x="8881" y="8362"/>
                  </a:lnTo>
                  <a:lnTo>
                    <a:pt x="8803" y="8376"/>
                  </a:lnTo>
                  <a:lnTo>
                    <a:pt x="8725" y="8387"/>
                  </a:lnTo>
                  <a:lnTo>
                    <a:pt x="8644" y="8392"/>
                  </a:lnTo>
                  <a:lnTo>
                    <a:pt x="8563" y="8394"/>
                  </a:lnTo>
                  <a:close/>
                </a:path>
              </a:pathLst>
            </a:custGeom>
            <a:solidFill>
              <a:srgbClr val="EBBC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2" name="Freeform 68"/>
            <p:cNvSpPr/>
            <p:nvPr/>
          </p:nvSpPr>
          <p:spPr bwMode="auto">
            <a:xfrm>
              <a:off x="2274" y="1737"/>
              <a:ext cx="924" cy="764"/>
            </a:xfrm>
            <a:custGeom>
              <a:avLst/>
              <a:gdLst>
                <a:gd name="T0" fmla="*/ 1434 w 10163"/>
                <a:gd name="T1" fmla="*/ 8387 h 8412"/>
                <a:gd name="T2" fmla="*/ 1050 w 10163"/>
                <a:gd name="T3" fmla="*/ 8301 h 8412"/>
                <a:gd name="T4" fmla="*/ 713 w 10163"/>
                <a:gd name="T5" fmla="*/ 8125 h 8412"/>
                <a:gd name="T6" fmla="*/ 426 w 10163"/>
                <a:gd name="T7" fmla="*/ 7878 h 8412"/>
                <a:gd name="T8" fmla="*/ 205 w 10163"/>
                <a:gd name="T9" fmla="*/ 7570 h 8412"/>
                <a:gd name="T10" fmla="*/ 65 w 10163"/>
                <a:gd name="T11" fmla="*/ 7211 h 8412"/>
                <a:gd name="T12" fmla="*/ 16 w 10163"/>
                <a:gd name="T13" fmla="*/ 6817 h 8412"/>
                <a:gd name="T14" fmla="*/ 49 w 10163"/>
                <a:gd name="T15" fmla="*/ 1276 h 8412"/>
                <a:gd name="T16" fmla="*/ 170 w 10163"/>
                <a:gd name="T17" fmla="*/ 912 h 8412"/>
                <a:gd name="T18" fmla="*/ 375 w 10163"/>
                <a:gd name="T19" fmla="*/ 592 h 8412"/>
                <a:gd name="T20" fmla="*/ 651 w 10163"/>
                <a:gd name="T21" fmla="*/ 332 h 8412"/>
                <a:gd name="T22" fmla="*/ 980 w 10163"/>
                <a:gd name="T23" fmla="*/ 141 h 8412"/>
                <a:gd name="T24" fmla="*/ 1353 w 10163"/>
                <a:gd name="T25" fmla="*/ 36 h 8412"/>
                <a:gd name="T26" fmla="*/ 8653 w 10163"/>
                <a:gd name="T27" fmla="*/ 20 h 8412"/>
                <a:gd name="T28" fmla="*/ 9038 w 10163"/>
                <a:gd name="T29" fmla="*/ 90 h 8412"/>
                <a:gd name="T30" fmla="*/ 9389 w 10163"/>
                <a:gd name="T31" fmla="*/ 246 h 8412"/>
                <a:gd name="T32" fmla="*/ 9686 w 10163"/>
                <a:gd name="T33" fmla="*/ 481 h 8412"/>
                <a:gd name="T34" fmla="*/ 9921 w 10163"/>
                <a:gd name="T35" fmla="*/ 778 h 8412"/>
                <a:gd name="T36" fmla="*/ 10078 w 10163"/>
                <a:gd name="T37" fmla="*/ 1126 h 8412"/>
                <a:gd name="T38" fmla="*/ 10147 w 10163"/>
                <a:gd name="T39" fmla="*/ 1515 h 8412"/>
                <a:gd name="T40" fmla="*/ 10131 w 10163"/>
                <a:gd name="T41" fmla="*/ 7058 h 8412"/>
                <a:gd name="T42" fmla="*/ 10023 w 10163"/>
                <a:gd name="T43" fmla="*/ 7432 h 8412"/>
                <a:gd name="T44" fmla="*/ 9834 w 10163"/>
                <a:gd name="T45" fmla="*/ 7761 h 8412"/>
                <a:gd name="T46" fmla="*/ 9573 w 10163"/>
                <a:gd name="T47" fmla="*/ 8034 h 8412"/>
                <a:gd name="T48" fmla="*/ 9254 w 10163"/>
                <a:gd name="T49" fmla="*/ 8239 h 8412"/>
                <a:gd name="T50" fmla="*/ 8888 w 10163"/>
                <a:gd name="T51" fmla="*/ 8362 h 8412"/>
                <a:gd name="T52" fmla="*/ 8572 w 10163"/>
                <a:gd name="T53" fmla="*/ 8403 h 8412"/>
                <a:gd name="T54" fmla="*/ 8890 w 10163"/>
                <a:gd name="T55" fmla="*/ 8380 h 8412"/>
                <a:gd name="T56" fmla="*/ 9260 w 10163"/>
                <a:gd name="T57" fmla="*/ 8255 h 8412"/>
                <a:gd name="T58" fmla="*/ 9583 w 10163"/>
                <a:gd name="T59" fmla="*/ 8047 h 8412"/>
                <a:gd name="T60" fmla="*/ 9848 w 10163"/>
                <a:gd name="T61" fmla="*/ 7772 h 8412"/>
                <a:gd name="T62" fmla="*/ 10040 w 10163"/>
                <a:gd name="T63" fmla="*/ 7438 h 8412"/>
                <a:gd name="T64" fmla="*/ 10145 w 10163"/>
                <a:gd name="T65" fmla="*/ 7060 h 8412"/>
                <a:gd name="T66" fmla="*/ 10163 w 10163"/>
                <a:gd name="T67" fmla="*/ 1515 h 8412"/>
                <a:gd name="T68" fmla="*/ 10094 w 10163"/>
                <a:gd name="T69" fmla="*/ 1123 h 8412"/>
                <a:gd name="T70" fmla="*/ 9935 w 10163"/>
                <a:gd name="T71" fmla="*/ 769 h 8412"/>
                <a:gd name="T72" fmla="*/ 9697 w 10163"/>
                <a:gd name="T73" fmla="*/ 470 h 8412"/>
                <a:gd name="T74" fmla="*/ 9397 w 10163"/>
                <a:gd name="T75" fmla="*/ 233 h 8412"/>
                <a:gd name="T76" fmla="*/ 9044 w 10163"/>
                <a:gd name="T77" fmla="*/ 74 h 8412"/>
                <a:gd name="T78" fmla="*/ 8653 w 10163"/>
                <a:gd name="T79" fmla="*/ 4 h 8412"/>
                <a:gd name="T80" fmla="*/ 1349 w 10163"/>
                <a:gd name="T81" fmla="*/ 20 h 8412"/>
                <a:gd name="T82" fmla="*/ 974 w 10163"/>
                <a:gd name="T83" fmla="*/ 127 h 8412"/>
                <a:gd name="T84" fmla="*/ 640 w 10163"/>
                <a:gd name="T85" fmla="*/ 320 h 8412"/>
                <a:gd name="T86" fmla="*/ 364 w 10163"/>
                <a:gd name="T87" fmla="*/ 583 h 8412"/>
                <a:gd name="T88" fmla="*/ 157 w 10163"/>
                <a:gd name="T89" fmla="*/ 905 h 8412"/>
                <a:gd name="T90" fmla="*/ 33 w 10163"/>
                <a:gd name="T91" fmla="*/ 1274 h 8412"/>
                <a:gd name="T92" fmla="*/ 0 w 10163"/>
                <a:gd name="T93" fmla="*/ 6817 h 8412"/>
                <a:gd name="T94" fmla="*/ 49 w 10163"/>
                <a:gd name="T95" fmla="*/ 7217 h 8412"/>
                <a:gd name="T96" fmla="*/ 192 w 10163"/>
                <a:gd name="T97" fmla="*/ 7578 h 8412"/>
                <a:gd name="T98" fmla="*/ 413 w 10163"/>
                <a:gd name="T99" fmla="*/ 7888 h 8412"/>
                <a:gd name="T100" fmla="*/ 702 w 10163"/>
                <a:gd name="T101" fmla="*/ 8139 h 8412"/>
                <a:gd name="T102" fmla="*/ 1045 w 10163"/>
                <a:gd name="T103" fmla="*/ 8314 h 8412"/>
                <a:gd name="T104" fmla="*/ 1431 w 10163"/>
                <a:gd name="T105" fmla="*/ 8403 h 8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163" h="8412">
                  <a:moveTo>
                    <a:pt x="8572" y="8403"/>
                  </a:moveTo>
                  <a:lnTo>
                    <a:pt x="8572" y="8396"/>
                  </a:lnTo>
                  <a:lnTo>
                    <a:pt x="1593" y="8396"/>
                  </a:lnTo>
                  <a:lnTo>
                    <a:pt x="1512" y="8392"/>
                  </a:lnTo>
                  <a:lnTo>
                    <a:pt x="1434" y="8387"/>
                  </a:lnTo>
                  <a:lnTo>
                    <a:pt x="1353" y="8376"/>
                  </a:lnTo>
                  <a:lnTo>
                    <a:pt x="1277" y="8362"/>
                  </a:lnTo>
                  <a:lnTo>
                    <a:pt x="1199" y="8346"/>
                  </a:lnTo>
                  <a:lnTo>
                    <a:pt x="1126" y="8325"/>
                  </a:lnTo>
                  <a:lnTo>
                    <a:pt x="1050" y="8301"/>
                  </a:lnTo>
                  <a:lnTo>
                    <a:pt x="980" y="8272"/>
                  </a:lnTo>
                  <a:lnTo>
                    <a:pt x="910" y="8239"/>
                  </a:lnTo>
                  <a:lnTo>
                    <a:pt x="842" y="8203"/>
                  </a:lnTo>
                  <a:lnTo>
                    <a:pt x="775" y="8166"/>
                  </a:lnTo>
                  <a:lnTo>
                    <a:pt x="713" y="8125"/>
                  </a:lnTo>
                  <a:lnTo>
                    <a:pt x="651" y="8083"/>
                  </a:lnTo>
                  <a:lnTo>
                    <a:pt x="591" y="8034"/>
                  </a:lnTo>
                  <a:lnTo>
                    <a:pt x="532" y="7986"/>
                  </a:lnTo>
                  <a:lnTo>
                    <a:pt x="478" y="7934"/>
                  </a:lnTo>
                  <a:lnTo>
                    <a:pt x="426" y="7878"/>
                  </a:lnTo>
                  <a:lnTo>
                    <a:pt x="375" y="7821"/>
                  </a:lnTo>
                  <a:lnTo>
                    <a:pt x="329" y="7761"/>
                  </a:lnTo>
                  <a:lnTo>
                    <a:pt x="286" y="7699"/>
                  </a:lnTo>
                  <a:lnTo>
                    <a:pt x="244" y="7634"/>
                  </a:lnTo>
                  <a:lnTo>
                    <a:pt x="205" y="7570"/>
                  </a:lnTo>
                  <a:lnTo>
                    <a:pt x="170" y="7503"/>
                  </a:lnTo>
                  <a:lnTo>
                    <a:pt x="141" y="7432"/>
                  </a:lnTo>
                  <a:lnTo>
                    <a:pt x="111" y="7360"/>
                  </a:lnTo>
                  <a:lnTo>
                    <a:pt x="87" y="7287"/>
                  </a:lnTo>
                  <a:lnTo>
                    <a:pt x="65" y="7211"/>
                  </a:lnTo>
                  <a:lnTo>
                    <a:pt x="49" y="7136"/>
                  </a:lnTo>
                  <a:lnTo>
                    <a:pt x="33" y="7058"/>
                  </a:lnTo>
                  <a:lnTo>
                    <a:pt x="25" y="6980"/>
                  </a:lnTo>
                  <a:lnTo>
                    <a:pt x="16" y="6899"/>
                  </a:lnTo>
                  <a:lnTo>
                    <a:pt x="16" y="6817"/>
                  </a:lnTo>
                  <a:lnTo>
                    <a:pt x="16" y="1595"/>
                  </a:lnTo>
                  <a:lnTo>
                    <a:pt x="16" y="1515"/>
                  </a:lnTo>
                  <a:lnTo>
                    <a:pt x="25" y="1433"/>
                  </a:lnTo>
                  <a:lnTo>
                    <a:pt x="33" y="1355"/>
                  </a:lnTo>
                  <a:lnTo>
                    <a:pt x="49" y="1276"/>
                  </a:lnTo>
                  <a:lnTo>
                    <a:pt x="65" y="1202"/>
                  </a:lnTo>
                  <a:lnTo>
                    <a:pt x="87" y="1126"/>
                  </a:lnTo>
                  <a:lnTo>
                    <a:pt x="111" y="1053"/>
                  </a:lnTo>
                  <a:lnTo>
                    <a:pt x="141" y="983"/>
                  </a:lnTo>
                  <a:lnTo>
                    <a:pt x="170" y="912"/>
                  </a:lnTo>
                  <a:lnTo>
                    <a:pt x="205" y="845"/>
                  </a:lnTo>
                  <a:lnTo>
                    <a:pt x="244" y="778"/>
                  </a:lnTo>
                  <a:lnTo>
                    <a:pt x="286" y="713"/>
                  </a:lnTo>
                  <a:lnTo>
                    <a:pt x="329" y="651"/>
                  </a:lnTo>
                  <a:lnTo>
                    <a:pt x="375" y="592"/>
                  </a:lnTo>
                  <a:lnTo>
                    <a:pt x="426" y="535"/>
                  </a:lnTo>
                  <a:lnTo>
                    <a:pt x="478" y="481"/>
                  </a:lnTo>
                  <a:lnTo>
                    <a:pt x="532" y="428"/>
                  </a:lnTo>
                  <a:lnTo>
                    <a:pt x="591" y="378"/>
                  </a:lnTo>
                  <a:lnTo>
                    <a:pt x="651" y="332"/>
                  </a:lnTo>
                  <a:lnTo>
                    <a:pt x="713" y="287"/>
                  </a:lnTo>
                  <a:lnTo>
                    <a:pt x="775" y="246"/>
                  </a:lnTo>
                  <a:lnTo>
                    <a:pt x="842" y="209"/>
                  </a:lnTo>
                  <a:lnTo>
                    <a:pt x="910" y="173"/>
                  </a:lnTo>
                  <a:lnTo>
                    <a:pt x="980" y="141"/>
                  </a:lnTo>
                  <a:lnTo>
                    <a:pt x="1050" y="115"/>
                  </a:lnTo>
                  <a:lnTo>
                    <a:pt x="1126" y="90"/>
                  </a:lnTo>
                  <a:lnTo>
                    <a:pt x="1199" y="69"/>
                  </a:lnTo>
                  <a:lnTo>
                    <a:pt x="1277" y="50"/>
                  </a:lnTo>
                  <a:lnTo>
                    <a:pt x="1353" y="36"/>
                  </a:lnTo>
                  <a:lnTo>
                    <a:pt x="1434" y="25"/>
                  </a:lnTo>
                  <a:lnTo>
                    <a:pt x="1512" y="20"/>
                  </a:lnTo>
                  <a:lnTo>
                    <a:pt x="1593" y="17"/>
                  </a:lnTo>
                  <a:lnTo>
                    <a:pt x="8572" y="17"/>
                  </a:lnTo>
                  <a:lnTo>
                    <a:pt x="8653" y="20"/>
                  </a:lnTo>
                  <a:lnTo>
                    <a:pt x="8731" y="25"/>
                  </a:lnTo>
                  <a:lnTo>
                    <a:pt x="8809" y="36"/>
                  </a:lnTo>
                  <a:lnTo>
                    <a:pt x="8888" y="50"/>
                  </a:lnTo>
                  <a:lnTo>
                    <a:pt x="8966" y="69"/>
                  </a:lnTo>
                  <a:lnTo>
                    <a:pt x="9038" y="90"/>
                  </a:lnTo>
                  <a:lnTo>
                    <a:pt x="9111" y="115"/>
                  </a:lnTo>
                  <a:lnTo>
                    <a:pt x="9184" y="141"/>
                  </a:lnTo>
                  <a:lnTo>
                    <a:pt x="9254" y="173"/>
                  </a:lnTo>
                  <a:lnTo>
                    <a:pt x="9322" y="209"/>
                  </a:lnTo>
                  <a:lnTo>
                    <a:pt x="9389" y="246"/>
                  </a:lnTo>
                  <a:lnTo>
                    <a:pt x="9452" y="287"/>
                  </a:lnTo>
                  <a:lnTo>
                    <a:pt x="9514" y="332"/>
                  </a:lnTo>
                  <a:lnTo>
                    <a:pt x="9573" y="378"/>
                  </a:lnTo>
                  <a:lnTo>
                    <a:pt x="9632" y="428"/>
                  </a:lnTo>
                  <a:lnTo>
                    <a:pt x="9686" y="481"/>
                  </a:lnTo>
                  <a:lnTo>
                    <a:pt x="9737" y="535"/>
                  </a:lnTo>
                  <a:lnTo>
                    <a:pt x="9788" y="592"/>
                  </a:lnTo>
                  <a:lnTo>
                    <a:pt x="9834" y="651"/>
                  </a:lnTo>
                  <a:lnTo>
                    <a:pt x="9878" y="713"/>
                  </a:lnTo>
                  <a:lnTo>
                    <a:pt x="9921" y="778"/>
                  </a:lnTo>
                  <a:lnTo>
                    <a:pt x="9958" y="845"/>
                  </a:lnTo>
                  <a:lnTo>
                    <a:pt x="9994" y="912"/>
                  </a:lnTo>
                  <a:lnTo>
                    <a:pt x="10023" y="983"/>
                  </a:lnTo>
                  <a:lnTo>
                    <a:pt x="10053" y="1053"/>
                  </a:lnTo>
                  <a:lnTo>
                    <a:pt x="10078" y="1126"/>
                  </a:lnTo>
                  <a:lnTo>
                    <a:pt x="10099" y="1202"/>
                  </a:lnTo>
                  <a:lnTo>
                    <a:pt x="10115" y="1276"/>
                  </a:lnTo>
                  <a:lnTo>
                    <a:pt x="10131" y="1355"/>
                  </a:lnTo>
                  <a:lnTo>
                    <a:pt x="10140" y="1433"/>
                  </a:lnTo>
                  <a:lnTo>
                    <a:pt x="10147" y="1515"/>
                  </a:lnTo>
                  <a:lnTo>
                    <a:pt x="10147" y="1595"/>
                  </a:lnTo>
                  <a:lnTo>
                    <a:pt x="10147" y="6817"/>
                  </a:lnTo>
                  <a:lnTo>
                    <a:pt x="10147" y="6899"/>
                  </a:lnTo>
                  <a:lnTo>
                    <a:pt x="10140" y="6980"/>
                  </a:lnTo>
                  <a:lnTo>
                    <a:pt x="10131" y="7058"/>
                  </a:lnTo>
                  <a:lnTo>
                    <a:pt x="10115" y="7136"/>
                  </a:lnTo>
                  <a:lnTo>
                    <a:pt x="10099" y="7211"/>
                  </a:lnTo>
                  <a:lnTo>
                    <a:pt x="10078" y="7287"/>
                  </a:lnTo>
                  <a:lnTo>
                    <a:pt x="10053" y="7360"/>
                  </a:lnTo>
                  <a:lnTo>
                    <a:pt x="10023" y="7432"/>
                  </a:lnTo>
                  <a:lnTo>
                    <a:pt x="9994" y="7503"/>
                  </a:lnTo>
                  <a:lnTo>
                    <a:pt x="9958" y="7570"/>
                  </a:lnTo>
                  <a:lnTo>
                    <a:pt x="9921" y="7634"/>
                  </a:lnTo>
                  <a:lnTo>
                    <a:pt x="9878" y="7699"/>
                  </a:lnTo>
                  <a:lnTo>
                    <a:pt x="9834" y="7761"/>
                  </a:lnTo>
                  <a:lnTo>
                    <a:pt x="9788" y="7821"/>
                  </a:lnTo>
                  <a:lnTo>
                    <a:pt x="9737" y="7878"/>
                  </a:lnTo>
                  <a:lnTo>
                    <a:pt x="9686" y="7934"/>
                  </a:lnTo>
                  <a:lnTo>
                    <a:pt x="9632" y="7986"/>
                  </a:lnTo>
                  <a:lnTo>
                    <a:pt x="9573" y="8034"/>
                  </a:lnTo>
                  <a:lnTo>
                    <a:pt x="9514" y="8083"/>
                  </a:lnTo>
                  <a:lnTo>
                    <a:pt x="9452" y="8125"/>
                  </a:lnTo>
                  <a:lnTo>
                    <a:pt x="9389" y="8166"/>
                  </a:lnTo>
                  <a:lnTo>
                    <a:pt x="9322" y="8203"/>
                  </a:lnTo>
                  <a:lnTo>
                    <a:pt x="9254" y="8239"/>
                  </a:lnTo>
                  <a:lnTo>
                    <a:pt x="9184" y="8272"/>
                  </a:lnTo>
                  <a:lnTo>
                    <a:pt x="9111" y="8301"/>
                  </a:lnTo>
                  <a:lnTo>
                    <a:pt x="9038" y="8325"/>
                  </a:lnTo>
                  <a:lnTo>
                    <a:pt x="8966" y="8346"/>
                  </a:lnTo>
                  <a:lnTo>
                    <a:pt x="8888" y="8362"/>
                  </a:lnTo>
                  <a:lnTo>
                    <a:pt x="8809" y="8376"/>
                  </a:lnTo>
                  <a:lnTo>
                    <a:pt x="8731" y="8387"/>
                  </a:lnTo>
                  <a:lnTo>
                    <a:pt x="8653" y="8392"/>
                  </a:lnTo>
                  <a:lnTo>
                    <a:pt x="8572" y="8396"/>
                  </a:lnTo>
                  <a:lnTo>
                    <a:pt x="8572" y="8403"/>
                  </a:lnTo>
                  <a:lnTo>
                    <a:pt x="8572" y="8412"/>
                  </a:lnTo>
                  <a:lnTo>
                    <a:pt x="8653" y="8408"/>
                  </a:lnTo>
                  <a:lnTo>
                    <a:pt x="8734" y="8403"/>
                  </a:lnTo>
                  <a:lnTo>
                    <a:pt x="8812" y="8392"/>
                  </a:lnTo>
                  <a:lnTo>
                    <a:pt x="8890" y="8380"/>
                  </a:lnTo>
                  <a:lnTo>
                    <a:pt x="8968" y="8360"/>
                  </a:lnTo>
                  <a:lnTo>
                    <a:pt x="9044" y="8339"/>
                  </a:lnTo>
                  <a:lnTo>
                    <a:pt x="9116" y="8314"/>
                  </a:lnTo>
                  <a:lnTo>
                    <a:pt x="9189" y="8288"/>
                  </a:lnTo>
                  <a:lnTo>
                    <a:pt x="9260" y="8255"/>
                  </a:lnTo>
                  <a:lnTo>
                    <a:pt x="9330" y="8220"/>
                  </a:lnTo>
                  <a:lnTo>
                    <a:pt x="9397" y="8180"/>
                  </a:lnTo>
                  <a:lnTo>
                    <a:pt x="9463" y="8139"/>
                  </a:lnTo>
                  <a:lnTo>
                    <a:pt x="9525" y="8096"/>
                  </a:lnTo>
                  <a:lnTo>
                    <a:pt x="9583" y="8047"/>
                  </a:lnTo>
                  <a:lnTo>
                    <a:pt x="9643" y="7996"/>
                  </a:lnTo>
                  <a:lnTo>
                    <a:pt x="9697" y="7945"/>
                  </a:lnTo>
                  <a:lnTo>
                    <a:pt x="9751" y="7888"/>
                  </a:lnTo>
                  <a:lnTo>
                    <a:pt x="9799" y="7832"/>
                  </a:lnTo>
                  <a:lnTo>
                    <a:pt x="9848" y="7772"/>
                  </a:lnTo>
                  <a:lnTo>
                    <a:pt x="9891" y="7708"/>
                  </a:lnTo>
                  <a:lnTo>
                    <a:pt x="9935" y="7643"/>
                  </a:lnTo>
                  <a:lnTo>
                    <a:pt x="9972" y="7578"/>
                  </a:lnTo>
                  <a:lnTo>
                    <a:pt x="10007" y="7508"/>
                  </a:lnTo>
                  <a:lnTo>
                    <a:pt x="10040" y="7438"/>
                  </a:lnTo>
                  <a:lnTo>
                    <a:pt x="10066" y="7365"/>
                  </a:lnTo>
                  <a:lnTo>
                    <a:pt x="10094" y="7293"/>
                  </a:lnTo>
                  <a:lnTo>
                    <a:pt x="10115" y="7217"/>
                  </a:lnTo>
                  <a:lnTo>
                    <a:pt x="10131" y="7139"/>
                  </a:lnTo>
                  <a:lnTo>
                    <a:pt x="10145" y="7060"/>
                  </a:lnTo>
                  <a:lnTo>
                    <a:pt x="10156" y="6982"/>
                  </a:lnTo>
                  <a:lnTo>
                    <a:pt x="10163" y="6901"/>
                  </a:lnTo>
                  <a:lnTo>
                    <a:pt x="10163" y="6817"/>
                  </a:lnTo>
                  <a:lnTo>
                    <a:pt x="10163" y="1595"/>
                  </a:lnTo>
                  <a:lnTo>
                    <a:pt x="10163" y="1515"/>
                  </a:lnTo>
                  <a:lnTo>
                    <a:pt x="10156" y="1433"/>
                  </a:lnTo>
                  <a:lnTo>
                    <a:pt x="10145" y="1352"/>
                  </a:lnTo>
                  <a:lnTo>
                    <a:pt x="10131" y="1274"/>
                  </a:lnTo>
                  <a:lnTo>
                    <a:pt x="10115" y="1198"/>
                  </a:lnTo>
                  <a:lnTo>
                    <a:pt x="10094" y="1123"/>
                  </a:lnTo>
                  <a:lnTo>
                    <a:pt x="10066" y="1048"/>
                  </a:lnTo>
                  <a:lnTo>
                    <a:pt x="10040" y="974"/>
                  </a:lnTo>
                  <a:lnTo>
                    <a:pt x="10007" y="905"/>
                  </a:lnTo>
                  <a:lnTo>
                    <a:pt x="9972" y="838"/>
                  </a:lnTo>
                  <a:lnTo>
                    <a:pt x="9935" y="769"/>
                  </a:lnTo>
                  <a:lnTo>
                    <a:pt x="9891" y="705"/>
                  </a:lnTo>
                  <a:lnTo>
                    <a:pt x="9848" y="643"/>
                  </a:lnTo>
                  <a:lnTo>
                    <a:pt x="9799" y="583"/>
                  </a:lnTo>
                  <a:lnTo>
                    <a:pt x="9751" y="524"/>
                  </a:lnTo>
                  <a:lnTo>
                    <a:pt x="9697" y="470"/>
                  </a:lnTo>
                  <a:lnTo>
                    <a:pt x="9643" y="416"/>
                  </a:lnTo>
                  <a:lnTo>
                    <a:pt x="9583" y="365"/>
                  </a:lnTo>
                  <a:lnTo>
                    <a:pt x="9525" y="320"/>
                  </a:lnTo>
                  <a:lnTo>
                    <a:pt x="9463" y="274"/>
                  </a:lnTo>
                  <a:lnTo>
                    <a:pt x="9397" y="233"/>
                  </a:lnTo>
                  <a:lnTo>
                    <a:pt x="9330" y="195"/>
                  </a:lnTo>
                  <a:lnTo>
                    <a:pt x="9260" y="159"/>
                  </a:lnTo>
                  <a:lnTo>
                    <a:pt x="9189" y="127"/>
                  </a:lnTo>
                  <a:lnTo>
                    <a:pt x="9116" y="98"/>
                  </a:lnTo>
                  <a:lnTo>
                    <a:pt x="9044" y="74"/>
                  </a:lnTo>
                  <a:lnTo>
                    <a:pt x="8968" y="52"/>
                  </a:lnTo>
                  <a:lnTo>
                    <a:pt x="8890" y="33"/>
                  </a:lnTo>
                  <a:lnTo>
                    <a:pt x="8812" y="20"/>
                  </a:lnTo>
                  <a:lnTo>
                    <a:pt x="8734" y="9"/>
                  </a:lnTo>
                  <a:lnTo>
                    <a:pt x="8653" y="4"/>
                  </a:lnTo>
                  <a:lnTo>
                    <a:pt x="8572" y="0"/>
                  </a:lnTo>
                  <a:lnTo>
                    <a:pt x="1593" y="0"/>
                  </a:lnTo>
                  <a:lnTo>
                    <a:pt x="1512" y="4"/>
                  </a:lnTo>
                  <a:lnTo>
                    <a:pt x="1431" y="9"/>
                  </a:lnTo>
                  <a:lnTo>
                    <a:pt x="1349" y="20"/>
                  </a:lnTo>
                  <a:lnTo>
                    <a:pt x="1271" y="33"/>
                  </a:lnTo>
                  <a:lnTo>
                    <a:pt x="1196" y="52"/>
                  </a:lnTo>
                  <a:lnTo>
                    <a:pt x="1121" y="74"/>
                  </a:lnTo>
                  <a:lnTo>
                    <a:pt x="1045" y="98"/>
                  </a:lnTo>
                  <a:lnTo>
                    <a:pt x="974" y="127"/>
                  </a:lnTo>
                  <a:lnTo>
                    <a:pt x="902" y="159"/>
                  </a:lnTo>
                  <a:lnTo>
                    <a:pt x="834" y="195"/>
                  </a:lnTo>
                  <a:lnTo>
                    <a:pt x="767" y="233"/>
                  </a:lnTo>
                  <a:lnTo>
                    <a:pt x="702" y="274"/>
                  </a:lnTo>
                  <a:lnTo>
                    <a:pt x="640" y="320"/>
                  </a:lnTo>
                  <a:lnTo>
                    <a:pt x="580" y="365"/>
                  </a:lnTo>
                  <a:lnTo>
                    <a:pt x="521" y="416"/>
                  </a:lnTo>
                  <a:lnTo>
                    <a:pt x="467" y="470"/>
                  </a:lnTo>
                  <a:lnTo>
                    <a:pt x="413" y="524"/>
                  </a:lnTo>
                  <a:lnTo>
                    <a:pt x="364" y="583"/>
                  </a:lnTo>
                  <a:lnTo>
                    <a:pt x="316" y="643"/>
                  </a:lnTo>
                  <a:lnTo>
                    <a:pt x="272" y="705"/>
                  </a:lnTo>
                  <a:lnTo>
                    <a:pt x="230" y="769"/>
                  </a:lnTo>
                  <a:lnTo>
                    <a:pt x="192" y="838"/>
                  </a:lnTo>
                  <a:lnTo>
                    <a:pt x="157" y="905"/>
                  </a:lnTo>
                  <a:lnTo>
                    <a:pt x="125" y="974"/>
                  </a:lnTo>
                  <a:lnTo>
                    <a:pt x="95" y="1048"/>
                  </a:lnTo>
                  <a:lnTo>
                    <a:pt x="71" y="1123"/>
                  </a:lnTo>
                  <a:lnTo>
                    <a:pt x="49" y="1198"/>
                  </a:lnTo>
                  <a:lnTo>
                    <a:pt x="33" y="1274"/>
                  </a:lnTo>
                  <a:lnTo>
                    <a:pt x="16" y="1352"/>
                  </a:lnTo>
                  <a:lnTo>
                    <a:pt x="9" y="1433"/>
                  </a:lnTo>
                  <a:lnTo>
                    <a:pt x="0" y="1515"/>
                  </a:lnTo>
                  <a:lnTo>
                    <a:pt x="0" y="1595"/>
                  </a:lnTo>
                  <a:lnTo>
                    <a:pt x="0" y="6817"/>
                  </a:lnTo>
                  <a:lnTo>
                    <a:pt x="0" y="6901"/>
                  </a:lnTo>
                  <a:lnTo>
                    <a:pt x="9" y="6982"/>
                  </a:lnTo>
                  <a:lnTo>
                    <a:pt x="16" y="7060"/>
                  </a:lnTo>
                  <a:lnTo>
                    <a:pt x="33" y="7139"/>
                  </a:lnTo>
                  <a:lnTo>
                    <a:pt x="49" y="7217"/>
                  </a:lnTo>
                  <a:lnTo>
                    <a:pt x="71" y="7293"/>
                  </a:lnTo>
                  <a:lnTo>
                    <a:pt x="95" y="7365"/>
                  </a:lnTo>
                  <a:lnTo>
                    <a:pt x="125" y="7438"/>
                  </a:lnTo>
                  <a:lnTo>
                    <a:pt x="157" y="7508"/>
                  </a:lnTo>
                  <a:lnTo>
                    <a:pt x="192" y="7578"/>
                  </a:lnTo>
                  <a:lnTo>
                    <a:pt x="230" y="7643"/>
                  </a:lnTo>
                  <a:lnTo>
                    <a:pt x="272" y="7708"/>
                  </a:lnTo>
                  <a:lnTo>
                    <a:pt x="316" y="7772"/>
                  </a:lnTo>
                  <a:lnTo>
                    <a:pt x="364" y="7832"/>
                  </a:lnTo>
                  <a:lnTo>
                    <a:pt x="413" y="7888"/>
                  </a:lnTo>
                  <a:lnTo>
                    <a:pt x="467" y="7945"/>
                  </a:lnTo>
                  <a:lnTo>
                    <a:pt x="521" y="7996"/>
                  </a:lnTo>
                  <a:lnTo>
                    <a:pt x="580" y="8047"/>
                  </a:lnTo>
                  <a:lnTo>
                    <a:pt x="640" y="8096"/>
                  </a:lnTo>
                  <a:lnTo>
                    <a:pt x="702" y="8139"/>
                  </a:lnTo>
                  <a:lnTo>
                    <a:pt x="767" y="8180"/>
                  </a:lnTo>
                  <a:lnTo>
                    <a:pt x="834" y="8220"/>
                  </a:lnTo>
                  <a:lnTo>
                    <a:pt x="902" y="8255"/>
                  </a:lnTo>
                  <a:lnTo>
                    <a:pt x="974" y="8288"/>
                  </a:lnTo>
                  <a:lnTo>
                    <a:pt x="1045" y="8314"/>
                  </a:lnTo>
                  <a:lnTo>
                    <a:pt x="1121" y="8339"/>
                  </a:lnTo>
                  <a:lnTo>
                    <a:pt x="1196" y="8360"/>
                  </a:lnTo>
                  <a:lnTo>
                    <a:pt x="1271" y="8380"/>
                  </a:lnTo>
                  <a:lnTo>
                    <a:pt x="1349" y="8392"/>
                  </a:lnTo>
                  <a:lnTo>
                    <a:pt x="1431" y="8403"/>
                  </a:lnTo>
                  <a:lnTo>
                    <a:pt x="1512" y="8408"/>
                  </a:lnTo>
                  <a:lnTo>
                    <a:pt x="1593" y="8412"/>
                  </a:lnTo>
                  <a:lnTo>
                    <a:pt x="8572" y="8412"/>
                  </a:lnTo>
                  <a:lnTo>
                    <a:pt x="8572" y="8403"/>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3" name="Freeform 69"/>
            <p:cNvSpPr/>
            <p:nvPr/>
          </p:nvSpPr>
          <p:spPr bwMode="auto">
            <a:xfrm>
              <a:off x="2290" y="1752"/>
              <a:ext cx="893" cy="734"/>
            </a:xfrm>
            <a:custGeom>
              <a:avLst/>
              <a:gdLst>
                <a:gd name="T0" fmla="*/ 1346 w 9818"/>
                <a:gd name="T1" fmla="*/ 8063 h 8066"/>
                <a:gd name="T2" fmla="*/ 1134 w 9818"/>
                <a:gd name="T3" fmla="*/ 8036 h 8066"/>
                <a:gd name="T4" fmla="*/ 931 w 9818"/>
                <a:gd name="T5" fmla="*/ 7979 h 8066"/>
                <a:gd name="T6" fmla="*/ 745 w 9818"/>
                <a:gd name="T7" fmla="*/ 7894 h 8066"/>
                <a:gd name="T8" fmla="*/ 570 w 9818"/>
                <a:gd name="T9" fmla="*/ 7783 h 8066"/>
                <a:gd name="T10" fmla="*/ 416 w 9818"/>
                <a:gd name="T11" fmla="*/ 7650 h 8066"/>
                <a:gd name="T12" fmla="*/ 283 w 9818"/>
                <a:gd name="T13" fmla="*/ 7494 h 8066"/>
                <a:gd name="T14" fmla="*/ 170 w 9818"/>
                <a:gd name="T15" fmla="*/ 7321 h 8066"/>
                <a:gd name="T16" fmla="*/ 87 w 9818"/>
                <a:gd name="T17" fmla="*/ 7132 h 8066"/>
                <a:gd name="T18" fmla="*/ 27 w 9818"/>
                <a:gd name="T19" fmla="*/ 6931 h 8066"/>
                <a:gd name="T20" fmla="*/ 0 w 9818"/>
                <a:gd name="T21" fmla="*/ 6717 h 8066"/>
                <a:gd name="T22" fmla="*/ 0 w 9818"/>
                <a:gd name="T23" fmla="*/ 1349 h 8066"/>
                <a:gd name="T24" fmla="*/ 27 w 9818"/>
                <a:gd name="T25" fmla="*/ 1137 h 8066"/>
                <a:gd name="T26" fmla="*/ 87 w 9818"/>
                <a:gd name="T27" fmla="*/ 934 h 8066"/>
                <a:gd name="T28" fmla="*/ 170 w 9818"/>
                <a:gd name="T29" fmla="*/ 745 h 8066"/>
                <a:gd name="T30" fmla="*/ 283 w 9818"/>
                <a:gd name="T31" fmla="*/ 573 h 8066"/>
                <a:gd name="T32" fmla="*/ 416 w 9818"/>
                <a:gd name="T33" fmla="*/ 419 h 8066"/>
                <a:gd name="T34" fmla="*/ 570 w 9818"/>
                <a:gd name="T35" fmla="*/ 283 h 8066"/>
                <a:gd name="T36" fmla="*/ 745 w 9818"/>
                <a:gd name="T37" fmla="*/ 173 h 8066"/>
                <a:gd name="T38" fmla="*/ 931 w 9818"/>
                <a:gd name="T39" fmla="*/ 87 h 8066"/>
                <a:gd name="T40" fmla="*/ 1134 w 9818"/>
                <a:gd name="T41" fmla="*/ 30 h 8066"/>
                <a:gd name="T42" fmla="*/ 1346 w 9818"/>
                <a:gd name="T43" fmla="*/ 4 h 8066"/>
                <a:gd name="T44" fmla="*/ 8471 w 9818"/>
                <a:gd name="T45" fmla="*/ 4 h 8066"/>
                <a:gd name="T46" fmla="*/ 8685 w 9818"/>
                <a:gd name="T47" fmla="*/ 30 h 8066"/>
                <a:gd name="T48" fmla="*/ 8885 w 9818"/>
                <a:gd name="T49" fmla="*/ 87 h 8066"/>
                <a:gd name="T50" fmla="*/ 9074 w 9818"/>
                <a:gd name="T51" fmla="*/ 173 h 8066"/>
                <a:gd name="T52" fmla="*/ 9246 w 9818"/>
                <a:gd name="T53" fmla="*/ 283 h 8066"/>
                <a:gd name="T54" fmla="*/ 9403 w 9818"/>
                <a:gd name="T55" fmla="*/ 419 h 8066"/>
                <a:gd name="T56" fmla="*/ 9534 w 9818"/>
                <a:gd name="T57" fmla="*/ 573 h 8066"/>
                <a:gd name="T58" fmla="*/ 9649 w 9818"/>
                <a:gd name="T59" fmla="*/ 745 h 8066"/>
                <a:gd name="T60" fmla="*/ 9732 w 9818"/>
                <a:gd name="T61" fmla="*/ 934 h 8066"/>
                <a:gd name="T62" fmla="*/ 9792 w 9818"/>
                <a:gd name="T63" fmla="*/ 1137 h 8066"/>
                <a:gd name="T64" fmla="*/ 9818 w 9818"/>
                <a:gd name="T65" fmla="*/ 1349 h 8066"/>
                <a:gd name="T66" fmla="*/ 9818 w 9818"/>
                <a:gd name="T67" fmla="*/ 6717 h 8066"/>
                <a:gd name="T68" fmla="*/ 9792 w 9818"/>
                <a:gd name="T69" fmla="*/ 6931 h 8066"/>
                <a:gd name="T70" fmla="*/ 9732 w 9818"/>
                <a:gd name="T71" fmla="*/ 7132 h 8066"/>
                <a:gd name="T72" fmla="*/ 9649 w 9818"/>
                <a:gd name="T73" fmla="*/ 7321 h 8066"/>
                <a:gd name="T74" fmla="*/ 9534 w 9818"/>
                <a:gd name="T75" fmla="*/ 7494 h 8066"/>
                <a:gd name="T76" fmla="*/ 9403 w 9818"/>
                <a:gd name="T77" fmla="*/ 7650 h 8066"/>
                <a:gd name="T78" fmla="*/ 9246 w 9818"/>
                <a:gd name="T79" fmla="*/ 7783 h 8066"/>
                <a:gd name="T80" fmla="*/ 9074 w 9818"/>
                <a:gd name="T81" fmla="*/ 7894 h 8066"/>
                <a:gd name="T82" fmla="*/ 8885 w 9818"/>
                <a:gd name="T83" fmla="*/ 7979 h 8066"/>
                <a:gd name="T84" fmla="*/ 8685 w 9818"/>
                <a:gd name="T85" fmla="*/ 8036 h 8066"/>
                <a:gd name="T86" fmla="*/ 8471 w 9818"/>
                <a:gd name="T87" fmla="*/ 8063 h 80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818" h="8066">
                  <a:moveTo>
                    <a:pt x="8399" y="8066"/>
                  </a:moveTo>
                  <a:lnTo>
                    <a:pt x="1420" y="8066"/>
                  </a:lnTo>
                  <a:lnTo>
                    <a:pt x="1346" y="8063"/>
                  </a:lnTo>
                  <a:lnTo>
                    <a:pt x="1277" y="8058"/>
                  </a:lnTo>
                  <a:lnTo>
                    <a:pt x="1204" y="8050"/>
                  </a:lnTo>
                  <a:lnTo>
                    <a:pt x="1134" y="8036"/>
                  </a:lnTo>
                  <a:lnTo>
                    <a:pt x="1066" y="8020"/>
                  </a:lnTo>
                  <a:lnTo>
                    <a:pt x="999" y="8002"/>
                  </a:lnTo>
                  <a:lnTo>
                    <a:pt x="931" y="7979"/>
                  </a:lnTo>
                  <a:lnTo>
                    <a:pt x="869" y="7956"/>
                  </a:lnTo>
                  <a:lnTo>
                    <a:pt x="805" y="7926"/>
                  </a:lnTo>
                  <a:lnTo>
                    <a:pt x="745" y="7894"/>
                  </a:lnTo>
                  <a:lnTo>
                    <a:pt x="686" y="7861"/>
                  </a:lnTo>
                  <a:lnTo>
                    <a:pt x="626" y="7823"/>
                  </a:lnTo>
                  <a:lnTo>
                    <a:pt x="570" y="7783"/>
                  </a:lnTo>
                  <a:lnTo>
                    <a:pt x="518" y="7742"/>
                  </a:lnTo>
                  <a:lnTo>
                    <a:pt x="464" y="7696"/>
                  </a:lnTo>
                  <a:lnTo>
                    <a:pt x="416" y="7650"/>
                  </a:lnTo>
                  <a:lnTo>
                    <a:pt x="370" y="7599"/>
                  </a:lnTo>
                  <a:lnTo>
                    <a:pt x="324" y="7548"/>
                  </a:lnTo>
                  <a:lnTo>
                    <a:pt x="283" y="7494"/>
                  </a:lnTo>
                  <a:lnTo>
                    <a:pt x="243" y="7440"/>
                  </a:lnTo>
                  <a:lnTo>
                    <a:pt x="205" y="7381"/>
                  </a:lnTo>
                  <a:lnTo>
                    <a:pt x="170" y="7321"/>
                  </a:lnTo>
                  <a:lnTo>
                    <a:pt x="140" y="7259"/>
                  </a:lnTo>
                  <a:lnTo>
                    <a:pt x="111" y="7197"/>
                  </a:lnTo>
                  <a:lnTo>
                    <a:pt x="87" y="7132"/>
                  </a:lnTo>
                  <a:lnTo>
                    <a:pt x="62" y="7068"/>
                  </a:lnTo>
                  <a:lnTo>
                    <a:pt x="43" y="7000"/>
                  </a:lnTo>
                  <a:lnTo>
                    <a:pt x="27" y="6931"/>
                  </a:lnTo>
                  <a:lnTo>
                    <a:pt x="16" y="6860"/>
                  </a:lnTo>
                  <a:lnTo>
                    <a:pt x="5" y="6790"/>
                  </a:lnTo>
                  <a:lnTo>
                    <a:pt x="0" y="6717"/>
                  </a:lnTo>
                  <a:lnTo>
                    <a:pt x="0" y="6644"/>
                  </a:lnTo>
                  <a:lnTo>
                    <a:pt x="0" y="1422"/>
                  </a:lnTo>
                  <a:lnTo>
                    <a:pt x="0" y="1349"/>
                  </a:lnTo>
                  <a:lnTo>
                    <a:pt x="5" y="1276"/>
                  </a:lnTo>
                  <a:lnTo>
                    <a:pt x="16" y="1206"/>
                  </a:lnTo>
                  <a:lnTo>
                    <a:pt x="27" y="1137"/>
                  </a:lnTo>
                  <a:lnTo>
                    <a:pt x="43" y="1068"/>
                  </a:lnTo>
                  <a:lnTo>
                    <a:pt x="62" y="1001"/>
                  </a:lnTo>
                  <a:lnTo>
                    <a:pt x="87" y="934"/>
                  </a:lnTo>
                  <a:lnTo>
                    <a:pt x="111" y="869"/>
                  </a:lnTo>
                  <a:lnTo>
                    <a:pt x="140" y="807"/>
                  </a:lnTo>
                  <a:lnTo>
                    <a:pt x="170" y="745"/>
                  </a:lnTo>
                  <a:lnTo>
                    <a:pt x="205" y="686"/>
                  </a:lnTo>
                  <a:lnTo>
                    <a:pt x="243" y="629"/>
                  </a:lnTo>
                  <a:lnTo>
                    <a:pt x="283" y="573"/>
                  </a:lnTo>
                  <a:lnTo>
                    <a:pt x="324" y="518"/>
                  </a:lnTo>
                  <a:lnTo>
                    <a:pt x="370" y="467"/>
                  </a:lnTo>
                  <a:lnTo>
                    <a:pt x="416" y="419"/>
                  </a:lnTo>
                  <a:lnTo>
                    <a:pt x="464" y="370"/>
                  </a:lnTo>
                  <a:lnTo>
                    <a:pt x="518" y="327"/>
                  </a:lnTo>
                  <a:lnTo>
                    <a:pt x="570" y="283"/>
                  </a:lnTo>
                  <a:lnTo>
                    <a:pt x="626" y="243"/>
                  </a:lnTo>
                  <a:lnTo>
                    <a:pt x="686" y="209"/>
                  </a:lnTo>
                  <a:lnTo>
                    <a:pt x="745" y="173"/>
                  </a:lnTo>
                  <a:lnTo>
                    <a:pt x="805" y="140"/>
                  </a:lnTo>
                  <a:lnTo>
                    <a:pt x="869" y="114"/>
                  </a:lnTo>
                  <a:lnTo>
                    <a:pt x="931" y="87"/>
                  </a:lnTo>
                  <a:lnTo>
                    <a:pt x="999" y="66"/>
                  </a:lnTo>
                  <a:lnTo>
                    <a:pt x="1066" y="46"/>
                  </a:lnTo>
                  <a:lnTo>
                    <a:pt x="1134" y="30"/>
                  </a:lnTo>
                  <a:lnTo>
                    <a:pt x="1204" y="16"/>
                  </a:lnTo>
                  <a:lnTo>
                    <a:pt x="1277" y="9"/>
                  </a:lnTo>
                  <a:lnTo>
                    <a:pt x="1346" y="4"/>
                  </a:lnTo>
                  <a:lnTo>
                    <a:pt x="1420" y="0"/>
                  </a:lnTo>
                  <a:lnTo>
                    <a:pt x="8399" y="0"/>
                  </a:lnTo>
                  <a:lnTo>
                    <a:pt x="8471" y="4"/>
                  </a:lnTo>
                  <a:lnTo>
                    <a:pt x="8542" y="9"/>
                  </a:lnTo>
                  <a:lnTo>
                    <a:pt x="8614" y="16"/>
                  </a:lnTo>
                  <a:lnTo>
                    <a:pt x="8685" y="30"/>
                  </a:lnTo>
                  <a:lnTo>
                    <a:pt x="8752" y="46"/>
                  </a:lnTo>
                  <a:lnTo>
                    <a:pt x="8820" y="66"/>
                  </a:lnTo>
                  <a:lnTo>
                    <a:pt x="8885" y="87"/>
                  </a:lnTo>
                  <a:lnTo>
                    <a:pt x="8949" y="114"/>
                  </a:lnTo>
                  <a:lnTo>
                    <a:pt x="9014" y="140"/>
                  </a:lnTo>
                  <a:lnTo>
                    <a:pt x="9074" y="173"/>
                  </a:lnTo>
                  <a:lnTo>
                    <a:pt x="9133" y="209"/>
                  </a:lnTo>
                  <a:lnTo>
                    <a:pt x="9192" y="243"/>
                  </a:lnTo>
                  <a:lnTo>
                    <a:pt x="9246" y="283"/>
                  </a:lnTo>
                  <a:lnTo>
                    <a:pt x="9300" y="327"/>
                  </a:lnTo>
                  <a:lnTo>
                    <a:pt x="9352" y="370"/>
                  </a:lnTo>
                  <a:lnTo>
                    <a:pt x="9403" y="419"/>
                  </a:lnTo>
                  <a:lnTo>
                    <a:pt x="9449" y="467"/>
                  </a:lnTo>
                  <a:lnTo>
                    <a:pt x="9495" y="518"/>
                  </a:lnTo>
                  <a:lnTo>
                    <a:pt x="9534" y="573"/>
                  </a:lnTo>
                  <a:lnTo>
                    <a:pt x="9575" y="629"/>
                  </a:lnTo>
                  <a:lnTo>
                    <a:pt x="9613" y="686"/>
                  </a:lnTo>
                  <a:lnTo>
                    <a:pt x="9649" y="745"/>
                  </a:lnTo>
                  <a:lnTo>
                    <a:pt x="9677" y="807"/>
                  </a:lnTo>
                  <a:lnTo>
                    <a:pt x="9707" y="869"/>
                  </a:lnTo>
                  <a:lnTo>
                    <a:pt x="9732" y="934"/>
                  </a:lnTo>
                  <a:lnTo>
                    <a:pt x="9756" y="1001"/>
                  </a:lnTo>
                  <a:lnTo>
                    <a:pt x="9775" y="1068"/>
                  </a:lnTo>
                  <a:lnTo>
                    <a:pt x="9792" y="1137"/>
                  </a:lnTo>
                  <a:lnTo>
                    <a:pt x="9802" y="1206"/>
                  </a:lnTo>
                  <a:lnTo>
                    <a:pt x="9813" y="1276"/>
                  </a:lnTo>
                  <a:lnTo>
                    <a:pt x="9818" y="1349"/>
                  </a:lnTo>
                  <a:lnTo>
                    <a:pt x="9818" y="1422"/>
                  </a:lnTo>
                  <a:lnTo>
                    <a:pt x="9818" y="6644"/>
                  </a:lnTo>
                  <a:lnTo>
                    <a:pt x="9818" y="6717"/>
                  </a:lnTo>
                  <a:lnTo>
                    <a:pt x="9813" y="6790"/>
                  </a:lnTo>
                  <a:lnTo>
                    <a:pt x="9802" y="6860"/>
                  </a:lnTo>
                  <a:lnTo>
                    <a:pt x="9792" y="6931"/>
                  </a:lnTo>
                  <a:lnTo>
                    <a:pt x="9775" y="7000"/>
                  </a:lnTo>
                  <a:lnTo>
                    <a:pt x="9756" y="7068"/>
                  </a:lnTo>
                  <a:lnTo>
                    <a:pt x="9732" y="7132"/>
                  </a:lnTo>
                  <a:lnTo>
                    <a:pt x="9707" y="7197"/>
                  </a:lnTo>
                  <a:lnTo>
                    <a:pt x="9677" y="7259"/>
                  </a:lnTo>
                  <a:lnTo>
                    <a:pt x="9649" y="7321"/>
                  </a:lnTo>
                  <a:lnTo>
                    <a:pt x="9613" y="7381"/>
                  </a:lnTo>
                  <a:lnTo>
                    <a:pt x="9575" y="7440"/>
                  </a:lnTo>
                  <a:lnTo>
                    <a:pt x="9534" y="7494"/>
                  </a:lnTo>
                  <a:lnTo>
                    <a:pt x="9495" y="7548"/>
                  </a:lnTo>
                  <a:lnTo>
                    <a:pt x="9449" y="7599"/>
                  </a:lnTo>
                  <a:lnTo>
                    <a:pt x="9403" y="7650"/>
                  </a:lnTo>
                  <a:lnTo>
                    <a:pt x="9352" y="7696"/>
                  </a:lnTo>
                  <a:lnTo>
                    <a:pt x="9300" y="7742"/>
                  </a:lnTo>
                  <a:lnTo>
                    <a:pt x="9246" y="7783"/>
                  </a:lnTo>
                  <a:lnTo>
                    <a:pt x="9192" y="7823"/>
                  </a:lnTo>
                  <a:lnTo>
                    <a:pt x="9133" y="7861"/>
                  </a:lnTo>
                  <a:lnTo>
                    <a:pt x="9074" y="7894"/>
                  </a:lnTo>
                  <a:lnTo>
                    <a:pt x="9014" y="7926"/>
                  </a:lnTo>
                  <a:lnTo>
                    <a:pt x="8949" y="7956"/>
                  </a:lnTo>
                  <a:lnTo>
                    <a:pt x="8885" y="7979"/>
                  </a:lnTo>
                  <a:lnTo>
                    <a:pt x="8820" y="8002"/>
                  </a:lnTo>
                  <a:lnTo>
                    <a:pt x="8752" y="8020"/>
                  </a:lnTo>
                  <a:lnTo>
                    <a:pt x="8685" y="8036"/>
                  </a:lnTo>
                  <a:lnTo>
                    <a:pt x="8614" y="8050"/>
                  </a:lnTo>
                  <a:lnTo>
                    <a:pt x="8542" y="8058"/>
                  </a:lnTo>
                  <a:lnTo>
                    <a:pt x="8471" y="8063"/>
                  </a:lnTo>
                  <a:lnTo>
                    <a:pt x="8399" y="8066"/>
                  </a:lnTo>
                  <a:close/>
                </a:path>
              </a:pathLst>
            </a:custGeom>
            <a:solidFill>
              <a:srgbClr val="F0D98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4" name="Freeform 70"/>
            <p:cNvSpPr/>
            <p:nvPr/>
          </p:nvSpPr>
          <p:spPr bwMode="auto">
            <a:xfrm>
              <a:off x="2314" y="1777"/>
              <a:ext cx="844" cy="684"/>
            </a:xfrm>
            <a:custGeom>
              <a:avLst/>
              <a:gdLst>
                <a:gd name="T0" fmla="*/ 1093 w 9284"/>
                <a:gd name="T1" fmla="*/ 7526 h 7528"/>
                <a:gd name="T2" fmla="*/ 920 w 9284"/>
                <a:gd name="T3" fmla="*/ 7503 h 7528"/>
                <a:gd name="T4" fmla="*/ 759 w 9284"/>
                <a:gd name="T5" fmla="*/ 7457 h 7528"/>
                <a:gd name="T6" fmla="*/ 605 w 9284"/>
                <a:gd name="T7" fmla="*/ 7388 h 7528"/>
                <a:gd name="T8" fmla="*/ 465 w 9284"/>
                <a:gd name="T9" fmla="*/ 7298 h 7528"/>
                <a:gd name="T10" fmla="*/ 338 w 9284"/>
                <a:gd name="T11" fmla="*/ 7188 h 7528"/>
                <a:gd name="T12" fmla="*/ 230 w 9284"/>
                <a:gd name="T13" fmla="*/ 7064 h 7528"/>
                <a:gd name="T14" fmla="*/ 140 w 9284"/>
                <a:gd name="T15" fmla="*/ 6923 h 7528"/>
                <a:gd name="T16" fmla="*/ 71 w 9284"/>
                <a:gd name="T17" fmla="*/ 6770 h 7528"/>
                <a:gd name="T18" fmla="*/ 25 w 9284"/>
                <a:gd name="T19" fmla="*/ 6605 h 7528"/>
                <a:gd name="T20" fmla="*/ 3 w 9284"/>
                <a:gd name="T21" fmla="*/ 6433 h 7528"/>
                <a:gd name="T22" fmla="*/ 3 w 9284"/>
                <a:gd name="T23" fmla="*/ 1092 h 7528"/>
                <a:gd name="T24" fmla="*/ 25 w 9284"/>
                <a:gd name="T25" fmla="*/ 919 h 7528"/>
                <a:gd name="T26" fmla="*/ 71 w 9284"/>
                <a:gd name="T27" fmla="*/ 754 h 7528"/>
                <a:gd name="T28" fmla="*/ 140 w 9284"/>
                <a:gd name="T29" fmla="*/ 604 h 7528"/>
                <a:gd name="T30" fmla="*/ 230 w 9284"/>
                <a:gd name="T31" fmla="*/ 463 h 7528"/>
                <a:gd name="T32" fmla="*/ 338 w 9284"/>
                <a:gd name="T33" fmla="*/ 336 h 7528"/>
                <a:gd name="T34" fmla="*/ 465 w 9284"/>
                <a:gd name="T35" fmla="*/ 228 h 7528"/>
                <a:gd name="T36" fmla="*/ 605 w 9284"/>
                <a:gd name="T37" fmla="*/ 137 h 7528"/>
                <a:gd name="T38" fmla="*/ 759 w 9284"/>
                <a:gd name="T39" fmla="*/ 69 h 7528"/>
                <a:gd name="T40" fmla="*/ 920 w 9284"/>
                <a:gd name="T41" fmla="*/ 21 h 7528"/>
                <a:gd name="T42" fmla="*/ 1093 w 9284"/>
                <a:gd name="T43" fmla="*/ 0 h 7528"/>
                <a:gd name="T44" fmla="*/ 8188 w 9284"/>
                <a:gd name="T45" fmla="*/ 0 h 7528"/>
                <a:gd name="T46" fmla="*/ 8363 w 9284"/>
                <a:gd name="T47" fmla="*/ 21 h 7528"/>
                <a:gd name="T48" fmla="*/ 8526 w 9284"/>
                <a:gd name="T49" fmla="*/ 69 h 7528"/>
                <a:gd name="T50" fmla="*/ 8680 w 9284"/>
                <a:gd name="T51" fmla="*/ 137 h 7528"/>
                <a:gd name="T52" fmla="*/ 8820 w 9284"/>
                <a:gd name="T53" fmla="*/ 228 h 7528"/>
                <a:gd name="T54" fmla="*/ 8947 w 9284"/>
                <a:gd name="T55" fmla="*/ 336 h 7528"/>
                <a:gd name="T56" fmla="*/ 9055 w 9284"/>
                <a:gd name="T57" fmla="*/ 463 h 7528"/>
                <a:gd name="T58" fmla="*/ 9143 w 9284"/>
                <a:gd name="T59" fmla="*/ 604 h 7528"/>
                <a:gd name="T60" fmla="*/ 9214 w 9284"/>
                <a:gd name="T61" fmla="*/ 754 h 7528"/>
                <a:gd name="T62" fmla="*/ 9260 w 9284"/>
                <a:gd name="T63" fmla="*/ 919 h 7528"/>
                <a:gd name="T64" fmla="*/ 9281 w 9284"/>
                <a:gd name="T65" fmla="*/ 1092 h 7528"/>
                <a:gd name="T66" fmla="*/ 9281 w 9284"/>
                <a:gd name="T67" fmla="*/ 6433 h 7528"/>
                <a:gd name="T68" fmla="*/ 9260 w 9284"/>
                <a:gd name="T69" fmla="*/ 6605 h 7528"/>
                <a:gd name="T70" fmla="*/ 9214 w 9284"/>
                <a:gd name="T71" fmla="*/ 6770 h 7528"/>
                <a:gd name="T72" fmla="*/ 9143 w 9284"/>
                <a:gd name="T73" fmla="*/ 6923 h 7528"/>
                <a:gd name="T74" fmla="*/ 9055 w 9284"/>
                <a:gd name="T75" fmla="*/ 7064 h 7528"/>
                <a:gd name="T76" fmla="*/ 8947 w 9284"/>
                <a:gd name="T77" fmla="*/ 7188 h 7528"/>
                <a:gd name="T78" fmla="*/ 8820 w 9284"/>
                <a:gd name="T79" fmla="*/ 7298 h 7528"/>
                <a:gd name="T80" fmla="*/ 8680 w 9284"/>
                <a:gd name="T81" fmla="*/ 7388 h 7528"/>
                <a:gd name="T82" fmla="*/ 8526 w 9284"/>
                <a:gd name="T83" fmla="*/ 7457 h 7528"/>
                <a:gd name="T84" fmla="*/ 8363 w 9284"/>
                <a:gd name="T85" fmla="*/ 7503 h 7528"/>
                <a:gd name="T86" fmla="*/ 8188 w 9284"/>
                <a:gd name="T87" fmla="*/ 7526 h 7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284" h="7528">
                  <a:moveTo>
                    <a:pt x="8132" y="7528"/>
                  </a:moveTo>
                  <a:lnTo>
                    <a:pt x="1153" y="7528"/>
                  </a:lnTo>
                  <a:lnTo>
                    <a:pt x="1093" y="7526"/>
                  </a:lnTo>
                  <a:lnTo>
                    <a:pt x="1036" y="7522"/>
                  </a:lnTo>
                  <a:lnTo>
                    <a:pt x="977" y="7515"/>
                  </a:lnTo>
                  <a:lnTo>
                    <a:pt x="920" y="7503"/>
                  </a:lnTo>
                  <a:lnTo>
                    <a:pt x="867" y="7490"/>
                  </a:lnTo>
                  <a:lnTo>
                    <a:pt x="810" y="7474"/>
                  </a:lnTo>
                  <a:lnTo>
                    <a:pt x="759" y="7457"/>
                  </a:lnTo>
                  <a:lnTo>
                    <a:pt x="704" y="7436"/>
                  </a:lnTo>
                  <a:lnTo>
                    <a:pt x="653" y="7412"/>
                  </a:lnTo>
                  <a:lnTo>
                    <a:pt x="605" y="7388"/>
                  </a:lnTo>
                  <a:lnTo>
                    <a:pt x="556" y="7361"/>
                  </a:lnTo>
                  <a:lnTo>
                    <a:pt x="510" y="7331"/>
                  </a:lnTo>
                  <a:lnTo>
                    <a:pt x="465" y="7298"/>
                  </a:lnTo>
                  <a:lnTo>
                    <a:pt x="421" y="7264"/>
                  </a:lnTo>
                  <a:lnTo>
                    <a:pt x="378" y="7229"/>
                  </a:lnTo>
                  <a:lnTo>
                    <a:pt x="338" y="7188"/>
                  </a:lnTo>
                  <a:lnTo>
                    <a:pt x="299" y="7148"/>
                  </a:lnTo>
                  <a:lnTo>
                    <a:pt x="265" y="7107"/>
                  </a:lnTo>
                  <a:lnTo>
                    <a:pt x="230" y="7064"/>
                  </a:lnTo>
                  <a:lnTo>
                    <a:pt x="197" y="7018"/>
                  </a:lnTo>
                  <a:lnTo>
                    <a:pt x="168" y="6972"/>
                  </a:lnTo>
                  <a:lnTo>
                    <a:pt x="140" y="6923"/>
                  </a:lnTo>
                  <a:lnTo>
                    <a:pt x="113" y="6872"/>
                  </a:lnTo>
                  <a:lnTo>
                    <a:pt x="92" y="6821"/>
                  </a:lnTo>
                  <a:lnTo>
                    <a:pt x="71" y="6770"/>
                  </a:lnTo>
                  <a:lnTo>
                    <a:pt x="51" y="6716"/>
                  </a:lnTo>
                  <a:lnTo>
                    <a:pt x="35" y="6662"/>
                  </a:lnTo>
                  <a:lnTo>
                    <a:pt x="25" y="6605"/>
                  </a:lnTo>
                  <a:lnTo>
                    <a:pt x="14" y="6548"/>
                  </a:lnTo>
                  <a:lnTo>
                    <a:pt x="6" y="6492"/>
                  </a:lnTo>
                  <a:lnTo>
                    <a:pt x="3" y="6433"/>
                  </a:lnTo>
                  <a:lnTo>
                    <a:pt x="0" y="6373"/>
                  </a:lnTo>
                  <a:lnTo>
                    <a:pt x="0" y="1151"/>
                  </a:lnTo>
                  <a:lnTo>
                    <a:pt x="3" y="1092"/>
                  </a:lnTo>
                  <a:lnTo>
                    <a:pt x="6" y="1032"/>
                  </a:lnTo>
                  <a:lnTo>
                    <a:pt x="14" y="976"/>
                  </a:lnTo>
                  <a:lnTo>
                    <a:pt x="25" y="919"/>
                  </a:lnTo>
                  <a:lnTo>
                    <a:pt x="35" y="862"/>
                  </a:lnTo>
                  <a:lnTo>
                    <a:pt x="51" y="809"/>
                  </a:lnTo>
                  <a:lnTo>
                    <a:pt x="71" y="754"/>
                  </a:lnTo>
                  <a:lnTo>
                    <a:pt x="92" y="703"/>
                  </a:lnTo>
                  <a:lnTo>
                    <a:pt x="113" y="652"/>
                  </a:lnTo>
                  <a:lnTo>
                    <a:pt x="140" y="604"/>
                  </a:lnTo>
                  <a:lnTo>
                    <a:pt x="168" y="555"/>
                  </a:lnTo>
                  <a:lnTo>
                    <a:pt x="197" y="507"/>
                  </a:lnTo>
                  <a:lnTo>
                    <a:pt x="230" y="463"/>
                  </a:lnTo>
                  <a:lnTo>
                    <a:pt x="265" y="417"/>
                  </a:lnTo>
                  <a:lnTo>
                    <a:pt x="299" y="376"/>
                  </a:lnTo>
                  <a:lnTo>
                    <a:pt x="338" y="336"/>
                  </a:lnTo>
                  <a:lnTo>
                    <a:pt x="378" y="299"/>
                  </a:lnTo>
                  <a:lnTo>
                    <a:pt x="421" y="261"/>
                  </a:lnTo>
                  <a:lnTo>
                    <a:pt x="465" y="228"/>
                  </a:lnTo>
                  <a:lnTo>
                    <a:pt x="510" y="196"/>
                  </a:lnTo>
                  <a:lnTo>
                    <a:pt x="556" y="166"/>
                  </a:lnTo>
                  <a:lnTo>
                    <a:pt x="605" y="137"/>
                  </a:lnTo>
                  <a:lnTo>
                    <a:pt x="653" y="113"/>
                  </a:lnTo>
                  <a:lnTo>
                    <a:pt x="704" y="88"/>
                  </a:lnTo>
                  <a:lnTo>
                    <a:pt x="759" y="69"/>
                  </a:lnTo>
                  <a:lnTo>
                    <a:pt x="810" y="51"/>
                  </a:lnTo>
                  <a:lnTo>
                    <a:pt x="867" y="35"/>
                  </a:lnTo>
                  <a:lnTo>
                    <a:pt x="920" y="21"/>
                  </a:lnTo>
                  <a:lnTo>
                    <a:pt x="977" y="12"/>
                  </a:lnTo>
                  <a:lnTo>
                    <a:pt x="1036" y="5"/>
                  </a:lnTo>
                  <a:lnTo>
                    <a:pt x="1093" y="0"/>
                  </a:lnTo>
                  <a:lnTo>
                    <a:pt x="1153" y="0"/>
                  </a:lnTo>
                  <a:lnTo>
                    <a:pt x="8132" y="0"/>
                  </a:lnTo>
                  <a:lnTo>
                    <a:pt x="8188" y="0"/>
                  </a:lnTo>
                  <a:lnTo>
                    <a:pt x="8248" y="5"/>
                  </a:lnTo>
                  <a:lnTo>
                    <a:pt x="8307" y="12"/>
                  </a:lnTo>
                  <a:lnTo>
                    <a:pt x="8363" y="21"/>
                  </a:lnTo>
                  <a:lnTo>
                    <a:pt x="8418" y="35"/>
                  </a:lnTo>
                  <a:lnTo>
                    <a:pt x="8471" y="51"/>
                  </a:lnTo>
                  <a:lnTo>
                    <a:pt x="8526" y="69"/>
                  </a:lnTo>
                  <a:lnTo>
                    <a:pt x="8579" y="88"/>
                  </a:lnTo>
                  <a:lnTo>
                    <a:pt x="8631" y="113"/>
                  </a:lnTo>
                  <a:lnTo>
                    <a:pt x="8680" y="137"/>
                  </a:lnTo>
                  <a:lnTo>
                    <a:pt x="8728" y="166"/>
                  </a:lnTo>
                  <a:lnTo>
                    <a:pt x="8774" y="196"/>
                  </a:lnTo>
                  <a:lnTo>
                    <a:pt x="8820" y="228"/>
                  </a:lnTo>
                  <a:lnTo>
                    <a:pt x="8863" y="261"/>
                  </a:lnTo>
                  <a:lnTo>
                    <a:pt x="8906" y="299"/>
                  </a:lnTo>
                  <a:lnTo>
                    <a:pt x="8947" y="336"/>
                  </a:lnTo>
                  <a:lnTo>
                    <a:pt x="8984" y="376"/>
                  </a:lnTo>
                  <a:lnTo>
                    <a:pt x="9019" y="417"/>
                  </a:lnTo>
                  <a:lnTo>
                    <a:pt x="9055" y="463"/>
                  </a:lnTo>
                  <a:lnTo>
                    <a:pt x="9087" y="507"/>
                  </a:lnTo>
                  <a:lnTo>
                    <a:pt x="9117" y="555"/>
                  </a:lnTo>
                  <a:lnTo>
                    <a:pt x="9143" y="604"/>
                  </a:lnTo>
                  <a:lnTo>
                    <a:pt x="9171" y="652"/>
                  </a:lnTo>
                  <a:lnTo>
                    <a:pt x="9192" y="703"/>
                  </a:lnTo>
                  <a:lnTo>
                    <a:pt x="9214" y="754"/>
                  </a:lnTo>
                  <a:lnTo>
                    <a:pt x="9233" y="809"/>
                  </a:lnTo>
                  <a:lnTo>
                    <a:pt x="9246" y="862"/>
                  </a:lnTo>
                  <a:lnTo>
                    <a:pt x="9260" y="919"/>
                  </a:lnTo>
                  <a:lnTo>
                    <a:pt x="9270" y="976"/>
                  </a:lnTo>
                  <a:lnTo>
                    <a:pt x="9279" y="1032"/>
                  </a:lnTo>
                  <a:lnTo>
                    <a:pt x="9281" y="1092"/>
                  </a:lnTo>
                  <a:lnTo>
                    <a:pt x="9284" y="1151"/>
                  </a:lnTo>
                  <a:lnTo>
                    <a:pt x="9284" y="6373"/>
                  </a:lnTo>
                  <a:lnTo>
                    <a:pt x="9281" y="6433"/>
                  </a:lnTo>
                  <a:lnTo>
                    <a:pt x="9279" y="6492"/>
                  </a:lnTo>
                  <a:lnTo>
                    <a:pt x="9270" y="6548"/>
                  </a:lnTo>
                  <a:lnTo>
                    <a:pt x="9260" y="6605"/>
                  </a:lnTo>
                  <a:lnTo>
                    <a:pt x="9246" y="6662"/>
                  </a:lnTo>
                  <a:lnTo>
                    <a:pt x="9233" y="6716"/>
                  </a:lnTo>
                  <a:lnTo>
                    <a:pt x="9214" y="6770"/>
                  </a:lnTo>
                  <a:lnTo>
                    <a:pt x="9192" y="6821"/>
                  </a:lnTo>
                  <a:lnTo>
                    <a:pt x="9171" y="6872"/>
                  </a:lnTo>
                  <a:lnTo>
                    <a:pt x="9143" y="6923"/>
                  </a:lnTo>
                  <a:lnTo>
                    <a:pt x="9117" y="6972"/>
                  </a:lnTo>
                  <a:lnTo>
                    <a:pt x="9087" y="7018"/>
                  </a:lnTo>
                  <a:lnTo>
                    <a:pt x="9055" y="7064"/>
                  </a:lnTo>
                  <a:lnTo>
                    <a:pt x="9019" y="7107"/>
                  </a:lnTo>
                  <a:lnTo>
                    <a:pt x="8984" y="7148"/>
                  </a:lnTo>
                  <a:lnTo>
                    <a:pt x="8947" y="7188"/>
                  </a:lnTo>
                  <a:lnTo>
                    <a:pt x="8906" y="7229"/>
                  </a:lnTo>
                  <a:lnTo>
                    <a:pt x="8863" y="7264"/>
                  </a:lnTo>
                  <a:lnTo>
                    <a:pt x="8820" y="7298"/>
                  </a:lnTo>
                  <a:lnTo>
                    <a:pt x="8774" y="7331"/>
                  </a:lnTo>
                  <a:lnTo>
                    <a:pt x="8728" y="7361"/>
                  </a:lnTo>
                  <a:lnTo>
                    <a:pt x="8680" y="7388"/>
                  </a:lnTo>
                  <a:lnTo>
                    <a:pt x="8631" y="7412"/>
                  </a:lnTo>
                  <a:lnTo>
                    <a:pt x="8579" y="7436"/>
                  </a:lnTo>
                  <a:lnTo>
                    <a:pt x="8526" y="7457"/>
                  </a:lnTo>
                  <a:lnTo>
                    <a:pt x="8471" y="7474"/>
                  </a:lnTo>
                  <a:lnTo>
                    <a:pt x="8418" y="7490"/>
                  </a:lnTo>
                  <a:lnTo>
                    <a:pt x="8363" y="7503"/>
                  </a:lnTo>
                  <a:lnTo>
                    <a:pt x="8307" y="7515"/>
                  </a:lnTo>
                  <a:lnTo>
                    <a:pt x="8248" y="7522"/>
                  </a:lnTo>
                  <a:lnTo>
                    <a:pt x="8188" y="7526"/>
                  </a:lnTo>
                  <a:lnTo>
                    <a:pt x="8132" y="7528"/>
                  </a:lnTo>
                  <a:close/>
                </a:path>
              </a:pathLst>
            </a:custGeom>
            <a:solidFill>
              <a:srgbClr val="DA762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5" name="Freeform 71"/>
            <p:cNvSpPr/>
            <p:nvPr/>
          </p:nvSpPr>
          <p:spPr bwMode="auto">
            <a:xfrm>
              <a:off x="2314" y="1776"/>
              <a:ext cx="845" cy="686"/>
            </a:xfrm>
            <a:custGeom>
              <a:avLst/>
              <a:gdLst>
                <a:gd name="T0" fmla="*/ 1044 w 9300"/>
                <a:gd name="T1" fmla="*/ 7521 h 7545"/>
                <a:gd name="T2" fmla="*/ 769 w 9300"/>
                <a:gd name="T3" fmla="*/ 7459 h 7545"/>
                <a:gd name="T4" fmla="*/ 521 w 9300"/>
                <a:gd name="T5" fmla="*/ 7332 h 7545"/>
                <a:gd name="T6" fmla="*/ 313 w 9300"/>
                <a:gd name="T7" fmla="*/ 7153 h 7545"/>
                <a:gd name="T8" fmla="*/ 153 w 9300"/>
                <a:gd name="T9" fmla="*/ 6927 h 7545"/>
                <a:gd name="T10" fmla="*/ 51 w 9300"/>
                <a:gd name="T11" fmla="*/ 6669 h 7545"/>
                <a:gd name="T12" fmla="*/ 17 w 9300"/>
                <a:gd name="T13" fmla="*/ 6382 h 7545"/>
                <a:gd name="T14" fmla="*/ 40 w 9300"/>
                <a:gd name="T15" fmla="*/ 931 h 7545"/>
                <a:gd name="T16" fmla="*/ 130 w 9300"/>
                <a:gd name="T17" fmla="*/ 664 h 7545"/>
                <a:gd name="T18" fmla="*/ 278 w 9300"/>
                <a:gd name="T19" fmla="*/ 431 h 7545"/>
                <a:gd name="T20" fmla="*/ 478 w 9300"/>
                <a:gd name="T21" fmla="*/ 242 h 7545"/>
                <a:gd name="T22" fmla="*/ 715 w 9300"/>
                <a:gd name="T23" fmla="*/ 106 h 7545"/>
                <a:gd name="T24" fmla="*/ 988 w 9300"/>
                <a:gd name="T25" fmla="*/ 30 h 7545"/>
                <a:gd name="T26" fmla="*/ 8196 w 9300"/>
                <a:gd name="T27" fmla="*/ 16 h 7545"/>
                <a:gd name="T28" fmla="*/ 8479 w 9300"/>
                <a:gd name="T29" fmla="*/ 67 h 7545"/>
                <a:gd name="T30" fmla="*/ 8730 w 9300"/>
                <a:gd name="T31" fmla="*/ 180 h 7545"/>
                <a:gd name="T32" fmla="*/ 8946 w 9300"/>
                <a:gd name="T33" fmla="*/ 351 h 7545"/>
                <a:gd name="T34" fmla="*/ 9116 w 9300"/>
                <a:gd name="T35" fmla="*/ 567 h 7545"/>
                <a:gd name="T36" fmla="*/ 9233 w 9300"/>
                <a:gd name="T37" fmla="*/ 820 h 7545"/>
                <a:gd name="T38" fmla="*/ 9282 w 9300"/>
                <a:gd name="T39" fmla="*/ 1101 h 7545"/>
                <a:gd name="T40" fmla="*/ 9270 w 9300"/>
                <a:gd name="T41" fmla="*/ 6557 h 7545"/>
                <a:gd name="T42" fmla="*/ 9192 w 9300"/>
                <a:gd name="T43" fmla="*/ 6828 h 7545"/>
                <a:gd name="T44" fmla="*/ 9054 w 9300"/>
                <a:gd name="T45" fmla="*/ 7068 h 7545"/>
                <a:gd name="T46" fmla="*/ 8866 w 9300"/>
                <a:gd name="T47" fmla="*/ 7268 h 7545"/>
                <a:gd name="T48" fmla="*/ 8633 w 9300"/>
                <a:gd name="T49" fmla="*/ 7415 h 7545"/>
                <a:gd name="T50" fmla="*/ 8369 w 9300"/>
                <a:gd name="T51" fmla="*/ 7505 h 7545"/>
                <a:gd name="T52" fmla="*/ 8140 w 9300"/>
                <a:gd name="T53" fmla="*/ 7537 h 7545"/>
                <a:gd name="T54" fmla="*/ 8371 w 9300"/>
                <a:gd name="T55" fmla="*/ 7521 h 7545"/>
                <a:gd name="T56" fmla="*/ 8642 w 9300"/>
                <a:gd name="T57" fmla="*/ 7429 h 7545"/>
                <a:gd name="T58" fmla="*/ 8877 w 9300"/>
                <a:gd name="T59" fmla="*/ 7278 h 7545"/>
                <a:gd name="T60" fmla="*/ 9068 w 9300"/>
                <a:gd name="T61" fmla="*/ 7079 h 7545"/>
                <a:gd name="T62" fmla="*/ 9208 w 9300"/>
                <a:gd name="T63" fmla="*/ 6835 h 7545"/>
                <a:gd name="T64" fmla="*/ 9287 w 9300"/>
                <a:gd name="T65" fmla="*/ 6561 h 7545"/>
                <a:gd name="T66" fmla="*/ 9298 w 9300"/>
                <a:gd name="T67" fmla="*/ 1101 h 7545"/>
                <a:gd name="T68" fmla="*/ 9249 w 9300"/>
                <a:gd name="T69" fmla="*/ 815 h 7545"/>
                <a:gd name="T70" fmla="*/ 9133 w 9300"/>
                <a:gd name="T71" fmla="*/ 558 h 7545"/>
                <a:gd name="T72" fmla="*/ 8960 w 9300"/>
                <a:gd name="T73" fmla="*/ 340 h 7545"/>
                <a:gd name="T74" fmla="*/ 8741 w 9300"/>
                <a:gd name="T75" fmla="*/ 168 h 7545"/>
                <a:gd name="T76" fmla="*/ 8483 w 9300"/>
                <a:gd name="T77" fmla="*/ 51 h 7545"/>
                <a:gd name="T78" fmla="*/ 8199 w 9300"/>
                <a:gd name="T79" fmla="*/ 0 h 7545"/>
                <a:gd name="T80" fmla="*/ 985 w 9300"/>
                <a:gd name="T81" fmla="*/ 14 h 7545"/>
                <a:gd name="T82" fmla="*/ 710 w 9300"/>
                <a:gd name="T83" fmla="*/ 92 h 7545"/>
                <a:gd name="T84" fmla="*/ 467 w 9300"/>
                <a:gd name="T85" fmla="*/ 230 h 7545"/>
                <a:gd name="T86" fmla="*/ 265 w 9300"/>
                <a:gd name="T87" fmla="*/ 424 h 7545"/>
                <a:gd name="T88" fmla="*/ 114 w 9300"/>
                <a:gd name="T89" fmla="*/ 658 h 7545"/>
                <a:gd name="T90" fmla="*/ 24 w 9300"/>
                <a:gd name="T91" fmla="*/ 928 h 7545"/>
                <a:gd name="T92" fmla="*/ 0 w 9300"/>
                <a:gd name="T93" fmla="*/ 6382 h 7545"/>
                <a:gd name="T94" fmla="*/ 38 w 9300"/>
                <a:gd name="T95" fmla="*/ 6674 h 7545"/>
                <a:gd name="T96" fmla="*/ 141 w 9300"/>
                <a:gd name="T97" fmla="*/ 6935 h 7545"/>
                <a:gd name="T98" fmla="*/ 302 w 9300"/>
                <a:gd name="T99" fmla="*/ 7162 h 7545"/>
                <a:gd name="T100" fmla="*/ 512 w 9300"/>
                <a:gd name="T101" fmla="*/ 7346 h 7545"/>
                <a:gd name="T102" fmla="*/ 764 w 9300"/>
                <a:gd name="T103" fmla="*/ 7473 h 7545"/>
                <a:gd name="T104" fmla="*/ 1042 w 9300"/>
                <a:gd name="T105" fmla="*/ 7537 h 7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300" h="7545">
                  <a:moveTo>
                    <a:pt x="8140" y="7537"/>
                  </a:moveTo>
                  <a:lnTo>
                    <a:pt x="8140" y="7529"/>
                  </a:lnTo>
                  <a:lnTo>
                    <a:pt x="1161" y="7529"/>
                  </a:lnTo>
                  <a:lnTo>
                    <a:pt x="1104" y="7526"/>
                  </a:lnTo>
                  <a:lnTo>
                    <a:pt x="1044" y="7521"/>
                  </a:lnTo>
                  <a:lnTo>
                    <a:pt x="988" y="7515"/>
                  </a:lnTo>
                  <a:lnTo>
                    <a:pt x="931" y="7505"/>
                  </a:lnTo>
                  <a:lnTo>
                    <a:pt x="875" y="7491"/>
                  </a:lnTo>
                  <a:lnTo>
                    <a:pt x="820" y="7478"/>
                  </a:lnTo>
                  <a:lnTo>
                    <a:pt x="769" y="7459"/>
                  </a:lnTo>
                  <a:lnTo>
                    <a:pt x="715" y="7437"/>
                  </a:lnTo>
                  <a:lnTo>
                    <a:pt x="666" y="7415"/>
                  </a:lnTo>
                  <a:lnTo>
                    <a:pt x="615" y="7388"/>
                  </a:lnTo>
                  <a:lnTo>
                    <a:pt x="567" y="7362"/>
                  </a:lnTo>
                  <a:lnTo>
                    <a:pt x="521" y="7332"/>
                  </a:lnTo>
                  <a:lnTo>
                    <a:pt x="478" y="7300"/>
                  </a:lnTo>
                  <a:lnTo>
                    <a:pt x="434" y="7268"/>
                  </a:lnTo>
                  <a:lnTo>
                    <a:pt x="392" y="7229"/>
                  </a:lnTo>
                  <a:lnTo>
                    <a:pt x="351" y="7192"/>
                  </a:lnTo>
                  <a:lnTo>
                    <a:pt x="313" y="7153"/>
                  </a:lnTo>
                  <a:lnTo>
                    <a:pt x="278" y="7111"/>
                  </a:lnTo>
                  <a:lnTo>
                    <a:pt x="243" y="7068"/>
                  </a:lnTo>
                  <a:lnTo>
                    <a:pt x="213" y="7022"/>
                  </a:lnTo>
                  <a:lnTo>
                    <a:pt x="181" y="6976"/>
                  </a:lnTo>
                  <a:lnTo>
                    <a:pt x="153" y="6927"/>
                  </a:lnTo>
                  <a:lnTo>
                    <a:pt x="130" y="6879"/>
                  </a:lnTo>
                  <a:lnTo>
                    <a:pt x="105" y="6828"/>
                  </a:lnTo>
                  <a:lnTo>
                    <a:pt x="86" y="6776"/>
                  </a:lnTo>
                  <a:lnTo>
                    <a:pt x="68" y="6722"/>
                  </a:lnTo>
                  <a:lnTo>
                    <a:pt x="51" y="6669"/>
                  </a:lnTo>
                  <a:lnTo>
                    <a:pt x="40" y="6614"/>
                  </a:lnTo>
                  <a:lnTo>
                    <a:pt x="30" y="6557"/>
                  </a:lnTo>
                  <a:lnTo>
                    <a:pt x="22" y="6501"/>
                  </a:lnTo>
                  <a:lnTo>
                    <a:pt x="19" y="6442"/>
                  </a:lnTo>
                  <a:lnTo>
                    <a:pt x="17" y="6382"/>
                  </a:lnTo>
                  <a:lnTo>
                    <a:pt x="17" y="1160"/>
                  </a:lnTo>
                  <a:lnTo>
                    <a:pt x="19" y="1101"/>
                  </a:lnTo>
                  <a:lnTo>
                    <a:pt x="22" y="1044"/>
                  </a:lnTo>
                  <a:lnTo>
                    <a:pt x="30" y="988"/>
                  </a:lnTo>
                  <a:lnTo>
                    <a:pt x="40" y="931"/>
                  </a:lnTo>
                  <a:lnTo>
                    <a:pt x="51" y="875"/>
                  </a:lnTo>
                  <a:lnTo>
                    <a:pt x="68" y="820"/>
                  </a:lnTo>
                  <a:lnTo>
                    <a:pt x="86" y="767"/>
                  </a:lnTo>
                  <a:lnTo>
                    <a:pt x="105" y="715"/>
                  </a:lnTo>
                  <a:lnTo>
                    <a:pt x="130" y="664"/>
                  </a:lnTo>
                  <a:lnTo>
                    <a:pt x="153" y="615"/>
                  </a:lnTo>
                  <a:lnTo>
                    <a:pt x="181" y="567"/>
                  </a:lnTo>
                  <a:lnTo>
                    <a:pt x="213" y="521"/>
                  </a:lnTo>
                  <a:lnTo>
                    <a:pt x="243" y="475"/>
                  </a:lnTo>
                  <a:lnTo>
                    <a:pt x="278" y="431"/>
                  </a:lnTo>
                  <a:lnTo>
                    <a:pt x="313" y="391"/>
                  </a:lnTo>
                  <a:lnTo>
                    <a:pt x="351" y="351"/>
                  </a:lnTo>
                  <a:lnTo>
                    <a:pt x="392" y="313"/>
                  </a:lnTo>
                  <a:lnTo>
                    <a:pt x="434" y="278"/>
                  </a:lnTo>
                  <a:lnTo>
                    <a:pt x="478" y="242"/>
                  </a:lnTo>
                  <a:lnTo>
                    <a:pt x="521" y="210"/>
                  </a:lnTo>
                  <a:lnTo>
                    <a:pt x="567" y="180"/>
                  </a:lnTo>
                  <a:lnTo>
                    <a:pt x="615" y="154"/>
                  </a:lnTo>
                  <a:lnTo>
                    <a:pt x="666" y="129"/>
                  </a:lnTo>
                  <a:lnTo>
                    <a:pt x="715" y="106"/>
                  </a:lnTo>
                  <a:lnTo>
                    <a:pt x="769" y="86"/>
                  </a:lnTo>
                  <a:lnTo>
                    <a:pt x="820" y="67"/>
                  </a:lnTo>
                  <a:lnTo>
                    <a:pt x="875" y="51"/>
                  </a:lnTo>
                  <a:lnTo>
                    <a:pt x="931" y="38"/>
                  </a:lnTo>
                  <a:lnTo>
                    <a:pt x="988" y="30"/>
                  </a:lnTo>
                  <a:lnTo>
                    <a:pt x="1044" y="21"/>
                  </a:lnTo>
                  <a:lnTo>
                    <a:pt x="1104" y="16"/>
                  </a:lnTo>
                  <a:lnTo>
                    <a:pt x="1161" y="16"/>
                  </a:lnTo>
                  <a:lnTo>
                    <a:pt x="8140" y="16"/>
                  </a:lnTo>
                  <a:lnTo>
                    <a:pt x="8196" y="16"/>
                  </a:lnTo>
                  <a:lnTo>
                    <a:pt x="8256" y="21"/>
                  </a:lnTo>
                  <a:lnTo>
                    <a:pt x="8313" y="30"/>
                  </a:lnTo>
                  <a:lnTo>
                    <a:pt x="8369" y="38"/>
                  </a:lnTo>
                  <a:lnTo>
                    <a:pt x="8423" y="51"/>
                  </a:lnTo>
                  <a:lnTo>
                    <a:pt x="8479" y="67"/>
                  </a:lnTo>
                  <a:lnTo>
                    <a:pt x="8531" y="86"/>
                  </a:lnTo>
                  <a:lnTo>
                    <a:pt x="8585" y="106"/>
                  </a:lnTo>
                  <a:lnTo>
                    <a:pt x="8633" y="129"/>
                  </a:lnTo>
                  <a:lnTo>
                    <a:pt x="8684" y="154"/>
                  </a:lnTo>
                  <a:lnTo>
                    <a:pt x="8730" y="180"/>
                  </a:lnTo>
                  <a:lnTo>
                    <a:pt x="8780" y="210"/>
                  </a:lnTo>
                  <a:lnTo>
                    <a:pt x="8822" y="242"/>
                  </a:lnTo>
                  <a:lnTo>
                    <a:pt x="8866" y="278"/>
                  </a:lnTo>
                  <a:lnTo>
                    <a:pt x="8909" y="313"/>
                  </a:lnTo>
                  <a:lnTo>
                    <a:pt x="8946" y="351"/>
                  </a:lnTo>
                  <a:lnTo>
                    <a:pt x="8987" y="391"/>
                  </a:lnTo>
                  <a:lnTo>
                    <a:pt x="9022" y="431"/>
                  </a:lnTo>
                  <a:lnTo>
                    <a:pt x="9054" y="475"/>
                  </a:lnTo>
                  <a:lnTo>
                    <a:pt x="9087" y="521"/>
                  </a:lnTo>
                  <a:lnTo>
                    <a:pt x="9116" y="567"/>
                  </a:lnTo>
                  <a:lnTo>
                    <a:pt x="9146" y="615"/>
                  </a:lnTo>
                  <a:lnTo>
                    <a:pt x="9171" y="664"/>
                  </a:lnTo>
                  <a:lnTo>
                    <a:pt x="9192" y="715"/>
                  </a:lnTo>
                  <a:lnTo>
                    <a:pt x="9213" y="767"/>
                  </a:lnTo>
                  <a:lnTo>
                    <a:pt x="9233" y="820"/>
                  </a:lnTo>
                  <a:lnTo>
                    <a:pt x="9246" y="875"/>
                  </a:lnTo>
                  <a:lnTo>
                    <a:pt x="9259" y="931"/>
                  </a:lnTo>
                  <a:lnTo>
                    <a:pt x="9270" y="988"/>
                  </a:lnTo>
                  <a:lnTo>
                    <a:pt x="9278" y="1044"/>
                  </a:lnTo>
                  <a:lnTo>
                    <a:pt x="9282" y="1101"/>
                  </a:lnTo>
                  <a:lnTo>
                    <a:pt x="9284" y="1160"/>
                  </a:lnTo>
                  <a:lnTo>
                    <a:pt x="9284" y="6382"/>
                  </a:lnTo>
                  <a:lnTo>
                    <a:pt x="9282" y="6442"/>
                  </a:lnTo>
                  <a:lnTo>
                    <a:pt x="9278" y="6501"/>
                  </a:lnTo>
                  <a:lnTo>
                    <a:pt x="9270" y="6557"/>
                  </a:lnTo>
                  <a:lnTo>
                    <a:pt x="9259" y="6614"/>
                  </a:lnTo>
                  <a:lnTo>
                    <a:pt x="9246" y="6669"/>
                  </a:lnTo>
                  <a:lnTo>
                    <a:pt x="9233" y="6722"/>
                  </a:lnTo>
                  <a:lnTo>
                    <a:pt x="9213" y="6776"/>
                  </a:lnTo>
                  <a:lnTo>
                    <a:pt x="9192" y="6828"/>
                  </a:lnTo>
                  <a:lnTo>
                    <a:pt x="9171" y="6879"/>
                  </a:lnTo>
                  <a:lnTo>
                    <a:pt x="9146" y="6927"/>
                  </a:lnTo>
                  <a:lnTo>
                    <a:pt x="9116" y="6976"/>
                  </a:lnTo>
                  <a:lnTo>
                    <a:pt x="9087" y="7022"/>
                  </a:lnTo>
                  <a:lnTo>
                    <a:pt x="9054" y="7068"/>
                  </a:lnTo>
                  <a:lnTo>
                    <a:pt x="9022" y="7111"/>
                  </a:lnTo>
                  <a:lnTo>
                    <a:pt x="8987" y="7153"/>
                  </a:lnTo>
                  <a:lnTo>
                    <a:pt x="8946" y="7192"/>
                  </a:lnTo>
                  <a:lnTo>
                    <a:pt x="8909" y="7229"/>
                  </a:lnTo>
                  <a:lnTo>
                    <a:pt x="8866" y="7268"/>
                  </a:lnTo>
                  <a:lnTo>
                    <a:pt x="8822" y="7300"/>
                  </a:lnTo>
                  <a:lnTo>
                    <a:pt x="8780" y="7332"/>
                  </a:lnTo>
                  <a:lnTo>
                    <a:pt x="8730" y="7362"/>
                  </a:lnTo>
                  <a:lnTo>
                    <a:pt x="8684" y="7388"/>
                  </a:lnTo>
                  <a:lnTo>
                    <a:pt x="8633" y="7415"/>
                  </a:lnTo>
                  <a:lnTo>
                    <a:pt x="8585" y="7437"/>
                  </a:lnTo>
                  <a:lnTo>
                    <a:pt x="8531" y="7459"/>
                  </a:lnTo>
                  <a:lnTo>
                    <a:pt x="8479" y="7478"/>
                  </a:lnTo>
                  <a:lnTo>
                    <a:pt x="8423" y="7491"/>
                  </a:lnTo>
                  <a:lnTo>
                    <a:pt x="8369" y="7505"/>
                  </a:lnTo>
                  <a:lnTo>
                    <a:pt x="8313" y="7515"/>
                  </a:lnTo>
                  <a:lnTo>
                    <a:pt x="8256" y="7521"/>
                  </a:lnTo>
                  <a:lnTo>
                    <a:pt x="8196" y="7526"/>
                  </a:lnTo>
                  <a:lnTo>
                    <a:pt x="8140" y="7529"/>
                  </a:lnTo>
                  <a:lnTo>
                    <a:pt x="8140" y="7537"/>
                  </a:lnTo>
                  <a:lnTo>
                    <a:pt x="8140" y="7545"/>
                  </a:lnTo>
                  <a:lnTo>
                    <a:pt x="8199" y="7542"/>
                  </a:lnTo>
                  <a:lnTo>
                    <a:pt x="8256" y="7537"/>
                  </a:lnTo>
                  <a:lnTo>
                    <a:pt x="8315" y="7531"/>
                  </a:lnTo>
                  <a:lnTo>
                    <a:pt x="8371" y="7521"/>
                  </a:lnTo>
                  <a:lnTo>
                    <a:pt x="8428" y="7507"/>
                  </a:lnTo>
                  <a:lnTo>
                    <a:pt x="8483" y="7491"/>
                  </a:lnTo>
                  <a:lnTo>
                    <a:pt x="8536" y="7473"/>
                  </a:lnTo>
                  <a:lnTo>
                    <a:pt x="8590" y="7453"/>
                  </a:lnTo>
                  <a:lnTo>
                    <a:pt x="8642" y="7429"/>
                  </a:lnTo>
                  <a:lnTo>
                    <a:pt x="8693" y="7404"/>
                  </a:lnTo>
                  <a:lnTo>
                    <a:pt x="8741" y="7375"/>
                  </a:lnTo>
                  <a:lnTo>
                    <a:pt x="8787" y="7346"/>
                  </a:lnTo>
                  <a:lnTo>
                    <a:pt x="8833" y="7312"/>
                  </a:lnTo>
                  <a:lnTo>
                    <a:pt x="8877" y="7278"/>
                  </a:lnTo>
                  <a:lnTo>
                    <a:pt x="8919" y="7243"/>
                  </a:lnTo>
                  <a:lnTo>
                    <a:pt x="8960" y="7202"/>
                  </a:lnTo>
                  <a:lnTo>
                    <a:pt x="8997" y="7162"/>
                  </a:lnTo>
                  <a:lnTo>
                    <a:pt x="9036" y="7121"/>
                  </a:lnTo>
                  <a:lnTo>
                    <a:pt x="9068" y="7079"/>
                  </a:lnTo>
                  <a:lnTo>
                    <a:pt x="9100" y="7033"/>
                  </a:lnTo>
                  <a:lnTo>
                    <a:pt x="9133" y="6984"/>
                  </a:lnTo>
                  <a:lnTo>
                    <a:pt x="9160" y="6935"/>
                  </a:lnTo>
                  <a:lnTo>
                    <a:pt x="9184" y="6886"/>
                  </a:lnTo>
                  <a:lnTo>
                    <a:pt x="9208" y="6835"/>
                  </a:lnTo>
                  <a:lnTo>
                    <a:pt x="9230" y="6782"/>
                  </a:lnTo>
                  <a:lnTo>
                    <a:pt x="9249" y="6727"/>
                  </a:lnTo>
                  <a:lnTo>
                    <a:pt x="9262" y="6674"/>
                  </a:lnTo>
                  <a:lnTo>
                    <a:pt x="9275" y="6617"/>
                  </a:lnTo>
                  <a:lnTo>
                    <a:pt x="9287" y="6561"/>
                  </a:lnTo>
                  <a:lnTo>
                    <a:pt x="9294" y="6501"/>
                  </a:lnTo>
                  <a:lnTo>
                    <a:pt x="9298" y="6442"/>
                  </a:lnTo>
                  <a:lnTo>
                    <a:pt x="9300" y="6382"/>
                  </a:lnTo>
                  <a:lnTo>
                    <a:pt x="9300" y="1160"/>
                  </a:lnTo>
                  <a:lnTo>
                    <a:pt x="9298" y="1101"/>
                  </a:lnTo>
                  <a:lnTo>
                    <a:pt x="9294" y="1041"/>
                  </a:lnTo>
                  <a:lnTo>
                    <a:pt x="9287" y="985"/>
                  </a:lnTo>
                  <a:lnTo>
                    <a:pt x="9275" y="928"/>
                  </a:lnTo>
                  <a:lnTo>
                    <a:pt x="9262" y="871"/>
                  </a:lnTo>
                  <a:lnTo>
                    <a:pt x="9249" y="815"/>
                  </a:lnTo>
                  <a:lnTo>
                    <a:pt x="9230" y="760"/>
                  </a:lnTo>
                  <a:lnTo>
                    <a:pt x="9208" y="709"/>
                  </a:lnTo>
                  <a:lnTo>
                    <a:pt x="9184" y="658"/>
                  </a:lnTo>
                  <a:lnTo>
                    <a:pt x="9160" y="607"/>
                  </a:lnTo>
                  <a:lnTo>
                    <a:pt x="9133" y="558"/>
                  </a:lnTo>
                  <a:lnTo>
                    <a:pt x="9100" y="513"/>
                  </a:lnTo>
                  <a:lnTo>
                    <a:pt x="9068" y="467"/>
                  </a:lnTo>
                  <a:lnTo>
                    <a:pt x="9036" y="424"/>
                  </a:lnTo>
                  <a:lnTo>
                    <a:pt x="8997" y="380"/>
                  </a:lnTo>
                  <a:lnTo>
                    <a:pt x="8960" y="340"/>
                  </a:lnTo>
                  <a:lnTo>
                    <a:pt x="8919" y="302"/>
                  </a:lnTo>
                  <a:lnTo>
                    <a:pt x="8877" y="265"/>
                  </a:lnTo>
                  <a:lnTo>
                    <a:pt x="8833" y="230"/>
                  </a:lnTo>
                  <a:lnTo>
                    <a:pt x="8787" y="198"/>
                  </a:lnTo>
                  <a:lnTo>
                    <a:pt x="8741" y="168"/>
                  </a:lnTo>
                  <a:lnTo>
                    <a:pt x="8693" y="141"/>
                  </a:lnTo>
                  <a:lnTo>
                    <a:pt x="8642" y="113"/>
                  </a:lnTo>
                  <a:lnTo>
                    <a:pt x="8590" y="92"/>
                  </a:lnTo>
                  <a:lnTo>
                    <a:pt x="8536" y="70"/>
                  </a:lnTo>
                  <a:lnTo>
                    <a:pt x="8483" y="51"/>
                  </a:lnTo>
                  <a:lnTo>
                    <a:pt x="8428" y="35"/>
                  </a:lnTo>
                  <a:lnTo>
                    <a:pt x="8371" y="25"/>
                  </a:lnTo>
                  <a:lnTo>
                    <a:pt x="8315" y="14"/>
                  </a:lnTo>
                  <a:lnTo>
                    <a:pt x="8256" y="5"/>
                  </a:lnTo>
                  <a:lnTo>
                    <a:pt x="8199" y="0"/>
                  </a:lnTo>
                  <a:lnTo>
                    <a:pt x="8140" y="0"/>
                  </a:lnTo>
                  <a:lnTo>
                    <a:pt x="1161" y="0"/>
                  </a:lnTo>
                  <a:lnTo>
                    <a:pt x="1101" y="0"/>
                  </a:lnTo>
                  <a:lnTo>
                    <a:pt x="1042" y="5"/>
                  </a:lnTo>
                  <a:lnTo>
                    <a:pt x="985" y="14"/>
                  </a:lnTo>
                  <a:lnTo>
                    <a:pt x="928" y="25"/>
                  </a:lnTo>
                  <a:lnTo>
                    <a:pt x="871" y="35"/>
                  </a:lnTo>
                  <a:lnTo>
                    <a:pt x="818" y="51"/>
                  </a:lnTo>
                  <a:lnTo>
                    <a:pt x="764" y="70"/>
                  </a:lnTo>
                  <a:lnTo>
                    <a:pt x="710" y="92"/>
                  </a:lnTo>
                  <a:lnTo>
                    <a:pt x="659" y="113"/>
                  </a:lnTo>
                  <a:lnTo>
                    <a:pt x="608" y="141"/>
                  </a:lnTo>
                  <a:lnTo>
                    <a:pt x="558" y="168"/>
                  </a:lnTo>
                  <a:lnTo>
                    <a:pt x="512" y="198"/>
                  </a:lnTo>
                  <a:lnTo>
                    <a:pt x="467" y="230"/>
                  </a:lnTo>
                  <a:lnTo>
                    <a:pt x="424" y="265"/>
                  </a:lnTo>
                  <a:lnTo>
                    <a:pt x="381" y="302"/>
                  </a:lnTo>
                  <a:lnTo>
                    <a:pt x="340" y="340"/>
                  </a:lnTo>
                  <a:lnTo>
                    <a:pt x="302" y="380"/>
                  </a:lnTo>
                  <a:lnTo>
                    <a:pt x="265" y="424"/>
                  </a:lnTo>
                  <a:lnTo>
                    <a:pt x="233" y="467"/>
                  </a:lnTo>
                  <a:lnTo>
                    <a:pt x="199" y="513"/>
                  </a:lnTo>
                  <a:lnTo>
                    <a:pt x="167" y="558"/>
                  </a:lnTo>
                  <a:lnTo>
                    <a:pt x="141" y="607"/>
                  </a:lnTo>
                  <a:lnTo>
                    <a:pt x="114" y="658"/>
                  </a:lnTo>
                  <a:lnTo>
                    <a:pt x="92" y="709"/>
                  </a:lnTo>
                  <a:lnTo>
                    <a:pt x="70" y="760"/>
                  </a:lnTo>
                  <a:lnTo>
                    <a:pt x="51" y="815"/>
                  </a:lnTo>
                  <a:lnTo>
                    <a:pt x="38" y="871"/>
                  </a:lnTo>
                  <a:lnTo>
                    <a:pt x="24" y="928"/>
                  </a:lnTo>
                  <a:lnTo>
                    <a:pt x="14" y="985"/>
                  </a:lnTo>
                  <a:lnTo>
                    <a:pt x="6" y="1041"/>
                  </a:lnTo>
                  <a:lnTo>
                    <a:pt x="3" y="1101"/>
                  </a:lnTo>
                  <a:lnTo>
                    <a:pt x="0" y="1160"/>
                  </a:lnTo>
                  <a:lnTo>
                    <a:pt x="0" y="6382"/>
                  </a:lnTo>
                  <a:lnTo>
                    <a:pt x="3" y="6442"/>
                  </a:lnTo>
                  <a:lnTo>
                    <a:pt x="6" y="6501"/>
                  </a:lnTo>
                  <a:lnTo>
                    <a:pt x="14" y="6561"/>
                  </a:lnTo>
                  <a:lnTo>
                    <a:pt x="24" y="6617"/>
                  </a:lnTo>
                  <a:lnTo>
                    <a:pt x="38" y="6674"/>
                  </a:lnTo>
                  <a:lnTo>
                    <a:pt x="51" y="6727"/>
                  </a:lnTo>
                  <a:lnTo>
                    <a:pt x="70" y="6782"/>
                  </a:lnTo>
                  <a:lnTo>
                    <a:pt x="92" y="6835"/>
                  </a:lnTo>
                  <a:lnTo>
                    <a:pt x="114" y="6886"/>
                  </a:lnTo>
                  <a:lnTo>
                    <a:pt x="141" y="6935"/>
                  </a:lnTo>
                  <a:lnTo>
                    <a:pt x="167" y="6984"/>
                  </a:lnTo>
                  <a:lnTo>
                    <a:pt x="199" y="7033"/>
                  </a:lnTo>
                  <a:lnTo>
                    <a:pt x="233" y="7079"/>
                  </a:lnTo>
                  <a:lnTo>
                    <a:pt x="265" y="7121"/>
                  </a:lnTo>
                  <a:lnTo>
                    <a:pt x="302" y="7162"/>
                  </a:lnTo>
                  <a:lnTo>
                    <a:pt x="340" y="7202"/>
                  </a:lnTo>
                  <a:lnTo>
                    <a:pt x="381" y="7243"/>
                  </a:lnTo>
                  <a:lnTo>
                    <a:pt x="424" y="7278"/>
                  </a:lnTo>
                  <a:lnTo>
                    <a:pt x="467" y="7312"/>
                  </a:lnTo>
                  <a:lnTo>
                    <a:pt x="512" y="7346"/>
                  </a:lnTo>
                  <a:lnTo>
                    <a:pt x="558" y="7375"/>
                  </a:lnTo>
                  <a:lnTo>
                    <a:pt x="608" y="7404"/>
                  </a:lnTo>
                  <a:lnTo>
                    <a:pt x="659" y="7429"/>
                  </a:lnTo>
                  <a:lnTo>
                    <a:pt x="710" y="7453"/>
                  </a:lnTo>
                  <a:lnTo>
                    <a:pt x="764" y="7473"/>
                  </a:lnTo>
                  <a:lnTo>
                    <a:pt x="818" y="7491"/>
                  </a:lnTo>
                  <a:lnTo>
                    <a:pt x="871" y="7507"/>
                  </a:lnTo>
                  <a:lnTo>
                    <a:pt x="928" y="7521"/>
                  </a:lnTo>
                  <a:lnTo>
                    <a:pt x="985" y="7531"/>
                  </a:lnTo>
                  <a:lnTo>
                    <a:pt x="1042" y="7537"/>
                  </a:lnTo>
                  <a:lnTo>
                    <a:pt x="1101" y="7542"/>
                  </a:lnTo>
                  <a:lnTo>
                    <a:pt x="1161" y="7545"/>
                  </a:lnTo>
                  <a:lnTo>
                    <a:pt x="8140" y="7545"/>
                  </a:lnTo>
                  <a:lnTo>
                    <a:pt x="8140" y="753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6" name="Freeform 72"/>
            <p:cNvSpPr/>
            <p:nvPr/>
          </p:nvSpPr>
          <p:spPr bwMode="auto">
            <a:xfrm>
              <a:off x="2326" y="1789"/>
              <a:ext cx="819" cy="660"/>
            </a:xfrm>
            <a:custGeom>
              <a:avLst/>
              <a:gdLst>
                <a:gd name="T0" fmla="*/ 9012 w 9017"/>
                <a:gd name="T1" fmla="*/ 6346 h 7261"/>
                <a:gd name="T2" fmla="*/ 8984 w 9017"/>
                <a:gd name="T3" fmla="*/ 6498 h 7261"/>
                <a:gd name="T4" fmla="*/ 8936 w 9017"/>
                <a:gd name="T5" fmla="*/ 6638 h 7261"/>
                <a:gd name="T6" fmla="*/ 8869 w 9017"/>
                <a:gd name="T7" fmla="*/ 6770 h 7261"/>
                <a:gd name="T8" fmla="*/ 8782 w 9017"/>
                <a:gd name="T9" fmla="*/ 6892 h 7261"/>
                <a:gd name="T10" fmla="*/ 8683 w 9017"/>
                <a:gd name="T11" fmla="*/ 6996 h 7261"/>
                <a:gd name="T12" fmla="*/ 8566 w 9017"/>
                <a:gd name="T13" fmla="*/ 7088 h 7261"/>
                <a:gd name="T14" fmla="*/ 8439 w 9017"/>
                <a:gd name="T15" fmla="*/ 7161 h 7261"/>
                <a:gd name="T16" fmla="*/ 8299 w 9017"/>
                <a:gd name="T17" fmla="*/ 7215 h 7261"/>
                <a:gd name="T18" fmla="*/ 8153 w 9017"/>
                <a:gd name="T19" fmla="*/ 7250 h 7261"/>
                <a:gd name="T20" fmla="*/ 7997 w 9017"/>
                <a:gd name="T21" fmla="*/ 7261 h 7261"/>
                <a:gd name="T22" fmla="*/ 916 w 9017"/>
                <a:gd name="T23" fmla="*/ 7256 h 7261"/>
                <a:gd name="T24" fmla="*/ 764 w 9017"/>
                <a:gd name="T25" fmla="*/ 7229 h 7261"/>
                <a:gd name="T26" fmla="*/ 624 w 9017"/>
                <a:gd name="T27" fmla="*/ 7180 h 7261"/>
                <a:gd name="T28" fmla="*/ 492 w 9017"/>
                <a:gd name="T29" fmla="*/ 7113 h 7261"/>
                <a:gd name="T30" fmla="*/ 373 w 9017"/>
                <a:gd name="T31" fmla="*/ 7029 h 7261"/>
                <a:gd name="T32" fmla="*/ 265 w 9017"/>
                <a:gd name="T33" fmla="*/ 6927 h 7261"/>
                <a:gd name="T34" fmla="*/ 175 w 9017"/>
                <a:gd name="T35" fmla="*/ 6813 h 7261"/>
                <a:gd name="T36" fmla="*/ 101 w 9017"/>
                <a:gd name="T37" fmla="*/ 6683 h 7261"/>
                <a:gd name="T38" fmla="*/ 46 w 9017"/>
                <a:gd name="T39" fmla="*/ 6546 h 7261"/>
                <a:gd name="T40" fmla="*/ 11 w 9017"/>
                <a:gd name="T41" fmla="*/ 6397 h 7261"/>
                <a:gd name="T42" fmla="*/ 0 w 9017"/>
                <a:gd name="T43" fmla="*/ 6241 h 7261"/>
                <a:gd name="T44" fmla="*/ 5 w 9017"/>
                <a:gd name="T45" fmla="*/ 916 h 7261"/>
                <a:gd name="T46" fmla="*/ 33 w 9017"/>
                <a:gd name="T47" fmla="*/ 766 h 7261"/>
                <a:gd name="T48" fmla="*/ 81 w 9017"/>
                <a:gd name="T49" fmla="*/ 622 h 7261"/>
                <a:gd name="T50" fmla="*/ 149 w 9017"/>
                <a:gd name="T51" fmla="*/ 490 h 7261"/>
                <a:gd name="T52" fmla="*/ 233 w 9017"/>
                <a:gd name="T53" fmla="*/ 372 h 7261"/>
                <a:gd name="T54" fmla="*/ 335 w 9017"/>
                <a:gd name="T55" fmla="*/ 267 h 7261"/>
                <a:gd name="T56" fmla="*/ 451 w 9017"/>
                <a:gd name="T57" fmla="*/ 175 h 7261"/>
                <a:gd name="T58" fmla="*/ 578 w 9017"/>
                <a:gd name="T59" fmla="*/ 101 h 7261"/>
                <a:gd name="T60" fmla="*/ 716 w 9017"/>
                <a:gd name="T61" fmla="*/ 45 h 7261"/>
                <a:gd name="T62" fmla="*/ 864 w 9017"/>
                <a:gd name="T63" fmla="*/ 13 h 7261"/>
                <a:gd name="T64" fmla="*/ 1020 w 9017"/>
                <a:gd name="T65" fmla="*/ 0 h 7261"/>
                <a:gd name="T66" fmla="*/ 8102 w 9017"/>
                <a:gd name="T67" fmla="*/ 5 h 7261"/>
                <a:gd name="T68" fmla="*/ 8250 w 9017"/>
                <a:gd name="T69" fmla="*/ 32 h 7261"/>
                <a:gd name="T70" fmla="*/ 8393 w 9017"/>
                <a:gd name="T71" fmla="*/ 80 h 7261"/>
                <a:gd name="T72" fmla="*/ 8526 w 9017"/>
                <a:gd name="T73" fmla="*/ 147 h 7261"/>
                <a:gd name="T74" fmla="*/ 8644 w 9017"/>
                <a:gd name="T75" fmla="*/ 234 h 7261"/>
                <a:gd name="T76" fmla="*/ 8752 w 9017"/>
                <a:gd name="T77" fmla="*/ 334 h 7261"/>
                <a:gd name="T78" fmla="*/ 8842 w 9017"/>
                <a:gd name="T79" fmla="*/ 449 h 7261"/>
                <a:gd name="T80" fmla="*/ 8915 w 9017"/>
                <a:gd name="T81" fmla="*/ 577 h 7261"/>
                <a:gd name="T82" fmla="*/ 8971 w 9017"/>
                <a:gd name="T83" fmla="*/ 716 h 7261"/>
                <a:gd name="T84" fmla="*/ 9003 w 9017"/>
                <a:gd name="T85" fmla="*/ 865 h 7261"/>
                <a:gd name="T86" fmla="*/ 9017 w 9017"/>
                <a:gd name="T87" fmla="*/ 1019 h 7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017" h="7261">
                  <a:moveTo>
                    <a:pt x="9017" y="6241"/>
                  </a:moveTo>
                  <a:lnTo>
                    <a:pt x="9014" y="6295"/>
                  </a:lnTo>
                  <a:lnTo>
                    <a:pt x="9012" y="6346"/>
                  </a:lnTo>
                  <a:lnTo>
                    <a:pt x="9003" y="6397"/>
                  </a:lnTo>
                  <a:lnTo>
                    <a:pt x="8996" y="6449"/>
                  </a:lnTo>
                  <a:lnTo>
                    <a:pt x="8984" y="6498"/>
                  </a:lnTo>
                  <a:lnTo>
                    <a:pt x="8971" y="6546"/>
                  </a:lnTo>
                  <a:lnTo>
                    <a:pt x="8955" y="6592"/>
                  </a:lnTo>
                  <a:lnTo>
                    <a:pt x="8936" y="6638"/>
                  </a:lnTo>
                  <a:lnTo>
                    <a:pt x="8915" y="6683"/>
                  </a:lnTo>
                  <a:lnTo>
                    <a:pt x="8893" y="6729"/>
                  </a:lnTo>
                  <a:lnTo>
                    <a:pt x="8869" y="6770"/>
                  </a:lnTo>
                  <a:lnTo>
                    <a:pt x="8842" y="6813"/>
                  </a:lnTo>
                  <a:lnTo>
                    <a:pt x="8814" y="6851"/>
                  </a:lnTo>
                  <a:lnTo>
                    <a:pt x="8782" y="6892"/>
                  </a:lnTo>
                  <a:lnTo>
                    <a:pt x="8752" y="6927"/>
                  </a:lnTo>
                  <a:lnTo>
                    <a:pt x="8717" y="6964"/>
                  </a:lnTo>
                  <a:lnTo>
                    <a:pt x="8683" y="6996"/>
                  </a:lnTo>
                  <a:lnTo>
                    <a:pt x="8644" y="7029"/>
                  </a:lnTo>
                  <a:lnTo>
                    <a:pt x="8607" y="7058"/>
                  </a:lnTo>
                  <a:lnTo>
                    <a:pt x="8566" y="7088"/>
                  </a:lnTo>
                  <a:lnTo>
                    <a:pt x="8526" y="7113"/>
                  </a:lnTo>
                  <a:lnTo>
                    <a:pt x="8483" y="7139"/>
                  </a:lnTo>
                  <a:lnTo>
                    <a:pt x="8439" y="7161"/>
                  </a:lnTo>
                  <a:lnTo>
                    <a:pt x="8393" y="7180"/>
                  </a:lnTo>
                  <a:lnTo>
                    <a:pt x="8347" y="7199"/>
                  </a:lnTo>
                  <a:lnTo>
                    <a:pt x="8299" y="7215"/>
                  </a:lnTo>
                  <a:lnTo>
                    <a:pt x="8250" y="7229"/>
                  </a:lnTo>
                  <a:lnTo>
                    <a:pt x="8202" y="7240"/>
                  </a:lnTo>
                  <a:lnTo>
                    <a:pt x="8153" y="7250"/>
                  </a:lnTo>
                  <a:lnTo>
                    <a:pt x="8102" y="7256"/>
                  </a:lnTo>
                  <a:lnTo>
                    <a:pt x="8048" y="7261"/>
                  </a:lnTo>
                  <a:lnTo>
                    <a:pt x="7997" y="7261"/>
                  </a:lnTo>
                  <a:lnTo>
                    <a:pt x="1020" y="7261"/>
                  </a:lnTo>
                  <a:lnTo>
                    <a:pt x="967" y="7261"/>
                  </a:lnTo>
                  <a:lnTo>
                    <a:pt x="916" y="7256"/>
                  </a:lnTo>
                  <a:lnTo>
                    <a:pt x="864" y="7250"/>
                  </a:lnTo>
                  <a:lnTo>
                    <a:pt x="815" y="7240"/>
                  </a:lnTo>
                  <a:lnTo>
                    <a:pt x="764" y="7229"/>
                  </a:lnTo>
                  <a:lnTo>
                    <a:pt x="716" y="7215"/>
                  </a:lnTo>
                  <a:lnTo>
                    <a:pt x="670" y="7199"/>
                  </a:lnTo>
                  <a:lnTo>
                    <a:pt x="624" y="7180"/>
                  </a:lnTo>
                  <a:lnTo>
                    <a:pt x="578" y="7161"/>
                  </a:lnTo>
                  <a:lnTo>
                    <a:pt x="534" y="7139"/>
                  </a:lnTo>
                  <a:lnTo>
                    <a:pt x="492" y="7113"/>
                  </a:lnTo>
                  <a:lnTo>
                    <a:pt x="451" y="7088"/>
                  </a:lnTo>
                  <a:lnTo>
                    <a:pt x="410" y="7058"/>
                  </a:lnTo>
                  <a:lnTo>
                    <a:pt x="373" y="7029"/>
                  </a:lnTo>
                  <a:lnTo>
                    <a:pt x="335" y="6996"/>
                  </a:lnTo>
                  <a:lnTo>
                    <a:pt x="300" y="6964"/>
                  </a:lnTo>
                  <a:lnTo>
                    <a:pt x="265" y="6927"/>
                  </a:lnTo>
                  <a:lnTo>
                    <a:pt x="233" y="6892"/>
                  </a:lnTo>
                  <a:lnTo>
                    <a:pt x="203" y="6851"/>
                  </a:lnTo>
                  <a:lnTo>
                    <a:pt x="175" y="6813"/>
                  </a:lnTo>
                  <a:lnTo>
                    <a:pt x="149" y="6770"/>
                  </a:lnTo>
                  <a:lnTo>
                    <a:pt x="124" y="6729"/>
                  </a:lnTo>
                  <a:lnTo>
                    <a:pt x="101" y="6683"/>
                  </a:lnTo>
                  <a:lnTo>
                    <a:pt x="81" y="6638"/>
                  </a:lnTo>
                  <a:lnTo>
                    <a:pt x="62" y="6592"/>
                  </a:lnTo>
                  <a:lnTo>
                    <a:pt x="46" y="6546"/>
                  </a:lnTo>
                  <a:lnTo>
                    <a:pt x="33" y="6498"/>
                  </a:lnTo>
                  <a:lnTo>
                    <a:pt x="21" y="6449"/>
                  </a:lnTo>
                  <a:lnTo>
                    <a:pt x="11" y="6397"/>
                  </a:lnTo>
                  <a:lnTo>
                    <a:pt x="5" y="6346"/>
                  </a:lnTo>
                  <a:lnTo>
                    <a:pt x="3" y="6295"/>
                  </a:lnTo>
                  <a:lnTo>
                    <a:pt x="0" y="6241"/>
                  </a:lnTo>
                  <a:lnTo>
                    <a:pt x="0" y="1019"/>
                  </a:lnTo>
                  <a:lnTo>
                    <a:pt x="3" y="967"/>
                  </a:lnTo>
                  <a:lnTo>
                    <a:pt x="5" y="916"/>
                  </a:lnTo>
                  <a:lnTo>
                    <a:pt x="11" y="865"/>
                  </a:lnTo>
                  <a:lnTo>
                    <a:pt x="21" y="814"/>
                  </a:lnTo>
                  <a:lnTo>
                    <a:pt x="33" y="766"/>
                  </a:lnTo>
                  <a:lnTo>
                    <a:pt x="46" y="716"/>
                  </a:lnTo>
                  <a:lnTo>
                    <a:pt x="62" y="668"/>
                  </a:lnTo>
                  <a:lnTo>
                    <a:pt x="81" y="622"/>
                  </a:lnTo>
                  <a:lnTo>
                    <a:pt x="101" y="577"/>
                  </a:lnTo>
                  <a:lnTo>
                    <a:pt x="124" y="534"/>
                  </a:lnTo>
                  <a:lnTo>
                    <a:pt x="149" y="490"/>
                  </a:lnTo>
                  <a:lnTo>
                    <a:pt x="175" y="449"/>
                  </a:lnTo>
                  <a:lnTo>
                    <a:pt x="203" y="409"/>
                  </a:lnTo>
                  <a:lnTo>
                    <a:pt x="233" y="372"/>
                  </a:lnTo>
                  <a:lnTo>
                    <a:pt x="265" y="334"/>
                  </a:lnTo>
                  <a:lnTo>
                    <a:pt x="300" y="299"/>
                  </a:lnTo>
                  <a:lnTo>
                    <a:pt x="335" y="267"/>
                  </a:lnTo>
                  <a:lnTo>
                    <a:pt x="373" y="234"/>
                  </a:lnTo>
                  <a:lnTo>
                    <a:pt x="410" y="204"/>
                  </a:lnTo>
                  <a:lnTo>
                    <a:pt x="451" y="175"/>
                  </a:lnTo>
                  <a:lnTo>
                    <a:pt x="492" y="147"/>
                  </a:lnTo>
                  <a:lnTo>
                    <a:pt x="534" y="124"/>
                  </a:lnTo>
                  <a:lnTo>
                    <a:pt x="578" y="101"/>
                  </a:lnTo>
                  <a:lnTo>
                    <a:pt x="624" y="80"/>
                  </a:lnTo>
                  <a:lnTo>
                    <a:pt x="670" y="62"/>
                  </a:lnTo>
                  <a:lnTo>
                    <a:pt x="716" y="45"/>
                  </a:lnTo>
                  <a:lnTo>
                    <a:pt x="764" y="32"/>
                  </a:lnTo>
                  <a:lnTo>
                    <a:pt x="815" y="21"/>
                  </a:lnTo>
                  <a:lnTo>
                    <a:pt x="864" y="13"/>
                  </a:lnTo>
                  <a:lnTo>
                    <a:pt x="916" y="5"/>
                  </a:lnTo>
                  <a:lnTo>
                    <a:pt x="967" y="2"/>
                  </a:lnTo>
                  <a:lnTo>
                    <a:pt x="1020" y="0"/>
                  </a:lnTo>
                  <a:lnTo>
                    <a:pt x="7997" y="0"/>
                  </a:lnTo>
                  <a:lnTo>
                    <a:pt x="8048" y="2"/>
                  </a:lnTo>
                  <a:lnTo>
                    <a:pt x="8102" y="5"/>
                  </a:lnTo>
                  <a:lnTo>
                    <a:pt x="8153" y="13"/>
                  </a:lnTo>
                  <a:lnTo>
                    <a:pt x="8202" y="21"/>
                  </a:lnTo>
                  <a:lnTo>
                    <a:pt x="8250" y="32"/>
                  </a:lnTo>
                  <a:lnTo>
                    <a:pt x="8299" y="45"/>
                  </a:lnTo>
                  <a:lnTo>
                    <a:pt x="8347" y="62"/>
                  </a:lnTo>
                  <a:lnTo>
                    <a:pt x="8393" y="80"/>
                  </a:lnTo>
                  <a:lnTo>
                    <a:pt x="8439" y="101"/>
                  </a:lnTo>
                  <a:lnTo>
                    <a:pt x="8483" y="124"/>
                  </a:lnTo>
                  <a:lnTo>
                    <a:pt x="8526" y="147"/>
                  </a:lnTo>
                  <a:lnTo>
                    <a:pt x="8566" y="175"/>
                  </a:lnTo>
                  <a:lnTo>
                    <a:pt x="8607" y="204"/>
                  </a:lnTo>
                  <a:lnTo>
                    <a:pt x="8644" y="234"/>
                  </a:lnTo>
                  <a:lnTo>
                    <a:pt x="8683" y="267"/>
                  </a:lnTo>
                  <a:lnTo>
                    <a:pt x="8717" y="299"/>
                  </a:lnTo>
                  <a:lnTo>
                    <a:pt x="8752" y="334"/>
                  </a:lnTo>
                  <a:lnTo>
                    <a:pt x="8782" y="372"/>
                  </a:lnTo>
                  <a:lnTo>
                    <a:pt x="8814" y="409"/>
                  </a:lnTo>
                  <a:lnTo>
                    <a:pt x="8842" y="449"/>
                  </a:lnTo>
                  <a:lnTo>
                    <a:pt x="8869" y="490"/>
                  </a:lnTo>
                  <a:lnTo>
                    <a:pt x="8893" y="534"/>
                  </a:lnTo>
                  <a:lnTo>
                    <a:pt x="8915" y="577"/>
                  </a:lnTo>
                  <a:lnTo>
                    <a:pt x="8936" y="622"/>
                  </a:lnTo>
                  <a:lnTo>
                    <a:pt x="8955" y="668"/>
                  </a:lnTo>
                  <a:lnTo>
                    <a:pt x="8971" y="716"/>
                  </a:lnTo>
                  <a:lnTo>
                    <a:pt x="8984" y="766"/>
                  </a:lnTo>
                  <a:lnTo>
                    <a:pt x="8996" y="814"/>
                  </a:lnTo>
                  <a:lnTo>
                    <a:pt x="9003" y="865"/>
                  </a:lnTo>
                  <a:lnTo>
                    <a:pt x="9012" y="916"/>
                  </a:lnTo>
                  <a:lnTo>
                    <a:pt x="9014" y="967"/>
                  </a:lnTo>
                  <a:lnTo>
                    <a:pt x="9017" y="1019"/>
                  </a:lnTo>
                  <a:lnTo>
                    <a:pt x="9017" y="6241"/>
                  </a:lnTo>
                  <a:close/>
                </a:path>
              </a:pathLst>
            </a:custGeom>
            <a:solidFill>
              <a:srgbClr val="3AAB5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7" name="Freeform 73"/>
            <p:cNvSpPr/>
            <p:nvPr/>
          </p:nvSpPr>
          <p:spPr bwMode="auto">
            <a:xfrm>
              <a:off x="2325" y="1788"/>
              <a:ext cx="821" cy="662"/>
            </a:xfrm>
            <a:custGeom>
              <a:avLst/>
              <a:gdLst>
                <a:gd name="T0" fmla="*/ 9003 w 9032"/>
                <a:gd name="T1" fmla="*/ 6403 h 7275"/>
                <a:gd name="T2" fmla="*/ 8934 w 9032"/>
                <a:gd name="T3" fmla="*/ 6641 h 7275"/>
                <a:gd name="T4" fmla="*/ 8814 w 9032"/>
                <a:gd name="T5" fmla="*/ 6854 h 7275"/>
                <a:gd name="T6" fmla="*/ 8646 w 9032"/>
                <a:gd name="T7" fmla="*/ 7030 h 7275"/>
                <a:gd name="T8" fmla="*/ 8441 w 9032"/>
                <a:gd name="T9" fmla="*/ 7159 h 7275"/>
                <a:gd name="T10" fmla="*/ 8206 w 9032"/>
                <a:gd name="T11" fmla="*/ 7240 h 7275"/>
                <a:gd name="T12" fmla="*/ 1027 w 9032"/>
                <a:gd name="T13" fmla="*/ 7259 h 7275"/>
                <a:gd name="T14" fmla="*/ 774 w 9032"/>
                <a:gd name="T15" fmla="*/ 7227 h 7275"/>
                <a:gd name="T16" fmla="*/ 544 w 9032"/>
                <a:gd name="T17" fmla="*/ 7138 h 7275"/>
                <a:gd name="T18" fmla="*/ 348 w 9032"/>
                <a:gd name="T19" fmla="*/ 6997 h 7275"/>
                <a:gd name="T20" fmla="*/ 188 w 9032"/>
                <a:gd name="T21" fmla="*/ 6813 h 7275"/>
                <a:gd name="T22" fmla="*/ 78 w 9032"/>
                <a:gd name="T23" fmla="*/ 6595 h 7275"/>
                <a:gd name="T24" fmla="*/ 21 w 9032"/>
                <a:gd name="T25" fmla="*/ 6352 h 7275"/>
                <a:gd name="T26" fmla="*/ 21 w 9032"/>
                <a:gd name="T27" fmla="*/ 922 h 7275"/>
                <a:gd name="T28" fmla="*/ 78 w 9032"/>
                <a:gd name="T29" fmla="*/ 677 h 7275"/>
                <a:gd name="T30" fmla="*/ 188 w 9032"/>
                <a:gd name="T31" fmla="*/ 461 h 7275"/>
                <a:gd name="T32" fmla="*/ 348 w 9032"/>
                <a:gd name="T33" fmla="*/ 278 h 7275"/>
                <a:gd name="T34" fmla="*/ 544 w 9032"/>
                <a:gd name="T35" fmla="*/ 137 h 7275"/>
                <a:gd name="T36" fmla="*/ 774 w 9032"/>
                <a:gd name="T37" fmla="*/ 45 h 7275"/>
                <a:gd name="T38" fmla="*/ 1027 w 9032"/>
                <a:gd name="T39" fmla="*/ 13 h 7275"/>
                <a:gd name="T40" fmla="*/ 8206 w 9032"/>
                <a:gd name="T41" fmla="*/ 35 h 7275"/>
                <a:gd name="T42" fmla="*/ 8441 w 9032"/>
                <a:gd name="T43" fmla="*/ 114 h 7275"/>
                <a:gd name="T44" fmla="*/ 8646 w 9032"/>
                <a:gd name="T45" fmla="*/ 245 h 7275"/>
                <a:gd name="T46" fmla="*/ 8814 w 9032"/>
                <a:gd name="T47" fmla="*/ 421 h 7275"/>
                <a:gd name="T48" fmla="*/ 8934 w 9032"/>
                <a:gd name="T49" fmla="*/ 632 h 7275"/>
                <a:gd name="T50" fmla="*/ 9003 w 9032"/>
                <a:gd name="T51" fmla="*/ 871 h 7275"/>
                <a:gd name="T52" fmla="*/ 9024 w 9032"/>
                <a:gd name="T53" fmla="*/ 6247 h 7275"/>
                <a:gd name="T54" fmla="*/ 9019 w 9032"/>
                <a:gd name="T55" fmla="*/ 869 h 7275"/>
                <a:gd name="T56" fmla="*/ 8952 w 9032"/>
                <a:gd name="T57" fmla="*/ 625 h 7275"/>
                <a:gd name="T58" fmla="*/ 8827 w 9032"/>
                <a:gd name="T59" fmla="*/ 410 h 7275"/>
                <a:gd name="T60" fmla="*/ 8657 w 9032"/>
                <a:gd name="T61" fmla="*/ 232 h 7275"/>
                <a:gd name="T62" fmla="*/ 8449 w 9032"/>
                <a:gd name="T63" fmla="*/ 100 h 7275"/>
                <a:gd name="T64" fmla="*/ 8211 w 9032"/>
                <a:gd name="T65" fmla="*/ 19 h 7275"/>
                <a:gd name="T66" fmla="*/ 1027 w 9032"/>
                <a:gd name="T67" fmla="*/ 0 h 7275"/>
                <a:gd name="T68" fmla="*/ 771 w 9032"/>
                <a:gd name="T69" fmla="*/ 33 h 7275"/>
                <a:gd name="T70" fmla="*/ 536 w 9032"/>
                <a:gd name="T71" fmla="*/ 121 h 7275"/>
                <a:gd name="T72" fmla="*/ 336 w 9032"/>
                <a:gd name="T73" fmla="*/ 264 h 7275"/>
                <a:gd name="T74" fmla="*/ 175 w 9032"/>
                <a:gd name="T75" fmla="*/ 450 h 7275"/>
                <a:gd name="T76" fmla="*/ 62 w 9032"/>
                <a:gd name="T77" fmla="*/ 671 h 7275"/>
                <a:gd name="T78" fmla="*/ 5 w 9032"/>
                <a:gd name="T79" fmla="*/ 920 h 7275"/>
                <a:gd name="T80" fmla="*/ 5 w 9032"/>
                <a:gd name="T81" fmla="*/ 6352 h 7275"/>
                <a:gd name="T82" fmla="*/ 62 w 9032"/>
                <a:gd name="T83" fmla="*/ 6601 h 7275"/>
                <a:gd name="T84" fmla="*/ 175 w 9032"/>
                <a:gd name="T85" fmla="*/ 6822 h 7275"/>
                <a:gd name="T86" fmla="*/ 336 w 9032"/>
                <a:gd name="T87" fmla="*/ 7008 h 7275"/>
                <a:gd name="T88" fmla="*/ 536 w 9032"/>
                <a:gd name="T89" fmla="*/ 7151 h 7275"/>
                <a:gd name="T90" fmla="*/ 771 w 9032"/>
                <a:gd name="T91" fmla="*/ 7243 h 7275"/>
                <a:gd name="T92" fmla="*/ 1027 w 9032"/>
                <a:gd name="T93" fmla="*/ 7275 h 7275"/>
                <a:gd name="T94" fmla="*/ 8211 w 9032"/>
                <a:gd name="T95" fmla="*/ 7253 h 7275"/>
                <a:gd name="T96" fmla="*/ 8449 w 9032"/>
                <a:gd name="T97" fmla="*/ 7175 h 7275"/>
                <a:gd name="T98" fmla="*/ 8657 w 9032"/>
                <a:gd name="T99" fmla="*/ 7041 h 7275"/>
                <a:gd name="T100" fmla="*/ 8827 w 9032"/>
                <a:gd name="T101" fmla="*/ 6862 h 7275"/>
                <a:gd name="T102" fmla="*/ 8952 w 9032"/>
                <a:gd name="T103" fmla="*/ 6649 h 7275"/>
                <a:gd name="T104" fmla="*/ 9019 w 9032"/>
                <a:gd name="T105" fmla="*/ 6403 h 7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32" h="7275">
                  <a:moveTo>
                    <a:pt x="9024" y="6247"/>
                  </a:moveTo>
                  <a:lnTo>
                    <a:pt x="9016" y="6247"/>
                  </a:lnTo>
                  <a:lnTo>
                    <a:pt x="9014" y="6301"/>
                  </a:lnTo>
                  <a:lnTo>
                    <a:pt x="9010" y="6352"/>
                  </a:lnTo>
                  <a:lnTo>
                    <a:pt x="9003" y="6403"/>
                  </a:lnTo>
                  <a:lnTo>
                    <a:pt x="8994" y="6452"/>
                  </a:lnTo>
                  <a:lnTo>
                    <a:pt x="8984" y="6500"/>
                  </a:lnTo>
                  <a:lnTo>
                    <a:pt x="8970" y="6550"/>
                  </a:lnTo>
                  <a:lnTo>
                    <a:pt x="8954" y="6595"/>
                  </a:lnTo>
                  <a:lnTo>
                    <a:pt x="8934" y="6641"/>
                  </a:lnTo>
                  <a:lnTo>
                    <a:pt x="8916" y="6687"/>
                  </a:lnTo>
                  <a:lnTo>
                    <a:pt x="8892" y="6730"/>
                  </a:lnTo>
                  <a:lnTo>
                    <a:pt x="8867" y="6774"/>
                  </a:lnTo>
                  <a:lnTo>
                    <a:pt x="8844" y="6813"/>
                  </a:lnTo>
                  <a:lnTo>
                    <a:pt x="8814" y="6854"/>
                  </a:lnTo>
                  <a:lnTo>
                    <a:pt x="8784" y="6892"/>
                  </a:lnTo>
                  <a:lnTo>
                    <a:pt x="8752" y="6928"/>
                  </a:lnTo>
                  <a:lnTo>
                    <a:pt x="8719" y="6962"/>
                  </a:lnTo>
                  <a:lnTo>
                    <a:pt x="8684" y="6997"/>
                  </a:lnTo>
                  <a:lnTo>
                    <a:pt x="8646" y="7030"/>
                  </a:lnTo>
                  <a:lnTo>
                    <a:pt x="8609" y="7059"/>
                  </a:lnTo>
                  <a:lnTo>
                    <a:pt x="8568" y="7087"/>
                  </a:lnTo>
                  <a:lnTo>
                    <a:pt x="8527" y="7113"/>
                  </a:lnTo>
                  <a:lnTo>
                    <a:pt x="8487" y="7138"/>
                  </a:lnTo>
                  <a:lnTo>
                    <a:pt x="8441" y="7159"/>
                  </a:lnTo>
                  <a:lnTo>
                    <a:pt x="8398" y="7181"/>
                  </a:lnTo>
                  <a:lnTo>
                    <a:pt x="8352" y="7197"/>
                  </a:lnTo>
                  <a:lnTo>
                    <a:pt x="8303" y="7213"/>
                  </a:lnTo>
                  <a:lnTo>
                    <a:pt x="8257" y="7227"/>
                  </a:lnTo>
                  <a:lnTo>
                    <a:pt x="8206" y="7240"/>
                  </a:lnTo>
                  <a:lnTo>
                    <a:pt x="8158" y="7248"/>
                  </a:lnTo>
                  <a:lnTo>
                    <a:pt x="8106" y="7253"/>
                  </a:lnTo>
                  <a:lnTo>
                    <a:pt x="8055" y="7259"/>
                  </a:lnTo>
                  <a:lnTo>
                    <a:pt x="8004" y="7259"/>
                  </a:lnTo>
                  <a:lnTo>
                    <a:pt x="1027" y="7259"/>
                  </a:lnTo>
                  <a:lnTo>
                    <a:pt x="974" y="7259"/>
                  </a:lnTo>
                  <a:lnTo>
                    <a:pt x="923" y="7253"/>
                  </a:lnTo>
                  <a:lnTo>
                    <a:pt x="874" y="7248"/>
                  </a:lnTo>
                  <a:lnTo>
                    <a:pt x="822" y="7240"/>
                  </a:lnTo>
                  <a:lnTo>
                    <a:pt x="774" y="7227"/>
                  </a:lnTo>
                  <a:lnTo>
                    <a:pt x="725" y="7213"/>
                  </a:lnTo>
                  <a:lnTo>
                    <a:pt x="679" y="7197"/>
                  </a:lnTo>
                  <a:lnTo>
                    <a:pt x="633" y="7181"/>
                  </a:lnTo>
                  <a:lnTo>
                    <a:pt x="587" y="7159"/>
                  </a:lnTo>
                  <a:lnTo>
                    <a:pt x="544" y="7138"/>
                  </a:lnTo>
                  <a:lnTo>
                    <a:pt x="502" y="7113"/>
                  </a:lnTo>
                  <a:lnTo>
                    <a:pt x="461" y="7087"/>
                  </a:lnTo>
                  <a:lnTo>
                    <a:pt x="423" y="7059"/>
                  </a:lnTo>
                  <a:lnTo>
                    <a:pt x="382" y="7030"/>
                  </a:lnTo>
                  <a:lnTo>
                    <a:pt x="348" y="6997"/>
                  </a:lnTo>
                  <a:lnTo>
                    <a:pt x="313" y="6962"/>
                  </a:lnTo>
                  <a:lnTo>
                    <a:pt x="277" y="6928"/>
                  </a:lnTo>
                  <a:lnTo>
                    <a:pt x="247" y="6892"/>
                  </a:lnTo>
                  <a:lnTo>
                    <a:pt x="215" y="6854"/>
                  </a:lnTo>
                  <a:lnTo>
                    <a:pt x="188" y="6813"/>
                  </a:lnTo>
                  <a:lnTo>
                    <a:pt x="161" y="6774"/>
                  </a:lnTo>
                  <a:lnTo>
                    <a:pt x="137" y="6730"/>
                  </a:lnTo>
                  <a:lnTo>
                    <a:pt x="115" y="6687"/>
                  </a:lnTo>
                  <a:lnTo>
                    <a:pt x="94" y="6641"/>
                  </a:lnTo>
                  <a:lnTo>
                    <a:pt x="78" y="6595"/>
                  </a:lnTo>
                  <a:lnTo>
                    <a:pt x="62" y="6550"/>
                  </a:lnTo>
                  <a:lnTo>
                    <a:pt x="48" y="6500"/>
                  </a:lnTo>
                  <a:lnTo>
                    <a:pt x="37" y="6452"/>
                  </a:lnTo>
                  <a:lnTo>
                    <a:pt x="26" y="6403"/>
                  </a:lnTo>
                  <a:lnTo>
                    <a:pt x="21" y="6352"/>
                  </a:lnTo>
                  <a:lnTo>
                    <a:pt x="16" y="6301"/>
                  </a:lnTo>
                  <a:lnTo>
                    <a:pt x="16" y="6247"/>
                  </a:lnTo>
                  <a:lnTo>
                    <a:pt x="16" y="1025"/>
                  </a:lnTo>
                  <a:lnTo>
                    <a:pt x="16" y="973"/>
                  </a:lnTo>
                  <a:lnTo>
                    <a:pt x="21" y="922"/>
                  </a:lnTo>
                  <a:lnTo>
                    <a:pt x="26" y="871"/>
                  </a:lnTo>
                  <a:lnTo>
                    <a:pt x="37" y="823"/>
                  </a:lnTo>
                  <a:lnTo>
                    <a:pt x="48" y="774"/>
                  </a:lnTo>
                  <a:lnTo>
                    <a:pt x="62" y="726"/>
                  </a:lnTo>
                  <a:lnTo>
                    <a:pt x="78" y="677"/>
                  </a:lnTo>
                  <a:lnTo>
                    <a:pt x="94" y="632"/>
                  </a:lnTo>
                  <a:lnTo>
                    <a:pt x="115" y="588"/>
                  </a:lnTo>
                  <a:lnTo>
                    <a:pt x="137" y="545"/>
                  </a:lnTo>
                  <a:lnTo>
                    <a:pt x="161" y="501"/>
                  </a:lnTo>
                  <a:lnTo>
                    <a:pt x="188" y="461"/>
                  </a:lnTo>
                  <a:lnTo>
                    <a:pt x="215" y="421"/>
                  </a:lnTo>
                  <a:lnTo>
                    <a:pt x="247" y="383"/>
                  </a:lnTo>
                  <a:lnTo>
                    <a:pt x="277" y="346"/>
                  </a:lnTo>
                  <a:lnTo>
                    <a:pt x="313" y="310"/>
                  </a:lnTo>
                  <a:lnTo>
                    <a:pt x="348" y="278"/>
                  </a:lnTo>
                  <a:lnTo>
                    <a:pt x="382" y="245"/>
                  </a:lnTo>
                  <a:lnTo>
                    <a:pt x="423" y="216"/>
                  </a:lnTo>
                  <a:lnTo>
                    <a:pt x="461" y="189"/>
                  </a:lnTo>
                  <a:lnTo>
                    <a:pt x="502" y="162"/>
                  </a:lnTo>
                  <a:lnTo>
                    <a:pt x="544" y="137"/>
                  </a:lnTo>
                  <a:lnTo>
                    <a:pt x="587" y="114"/>
                  </a:lnTo>
                  <a:lnTo>
                    <a:pt x="633" y="95"/>
                  </a:lnTo>
                  <a:lnTo>
                    <a:pt x="679" y="75"/>
                  </a:lnTo>
                  <a:lnTo>
                    <a:pt x="725" y="59"/>
                  </a:lnTo>
                  <a:lnTo>
                    <a:pt x="774" y="45"/>
                  </a:lnTo>
                  <a:lnTo>
                    <a:pt x="822" y="35"/>
                  </a:lnTo>
                  <a:lnTo>
                    <a:pt x="874" y="27"/>
                  </a:lnTo>
                  <a:lnTo>
                    <a:pt x="923" y="19"/>
                  </a:lnTo>
                  <a:lnTo>
                    <a:pt x="974" y="17"/>
                  </a:lnTo>
                  <a:lnTo>
                    <a:pt x="1027" y="13"/>
                  </a:lnTo>
                  <a:lnTo>
                    <a:pt x="8004" y="13"/>
                  </a:lnTo>
                  <a:lnTo>
                    <a:pt x="8055" y="17"/>
                  </a:lnTo>
                  <a:lnTo>
                    <a:pt x="8106" y="19"/>
                  </a:lnTo>
                  <a:lnTo>
                    <a:pt x="8158" y="27"/>
                  </a:lnTo>
                  <a:lnTo>
                    <a:pt x="8206" y="35"/>
                  </a:lnTo>
                  <a:lnTo>
                    <a:pt x="8257" y="45"/>
                  </a:lnTo>
                  <a:lnTo>
                    <a:pt x="8303" y="59"/>
                  </a:lnTo>
                  <a:lnTo>
                    <a:pt x="8352" y="75"/>
                  </a:lnTo>
                  <a:lnTo>
                    <a:pt x="8398" y="95"/>
                  </a:lnTo>
                  <a:lnTo>
                    <a:pt x="8441" y="114"/>
                  </a:lnTo>
                  <a:lnTo>
                    <a:pt x="8487" y="137"/>
                  </a:lnTo>
                  <a:lnTo>
                    <a:pt x="8527" y="162"/>
                  </a:lnTo>
                  <a:lnTo>
                    <a:pt x="8568" y="189"/>
                  </a:lnTo>
                  <a:lnTo>
                    <a:pt x="8609" y="216"/>
                  </a:lnTo>
                  <a:lnTo>
                    <a:pt x="8646" y="245"/>
                  </a:lnTo>
                  <a:lnTo>
                    <a:pt x="8684" y="278"/>
                  </a:lnTo>
                  <a:lnTo>
                    <a:pt x="8719" y="310"/>
                  </a:lnTo>
                  <a:lnTo>
                    <a:pt x="8752" y="346"/>
                  </a:lnTo>
                  <a:lnTo>
                    <a:pt x="8784" y="383"/>
                  </a:lnTo>
                  <a:lnTo>
                    <a:pt x="8814" y="421"/>
                  </a:lnTo>
                  <a:lnTo>
                    <a:pt x="8844" y="461"/>
                  </a:lnTo>
                  <a:lnTo>
                    <a:pt x="8867" y="501"/>
                  </a:lnTo>
                  <a:lnTo>
                    <a:pt x="8892" y="545"/>
                  </a:lnTo>
                  <a:lnTo>
                    <a:pt x="8916" y="588"/>
                  </a:lnTo>
                  <a:lnTo>
                    <a:pt x="8934" y="632"/>
                  </a:lnTo>
                  <a:lnTo>
                    <a:pt x="8954" y="677"/>
                  </a:lnTo>
                  <a:lnTo>
                    <a:pt x="8970" y="726"/>
                  </a:lnTo>
                  <a:lnTo>
                    <a:pt x="8984" y="774"/>
                  </a:lnTo>
                  <a:lnTo>
                    <a:pt x="8994" y="823"/>
                  </a:lnTo>
                  <a:lnTo>
                    <a:pt x="9003" y="871"/>
                  </a:lnTo>
                  <a:lnTo>
                    <a:pt x="9010" y="922"/>
                  </a:lnTo>
                  <a:lnTo>
                    <a:pt x="9014" y="973"/>
                  </a:lnTo>
                  <a:lnTo>
                    <a:pt x="9016" y="1025"/>
                  </a:lnTo>
                  <a:lnTo>
                    <a:pt x="9016" y="6247"/>
                  </a:lnTo>
                  <a:lnTo>
                    <a:pt x="9024" y="6247"/>
                  </a:lnTo>
                  <a:lnTo>
                    <a:pt x="9032" y="6247"/>
                  </a:lnTo>
                  <a:lnTo>
                    <a:pt x="9032" y="1025"/>
                  </a:lnTo>
                  <a:lnTo>
                    <a:pt x="9030" y="973"/>
                  </a:lnTo>
                  <a:lnTo>
                    <a:pt x="9026" y="920"/>
                  </a:lnTo>
                  <a:lnTo>
                    <a:pt x="9019" y="869"/>
                  </a:lnTo>
                  <a:lnTo>
                    <a:pt x="9010" y="820"/>
                  </a:lnTo>
                  <a:lnTo>
                    <a:pt x="9000" y="768"/>
                  </a:lnTo>
                  <a:lnTo>
                    <a:pt x="8986" y="720"/>
                  </a:lnTo>
                  <a:lnTo>
                    <a:pt x="8970" y="671"/>
                  </a:lnTo>
                  <a:lnTo>
                    <a:pt x="8952" y="625"/>
                  </a:lnTo>
                  <a:lnTo>
                    <a:pt x="8929" y="580"/>
                  </a:lnTo>
                  <a:lnTo>
                    <a:pt x="8908" y="537"/>
                  </a:lnTo>
                  <a:lnTo>
                    <a:pt x="8883" y="494"/>
                  </a:lnTo>
                  <a:lnTo>
                    <a:pt x="8856" y="450"/>
                  </a:lnTo>
                  <a:lnTo>
                    <a:pt x="8827" y="410"/>
                  </a:lnTo>
                  <a:lnTo>
                    <a:pt x="8798" y="372"/>
                  </a:lnTo>
                  <a:lnTo>
                    <a:pt x="8765" y="335"/>
                  </a:lnTo>
                  <a:lnTo>
                    <a:pt x="8729" y="300"/>
                  </a:lnTo>
                  <a:lnTo>
                    <a:pt x="8695" y="264"/>
                  </a:lnTo>
                  <a:lnTo>
                    <a:pt x="8657" y="232"/>
                  </a:lnTo>
                  <a:lnTo>
                    <a:pt x="8619" y="202"/>
                  </a:lnTo>
                  <a:lnTo>
                    <a:pt x="8579" y="176"/>
                  </a:lnTo>
                  <a:lnTo>
                    <a:pt x="8536" y="148"/>
                  </a:lnTo>
                  <a:lnTo>
                    <a:pt x="8492" y="121"/>
                  </a:lnTo>
                  <a:lnTo>
                    <a:pt x="8449" y="100"/>
                  </a:lnTo>
                  <a:lnTo>
                    <a:pt x="8403" y="79"/>
                  </a:lnTo>
                  <a:lnTo>
                    <a:pt x="8358" y="63"/>
                  </a:lnTo>
                  <a:lnTo>
                    <a:pt x="8308" y="45"/>
                  </a:lnTo>
                  <a:lnTo>
                    <a:pt x="8260" y="33"/>
                  </a:lnTo>
                  <a:lnTo>
                    <a:pt x="8211" y="19"/>
                  </a:lnTo>
                  <a:lnTo>
                    <a:pt x="8160" y="11"/>
                  </a:lnTo>
                  <a:lnTo>
                    <a:pt x="8109" y="6"/>
                  </a:lnTo>
                  <a:lnTo>
                    <a:pt x="8057" y="0"/>
                  </a:lnTo>
                  <a:lnTo>
                    <a:pt x="8004" y="0"/>
                  </a:lnTo>
                  <a:lnTo>
                    <a:pt x="1027" y="0"/>
                  </a:lnTo>
                  <a:lnTo>
                    <a:pt x="974" y="0"/>
                  </a:lnTo>
                  <a:lnTo>
                    <a:pt x="923" y="6"/>
                  </a:lnTo>
                  <a:lnTo>
                    <a:pt x="871" y="11"/>
                  </a:lnTo>
                  <a:lnTo>
                    <a:pt x="820" y="19"/>
                  </a:lnTo>
                  <a:lnTo>
                    <a:pt x="771" y="33"/>
                  </a:lnTo>
                  <a:lnTo>
                    <a:pt x="723" y="45"/>
                  </a:lnTo>
                  <a:lnTo>
                    <a:pt x="674" y="63"/>
                  </a:lnTo>
                  <a:lnTo>
                    <a:pt x="628" y="79"/>
                  </a:lnTo>
                  <a:lnTo>
                    <a:pt x="582" y="100"/>
                  </a:lnTo>
                  <a:lnTo>
                    <a:pt x="536" y="121"/>
                  </a:lnTo>
                  <a:lnTo>
                    <a:pt x="493" y="148"/>
                  </a:lnTo>
                  <a:lnTo>
                    <a:pt x="453" y="176"/>
                  </a:lnTo>
                  <a:lnTo>
                    <a:pt x="412" y="202"/>
                  </a:lnTo>
                  <a:lnTo>
                    <a:pt x="375" y="232"/>
                  </a:lnTo>
                  <a:lnTo>
                    <a:pt x="336" y="264"/>
                  </a:lnTo>
                  <a:lnTo>
                    <a:pt x="302" y="300"/>
                  </a:lnTo>
                  <a:lnTo>
                    <a:pt x="267" y="335"/>
                  </a:lnTo>
                  <a:lnTo>
                    <a:pt x="234" y="372"/>
                  </a:lnTo>
                  <a:lnTo>
                    <a:pt x="205" y="410"/>
                  </a:lnTo>
                  <a:lnTo>
                    <a:pt x="175" y="450"/>
                  </a:lnTo>
                  <a:lnTo>
                    <a:pt x="148" y="494"/>
                  </a:lnTo>
                  <a:lnTo>
                    <a:pt x="124" y="537"/>
                  </a:lnTo>
                  <a:lnTo>
                    <a:pt x="102" y="580"/>
                  </a:lnTo>
                  <a:lnTo>
                    <a:pt x="80" y="625"/>
                  </a:lnTo>
                  <a:lnTo>
                    <a:pt x="62" y="671"/>
                  </a:lnTo>
                  <a:lnTo>
                    <a:pt x="46" y="720"/>
                  </a:lnTo>
                  <a:lnTo>
                    <a:pt x="32" y="768"/>
                  </a:lnTo>
                  <a:lnTo>
                    <a:pt x="21" y="820"/>
                  </a:lnTo>
                  <a:lnTo>
                    <a:pt x="10" y="869"/>
                  </a:lnTo>
                  <a:lnTo>
                    <a:pt x="5" y="920"/>
                  </a:lnTo>
                  <a:lnTo>
                    <a:pt x="2" y="973"/>
                  </a:lnTo>
                  <a:lnTo>
                    <a:pt x="0" y="1025"/>
                  </a:lnTo>
                  <a:lnTo>
                    <a:pt x="0" y="6247"/>
                  </a:lnTo>
                  <a:lnTo>
                    <a:pt x="2" y="6301"/>
                  </a:lnTo>
                  <a:lnTo>
                    <a:pt x="5" y="6352"/>
                  </a:lnTo>
                  <a:lnTo>
                    <a:pt x="10" y="6403"/>
                  </a:lnTo>
                  <a:lnTo>
                    <a:pt x="21" y="6455"/>
                  </a:lnTo>
                  <a:lnTo>
                    <a:pt x="32" y="6506"/>
                  </a:lnTo>
                  <a:lnTo>
                    <a:pt x="46" y="6555"/>
                  </a:lnTo>
                  <a:lnTo>
                    <a:pt x="62" y="6601"/>
                  </a:lnTo>
                  <a:lnTo>
                    <a:pt x="80" y="6649"/>
                  </a:lnTo>
                  <a:lnTo>
                    <a:pt x="102" y="6695"/>
                  </a:lnTo>
                  <a:lnTo>
                    <a:pt x="124" y="6739"/>
                  </a:lnTo>
                  <a:lnTo>
                    <a:pt x="148" y="6781"/>
                  </a:lnTo>
                  <a:lnTo>
                    <a:pt x="175" y="6822"/>
                  </a:lnTo>
                  <a:lnTo>
                    <a:pt x="205" y="6862"/>
                  </a:lnTo>
                  <a:lnTo>
                    <a:pt x="234" y="6903"/>
                  </a:lnTo>
                  <a:lnTo>
                    <a:pt x="267" y="6938"/>
                  </a:lnTo>
                  <a:lnTo>
                    <a:pt x="302" y="6976"/>
                  </a:lnTo>
                  <a:lnTo>
                    <a:pt x="336" y="7008"/>
                  </a:lnTo>
                  <a:lnTo>
                    <a:pt x="375" y="7041"/>
                  </a:lnTo>
                  <a:lnTo>
                    <a:pt x="412" y="7073"/>
                  </a:lnTo>
                  <a:lnTo>
                    <a:pt x="453" y="7099"/>
                  </a:lnTo>
                  <a:lnTo>
                    <a:pt x="493" y="7126"/>
                  </a:lnTo>
                  <a:lnTo>
                    <a:pt x="536" y="7151"/>
                  </a:lnTo>
                  <a:lnTo>
                    <a:pt x="582" y="7175"/>
                  </a:lnTo>
                  <a:lnTo>
                    <a:pt x="628" y="7195"/>
                  </a:lnTo>
                  <a:lnTo>
                    <a:pt x="674" y="7213"/>
                  </a:lnTo>
                  <a:lnTo>
                    <a:pt x="723" y="7230"/>
                  </a:lnTo>
                  <a:lnTo>
                    <a:pt x="771" y="7243"/>
                  </a:lnTo>
                  <a:lnTo>
                    <a:pt x="820" y="7253"/>
                  </a:lnTo>
                  <a:lnTo>
                    <a:pt x="871" y="7264"/>
                  </a:lnTo>
                  <a:lnTo>
                    <a:pt x="923" y="7269"/>
                  </a:lnTo>
                  <a:lnTo>
                    <a:pt x="974" y="7275"/>
                  </a:lnTo>
                  <a:lnTo>
                    <a:pt x="1027" y="7275"/>
                  </a:lnTo>
                  <a:lnTo>
                    <a:pt x="8004" y="7275"/>
                  </a:lnTo>
                  <a:lnTo>
                    <a:pt x="8057" y="7275"/>
                  </a:lnTo>
                  <a:lnTo>
                    <a:pt x="8109" y="7269"/>
                  </a:lnTo>
                  <a:lnTo>
                    <a:pt x="8160" y="7264"/>
                  </a:lnTo>
                  <a:lnTo>
                    <a:pt x="8211" y="7253"/>
                  </a:lnTo>
                  <a:lnTo>
                    <a:pt x="8260" y="7243"/>
                  </a:lnTo>
                  <a:lnTo>
                    <a:pt x="8308" y="7230"/>
                  </a:lnTo>
                  <a:lnTo>
                    <a:pt x="8358" y="7213"/>
                  </a:lnTo>
                  <a:lnTo>
                    <a:pt x="8403" y="7195"/>
                  </a:lnTo>
                  <a:lnTo>
                    <a:pt x="8449" y="7175"/>
                  </a:lnTo>
                  <a:lnTo>
                    <a:pt x="8492" y="7151"/>
                  </a:lnTo>
                  <a:lnTo>
                    <a:pt x="8536" y="7126"/>
                  </a:lnTo>
                  <a:lnTo>
                    <a:pt x="8579" y="7099"/>
                  </a:lnTo>
                  <a:lnTo>
                    <a:pt x="8619" y="7073"/>
                  </a:lnTo>
                  <a:lnTo>
                    <a:pt x="8657" y="7041"/>
                  </a:lnTo>
                  <a:lnTo>
                    <a:pt x="8695" y="7008"/>
                  </a:lnTo>
                  <a:lnTo>
                    <a:pt x="8729" y="6976"/>
                  </a:lnTo>
                  <a:lnTo>
                    <a:pt x="8765" y="6938"/>
                  </a:lnTo>
                  <a:lnTo>
                    <a:pt x="8798" y="6903"/>
                  </a:lnTo>
                  <a:lnTo>
                    <a:pt x="8827" y="6862"/>
                  </a:lnTo>
                  <a:lnTo>
                    <a:pt x="8856" y="6822"/>
                  </a:lnTo>
                  <a:lnTo>
                    <a:pt x="8883" y="6781"/>
                  </a:lnTo>
                  <a:lnTo>
                    <a:pt x="8908" y="6739"/>
                  </a:lnTo>
                  <a:lnTo>
                    <a:pt x="8929" y="6695"/>
                  </a:lnTo>
                  <a:lnTo>
                    <a:pt x="8952" y="6649"/>
                  </a:lnTo>
                  <a:lnTo>
                    <a:pt x="8970" y="6601"/>
                  </a:lnTo>
                  <a:lnTo>
                    <a:pt x="8986" y="6555"/>
                  </a:lnTo>
                  <a:lnTo>
                    <a:pt x="9000" y="6506"/>
                  </a:lnTo>
                  <a:lnTo>
                    <a:pt x="9010" y="6455"/>
                  </a:lnTo>
                  <a:lnTo>
                    <a:pt x="9019" y="6403"/>
                  </a:lnTo>
                  <a:lnTo>
                    <a:pt x="9026" y="6352"/>
                  </a:lnTo>
                  <a:lnTo>
                    <a:pt x="9030" y="6301"/>
                  </a:lnTo>
                  <a:lnTo>
                    <a:pt x="9032" y="6247"/>
                  </a:lnTo>
                  <a:lnTo>
                    <a:pt x="9024" y="624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8" name="Freeform 74"/>
            <p:cNvSpPr>
              <a:spLocks noEditPoints="1"/>
            </p:cNvSpPr>
            <p:nvPr/>
          </p:nvSpPr>
          <p:spPr bwMode="auto">
            <a:xfrm>
              <a:off x="2326" y="1971"/>
              <a:ext cx="819" cy="477"/>
            </a:xfrm>
            <a:custGeom>
              <a:avLst/>
              <a:gdLst>
                <a:gd name="T0" fmla="*/ 8161 w 9008"/>
                <a:gd name="T1" fmla="*/ 4330 h 5255"/>
                <a:gd name="T2" fmla="*/ 7675 w 9008"/>
                <a:gd name="T3" fmla="*/ 4397 h 5255"/>
                <a:gd name="T4" fmla="*/ 7871 w 9008"/>
                <a:gd name="T5" fmla="*/ 4627 h 5255"/>
                <a:gd name="T6" fmla="*/ 7947 w 9008"/>
                <a:gd name="T7" fmla="*/ 4940 h 5255"/>
                <a:gd name="T8" fmla="*/ 7933 w 9008"/>
                <a:gd name="T9" fmla="*/ 5134 h 5255"/>
                <a:gd name="T10" fmla="*/ 8039 w 9008"/>
                <a:gd name="T11" fmla="*/ 5255 h 5255"/>
                <a:gd name="T12" fmla="*/ 8336 w 9008"/>
                <a:gd name="T13" fmla="*/ 5193 h 5255"/>
                <a:gd name="T14" fmla="*/ 8593 w 9008"/>
                <a:gd name="T15" fmla="*/ 5055 h 5255"/>
                <a:gd name="T16" fmla="*/ 8798 w 9008"/>
                <a:gd name="T17" fmla="*/ 4850 h 5255"/>
                <a:gd name="T18" fmla="*/ 8938 w 9008"/>
                <a:gd name="T19" fmla="*/ 4591 h 5255"/>
                <a:gd name="T20" fmla="*/ 8998 w 9008"/>
                <a:gd name="T21" fmla="*/ 4297 h 5255"/>
                <a:gd name="T22" fmla="*/ 1262 w 9008"/>
                <a:gd name="T23" fmla="*/ 3423 h 5255"/>
                <a:gd name="T24" fmla="*/ 1392 w 9008"/>
                <a:gd name="T25" fmla="*/ 3536 h 5255"/>
                <a:gd name="T26" fmla="*/ 1386 w 9008"/>
                <a:gd name="T27" fmla="*/ 3664 h 5255"/>
                <a:gd name="T28" fmla="*/ 1266 w 9008"/>
                <a:gd name="T29" fmla="*/ 3690 h 5255"/>
                <a:gd name="T30" fmla="*/ 1287 w 9008"/>
                <a:gd name="T31" fmla="*/ 3814 h 5255"/>
                <a:gd name="T32" fmla="*/ 1214 w 9008"/>
                <a:gd name="T33" fmla="*/ 3876 h 5255"/>
                <a:gd name="T34" fmla="*/ 1103 w 9008"/>
                <a:gd name="T35" fmla="*/ 3869 h 5255"/>
                <a:gd name="T36" fmla="*/ 1128 w 9008"/>
                <a:gd name="T37" fmla="*/ 3989 h 5255"/>
                <a:gd name="T38" fmla="*/ 1057 w 9008"/>
                <a:gd name="T39" fmla="*/ 4052 h 5255"/>
                <a:gd name="T40" fmla="*/ 976 w 9008"/>
                <a:gd name="T41" fmla="*/ 4054 h 5255"/>
                <a:gd name="T42" fmla="*/ 925 w 9008"/>
                <a:gd name="T43" fmla="*/ 4109 h 5255"/>
                <a:gd name="T44" fmla="*/ 874 w 9008"/>
                <a:gd name="T45" fmla="*/ 4160 h 5255"/>
                <a:gd name="T46" fmla="*/ 806 w 9008"/>
                <a:gd name="T47" fmla="*/ 4141 h 5255"/>
                <a:gd name="T48" fmla="*/ 626 w 9008"/>
                <a:gd name="T49" fmla="*/ 4030 h 5255"/>
                <a:gd name="T50" fmla="*/ 428 w 9008"/>
                <a:gd name="T51" fmla="*/ 3906 h 5255"/>
                <a:gd name="T52" fmla="*/ 10 w 9008"/>
                <a:gd name="T53" fmla="*/ 4399 h 5255"/>
                <a:gd name="T54" fmla="*/ 99 w 9008"/>
                <a:gd name="T55" fmla="*/ 4683 h 5255"/>
                <a:gd name="T56" fmla="*/ 261 w 9008"/>
                <a:gd name="T57" fmla="*/ 4924 h 5255"/>
                <a:gd name="T58" fmla="*/ 486 w 9008"/>
                <a:gd name="T59" fmla="*/ 5109 h 5255"/>
                <a:gd name="T60" fmla="*/ 758 w 9008"/>
                <a:gd name="T61" fmla="*/ 5223 h 5255"/>
                <a:gd name="T62" fmla="*/ 1546 w 9008"/>
                <a:gd name="T63" fmla="*/ 5255 h 5255"/>
                <a:gd name="T64" fmla="*/ 1516 w 9008"/>
                <a:gd name="T65" fmla="*/ 5060 h 5255"/>
                <a:gd name="T66" fmla="*/ 1602 w 9008"/>
                <a:gd name="T67" fmla="*/ 4956 h 5255"/>
                <a:gd name="T68" fmla="*/ 2603 w 9008"/>
                <a:gd name="T69" fmla="*/ 4952 h 5255"/>
                <a:gd name="T70" fmla="*/ 2704 w 9008"/>
                <a:gd name="T71" fmla="*/ 5060 h 5255"/>
                <a:gd name="T72" fmla="*/ 2677 w 9008"/>
                <a:gd name="T73" fmla="*/ 5255 h 5255"/>
                <a:gd name="T74" fmla="*/ 3116 w 9008"/>
                <a:gd name="T75" fmla="*/ 5093 h 5255"/>
                <a:gd name="T76" fmla="*/ 3197 w 9008"/>
                <a:gd name="T77" fmla="*/ 4963 h 5255"/>
                <a:gd name="T78" fmla="*/ 4196 w 9008"/>
                <a:gd name="T79" fmla="*/ 4950 h 5255"/>
                <a:gd name="T80" fmla="*/ 4283 w 9008"/>
                <a:gd name="T81" fmla="*/ 5002 h 5255"/>
                <a:gd name="T82" fmla="*/ 4312 w 9008"/>
                <a:gd name="T83" fmla="*/ 5198 h 5255"/>
                <a:gd name="T84" fmla="*/ 5878 w 9008"/>
                <a:gd name="T85" fmla="*/ 5106 h 5255"/>
                <a:gd name="T86" fmla="*/ 5807 w 9008"/>
                <a:gd name="T87" fmla="*/ 4772 h 5255"/>
                <a:gd name="T88" fmla="*/ 5915 w 9008"/>
                <a:gd name="T89" fmla="*/ 4440 h 5255"/>
                <a:gd name="T90" fmla="*/ 6101 w 9008"/>
                <a:gd name="T91" fmla="*/ 4254 h 5255"/>
                <a:gd name="T92" fmla="*/ 5111 w 9008"/>
                <a:gd name="T93" fmla="*/ 4060 h 5255"/>
                <a:gd name="T94" fmla="*/ 4277 w 9008"/>
                <a:gd name="T95" fmla="*/ 3828 h 5255"/>
                <a:gd name="T96" fmla="*/ 3470 w 9008"/>
                <a:gd name="T97" fmla="*/ 3534 h 5255"/>
                <a:gd name="T98" fmla="*/ 2706 w 9008"/>
                <a:gd name="T99" fmla="*/ 3172 h 5255"/>
                <a:gd name="T100" fmla="*/ 2002 w 9008"/>
                <a:gd name="T101" fmla="*/ 2746 h 5255"/>
                <a:gd name="T102" fmla="*/ 590 w 9008"/>
                <a:gd name="T103" fmla="*/ 3404 h 5255"/>
                <a:gd name="T104" fmla="*/ 822 w 9008"/>
                <a:gd name="T105" fmla="*/ 3326 h 5255"/>
                <a:gd name="T106" fmla="*/ 1540 w 9008"/>
                <a:gd name="T107" fmla="*/ 2598 h 5255"/>
                <a:gd name="T108" fmla="*/ 1079 w 9008"/>
                <a:gd name="T109" fmla="*/ 2571 h 5255"/>
                <a:gd name="T110" fmla="*/ 1627 w 9008"/>
                <a:gd name="T111" fmla="*/ 2566 h 5255"/>
                <a:gd name="T112" fmla="*/ 1390 w 9008"/>
                <a:gd name="T113" fmla="*/ 2266 h 5255"/>
                <a:gd name="T114" fmla="*/ 979 w 9008"/>
                <a:gd name="T115" fmla="*/ 1854 h 5255"/>
                <a:gd name="T116" fmla="*/ 626 w 9008"/>
                <a:gd name="T117" fmla="*/ 1403 h 5255"/>
                <a:gd name="T118" fmla="*/ 332 w 9008"/>
                <a:gd name="T119" fmla="*/ 912 h 5255"/>
                <a:gd name="T120" fmla="*/ 108 w 9008"/>
                <a:gd name="T121" fmla="*/ 381 h 5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08" h="5255">
                  <a:moveTo>
                    <a:pt x="9000" y="4092"/>
                  </a:moveTo>
                  <a:lnTo>
                    <a:pt x="8838" y="4138"/>
                  </a:lnTo>
                  <a:lnTo>
                    <a:pt x="8671" y="4189"/>
                  </a:lnTo>
                  <a:lnTo>
                    <a:pt x="8501" y="4240"/>
                  </a:lnTo>
                  <a:lnTo>
                    <a:pt x="8331" y="4286"/>
                  </a:lnTo>
                  <a:lnTo>
                    <a:pt x="8161" y="4330"/>
                  </a:lnTo>
                  <a:lnTo>
                    <a:pt x="8077" y="4346"/>
                  </a:lnTo>
                  <a:lnTo>
                    <a:pt x="7993" y="4362"/>
                  </a:lnTo>
                  <a:lnTo>
                    <a:pt x="7912" y="4376"/>
                  </a:lnTo>
                  <a:lnTo>
                    <a:pt x="7831" y="4386"/>
                  </a:lnTo>
                  <a:lnTo>
                    <a:pt x="7753" y="4394"/>
                  </a:lnTo>
                  <a:lnTo>
                    <a:pt x="7675" y="4397"/>
                  </a:lnTo>
                  <a:lnTo>
                    <a:pt x="7683" y="4408"/>
                  </a:lnTo>
                  <a:lnTo>
                    <a:pt x="7723" y="4440"/>
                  </a:lnTo>
                  <a:lnTo>
                    <a:pt x="7764" y="4475"/>
                  </a:lnTo>
                  <a:lnTo>
                    <a:pt x="7804" y="4524"/>
                  </a:lnTo>
                  <a:lnTo>
                    <a:pt x="7839" y="4572"/>
                  </a:lnTo>
                  <a:lnTo>
                    <a:pt x="7871" y="4627"/>
                  </a:lnTo>
                  <a:lnTo>
                    <a:pt x="7899" y="4683"/>
                  </a:lnTo>
                  <a:lnTo>
                    <a:pt x="7921" y="4745"/>
                  </a:lnTo>
                  <a:lnTo>
                    <a:pt x="7937" y="4807"/>
                  </a:lnTo>
                  <a:lnTo>
                    <a:pt x="7945" y="4872"/>
                  </a:lnTo>
                  <a:lnTo>
                    <a:pt x="7947" y="4904"/>
                  </a:lnTo>
                  <a:lnTo>
                    <a:pt x="7947" y="4940"/>
                  </a:lnTo>
                  <a:lnTo>
                    <a:pt x="7947" y="4968"/>
                  </a:lnTo>
                  <a:lnTo>
                    <a:pt x="7947" y="4998"/>
                  </a:lnTo>
                  <a:lnTo>
                    <a:pt x="7947" y="5034"/>
                  </a:lnTo>
                  <a:lnTo>
                    <a:pt x="7945" y="5066"/>
                  </a:lnTo>
                  <a:lnTo>
                    <a:pt x="7939" y="5101"/>
                  </a:lnTo>
                  <a:lnTo>
                    <a:pt x="7933" y="5134"/>
                  </a:lnTo>
                  <a:lnTo>
                    <a:pt x="7926" y="5163"/>
                  </a:lnTo>
                  <a:lnTo>
                    <a:pt x="7915" y="5196"/>
                  </a:lnTo>
                  <a:lnTo>
                    <a:pt x="7905" y="5226"/>
                  </a:lnTo>
                  <a:lnTo>
                    <a:pt x="7891" y="5255"/>
                  </a:lnTo>
                  <a:lnTo>
                    <a:pt x="7988" y="5255"/>
                  </a:lnTo>
                  <a:lnTo>
                    <a:pt x="8039" y="5255"/>
                  </a:lnTo>
                  <a:lnTo>
                    <a:pt x="8090" y="5249"/>
                  </a:lnTo>
                  <a:lnTo>
                    <a:pt x="8142" y="5244"/>
                  </a:lnTo>
                  <a:lnTo>
                    <a:pt x="8190" y="5236"/>
                  </a:lnTo>
                  <a:lnTo>
                    <a:pt x="8241" y="5223"/>
                  </a:lnTo>
                  <a:lnTo>
                    <a:pt x="8287" y="5209"/>
                  </a:lnTo>
                  <a:lnTo>
                    <a:pt x="8336" y="5193"/>
                  </a:lnTo>
                  <a:lnTo>
                    <a:pt x="8382" y="5177"/>
                  </a:lnTo>
                  <a:lnTo>
                    <a:pt x="8425" y="5155"/>
                  </a:lnTo>
                  <a:lnTo>
                    <a:pt x="8471" y="5134"/>
                  </a:lnTo>
                  <a:lnTo>
                    <a:pt x="8511" y="5109"/>
                  </a:lnTo>
                  <a:lnTo>
                    <a:pt x="8552" y="5083"/>
                  </a:lnTo>
                  <a:lnTo>
                    <a:pt x="8593" y="5055"/>
                  </a:lnTo>
                  <a:lnTo>
                    <a:pt x="8630" y="5026"/>
                  </a:lnTo>
                  <a:lnTo>
                    <a:pt x="8668" y="4993"/>
                  </a:lnTo>
                  <a:lnTo>
                    <a:pt x="8703" y="4958"/>
                  </a:lnTo>
                  <a:lnTo>
                    <a:pt x="8736" y="4924"/>
                  </a:lnTo>
                  <a:lnTo>
                    <a:pt x="8768" y="4888"/>
                  </a:lnTo>
                  <a:lnTo>
                    <a:pt x="8798" y="4850"/>
                  </a:lnTo>
                  <a:lnTo>
                    <a:pt x="8828" y="4809"/>
                  </a:lnTo>
                  <a:lnTo>
                    <a:pt x="8851" y="4770"/>
                  </a:lnTo>
                  <a:lnTo>
                    <a:pt x="8876" y="4726"/>
                  </a:lnTo>
                  <a:lnTo>
                    <a:pt x="8900" y="4683"/>
                  </a:lnTo>
                  <a:lnTo>
                    <a:pt x="8918" y="4637"/>
                  </a:lnTo>
                  <a:lnTo>
                    <a:pt x="8938" y="4591"/>
                  </a:lnTo>
                  <a:lnTo>
                    <a:pt x="8954" y="4546"/>
                  </a:lnTo>
                  <a:lnTo>
                    <a:pt x="8968" y="4496"/>
                  </a:lnTo>
                  <a:lnTo>
                    <a:pt x="8978" y="4448"/>
                  </a:lnTo>
                  <a:lnTo>
                    <a:pt x="8987" y="4399"/>
                  </a:lnTo>
                  <a:lnTo>
                    <a:pt x="8994" y="4348"/>
                  </a:lnTo>
                  <a:lnTo>
                    <a:pt x="8998" y="4297"/>
                  </a:lnTo>
                  <a:lnTo>
                    <a:pt x="9000" y="4243"/>
                  </a:lnTo>
                  <a:lnTo>
                    <a:pt x="9008" y="4243"/>
                  </a:lnTo>
                  <a:lnTo>
                    <a:pt x="9000" y="4243"/>
                  </a:lnTo>
                  <a:lnTo>
                    <a:pt x="9000" y="4092"/>
                  </a:lnTo>
                  <a:close/>
                  <a:moveTo>
                    <a:pt x="1892" y="2668"/>
                  </a:moveTo>
                  <a:lnTo>
                    <a:pt x="1262" y="3423"/>
                  </a:lnTo>
                  <a:lnTo>
                    <a:pt x="1300" y="3445"/>
                  </a:lnTo>
                  <a:lnTo>
                    <a:pt x="1335" y="3469"/>
                  </a:lnTo>
                  <a:lnTo>
                    <a:pt x="1354" y="3485"/>
                  </a:lnTo>
                  <a:lnTo>
                    <a:pt x="1370" y="3501"/>
                  </a:lnTo>
                  <a:lnTo>
                    <a:pt x="1381" y="3517"/>
                  </a:lnTo>
                  <a:lnTo>
                    <a:pt x="1392" y="3536"/>
                  </a:lnTo>
                  <a:lnTo>
                    <a:pt x="1400" y="3574"/>
                  </a:lnTo>
                  <a:lnTo>
                    <a:pt x="1406" y="3607"/>
                  </a:lnTo>
                  <a:lnTo>
                    <a:pt x="1402" y="3623"/>
                  </a:lnTo>
                  <a:lnTo>
                    <a:pt x="1400" y="3639"/>
                  </a:lnTo>
                  <a:lnTo>
                    <a:pt x="1395" y="3653"/>
                  </a:lnTo>
                  <a:lnTo>
                    <a:pt x="1386" y="3664"/>
                  </a:lnTo>
                  <a:lnTo>
                    <a:pt x="1370" y="3676"/>
                  </a:lnTo>
                  <a:lnTo>
                    <a:pt x="1351" y="3688"/>
                  </a:lnTo>
                  <a:lnTo>
                    <a:pt x="1330" y="3693"/>
                  </a:lnTo>
                  <a:lnTo>
                    <a:pt x="1305" y="3693"/>
                  </a:lnTo>
                  <a:lnTo>
                    <a:pt x="1287" y="3693"/>
                  </a:lnTo>
                  <a:lnTo>
                    <a:pt x="1266" y="3690"/>
                  </a:lnTo>
                  <a:lnTo>
                    <a:pt x="1278" y="3709"/>
                  </a:lnTo>
                  <a:lnTo>
                    <a:pt x="1287" y="3728"/>
                  </a:lnTo>
                  <a:lnTo>
                    <a:pt x="1292" y="3750"/>
                  </a:lnTo>
                  <a:lnTo>
                    <a:pt x="1295" y="3771"/>
                  </a:lnTo>
                  <a:lnTo>
                    <a:pt x="1292" y="3793"/>
                  </a:lnTo>
                  <a:lnTo>
                    <a:pt x="1287" y="3814"/>
                  </a:lnTo>
                  <a:lnTo>
                    <a:pt x="1278" y="3828"/>
                  </a:lnTo>
                  <a:lnTo>
                    <a:pt x="1271" y="3842"/>
                  </a:lnTo>
                  <a:lnTo>
                    <a:pt x="1260" y="3853"/>
                  </a:lnTo>
                  <a:lnTo>
                    <a:pt x="1246" y="3863"/>
                  </a:lnTo>
                  <a:lnTo>
                    <a:pt x="1230" y="3871"/>
                  </a:lnTo>
                  <a:lnTo>
                    <a:pt x="1214" y="3876"/>
                  </a:lnTo>
                  <a:lnTo>
                    <a:pt x="1195" y="3881"/>
                  </a:lnTo>
                  <a:lnTo>
                    <a:pt x="1176" y="3881"/>
                  </a:lnTo>
                  <a:lnTo>
                    <a:pt x="1174" y="3881"/>
                  </a:lnTo>
                  <a:lnTo>
                    <a:pt x="1149" y="3881"/>
                  </a:lnTo>
                  <a:lnTo>
                    <a:pt x="1130" y="3876"/>
                  </a:lnTo>
                  <a:lnTo>
                    <a:pt x="1103" y="3869"/>
                  </a:lnTo>
                  <a:lnTo>
                    <a:pt x="1117" y="3888"/>
                  </a:lnTo>
                  <a:lnTo>
                    <a:pt x="1128" y="3909"/>
                  </a:lnTo>
                  <a:lnTo>
                    <a:pt x="1133" y="3930"/>
                  </a:lnTo>
                  <a:lnTo>
                    <a:pt x="1135" y="3952"/>
                  </a:lnTo>
                  <a:lnTo>
                    <a:pt x="1133" y="3971"/>
                  </a:lnTo>
                  <a:lnTo>
                    <a:pt x="1128" y="3989"/>
                  </a:lnTo>
                  <a:lnTo>
                    <a:pt x="1119" y="4003"/>
                  </a:lnTo>
                  <a:lnTo>
                    <a:pt x="1109" y="4017"/>
                  </a:lnTo>
                  <a:lnTo>
                    <a:pt x="1098" y="4028"/>
                  </a:lnTo>
                  <a:lnTo>
                    <a:pt x="1084" y="4038"/>
                  </a:lnTo>
                  <a:lnTo>
                    <a:pt x="1071" y="4047"/>
                  </a:lnTo>
                  <a:lnTo>
                    <a:pt x="1057" y="4052"/>
                  </a:lnTo>
                  <a:lnTo>
                    <a:pt x="1043" y="4054"/>
                  </a:lnTo>
                  <a:lnTo>
                    <a:pt x="1031" y="4058"/>
                  </a:lnTo>
                  <a:lnTo>
                    <a:pt x="1017" y="4058"/>
                  </a:lnTo>
                  <a:lnTo>
                    <a:pt x="1015" y="4058"/>
                  </a:lnTo>
                  <a:lnTo>
                    <a:pt x="995" y="4058"/>
                  </a:lnTo>
                  <a:lnTo>
                    <a:pt x="976" y="4054"/>
                  </a:lnTo>
                  <a:lnTo>
                    <a:pt x="958" y="4049"/>
                  </a:lnTo>
                  <a:lnTo>
                    <a:pt x="939" y="4040"/>
                  </a:lnTo>
                  <a:lnTo>
                    <a:pt x="930" y="4049"/>
                  </a:lnTo>
                  <a:lnTo>
                    <a:pt x="930" y="4065"/>
                  </a:lnTo>
                  <a:lnTo>
                    <a:pt x="928" y="4086"/>
                  </a:lnTo>
                  <a:lnTo>
                    <a:pt x="925" y="4109"/>
                  </a:lnTo>
                  <a:lnTo>
                    <a:pt x="914" y="4127"/>
                  </a:lnTo>
                  <a:lnTo>
                    <a:pt x="909" y="4138"/>
                  </a:lnTo>
                  <a:lnTo>
                    <a:pt x="901" y="4143"/>
                  </a:lnTo>
                  <a:lnTo>
                    <a:pt x="893" y="4152"/>
                  </a:lnTo>
                  <a:lnTo>
                    <a:pt x="884" y="4155"/>
                  </a:lnTo>
                  <a:lnTo>
                    <a:pt x="874" y="4160"/>
                  </a:lnTo>
                  <a:lnTo>
                    <a:pt x="863" y="4160"/>
                  </a:lnTo>
                  <a:lnTo>
                    <a:pt x="861" y="4160"/>
                  </a:lnTo>
                  <a:lnTo>
                    <a:pt x="847" y="4157"/>
                  </a:lnTo>
                  <a:lnTo>
                    <a:pt x="833" y="4155"/>
                  </a:lnTo>
                  <a:lnTo>
                    <a:pt x="820" y="4149"/>
                  </a:lnTo>
                  <a:lnTo>
                    <a:pt x="806" y="4141"/>
                  </a:lnTo>
                  <a:lnTo>
                    <a:pt x="774" y="4119"/>
                  </a:lnTo>
                  <a:lnTo>
                    <a:pt x="739" y="4086"/>
                  </a:lnTo>
                  <a:lnTo>
                    <a:pt x="712" y="4079"/>
                  </a:lnTo>
                  <a:lnTo>
                    <a:pt x="684" y="4065"/>
                  </a:lnTo>
                  <a:lnTo>
                    <a:pt x="656" y="4049"/>
                  </a:lnTo>
                  <a:lnTo>
                    <a:pt x="626" y="4030"/>
                  </a:lnTo>
                  <a:lnTo>
                    <a:pt x="594" y="4006"/>
                  </a:lnTo>
                  <a:lnTo>
                    <a:pt x="561" y="3976"/>
                  </a:lnTo>
                  <a:lnTo>
                    <a:pt x="528" y="3941"/>
                  </a:lnTo>
                  <a:lnTo>
                    <a:pt x="493" y="3904"/>
                  </a:lnTo>
                  <a:lnTo>
                    <a:pt x="483" y="3904"/>
                  </a:lnTo>
                  <a:lnTo>
                    <a:pt x="428" y="3906"/>
                  </a:lnTo>
                  <a:lnTo>
                    <a:pt x="231" y="3917"/>
                  </a:lnTo>
                  <a:lnTo>
                    <a:pt x="0" y="3925"/>
                  </a:lnTo>
                  <a:lnTo>
                    <a:pt x="0" y="4243"/>
                  </a:lnTo>
                  <a:lnTo>
                    <a:pt x="0" y="4297"/>
                  </a:lnTo>
                  <a:lnTo>
                    <a:pt x="5" y="4348"/>
                  </a:lnTo>
                  <a:lnTo>
                    <a:pt x="10" y="4399"/>
                  </a:lnTo>
                  <a:lnTo>
                    <a:pt x="21" y="4448"/>
                  </a:lnTo>
                  <a:lnTo>
                    <a:pt x="32" y="4496"/>
                  </a:lnTo>
                  <a:lnTo>
                    <a:pt x="46" y="4546"/>
                  </a:lnTo>
                  <a:lnTo>
                    <a:pt x="62" y="4591"/>
                  </a:lnTo>
                  <a:lnTo>
                    <a:pt x="78" y="4637"/>
                  </a:lnTo>
                  <a:lnTo>
                    <a:pt x="99" y="4683"/>
                  </a:lnTo>
                  <a:lnTo>
                    <a:pt x="121" y="4726"/>
                  </a:lnTo>
                  <a:lnTo>
                    <a:pt x="145" y="4770"/>
                  </a:lnTo>
                  <a:lnTo>
                    <a:pt x="172" y="4809"/>
                  </a:lnTo>
                  <a:lnTo>
                    <a:pt x="199" y="4850"/>
                  </a:lnTo>
                  <a:lnTo>
                    <a:pt x="231" y="4888"/>
                  </a:lnTo>
                  <a:lnTo>
                    <a:pt x="261" y="4924"/>
                  </a:lnTo>
                  <a:lnTo>
                    <a:pt x="297" y="4958"/>
                  </a:lnTo>
                  <a:lnTo>
                    <a:pt x="332" y="4993"/>
                  </a:lnTo>
                  <a:lnTo>
                    <a:pt x="366" y="5026"/>
                  </a:lnTo>
                  <a:lnTo>
                    <a:pt x="407" y="5055"/>
                  </a:lnTo>
                  <a:lnTo>
                    <a:pt x="445" y="5083"/>
                  </a:lnTo>
                  <a:lnTo>
                    <a:pt x="486" y="5109"/>
                  </a:lnTo>
                  <a:lnTo>
                    <a:pt x="528" y="5134"/>
                  </a:lnTo>
                  <a:lnTo>
                    <a:pt x="571" y="5155"/>
                  </a:lnTo>
                  <a:lnTo>
                    <a:pt x="617" y="5177"/>
                  </a:lnTo>
                  <a:lnTo>
                    <a:pt x="663" y="5193"/>
                  </a:lnTo>
                  <a:lnTo>
                    <a:pt x="709" y="5209"/>
                  </a:lnTo>
                  <a:lnTo>
                    <a:pt x="758" y="5223"/>
                  </a:lnTo>
                  <a:lnTo>
                    <a:pt x="806" y="5236"/>
                  </a:lnTo>
                  <a:lnTo>
                    <a:pt x="858" y="5244"/>
                  </a:lnTo>
                  <a:lnTo>
                    <a:pt x="907" y="5249"/>
                  </a:lnTo>
                  <a:lnTo>
                    <a:pt x="958" y="5255"/>
                  </a:lnTo>
                  <a:lnTo>
                    <a:pt x="1011" y="5255"/>
                  </a:lnTo>
                  <a:lnTo>
                    <a:pt x="1546" y="5255"/>
                  </a:lnTo>
                  <a:lnTo>
                    <a:pt x="1530" y="5228"/>
                  </a:lnTo>
                  <a:lnTo>
                    <a:pt x="1516" y="5198"/>
                  </a:lnTo>
                  <a:lnTo>
                    <a:pt x="1508" y="5166"/>
                  </a:lnTo>
                  <a:lnTo>
                    <a:pt x="1505" y="5129"/>
                  </a:lnTo>
                  <a:lnTo>
                    <a:pt x="1508" y="5093"/>
                  </a:lnTo>
                  <a:lnTo>
                    <a:pt x="1516" y="5060"/>
                  </a:lnTo>
                  <a:lnTo>
                    <a:pt x="1530" y="5028"/>
                  </a:lnTo>
                  <a:lnTo>
                    <a:pt x="1546" y="5002"/>
                  </a:lnTo>
                  <a:lnTo>
                    <a:pt x="1567" y="4980"/>
                  </a:lnTo>
                  <a:lnTo>
                    <a:pt x="1579" y="4972"/>
                  </a:lnTo>
                  <a:lnTo>
                    <a:pt x="1589" y="4963"/>
                  </a:lnTo>
                  <a:lnTo>
                    <a:pt x="1602" y="4956"/>
                  </a:lnTo>
                  <a:lnTo>
                    <a:pt x="1616" y="4952"/>
                  </a:lnTo>
                  <a:lnTo>
                    <a:pt x="1630" y="4950"/>
                  </a:lnTo>
                  <a:lnTo>
                    <a:pt x="1646" y="4947"/>
                  </a:lnTo>
                  <a:lnTo>
                    <a:pt x="2574" y="4947"/>
                  </a:lnTo>
                  <a:lnTo>
                    <a:pt x="2590" y="4950"/>
                  </a:lnTo>
                  <a:lnTo>
                    <a:pt x="2603" y="4952"/>
                  </a:lnTo>
                  <a:lnTo>
                    <a:pt x="2617" y="4956"/>
                  </a:lnTo>
                  <a:lnTo>
                    <a:pt x="2631" y="4963"/>
                  </a:lnTo>
                  <a:lnTo>
                    <a:pt x="2655" y="4980"/>
                  </a:lnTo>
                  <a:lnTo>
                    <a:pt x="2674" y="5002"/>
                  </a:lnTo>
                  <a:lnTo>
                    <a:pt x="2690" y="5028"/>
                  </a:lnTo>
                  <a:lnTo>
                    <a:pt x="2704" y="5060"/>
                  </a:lnTo>
                  <a:lnTo>
                    <a:pt x="2712" y="5093"/>
                  </a:lnTo>
                  <a:lnTo>
                    <a:pt x="2714" y="5129"/>
                  </a:lnTo>
                  <a:lnTo>
                    <a:pt x="2712" y="5166"/>
                  </a:lnTo>
                  <a:lnTo>
                    <a:pt x="2704" y="5198"/>
                  </a:lnTo>
                  <a:lnTo>
                    <a:pt x="2693" y="5228"/>
                  </a:lnTo>
                  <a:lnTo>
                    <a:pt x="2677" y="5255"/>
                  </a:lnTo>
                  <a:lnTo>
                    <a:pt x="3151" y="5255"/>
                  </a:lnTo>
                  <a:lnTo>
                    <a:pt x="3135" y="5228"/>
                  </a:lnTo>
                  <a:lnTo>
                    <a:pt x="3125" y="5198"/>
                  </a:lnTo>
                  <a:lnTo>
                    <a:pt x="3116" y="5166"/>
                  </a:lnTo>
                  <a:lnTo>
                    <a:pt x="3114" y="5129"/>
                  </a:lnTo>
                  <a:lnTo>
                    <a:pt x="3116" y="5093"/>
                  </a:lnTo>
                  <a:lnTo>
                    <a:pt x="3125" y="5060"/>
                  </a:lnTo>
                  <a:lnTo>
                    <a:pt x="3135" y="5028"/>
                  </a:lnTo>
                  <a:lnTo>
                    <a:pt x="3155" y="5002"/>
                  </a:lnTo>
                  <a:lnTo>
                    <a:pt x="3173" y="4980"/>
                  </a:lnTo>
                  <a:lnTo>
                    <a:pt x="3187" y="4972"/>
                  </a:lnTo>
                  <a:lnTo>
                    <a:pt x="3197" y="4963"/>
                  </a:lnTo>
                  <a:lnTo>
                    <a:pt x="3211" y="4956"/>
                  </a:lnTo>
                  <a:lnTo>
                    <a:pt x="3224" y="4952"/>
                  </a:lnTo>
                  <a:lnTo>
                    <a:pt x="3238" y="4950"/>
                  </a:lnTo>
                  <a:lnTo>
                    <a:pt x="3254" y="4947"/>
                  </a:lnTo>
                  <a:lnTo>
                    <a:pt x="4182" y="4947"/>
                  </a:lnTo>
                  <a:lnTo>
                    <a:pt x="4196" y="4950"/>
                  </a:lnTo>
                  <a:lnTo>
                    <a:pt x="4212" y="4952"/>
                  </a:lnTo>
                  <a:lnTo>
                    <a:pt x="4226" y="4956"/>
                  </a:lnTo>
                  <a:lnTo>
                    <a:pt x="4237" y="4963"/>
                  </a:lnTo>
                  <a:lnTo>
                    <a:pt x="4250" y="4972"/>
                  </a:lnTo>
                  <a:lnTo>
                    <a:pt x="4260" y="4980"/>
                  </a:lnTo>
                  <a:lnTo>
                    <a:pt x="4283" y="5002"/>
                  </a:lnTo>
                  <a:lnTo>
                    <a:pt x="4299" y="5028"/>
                  </a:lnTo>
                  <a:lnTo>
                    <a:pt x="4312" y="5060"/>
                  </a:lnTo>
                  <a:lnTo>
                    <a:pt x="4320" y="5093"/>
                  </a:lnTo>
                  <a:lnTo>
                    <a:pt x="4323" y="5129"/>
                  </a:lnTo>
                  <a:lnTo>
                    <a:pt x="4320" y="5166"/>
                  </a:lnTo>
                  <a:lnTo>
                    <a:pt x="4312" y="5198"/>
                  </a:lnTo>
                  <a:lnTo>
                    <a:pt x="4299" y="5228"/>
                  </a:lnTo>
                  <a:lnTo>
                    <a:pt x="4283" y="5255"/>
                  </a:lnTo>
                  <a:lnTo>
                    <a:pt x="5980" y="5255"/>
                  </a:lnTo>
                  <a:lnTo>
                    <a:pt x="5942" y="5209"/>
                  </a:lnTo>
                  <a:lnTo>
                    <a:pt x="5907" y="5161"/>
                  </a:lnTo>
                  <a:lnTo>
                    <a:pt x="5878" y="5106"/>
                  </a:lnTo>
                  <a:lnTo>
                    <a:pt x="5853" y="5053"/>
                  </a:lnTo>
                  <a:lnTo>
                    <a:pt x="5832" y="4993"/>
                  </a:lnTo>
                  <a:lnTo>
                    <a:pt x="5818" y="4931"/>
                  </a:lnTo>
                  <a:lnTo>
                    <a:pt x="5809" y="4869"/>
                  </a:lnTo>
                  <a:lnTo>
                    <a:pt x="5807" y="4804"/>
                  </a:lnTo>
                  <a:lnTo>
                    <a:pt x="5807" y="4772"/>
                  </a:lnTo>
                  <a:lnTo>
                    <a:pt x="5809" y="4737"/>
                  </a:lnTo>
                  <a:lnTo>
                    <a:pt x="5818" y="4673"/>
                  </a:lnTo>
                  <a:lnTo>
                    <a:pt x="5834" y="4611"/>
                  </a:lnTo>
                  <a:lnTo>
                    <a:pt x="5855" y="4551"/>
                  </a:lnTo>
                  <a:lnTo>
                    <a:pt x="5883" y="4494"/>
                  </a:lnTo>
                  <a:lnTo>
                    <a:pt x="5915" y="4440"/>
                  </a:lnTo>
                  <a:lnTo>
                    <a:pt x="5950" y="4389"/>
                  </a:lnTo>
                  <a:lnTo>
                    <a:pt x="5991" y="4343"/>
                  </a:lnTo>
                  <a:lnTo>
                    <a:pt x="6018" y="4319"/>
                  </a:lnTo>
                  <a:lnTo>
                    <a:pt x="6045" y="4295"/>
                  </a:lnTo>
                  <a:lnTo>
                    <a:pt x="6071" y="4273"/>
                  </a:lnTo>
                  <a:lnTo>
                    <a:pt x="6101" y="4254"/>
                  </a:lnTo>
                  <a:lnTo>
                    <a:pt x="5818" y="4206"/>
                  </a:lnTo>
                  <a:lnTo>
                    <a:pt x="5675" y="4181"/>
                  </a:lnTo>
                  <a:lnTo>
                    <a:pt x="5535" y="4152"/>
                  </a:lnTo>
                  <a:lnTo>
                    <a:pt x="5394" y="4125"/>
                  </a:lnTo>
                  <a:lnTo>
                    <a:pt x="5252" y="4092"/>
                  </a:lnTo>
                  <a:lnTo>
                    <a:pt x="5111" y="4060"/>
                  </a:lnTo>
                  <a:lnTo>
                    <a:pt x="4971" y="4024"/>
                  </a:lnTo>
                  <a:lnTo>
                    <a:pt x="4830" y="3989"/>
                  </a:lnTo>
                  <a:lnTo>
                    <a:pt x="4690" y="3952"/>
                  </a:lnTo>
                  <a:lnTo>
                    <a:pt x="4552" y="3911"/>
                  </a:lnTo>
                  <a:lnTo>
                    <a:pt x="4414" y="3871"/>
                  </a:lnTo>
                  <a:lnTo>
                    <a:pt x="4277" y="3828"/>
                  </a:lnTo>
                  <a:lnTo>
                    <a:pt x="4140" y="3782"/>
                  </a:lnTo>
                  <a:lnTo>
                    <a:pt x="4005" y="3736"/>
                  </a:lnTo>
                  <a:lnTo>
                    <a:pt x="3869" y="3688"/>
                  </a:lnTo>
                  <a:lnTo>
                    <a:pt x="3735" y="3639"/>
                  </a:lnTo>
                  <a:lnTo>
                    <a:pt x="3602" y="3588"/>
                  </a:lnTo>
                  <a:lnTo>
                    <a:pt x="3470" y="3534"/>
                  </a:lnTo>
                  <a:lnTo>
                    <a:pt x="3338" y="3478"/>
                  </a:lnTo>
                  <a:lnTo>
                    <a:pt x="3208" y="3420"/>
                  </a:lnTo>
                  <a:lnTo>
                    <a:pt x="3082" y="3361"/>
                  </a:lnTo>
                  <a:lnTo>
                    <a:pt x="2955" y="3299"/>
                  </a:lnTo>
                  <a:lnTo>
                    <a:pt x="2831" y="3237"/>
                  </a:lnTo>
                  <a:lnTo>
                    <a:pt x="2706" y="3172"/>
                  </a:lnTo>
                  <a:lnTo>
                    <a:pt x="2585" y="3107"/>
                  </a:lnTo>
                  <a:lnTo>
                    <a:pt x="2463" y="3038"/>
                  </a:lnTo>
                  <a:lnTo>
                    <a:pt x="2345" y="2967"/>
                  </a:lnTo>
                  <a:lnTo>
                    <a:pt x="2228" y="2895"/>
                  </a:lnTo>
                  <a:lnTo>
                    <a:pt x="2115" y="2822"/>
                  </a:lnTo>
                  <a:lnTo>
                    <a:pt x="2002" y="2746"/>
                  </a:lnTo>
                  <a:lnTo>
                    <a:pt x="1892" y="2668"/>
                  </a:lnTo>
                  <a:close/>
                  <a:moveTo>
                    <a:pt x="0" y="0"/>
                  </a:moveTo>
                  <a:lnTo>
                    <a:pt x="0" y="3432"/>
                  </a:lnTo>
                  <a:lnTo>
                    <a:pt x="302" y="3429"/>
                  </a:lnTo>
                  <a:lnTo>
                    <a:pt x="574" y="3423"/>
                  </a:lnTo>
                  <a:lnTo>
                    <a:pt x="590" y="3404"/>
                  </a:lnTo>
                  <a:lnTo>
                    <a:pt x="615" y="3386"/>
                  </a:lnTo>
                  <a:lnTo>
                    <a:pt x="647" y="3369"/>
                  </a:lnTo>
                  <a:lnTo>
                    <a:pt x="688" y="3353"/>
                  </a:lnTo>
                  <a:lnTo>
                    <a:pt x="730" y="3340"/>
                  </a:lnTo>
                  <a:lnTo>
                    <a:pt x="776" y="3331"/>
                  </a:lnTo>
                  <a:lnTo>
                    <a:pt x="822" y="3326"/>
                  </a:lnTo>
                  <a:lnTo>
                    <a:pt x="871" y="3324"/>
                  </a:lnTo>
                  <a:lnTo>
                    <a:pt x="925" y="3326"/>
                  </a:lnTo>
                  <a:lnTo>
                    <a:pt x="953" y="3329"/>
                  </a:lnTo>
                  <a:lnTo>
                    <a:pt x="976" y="3335"/>
                  </a:lnTo>
                  <a:lnTo>
                    <a:pt x="1621" y="2598"/>
                  </a:lnTo>
                  <a:lnTo>
                    <a:pt x="1540" y="2598"/>
                  </a:lnTo>
                  <a:lnTo>
                    <a:pt x="1438" y="2598"/>
                  </a:lnTo>
                  <a:lnTo>
                    <a:pt x="1354" y="2601"/>
                  </a:lnTo>
                  <a:lnTo>
                    <a:pt x="1273" y="2603"/>
                  </a:lnTo>
                  <a:lnTo>
                    <a:pt x="1171" y="2603"/>
                  </a:lnTo>
                  <a:lnTo>
                    <a:pt x="1079" y="2603"/>
                  </a:lnTo>
                  <a:lnTo>
                    <a:pt x="1079" y="2571"/>
                  </a:lnTo>
                  <a:lnTo>
                    <a:pt x="1171" y="2571"/>
                  </a:lnTo>
                  <a:lnTo>
                    <a:pt x="1273" y="2571"/>
                  </a:lnTo>
                  <a:lnTo>
                    <a:pt x="1354" y="2568"/>
                  </a:lnTo>
                  <a:lnTo>
                    <a:pt x="1436" y="2566"/>
                  </a:lnTo>
                  <a:lnTo>
                    <a:pt x="1540" y="2566"/>
                  </a:lnTo>
                  <a:lnTo>
                    <a:pt x="1627" y="2566"/>
                  </a:lnTo>
                  <a:lnTo>
                    <a:pt x="1648" y="2566"/>
                  </a:lnTo>
                  <a:lnTo>
                    <a:pt x="1692" y="2517"/>
                  </a:lnTo>
                  <a:lnTo>
                    <a:pt x="1613" y="2455"/>
                  </a:lnTo>
                  <a:lnTo>
                    <a:pt x="1538" y="2393"/>
                  </a:lnTo>
                  <a:lnTo>
                    <a:pt x="1462" y="2331"/>
                  </a:lnTo>
                  <a:lnTo>
                    <a:pt x="1390" y="2266"/>
                  </a:lnTo>
                  <a:lnTo>
                    <a:pt x="1319" y="2198"/>
                  </a:lnTo>
                  <a:lnTo>
                    <a:pt x="1246" y="2131"/>
                  </a:lnTo>
                  <a:lnTo>
                    <a:pt x="1179" y="2064"/>
                  </a:lnTo>
                  <a:lnTo>
                    <a:pt x="1112" y="1997"/>
                  </a:lnTo>
                  <a:lnTo>
                    <a:pt x="1043" y="1926"/>
                  </a:lnTo>
                  <a:lnTo>
                    <a:pt x="979" y="1854"/>
                  </a:lnTo>
                  <a:lnTo>
                    <a:pt x="917" y="1781"/>
                  </a:lnTo>
                  <a:lnTo>
                    <a:pt x="855" y="1707"/>
                  </a:lnTo>
                  <a:lnTo>
                    <a:pt x="796" y="1633"/>
                  </a:lnTo>
                  <a:lnTo>
                    <a:pt x="736" y="1557"/>
                  </a:lnTo>
                  <a:lnTo>
                    <a:pt x="679" y="1481"/>
                  </a:lnTo>
                  <a:lnTo>
                    <a:pt x="626" y="1403"/>
                  </a:lnTo>
                  <a:lnTo>
                    <a:pt x="571" y="1325"/>
                  </a:lnTo>
                  <a:lnTo>
                    <a:pt x="520" y="1244"/>
                  </a:lnTo>
                  <a:lnTo>
                    <a:pt x="472" y="1163"/>
                  </a:lnTo>
                  <a:lnTo>
                    <a:pt x="423" y="1079"/>
                  </a:lnTo>
                  <a:lnTo>
                    <a:pt x="377" y="995"/>
                  </a:lnTo>
                  <a:lnTo>
                    <a:pt x="332" y="912"/>
                  </a:lnTo>
                  <a:lnTo>
                    <a:pt x="291" y="825"/>
                  </a:lnTo>
                  <a:lnTo>
                    <a:pt x="251" y="740"/>
                  </a:lnTo>
                  <a:lnTo>
                    <a:pt x="212" y="650"/>
                  </a:lnTo>
                  <a:lnTo>
                    <a:pt x="175" y="562"/>
                  </a:lnTo>
                  <a:lnTo>
                    <a:pt x="140" y="472"/>
                  </a:lnTo>
                  <a:lnTo>
                    <a:pt x="108" y="381"/>
                  </a:lnTo>
                  <a:lnTo>
                    <a:pt x="78" y="286"/>
                  </a:lnTo>
                  <a:lnTo>
                    <a:pt x="51" y="192"/>
                  </a:lnTo>
                  <a:lnTo>
                    <a:pt x="24" y="97"/>
                  </a:lnTo>
                  <a:lnTo>
                    <a:pt x="0" y="0"/>
                  </a:lnTo>
                  <a:close/>
                </a:path>
              </a:pathLst>
            </a:custGeom>
            <a:solidFill>
              <a:srgbClr val="1A973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19" name="Freeform 75"/>
            <p:cNvSpPr>
              <a:spLocks noEditPoints="1"/>
            </p:cNvSpPr>
            <p:nvPr/>
          </p:nvSpPr>
          <p:spPr bwMode="auto">
            <a:xfrm>
              <a:off x="2326" y="1968"/>
              <a:ext cx="819" cy="481"/>
            </a:xfrm>
            <a:custGeom>
              <a:avLst/>
              <a:gdLst>
                <a:gd name="T0" fmla="*/ 2683 w 9017"/>
                <a:gd name="T1" fmla="*/ 5290 h 5295"/>
                <a:gd name="T2" fmla="*/ 3164 w 9017"/>
                <a:gd name="T3" fmla="*/ 5290 h 5295"/>
                <a:gd name="T4" fmla="*/ 4292 w 9017"/>
                <a:gd name="T5" fmla="*/ 5287 h 5295"/>
                <a:gd name="T6" fmla="*/ 5997 w 9017"/>
                <a:gd name="T7" fmla="*/ 5295 h 5295"/>
                <a:gd name="T8" fmla="*/ 9009 w 9017"/>
                <a:gd name="T9" fmla="*/ 4275 h 5295"/>
                <a:gd name="T10" fmla="*/ 8996 w 9017"/>
                <a:gd name="T11" fmla="*/ 4431 h 5295"/>
                <a:gd name="T12" fmla="*/ 8963 w 9017"/>
                <a:gd name="T13" fmla="*/ 4578 h 5295"/>
                <a:gd name="T14" fmla="*/ 8909 w 9017"/>
                <a:gd name="T15" fmla="*/ 4715 h 5295"/>
                <a:gd name="T16" fmla="*/ 8837 w 9017"/>
                <a:gd name="T17" fmla="*/ 4841 h 5295"/>
                <a:gd name="T18" fmla="*/ 8745 w 9017"/>
                <a:gd name="T19" fmla="*/ 4956 h 5295"/>
                <a:gd name="T20" fmla="*/ 8639 w 9017"/>
                <a:gd name="T21" fmla="*/ 5058 h 5295"/>
                <a:gd name="T22" fmla="*/ 8520 w 9017"/>
                <a:gd name="T23" fmla="*/ 5141 h 5295"/>
                <a:gd name="T24" fmla="*/ 8391 w 9017"/>
                <a:gd name="T25" fmla="*/ 5209 h 5295"/>
                <a:gd name="T26" fmla="*/ 8250 w 9017"/>
                <a:gd name="T27" fmla="*/ 5255 h 5295"/>
                <a:gd name="T28" fmla="*/ 8099 w 9017"/>
                <a:gd name="T29" fmla="*/ 5281 h 5295"/>
                <a:gd name="T30" fmla="*/ 7900 w 9017"/>
                <a:gd name="T31" fmla="*/ 5287 h 5295"/>
                <a:gd name="T32" fmla="*/ 8048 w 9017"/>
                <a:gd name="T33" fmla="*/ 5295 h 5295"/>
                <a:gd name="T34" fmla="*/ 8202 w 9017"/>
                <a:gd name="T35" fmla="*/ 5274 h 5295"/>
                <a:gd name="T36" fmla="*/ 8347 w 9017"/>
                <a:gd name="T37" fmla="*/ 5233 h 5295"/>
                <a:gd name="T38" fmla="*/ 8483 w 9017"/>
                <a:gd name="T39" fmla="*/ 5173 h 5295"/>
                <a:gd name="T40" fmla="*/ 8607 w 9017"/>
                <a:gd name="T41" fmla="*/ 5092 h 5295"/>
                <a:gd name="T42" fmla="*/ 8717 w 9017"/>
                <a:gd name="T43" fmla="*/ 4998 h 5295"/>
                <a:gd name="T44" fmla="*/ 8814 w 9017"/>
                <a:gd name="T45" fmla="*/ 4885 h 5295"/>
                <a:gd name="T46" fmla="*/ 8893 w 9017"/>
                <a:gd name="T47" fmla="*/ 4763 h 5295"/>
                <a:gd name="T48" fmla="*/ 8955 w 9017"/>
                <a:gd name="T49" fmla="*/ 4626 h 5295"/>
                <a:gd name="T50" fmla="*/ 8996 w 9017"/>
                <a:gd name="T51" fmla="*/ 4483 h 5295"/>
                <a:gd name="T52" fmla="*/ 9014 w 9017"/>
                <a:gd name="T53" fmla="*/ 4329 h 5295"/>
                <a:gd name="T54" fmla="*/ 9009 w 9017"/>
                <a:gd name="T55" fmla="*/ 4124 h 5295"/>
                <a:gd name="T56" fmla="*/ 9017 w 9017"/>
                <a:gd name="T57" fmla="*/ 4122 h 5295"/>
                <a:gd name="T58" fmla="*/ 0 w 9017"/>
                <a:gd name="T59" fmla="*/ 4275 h 5295"/>
                <a:gd name="T60" fmla="*/ 11 w 9017"/>
                <a:gd name="T61" fmla="*/ 4431 h 5295"/>
                <a:gd name="T62" fmla="*/ 46 w 9017"/>
                <a:gd name="T63" fmla="*/ 4580 h 5295"/>
                <a:gd name="T64" fmla="*/ 101 w 9017"/>
                <a:gd name="T65" fmla="*/ 4717 h 5295"/>
                <a:gd name="T66" fmla="*/ 175 w 9017"/>
                <a:gd name="T67" fmla="*/ 4847 h 5295"/>
                <a:gd name="T68" fmla="*/ 265 w 9017"/>
                <a:gd name="T69" fmla="*/ 4961 h 5295"/>
                <a:gd name="T70" fmla="*/ 373 w 9017"/>
                <a:gd name="T71" fmla="*/ 5063 h 5295"/>
                <a:gd name="T72" fmla="*/ 492 w 9017"/>
                <a:gd name="T73" fmla="*/ 5147 h 5295"/>
                <a:gd name="T74" fmla="*/ 624 w 9017"/>
                <a:gd name="T75" fmla="*/ 5214 h 5295"/>
                <a:gd name="T76" fmla="*/ 764 w 9017"/>
                <a:gd name="T77" fmla="*/ 5263 h 5295"/>
                <a:gd name="T78" fmla="*/ 916 w 9017"/>
                <a:gd name="T79" fmla="*/ 5290 h 5295"/>
                <a:gd name="T80" fmla="*/ 1560 w 9017"/>
                <a:gd name="T81" fmla="*/ 5295 h 5295"/>
                <a:gd name="T82" fmla="*/ 1020 w 9017"/>
                <a:gd name="T83" fmla="*/ 5287 h 5295"/>
                <a:gd name="T84" fmla="*/ 867 w 9017"/>
                <a:gd name="T85" fmla="*/ 5276 h 5295"/>
                <a:gd name="T86" fmla="*/ 718 w 9017"/>
                <a:gd name="T87" fmla="*/ 5241 h 5295"/>
                <a:gd name="T88" fmla="*/ 580 w 9017"/>
                <a:gd name="T89" fmla="*/ 5187 h 5295"/>
                <a:gd name="T90" fmla="*/ 454 w 9017"/>
                <a:gd name="T91" fmla="*/ 5115 h 5295"/>
                <a:gd name="T92" fmla="*/ 341 w 9017"/>
                <a:gd name="T93" fmla="*/ 5025 h 5295"/>
                <a:gd name="T94" fmla="*/ 240 w 9017"/>
                <a:gd name="T95" fmla="*/ 4920 h 5295"/>
                <a:gd name="T96" fmla="*/ 154 w 9017"/>
                <a:gd name="T97" fmla="*/ 4802 h 5295"/>
                <a:gd name="T98" fmla="*/ 87 w 9017"/>
                <a:gd name="T99" fmla="*/ 4669 h 5295"/>
                <a:gd name="T100" fmla="*/ 41 w 9017"/>
                <a:gd name="T101" fmla="*/ 4528 h 5295"/>
                <a:gd name="T102" fmla="*/ 14 w 9017"/>
                <a:gd name="T103" fmla="*/ 4380 h 5295"/>
                <a:gd name="T104" fmla="*/ 9 w 9017"/>
                <a:gd name="T105" fmla="*/ 3957 h 5295"/>
                <a:gd name="T106" fmla="*/ 9 w 9017"/>
                <a:gd name="T107" fmla="*/ 3464 h 5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17" h="5295">
                  <a:moveTo>
                    <a:pt x="3160" y="5287"/>
                  </a:moveTo>
                  <a:lnTo>
                    <a:pt x="2686" y="5287"/>
                  </a:lnTo>
                  <a:lnTo>
                    <a:pt x="2683" y="5290"/>
                  </a:lnTo>
                  <a:lnTo>
                    <a:pt x="2677" y="5295"/>
                  </a:lnTo>
                  <a:lnTo>
                    <a:pt x="3169" y="5295"/>
                  </a:lnTo>
                  <a:lnTo>
                    <a:pt x="3164" y="5290"/>
                  </a:lnTo>
                  <a:lnTo>
                    <a:pt x="3160" y="5287"/>
                  </a:lnTo>
                  <a:close/>
                  <a:moveTo>
                    <a:pt x="5989" y="5287"/>
                  </a:moveTo>
                  <a:lnTo>
                    <a:pt x="4292" y="5287"/>
                  </a:lnTo>
                  <a:lnTo>
                    <a:pt x="4292" y="5290"/>
                  </a:lnTo>
                  <a:lnTo>
                    <a:pt x="4286" y="5295"/>
                  </a:lnTo>
                  <a:lnTo>
                    <a:pt x="5997" y="5295"/>
                  </a:lnTo>
                  <a:lnTo>
                    <a:pt x="5989" y="5287"/>
                  </a:lnTo>
                  <a:close/>
                  <a:moveTo>
                    <a:pt x="9017" y="4275"/>
                  </a:moveTo>
                  <a:lnTo>
                    <a:pt x="9009" y="4275"/>
                  </a:lnTo>
                  <a:lnTo>
                    <a:pt x="9007" y="4329"/>
                  </a:lnTo>
                  <a:lnTo>
                    <a:pt x="9003" y="4380"/>
                  </a:lnTo>
                  <a:lnTo>
                    <a:pt x="8996" y="4431"/>
                  </a:lnTo>
                  <a:lnTo>
                    <a:pt x="8987" y="4480"/>
                  </a:lnTo>
                  <a:lnTo>
                    <a:pt x="8977" y="4528"/>
                  </a:lnTo>
                  <a:lnTo>
                    <a:pt x="8963" y="4578"/>
                  </a:lnTo>
                  <a:lnTo>
                    <a:pt x="8947" y="4623"/>
                  </a:lnTo>
                  <a:lnTo>
                    <a:pt x="8927" y="4669"/>
                  </a:lnTo>
                  <a:lnTo>
                    <a:pt x="8909" y="4715"/>
                  </a:lnTo>
                  <a:lnTo>
                    <a:pt x="8885" y="4758"/>
                  </a:lnTo>
                  <a:lnTo>
                    <a:pt x="8860" y="4802"/>
                  </a:lnTo>
                  <a:lnTo>
                    <a:pt x="8837" y="4841"/>
                  </a:lnTo>
                  <a:lnTo>
                    <a:pt x="8807" y="4882"/>
                  </a:lnTo>
                  <a:lnTo>
                    <a:pt x="8777" y="4920"/>
                  </a:lnTo>
                  <a:lnTo>
                    <a:pt x="8745" y="4956"/>
                  </a:lnTo>
                  <a:lnTo>
                    <a:pt x="8712" y="4990"/>
                  </a:lnTo>
                  <a:lnTo>
                    <a:pt x="8677" y="5025"/>
                  </a:lnTo>
                  <a:lnTo>
                    <a:pt x="8639" y="5058"/>
                  </a:lnTo>
                  <a:lnTo>
                    <a:pt x="8602" y="5087"/>
                  </a:lnTo>
                  <a:lnTo>
                    <a:pt x="8561" y="5115"/>
                  </a:lnTo>
                  <a:lnTo>
                    <a:pt x="8520" y="5141"/>
                  </a:lnTo>
                  <a:lnTo>
                    <a:pt x="8480" y="5166"/>
                  </a:lnTo>
                  <a:lnTo>
                    <a:pt x="8434" y="5187"/>
                  </a:lnTo>
                  <a:lnTo>
                    <a:pt x="8391" y="5209"/>
                  </a:lnTo>
                  <a:lnTo>
                    <a:pt x="8345" y="5225"/>
                  </a:lnTo>
                  <a:lnTo>
                    <a:pt x="8296" y="5241"/>
                  </a:lnTo>
                  <a:lnTo>
                    <a:pt x="8250" y="5255"/>
                  </a:lnTo>
                  <a:lnTo>
                    <a:pt x="8199" y="5268"/>
                  </a:lnTo>
                  <a:lnTo>
                    <a:pt x="8151" y="5276"/>
                  </a:lnTo>
                  <a:lnTo>
                    <a:pt x="8099" y="5281"/>
                  </a:lnTo>
                  <a:lnTo>
                    <a:pt x="8048" y="5287"/>
                  </a:lnTo>
                  <a:lnTo>
                    <a:pt x="7997" y="5287"/>
                  </a:lnTo>
                  <a:lnTo>
                    <a:pt x="7900" y="5287"/>
                  </a:lnTo>
                  <a:lnTo>
                    <a:pt x="7896" y="5295"/>
                  </a:lnTo>
                  <a:lnTo>
                    <a:pt x="7997" y="5295"/>
                  </a:lnTo>
                  <a:lnTo>
                    <a:pt x="8048" y="5295"/>
                  </a:lnTo>
                  <a:lnTo>
                    <a:pt x="8102" y="5290"/>
                  </a:lnTo>
                  <a:lnTo>
                    <a:pt x="8153" y="5284"/>
                  </a:lnTo>
                  <a:lnTo>
                    <a:pt x="8202" y="5274"/>
                  </a:lnTo>
                  <a:lnTo>
                    <a:pt x="8250" y="5263"/>
                  </a:lnTo>
                  <a:lnTo>
                    <a:pt x="8299" y="5249"/>
                  </a:lnTo>
                  <a:lnTo>
                    <a:pt x="8347" y="5233"/>
                  </a:lnTo>
                  <a:lnTo>
                    <a:pt x="8393" y="5214"/>
                  </a:lnTo>
                  <a:lnTo>
                    <a:pt x="8439" y="5195"/>
                  </a:lnTo>
                  <a:lnTo>
                    <a:pt x="8483" y="5173"/>
                  </a:lnTo>
                  <a:lnTo>
                    <a:pt x="8526" y="5147"/>
                  </a:lnTo>
                  <a:lnTo>
                    <a:pt x="8566" y="5122"/>
                  </a:lnTo>
                  <a:lnTo>
                    <a:pt x="8607" y="5092"/>
                  </a:lnTo>
                  <a:lnTo>
                    <a:pt x="8644" y="5063"/>
                  </a:lnTo>
                  <a:lnTo>
                    <a:pt x="8683" y="5030"/>
                  </a:lnTo>
                  <a:lnTo>
                    <a:pt x="8717" y="4998"/>
                  </a:lnTo>
                  <a:lnTo>
                    <a:pt x="8752" y="4961"/>
                  </a:lnTo>
                  <a:lnTo>
                    <a:pt x="8782" y="4926"/>
                  </a:lnTo>
                  <a:lnTo>
                    <a:pt x="8814" y="4885"/>
                  </a:lnTo>
                  <a:lnTo>
                    <a:pt x="8842" y="4847"/>
                  </a:lnTo>
                  <a:lnTo>
                    <a:pt x="8869" y="4804"/>
                  </a:lnTo>
                  <a:lnTo>
                    <a:pt x="8893" y="4763"/>
                  </a:lnTo>
                  <a:lnTo>
                    <a:pt x="8915" y="4717"/>
                  </a:lnTo>
                  <a:lnTo>
                    <a:pt x="8936" y="4672"/>
                  </a:lnTo>
                  <a:lnTo>
                    <a:pt x="8955" y="4626"/>
                  </a:lnTo>
                  <a:lnTo>
                    <a:pt x="8971" y="4580"/>
                  </a:lnTo>
                  <a:lnTo>
                    <a:pt x="8984" y="4532"/>
                  </a:lnTo>
                  <a:lnTo>
                    <a:pt x="8996" y="4483"/>
                  </a:lnTo>
                  <a:lnTo>
                    <a:pt x="9003" y="4431"/>
                  </a:lnTo>
                  <a:lnTo>
                    <a:pt x="9012" y="4380"/>
                  </a:lnTo>
                  <a:lnTo>
                    <a:pt x="9014" y="4329"/>
                  </a:lnTo>
                  <a:lnTo>
                    <a:pt x="9017" y="4275"/>
                  </a:lnTo>
                  <a:close/>
                  <a:moveTo>
                    <a:pt x="9017" y="4122"/>
                  </a:moveTo>
                  <a:lnTo>
                    <a:pt x="9009" y="4124"/>
                  </a:lnTo>
                  <a:lnTo>
                    <a:pt x="9009" y="4275"/>
                  </a:lnTo>
                  <a:lnTo>
                    <a:pt x="9017" y="4275"/>
                  </a:lnTo>
                  <a:lnTo>
                    <a:pt x="9017" y="4122"/>
                  </a:lnTo>
                  <a:close/>
                  <a:moveTo>
                    <a:pt x="9" y="3957"/>
                  </a:moveTo>
                  <a:lnTo>
                    <a:pt x="0" y="3957"/>
                  </a:lnTo>
                  <a:lnTo>
                    <a:pt x="0" y="4275"/>
                  </a:lnTo>
                  <a:lnTo>
                    <a:pt x="3" y="4329"/>
                  </a:lnTo>
                  <a:lnTo>
                    <a:pt x="5" y="4380"/>
                  </a:lnTo>
                  <a:lnTo>
                    <a:pt x="11" y="4431"/>
                  </a:lnTo>
                  <a:lnTo>
                    <a:pt x="21" y="4483"/>
                  </a:lnTo>
                  <a:lnTo>
                    <a:pt x="33" y="4532"/>
                  </a:lnTo>
                  <a:lnTo>
                    <a:pt x="46" y="4580"/>
                  </a:lnTo>
                  <a:lnTo>
                    <a:pt x="62" y="4626"/>
                  </a:lnTo>
                  <a:lnTo>
                    <a:pt x="81" y="4672"/>
                  </a:lnTo>
                  <a:lnTo>
                    <a:pt x="101" y="4717"/>
                  </a:lnTo>
                  <a:lnTo>
                    <a:pt x="124" y="4763"/>
                  </a:lnTo>
                  <a:lnTo>
                    <a:pt x="149" y="4804"/>
                  </a:lnTo>
                  <a:lnTo>
                    <a:pt x="175" y="4847"/>
                  </a:lnTo>
                  <a:lnTo>
                    <a:pt x="203" y="4885"/>
                  </a:lnTo>
                  <a:lnTo>
                    <a:pt x="233" y="4926"/>
                  </a:lnTo>
                  <a:lnTo>
                    <a:pt x="265" y="4961"/>
                  </a:lnTo>
                  <a:lnTo>
                    <a:pt x="300" y="4998"/>
                  </a:lnTo>
                  <a:lnTo>
                    <a:pt x="335" y="5030"/>
                  </a:lnTo>
                  <a:lnTo>
                    <a:pt x="373" y="5063"/>
                  </a:lnTo>
                  <a:lnTo>
                    <a:pt x="410" y="5092"/>
                  </a:lnTo>
                  <a:lnTo>
                    <a:pt x="451" y="5122"/>
                  </a:lnTo>
                  <a:lnTo>
                    <a:pt x="492" y="5147"/>
                  </a:lnTo>
                  <a:lnTo>
                    <a:pt x="534" y="5173"/>
                  </a:lnTo>
                  <a:lnTo>
                    <a:pt x="578" y="5195"/>
                  </a:lnTo>
                  <a:lnTo>
                    <a:pt x="624" y="5214"/>
                  </a:lnTo>
                  <a:lnTo>
                    <a:pt x="670" y="5233"/>
                  </a:lnTo>
                  <a:lnTo>
                    <a:pt x="716" y="5249"/>
                  </a:lnTo>
                  <a:lnTo>
                    <a:pt x="764" y="5263"/>
                  </a:lnTo>
                  <a:lnTo>
                    <a:pt x="815" y="5274"/>
                  </a:lnTo>
                  <a:lnTo>
                    <a:pt x="864" y="5284"/>
                  </a:lnTo>
                  <a:lnTo>
                    <a:pt x="916" y="5290"/>
                  </a:lnTo>
                  <a:lnTo>
                    <a:pt x="967" y="5295"/>
                  </a:lnTo>
                  <a:lnTo>
                    <a:pt x="1020" y="5295"/>
                  </a:lnTo>
                  <a:lnTo>
                    <a:pt x="1560" y="5295"/>
                  </a:lnTo>
                  <a:lnTo>
                    <a:pt x="1555" y="5290"/>
                  </a:lnTo>
                  <a:lnTo>
                    <a:pt x="1555" y="5287"/>
                  </a:lnTo>
                  <a:lnTo>
                    <a:pt x="1020" y="5287"/>
                  </a:lnTo>
                  <a:lnTo>
                    <a:pt x="967" y="5287"/>
                  </a:lnTo>
                  <a:lnTo>
                    <a:pt x="916" y="5281"/>
                  </a:lnTo>
                  <a:lnTo>
                    <a:pt x="867" y="5276"/>
                  </a:lnTo>
                  <a:lnTo>
                    <a:pt x="815" y="5268"/>
                  </a:lnTo>
                  <a:lnTo>
                    <a:pt x="767" y="5255"/>
                  </a:lnTo>
                  <a:lnTo>
                    <a:pt x="718" y="5241"/>
                  </a:lnTo>
                  <a:lnTo>
                    <a:pt x="672" y="5225"/>
                  </a:lnTo>
                  <a:lnTo>
                    <a:pt x="626" y="5209"/>
                  </a:lnTo>
                  <a:lnTo>
                    <a:pt x="580" y="5187"/>
                  </a:lnTo>
                  <a:lnTo>
                    <a:pt x="537" y="5166"/>
                  </a:lnTo>
                  <a:lnTo>
                    <a:pt x="495" y="5141"/>
                  </a:lnTo>
                  <a:lnTo>
                    <a:pt x="454" y="5115"/>
                  </a:lnTo>
                  <a:lnTo>
                    <a:pt x="416" y="5087"/>
                  </a:lnTo>
                  <a:lnTo>
                    <a:pt x="375" y="5058"/>
                  </a:lnTo>
                  <a:lnTo>
                    <a:pt x="341" y="5025"/>
                  </a:lnTo>
                  <a:lnTo>
                    <a:pt x="306" y="4990"/>
                  </a:lnTo>
                  <a:lnTo>
                    <a:pt x="270" y="4956"/>
                  </a:lnTo>
                  <a:lnTo>
                    <a:pt x="240" y="4920"/>
                  </a:lnTo>
                  <a:lnTo>
                    <a:pt x="208" y="4882"/>
                  </a:lnTo>
                  <a:lnTo>
                    <a:pt x="181" y="4841"/>
                  </a:lnTo>
                  <a:lnTo>
                    <a:pt x="154" y="4802"/>
                  </a:lnTo>
                  <a:lnTo>
                    <a:pt x="130" y="4758"/>
                  </a:lnTo>
                  <a:lnTo>
                    <a:pt x="108" y="4715"/>
                  </a:lnTo>
                  <a:lnTo>
                    <a:pt x="87" y="4669"/>
                  </a:lnTo>
                  <a:lnTo>
                    <a:pt x="71" y="4623"/>
                  </a:lnTo>
                  <a:lnTo>
                    <a:pt x="55" y="4578"/>
                  </a:lnTo>
                  <a:lnTo>
                    <a:pt x="41" y="4528"/>
                  </a:lnTo>
                  <a:lnTo>
                    <a:pt x="30" y="4480"/>
                  </a:lnTo>
                  <a:lnTo>
                    <a:pt x="19" y="4431"/>
                  </a:lnTo>
                  <a:lnTo>
                    <a:pt x="14" y="4380"/>
                  </a:lnTo>
                  <a:lnTo>
                    <a:pt x="9" y="4329"/>
                  </a:lnTo>
                  <a:lnTo>
                    <a:pt x="9" y="4275"/>
                  </a:lnTo>
                  <a:lnTo>
                    <a:pt x="9" y="3957"/>
                  </a:lnTo>
                  <a:close/>
                  <a:moveTo>
                    <a:pt x="0" y="0"/>
                  </a:moveTo>
                  <a:lnTo>
                    <a:pt x="0" y="3464"/>
                  </a:lnTo>
                  <a:lnTo>
                    <a:pt x="9" y="3464"/>
                  </a:lnTo>
                  <a:lnTo>
                    <a:pt x="9" y="32"/>
                  </a:lnTo>
                  <a:lnTo>
                    <a:pt x="0" y="0"/>
                  </a:lnTo>
                  <a:close/>
                </a:path>
              </a:pathLst>
            </a:custGeom>
            <a:solidFill>
              <a:srgbClr val="4038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0" name="Freeform 76"/>
            <p:cNvSpPr/>
            <p:nvPr/>
          </p:nvSpPr>
          <p:spPr bwMode="auto">
            <a:xfrm>
              <a:off x="2424" y="1943"/>
              <a:ext cx="613" cy="13"/>
            </a:xfrm>
            <a:custGeom>
              <a:avLst/>
              <a:gdLst>
                <a:gd name="T0" fmla="*/ 131 w 6743"/>
                <a:gd name="T1" fmla="*/ 39 h 147"/>
                <a:gd name="T2" fmla="*/ 339 w 6743"/>
                <a:gd name="T3" fmla="*/ 36 h 147"/>
                <a:gd name="T4" fmla="*/ 544 w 6743"/>
                <a:gd name="T5" fmla="*/ 33 h 147"/>
                <a:gd name="T6" fmla="*/ 785 w 6743"/>
                <a:gd name="T7" fmla="*/ 36 h 147"/>
                <a:gd name="T8" fmla="*/ 1008 w 6743"/>
                <a:gd name="T9" fmla="*/ 52 h 147"/>
                <a:gd name="T10" fmla="*/ 1236 w 6743"/>
                <a:gd name="T11" fmla="*/ 65 h 147"/>
                <a:gd name="T12" fmla="*/ 2021 w 6743"/>
                <a:gd name="T13" fmla="*/ 74 h 147"/>
                <a:gd name="T14" fmla="*/ 2221 w 6743"/>
                <a:gd name="T15" fmla="*/ 81 h 147"/>
                <a:gd name="T16" fmla="*/ 2355 w 6743"/>
                <a:gd name="T17" fmla="*/ 95 h 147"/>
                <a:gd name="T18" fmla="*/ 2493 w 6743"/>
                <a:gd name="T19" fmla="*/ 111 h 147"/>
                <a:gd name="T20" fmla="*/ 2695 w 6743"/>
                <a:gd name="T21" fmla="*/ 120 h 147"/>
                <a:gd name="T22" fmla="*/ 2828 w 6743"/>
                <a:gd name="T23" fmla="*/ 117 h 147"/>
                <a:gd name="T24" fmla="*/ 2976 w 6743"/>
                <a:gd name="T25" fmla="*/ 103 h 147"/>
                <a:gd name="T26" fmla="*/ 3095 w 6743"/>
                <a:gd name="T27" fmla="*/ 85 h 147"/>
                <a:gd name="T28" fmla="*/ 3241 w 6743"/>
                <a:gd name="T29" fmla="*/ 71 h 147"/>
                <a:gd name="T30" fmla="*/ 3370 w 6743"/>
                <a:gd name="T31" fmla="*/ 71 h 147"/>
                <a:gd name="T32" fmla="*/ 3570 w 6743"/>
                <a:gd name="T33" fmla="*/ 79 h 147"/>
                <a:gd name="T34" fmla="*/ 3705 w 6743"/>
                <a:gd name="T35" fmla="*/ 95 h 147"/>
                <a:gd name="T36" fmla="*/ 3843 w 6743"/>
                <a:gd name="T37" fmla="*/ 111 h 147"/>
                <a:gd name="T38" fmla="*/ 4044 w 6743"/>
                <a:gd name="T39" fmla="*/ 120 h 147"/>
                <a:gd name="T40" fmla="*/ 4752 w 6743"/>
                <a:gd name="T41" fmla="*/ 127 h 147"/>
                <a:gd name="T42" fmla="*/ 4930 w 6743"/>
                <a:gd name="T43" fmla="*/ 120 h 147"/>
                <a:gd name="T44" fmla="*/ 5057 w 6743"/>
                <a:gd name="T45" fmla="*/ 103 h 147"/>
                <a:gd name="T46" fmla="*/ 5183 w 6743"/>
                <a:gd name="T47" fmla="*/ 87 h 147"/>
                <a:gd name="T48" fmla="*/ 5356 w 6743"/>
                <a:gd name="T49" fmla="*/ 81 h 147"/>
                <a:gd name="T50" fmla="*/ 5505 w 6743"/>
                <a:gd name="T51" fmla="*/ 85 h 147"/>
                <a:gd name="T52" fmla="*/ 5664 w 6743"/>
                <a:gd name="T53" fmla="*/ 101 h 147"/>
                <a:gd name="T54" fmla="*/ 5791 w 6743"/>
                <a:gd name="T55" fmla="*/ 122 h 147"/>
                <a:gd name="T56" fmla="*/ 5956 w 6743"/>
                <a:gd name="T57" fmla="*/ 138 h 147"/>
                <a:gd name="T58" fmla="*/ 6403 w 6743"/>
                <a:gd name="T59" fmla="*/ 143 h 147"/>
                <a:gd name="T60" fmla="*/ 6743 w 6743"/>
                <a:gd name="T61" fmla="*/ 113 h 147"/>
                <a:gd name="T62" fmla="*/ 6066 w 6743"/>
                <a:gd name="T63" fmla="*/ 108 h 147"/>
                <a:gd name="T64" fmla="*/ 5869 w 6743"/>
                <a:gd name="T65" fmla="*/ 97 h 147"/>
                <a:gd name="T66" fmla="*/ 5731 w 6743"/>
                <a:gd name="T67" fmla="*/ 79 h 147"/>
                <a:gd name="T68" fmla="*/ 5594 w 6743"/>
                <a:gd name="T69" fmla="*/ 60 h 147"/>
                <a:gd name="T70" fmla="*/ 5392 w 6743"/>
                <a:gd name="T71" fmla="*/ 49 h 147"/>
                <a:gd name="T72" fmla="*/ 5259 w 6743"/>
                <a:gd name="T73" fmla="*/ 52 h 147"/>
                <a:gd name="T74" fmla="*/ 5114 w 6743"/>
                <a:gd name="T75" fmla="*/ 62 h 147"/>
                <a:gd name="T76" fmla="*/ 4992 w 6743"/>
                <a:gd name="T77" fmla="*/ 79 h 147"/>
                <a:gd name="T78" fmla="*/ 4849 w 6743"/>
                <a:gd name="T79" fmla="*/ 92 h 147"/>
                <a:gd name="T80" fmla="*/ 4716 w 6743"/>
                <a:gd name="T81" fmla="*/ 95 h 147"/>
                <a:gd name="T82" fmla="*/ 3931 w 6743"/>
                <a:gd name="T83" fmla="*/ 85 h 147"/>
                <a:gd name="T84" fmla="*/ 3772 w 6743"/>
                <a:gd name="T85" fmla="*/ 71 h 147"/>
                <a:gd name="T86" fmla="*/ 3645 w 6743"/>
                <a:gd name="T87" fmla="*/ 55 h 147"/>
                <a:gd name="T88" fmla="*/ 3484 w 6743"/>
                <a:gd name="T89" fmla="*/ 41 h 147"/>
                <a:gd name="T90" fmla="*/ 3337 w 6743"/>
                <a:gd name="T91" fmla="*/ 39 h 147"/>
                <a:gd name="T92" fmla="*/ 3160 w 6743"/>
                <a:gd name="T93" fmla="*/ 46 h 147"/>
                <a:gd name="T94" fmla="*/ 3029 w 6743"/>
                <a:gd name="T95" fmla="*/ 62 h 147"/>
                <a:gd name="T96" fmla="*/ 2906 w 6743"/>
                <a:gd name="T97" fmla="*/ 79 h 147"/>
                <a:gd name="T98" fmla="*/ 2728 w 6743"/>
                <a:gd name="T99" fmla="*/ 87 h 147"/>
                <a:gd name="T100" fmla="*/ 2585 w 6743"/>
                <a:gd name="T101" fmla="*/ 85 h 147"/>
                <a:gd name="T102" fmla="*/ 2426 w 6743"/>
                <a:gd name="T103" fmla="*/ 71 h 147"/>
                <a:gd name="T104" fmla="*/ 2296 w 6743"/>
                <a:gd name="T105" fmla="*/ 57 h 147"/>
                <a:gd name="T106" fmla="*/ 2134 w 6743"/>
                <a:gd name="T107" fmla="*/ 44 h 147"/>
                <a:gd name="T108" fmla="*/ 1349 w 6743"/>
                <a:gd name="T109" fmla="*/ 33 h 147"/>
                <a:gd name="T110" fmla="*/ 1149 w 6743"/>
                <a:gd name="T111" fmla="*/ 28 h 147"/>
                <a:gd name="T112" fmla="*/ 877 w 6743"/>
                <a:gd name="T113" fmla="*/ 9 h 147"/>
                <a:gd name="T114" fmla="*/ 674 w 6743"/>
                <a:gd name="T115" fmla="*/ 4 h 147"/>
                <a:gd name="T116" fmla="*/ 431 w 6743"/>
                <a:gd name="T117" fmla="*/ 4 h 147"/>
                <a:gd name="T118" fmla="*/ 245 w 6743"/>
                <a:gd name="T119" fmla="*/ 6 h 147"/>
                <a:gd name="T120" fmla="*/ 2 w 6743"/>
                <a:gd name="T121" fmla="*/ 6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743" h="147">
                  <a:moveTo>
                    <a:pt x="0" y="39"/>
                  </a:moveTo>
                  <a:lnTo>
                    <a:pt x="131" y="39"/>
                  </a:lnTo>
                  <a:lnTo>
                    <a:pt x="247" y="39"/>
                  </a:lnTo>
                  <a:lnTo>
                    <a:pt x="339" y="36"/>
                  </a:lnTo>
                  <a:lnTo>
                    <a:pt x="431" y="36"/>
                  </a:lnTo>
                  <a:lnTo>
                    <a:pt x="544" y="33"/>
                  </a:lnTo>
                  <a:lnTo>
                    <a:pt x="674" y="36"/>
                  </a:lnTo>
                  <a:lnTo>
                    <a:pt x="785" y="36"/>
                  </a:lnTo>
                  <a:lnTo>
                    <a:pt x="874" y="41"/>
                  </a:lnTo>
                  <a:lnTo>
                    <a:pt x="1008" y="52"/>
                  </a:lnTo>
                  <a:lnTo>
                    <a:pt x="1146" y="60"/>
                  </a:lnTo>
                  <a:lnTo>
                    <a:pt x="1236" y="65"/>
                  </a:lnTo>
                  <a:lnTo>
                    <a:pt x="1349" y="65"/>
                  </a:lnTo>
                  <a:lnTo>
                    <a:pt x="2021" y="74"/>
                  </a:lnTo>
                  <a:lnTo>
                    <a:pt x="2134" y="76"/>
                  </a:lnTo>
                  <a:lnTo>
                    <a:pt x="2221" y="81"/>
                  </a:lnTo>
                  <a:lnTo>
                    <a:pt x="2293" y="90"/>
                  </a:lnTo>
                  <a:lnTo>
                    <a:pt x="2355" y="95"/>
                  </a:lnTo>
                  <a:lnTo>
                    <a:pt x="2421" y="103"/>
                  </a:lnTo>
                  <a:lnTo>
                    <a:pt x="2493" y="111"/>
                  </a:lnTo>
                  <a:lnTo>
                    <a:pt x="2582" y="117"/>
                  </a:lnTo>
                  <a:lnTo>
                    <a:pt x="2695" y="120"/>
                  </a:lnTo>
                  <a:lnTo>
                    <a:pt x="2728" y="120"/>
                  </a:lnTo>
                  <a:lnTo>
                    <a:pt x="2828" y="117"/>
                  </a:lnTo>
                  <a:lnTo>
                    <a:pt x="2909" y="111"/>
                  </a:lnTo>
                  <a:lnTo>
                    <a:pt x="2976" y="103"/>
                  </a:lnTo>
                  <a:lnTo>
                    <a:pt x="3036" y="95"/>
                  </a:lnTo>
                  <a:lnTo>
                    <a:pt x="3095" y="85"/>
                  </a:lnTo>
                  <a:lnTo>
                    <a:pt x="3162" y="76"/>
                  </a:lnTo>
                  <a:lnTo>
                    <a:pt x="3241" y="71"/>
                  </a:lnTo>
                  <a:lnTo>
                    <a:pt x="3337" y="71"/>
                  </a:lnTo>
                  <a:lnTo>
                    <a:pt x="3370" y="71"/>
                  </a:lnTo>
                  <a:lnTo>
                    <a:pt x="3480" y="74"/>
                  </a:lnTo>
                  <a:lnTo>
                    <a:pt x="3570" y="79"/>
                  </a:lnTo>
                  <a:lnTo>
                    <a:pt x="3640" y="87"/>
                  </a:lnTo>
                  <a:lnTo>
                    <a:pt x="3705" y="95"/>
                  </a:lnTo>
                  <a:lnTo>
                    <a:pt x="3770" y="103"/>
                  </a:lnTo>
                  <a:lnTo>
                    <a:pt x="3843" y="111"/>
                  </a:lnTo>
                  <a:lnTo>
                    <a:pt x="3931" y="117"/>
                  </a:lnTo>
                  <a:lnTo>
                    <a:pt x="4044" y="120"/>
                  </a:lnTo>
                  <a:lnTo>
                    <a:pt x="4716" y="127"/>
                  </a:lnTo>
                  <a:lnTo>
                    <a:pt x="4752" y="127"/>
                  </a:lnTo>
                  <a:lnTo>
                    <a:pt x="4852" y="125"/>
                  </a:lnTo>
                  <a:lnTo>
                    <a:pt x="4930" y="120"/>
                  </a:lnTo>
                  <a:lnTo>
                    <a:pt x="4997" y="111"/>
                  </a:lnTo>
                  <a:lnTo>
                    <a:pt x="5057" y="103"/>
                  </a:lnTo>
                  <a:lnTo>
                    <a:pt x="5116" y="95"/>
                  </a:lnTo>
                  <a:lnTo>
                    <a:pt x="5183" y="87"/>
                  </a:lnTo>
                  <a:lnTo>
                    <a:pt x="5259" y="85"/>
                  </a:lnTo>
                  <a:lnTo>
                    <a:pt x="5356" y="81"/>
                  </a:lnTo>
                  <a:lnTo>
                    <a:pt x="5392" y="81"/>
                  </a:lnTo>
                  <a:lnTo>
                    <a:pt x="5505" y="85"/>
                  </a:lnTo>
                  <a:lnTo>
                    <a:pt x="5591" y="92"/>
                  </a:lnTo>
                  <a:lnTo>
                    <a:pt x="5664" y="101"/>
                  </a:lnTo>
                  <a:lnTo>
                    <a:pt x="5726" y="111"/>
                  </a:lnTo>
                  <a:lnTo>
                    <a:pt x="5791" y="122"/>
                  </a:lnTo>
                  <a:lnTo>
                    <a:pt x="5864" y="131"/>
                  </a:lnTo>
                  <a:lnTo>
                    <a:pt x="5956" y="138"/>
                  </a:lnTo>
                  <a:lnTo>
                    <a:pt x="6066" y="141"/>
                  </a:lnTo>
                  <a:lnTo>
                    <a:pt x="6403" y="143"/>
                  </a:lnTo>
                  <a:lnTo>
                    <a:pt x="6741" y="147"/>
                  </a:lnTo>
                  <a:lnTo>
                    <a:pt x="6743" y="113"/>
                  </a:lnTo>
                  <a:lnTo>
                    <a:pt x="6403" y="111"/>
                  </a:lnTo>
                  <a:lnTo>
                    <a:pt x="6066" y="108"/>
                  </a:lnTo>
                  <a:lnTo>
                    <a:pt x="5956" y="106"/>
                  </a:lnTo>
                  <a:lnTo>
                    <a:pt x="5869" y="97"/>
                  </a:lnTo>
                  <a:lnTo>
                    <a:pt x="5797" y="90"/>
                  </a:lnTo>
                  <a:lnTo>
                    <a:pt x="5731" y="79"/>
                  </a:lnTo>
                  <a:lnTo>
                    <a:pt x="5666" y="69"/>
                  </a:lnTo>
                  <a:lnTo>
                    <a:pt x="5594" y="60"/>
                  </a:lnTo>
                  <a:lnTo>
                    <a:pt x="5505" y="52"/>
                  </a:lnTo>
                  <a:lnTo>
                    <a:pt x="5392" y="49"/>
                  </a:lnTo>
                  <a:lnTo>
                    <a:pt x="5356" y="49"/>
                  </a:lnTo>
                  <a:lnTo>
                    <a:pt x="5259" y="52"/>
                  </a:lnTo>
                  <a:lnTo>
                    <a:pt x="5178" y="57"/>
                  </a:lnTo>
                  <a:lnTo>
                    <a:pt x="5114" y="62"/>
                  </a:lnTo>
                  <a:lnTo>
                    <a:pt x="5051" y="71"/>
                  </a:lnTo>
                  <a:lnTo>
                    <a:pt x="4992" y="79"/>
                  </a:lnTo>
                  <a:lnTo>
                    <a:pt x="4927" y="87"/>
                  </a:lnTo>
                  <a:lnTo>
                    <a:pt x="4849" y="92"/>
                  </a:lnTo>
                  <a:lnTo>
                    <a:pt x="4752" y="95"/>
                  </a:lnTo>
                  <a:lnTo>
                    <a:pt x="4716" y="95"/>
                  </a:lnTo>
                  <a:lnTo>
                    <a:pt x="4044" y="87"/>
                  </a:lnTo>
                  <a:lnTo>
                    <a:pt x="3931" y="85"/>
                  </a:lnTo>
                  <a:lnTo>
                    <a:pt x="3845" y="79"/>
                  </a:lnTo>
                  <a:lnTo>
                    <a:pt x="3772" y="71"/>
                  </a:lnTo>
                  <a:lnTo>
                    <a:pt x="3710" y="62"/>
                  </a:lnTo>
                  <a:lnTo>
                    <a:pt x="3645" y="55"/>
                  </a:lnTo>
                  <a:lnTo>
                    <a:pt x="3572" y="46"/>
                  </a:lnTo>
                  <a:lnTo>
                    <a:pt x="3484" y="41"/>
                  </a:lnTo>
                  <a:lnTo>
                    <a:pt x="3370" y="39"/>
                  </a:lnTo>
                  <a:lnTo>
                    <a:pt x="3337" y="39"/>
                  </a:lnTo>
                  <a:lnTo>
                    <a:pt x="3238" y="39"/>
                  </a:lnTo>
                  <a:lnTo>
                    <a:pt x="3160" y="46"/>
                  </a:lnTo>
                  <a:lnTo>
                    <a:pt x="3093" y="55"/>
                  </a:lnTo>
                  <a:lnTo>
                    <a:pt x="3029" y="62"/>
                  </a:lnTo>
                  <a:lnTo>
                    <a:pt x="2971" y="71"/>
                  </a:lnTo>
                  <a:lnTo>
                    <a:pt x="2906" y="79"/>
                  </a:lnTo>
                  <a:lnTo>
                    <a:pt x="2825" y="85"/>
                  </a:lnTo>
                  <a:lnTo>
                    <a:pt x="2728" y="87"/>
                  </a:lnTo>
                  <a:lnTo>
                    <a:pt x="2695" y="87"/>
                  </a:lnTo>
                  <a:lnTo>
                    <a:pt x="2585" y="85"/>
                  </a:lnTo>
                  <a:lnTo>
                    <a:pt x="2495" y="79"/>
                  </a:lnTo>
                  <a:lnTo>
                    <a:pt x="2426" y="71"/>
                  </a:lnTo>
                  <a:lnTo>
                    <a:pt x="2361" y="65"/>
                  </a:lnTo>
                  <a:lnTo>
                    <a:pt x="2296" y="57"/>
                  </a:lnTo>
                  <a:lnTo>
                    <a:pt x="2223" y="49"/>
                  </a:lnTo>
                  <a:lnTo>
                    <a:pt x="2134" y="44"/>
                  </a:lnTo>
                  <a:lnTo>
                    <a:pt x="2021" y="41"/>
                  </a:lnTo>
                  <a:lnTo>
                    <a:pt x="1349" y="33"/>
                  </a:lnTo>
                  <a:lnTo>
                    <a:pt x="1236" y="33"/>
                  </a:lnTo>
                  <a:lnTo>
                    <a:pt x="1149" y="28"/>
                  </a:lnTo>
                  <a:lnTo>
                    <a:pt x="1011" y="20"/>
                  </a:lnTo>
                  <a:lnTo>
                    <a:pt x="877" y="9"/>
                  </a:lnTo>
                  <a:lnTo>
                    <a:pt x="787" y="4"/>
                  </a:lnTo>
                  <a:lnTo>
                    <a:pt x="674" y="4"/>
                  </a:lnTo>
                  <a:lnTo>
                    <a:pt x="544" y="0"/>
                  </a:lnTo>
                  <a:lnTo>
                    <a:pt x="431" y="4"/>
                  </a:lnTo>
                  <a:lnTo>
                    <a:pt x="339" y="4"/>
                  </a:lnTo>
                  <a:lnTo>
                    <a:pt x="245" y="6"/>
                  </a:lnTo>
                  <a:lnTo>
                    <a:pt x="131" y="6"/>
                  </a:lnTo>
                  <a:lnTo>
                    <a:pt x="2" y="6"/>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1" name="Freeform 77"/>
            <p:cNvSpPr/>
            <p:nvPr/>
          </p:nvSpPr>
          <p:spPr bwMode="auto">
            <a:xfrm>
              <a:off x="2424" y="2074"/>
              <a:ext cx="498" cy="12"/>
            </a:xfrm>
            <a:custGeom>
              <a:avLst/>
              <a:gdLst>
                <a:gd name="T0" fmla="*/ 92 w 5478"/>
                <a:gd name="T1" fmla="*/ 41 h 133"/>
                <a:gd name="T2" fmla="*/ 275 w 5478"/>
                <a:gd name="T3" fmla="*/ 36 h 133"/>
                <a:gd name="T4" fmla="*/ 459 w 5478"/>
                <a:gd name="T5" fmla="*/ 32 h 133"/>
                <a:gd name="T6" fmla="*/ 636 w 5478"/>
                <a:gd name="T7" fmla="*/ 36 h 133"/>
                <a:gd name="T8" fmla="*/ 820 w 5478"/>
                <a:gd name="T9" fmla="*/ 48 h 133"/>
                <a:gd name="T10" fmla="*/ 1004 w 5478"/>
                <a:gd name="T11" fmla="*/ 62 h 133"/>
                <a:gd name="T12" fmla="*/ 1644 w 5478"/>
                <a:gd name="T13" fmla="*/ 71 h 133"/>
                <a:gd name="T14" fmla="*/ 1803 w 5478"/>
                <a:gd name="T15" fmla="*/ 78 h 133"/>
                <a:gd name="T16" fmla="*/ 1913 w 5478"/>
                <a:gd name="T17" fmla="*/ 92 h 133"/>
                <a:gd name="T18" fmla="*/ 2026 w 5478"/>
                <a:gd name="T19" fmla="*/ 105 h 133"/>
                <a:gd name="T20" fmla="*/ 2189 w 5478"/>
                <a:gd name="T21" fmla="*/ 114 h 133"/>
                <a:gd name="T22" fmla="*/ 2294 w 5478"/>
                <a:gd name="T23" fmla="*/ 110 h 133"/>
                <a:gd name="T24" fmla="*/ 2419 w 5478"/>
                <a:gd name="T25" fmla="*/ 98 h 133"/>
                <a:gd name="T26" fmla="*/ 2516 w 5478"/>
                <a:gd name="T27" fmla="*/ 78 h 133"/>
                <a:gd name="T28" fmla="*/ 2636 w 5478"/>
                <a:gd name="T29" fmla="*/ 65 h 133"/>
                <a:gd name="T30" fmla="*/ 2739 w 5478"/>
                <a:gd name="T31" fmla="*/ 62 h 133"/>
                <a:gd name="T32" fmla="*/ 2898 w 5478"/>
                <a:gd name="T33" fmla="*/ 71 h 133"/>
                <a:gd name="T34" fmla="*/ 3009 w 5478"/>
                <a:gd name="T35" fmla="*/ 87 h 133"/>
                <a:gd name="T36" fmla="*/ 3123 w 5478"/>
                <a:gd name="T37" fmla="*/ 103 h 133"/>
                <a:gd name="T38" fmla="*/ 3284 w 5478"/>
                <a:gd name="T39" fmla="*/ 110 h 133"/>
                <a:gd name="T40" fmla="*/ 3860 w 5478"/>
                <a:gd name="T41" fmla="*/ 117 h 133"/>
                <a:gd name="T42" fmla="*/ 4005 w 5478"/>
                <a:gd name="T43" fmla="*/ 108 h 133"/>
                <a:gd name="T44" fmla="*/ 4110 w 5478"/>
                <a:gd name="T45" fmla="*/ 92 h 133"/>
                <a:gd name="T46" fmla="*/ 4216 w 5478"/>
                <a:gd name="T47" fmla="*/ 76 h 133"/>
                <a:gd name="T48" fmla="*/ 4359 w 5478"/>
                <a:gd name="T49" fmla="*/ 71 h 133"/>
                <a:gd name="T50" fmla="*/ 4472 w 5478"/>
                <a:gd name="T51" fmla="*/ 73 h 133"/>
                <a:gd name="T52" fmla="*/ 4601 w 5478"/>
                <a:gd name="T53" fmla="*/ 89 h 133"/>
                <a:gd name="T54" fmla="*/ 4707 w 5478"/>
                <a:gd name="T55" fmla="*/ 108 h 133"/>
                <a:gd name="T56" fmla="*/ 4838 w 5478"/>
                <a:gd name="T57" fmla="*/ 124 h 133"/>
                <a:gd name="T58" fmla="*/ 5206 w 5478"/>
                <a:gd name="T59" fmla="*/ 130 h 133"/>
                <a:gd name="T60" fmla="*/ 5478 w 5478"/>
                <a:gd name="T61" fmla="*/ 100 h 133"/>
                <a:gd name="T62" fmla="*/ 4930 w 5478"/>
                <a:gd name="T63" fmla="*/ 98 h 133"/>
                <a:gd name="T64" fmla="*/ 4769 w 5478"/>
                <a:gd name="T65" fmla="*/ 87 h 133"/>
                <a:gd name="T66" fmla="*/ 4661 w 5478"/>
                <a:gd name="T67" fmla="*/ 68 h 133"/>
                <a:gd name="T68" fmla="*/ 4548 w 5478"/>
                <a:gd name="T69" fmla="*/ 48 h 133"/>
                <a:gd name="T70" fmla="*/ 4383 w 5478"/>
                <a:gd name="T71" fmla="*/ 38 h 133"/>
                <a:gd name="T72" fmla="*/ 4277 w 5478"/>
                <a:gd name="T73" fmla="*/ 41 h 133"/>
                <a:gd name="T74" fmla="*/ 4156 w 5478"/>
                <a:gd name="T75" fmla="*/ 52 h 133"/>
                <a:gd name="T76" fmla="*/ 4056 w 5478"/>
                <a:gd name="T77" fmla="*/ 71 h 133"/>
                <a:gd name="T78" fmla="*/ 3938 w 5478"/>
                <a:gd name="T79" fmla="*/ 81 h 133"/>
                <a:gd name="T80" fmla="*/ 3835 w 5478"/>
                <a:gd name="T81" fmla="*/ 84 h 133"/>
                <a:gd name="T82" fmla="*/ 3195 w 5478"/>
                <a:gd name="T83" fmla="*/ 76 h 133"/>
                <a:gd name="T84" fmla="*/ 3066 w 5478"/>
                <a:gd name="T85" fmla="*/ 62 h 133"/>
                <a:gd name="T86" fmla="*/ 2963 w 5478"/>
                <a:gd name="T87" fmla="*/ 46 h 133"/>
                <a:gd name="T88" fmla="*/ 2831 w 5478"/>
                <a:gd name="T89" fmla="*/ 32 h 133"/>
                <a:gd name="T90" fmla="*/ 2718 w 5478"/>
                <a:gd name="T91" fmla="*/ 30 h 133"/>
                <a:gd name="T92" fmla="*/ 2567 w 5478"/>
                <a:gd name="T93" fmla="*/ 38 h 133"/>
                <a:gd name="T94" fmla="*/ 2461 w 5478"/>
                <a:gd name="T95" fmla="*/ 57 h 133"/>
                <a:gd name="T96" fmla="*/ 2359 w 5478"/>
                <a:gd name="T97" fmla="*/ 73 h 133"/>
                <a:gd name="T98" fmla="*/ 2210 w 5478"/>
                <a:gd name="T99" fmla="*/ 81 h 133"/>
                <a:gd name="T100" fmla="*/ 2100 w 5478"/>
                <a:gd name="T101" fmla="*/ 78 h 133"/>
                <a:gd name="T102" fmla="*/ 1970 w 5478"/>
                <a:gd name="T103" fmla="*/ 68 h 133"/>
                <a:gd name="T104" fmla="*/ 1865 w 5478"/>
                <a:gd name="T105" fmla="*/ 52 h 133"/>
                <a:gd name="T106" fmla="*/ 1736 w 5478"/>
                <a:gd name="T107" fmla="*/ 41 h 133"/>
                <a:gd name="T108" fmla="*/ 1096 w 5478"/>
                <a:gd name="T109" fmla="*/ 32 h 133"/>
                <a:gd name="T110" fmla="*/ 933 w 5478"/>
                <a:gd name="T111" fmla="*/ 27 h 133"/>
                <a:gd name="T112" fmla="*/ 710 w 5478"/>
                <a:gd name="T113" fmla="*/ 6 h 133"/>
                <a:gd name="T114" fmla="*/ 548 w 5478"/>
                <a:gd name="T115" fmla="*/ 0 h 133"/>
                <a:gd name="T116" fmla="*/ 357 w 5478"/>
                <a:gd name="T117" fmla="*/ 2 h 133"/>
                <a:gd name="T118" fmla="*/ 192 w 5478"/>
                <a:gd name="T119" fmla="*/ 6 h 133"/>
                <a:gd name="T120" fmla="*/ 0 w 5478"/>
                <a:gd name="T121" fmla="*/ 6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78" h="133">
                  <a:moveTo>
                    <a:pt x="0" y="38"/>
                  </a:moveTo>
                  <a:lnTo>
                    <a:pt x="92" y="41"/>
                  </a:lnTo>
                  <a:lnTo>
                    <a:pt x="194" y="38"/>
                  </a:lnTo>
                  <a:lnTo>
                    <a:pt x="275" y="36"/>
                  </a:lnTo>
                  <a:lnTo>
                    <a:pt x="357" y="36"/>
                  </a:lnTo>
                  <a:lnTo>
                    <a:pt x="459" y="32"/>
                  </a:lnTo>
                  <a:lnTo>
                    <a:pt x="548" y="32"/>
                  </a:lnTo>
                  <a:lnTo>
                    <a:pt x="636" y="36"/>
                  </a:lnTo>
                  <a:lnTo>
                    <a:pt x="710" y="38"/>
                  </a:lnTo>
                  <a:lnTo>
                    <a:pt x="820" y="48"/>
                  </a:lnTo>
                  <a:lnTo>
                    <a:pt x="931" y="60"/>
                  </a:lnTo>
                  <a:lnTo>
                    <a:pt x="1004" y="62"/>
                  </a:lnTo>
                  <a:lnTo>
                    <a:pt x="1093" y="65"/>
                  </a:lnTo>
                  <a:lnTo>
                    <a:pt x="1644" y="71"/>
                  </a:lnTo>
                  <a:lnTo>
                    <a:pt x="1733" y="73"/>
                  </a:lnTo>
                  <a:lnTo>
                    <a:pt x="1803" y="78"/>
                  </a:lnTo>
                  <a:lnTo>
                    <a:pt x="1862" y="84"/>
                  </a:lnTo>
                  <a:lnTo>
                    <a:pt x="1913" y="92"/>
                  </a:lnTo>
                  <a:lnTo>
                    <a:pt x="1968" y="100"/>
                  </a:lnTo>
                  <a:lnTo>
                    <a:pt x="2026" y="105"/>
                  </a:lnTo>
                  <a:lnTo>
                    <a:pt x="2097" y="110"/>
                  </a:lnTo>
                  <a:lnTo>
                    <a:pt x="2189" y="114"/>
                  </a:lnTo>
                  <a:lnTo>
                    <a:pt x="2210" y="114"/>
                  </a:lnTo>
                  <a:lnTo>
                    <a:pt x="2294" y="110"/>
                  </a:lnTo>
                  <a:lnTo>
                    <a:pt x="2362" y="105"/>
                  </a:lnTo>
                  <a:lnTo>
                    <a:pt x="2419" y="98"/>
                  </a:lnTo>
                  <a:lnTo>
                    <a:pt x="2467" y="89"/>
                  </a:lnTo>
                  <a:lnTo>
                    <a:pt x="2516" y="78"/>
                  </a:lnTo>
                  <a:lnTo>
                    <a:pt x="2572" y="71"/>
                  </a:lnTo>
                  <a:lnTo>
                    <a:pt x="2636" y="65"/>
                  </a:lnTo>
                  <a:lnTo>
                    <a:pt x="2718" y="62"/>
                  </a:lnTo>
                  <a:lnTo>
                    <a:pt x="2739" y="62"/>
                  </a:lnTo>
                  <a:lnTo>
                    <a:pt x="2829" y="65"/>
                  </a:lnTo>
                  <a:lnTo>
                    <a:pt x="2898" y="71"/>
                  </a:lnTo>
                  <a:lnTo>
                    <a:pt x="2958" y="78"/>
                  </a:lnTo>
                  <a:lnTo>
                    <a:pt x="3009" y="87"/>
                  </a:lnTo>
                  <a:lnTo>
                    <a:pt x="3063" y="94"/>
                  </a:lnTo>
                  <a:lnTo>
                    <a:pt x="3123" y="103"/>
                  </a:lnTo>
                  <a:lnTo>
                    <a:pt x="3193" y="108"/>
                  </a:lnTo>
                  <a:lnTo>
                    <a:pt x="3284" y="110"/>
                  </a:lnTo>
                  <a:lnTo>
                    <a:pt x="3832" y="117"/>
                  </a:lnTo>
                  <a:lnTo>
                    <a:pt x="3860" y="117"/>
                  </a:lnTo>
                  <a:lnTo>
                    <a:pt x="3940" y="114"/>
                  </a:lnTo>
                  <a:lnTo>
                    <a:pt x="4005" y="108"/>
                  </a:lnTo>
                  <a:lnTo>
                    <a:pt x="4062" y="103"/>
                  </a:lnTo>
                  <a:lnTo>
                    <a:pt x="4110" y="92"/>
                  </a:lnTo>
                  <a:lnTo>
                    <a:pt x="4161" y="84"/>
                  </a:lnTo>
                  <a:lnTo>
                    <a:pt x="4216" y="76"/>
                  </a:lnTo>
                  <a:lnTo>
                    <a:pt x="4277" y="71"/>
                  </a:lnTo>
                  <a:lnTo>
                    <a:pt x="4359" y="71"/>
                  </a:lnTo>
                  <a:lnTo>
                    <a:pt x="4383" y="71"/>
                  </a:lnTo>
                  <a:lnTo>
                    <a:pt x="4472" y="73"/>
                  </a:lnTo>
                  <a:lnTo>
                    <a:pt x="4542" y="81"/>
                  </a:lnTo>
                  <a:lnTo>
                    <a:pt x="4601" y="89"/>
                  </a:lnTo>
                  <a:lnTo>
                    <a:pt x="4652" y="100"/>
                  </a:lnTo>
                  <a:lnTo>
                    <a:pt x="4707" y="108"/>
                  </a:lnTo>
                  <a:lnTo>
                    <a:pt x="4766" y="119"/>
                  </a:lnTo>
                  <a:lnTo>
                    <a:pt x="4838" y="124"/>
                  </a:lnTo>
                  <a:lnTo>
                    <a:pt x="4930" y="130"/>
                  </a:lnTo>
                  <a:lnTo>
                    <a:pt x="5206" y="130"/>
                  </a:lnTo>
                  <a:lnTo>
                    <a:pt x="5478" y="133"/>
                  </a:lnTo>
                  <a:lnTo>
                    <a:pt x="5478" y="100"/>
                  </a:lnTo>
                  <a:lnTo>
                    <a:pt x="5206" y="98"/>
                  </a:lnTo>
                  <a:lnTo>
                    <a:pt x="4930" y="98"/>
                  </a:lnTo>
                  <a:lnTo>
                    <a:pt x="4842" y="92"/>
                  </a:lnTo>
                  <a:lnTo>
                    <a:pt x="4769" y="87"/>
                  </a:lnTo>
                  <a:lnTo>
                    <a:pt x="4712" y="78"/>
                  </a:lnTo>
                  <a:lnTo>
                    <a:pt x="4661" y="68"/>
                  </a:lnTo>
                  <a:lnTo>
                    <a:pt x="4607" y="57"/>
                  </a:lnTo>
                  <a:lnTo>
                    <a:pt x="4548" y="48"/>
                  </a:lnTo>
                  <a:lnTo>
                    <a:pt x="4474" y="41"/>
                  </a:lnTo>
                  <a:lnTo>
                    <a:pt x="4383" y="38"/>
                  </a:lnTo>
                  <a:lnTo>
                    <a:pt x="4359" y="38"/>
                  </a:lnTo>
                  <a:lnTo>
                    <a:pt x="4277" y="41"/>
                  </a:lnTo>
                  <a:lnTo>
                    <a:pt x="4210" y="46"/>
                  </a:lnTo>
                  <a:lnTo>
                    <a:pt x="4156" y="52"/>
                  </a:lnTo>
                  <a:lnTo>
                    <a:pt x="4104" y="62"/>
                  </a:lnTo>
                  <a:lnTo>
                    <a:pt x="4056" y="71"/>
                  </a:lnTo>
                  <a:lnTo>
                    <a:pt x="4002" y="76"/>
                  </a:lnTo>
                  <a:lnTo>
                    <a:pt x="3938" y="81"/>
                  </a:lnTo>
                  <a:lnTo>
                    <a:pt x="3860" y="84"/>
                  </a:lnTo>
                  <a:lnTo>
                    <a:pt x="3835" y="84"/>
                  </a:lnTo>
                  <a:lnTo>
                    <a:pt x="3287" y="78"/>
                  </a:lnTo>
                  <a:lnTo>
                    <a:pt x="3195" y="76"/>
                  </a:lnTo>
                  <a:lnTo>
                    <a:pt x="3125" y="71"/>
                  </a:lnTo>
                  <a:lnTo>
                    <a:pt x="3066" y="62"/>
                  </a:lnTo>
                  <a:lnTo>
                    <a:pt x="3015" y="54"/>
                  </a:lnTo>
                  <a:lnTo>
                    <a:pt x="2963" y="46"/>
                  </a:lnTo>
                  <a:lnTo>
                    <a:pt x="2904" y="38"/>
                  </a:lnTo>
                  <a:lnTo>
                    <a:pt x="2831" y="32"/>
                  </a:lnTo>
                  <a:lnTo>
                    <a:pt x="2739" y="30"/>
                  </a:lnTo>
                  <a:lnTo>
                    <a:pt x="2718" y="30"/>
                  </a:lnTo>
                  <a:lnTo>
                    <a:pt x="2634" y="32"/>
                  </a:lnTo>
                  <a:lnTo>
                    <a:pt x="2567" y="38"/>
                  </a:lnTo>
                  <a:lnTo>
                    <a:pt x="2509" y="46"/>
                  </a:lnTo>
                  <a:lnTo>
                    <a:pt x="2461" y="57"/>
                  </a:lnTo>
                  <a:lnTo>
                    <a:pt x="2413" y="65"/>
                  </a:lnTo>
                  <a:lnTo>
                    <a:pt x="2359" y="73"/>
                  </a:lnTo>
                  <a:lnTo>
                    <a:pt x="2291" y="78"/>
                  </a:lnTo>
                  <a:lnTo>
                    <a:pt x="2210" y="81"/>
                  </a:lnTo>
                  <a:lnTo>
                    <a:pt x="2191" y="81"/>
                  </a:lnTo>
                  <a:lnTo>
                    <a:pt x="2100" y="78"/>
                  </a:lnTo>
                  <a:lnTo>
                    <a:pt x="2030" y="73"/>
                  </a:lnTo>
                  <a:lnTo>
                    <a:pt x="1970" y="68"/>
                  </a:lnTo>
                  <a:lnTo>
                    <a:pt x="1919" y="60"/>
                  </a:lnTo>
                  <a:lnTo>
                    <a:pt x="1865" y="52"/>
                  </a:lnTo>
                  <a:lnTo>
                    <a:pt x="1805" y="46"/>
                  </a:lnTo>
                  <a:lnTo>
                    <a:pt x="1736" y="41"/>
                  </a:lnTo>
                  <a:lnTo>
                    <a:pt x="1644" y="38"/>
                  </a:lnTo>
                  <a:lnTo>
                    <a:pt x="1096" y="32"/>
                  </a:lnTo>
                  <a:lnTo>
                    <a:pt x="1004" y="30"/>
                  </a:lnTo>
                  <a:lnTo>
                    <a:pt x="933" y="27"/>
                  </a:lnTo>
                  <a:lnTo>
                    <a:pt x="823" y="16"/>
                  </a:lnTo>
                  <a:lnTo>
                    <a:pt x="710" y="6"/>
                  </a:lnTo>
                  <a:lnTo>
                    <a:pt x="640" y="2"/>
                  </a:lnTo>
                  <a:lnTo>
                    <a:pt x="548" y="0"/>
                  </a:lnTo>
                  <a:lnTo>
                    <a:pt x="459" y="0"/>
                  </a:lnTo>
                  <a:lnTo>
                    <a:pt x="357" y="2"/>
                  </a:lnTo>
                  <a:lnTo>
                    <a:pt x="272" y="2"/>
                  </a:lnTo>
                  <a:lnTo>
                    <a:pt x="192" y="6"/>
                  </a:lnTo>
                  <a:lnTo>
                    <a:pt x="92" y="8"/>
                  </a:lnTo>
                  <a:lnTo>
                    <a:pt x="0" y="6"/>
                  </a:lnTo>
                  <a:lnTo>
                    <a:pt x="0"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2" name="Freeform 78"/>
            <p:cNvSpPr/>
            <p:nvPr/>
          </p:nvSpPr>
          <p:spPr bwMode="auto">
            <a:xfrm>
              <a:off x="2424" y="2204"/>
              <a:ext cx="499" cy="12"/>
            </a:xfrm>
            <a:custGeom>
              <a:avLst/>
              <a:gdLst>
                <a:gd name="T0" fmla="*/ 92 w 5482"/>
                <a:gd name="T1" fmla="*/ 37 h 129"/>
                <a:gd name="T2" fmla="*/ 275 w 5482"/>
                <a:gd name="T3" fmla="*/ 35 h 129"/>
                <a:gd name="T4" fmla="*/ 461 w 5482"/>
                <a:gd name="T5" fmla="*/ 32 h 129"/>
                <a:gd name="T6" fmla="*/ 640 w 5482"/>
                <a:gd name="T7" fmla="*/ 35 h 129"/>
                <a:gd name="T8" fmla="*/ 820 w 5482"/>
                <a:gd name="T9" fmla="*/ 48 h 129"/>
                <a:gd name="T10" fmla="*/ 1004 w 5482"/>
                <a:gd name="T11" fmla="*/ 62 h 129"/>
                <a:gd name="T12" fmla="*/ 1644 w 5482"/>
                <a:gd name="T13" fmla="*/ 67 h 129"/>
                <a:gd name="T14" fmla="*/ 1805 w 5482"/>
                <a:gd name="T15" fmla="*/ 75 h 129"/>
                <a:gd name="T16" fmla="*/ 1913 w 5482"/>
                <a:gd name="T17" fmla="*/ 88 h 129"/>
                <a:gd name="T18" fmla="*/ 2026 w 5482"/>
                <a:gd name="T19" fmla="*/ 104 h 129"/>
                <a:gd name="T20" fmla="*/ 2191 w 5482"/>
                <a:gd name="T21" fmla="*/ 113 h 129"/>
                <a:gd name="T22" fmla="*/ 2294 w 5482"/>
                <a:gd name="T23" fmla="*/ 110 h 129"/>
                <a:gd name="T24" fmla="*/ 2419 w 5482"/>
                <a:gd name="T25" fmla="*/ 97 h 129"/>
                <a:gd name="T26" fmla="*/ 2518 w 5482"/>
                <a:gd name="T27" fmla="*/ 78 h 129"/>
                <a:gd name="T28" fmla="*/ 2636 w 5482"/>
                <a:gd name="T29" fmla="*/ 64 h 129"/>
                <a:gd name="T30" fmla="*/ 2739 w 5482"/>
                <a:gd name="T31" fmla="*/ 62 h 129"/>
                <a:gd name="T32" fmla="*/ 2901 w 5482"/>
                <a:gd name="T33" fmla="*/ 69 h 129"/>
                <a:gd name="T34" fmla="*/ 3011 w 5482"/>
                <a:gd name="T35" fmla="*/ 83 h 129"/>
                <a:gd name="T36" fmla="*/ 3123 w 5482"/>
                <a:gd name="T37" fmla="*/ 99 h 129"/>
                <a:gd name="T38" fmla="*/ 3287 w 5482"/>
                <a:gd name="T39" fmla="*/ 108 h 129"/>
                <a:gd name="T40" fmla="*/ 3860 w 5482"/>
                <a:gd name="T41" fmla="*/ 115 h 129"/>
                <a:gd name="T42" fmla="*/ 4007 w 5482"/>
                <a:gd name="T43" fmla="*/ 108 h 129"/>
                <a:gd name="T44" fmla="*/ 4113 w 5482"/>
                <a:gd name="T45" fmla="*/ 92 h 129"/>
                <a:gd name="T46" fmla="*/ 4216 w 5482"/>
                <a:gd name="T47" fmla="*/ 75 h 129"/>
                <a:gd name="T48" fmla="*/ 4361 w 5482"/>
                <a:gd name="T49" fmla="*/ 67 h 129"/>
                <a:gd name="T50" fmla="*/ 4472 w 5482"/>
                <a:gd name="T51" fmla="*/ 72 h 129"/>
                <a:gd name="T52" fmla="*/ 4601 w 5482"/>
                <a:gd name="T53" fmla="*/ 86 h 129"/>
                <a:gd name="T54" fmla="*/ 4707 w 5482"/>
                <a:gd name="T55" fmla="*/ 108 h 129"/>
                <a:gd name="T56" fmla="*/ 4838 w 5482"/>
                <a:gd name="T57" fmla="*/ 124 h 129"/>
                <a:gd name="T58" fmla="*/ 5206 w 5482"/>
                <a:gd name="T59" fmla="*/ 129 h 129"/>
                <a:gd name="T60" fmla="*/ 5482 w 5482"/>
                <a:gd name="T61" fmla="*/ 97 h 129"/>
                <a:gd name="T62" fmla="*/ 4930 w 5482"/>
                <a:gd name="T63" fmla="*/ 94 h 129"/>
                <a:gd name="T64" fmla="*/ 4771 w 5482"/>
                <a:gd name="T65" fmla="*/ 86 h 129"/>
                <a:gd name="T66" fmla="*/ 4661 w 5482"/>
                <a:gd name="T67" fmla="*/ 64 h 129"/>
                <a:gd name="T68" fmla="*/ 4548 w 5482"/>
                <a:gd name="T69" fmla="*/ 46 h 129"/>
                <a:gd name="T70" fmla="*/ 4383 w 5482"/>
                <a:gd name="T71" fmla="*/ 35 h 129"/>
                <a:gd name="T72" fmla="*/ 4277 w 5482"/>
                <a:gd name="T73" fmla="*/ 37 h 129"/>
                <a:gd name="T74" fmla="*/ 4156 w 5482"/>
                <a:gd name="T75" fmla="*/ 51 h 129"/>
                <a:gd name="T76" fmla="*/ 4056 w 5482"/>
                <a:gd name="T77" fmla="*/ 67 h 129"/>
                <a:gd name="T78" fmla="*/ 3938 w 5482"/>
                <a:gd name="T79" fmla="*/ 80 h 129"/>
                <a:gd name="T80" fmla="*/ 3835 w 5482"/>
                <a:gd name="T81" fmla="*/ 83 h 129"/>
                <a:gd name="T82" fmla="*/ 3198 w 5482"/>
                <a:gd name="T83" fmla="*/ 72 h 129"/>
                <a:gd name="T84" fmla="*/ 3068 w 5482"/>
                <a:gd name="T85" fmla="*/ 62 h 129"/>
                <a:gd name="T86" fmla="*/ 2963 w 5482"/>
                <a:gd name="T87" fmla="*/ 46 h 129"/>
                <a:gd name="T88" fmla="*/ 2831 w 5482"/>
                <a:gd name="T89" fmla="*/ 32 h 129"/>
                <a:gd name="T90" fmla="*/ 2718 w 5482"/>
                <a:gd name="T91" fmla="*/ 30 h 129"/>
                <a:gd name="T92" fmla="*/ 2567 w 5482"/>
                <a:gd name="T93" fmla="*/ 37 h 129"/>
                <a:gd name="T94" fmla="*/ 2461 w 5482"/>
                <a:gd name="T95" fmla="*/ 53 h 129"/>
                <a:gd name="T96" fmla="*/ 2359 w 5482"/>
                <a:gd name="T97" fmla="*/ 72 h 129"/>
                <a:gd name="T98" fmla="*/ 2213 w 5482"/>
                <a:gd name="T99" fmla="*/ 80 h 129"/>
                <a:gd name="T100" fmla="*/ 2100 w 5482"/>
                <a:gd name="T101" fmla="*/ 78 h 129"/>
                <a:gd name="T102" fmla="*/ 1973 w 5482"/>
                <a:gd name="T103" fmla="*/ 64 h 129"/>
                <a:gd name="T104" fmla="*/ 1867 w 5482"/>
                <a:gd name="T105" fmla="*/ 51 h 129"/>
                <a:gd name="T106" fmla="*/ 1736 w 5482"/>
                <a:gd name="T107" fmla="*/ 37 h 129"/>
                <a:gd name="T108" fmla="*/ 1096 w 5482"/>
                <a:gd name="T109" fmla="*/ 30 h 129"/>
                <a:gd name="T110" fmla="*/ 933 w 5482"/>
                <a:gd name="T111" fmla="*/ 23 h 129"/>
                <a:gd name="T112" fmla="*/ 712 w 5482"/>
                <a:gd name="T113" fmla="*/ 5 h 129"/>
                <a:gd name="T114" fmla="*/ 548 w 5482"/>
                <a:gd name="T115" fmla="*/ 0 h 129"/>
                <a:gd name="T116" fmla="*/ 357 w 5482"/>
                <a:gd name="T117" fmla="*/ 0 h 129"/>
                <a:gd name="T118" fmla="*/ 194 w 5482"/>
                <a:gd name="T119" fmla="*/ 5 h 129"/>
                <a:gd name="T120" fmla="*/ 0 w 5482"/>
                <a:gd name="T121" fmla="*/ 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82" h="129">
                  <a:moveTo>
                    <a:pt x="0" y="37"/>
                  </a:moveTo>
                  <a:lnTo>
                    <a:pt x="92" y="37"/>
                  </a:lnTo>
                  <a:lnTo>
                    <a:pt x="194" y="37"/>
                  </a:lnTo>
                  <a:lnTo>
                    <a:pt x="275" y="35"/>
                  </a:lnTo>
                  <a:lnTo>
                    <a:pt x="359" y="32"/>
                  </a:lnTo>
                  <a:lnTo>
                    <a:pt x="461" y="32"/>
                  </a:lnTo>
                  <a:lnTo>
                    <a:pt x="548" y="32"/>
                  </a:lnTo>
                  <a:lnTo>
                    <a:pt x="640" y="35"/>
                  </a:lnTo>
                  <a:lnTo>
                    <a:pt x="710" y="37"/>
                  </a:lnTo>
                  <a:lnTo>
                    <a:pt x="820" y="48"/>
                  </a:lnTo>
                  <a:lnTo>
                    <a:pt x="931" y="56"/>
                  </a:lnTo>
                  <a:lnTo>
                    <a:pt x="1004" y="62"/>
                  </a:lnTo>
                  <a:lnTo>
                    <a:pt x="1096" y="62"/>
                  </a:lnTo>
                  <a:lnTo>
                    <a:pt x="1644" y="67"/>
                  </a:lnTo>
                  <a:lnTo>
                    <a:pt x="1733" y="69"/>
                  </a:lnTo>
                  <a:lnTo>
                    <a:pt x="1805" y="75"/>
                  </a:lnTo>
                  <a:lnTo>
                    <a:pt x="1862" y="83"/>
                  </a:lnTo>
                  <a:lnTo>
                    <a:pt x="1913" y="88"/>
                  </a:lnTo>
                  <a:lnTo>
                    <a:pt x="1968" y="97"/>
                  </a:lnTo>
                  <a:lnTo>
                    <a:pt x="2026" y="104"/>
                  </a:lnTo>
                  <a:lnTo>
                    <a:pt x="2100" y="110"/>
                  </a:lnTo>
                  <a:lnTo>
                    <a:pt x="2191" y="113"/>
                  </a:lnTo>
                  <a:lnTo>
                    <a:pt x="2213" y="113"/>
                  </a:lnTo>
                  <a:lnTo>
                    <a:pt x="2294" y="110"/>
                  </a:lnTo>
                  <a:lnTo>
                    <a:pt x="2362" y="104"/>
                  </a:lnTo>
                  <a:lnTo>
                    <a:pt x="2419" y="97"/>
                  </a:lnTo>
                  <a:lnTo>
                    <a:pt x="2467" y="86"/>
                  </a:lnTo>
                  <a:lnTo>
                    <a:pt x="2518" y="78"/>
                  </a:lnTo>
                  <a:lnTo>
                    <a:pt x="2572" y="69"/>
                  </a:lnTo>
                  <a:lnTo>
                    <a:pt x="2636" y="64"/>
                  </a:lnTo>
                  <a:lnTo>
                    <a:pt x="2718" y="62"/>
                  </a:lnTo>
                  <a:lnTo>
                    <a:pt x="2739" y="62"/>
                  </a:lnTo>
                  <a:lnTo>
                    <a:pt x="2829" y="64"/>
                  </a:lnTo>
                  <a:lnTo>
                    <a:pt x="2901" y="69"/>
                  </a:lnTo>
                  <a:lnTo>
                    <a:pt x="2958" y="78"/>
                  </a:lnTo>
                  <a:lnTo>
                    <a:pt x="3011" y="83"/>
                  </a:lnTo>
                  <a:lnTo>
                    <a:pt x="3063" y="94"/>
                  </a:lnTo>
                  <a:lnTo>
                    <a:pt x="3123" y="99"/>
                  </a:lnTo>
                  <a:lnTo>
                    <a:pt x="3195" y="104"/>
                  </a:lnTo>
                  <a:lnTo>
                    <a:pt x="3287" y="108"/>
                  </a:lnTo>
                  <a:lnTo>
                    <a:pt x="3835" y="115"/>
                  </a:lnTo>
                  <a:lnTo>
                    <a:pt x="3860" y="115"/>
                  </a:lnTo>
                  <a:lnTo>
                    <a:pt x="3940" y="113"/>
                  </a:lnTo>
                  <a:lnTo>
                    <a:pt x="4007" y="108"/>
                  </a:lnTo>
                  <a:lnTo>
                    <a:pt x="4062" y="99"/>
                  </a:lnTo>
                  <a:lnTo>
                    <a:pt x="4113" y="92"/>
                  </a:lnTo>
                  <a:lnTo>
                    <a:pt x="4161" y="83"/>
                  </a:lnTo>
                  <a:lnTo>
                    <a:pt x="4216" y="75"/>
                  </a:lnTo>
                  <a:lnTo>
                    <a:pt x="4281" y="69"/>
                  </a:lnTo>
                  <a:lnTo>
                    <a:pt x="4361" y="67"/>
                  </a:lnTo>
                  <a:lnTo>
                    <a:pt x="4383" y="67"/>
                  </a:lnTo>
                  <a:lnTo>
                    <a:pt x="4472" y="72"/>
                  </a:lnTo>
                  <a:lnTo>
                    <a:pt x="4545" y="78"/>
                  </a:lnTo>
                  <a:lnTo>
                    <a:pt x="4601" y="86"/>
                  </a:lnTo>
                  <a:lnTo>
                    <a:pt x="4652" y="97"/>
                  </a:lnTo>
                  <a:lnTo>
                    <a:pt x="4707" y="108"/>
                  </a:lnTo>
                  <a:lnTo>
                    <a:pt x="4766" y="115"/>
                  </a:lnTo>
                  <a:lnTo>
                    <a:pt x="4838" y="124"/>
                  </a:lnTo>
                  <a:lnTo>
                    <a:pt x="4930" y="126"/>
                  </a:lnTo>
                  <a:lnTo>
                    <a:pt x="5206" y="129"/>
                  </a:lnTo>
                  <a:lnTo>
                    <a:pt x="5482" y="129"/>
                  </a:lnTo>
                  <a:lnTo>
                    <a:pt x="5482" y="97"/>
                  </a:lnTo>
                  <a:lnTo>
                    <a:pt x="5206" y="97"/>
                  </a:lnTo>
                  <a:lnTo>
                    <a:pt x="4930" y="94"/>
                  </a:lnTo>
                  <a:lnTo>
                    <a:pt x="4842" y="92"/>
                  </a:lnTo>
                  <a:lnTo>
                    <a:pt x="4771" y="86"/>
                  </a:lnTo>
                  <a:lnTo>
                    <a:pt x="4712" y="75"/>
                  </a:lnTo>
                  <a:lnTo>
                    <a:pt x="4661" y="64"/>
                  </a:lnTo>
                  <a:lnTo>
                    <a:pt x="4607" y="56"/>
                  </a:lnTo>
                  <a:lnTo>
                    <a:pt x="4548" y="46"/>
                  </a:lnTo>
                  <a:lnTo>
                    <a:pt x="4474" y="40"/>
                  </a:lnTo>
                  <a:lnTo>
                    <a:pt x="4383" y="35"/>
                  </a:lnTo>
                  <a:lnTo>
                    <a:pt x="4361" y="35"/>
                  </a:lnTo>
                  <a:lnTo>
                    <a:pt x="4277" y="37"/>
                  </a:lnTo>
                  <a:lnTo>
                    <a:pt x="4212" y="43"/>
                  </a:lnTo>
                  <a:lnTo>
                    <a:pt x="4156" y="51"/>
                  </a:lnTo>
                  <a:lnTo>
                    <a:pt x="4108" y="59"/>
                  </a:lnTo>
                  <a:lnTo>
                    <a:pt x="4056" y="67"/>
                  </a:lnTo>
                  <a:lnTo>
                    <a:pt x="4002" y="75"/>
                  </a:lnTo>
                  <a:lnTo>
                    <a:pt x="3938" y="80"/>
                  </a:lnTo>
                  <a:lnTo>
                    <a:pt x="3860" y="83"/>
                  </a:lnTo>
                  <a:lnTo>
                    <a:pt x="3835" y="83"/>
                  </a:lnTo>
                  <a:lnTo>
                    <a:pt x="3287" y="75"/>
                  </a:lnTo>
                  <a:lnTo>
                    <a:pt x="3198" y="72"/>
                  </a:lnTo>
                  <a:lnTo>
                    <a:pt x="3125" y="67"/>
                  </a:lnTo>
                  <a:lnTo>
                    <a:pt x="3068" y="62"/>
                  </a:lnTo>
                  <a:lnTo>
                    <a:pt x="3015" y="53"/>
                  </a:lnTo>
                  <a:lnTo>
                    <a:pt x="2963" y="46"/>
                  </a:lnTo>
                  <a:lnTo>
                    <a:pt x="2904" y="37"/>
                  </a:lnTo>
                  <a:lnTo>
                    <a:pt x="2831" y="32"/>
                  </a:lnTo>
                  <a:lnTo>
                    <a:pt x="2739" y="30"/>
                  </a:lnTo>
                  <a:lnTo>
                    <a:pt x="2718" y="30"/>
                  </a:lnTo>
                  <a:lnTo>
                    <a:pt x="2634" y="32"/>
                  </a:lnTo>
                  <a:lnTo>
                    <a:pt x="2567" y="37"/>
                  </a:lnTo>
                  <a:lnTo>
                    <a:pt x="2513" y="46"/>
                  </a:lnTo>
                  <a:lnTo>
                    <a:pt x="2461" y="53"/>
                  </a:lnTo>
                  <a:lnTo>
                    <a:pt x="2413" y="64"/>
                  </a:lnTo>
                  <a:lnTo>
                    <a:pt x="2359" y="72"/>
                  </a:lnTo>
                  <a:lnTo>
                    <a:pt x="2294" y="78"/>
                  </a:lnTo>
                  <a:lnTo>
                    <a:pt x="2213" y="80"/>
                  </a:lnTo>
                  <a:lnTo>
                    <a:pt x="2191" y="80"/>
                  </a:lnTo>
                  <a:lnTo>
                    <a:pt x="2100" y="78"/>
                  </a:lnTo>
                  <a:lnTo>
                    <a:pt x="2030" y="72"/>
                  </a:lnTo>
                  <a:lnTo>
                    <a:pt x="1973" y="64"/>
                  </a:lnTo>
                  <a:lnTo>
                    <a:pt x="1919" y="59"/>
                  </a:lnTo>
                  <a:lnTo>
                    <a:pt x="1867" y="51"/>
                  </a:lnTo>
                  <a:lnTo>
                    <a:pt x="1808" y="43"/>
                  </a:lnTo>
                  <a:lnTo>
                    <a:pt x="1736" y="37"/>
                  </a:lnTo>
                  <a:lnTo>
                    <a:pt x="1644" y="35"/>
                  </a:lnTo>
                  <a:lnTo>
                    <a:pt x="1096" y="30"/>
                  </a:lnTo>
                  <a:lnTo>
                    <a:pt x="1004" y="30"/>
                  </a:lnTo>
                  <a:lnTo>
                    <a:pt x="933" y="23"/>
                  </a:lnTo>
                  <a:lnTo>
                    <a:pt x="823" y="16"/>
                  </a:lnTo>
                  <a:lnTo>
                    <a:pt x="712" y="5"/>
                  </a:lnTo>
                  <a:lnTo>
                    <a:pt x="640" y="2"/>
                  </a:lnTo>
                  <a:lnTo>
                    <a:pt x="548" y="0"/>
                  </a:lnTo>
                  <a:lnTo>
                    <a:pt x="461" y="0"/>
                  </a:lnTo>
                  <a:lnTo>
                    <a:pt x="357" y="0"/>
                  </a:lnTo>
                  <a:lnTo>
                    <a:pt x="275" y="2"/>
                  </a:lnTo>
                  <a:lnTo>
                    <a:pt x="194" y="5"/>
                  </a:lnTo>
                  <a:lnTo>
                    <a:pt x="92" y="5"/>
                  </a:lnTo>
                  <a:lnTo>
                    <a:pt x="0" y="5"/>
                  </a:lnTo>
                  <a:lnTo>
                    <a:pt x="0" y="3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3" name="Freeform 79"/>
            <p:cNvSpPr/>
            <p:nvPr/>
          </p:nvSpPr>
          <p:spPr bwMode="auto">
            <a:xfrm>
              <a:off x="2957" y="2050"/>
              <a:ext cx="150" cy="214"/>
            </a:xfrm>
            <a:custGeom>
              <a:avLst/>
              <a:gdLst>
                <a:gd name="T0" fmla="*/ 1149 w 1646"/>
                <a:gd name="T1" fmla="*/ 16 h 2358"/>
                <a:gd name="T2" fmla="*/ 1136 w 1646"/>
                <a:gd name="T3" fmla="*/ 5 h 2358"/>
                <a:gd name="T4" fmla="*/ 2 w 1646"/>
                <a:gd name="T5" fmla="*/ 1605 h 2358"/>
                <a:gd name="T6" fmla="*/ 0 w 1646"/>
                <a:gd name="T7" fmla="*/ 1610 h 2358"/>
                <a:gd name="T8" fmla="*/ 0 w 1646"/>
                <a:gd name="T9" fmla="*/ 1618 h 2358"/>
                <a:gd name="T10" fmla="*/ 2 w 1646"/>
                <a:gd name="T11" fmla="*/ 1624 h 2358"/>
                <a:gd name="T12" fmla="*/ 5 w 1646"/>
                <a:gd name="T13" fmla="*/ 1630 h 2358"/>
                <a:gd name="T14" fmla="*/ 1082 w 1646"/>
                <a:gd name="T15" fmla="*/ 2355 h 2358"/>
                <a:gd name="T16" fmla="*/ 1087 w 1646"/>
                <a:gd name="T17" fmla="*/ 2358 h 2358"/>
                <a:gd name="T18" fmla="*/ 1093 w 1646"/>
                <a:gd name="T19" fmla="*/ 2358 h 2358"/>
                <a:gd name="T20" fmla="*/ 1098 w 1646"/>
                <a:gd name="T21" fmla="*/ 2358 h 2358"/>
                <a:gd name="T22" fmla="*/ 1104 w 1646"/>
                <a:gd name="T23" fmla="*/ 2352 h 2358"/>
                <a:gd name="T24" fmla="*/ 1641 w 1646"/>
                <a:gd name="T25" fmla="*/ 1815 h 2358"/>
                <a:gd name="T26" fmla="*/ 1646 w 1646"/>
                <a:gd name="T27" fmla="*/ 1807 h 2358"/>
                <a:gd name="T28" fmla="*/ 1646 w 1646"/>
                <a:gd name="T29" fmla="*/ 1799 h 2358"/>
                <a:gd name="T30" fmla="*/ 1165 w 1646"/>
                <a:gd name="T31" fmla="*/ 11 h 2358"/>
                <a:gd name="T32" fmla="*/ 1160 w 1646"/>
                <a:gd name="T33" fmla="*/ 2 h 2358"/>
                <a:gd name="T34" fmla="*/ 1152 w 1646"/>
                <a:gd name="T35" fmla="*/ 0 h 2358"/>
                <a:gd name="T36" fmla="*/ 1144 w 1646"/>
                <a:gd name="T37" fmla="*/ 0 h 2358"/>
                <a:gd name="T38" fmla="*/ 1136 w 1646"/>
                <a:gd name="T39" fmla="*/ 5 h 2358"/>
                <a:gd name="T40" fmla="*/ 1149 w 1646"/>
                <a:gd name="T41" fmla="*/ 16 h 2358"/>
                <a:gd name="T42" fmla="*/ 1133 w 1646"/>
                <a:gd name="T43" fmla="*/ 18 h 2358"/>
                <a:gd name="T44" fmla="*/ 1611 w 1646"/>
                <a:gd name="T45" fmla="*/ 1799 h 2358"/>
                <a:gd name="T46" fmla="*/ 1090 w 1646"/>
                <a:gd name="T47" fmla="*/ 2319 h 2358"/>
                <a:gd name="T48" fmla="*/ 37 w 1646"/>
                <a:gd name="T49" fmla="*/ 1610 h 2358"/>
                <a:gd name="T50" fmla="*/ 1163 w 1646"/>
                <a:gd name="T51" fmla="*/ 25 h 2358"/>
                <a:gd name="T52" fmla="*/ 1149 w 1646"/>
                <a:gd name="T53" fmla="*/ 16 h 2358"/>
                <a:gd name="T54" fmla="*/ 1133 w 1646"/>
                <a:gd name="T55" fmla="*/ 18 h 2358"/>
                <a:gd name="T56" fmla="*/ 1149 w 1646"/>
                <a:gd name="T57" fmla="*/ 1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646" h="2358">
                  <a:moveTo>
                    <a:pt x="1149" y="16"/>
                  </a:moveTo>
                  <a:lnTo>
                    <a:pt x="1136" y="5"/>
                  </a:lnTo>
                  <a:lnTo>
                    <a:pt x="2" y="1605"/>
                  </a:lnTo>
                  <a:lnTo>
                    <a:pt x="0" y="1610"/>
                  </a:lnTo>
                  <a:lnTo>
                    <a:pt x="0" y="1618"/>
                  </a:lnTo>
                  <a:lnTo>
                    <a:pt x="2" y="1624"/>
                  </a:lnTo>
                  <a:lnTo>
                    <a:pt x="5" y="1630"/>
                  </a:lnTo>
                  <a:lnTo>
                    <a:pt x="1082" y="2355"/>
                  </a:lnTo>
                  <a:lnTo>
                    <a:pt x="1087" y="2358"/>
                  </a:lnTo>
                  <a:lnTo>
                    <a:pt x="1093" y="2358"/>
                  </a:lnTo>
                  <a:lnTo>
                    <a:pt x="1098" y="2358"/>
                  </a:lnTo>
                  <a:lnTo>
                    <a:pt x="1104" y="2352"/>
                  </a:lnTo>
                  <a:lnTo>
                    <a:pt x="1641" y="1815"/>
                  </a:lnTo>
                  <a:lnTo>
                    <a:pt x="1646" y="1807"/>
                  </a:lnTo>
                  <a:lnTo>
                    <a:pt x="1646" y="1799"/>
                  </a:lnTo>
                  <a:lnTo>
                    <a:pt x="1165" y="11"/>
                  </a:lnTo>
                  <a:lnTo>
                    <a:pt x="1160" y="2"/>
                  </a:lnTo>
                  <a:lnTo>
                    <a:pt x="1152" y="0"/>
                  </a:lnTo>
                  <a:lnTo>
                    <a:pt x="1144" y="0"/>
                  </a:lnTo>
                  <a:lnTo>
                    <a:pt x="1136" y="5"/>
                  </a:lnTo>
                  <a:lnTo>
                    <a:pt x="1149" y="16"/>
                  </a:lnTo>
                  <a:lnTo>
                    <a:pt x="1133" y="18"/>
                  </a:lnTo>
                  <a:lnTo>
                    <a:pt x="1611" y="1799"/>
                  </a:lnTo>
                  <a:lnTo>
                    <a:pt x="1090" y="2319"/>
                  </a:lnTo>
                  <a:lnTo>
                    <a:pt x="37" y="1610"/>
                  </a:lnTo>
                  <a:lnTo>
                    <a:pt x="1163" y="25"/>
                  </a:lnTo>
                  <a:lnTo>
                    <a:pt x="1149" y="16"/>
                  </a:lnTo>
                  <a:lnTo>
                    <a:pt x="1133" y="18"/>
                  </a:lnTo>
                  <a:lnTo>
                    <a:pt x="1149"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4" name="Freeform 80"/>
            <p:cNvSpPr/>
            <p:nvPr/>
          </p:nvSpPr>
          <p:spPr bwMode="auto">
            <a:xfrm>
              <a:off x="3055" y="2050"/>
              <a:ext cx="8" cy="214"/>
            </a:xfrm>
            <a:custGeom>
              <a:avLst/>
              <a:gdLst>
                <a:gd name="T0" fmla="*/ 33 w 91"/>
                <a:gd name="T1" fmla="*/ 2341 h 2358"/>
                <a:gd name="T2" fmla="*/ 91 w 91"/>
                <a:gd name="T3" fmla="*/ 16 h 2358"/>
                <a:gd name="T4" fmla="*/ 89 w 91"/>
                <a:gd name="T5" fmla="*/ 11 h 2358"/>
                <a:gd name="T6" fmla="*/ 86 w 91"/>
                <a:gd name="T7" fmla="*/ 5 h 2358"/>
                <a:gd name="T8" fmla="*/ 81 w 91"/>
                <a:gd name="T9" fmla="*/ 0 h 2358"/>
                <a:gd name="T10" fmla="*/ 75 w 91"/>
                <a:gd name="T11" fmla="*/ 0 h 2358"/>
                <a:gd name="T12" fmla="*/ 70 w 91"/>
                <a:gd name="T13" fmla="*/ 0 h 2358"/>
                <a:gd name="T14" fmla="*/ 65 w 91"/>
                <a:gd name="T15" fmla="*/ 5 h 2358"/>
                <a:gd name="T16" fmla="*/ 59 w 91"/>
                <a:gd name="T17" fmla="*/ 8 h 2358"/>
                <a:gd name="T18" fmla="*/ 59 w 91"/>
                <a:gd name="T19" fmla="*/ 16 h 2358"/>
                <a:gd name="T20" fmla="*/ 0 w 91"/>
                <a:gd name="T21" fmla="*/ 2341 h 2358"/>
                <a:gd name="T22" fmla="*/ 3 w 91"/>
                <a:gd name="T23" fmla="*/ 2347 h 2358"/>
                <a:gd name="T24" fmla="*/ 5 w 91"/>
                <a:gd name="T25" fmla="*/ 2352 h 2358"/>
                <a:gd name="T26" fmla="*/ 10 w 91"/>
                <a:gd name="T27" fmla="*/ 2358 h 2358"/>
                <a:gd name="T28" fmla="*/ 16 w 91"/>
                <a:gd name="T29" fmla="*/ 2358 h 2358"/>
                <a:gd name="T30" fmla="*/ 24 w 91"/>
                <a:gd name="T31" fmla="*/ 2358 h 2358"/>
                <a:gd name="T32" fmla="*/ 26 w 91"/>
                <a:gd name="T33" fmla="*/ 2352 h 2358"/>
                <a:gd name="T34" fmla="*/ 33 w 91"/>
                <a:gd name="T35" fmla="*/ 2349 h 2358"/>
                <a:gd name="T36" fmla="*/ 33 w 91"/>
                <a:gd name="T37" fmla="*/ 2341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1" h="2358">
                  <a:moveTo>
                    <a:pt x="33" y="2341"/>
                  </a:moveTo>
                  <a:lnTo>
                    <a:pt x="91" y="16"/>
                  </a:lnTo>
                  <a:lnTo>
                    <a:pt x="89" y="11"/>
                  </a:lnTo>
                  <a:lnTo>
                    <a:pt x="86" y="5"/>
                  </a:lnTo>
                  <a:lnTo>
                    <a:pt x="81" y="0"/>
                  </a:lnTo>
                  <a:lnTo>
                    <a:pt x="75" y="0"/>
                  </a:lnTo>
                  <a:lnTo>
                    <a:pt x="70" y="0"/>
                  </a:lnTo>
                  <a:lnTo>
                    <a:pt x="65" y="5"/>
                  </a:lnTo>
                  <a:lnTo>
                    <a:pt x="59" y="8"/>
                  </a:lnTo>
                  <a:lnTo>
                    <a:pt x="59" y="16"/>
                  </a:lnTo>
                  <a:lnTo>
                    <a:pt x="0" y="2341"/>
                  </a:lnTo>
                  <a:lnTo>
                    <a:pt x="3" y="2347"/>
                  </a:lnTo>
                  <a:lnTo>
                    <a:pt x="5" y="2352"/>
                  </a:lnTo>
                  <a:lnTo>
                    <a:pt x="10" y="2358"/>
                  </a:lnTo>
                  <a:lnTo>
                    <a:pt x="16" y="2358"/>
                  </a:lnTo>
                  <a:lnTo>
                    <a:pt x="24" y="2358"/>
                  </a:lnTo>
                  <a:lnTo>
                    <a:pt x="26" y="2352"/>
                  </a:lnTo>
                  <a:lnTo>
                    <a:pt x="33" y="2349"/>
                  </a:lnTo>
                  <a:lnTo>
                    <a:pt x="33" y="234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5" name="Freeform 81"/>
            <p:cNvSpPr/>
            <p:nvPr/>
          </p:nvSpPr>
          <p:spPr bwMode="auto">
            <a:xfrm>
              <a:off x="2464" y="2421"/>
              <a:ext cx="108" cy="32"/>
            </a:xfrm>
            <a:custGeom>
              <a:avLst/>
              <a:gdLst>
                <a:gd name="T0" fmla="*/ 1192 w 1192"/>
                <a:gd name="T1" fmla="*/ 173 h 348"/>
                <a:gd name="T2" fmla="*/ 1190 w 1192"/>
                <a:gd name="T3" fmla="*/ 207 h 348"/>
                <a:gd name="T4" fmla="*/ 1181 w 1192"/>
                <a:gd name="T5" fmla="*/ 240 h 348"/>
                <a:gd name="T6" fmla="*/ 1170 w 1192"/>
                <a:gd name="T7" fmla="*/ 270 h 348"/>
                <a:gd name="T8" fmla="*/ 1154 w 1192"/>
                <a:gd name="T9" fmla="*/ 296 h 348"/>
                <a:gd name="T10" fmla="*/ 1135 w 1192"/>
                <a:gd name="T11" fmla="*/ 318 h 348"/>
                <a:gd name="T12" fmla="*/ 1112 w 1192"/>
                <a:gd name="T13" fmla="*/ 334 h 348"/>
                <a:gd name="T14" fmla="*/ 1101 w 1192"/>
                <a:gd name="T15" fmla="*/ 339 h 348"/>
                <a:gd name="T16" fmla="*/ 1087 w 1192"/>
                <a:gd name="T17" fmla="*/ 342 h 348"/>
                <a:gd name="T18" fmla="*/ 1073 w 1192"/>
                <a:gd name="T19" fmla="*/ 344 h 348"/>
                <a:gd name="T20" fmla="*/ 1060 w 1192"/>
                <a:gd name="T21" fmla="*/ 348 h 348"/>
                <a:gd name="T22" fmla="*/ 132 w 1192"/>
                <a:gd name="T23" fmla="*/ 348 h 348"/>
                <a:gd name="T24" fmla="*/ 118 w 1192"/>
                <a:gd name="T25" fmla="*/ 344 h 348"/>
                <a:gd name="T26" fmla="*/ 104 w 1192"/>
                <a:gd name="T27" fmla="*/ 342 h 348"/>
                <a:gd name="T28" fmla="*/ 91 w 1192"/>
                <a:gd name="T29" fmla="*/ 339 h 348"/>
                <a:gd name="T30" fmla="*/ 81 w 1192"/>
                <a:gd name="T31" fmla="*/ 334 h 348"/>
                <a:gd name="T32" fmla="*/ 59 w 1192"/>
                <a:gd name="T33" fmla="*/ 318 h 348"/>
                <a:gd name="T34" fmla="*/ 37 w 1192"/>
                <a:gd name="T35" fmla="*/ 296 h 348"/>
                <a:gd name="T36" fmla="*/ 24 w 1192"/>
                <a:gd name="T37" fmla="*/ 270 h 348"/>
                <a:gd name="T38" fmla="*/ 10 w 1192"/>
                <a:gd name="T39" fmla="*/ 240 h 348"/>
                <a:gd name="T40" fmla="*/ 2 w 1192"/>
                <a:gd name="T41" fmla="*/ 207 h 348"/>
                <a:gd name="T42" fmla="*/ 0 w 1192"/>
                <a:gd name="T43" fmla="*/ 173 h 348"/>
                <a:gd name="T44" fmla="*/ 2 w 1192"/>
                <a:gd name="T45" fmla="*/ 139 h 348"/>
                <a:gd name="T46" fmla="*/ 10 w 1192"/>
                <a:gd name="T47" fmla="*/ 107 h 348"/>
                <a:gd name="T48" fmla="*/ 24 w 1192"/>
                <a:gd name="T49" fmla="*/ 78 h 348"/>
                <a:gd name="T50" fmla="*/ 37 w 1192"/>
                <a:gd name="T51" fmla="*/ 51 h 348"/>
                <a:gd name="T52" fmla="*/ 59 w 1192"/>
                <a:gd name="T53" fmla="*/ 29 h 348"/>
                <a:gd name="T54" fmla="*/ 81 w 1192"/>
                <a:gd name="T55" fmla="*/ 12 h 348"/>
                <a:gd name="T56" fmla="*/ 91 w 1192"/>
                <a:gd name="T57" fmla="*/ 7 h 348"/>
                <a:gd name="T58" fmla="*/ 104 w 1192"/>
                <a:gd name="T59" fmla="*/ 5 h 348"/>
                <a:gd name="T60" fmla="*/ 118 w 1192"/>
                <a:gd name="T61" fmla="*/ 2 h 348"/>
                <a:gd name="T62" fmla="*/ 132 w 1192"/>
                <a:gd name="T63" fmla="*/ 0 h 348"/>
                <a:gd name="T64" fmla="*/ 1060 w 1192"/>
                <a:gd name="T65" fmla="*/ 0 h 348"/>
                <a:gd name="T66" fmla="*/ 1073 w 1192"/>
                <a:gd name="T67" fmla="*/ 2 h 348"/>
                <a:gd name="T68" fmla="*/ 1087 w 1192"/>
                <a:gd name="T69" fmla="*/ 5 h 348"/>
                <a:gd name="T70" fmla="*/ 1101 w 1192"/>
                <a:gd name="T71" fmla="*/ 7 h 348"/>
                <a:gd name="T72" fmla="*/ 1112 w 1192"/>
                <a:gd name="T73" fmla="*/ 12 h 348"/>
                <a:gd name="T74" fmla="*/ 1135 w 1192"/>
                <a:gd name="T75" fmla="*/ 29 h 348"/>
                <a:gd name="T76" fmla="*/ 1154 w 1192"/>
                <a:gd name="T77" fmla="*/ 51 h 348"/>
                <a:gd name="T78" fmla="*/ 1170 w 1192"/>
                <a:gd name="T79" fmla="*/ 78 h 348"/>
                <a:gd name="T80" fmla="*/ 1181 w 1192"/>
                <a:gd name="T81" fmla="*/ 107 h 348"/>
                <a:gd name="T82" fmla="*/ 1190 w 1192"/>
                <a:gd name="T83" fmla="*/ 139 h 348"/>
                <a:gd name="T84" fmla="*/ 1192 w 1192"/>
                <a:gd name="T85" fmla="*/ 17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2" h="348">
                  <a:moveTo>
                    <a:pt x="1192" y="173"/>
                  </a:moveTo>
                  <a:lnTo>
                    <a:pt x="1190" y="207"/>
                  </a:lnTo>
                  <a:lnTo>
                    <a:pt x="1181" y="240"/>
                  </a:lnTo>
                  <a:lnTo>
                    <a:pt x="1170" y="270"/>
                  </a:lnTo>
                  <a:lnTo>
                    <a:pt x="1154" y="296"/>
                  </a:lnTo>
                  <a:lnTo>
                    <a:pt x="1135" y="318"/>
                  </a:lnTo>
                  <a:lnTo>
                    <a:pt x="1112" y="334"/>
                  </a:lnTo>
                  <a:lnTo>
                    <a:pt x="1101" y="339"/>
                  </a:lnTo>
                  <a:lnTo>
                    <a:pt x="1087" y="342"/>
                  </a:lnTo>
                  <a:lnTo>
                    <a:pt x="1073" y="344"/>
                  </a:lnTo>
                  <a:lnTo>
                    <a:pt x="1060" y="348"/>
                  </a:lnTo>
                  <a:lnTo>
                    <a:pt x="132" y="348"/>
                  </a:lnTo>
                  <a:lnTo>
                    <a:pt x="118" y="344"/>
                  </a:lnTo>
                  <a:lnTo>
                    <a:pt x="104" y="342"/>
                  </a:lnTo>
                  <a:lnTo>
                    <a:pt x="91" y="339"/>
                  </a:lnTo>
                  <a:lnTo>
                    <a:pt x="81" y="334"/>
                  </a:lnTo>
                  <a:lnTo>
                    <a:pt x="59" y="318"/>
                  </a:lnTo>
                  <a:lnTo>
                    <a:pt x="37" y="296"/>
                  </a:lnTo>
                  <a:lnTo>
                    <a:pt x="24" y="270"/>
                  </a:lnTo>
                  <a:lnTo>
                    <a:pt x="10" y="240"/>
                  </a:lnTo>
                  <a:lnTo>
                    <a:pt x="2" y="207"/>
                  </a:lnTo>
                  <a:lnTo>
                    <a:pt x="0" y="173"/>
                  </a:lnTo>
                  <a:lnTo>
                    <a:pt x="2" y="139"/>
                  </a:lnTo>
                  <a:lnTo>
                    <a:pt x="10" y="107"/>
                  </a:lnTo>
                  <a:lnTo>
                    <a:pt x="24" y="78"/>
                  </a:lnTo>
                  <a:lnTo>
                    <a:pt x="37" y="51"/>
                  </a:lnTo>
                  <a:lnTo>
                    <a:pt x="59" y="29"/>
                  </a:lnTo>
                  <a:lnTo>
                    <a:pt x="81" y="12"/>
                  </a:lnTo>
                  <a:lnTo>
                    <a:pt x="91" y="7"/>
                  </a:lnTo>
                  <a:lnTo>
                    <a:pt x="104" y="5"/>
                  </a:lnTo>
                  <a:lnTo>
                    <a:pt x="118" y="2"/>
                  </a:lnTo>
                  <a:lnTo>
                    <a:pt x="132" y="0"/>
                  </a:lnTo>
                  <a:lnTo>
                    <a:pt x="1060" y="0"/>
                  </a:lnTo>
                  <a:lnTo>
                    <a:pt x="1073" y="2"/>
                  </a:lnTo>
                  <a:lnTo>
                    <a:pt x="1087" y="5"/>
                  </a:lnTo>
                  <a:lnTo>
                    <a:pt x="1101" y="7"/>
                  </a:lnTo>
                  <a:lnTo>
                    <a:pt x="1112" y="12"/>
                  </a:lnTo>
                  <a:lnTo>
                    <a:pt x="1135" y="29"/>
                  </a:lnTo>
                  <a:lnTo>
                    <a:pt x="1154" y="51"/>
                  </a:lnTo>
                  <a:lnTo>
                    <a:pt x="1170" y="78"/>
                  </a:lnTo>
                  <a:lnTo>
                    <a:pt x="1181" y="107"/>
                  </a:lnTo>
                  <a:lnTo>
                    <a:pt x="1190" y="139"/>
                  </a:lnTo>
                  <a:lnTo>
                    <a:pt x="1192" y="1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6" name="Freeform 82"/>
            <p:cNvSpPr/>
            <p:nvPr/>
          </p:nvSpPr>
          <p:spPr bwMode="auto">
            <a:xfrm>
              <a:off x="2463" y="2420"/>
              <a:ext cx="110" cy="33"/>
            </a:xfrm>
            <a:custGeom>
              <a:avLst/>
              <a:gdLst>
                <a:gd name="T0" fmla="*/ 1193 w 1209"/>
                <a:gd name="T1" fmla="*/ 182 h 364"/>
                <a:gd name="T2" fmla="*/ 1183 w 1209"/>
                <a:gd name="T3" fmla="*/ 249 h 364"/>
                <a:gd name="T4" fmla="*/ 1156 w 1209"/>
                <a:gd name="T5" fmla="*/ 300 h 364"/>
                <a:gd name="T6" fmla="*/ 1118 w 1209"/>
                <a:gd name="T7" fmla="*/ 335 h 364"/>
                <a:gd name="T8" fmla="*/ 1082 w 1209"/>
                <a:gd name="T9" fmla="*/ 346 h 364"/>
                <a:gd name="T10" fmla="*/ 141 w 1209"/>
                <a:gd name="T11" fmla="*/ 348 h 364"/>
                <a:gd name="T12" fmla="*/ 116 w 1209"/>
                <a:gd name="T13" fmla="*/ 343 h 364"/>
                <a:gd name="T14" fmla="*/ 74 w 1209"/>
                <a:gd name="T15" fmla="*/ 318 h 364"/>
                <a:gd name="T16" fmla="*/ 38 w 1209"/>
                <a:gd name="T17" fmla="*/ 276 h 364"/>
                <a:gd name="T18" fmla="*/ 19 w 1209"/>
                <a:gd name="T19" fmla="*/ 216 h 364"/>
                <a:gd name="T20" fmla="*/ 19 w 1209"/>
                <a:gd name="T21" fmla="*/ 148 h 364"/>
                <a:gd name="T22" fmla="*/ 38 w 1209"/>
                <a:gd name="T23" fmla="*/ 90 h 364"/>
                <a:gd name="T24" fmla="*/ 74 w 1209"/>
                <a:gd name="T25" fmla="*/ 46 h 364"/>
                <a:gd name="T26" fmla="*/ 116 w 1209"/>
                <a:gd name="T27" fmla="*/ 21 h 364"/>
                <a:gd name="T28" fmla="*/ 141 w 1209"/>
                <a:gd name="T29" fmla="*/ 16 h 364"/>
                <a:gd name="T30" fmla="*/ 1082 w 1209"/>
                <a:gd name="T31" fmla="*/ 19 h 364"/>
                <a:gd name="T32" fmla="*/ 1118 w 1209"/>
                <a:gd name="T33" fmla="*/ 30 h 364"/>
                <a:gd name="T34" fmla="*/ 1156 w 1209"/>
                <a:gd name="T35" fmla="*/ 65 h 364"/>
                <a:gd name="T36" fmla="*/ 1183 w 1209"/>
                <a:gd name="T37" fmla="*/ 116 h 364"/>
                <a:gd name="T38" fmla="*/ 1193 w 1209"/>
                <a:gd name="T39" fmla="*/ 182 h 364"/>
                <a:gd name="T40" fmla="*/ 1209 w 1209"/>
                <a:gd name="T41" fmla="*/ 182 h 364"/>
                <a:gd name="T42" fmla="*/ 1199 w 1209"/>
                <a:gd name="T43" fmla="*/ 113 h 364"/>
                <a:gd name="T44" fmla="*/ 1169 w 1209"/>
                <a:gd name="T45" fmla="*/ 55 h 364"/>
                <a:gd name="T46" fmla="*/ 1126 w 1209"/>
                <a:gd name="T47" fmla="*/ 16 h 364"/>
                <a:gd name="T48" fmla="*/ 1098 w 1209"/>
                <a:gd name="T49" fmla="*/ 5 h 364"/>
                <a:gd name="T50" fmla="*/ 1069 w 1209"/>
                <a:gd name="T51" fmla="*/ 0 h 364"/>
                <a:gd name="T52" fmla="*/ 125 w 1209"/>
                <a:gd name="T53" fmla="*/ 3 h 364"/>
                <a:gd name="T54" fmla="*/ 97 w 1209"/>
                <a:gd name="T55" fmla="*/ 9 h 364"/>
                <a:gd name="T56" fmla="*/ 74 w 1209"/>
                <a:gd name="T57" fmla="*/ 25 h 364"/>
                <a:gd name="T58" fmla="*/ 41 w 1209"/>
                <a:gd name="T59" fmla="*/ 55 h 364"/>
                <a:gd name="T60" fmla="*/ 11 w 1209"/>
                <a:gd name="T61" fmla="*/ 113 h 364"/>
                <a:gd name="T62" fmla="*/ 0 w 1209"/>
                <a:gd name="T63" fmla="*/ 182 h 364"/>
                <a:gd name="T64" fmla="*/ 11 w 1209"/>
                <a:gd name="T65" fmla="*/ 251 h 364"/>
                <a:gd name="T66" fmla="*/ 41 w 1209"/>
                <a:gd name="T67" fmla="*/ 311 h 364"/>
                <a:gd name="T68" fmla="*/ 74 w 1209"/>
                <a:gd name="T69" fmla="*/ 341 h 364"/>
                <a:gd name="T70" fmla="*/ 97 w 1209"/>
                <a:gd name="T71" fmla="*/ 357 h 364"/>
                <a:gd name="T72" fmla="*/ 125 w 1209"/>
                <a:gd name="T73" fmla="*/ 362 h 364"/>
                <a:gd name="T74" fmla="*/ 1069 w 1209"/>
                <a:gd name="T75" fmla="*/ 364 h 364"/>
                <a:gd name="T76" fmla="*/ 1098 w 1209"/>
                <a:gd name="T77" fmla="*/ 359 h 364"/>
                <a:gd name="T78" fmla="*/ 1126 w 1209"/>
                <a:gd name="T79" fmla="*/ 348 h 364"/>
                <a:gd name="T80" fmla="*/ 1169 w 1209"/>
                <a:gd name="T81" fmla="*/ 311 h 364"/>
                <a:gd name="T82" fmla="*/ 1199 w 1209"/>
                <a:gd name="T83" fmla="*/ 251 h 364"/>
                <a:gd name="T84" fmla="*/ 1209 w 1209"/>
                <a:gd name="T85" fmla="*/ 18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09" h="364">
                  <a:moveTo>
                    <a:pt x="1201" y="182"/>
                  </a:moveTo>
                  <a:lnTo>
                    <a:pt x="1193" y="182"/>
                  </a:lnTo>
                  <a:lnTo>
                    <a:pt x="1190" y="216"/>
                  </a:lnTo>
                  <a:lnTo>
                    <a:pt x="1183" y="249"/>
                  </a:lnTo>
                  <a:lnTo>
                    <a:pt x="1172" y="276"/>
                  </a:lnTo>
                  <a:lnTo>
                    <a:pt x="1156" y="300"/>
                  </a:lnTo>
                  <a:lnTo>
                    <a:pt x="1139" y="318"/>
                  </a:lnTo>
                  <a:lnTo>
                    <a:pt x="1118" y="335"/>
                  </a:lnTo>
                  <a:lnTo>
                    <a:pt x="1093" y="343"/>
                  </a:lnTo>
                  <a:lnTo>
                    <a:pt x="1082" y="346"/>
                  </a:lnTo>
                  <a:lnTo>
                    <a:pt x="1069" y="348"/>
                  </a:lnTo>
                  <a:lnTo>
                    <a:pt x="141" y="348"/>
                  </a:lnTo>
                  <a:lnTo>
                    <a:pt x="127" y="346"/>
                  </a:lnTo>
                  <a:lnTo>
                    <a:pt x="116" y="343"/>
                  </a:lnTo>
                  <a:lnTo>
                    <a:pt x="92" y="335"/>
                  </a:lnTo>
                  <a:lnTo>
                    <a:pt x="74" y="318"/>
                  </a:lnTo>
                  <a:lnTo>
                    <a:pt x="54" y="300"/>
                  </a:lnTo>
                  <a:lnTo>
                    <a:pt x="38" y="276"/>
                  </a:lnTo>
                  <a:lnTo>
                    <a:pt x="28" y="249"/>
                  </a:lnTo>
                  <a:lnTo>
                    <a:pt x="19" y="216"/>
                  </a:lnTo>
                  <a:lnTo>
                    <a:pt x="17" y="182"/>
                  </a:lnTo>
                  <a:lnTo>
                    <a:pt x="19" y="148"/>
                  </a:lnTo>
                  <a:lnTo>
                    <a:pt x="28" y="116"/>
                  </a:lnTo>
                  <a:lnTo>
                    <a:pt x="38" y="90"/>
                  </a:lnTo>
                  <a:lnTo>
                    <a:pt x="54" y="65"/>
                  </a:lnTo>
                  <a:lnTo>
                    <a:pt x="74" y="46"/>
                  </a:lnTo>
                  <a:lnTo>
                    <a:pt x="92" y="30"/>
                  </a:lnTo>
                  <a:lnTo>
                    <a:pt x="116" y="21"/>
                  </a:lnTo>
                  <a:lnTo>
                    <a:pt x="127" y="19"/>
                  </a:lnTo>
                  <a:lnTo>
                    <a:pt x="141" y="16"/>
                  </a:lnTo>
                  <a:lnTo>
                    <a:pt x="1069" y="16"/>
                  </a:lnTo>
                  <a:lnTo>
                    <a:pt x="1082" y="19"/>
                  </a:lnTo>
                  <a:lnTo>
                    <a:pt x="1093" y="21"/>
                  </a:lnTo>
                  <a:lnTo>
                    <a:pt x="1118" y="30"/>
                  </a:lnTo>
                  <a:lnTo>
                    <a:pt x="1139" y="46"/>
                  </a:lnTo>
                  <a:lnTo>
                    <a:pt x="1156" y="65"/>
                  </a:lnTo>
                  <a:lnTo>
                    <a:pt x="1172" y="90"/>
                  </a:lnTo>
                  <a:lnTo>
                    <a:pt x="1183" y="116"/>
                  </a:lnTo>
                  <a:lnTo>
                    <a:pt x="1190" y="148"/>
                  </a:lnTo>
                  <a:lnTo>
                    <a:pt x="1193" y="182"/>
                  </a:lnTo>
                  <a:lnTo>
                    <a:pt x="1201" y="182"/>
                  </a:lnTo>
                  <a:lnTo>
                    <a:pt x="1209" y="182"/>
                  </a:lnTo>
                  <a:lnTo>
                    <a:pt x="1207" y="146"/>
                  </a:lnTo>
                  <a:lnTo>
                    <a:pt x="1199" y="113"/>
                  </a:lnTo>
                  <a:lnTo>
                    <a:pt x="1185" y="81"/>
                  </a:lnTo>
                  <a:lnTo>
                    <a:pt x="1169" y="55"/>
                  </a:lnTo>
                  <a:lnTo>
                    <a:pt x="1150" y="33"/>
                  </a:lnTo>
                  <a:lnTo>
                    <a:pt x="1126" y="16"/>
                  </a:lnTo>
                  <a:lnTo>
                    <a:pt x="1112" y="9"/>
                  </a:lnTo>
                  <a:lnTo>
                    <a:pt x="1098" y="5"/>
                  </a:lnTo>
                  <a:lnTo>
                    <a:pt x="1085" y="3"/>
                  </a:lnTo>
                  <a:lnTo>
                    <a:pt x="1069" y="0"/>
                  </a:lnTo>
                  <a:lnTo>
                    <a:pt x="141" y="0"/>
                  </a:lnTo>
                  <a:lnTo>
                    <a:pt x="125" y="3"/>
                  </a:lnTo>
                  <a:lnTo>
                    <a:pt x="111" y="5"/>
                  </a:lnTo>
                  <a:lnTo>
                    <a:pt x="97" y="9"/>
                  </a:lnTo>
                  <a:lnTo>
                    <a:pt x="84" y="16"/>
                  </a:lnTo>
                  <a:lnTo>
                    <a:pt x="74" y="25"/>
                  </a:lnTo>
                  <a:lnTo>
                    <a:pt x="62" y="33"/>
                  </a:lnTo>
                  <a:lnTo>
                    <a:pt x="41" y="55"/>
                  </a:lnTo>
                  <a:lnTo>
                    <a:pt x="25" y="81"/>
                  </a:lnTo>
                  <a:lnTo>
                    <a:pt x="11" y="113"/>
                  </a:lnTo>
                  <a:lnTo>
                    <a:pt x="3" y="146"/>
                  </a:lnTo>
                  <a:lnTo>
                    <a:pt x="0" y="182"/>
                  </a:lnTo>
                  <a:lnTo>
                    <a:pt x="3" y="219"/>
                  </a:lnTo>
                  <a:lnTo>
                    <a:pt x="11" y="251"/>
                  </a:lnTo>
                  <a:lnTo>
                    <a:pt x="25" y="284"/>
                  </a:lnTo>
                  <a:lnTo>
                    <a:pt x="41" y="311"/>
                  </a:lnTo>
                  <a:lnTo>
                    <a:pt x="62" y="332"/>
                  </a:lnTo>
                  <a:lnTo>
                    <a:pt x="74" y="341"/>
                  </a:lnTo>
                  <a:lnTo>
                    <a:pt x="84" y="348"/>
                  </a:lnTo>
                  <a:lnTo>
                    <a:pt x="97" y="357"/>
                  </a:lnTo>
                  <a:lnTo>
                    <a:pt x="111" y="359"/>
                  </a:lnTo>
                  <a:lnTo>
                    <a:pt x="125" y="362"/>
                  </a:lnTo>
                  <a:lnTo>
                    <a:pt x="141" y="364"/>
                  </a:lnTo>
                  <a:lnTo>
                    <a:pt x="1069" y="364"/>
                  </a:lnTo>
                  <a:lnTo>
                    <a:pt x="1085" y="362"/>
                  </a:lnTo>
                  <a:lnTo>
                    <a:pt x="1098" y="359"/>
                  </a:lnTo>
                  <a:lnTo>
                    <a:pt x="1112" y="357"/>
                  </a:lnTo>
                  <a:lnTo>
                    <a:pt x="1126" y="348"/>
                  </a:lnTo>
                  <a:lnTo>
                    <a:pt x="1150" y="332"/>
                  </a:lnTo>
                  <a:lnTo>
                    <a:pt x="1169" y="311"/>
                  </a:lnTo>
                  <a:lnTo>
                    <a:pt x="1185" y="284"/>
                  </a:lnTo>
                  <a:lnTo>
                    <a:pt x="1199" y="251"/>
                  </a:lnTo>
                  <a:lnTo>
                    <a:pt x="1207" y="219"/>
                  </a:lnTo>
                  <a:lnTo>
                    <a:pt x="1209" y="182"/>
                  </a:lnTo>
                  <a:lnTo>
                    <a:pt x="1201" y="18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7" name="Freeform 83"/>
            <p:cNvSpPr/>
            <p:nvPr/>
          </p:nvSpPr>
          <p:spPr bwMode="auto">
            <a:xfrm>
              <a:off x="2465" y="2432"/>
              <a:ext cx="107" cy="20"/>
            </a:xfrm>
            <a:custGeom>
              <a:avLst/>
              <a:gdLst>
                <a:gd name="T0" fmla="*/ 8 w 1184"/>
                <a:gd name="T1" fmla="*/ 0 h 221"/>
                <a:gd name="T2" fmla="*/ 2 w 1184"/>
                <a:gd name="T3" fmla="*/ 27 h 221"/>
                <a:gd name="T4" fmla="*/ 0 w 1184"/>
                <a:gd name="T5" fmla="*/ 55 h 221"/>
                <a:gd name="T6" fmla="*/ 2 w 1184"/>
                <a:gd name="T7" fmla="*/ 89 h 221"/>
                <a:gd name="T8" fmla="*/ 11 w 1184"/>
                <a:gd name="T9" fmla="*/ 122 h 221"/>
                <a:gd name="T10" fmla="*/ 21 w 1184"/>
                <a:gd name="T11" fmla="*/ 149 h 221"/>
                <a:gd name="T12" fmla="*/ 37 w 1184"/>
                <a:gd name="T13" fmla="*/ 173 h 221"/>
                <a:gd name="T14" fmla="*/ 57 w 1184"/>
                <a:gd name="T15" fmla="*/ 191 h 221"/>
                <a:gd name="T16" fmla="*/ 75 w 1184"/>
                <a:gd name="T17" fmla="*/ 208 h 221"/>
                <a:gd name="T18" fmla="*/ 99 w 1184"/>
                <a:gd name="T19" fmla="*/ 216 h 221"/>
                <a:gd name="T20" fmla="*/ 110 w 1184"/>
                <a:gd name="T21" fmla="*/ 219 h 221"/>
                <a:gd name="T22" fmla="*/ 124 w 1184"/>
                <a:gd name="T23" fmla="*/ 221 h 221"/>
                <a:gd name="T24" fmla="*/ 1052 w 1184"/>
                <a:gd name="T25" fmla="*/ 221 h 221"/>
                <a:gd name="T26" fmla="*/ 1065 w 1184"/>
                <a:gd name="T27" fmla="*/ 219 h 221"/>
                <a:gd name="T28" fmla="*/ 1076 w 1184"/>
                <a:gd name="T29" fmla="*/ 216 h 221"/>
                <a:gd name="T30" fmla="*/ 1101 w 1184"/>
                <a:gd name="T31" fmla="*/ 208 h 221"/>
                <a:gd name="T32" fmla="*/ 1122 w 1184"/>
                <a:gd name="T33" fmla="*/ 191 h 221"/>
                <a:gd name="T34" fmla="*/ 1139 w 1184"/>
                <a:gd name="T35" fmla="*/ 173 h 221"/>
                <a:gd name="T36" fmla="*/ 1155 w 1184"/>
                <a:gd name="T37" fmla="*/ 149 h 221"/>
                <a:gd name="T38" fmla="*/ 1166 w 1184"/>
                <a:gd name="T39" fmla="*/ 122 h 221"/>
                <a:gd name="T40" fmla="*/ 1173 w 1184"/>
                <a:gd name="T41" fmla="*/ 89 h 221"/>
                <a:gd name="T42" fmla="*/ 1176 w 1184"/>
                <a:gd name="T43" fmla="*/ 55 h 221"/>
                <a:gd name="T44" fmla="*/ 1184 w 1184"/>
                <a:gd name="T45" fmla="*/ 55 h 221"/>
                <a:gd name="T46" fmla="*/ 1176 w 1184"/>
                <a:gd name="T47" fmla="*/ 55 h 221"/>
                <a:gd name="T48" fmla="*/ 1173 w 1184"/>
                <a:gd name="T49" fmla="*/ 27 h 221"/>
                <a:gd name="T50" fmla="*/ 1168 w 1184"/>
                <a:gd name="T51" fmla="*/ 0 h 221"/>
                <a:gd name="T52" fmla="*/ 1160 w 1184"/>
                <a:gd name="T53" fmla="*/ 19 h 221"/>
                <a:gd name="T54" fmla="*/ 1150 w 1184"/>
                <a:gd name="T55" fmla="*/ 37 h 221"/>
                <a:gd name="T56" fmla="*/ 1136 w 1184"/>
                <a:gd name="T57" fmla="*/ 55 h 221"/>
                <a:gd name="T58" fmla="*/ 1122 w 1184"/>
                <a:gd name="T59" fmla="*/ 67 h 221"/>
                <a:gd name="T60" fmla="*/ 1106 w 1184"/>
                <a:gd name="T61" fmla="*/ 78 h 221"/>
                <a:gd name="T62" fmla="*/ 1090 w 1184"/>
                <a:gd name="T63" fmla="*/ 87 h 221"/>
                <a:gd name="T64" fmla="*/ 1071 w 1184"/>
                <a:gd name="T65" fmla="*/ 92 h 221"/>
                <a:gd name="T66" fmla="*/ 1052 w 1184"/>
                <a:gd name="T67" fmla="*/ 92 h 221"/>
                <a:gd name="T68" fmla="*/ 124 w 1184"/>
                <a:gd name="T69" fmla="*/ 92 h 221"/>
                <a:gd name="T70" fmla="*/ 105 w 1184"/>
                <a:gd name="T71" fmla="*/ 92 h 221"/>
                <a:gd name="T72" fmla="*/ 86 w 1184"/>
                <a:gd name="T73" fmla="*/ 87 h 221"/>
                <a:gd name="T74" fmla="*/ 70 w 1184"/>
                <a:gd name="T75" fmla="*/ 78 h 221"/>
                <a:gd name="T76" fmla="*/ 54 w 1184"/>
                <a:gd name="T77" fmla="*/ 67 h 221"/>
                <a:gd name="T78" fmla="*/ 40 w 1184"/>
                <a:gd name="T79" fmla="*/ 55 h 221"/>
                <a:gd name="T80" fmla="*/ 27 w 1184"/>
                <a:gd name="T81" fmla="*/ 37 h 221"/>
                <a:gd name="T82" fmla="*/ 16 w 1184"/>
                <a:gd name="T83" fmla="*/ 19 h 221"/>
                <a:gd name="T84" fmla="*/ 8 w 1184"/>
                <a:gd name="T85"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84" h="221">
                  <a:moveTo>
                    <a:pt x="8" y="0"/>
                  </a:moveTo>
                  <a:lnTo>
                    <a:pt x="2" y="27"/>
                  </a:lnTo>
                  <a:lnTo>
                    <a:pt x="0" y="55"/>
                  </a:lnTo>
                  <a:lnTo>
                    <a:pt x="2" y="89"/>
                  </a:lnTo>
                  <a:lnTo>
                    <a:pt x="11" y="122"/>
                  </a:lnTo>
                  <a:lnTo>
                    <a:pt x="21" y="149"/>
                  </a:lnTo>
                  <a:lnTo>
                    <a:pt x="37" y="173"/>
                  </a:lnTo>
                  <a:lnTo>
                    <a:pt x="57" y="191"/>
                  </a:lnTo>
                  <a:lnTo>
                    <a:pt x="75" y="208"/>
                  </a:lnTo>
                  <a:lnTo>
                    <a:pt x="99" y="216"/>
                  </a:lnTo>
                  <a:lnTo>
                    <a:pt x="110" y="219"/>
                  </a:lnTo>
                  <a:lnTo>
                    <a:pt x="124" y="221"/>
                  </a:lnTo>
                  <a:lnTo>
                    <a:pt x="1052" y="221"/>
                  </a:lnTo>
                  <a:lnTo>
                    <a:pt x="1065" y="219"/>
                  </a:lnTo>
                  <a:lnTo>
                    <a:pt x="1076" y="216"/>
                  </a:lnTo>
                  <a:lnTo>
                    <a:pt x="1101" y="208"/>
                  </a:lnTo>
                  <a:lnTo>
                    <a:pt x="1122" y="191"/>
                  </a:lnTo>
                  <a:lnTo>
                    <a:pt x="1139" y="173"/>
                  </a:lnTo>
                  <a:lnTo>
                    <a:pt x="1155" y="149"/>
                  </a:lnTo>
                  <a:lnTo>
                    <a:pt x="1166" y="122"/>
                  </a:lnTo>
                  <a:lnTo>
                    <a:pt x="1173" y="89"/>
                  </a:lnTo>
                  <a:lnTo>
                    <a:pt x="1176" y="55"/>
                  </a:lnTo>
                  <a:lnTo>
                    <a:pt x="1184" y="55"/>
                  </a:lnTo>
                  <a:lnTo>
                    <a:pt x="1176" y="55"/>
                  </a:lnTo>
                  <a:lnTo>
                    <a:pt x="1173" y="27"/>
                  </a:lnTo>
                  <a:lnTo>
                    <a:pt x="1168" y="0"/>
                  </a:lnTo>
                  <a:lnTo>
                    <a:pt x="1160" y="19"/>
                  </a:lnTo>
                  <a:lnTo>
                    <a:pt x="1150" y="37"/>
                  </a:lnTo>
                  <a:lnTo>
                    <a:pt x="1136" y="55"/>
                  </a:lnTo>
                  <a:lnTo>
                    <a:pt x="1122" y="67"/>
                  </a:lnTo>
                  <a:lnTo>
                    <a:pt x="1106" y="78"/>
                  </a:lnTo>
                  <a:lnTo>
                    <a:pt x="1090" y="87"/>
                  </a:lnTo>
                  <a:lnTo>
                    <a:pt x="1071" y="92"/>
                  </a:lnTo>
                  <a:lnTo>
                    <a:pt x="1052" y="92"/>
                  </a:lnTo>
                  <a:lnTo>
                    <a:pt x="124" y="92"/>
                  </a:lnTo>
                  <a:lnTo>
                    <a:pt x="105" y="92"/>
                  </a:lnTo>
                  <a:lnTo>
                    <a:pt x="86" y="87"/>
                  </a:lnTo>
                  <a:lnTo>
                    <a:pt x="70" y="78"/>
                  </a:lnTo>
                  <a:lnTo>
                    <a:pt x="54" y="67"/>
                  </a:lnTo>
                  <a:lnTo>
                    <a:pt x="40" y="55"/>
                  </a:lnTo>
                  <a:lnTo>
                    <a:pt x="27" y="37"/>
                  </a:lnTo>
                  <a:lnTo>
                    <a:pt x="16" y="19"/>
                  </a:lnTo>
                  <a:lnTo>
                    <a:pt x="8" y="0"/>
                  </a:lnTo>
                  <a:close/>
                </a:path>
              </a:pathLst>
            </a:custGeom>
            <a:solidFill>
              <a:srgbClr val="E8E8E9"/>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8" name="Freeform 84"/>
            <p:cNvSpPr>
              <a:spLocks noEditPoints="1"/>
            </p:cNvSpPr>
            <p:nvPr/>
          </p:nvSpPr>
          <p:spPr bwMode="auto">
            <a:xfrm>
              <a:off x="2464" y="2431"/>
              <a:ext cx="108" cy="22"/>
            </a:xfrm>
            <a:custGeom>
              <a:avLst/>
              <a:gdLst>
                <a:gd name="T0" fmla="*/ 10 w 1192"/>
                <a:gd name="T1" fmla="*/ 0 h 244"/>
                <a:gd name="T2" fmla="*/ 2 w 1192"/>
                <a:gd name="T3" fmla="*/ 33 h 244"/>
                <a:gd name="T4" fmla="*/ 0 w 1192"/>
                <a:gd name="T5" fmla="*/ 69 h 244"/>
                <a:gd name="T6" fmla="*/ 2 w 1192"/>
                <a:gd name="T7" fmla="*/ 103 h 244"/>
                <a:gd name="T8" fmla="*/ 10 w 1192"/>
                <a:gd name="T9" fmla="*/ 136 h 244"/>
                <a:gd name="T10" fmla="*/ 24 w 1192"/>
                <a:gd name="T11" fmla="*/ 166 h 244"/>
                <a:gd name="T12" fmla="*/ 37 w 1192"/>
                <a:gd name="T13" fmla="*/ 192 h 244"/>
                <a:gd name="T14" fmla="*/ 59 w 1192"/>
                <a:gd name="T15" fmla="*/ 214 h 244"/>
                <a:gd name="T16" fmla="*/ 81 w 1192"/>
                <a:gd name="T17" fmla="*/ 230 h 244"/>
                <a:gd name="T18" fmla="*/ 91 w 1192"/>
                <a:gd name="T19" fmla="*/ 235 h 244"/>
                <a:gd name="T20" fmla="*/ 104 w 1192"/>
                <a:gd name="T21" fmla="*/ 238 h 244"/>
                <a:gd name="T22" fmla="*/ 118 w 1192"/>
                <a:gd name="T23" fmla="*/ 240 h 244"/>
                <a:gd name="T24" fmla="*/ 132 w 1192"/>
                <a:gd name="T25" fmla="*/ 244 h 244"/>
                <a:gd name="T26" fmla="*/ 1060 w 1192"/>
                <a:gd name="T27" fmla="*/ 244 h 244"/>
                <a:gd name="T28" fmla="*/ 1073 w 1192"/>
                <a:gd name="T29" fmla="*/ 240 h 244"/>
                <a:gd name="T30" fmla="*/ 1087 w 1192"/>
                <a:gd name="T31" fmla="*/ 238 h 244"/>
                <a:gd name="T32" fmla="*/ 1101 w 1192"/>
                <a:gd name="T33" fmla="*/ 235 h 244"/>
                <a:gd name="T34" fmla="*/ 1112 w 1192"/>
                <a:gd name="T35" fmla="*/ 230 h 244"/>
                <a:gd name="T36" fmla="*/ 1135 w 1192"/>
                <a:gd name="T37" fmla="*/ 214 h 244"/>
                <a:gd name="T38" fmla="*/ 1154 w 1192"/>
                <a:gd name="T39" fmla="*/ 192 h 244"/>
                <a:gd name="T40" fmla="*/ 1170 w 1192"/>
                <a:gd name="T41" fmla="*/ 166 h 244"/>
                <a:gd name="T42" fmla="*/ 1181 w 1192"/>
                <a:gd name="T43" fmla="*/ 136 h 244"/>
                <a:gd name="T44" fmla="*/ 1190 w 1192"/>
                <a:gd name="T45" fmla="*/ 103 h 244"/>
                <a:gd name="T46" fmla="*/ 1192 w 1192"/>
                <a:gd name="T47" fmla="*/ 69 h 244"/>
                <a:gd name="T48" fmla="*/ 1184 w 1192"/>
                <a:gd name="T49" fmla="*/ 69 h 244"/>
                <a:gd name="T50" fmla="*/ 1181 w 1192"/>
                <a:gd name="T51" fmla="*/ 103 h 244"/>
                <a:gd name="T52" fmla="*/ 1174 w 1192"/>
                <a:gd name="T53" fmla="*/ 136 h 244"/>
                <a:gd name="T54" fmla="*/ 1163 w 1192"/>
                <a:gd name="T55" fmla="*/ 163 h 244"/>
                <a:gd name="T56" fmla="*/ 1147 w 1192"/>
                <a:gd name="T57" fmla="*/ 187 h 244"/>
                <a:gd name="T58" fmla="*/ 1130 w 1192"/>
                <a:gd name="T59" fmla="*/ 205 h 244"/>
                <a:gd name="T60" fmla="*/ 1109 w 1192"/>
                <a:gd name="T61" fmla="*/ 222 h 244"/>
                <a:gd name="T62" fmla="*/ 1084 w 1192"/>
                <a:gd name="T63" fmla="*/ 230 h 244"/>
                <a:gd name="T64" fmla="*/ 1073 w 1192"/>
                <a:gd name="T65" fmla="*/ 233 h 244"/>
                <a:gd name="T66" fmla="*/ 1060 w 1192"/>
                <a:gd name="T67" fmla="*/ 235 h 244"/>
                <a:gd name="T68" fmla="*/ 132 w 1192"/>
                <a:gd name="T69" fmla="*/ 235 h 244"/>
                <a:gd name="T70" fmla="*/ 118 w 1192"/>
                <a:gd name="T71" fmla="*/ 233 h 244"/>
                <a:gd name="T72" fmla="*/ 107 w 1192"/>
                <a:gd name="T73" fmla="*/ 230 h 244"/>
                <a:gd name="T74" fmla="*/ 83 w 1192"/>
                <a:gd name="T75" fmla="*/ 222 h 244"/>
                <a:gd name="T76" fmla="*/ 65 w 1192"/>
                <a:gd name="T77" fmla="*/ 205 h 244"/>
                <a:gd name="T78" fmla="*/ 45 w 1192"/>
                <a:gd name="T79" fmla="*/ 187 h 244"/>
                <a:gd name="T80" fmla="*/ 29 w 1192"/>
                <a:gd name="T81" fmla="*/ 163 h 244"/>
                <a:gd name="T82" fmla="*/ 19 w 1192"/>
                <a:gd name="T83" fmla="*/ 136 h 244"/>
                <a:gd name="T84" fmla="*/ 10 w 1192"/>
                <a:gd name="T85" fmla="*/ 103 h 244"/>
                <a:gd name="T86" fmla="*/ 8 w 1192"/>
                <a:gd name="T87" fmla="*/ 69 h 244"/>
                <a:gd name="T88" fmla="*/ 10 w 1192"/>
                <a:gd name="T89" fmla="*/ 41 h 244"/>
                <a:gd name="T90" fmla="*/ 16 w 1192"/>
                <a:gd name="T91" fmla="*/ 14 h 244"/>
                <a:gd name="T92" fmla="*/ 10 w 1192"/>
                <a:gd name="T93" fmla="*/ 0 h 244"/>
                <a:gd name="T94" fmla="*/ 1181 w 1192"/>
                <a:gd name="T95" fmla="*/ 0 h 244"/>
                <a:gd name="T96" fmla="*/ 1176 w 1192"/>
                <a:gd name="T97" fmla="*/ 14 h 244"/>
                <a:gd name="T98" fmla="*/ 1181 w 1192"/>
                <a:gd name="T99" fmla="*/ 41 h 244"/>
                <a:gd name="T100" fmla="*/ 1184 w 1192"/>
                <a:gd name="T101" fmla="*/ 69 h 244"/>
                <a:gd name="T102" fmla="*/ 1192 w 1192"/>
                <a:gd name="T103" fmla="*/ 69 h 244"/>
                <a:gd name="T104" fmla="*/ 1190 w 1192"/>
                <a:gd name="T105" fmla="*/ 33 h 244"/>
                <a:gd name="T106" fmla="*/ 1181 w 1192"/>
                <a:gd name="T10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2" h="244">
                  <a:moveTo>
                    <a:pt x="10" y="0"/>
                  </a:moveTo>
                  <a:lnTo>
                    <a:pt x="2" y="33"/>
                  </a:lnTo>
                  <a:lnTo>
                    <a:pt x="0" y="69"/>
                  </a:lnTo>
                  <a:lnTo>
                    <a:pt x="2" y="103"/>
                  </a:lnTo>
                  <a:lnTo>
                    <a:pt x="10" y="136"/>
                  </a:lnTo>
                  <a:lnTo>
                    <a:pt x="24" y="166"/>
                  </a:lnTo>
                  <a:lnTo>
                    <a:pt x="37" y="192"/>
                  </a:lnTo>
                  <a:lnTo>
                    <a:pt x="59" y="214"/>
                  </a:lnTo>
                  <a:lnTo>
                    <a:pt x="81" y="230"/>
                  </a:lnTo>
                  <a:lnTo>
                    <a:pt x="91" y="235"/>
                  </a:lnTo>
                  <a:lnTo>
                    <a:pt x="104" y="238"/>
                  </a:lnTo>
                  <a:lnTo>
                    <a:pt x="118" y="240"/>
                  </a:lnTo>
                  <a:lnTo>
                    <a:pt x="132" y="244"/>
                  </a:lnTo>
                  <a:lnTo>
                    <a:pt x="1060" y="244"/>
                  </a:lnTo>
                  <a:lnTo>
                    <a:pt x="1073" y="240"/>
                  </a:lnTo>
                  <a:lnTo>
                    <a:pt x="1087" y="238"/>
                  </a:lnTo>
                  <a:lnTo>
                    <a:pt x="1101" y="235"/>
                  </a:lnTo>
                  <a:lnTo>
                    <a:pt x="1112" y="230"/>
                  </a:lnTo>
                  <a:lnTo>
                    <a:pt x="1135" y="214"/>
                  </a:lnTo>
                  <a:lnTo>
                    <a:pt x="1154" y="192"/>
                  </a:lnTo>
                  <a:lnTo>
                    <a:pt x="1170" y="166"/>
                  </a:lnTo>
                  <a:lnTo>
                    <a:pt x="1181" y="136"/>
                  </a:lnTo>
                  <a:lnTo>
                    <a:pt x="1190" y="103"/>
                  </a:lnTo>
                  <a:lnTo>
                    <a:pt x="1192" y="69"/>
                  </a:lnTo>
                  <a:lnTo>
                    <a:pt x="1184" y="69"/>
                  </a:lnTo>
                  <a:lnTo>
                    <a:pt x="1181" y="103"/>
                  </a:lnTo>
                  <a:lnTo>
                    <a:pt x="1174" y="136"/>
                  </a:lnTo>
                  <a:lnTo>
                    <a:pt x="1163" y="163"/>
                  </a:lnTo>
                  <a:lnTo>
                    <a:pt x="1147" y="187"/>
                  </a:lnTo>
                  <a:lnTo>
                    <a:pt x="1130" y="205"/>
                  </a:lnTo>
                  <a:lnTo>
                    <a:pt x="1109" y="222"/>
                  </a:lnTo>
                  <a:lnTo>
                    <a:pt x="1084" y="230"/>
                  </a:lnTo>
                  <a:lnTo>
                    <a:pt x="1073" y="233"/>
                  </a:lnTo>
                  <a:lnTo>
                    <a:pt x="1060" y="235"/>
                  </a:lnTo>
                  <a:lnTo>
                    <a:pt x="132" y="235"/>
                  </a:lnTo>
                  <a:lnTo>
                    <a:pt x="118" y="233"/>
                  </a:lnTo>
                  <a:lnTo>
                    <a:pt x="107" y="230"/>
                  </a:lnTo>
                  <a:lnTo>
                    <a:pt x="83" y="222"/>
                  </a:lnTo>
                  <a:lnTo>
                    <a:pt x="65" y="205"/>
                  </a:lnTo>
                  <a:lnTo>
                    <a:pt x="45" y="187"/>
                  </a:lnTo>
                  <a:lnTo>
                    <a:pt x="29" y="163"/>
                  </a:lnTo>
                  <a:lnTo>
                    <a:pt x="19" y="136"/>
                  </a:lnTo>
                  <a:lnTo>
                    <a:pt x="10" y="103"/>
                  </a:lnTo>
                  <a:lnTo>
                    <a:pt x="8" y="69"/>
                  </a:lnTo>
                  <a:lnTo>
                    <a:pt x="10" y="41"/>
                  </a:lnTo>
                  <a:lnTo>
                    <a:pt x="16" y="14"/>
                  </a:lnTo>
                  <a:lnTo>
                    <a:pt x="10" y="0"/>
                  </a:lnTo>
                  <a:close/>
                  <a:moveTo>
                    <a:pt x="1181" y="0"/>
                  </a:moveTo>
                  <a:lnTo>
                    <a:pt x="1176" y="14"/>
                  </a:lnTo>
                  <a:lnTo>
                    <a:pt x="1181" y="41"/>
                  </a:lnTo>
                  <a:lnTo>
                    <a:pt x="1184" y="69"/>
                  </a:lnTo>
                  <a:lnTo>
                    <a:pt x="1192" y="69"/>
                  </a:lnTo>
                  <a:lnTo>
                    <a:pt x="1190" y="33"/>
                  </a:lnTo>
                  <a:lnTo>
                    <a:pt x="1181" y="0"/>
                  </a:lnTo>
                  <a:close/>
                </a:path>
              </a:pathLst>
            </a:custGeom>
            <a:solidFill>
              <a:srgbClr val="6C3B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29" name="Freeform 85"/>
            <p:cNvSpPr/>
            <p:nvPr/>
          </p:nvSpPr>
          <p:spPr bwMode="auto">
            <a:xfrm>
              <a:off x="2610" y="2421"/>
              <a:ext cx="109" cy="32"/>
            </a:xfrm>
            <a:custGeom>
              <a:avLst/>
              <a:gdLst>
                <a:gd name="T0" fmla="*/ 1194 w 1194"/>
                <a:gd name="T1" fmla="*/ 173 h 348"/>
                <a:gd name="T2" fmla="*/ 1191 w 1194"/>
                <a:gd name="T3" fmla="*/ 207 h 348"/>
                <a:gd name="T4" fmla="*/ 1183 w 1194"/>
                <a:gd name="T5" fmla="*/ 240 h 348"/>
                <a:gd name="T6" fmla="*/ 1169 w 1194"/>
                <a:gd name="T7" fmla="*/ 270 h 348"/>
                <a:gd name="T8" fmla="*/ 1153 w 1194"/>
                <a:gd name="T9" fmla="*/ 296 h 348"/>
                <a:gd name="T10" fmla="*/ 1134 w 1194"/>
                <a:gd name="T11" fmla="*/ 318 h 348"/>
                <a:gd name="T12" fmla="*/ 1113 w 1194"/>
                <a:gd name="T13" fmla="*/ 334 h 348"/>
                <a:gd name="T14" fmla="*/ 1102 w 1194"/>
                <a:gd name="T15" fmla="*/ 339 h 348"/>
                <a:gd name="T16" fmla="*/ 1088 w 1194"/>
                <a:gd name="T17" fmla="*/ 342 h 348"/>
                <a:gd name="T18" fmla="*/ 1075 w 1194"/>
                <a:gd name="T19" fmla="*/ 344 h 348"/>
                <a:gd name="T20" fmla="*/ 1061 w 1194"/>
                <a:gd name="T21" fmla="*/ 348 h 348"/>
                <a:gd name="T22" fmla="*/ 133 w 1194"/>
                <a:gd name="T23" fmla="*/ 348 h 348"/>
                <a:gd name="T24" fmla="*/ 120 w 1194"/>
                <a:gd name="T25" fmla="*/ 344 h 348"/>
                <a:gd name="T26" fmla="*/ 106 w 1194"/>
                <a:gd name="T27" fmla="*/ 342 h 348"/>
                <a:gd name="T28" fmla="*/ 92 w 1194"/>
                <a:gd name="T29" fmla="*/ 339 h 348"/>
                <a:gd name="T30" fmla="*/ 82 w 1194"/>
                <a:gd name="T31" fmla="*/ 334 h 348"/>
                <a:gd name="T32" fmla="*/ 58 w 1194"/>
                <a:gd name="T33" fmla="*/ 318 h 348"/>
                <a:gd name="T34" fmla="*/ 39 w 1194"/>
                <a:gd name="T35" fmla="*/ 296 h 348"/>
                <a:gd name="T36" fmla="*/ 23 w 1194"/>
                <a:gd name="T37" fmla="*/ 270 h 348"/>
                <a:gd name="T38" fmla="*/ 12 w 1194"/>
                <a:gd name="T39" fmla="*/ 240 h 348"/>
                <a:gd name="T40" fmla="*/ 4 w 1194"/>
                <a:gd name="T41" fmla="*/ 207 h 348"/>
                <a:gd name="T42" fmla="*/ 0 w 1194"/>
                <a:gd name="T43" fmla="*/ 173 h 348"/>
                <a:gd name="T44" fmla="*/ 4 w 1194"/>
                <a:gd name="T45" fmla="*/ 139 h 348"/>
                <a:gd name="T46" fmla="*/ 12 w 1194"/>
                <a:gd name="T47" fmla="*/ 107 h 348"/>
                <a:gd name="T48" fmla="*/ 23 w 1194"/>
                <a:gd name="T49" fmla="*/ 78 h 348"/>
                <a:gd name="T50" fmla="*/ 39 w 1194"/>
                <a:gd name="T51" fmla="*/ 51 h 348"/>
                <a:gd name="T52" fmla="*/ 58 w 1194"/>
                <a:gd name="T53" fmla="*/ 29 h 348"/>
                <a:gd name="T54" fmla="*/ 82 w 1194"/>
                <a:gd name="T55" fmla="*/ 12 h 348"/>
                <a:gd name="T56" fmla="*/ 92 w 1194"/>
                <a:gd name="T57" fmla="*/ 7 h 348"/>
                <a:gd name="T58" fmla="*/ 106 w 1194"/>
                <a:gd name="T59" fmla="*/ 5 h 348"/>
                <a:gd name="T60" fmla="*/ 120 w 1194"/>
                <a:gd name="T61" fmla="*/ 2 h 348"/>
                <a:gd name="T62" fmla="*/ 133 w 1194"/>
                <a:gd name="T63" fmla="*/ 0 h 348"/>
                <a:gd name="T64" fmla="*/ 1061 w 1194"/>
                <a:gd name="T65" fmla="*/ 0 h 348"/>
                <a:gd name="T66" fmla="*/ 1075 w 1194"/>
                <a:gd name="T67" fmla="*/ 2 h 348"/>
                <a:gd name="T68" fmla="*/ 1088 w 1194"/>
                <a:gd name="T69" fmla="*/ 5 h 348"/>
                <a:gd name="T70" fmla="*/ 1102 w 1194"/>
                <a:gd name="T71" fmla="*/ 7 h 348"/>
                <a:gd name="T72" fmla="*/ 1113 w 1194"/>
                <a:gd name="T73" fmla="*/ 12 h 348"/>
                <a:gd name="T74" fmla="*/ 1134 w 1194"/>
                <a:gd name="T75" fmla="*/ 29 h 348"/>
                <a:gd name="T76" fmla="*/ 1153 w 1194"/>
                <a:gd name="T77" fmla="*/ 51 h 348"/>
                <a:gd name="T78" fmla="*/ 1169 w 1194"/>
                <a:gd name="T79" fmla="*/ 78 h 348"/>
                <a:gd name="T80" fmla="*/ 1183 w 1194"/>
                <a:gd name="T81" fmla="*/ 107 h 348"/>
                <a:gd name="T82" fmla="*/ 1191 w 1194"/>
                <a:gd name="T83" fmla="*/ 139 h 348"/>
                <a:gd name="T84" fmla="*/ 1194 w 1194"/>
                <a:gd name="T85" fmla="*/ 173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94" h="348">
                  <a:moveTo>
                    <a:pt x="1194" y="173"/>
                  </a:moveTo>
                  <a:lnTo>
                    <a:pt x="1191" y="207"/>
                  </a:lnTo>
                  <a:lnTo>
                    <a:pt x="1183" y="240"/>
                  </a:lnTo>
                  <a:lnTo>
                    <a:pt x="1169" y="270"/>
                  </a:lnTo>
                  <a:lnTo>
                    <a:pt x="1153" y="296"/>
                  </a:lnTo>
                  <a:lnTo>
                    <a:pt x="1134" y="318"/>
                  </a:lnTo>
                  <a:lnTo>
                    <a:pt x="1113" y="334"/>
                  </a:lnTo>
                  <a:lnTo>
                    <a:pt x="1102" y="339"/>
                  </a:lnTo>
                  <a:lnTo>
                    <a:pt x="1088" y="342"/>
                  </a:lnTo>
                  <a:lnTo>
                    <a:pt x="1075" y="344"/>
                  </a:lnTo>
                  <a:lnTo>
                    <a:pt x="1061" y="348"/>
                  </a:lnTo>
                  <a:lnTo>
                    <a:pt x="133" y="348"/>
                  </a:lnTo>
                  <a:lnTo>
                    <a:pt x="120" y="344"/>
                  </a:lnTo>
                  <a:lnTo>
                    <a:pt x="106" y="342"/>
                  </a:lnTo>
                  <a:lnTo>
                    <a:pt x="92" y="339"/>
                  </a:lnTo>
                  <a:lnTo>
                    <a:pt x="82" y="334"/>
                  </a:lnTo>
                  <a:lnTo>
                    <a:pt x="58" y="318"/>
                  </a:lnTo>
                  <a:lnTo>
                    <a:pt x="39" y="296"/>
                  </a:lnTo>
                  <a:lnTo>
                    <a:pt x="23" y="270"/>
                  </a:lnTo>
                  <a:lnTo>
                    <a:pt x="12" y="240"/>
                  </a:lnTo>
                  <a:lnTo>
                    <a:pt x="4" y="207"/>
                  </a:lnTo>
                  <a:lnTo>
                    <a:pt x="0" y="173"/>
                  </a:lnTo>
                  <a:lnTo>
                    <a:pt x="4" y="139"/>
                  </a:lnTo>
                  <a:lnTo>
                    <a:pt x="12" y="107"/>
                  </a:lnTo>
                  <a:lnTo>
                    <a:pt x="23" y="78"/>
                  </a:lnTo>
                  <a:lnTo>
                    <a:pt x="39" y="51"/>
                  </a:lnTo>
                  <a:lnTo>
                    <a:pt x="58" y="29"/>
                  </a:lnTo>
                  <a:lnTo>
                    <a:pt x="82" y="12"/>
                  </a:lnTo>
                  <a:lnTo>
                    <a:pt x="92" y="7"/>
                  </a:lnTo>
                  <a:lnTo>
                    <a:pt x="106" y="5"/>
                  </a:lnTo>
                  <a:lnTo>
                    <a:pt x="120" y="2"/>
                  </a:lnTo>
                  <a:lnTo>
                    <a:pt x="133" y="0"/>
                  </a:lnTo>
                  <a:lnTo>
                    <a:pt x="1061" y="0"/>
                  </a:lnTo>
                  <a:lnTo>
                    <a:pt x="1075" y="2"/>
                  </a:lnTo>
                  <a:lnTo>
                    <a:pt x="1088" y="5"/>
                  </a:lnTo>
                  <a:lnTo>
                    <a:pt x="1102" y="7"/>
                  </a:lnTo>
                  <a:lnTo>
                    <a:pt x="1113" y="12"/>
                  </a:lnTo>
                  <a:lnTo>
                    <a:pt x="1134" y="29"/>
                  </a:lnTo>
                  <a:lnTo>
                    <a:pt x="1153" y="51"/>
                  </a:lnTo>
                  <a:lnTo>
                    <a:pt x="1169" y="78"/>
                  </a:lnTo>
                  <a:lnTo>
                    <a:pt x="1183" y="107"/>
                  </a:lnTo>
                  <a:lnTo>
                    <a:pt x="1191" y="139"/>
                  </a:lnTo>
                  <a:lnTo>
                    <a:pt x="1194" y="173"/>
                  </a:lnTo>
                  <a:close/>
                </a:path>
              </a:pathLst>
            </a:custGeom>
            <a:solidFill>
              <a:srgbClr val="F8F5A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0" name="Freeform 86"/>
            <p:cNvSpPr/>
            <p:nvPr/>
          </p:nvSpPr>
          <p:spPr bwMode="auto">
            <a:xfrm>
              <a:off x="2609" y="2420"/>
              <a:ext cx="110" cy="33"/>
            </a:xfrm>
            <a:custGeom>
              <a:avLst/>
              <a:gdLst>
                <a:gd name="T0" fmla="*/ 1192 w 1209"/>
                <a:gd name="T1" fmla="*/ 182 h 364"/>
                <a:gd name="T2" fmla="*/ 1182 w 1209"/>
                <a:gd name="T3" fmla="*/ 249 h 364"/>
                <a:gd name="T4" fmla="*/ 1155 w 1209"/>
                <a:gd name="T5" fmla="*/ 300 h 364"/>
                <a:gd name="T6" fmla="*/ 1117 w 1209"/>
                <a:gd name="T7" fmla="*/ 335 h 364"/>
                <a:gd name="T8" fmla="*/ 1082 w 1209"/>
                <a:gd name="T9" fmla="*/ 346 h 364"/>
                <a:gd name="T10" fmla="*/ 140 w 1209"/>
                <a:gd name="T11" fmla="*/ 348 h 364"/>
                <a:gd name="T12" fmla="*/ 113 w 1209"/>
                <a:gd name="T13" fmla="*/ 343 h 364"/>
                <a:gd name="T14" fmla="*/ 70 w 1209"/>
                <a:gd name="T15" fmla="*/ 318 h 364"/>
                <a:gd name="T16" fmla="*/ 37 w 1209"/>
                <a:gd name="T17" fmla="*/ 276 h 364"/>
                <a:gd name="T18" fmla="*/ 19 w 1209"/>
                <a:gd name="T19" fmla="*/ 216 h 364"/>
                <a:gd name="T20" fmla="*/ 19 w 1209"/>
                <a:gd name="T21" fmla="*/ 148 h 364"/>
                <a:gd name="T22" fmla="*/ 37 w 1209"/>
                <a:gd name="T23" fmla="*/ 90 h 364"/>
                <a:gd name="T24" fmla="*/ 70 w 1209"/>
                <a:gd name="T25" fmla="*/ 46 h 364"/>
                <a:gd name="T26" fmla="*/ 113 w 1209"/>
                <a:gd name="T27" fmla="*/ 21 h 364"/>
                <a:gd name="T28" fmla="*/ 140 w 1209"/>
                <a:gd name="T29" fmla="*/ 16 h 364"/>
                <a:gd name="T30" fmla="*/ 1082 w 1209"/>
                <a:gd name="T31" fmla="*/ 19 h 364"/>
                <a:gd name="T32" fmla="*/ 1117 w 1209"/>
                <a:gd name="T33" fmla="*/ 30 h 364"/>
                <a:gd name="T34" fmla="*/ 1155 w 1209"/>
                <a:gd name="T35" fmla="*/ 65 h 364"/>
                <a:gd name="T36" fmla="*/ 1182 w 1209"/>
                <a:gd name="T37" fmla="*/ 116 h 364"/>
                <a:gd name="T38" fmla="*/ 1192 w 1209"/>
                <a:gd name="T39" fmla="*/ 182 h 364"/>
                <a:gd name="T40" fmla="*/ 1209 w 1209"/>
                <a:gd name="T41" fmla="*/ 182 h 364"/>
                <a:gd name="T42" fmla="*/ 1198 w 1209"/>
                <a:gd name="T43" fmla="*/ 113 h 364"/>
                <a:gd name="T44" fmla="*/ 1169 w 1209"/>
                <a:gd name="T45" fmla="*/ 55 h 364"/>
                <a:gd name="T46" fmla="*/ 1136 w 1209"/>
                <a:gd name="T47" fmla="*/ 25 h 364"/>
                <a:gd name="T48" fmla="*/ 1112 w 1209"/>
                <a:gd name="T49" fmla="*/ 9 h 364"/>
                <a:gd name="T50" fmla="*/ 1082 w 1209"/>
                <a:gd name="T51" fmla="*/ 3 h 364"/>
                <a:gd name="T52" fmla="*/ 140 w 1209"/>
                <a:gd name="T53" fmla="*/ 0 h 364"/>
                <a:gd name="T54" fmla="*/ 110 w 1209"/>
                <a:gd name="T55" fmla="*/ 5 h 364"/>
                <a:gd name="T56" fmla="*/ 83 w 1209"/>
                <a:gd name="T57" fmla="*/ 16 h 364"/>
                <a:gd name="T58" fmla="*/ 59 w 1209"/>
                <a:gd name="T59" fmla="*/ 33 h 364"/>
                <a:gd name="T60" fmla="*/ 21 w 1209"/>
                <a:gd name="T61" fmla="*/ 81 h 364"/>
                <a:gd name="T62" fmla="*/ 2 w 1209"/>
                <a:gd name="T63" fmla="*/ 146 h 364"/>
                <a:gd name="T64" fmla="*/ 2 w 1209"/>
                <a:gd name="T65" fmla="*/ 219 h 364"/>
                <a:gd name="T66" fmla="*/ 21 w 1209"/>
                <a:gd name="T67" fmla="*/ 284 h 364"/>
                <a:gd name="T68" fmla="*/ 59 w 1209"/>
                <a:gd name="T69" fmla="*/ 332 h 364"/>
                <a:gd name="T70" fmla="*/ 83 w 1209"/>
                <a:gd name="T71" fmla="*/ 348 h 364"/>
                <a:gd name="T72" fmla="*/ 110 w 1209"/>
                <a:gd name="T73" fmla="*/ 359 h 364"/>
                <a:gd name="T74" fmla="*/ 140 w 1209"/>
                <a:gd name="T75" fmla="*/ 364 h 364"/>
                <a:gd name="T76" fmla="*/ 1082 w 1209"/>
                <a:gd name="T77" fmla="*/ 362 h 364"/>
                <a:gd name="T78" fmla="*/ 1112 w 1209"/>
                <a:gd name="T79" fmla="*/ 357 h 364"/>
                <a:gd name="T80" fmla="*/ 1136 w 1209"/>
                <a:gd name="T81" fmla="*/ 341 h 364"/>
                <a:gd name="T82" fmla="*/ 1169 w 1209"/>
                <a:gd name="T83" fmla="*/ 311 h 364"/>
                <a:gd name="T84" fmla="*/ 1198 w 1209"/>
                <a:gd name="T85" fmla="*/ 251 h 364"/>
                <a:gd name="T86" fmla="*/ 1209 w 1209"/>
                <a:gd name="T87" fmla="*/ 182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09" h="364">
                  <a:moveTo>
                    <a:pt x="1201" y="182"/>
                  </a:moveTo>
                  <a:lnTo>
                    <a:pt x="1192" y="182"/>
                  </a:lnTo>
                  <a:lnTo>
                    <a:pt x="1190" y="216"/>
                  </a:lnTo>
                  <a:lnTo>
                    <a:pt x="1182" y="249"/>
                  </a:lnTo>
                  <a:lnTo>
                    <a:pt x="1171" y="276"/>
                  </a:lnTo>
                  <a:lnTo>
                    <a:pt x="1155" y="300"/>
                  </a:lnTo>
                  <a:lnTo>
                    <a:pt x="1136" y="318"/>
                  </a:lnTo>
                  <a:lnTo>
                    <a:pt x="1117" y="335"/>
                  </a:lnTo>
                  <a:lnTo>
                    <a:pt x="1093" y="343"/>
                  </a:lnTo>
                  <a:lnTo>
                    <a:pt x="1082" y="346"/>
                  </a:lnTo>
                  <a:lnTo>
                    <a:pt x="1068" y="348"/>
                  </a:lnTo>
                  <a:lnTo>
                    <a:pt x="140" y="348"/>
                  </a:lnTo>
                  <a:lnTo>
                    <a:pt x="127" y="346"/>
                  </a:lnTo>
                  <a:lnTo>
                    <a:pt x="113" y="343"/>
                  </a:lnTo>
                  <a:lnTo>
                    <a:pt x="92" y="335"/>
                  </a:lnTo>
                  <a:lnTo>
                    <a:pt x="70" y="318"/>
                  </a:lnTo>
                  <a:lnTo>
                    <a:pt x="51" y="300"/>
                  </a:lnTo>
                  <a:lnTo>
                    <a:pt x="37" y="276"/>
                  </a:lnTo>
                  <a:lnTo>
                    <a:pt x="27" y="249"/>
                  </a:lnTo>
                  <a:lnTo>
                    <a:pt x="19" y="216"/>
                  </a:lnTo>
                  <a:lnTo>
                    <a:pt x="16" y="182"/>
                  </a:lnTo>
                  <a:lnTo>
                    <a:pt x="19" y="148"/>
                  </a:lnTo>
                  <a:lnTo>
                    <a:pt x="27" y="116"/>
                  </a:lnTo>
                  <a:lnTo>
                    <a:pt x="37" y="90"/>
                  </a:lnTo>
                  <a:lnTo>
                    <a:pt x="51" y="65"/>
                  </a:lnTo>
                  <a:lnTo>
                    <a:pt x="70" y="46"/>
                  </a:lnTo>
                  <a:lnTo>
                    <a:pt x="92" y="30"/>
                  </a:lnTo>
                  <a:lnTo>
                    <a:pt x="113" y="21"/>
                  </a:lnTo>
                  <a:lnTo>
                    <a:pt x="127" y="19"/>
                  </a:lnTo>
                  <a:lnTo>
                    <a:pt x="140" y="16"/>
                  </a:lnTo>
                  <a:lnTo>
                    <a:pt x="1068" y="16"/>
                  </a:lnTo>
                  <a:lnTo>
                    <a:pt x="1082" y="19"/>
                  </a:lnTo>
                  <a:lnTo>
                    <a:pt x="1093" y="21"/>
                  </a:lnTo>
                  <a:lnTo>
                    <a:pt x="1117" y="30"/>
                  </a:lnTo>
                  <a:lnTo>
                    <a:pt x="1136" y="46"/>
                  </a:lnTo>
                  <a:lnTo>
                    <a:pt x="1155" y="65"/>
                  </a:lnTo>
                  <a:lnTo>
                    <a:pt x="1171" y="90"/>
                  </a:lnTo>
                  <a:lnTo>
                    <a:pt x="1182" y="116"/>
                  </a:lnTo>
                  <a:lnTo>
                    <a:pt x="1190" y="148"/>
                  </a:lnTo>
                  <a:lnTo>
                    <a:pt x="1192" y="182"/>
                  </a:lnTo>
                  <a:lnTo>
                    <a:pt x="1201" y="182"/>
                  </a:lnTo>
                  <a:lnTo>
                    <a:pt x="1209" y="182"/>
                  </a:lnTo>
                  <a:lnTo>
                    <a:pt x="1206" y="146"/>
                  </a:lnTo>
                  <a:lnTo>
                    <a:pt x="1198" y="113"/>
                  </a:lnTo>
                  <a:lnTo>
                    <a:pt x="1185" y="81"/>
                  </a:lnTo>
                  <a:lnTo>
                    <a:pt x="1169" y="55"/>
                  </a:lnTo>
                  <a:lnTo>
                    <a:pt x="1146" y="33"/>
                  </a:lnTo>
                  <a:lnTo>
                    <a:pt x="1136" y="25"/>
                  </a:lnTo>
                  <a:lnTo>
                    <a:pt x="1123" y="16"/>
                  </a:lnTo>
                  <a:lnTo>
                    <a:pt x="1112" y="9"/>
                  </a:lnTo>
                  <a:lnTo>
                    <a:pt x="1098" y="5"/>
                  </a:lnTo>
                  <a:lnTo>
                    <a:pt x="1082" y="3"/>
                  </a:lnTo>
                  <a:lnTo>
                    <a:pt x="1068" y="0"/>
                  </a:lnTo>
                  <a:lnTo>
                    <a:pt x="140" y="0"/>
                  </a:lnTo>
                  <a:lnTo>
                    <a:pt x="124" y="3"/>
                  </a:lnTo>
                  <a:lnTo>
                    <a:pt x="110" y="5"/>
                  </a:lnTo>
                  <a:lnTo>
                    <a:pt x="97" y="9"/>
                  </a:lnTo>
                  <a:lnTo>
                    <a:pt x="83" y="16"/>
                  </a:lnTo>
                  <a:lnTo>
                    <a:pt x="73" y="25"/>
                  </a:lnTo>
                  <a:lnTo>
                    <a:pt x="59" y="33"/>
                  </a:lnTo>
                  <a:lnTo>
                    <a:pt x="41" y="55"/>
                  </a:lnTo>
                  <a:lnTo>
                    <a:pt x="21" y="81"/>
                  </a:lnTo>
                  <a:lnTo>
                    <a:pt x="11" y="113"/>
                  </a:lnTo>
                  <a:lnTo>
                    <a:pt x="2" y="146"/>
                  </a:lnTo>
                  <a:lnTo>
                    <a:pt x="0" y="182"/>
                  </a:lnTo>
                  <a:lnTo>
                    <a:pt x="2" y="219"/>
                  </a:lnTo>
                  <a:lnTo>
                    <a:pt x="11" y="251"/>
                  </a:lnTo>
                  <a:lnTo>
                    <a:pt x="21" y="284"/>
                  </a:lnTo>
                  <a:lnTo>
                    <a:pt x="41" y="311"/>
                  </a:lnTo>
                  <a:lnTo>
                    <a:pt x="59" y="332"/>
                  </a:lnTo>
                  <a:lnTo>
                    <a:pt x="73" y="341"/>
                  </a:lnTo>
                  <a:lnTo>
                    <a:pt x="83" y="348"/>
                  </a:lnTo>
                  <a:lnTo>
                    <a:pt x="97" y="357"/>
                  </a:lnTo>
                  <a:lnTo>
                    <a:pt x="110" y="359"/>
                  </a:lnTo>
                  <a:lnTo>
                    <a:pt x="124" y="362"/>
                  </a:lnTo>
                  <a:lnTo>
                    <a:pt x="140" y="364"/>
                  </a:lnTo>
                  <a:lnTo>
                    <a:pt x="1068" y="364"/>
                  </a:lnTo>
                  <a:lnTo>
                    <a:pt x="1082" y="362"/>
                  </a:lnTo>
                  <a:lnTo>
                    <a:pt x="1098" y="359"/>
                  </a:lnTo>
                  <a:lnTo>
                    <a:pt x="1112" y="357"/>
                  </a:lnTo>
                  <a:lnTo>
                    <a:pt x="1123" y="348"/>
                  </a:lnTo>
                  <a:lnTo>
                    <a:pt x="1136" y="341"/>
                  </a:lnTo>
                  <a:lnTo>
                    <a:pt x="1146" y="332"/>
                  </a:lnTo>
                  <a:lnTo>
                    <a:pt x="1169" y="311"/>
                  </a:lnTo>
                  <a:lnTo>
                    <a:pt x="1185" y="284"/>
                  </a:lnTo>
                  <a:lnTo>
                    <a:pt x="1198" y="251"/>
                  </a:lnTo>
                  <a:lnTo>
                    <a:pt x="1206" y="219"/>
                  </a:lnTo>
                  <a:lnTo>
                    <a:pt x="1209" y="182"/>
                  </a:lnTo>
                  <a:lnTo>
                    <a:pt x="1201" y="18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1" name="Freeform 87"/>
            <p:cNvSpPr/>
            <p:nvPr/>
          </p:nvSpPr>
          <p:spPr bwMode="auto">
            <a:xfrm>
              <a:off x="2611" y="2432"/>
              <a:ext cx="108" cy="20"/>
            </a:xfrm>
            <a:custGeom>
              <a:avLst/>
              <a:gdLst>
                <a:gd name="T0" fmla="*/ 5 w 1185"/>
                <a:gd name="T1" fmla="*/ 0 h 221"/>
                <a:gd name="T2" fmla="*/ 0 w 1185"/>
                <a:gd name="T3" fmla="*/ 27 h 221"/>
                <a:gd name="T4" fmla="*/ 0 w 1185"/>
                <a:gd name="T5" fmla="*/ 55 h 221"/>
                <a:gd name="T6" fmla="*/ 3 w 1185"/>
                <a:gd name="T7" fmla="*/ 89 h 221"/>
                <a:gd name="T8" fmla="*/ 11 w 1185"/>
                <a:gd name="T9" fmla="*/ 122 h 221"/>
                <a:gd name="T10" fmla="*/ 21 w 1185"/>
                <a:gd name="T11" fmla="*/ 149 h 221"/>
                <a:gd name="T12" fmla="*/ 35 w 1185"/>
                <a:gd name="T13" fmla="*/ 173 h 221"/>
                <a:gd name="T14" fmla="*/ 54 w 1185"/>
                <a:gd name="T15" fmla="*/ 191 h 221"/>
                <a:gd name="T16" fmla="*/ 76 w 1185"/>
                <a:gd name="T17" fmla="*/ 208 h 221"/>
                <a:gd name="T18" fmla="*/ 97 w 1185"/>
                <a:gd name="T19" fmla="*/ 216 h 221"/>
                <a:gd name="T20" fmla="*/ 111 w 1185"/>
                <a:gd name="T21" fmla="*/ 219 h 221"/>
                <a:gd name="T22" fmla="*/ 124 w 1185"/>
                <a:gd name="T23" fmla="*/ 221 h 221"/>
                <a:gd name="T24" fmla="*/ 1052 w 1185"/>
                <a:gd name="T25" fmla="*/ 221 h 221"/>
                <a:gd name="T26" fmla="*/ 1066 w 1185"/>
                <a:gd name="T27" fmla="*/ 219 h 221"/>
                <a:gd name="T28" fmla="*/ 1077 w 1185"/>
                <a:gd name="T29" fmla="*/ 216 h 221"/>
                <a:gd name="T30" fmla="*/ 1101 w 1185"/>
                <a:gd name="T31" fmla="*/ 208 h 221"/>
                <a:gd name="T32" fmla="*/ 1120 w 1185"/>
                <a:gd name="T33" fmla="*/ 191 h 221"/>
                <a:gd name="T34" fmla="*/ 1139 w 1185"/>
                <a:gd name="T35" fmla="*/ 173 h 221"/>
                <a:gd name="T36" fmla="*/ 1155 w 1185"/>
                <a:gd name="T37" fmla="*/ 149 h 221"/>
                <a:gd name="T38" fmla="*/ 1166 w 1185"/>
                <a:gd name="T39" fmla="*/ 122 h 221"/>
                <a:gd name="T40" fmla="*/ 1174 w 1185"/>
                <a:gd name="T41" fmla="*/ 89 h 221"/>
                <a:gd name="T42" fmla="*/ 1176 w 1185"/>
                <a:gd name="T43" fmla="*/ 55 h 221"/>
                <a:gd name="T44" fmla="*/ 1185 w 1185"/>
                <a:gd name="T45" fmla="*/ 55 h 221"/>
                <a:gd name="T46" fmla="*/ 1176 w 1185"/>
                <a:gd name="T47" fmla="*/ 55 h 221"/>
                <a:gd name="T48" fmla="*/ 1174 w 1185"/>
                <a:gd name="T49" fmla="*/ 27 h 221"/>
                <a:gd name="T50" fmla="*/ 1169 w 1185"/>
                <a:gd name="T51" fmla="*/ 0 h 221"/>
                <a:gd name="T52" fmla="*/ 1160 w 1185"/>
                <a:gd name="T53" fmla="*/ 19 h 221"/>
                <a:gd name="T54" fmla="*/ 1150 w 1185"/>
                <a:gd name="T55" fmla="*/ 37 h 221"/>
                <a:gd name="T56" fmla="*/ 1137 w 1185"/>
                <a:gd name="T57" fmla="*/ 55 h 221"/>
                <a:gd name="T58" fmla="*/ 1120 w 1185"/>
                <a:gd name="T59" fmla="*/ 67 h 221"/>
                <a:gd name="T60" fmla="*/ 1107 w 1185"/>
                <a:gd name="T61" fmla="*/ 78 h 221"/>
                <a:gd name="T62" fmla="*/ 1088 w 1185"/>
                <a:gd name="T63" fmla="*/ 87 h 221"/>
                <a:gd name="T64" fmla="*/ 1072 w 1185"/>
                <a:gd name="T65" fmla="*/ 92 h 221"/>
                <a:gd name="T66" fmla="*/ 1052 w 1185"/>
                <a:gd name="T67" fmla="*/ 92 h 221"/>
                <a:gd name="T68" fmla="*/ 124 w 1185"/>
                <a:gd name="T69" fmla="*/ 92 h 221"/>
                <a:gd name="T70" fmla="*/ 106 w 1185"/>
                <a:gd name="T71" fmla="*/ 92 h 221"/>
                <a:gd name="T72" fmla="*/ 87 w 1185"/>
                <a:gd name="T73" fmla="*/ 87 h 221"/>
                <a:gd name="T74" fmla="*/ 71 w 1185"/>
                <a:gd name="T75" fmla="*/ 78 h 221"/>
                <a:gd name="T76" fmla="*/ 54 w 1185"/>
                <a:gd name="T77" fmla="*/ 67 h 221"/>
                <a:gd name="T78" fmla="*/ 41 w 1185"/>
                <a:gd name="T79" fmla="*/ 55 h 221"/>
                <a:gd name="T80" fmla="*/ 27 w 1185"/>
                <a:gd name="T81" fmla="*/ 37 h 221"/>
                <a:gd name="T82" fmla="*/ 16 w 1185"/>
                <a:gd name="T83" fmla="*/ 19 h 221"/>
                <a:gd name="T84" fmla="*/ 5 w 1185"/>
                <a:gd name="T85"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185" h="221">
                  <a:moveTo>
                    <a:pt x="5" y="0"/>
                  </a:moveTo>
                  <a:lnTo>
                    <a:pt x="0" y="27"/>
                  </a:lnTo>
                  <a:lnTo>
                    <a:pt x="0" y="55"/>
                  </a:lnTo>
                  <a:lnTo>
                    <a:pt x="3" y="89"/>
                  </a:lnTo>
                  <a:lnTo>
                    <a:pt x="11" y="122"/>
                  </a:lnTo>
                  <a:lnTo>
                    <a:pt x="21" y="149"/>
                  </a:lnTo>
                  <a:lnTo>
                    <a:pt x="35" y="173"/>
                  </a:lnTo>
                  <a:lnTo>
                    <a:pt x="54" y="191"/>
                  </a:lnTo>
                  <a:lnTo>
                    <a:pt x="76" y="208"/>
                  </a:lnTo>
                  <a:lnTo>
                    <a:pt x="97" y="216"/>
                  </a:lnTo>
                  <a:lnTo>
                    <a:pt x="111" y="219"/>
                  </a:lnTo>
                  <a:lnTo>
                    <a:pt x="124" y="221"/>
                  </a:lnTo>
                  <a:lnTo>
                    <a:pt x="1052" y="221"/>
                  </a:lnTo>
                  <a:lnTo>
                    <a:pt x="1066" y="219"/>
                  </a:lnTo>
                  <a:lnTo>
                    <a:pt x="1077" y="216"/>
                  </a:lnTo>
                  <a:lnTo>
                    <a:pt x="1101" y="208"/>
                  </a:lnTo>
                  <a:lnTo>
                    <a:pt x="1120" y="191"/>
                  </a:lnTo>
                  <a:lnTo>
                    <a:pt x="1139" y="173"/>
                  </a:lnTo>
                  <a:lnTo>
                    <a:pt x="1155" y="149"/>
                  </a:lnTo>
                  <a:lnTo>
                    <a:pt x="1166" y="122"/>
                  </a:lnTo>
                  <a:lnTo>
                    <a:pt x="1174" y="89"/>
                  </a:lnTo>
                  <a:lnTo>
                    <a:pt x="1176" y="55"/>
                  </a:lnTo>
                  <a:lnTo>
                    <a:pt x="1185" y="55"/>
                  </a:lnTo>
                  <a:lnTo>
                    <a:pt x="1176" y="55"/>
                  </a:lnTo>
                  <a:lnTo>
                    <a:pt x="1174" y="27"/>
                  </a:lnTo>
                  <a:lnTo>
                    <a:pt x="1169" y="0"/>
                  </a:lnTo>
                  <a:lnTo>
                    <a:pt x="1160" y="19"/>
                  </a:lnTo>
                  <a:lnTo>
                    <a:pt x="1150" y="37"/>
                  </a:lnTo>
                  <a:lnTo>
                    <a:pt x="1137" y="55"/>
                  </a:lnTo>
                  <a:lnTo>
                    <a:pt x="1120" y="67"/>
                  </a:lnTo>
                  <a:lnTo>
                    <a:pt x="1107" y="78"/>
                  </a:lnTo>
                  <a:lnTo>
                    <a:pt x="1088" y="87"/>
                  </a:lnTo>
                  <a:lnTo>
                    <a:pt x="1072" y="92"/>
                  </a:lnTo>
                  <a:lnTo>
                    <a:pt x="1052" y="92"/>
                  </a:lnTo>
                  <a:lnTo>
                    <a:pt x="124" y="92"/>
                  </a:lnTo>
                  <a:lnTo>
                    <a:pt x="106" y="92"/>
                  </a:lnTo>
                  <a:lnTo>
                    <a:pt x="87" y="87"/>
                  </a:lnTo>
                  <a:lnTo>
                    <a:pt x="71" y="78"/>
                  </a:lnTo>
                  <a:lnTo>
                    <a:pt x="54" y="67"/>
                  </a:lnTo>
                  <a:lnTo>
                    <a:pt x="41" y="55"/>
                  </a:lnTo>
                  <a:lnTo>
                    <a:pt x="27" y="37"/>
                  </a:lnTo>
                  <a:lnTo>
                    <a:pt x="16" y="19"/>
                  </a:lnTo>
                  <a:lnTo>
                    <a:pt x="5" y="0"/>
                  </a:lnTo>
                  <a:close/>
                </a:path>
              </a:pathLst>
            </a:custGeom>
            <a:solidFill>
              <a:srgbClr val="F6D21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2" name="Freeform 88"/>
            <p:cNvSpPr>
              <a:spLocks noEditPoints="1"/>
            </p:cNvSpPr>
            <p:nvPr/>
          </p:nvSpPr>
          <p:spPr bwMode="auto">
            <a:xfrm>
              <a:off x="2610" y="2431"/>
              <a:ext cx="109" cy="22"/>
            </a:xfrm>
            <a:custGeom>
              <a:avLst/>
              <a:gdLst>
                <a:gd name="T0" fmla="*/ 12 w 1194"/>
                <a:gd name="T1" fmla="*/ 0 h 244"/>
                <a:gd name="T2" fmla="*/ 4 w 1194"/>
                <a:gd name="T3" fmla="*/ 33 h 244"/>
                <a:gd name="T4" fmla="*/ 0 w 1194"/>
                <a:gd name="T5" fmla="*/ 69 h 244"/>
                <a:gd name="T6" fmla="*/ 4 w 1194"/>
                <a:gd name="T7" fmla="*/ 103 h 244"/>
                <a:gd name="T8" fmla="*/ 12 w 1194"/>
                <a:gd name="T9" fmla="*/ 136 h 244"/>
                <a:gd name="T10" fmla="*/ 23 w 1194"/>
                <a:gd name="T11" fmla="*/ 166 h 244"/>
                <a:gd name="T12" fmla="*/ 39 w 1194"/>
                <a:gd name="T13" fmla="*/ 192 h 244"/>
                <a:gd name="T14" fmla="*/ 58 w 1194"/>
                <a:gd name="T15" fmla="*/ 214 h 244"/>
                <a:gd name="T16" fmla="*/ 82 w 1194"/>
                <a:gd name="T17" fmla="*/ 230 h 244"/>
                <a:gd name="T18" fmla="*/ 92 w 1194"/>
                <a:gd name="T19" fmla="*/ 235 h 244"/>
                <a:gd name="T20" fmla="*/ 106 w 1194"/>
                <a:gd name="T21" fmla="*/ 238 h 244"/>
                <a:gd name="T22" fmla="*/ 120 w 1194"/>
                <a:gd name="T23" fmla="*/ 240 h 244"/>
                <a:gd name="T24" fmla="*/ 133 w 1194"/>
                <a:gd name="T25" fmla="*/ 244 h 244"/>
                <a:gd name="T26" fmla="*/ 1061 w 1194"/>
                <a:gd name="T27" fmla="*/ 244 h 244"/>
                <a:gd name="T28" fmla="*/ 1075 w 1194"/>
                <a:gd name="T29" fmla="*/ 240 h 244"/>
                <a:gd name="T30" fmla="*/ 1088 w 1194"/>
                <a:gd name="T31" fmla="*/ 238 h 244"/>
                <a:gd name="T32" fmla="*/ 1102 w 1194"/>
                <a:gd name="T33" fmla="*/ 235 h 244"/>
                <a:gd name="T34" fmla="*/ 1113 w 1194"/>
                <a:gd name="T35" fmla="*/ 230 h 244"/>
                <a:gd name="T36" fmla="*/ 1134 w 1194"/>
                <a:gd name="T37" fmla="*/ 214 h 244"/>
                <a:gd name="T38" fmla="*/ 1153 w 1194"/>
                <a:gd name="T39" fmla="*/ 192 h 244"/>
                <a:gd name="T40" fmla="*/ 1169 w 1194"/>
                <a:gd name="T41" fmla="*/ 166 h 244"/>
                <a:gd name="T42" fmla="*/ 1183 w 1194"/>
                <a:gd name="T43" fmla="*/ 136 h 244"/>
                <a:gd name="T44" fmla="*/ 1191 w 1194"/>
                <a:gd name="T45" fmla="*/ 103 h 244"/>
                <a:gd name="T46" fmla="*/ 1194 w 1194"/>
                <a:gd name="T47" fmla="*/ 69 h 244"/>
                <a:gd name="T48" fmla="*/ 1185 w 1194"/>
                <a:gd name="T49" fmla="*/ 69 h 244"/>
                <a:gd name="T50" fmla="*/ 1183 w 1194"/>
                <a:gd name="T51" fmla="*/ 103 h 244"/>
                <a:gd name="T52" fmla="*/ 1175 w 1194"/>
                <a:gd name="T53" fmla="*/ 136 h 244"/>
                <a:gd name="T54" fmla="*/ 1164 w 1194"/>
                <a:gd name="T55" fmla="*/ 163 h 244"/>
                <a:gd name="T56" fmla="*/ 1148 w 1194"/>
                <a:gd name="T57" fmla="*/ 187 h 244"/>
                <a:gd name="T58" fmla="*/ 1129 w 1194"/>
                <a:gd name="T59" fmla="*/ 205 h 244"/>
                <a:gd name="T60" fmla="*/ 1110 w 1194"/>
                <a:gd name="T61" fmla="*/ 222 h 244"/>
                <a:gd name="T62" fmla="*/ 1086 w 1194"/>
                <a:gd name="T63" fmla="*/ 230 h 244"/>
                <a:gd name="T64" fmla="*/ 1075 w 1194"/>
                <a:gd name="T65" fmla="*/ 233 h 244"/>
                <a:gd name="T66" fmla="*/ 1061 w 1194"/>
                <a:gd name="T67" fmla="*/ 235 h 244"/>
                <a:gd name="T68" fmla="*/ 133 w 1194"/>
                <a:gd name="T69" fmla="*/ 235 h 244"/>
                <a:gd name="T70" fmla="*/ 120 w 1194"/>
                <a:gd name="T71" fmla="*/ 233 h 244"/>
                <a:gd name="T72" fmla="*/ 106 w 1194"/>
                <a:gd name="T73" fmla="*/ 230 h 244"/>
                <a:gd name="T74" fmla="*/ 85 w 1194"/>
                <a:gd name="T75" fmla="*/ 222 h 244"/>
                <a:gd name="T76" fmla="*/ 63 w 1194"/>
                <a:gd name="T77" fmla="*/ 205 h 244"/>
                <a:gd name="T78" fmla="*/ 44 w 1194"/>
                <a:gd name="T79" fmla="*/ 187 h 244"/>
                <a:gd name="T80" fmla="*/ 30 w 1194"/>
                <a:gd name="T81" fmla="*/ 163 h 244"/>
                <a:gd name="T82" fmla="*/ 20 w 1194"/>
                <a:gd name="T83" fmla="*/ 136 h 244"/>
                <a:gd name="T84" fmla="*/ 12 w 1194"/>
                <a:gd name="T85" fmla="*/ 103 h 244"/>
                <a:gd name="T86" fmla="*/ 9 w 1194"/>
                <a:gd name="T87" fmla="*/ 69 h 244"/>
                <a:gd name="T88" fmla="*/ 9 w 1194"/>
                <a:gd name="T89" fmla="*/ 41 h 244"/>
                <a:gd name="T90" fmla="*/ 14 w 1194"/>
                <a:gd name="T91" fmla="*/ 14 h 244"/>
                <a:gd name="T92" fmla="*/ 12 w 1194"/>
                <a:gd name="T93" fmla="*/ 0 h 244"/>
                <a:gd name="T94" fmla="*/ 1183 w 1194"/>
                <a:gd name="T95" fmla="*/ 0 h 244"/>
                <a:gd name="T96" fmla="*/ 1178 w 1194"/>
                <a:gd name="T97" fmla="*/ 14 h 244"/>
                <a:gd name="T98" fmla="*/ 1183 w 1194"/>
                <a:gd name="T99" fmla="*/ 41 h 244"/>
                <a:gd name="T100" fmla="*/ 1185 w 1194"/>
                <a:gd name="T101" fmla="*/ 69 h 244"/>
                <a:gd name="T102" fmla="*/ 1194 w 1194"/>
                <a:gd name="T103" fmla="*/ 69 h 244"/>
                <a:gd name="T104" fmla="*/ 1191 w 1194"/>
                <a:gd name="T105" fmla="*/ 33 h 244"/>
                <a:gd name="T106" fmla="*/ 1183 w 1194"/>
                <a:gd name="T10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94" h="244">
                  <a:moveTo>
                    <a:pt x="12" y="0"/>
                  </a:moveTo>
                  <a:lnTo>
                    <a:pt x="4" y="33"/>
                  </a:lnTo>
                  <a:lnTo>
                    <a:pt x="0" y="69"/>
                  </a:lnTo>
                  <a:lnTo>
                    <a:pt x="4" y="103"/>
                  </a:lnTo>
                  <a:lnTo>
                    <a:pt x="12" y="136"/>
                  </a:lnTo>
                  <a:lnTo>
                    <a:pt x="23" y="166"/>
                  </a:lnTo>
                  <a:lnTo>
                    <a:pt x="39" y="192"/>
                  </a:lnTo>
                  <a:lnTo>
                    <a:pt x="58" y="214"/>
                  </a:lnTo>
                  <a:lnTo>
                    <a:pt x="82" y="230"/>
                  </a:lnTo>
                  <a:lnTo>
                    <a:pt x="92" y="235"/>
                  </a:lnTo>
                  <a:lnTo>
                    <a:pt x="106" y="238"/>
                  </a:lnTo>
                  <a:lnTo>
                    <a:pt x="120" y="240"/>
                  </a:lnTo>
                  <a:lnTo>
                    <a:pt x="133" y="244"/>
                  </a:lnTo>
                  <a:lnTo>
                    <a:pt x="1061" y="244"/>
                  </a:lnTo>
                  <a:lnTo>
                    <a:pt x="1075" y="240"/>
                  </a:lnTo>
                  <a:lnTo>
                    <a:pt x="1088" y="238"/>
                  </a:lnTo>
                  <a:lnTo>
                    <a:pt x="1102" y="235"/>
                  </a:lnTo>
                  <a:lnTo>
                    <a:pt x="1113" y="230"/>
                  </a:lnTo>
                  <a:lnTo>
                    <a:pt x="1134" y="214"/>
                  </a:lnTo>
                  <a:lnTo>
                    <a:pt x="1153" y="192"/>
                  </a:lnTo>
                  <a:lnTo>
                    <a:pt x="1169" y="166"/>
                  </a:lnTo>
                  <a:lnTo>
                    <a:pt x="1183" y="136"/>
                  </a:lnTo>
                  <a:lnTo>
                    <a:pt x="1191" y="103"/>
                  </a:lnTo>
                  <a:lnTo>
                    <a:pt x="1194" y="69"/>
                  </a:lnTo>
                  <a:lnTo>
                    <a:pt x="1185" y="69"/>
                  </a:lnTo>
                  <a:lnTo>
                    <a:pt x="1183" y="103"/>
                  </a:lnTo>
                  <a:lnTo>
                    <a:pt x="1175" y="136"/>
                  </a:lnTo>
                  <a:lnTo>
                    <a:pt x="1164" y="163"/>
                  </a:lnTo>
                  <a:lnTo>
                    <a:pt x="1148" y="187"/>
                  </a:lnTo>
                  <a:lnTo>
                    <a:pt x="1129" y="205"/>
                  </a:lnTo>
                  <a:lnTo>
                    <a:pt x="1110" y="222"/>
                  </a:lnTo>
                  <a:lnTo>
                    <a:pt x="1086" y="230"/>
                  </a:lnTo>
                  <a:lnTo>
                    <a:pt x="1075" y="233"/>
                  </a:lnTo>
                  <a:lnTo>
                    <a:pt x="1061" y="235"/>
                  </a:lnTo>
                  <a:lnTo>
                    <a:pt x="133" y="235"/>
                  </a:lnTo>
                  <a:lnTo>
                    <a:pt x="120" y="233"/>
                  </a:lnTo>
                  <a:lnTo>
                    <a:pt x="106" y="230"/>
                  </a:lnTo>
                  <a:lnTo>
                    <a:pt x="85" y="222"/>
                  </a:lnTo>
                  <a:lnTo>
                    <a:pt x="63" y="205"/>
                  </a:lnTo>
                  <a:lnTo>
                    <a:pt x="44" y="187"/>
                  </a:lnTo>
                  <a:lnTo>
                    <a:pt x="30" y="163"/>
                  </a:lnTo>
                  <a:lnTo>
                    <a:pt x="20" y="136"/>
                  </a:lnTo>
                  <a:lnTo>
                    <a:pt x="12" y="103"/>
                  </a:lnTo>
                  <a:lnTo>
                    <a:pt x="9" y="69"/>
                  </a:lnTo>
                  <a:lnTo>
                    <a:pt x="9" y="41"/>
                  </a:lnTo>
                  <a:lnTo>
                    <a:pt x="14" y="14"/>
                  </a:lnTo>
                  <a:lnTo>
                    <a:pt x="12" y="0"/>
                  </a:lnTo>
                  <a:close/>
                  <a:moveTo>
                    <a:pt x="1183" y="0"/>
                  </a:moveTo>
                  <a:lnTo>
                    <a:pt x="1178" y="14"/>
                  </a:lnTo>
                  <a:lnTo>
                    <a:pt x="1183" y="41"/>
                  </a:lnTo>
                  <a:lnTo>
                    <a:pt x="1185" y="69"/>
                  </a:lnTo>
                  <a:lnTo>
                    <a:pt x="1194" y="69"/>
                  </a:lnTo>
                  <a:lnTo>
                    <a:pt x="1191" y="33"/>
                  </a:lnTo>
                  <a:lnTo>
                    <a:pt x="1183" y="0"/>
                  </a:lnTo>
                  <a:close/>
                </a:path>
              </a:pathLst>
            </a:custGeom>
            <a:solidFill>
              <a:srgbClr val="7537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3" name="Freeform 89"/>
            <p:cNvSpPr/>
            <p:nvPr/>
          </p:nvSpPr>
          <p:spPr bwMode="auto">
            <a:xfrm>
              <a:off x="2855" y="2349"/>
              <a:ext cx="181" cy="117"/>
            </a:xfrm>
            <a:custGeom>
              <a:avLst/>
              <a:gdLst>
                <a:gd name="T0" fmla="*/ 1989 w 1992"/>
                <a:gd name="T1" fmla="*/ 677 h 1289"/>
                <a:gd name="T2" fmla="*/ 1978 w 1992"/>
                <a:gd name="T3" fmla="*/ 774 h 1289"/>
                <a:gd name="T4" fmla="*/ 1943 w 1992"/>
                <a:gd name="T5" fmla="*/ 895 h 1289"/>
                <a:gd name="T6" fmla="*/ 1884 w 1992"/>
                <a:gd name="T7" fmla="*/ 1006 h 1289"/>
                <a:gd name="T8" fmla="*/ 1809 w 1992"/>
                <a:gd name="T9" fmla="*/ 1100 h 1289"/>
                <a:gd name="T10" fmla="*/ 1715 w 1992"/>
                <a:gd name="T11" fmla="*/ 1181 h 1289"/>
                <a:gd name="T12" fmla="*/ 1609 w 1992"/>
                <a:gd name="T13" fmla="*/ 1241 h 1289"/>
                <a:gd name="T14" fmla="*/ 1490 w 1992"/>
                <a:gd name="T15" fmla="*/ 1278 h 1289"/>
                <a:gd name="T16" fmla="*/ 1428 w 1992"/>
                <a:gd name="T17" fmla="*/ 1287 h 1289"/>
                <a:gd name="T18" fmla="*/ 1363 w 1992"/>
                <a:gd name="T19" fmla="*/ 1289 h 1289"/>
                <a:gd name="T20" fmla="*/ 594 w 1992"/>
                <a:gd name="T21" fmla="*/ 1289 h 1289"/>
                <a:gd name="T22" fmla="*/ 532 w 1992"/>
                <a:gd name="T23" fmla="*/ 1284 h 1289"/>
                <a:gd name="T24" fmla="*/ 440 w 1992"/>
                <a:gd name="T25" fmla="*/ 1262 h 1289"/>
                <a:gd name="T26" fmla="*/ 327 w 1992"/>
                <a:gd name="T27" fmla="*/ 1211 h 1289"/>
                <a:gd name="T28" fmla="*/ 227 w 1992"/>
                <a:gd name="T29" fmla="*/ 1144 h 1289"/>
                <a:gd name="T30" fmla="*/ 143 w 1992"/>
                <a:gd name="T31" fmla="*/ 1054 h 1289"/>
                <a:gd name="T32" fmla="*/ 76 w 1992"/>
                <a:gd name="T33" fmla="*/ 951 h 1289"/>
                <a:gd name="T34" fmla="*/ 28 w 1992"/>
                <a:gd name="T35" fmla="*/ 836 h 1289"/>
                <a:gd name="T36" fmla="*/ 3 w 1992"/>
                <a:gd name="T37" fmla="*/ 712 h 1289"/>
                <a:gd name="T38" fmla="*/ 0 w 1992"/>
                <a:gd name="T39" fmla="*/ 644 h 1289"/>
                <a:gd name="T40" fmla="*/ 3 w 1992"/>
                <a:gd name="T41" fmla="*/ 580 h 1289"/>
                <a:gd name="T42" fmla="*/ 28 w 1992"/>
                <a:gd name="T43" fmla="*/ 453 h 1289"/>
                <a:gd name="T44" fmla="*/ 76 w 1992"/>
                <a:gd name="T45" fmla="*/ 336 h 1289"/>
                <a:gd name="T46" fmla="*/ 143 w 1992"/>
                <a:gd name="T47" fmla="*/ 234 h 1289"/>
                <a:gd name="T48" fmla="*/ 227 w 1992"/>
                <a:gd name="T49" fmla="*/ 145 h 1289"/>
                <a:gd name="T50" fmla="*/ 327 w 1992"/>
                <a:gd name="T51" fmla="*/ 78 h 1289"/>
                <a:gd name="T52" fmla="*/ 440 w 1992"/>
                <a:gd name="T53" fmla="*/ 29 h 1289"/>
                <a:gd name="T54" fmla="*/ 532 w 1992"/>
                <a:gd name="T55" fmla="*/ 8 h 1289"/>
                <a:gd name="T56" fmla="*/ 594 w 1992"/>
                <a:gd name="T57" fmla="*/ 0 h 1289"/>
                <a:gd name="T58" fmla="*/ 1363 w 1992"/>
                <a:gd name="T59" fmla="*/ 0 h 1289"/>
                <a:gd name="T60" fmla="*/ 1428 w 1992"/>
                <a:gd name="T61" fmla="*/ 2 h 1289"/>
                <a:gd name="T62" fmla="*/ 1490 w 1992"/>
                <a:gd name="T63" fmla="*/ 13 h 1289"/>
                <a:gd name="T64" fmla="*/ 1609 w 1992"/>
                <a:gd name="T65" fmla="*/ 51 h 1289"/>
                <a:gd name="T66" fmla="*/ 1715 w 1992"/>
                <a:gd name="T67" fmla="*/ 110 h 1289"/>
                <a:gd name="T68" fmla="*/ 1809 w 1992"/>
                <a:gd name="T69" fmla="*/ 188 h 1289"/>
                <a:gd name="T70" fmla="*/ 1884 w 1992"/>
                <a:gd name="T71" fmla="*/ 283 h 1289"/>
                <a:gd name="T72" fmla="*/ 1943 w 1992"/>
                <a:gd name="T73" fmla="*/ 393 h 1289"/>
                <a:gd name="T74" fmla="*/ 1978 w 1992"/>
                <a:gd name="T75" fmla="*/ 515 h 1289"/>
                <a:gd name="T76" fmla="*/ 1989 w 1992"/>
                <a:gd name="T77" fmla="*/ 612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2" h="1289">
                  <a:moveTo>
                    <a:pt x="1992" y="644"/>
                  </a:moveTo>
                  <a:lnTo>
                    <a:pt x="1989" y="677"/>
                  </a:lnTo>
                  <a:lnTo>
                    <a:pt x="1989" y="712"/>
                  </a:lnTo>
                  <a:lnTo>
                    <a:pt x="1978" y="774"/>
                  </a:lnTo>
                  <a:lnTo>
                    <a:pt x="1962" y="836"/>
                  </a:lnTo>
                  <a:lnTo>
                    <a:pt x="1943" y="895"/>
                  </a:lnTo>
                  <a:lnTo>
                    <a:pt x="1916" y="951"/>
                  </a:lnTo>
                  <a:lnTo>
                    <a:pt x="1884" y="1006"/>
                  </a:lnTo>
                  <a:lnTo>
                    <a:pt x="1849" y="1054"/>
                  </a:lnTo>
                  <a:lnTo>
                    <a:pt x="1809" y="1100"/>
                  </a:lnTo>
                  <a:lnTo>
                    <a:pt x="1763" y="1144"/>
                  </a:lnTo>
                  <a:lnTo>
                    <a:pt x="1715" y="1181"/>
                  </a:lnTo>
                  <a:lnTo>
                    <a:pt x="1663" y="1211"/>
                  </a:lnTo>
                  <a:lnTo>
                    <a:pt x="1609" y="1241"/>
                  </a:lnTo>
                  <a:lnTo>
                    <a:pt x="1549" y="1262"/>
                  </a:lnTo>
                  <a:lnTo>
                    <a:pt x="1490" y="1278"/>
                  </a:lnTo>
                  <a:lnTo>
                    <a:pt x="1460" y="1284"/>
                  </a:lnTo>
                  <a:lnTo>
                    <a:pt x="1428" y="1287"/>
                  </a:lnTo>
                  <a:lnTo>
                    <a:pt x="1395" y="1289"/>
                  </a:lnTo>
                  <a:lnTo>
                    <a:pt x="1363" y="1289"/>
                  </a:lnTo>
                  <a:lnTo>
                    <a:pt x="627" y="1289"/>
                  </a:lnTo>
                  <a:lnTo>
                    <a:pt x="594" y="1289"/>
                  </a:lnTo>
                  <a:lnTo>
                    <a:pt x="562" y="1287"/>
                  </a:lnTo>
                  <a:lnTo>
                    <a:pt x="532" y="1284"/>
                  </a:lnTo>
                  <a:lnTo>
                    <a:pt x="500" y="1278"/>
                  </a:lnTo>
                  <a:lnTo>
                    <a:pt x="440" y="1262"/>
                  </a:lnTo>
                  <a:lnTo>
                    <a:pt x="381" y="1241"/>
                  </a:lnTo>
                  <a:lnTo>
                    <a:pt x="327" y="1211"/>
                  </a:lnTo>
                  <a:lnTo>
                    <a:pt x="275" y="1181"/>
                  </a:lnTo>
                  <a:lnTo>
                    <a:pt x="227" y="1144"/>
                  </a:lnTo>
                  <a:lnTo>
                    <a:pt x="184" y="1100"/>
                  </a:lnTo>
                  <a:lnTo>
                    <a:pt x="143" y="1054"/>
                  </a:lnTo>
                  <a:lnTo>
                    <a:pt x="106" y="1006"/>
                  </a:lnTo>
                  <a:lnTo>
                    <a:pt x="76" y="951"/>
                  </a:lnTo>
                  <a:lnTo>
                    <a:pt x="49" y="895"/>
                  </a:lnTo>
                  <a:lnTo>
                    <a:pt x="28" y="836"/>
                  </a:lnTo>
                  <a:lnTo>
                    <a:pt x="12" y="774"/>
                  </a:lnTo>
                  <a:lnTo>
                    <a:pt x="3" y="712"/>
                  </a:lnTo>
                  <a:lnTo>
                    <a:pt x="0" y="677"/>
                  </a:lnTo>
                  <a:lnTo>
                    <a:pt x="0" y="644"/>
                  </a:lnTo>
                  <a:lnTo>
                    <a:pt x="0" y="612"/>
                  </a:lnTo>
                  <a:lnTo>
                    <a:pt x="3" y="580"/>
                  </a:lnTo>
                  <a:lnTo>
                    <a:pt x="12" y="515"/>
                  </a:lnTo>
                  <a:lnTo>
                    <a:pt x="28" y="453"/>
                  </a:lnTo>
                  <a:lnTo>
                    <a:pt x="49" y="393"/>
                  </a:lnTo>
                  <a:lnTo>
                    <a:pt x="76" y="336"/>
                  </a:lnTo>
                  <a:lnTo>
                    <a:pt x="106" y="283"/>
                  </a:lnTo>
                  <a:lnTo>
                    <a:pt x="143" y="234"/>
                  </a:lnTo>
                  <a:lnTo>
                    <a:pt x="184" y="188"/>
                  </a:lnTo>
                  <a:lnTo>
                    <a:pt x="227" y="145"/>
                  </a:lnTo>
                  <a:lnTo>
                    <a:pt x="275" y="110"/>
                  </a:lnTo>
                  <a:lnTo>
                    <a:pt x="327" y="78"/>
                  </a:lnTo>
                  <a:lnTo>
                    <a:pt x="381" y="51"/>
                  </a:lnTo>
                  <a:lnTo>
                    <a:pt x="440" y="29"/>
                  </a:lnTo>
                  <a:lnTo>
                    <a:pt x="500" y="13"/>
                  </a:lnTo>
                  <a:lnTo>
                    <a:pt x="532" y="8"/>
                  </a:lnTo>
                  <a:lnTo>
                    <a:pt x="562" y="2"/>
                  </a:lnTo>
                  <a:lnTo>
                    <a:pt x="594" y="0"/>
                  </a:lnTo>
                  <a:lnTo>
                    <a:pt x="627" y="0"/>
                  </a:lnTo>
                  <a:lnTo>
                    <a:pt x="1363" y="0"/>
                  </a:lnTo>
                  <a:lnTo>
                    <a:pt x="1395" y="0"/>
                  </a:lnTo>
                  <a:lnTo>
                    <a:pt x="1428" y="2"/>
                  </a:lnTo>
                  <a:lnTo>
                    <a:pt x="1460" y="8"/>
                  </a:lnTo>
                  <a:lnTo>
                    <a:pt x="1490" y="13"/>
                  </a:lnTo>
                  <a:lnTo>
                    <a:pt x="1549" y="29"/>
                  </a:lnTo>
                  <a:lnTo>
                    <a:pt x="1609" y="51"/>
                  </a:lnTo>
                  <a:lnTo>
                    <a:pt x="1663" y="78"/>
                  </a:lnTo>
                  <a:lnTo>
                    <a:pt x="1715" y="110"/>
                  </a:lnTo>
                  <a:lnTo>
                    <a:pt x="1763" y="145"/>
                  </a:lnTo>
                  <a:lnTo>
                    <a:pt x="1809" y="188"/>
                  </a:lnTo>
                  <a:lnTo>
                    <a:pt x="1849" y="234"/>
                  </a:lnTo>
                  <a:lnTo>
                    <a:pt x="1884" y="283"/>
                  </a:lnTo>
                  <a:lnTo>
                    <a:pt x="1916" y="336"/>
                  </a:lnTo>
                  <a:lnTo>
                    <a:pt x="1943" y="393"/>
                  </a:lnTo>
                  <a:lnTo>
                    <a:pt x="1962" y="453"/>
                  </a:lnTo>
                  <a:lnTo>
                    <a:pt x="1978" y="515"/>
                  </a:lnTo>
                  <a:lnTo>
                    <a:pt x="1989" y="580"/>
                  </a:lnTo>
                  <a:lnTo>
                    <a:pt x="1989" y="612"/>
                  </a:lnTo>
                  <a:lnTo>
                    <a:pt x="1992" y="644"/>
                  </a:lnTo>
                  <a:close/>
                </a:path>
              </a:pathLst>
            </a:custGeom>
            <a:solidFill>
              <a:srgbClr val="F3F3F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4" name="Freeform 90"/>
            <p:cNvSpPr/>
            <p:nvPr/>
          </p:nvSpPr>
          <p:spPr bwMode="auto">
            <a:xfrm>
              <a:off x="2854" y="2348"/>
              <a:ext cx="183" cy="119"/>
            </a:xfrm>
            <a:custGeom>
              <a:avLst/>
              <a:gdLst>
                <a:gd name="T0" fmla="*/ 1990 w 2008"/>
                <a:gd name="T1" fmla="*/ 717 h 1305"/>
                <a:gd name="T2" fmla="*/ 1944 w 2008"/>
                <a:gd name="T3" fmla="*/ 901 h 1305"/>
                <a:gd name="T4" fmla="*/ 1849 w 2008"/>
                <a:gd name="T5" fmla="*/ 1057 h 1305"/>
                <a:gd name="T6" fmla="*/ 1719 w 2008"/>
                <a:gd name="T7" fmla="*/ 1182 h 1305"/>
                <a:gd name="T8" fmla="*/ 1557 w 2008"/>
                <a:gd name="T9" fmla="*/ 1262 h 1305"/>
                <a:gd name="T10" fmla="*/ 1436 w 2008"/>
                <a:gd name="T11" fmla="*/ 1286 h 1305"/>
                <a:gd name="T12" fmla="*/ 635 w 2008"/>
                <a:gd name="T13" fmla="*/ 1289 h 1305"/>
                <a:gd name="T14" fmla="*/ 540 w 2008"/>
                <a:gd name="T15" fmla="*/ 1284 h 1305"/>
                <a:gd name="T16" fmla="*/ 395 w 2008"/>
                <a:gd name="T17" fmla="*/ 1240 h 1305"/>
                <a:gd name="T18" fmla="*/ 241 w 2008"/>
                <a:gd name="T19" fmla="*/ 1143 h 1305"/>
                <a:gd name="T20" fmla="*/ 122 w 2008"/>
                <a:gd name="T21" fmla="*/ 1009 h 1305"/>
                <a:gd name="T22" fmla="*/ 43 w 2008"/>
                <a:gd name="T23" fmla="*/ 841 h 1305"/>
                <a:gd name="T24" fmla="*/ 16 w 2008"/>
                <a:gd name="T25" fmla="*/ 652 h 1305"/>
                <a:gd name="T26" fmla="*/ 43 w 2008"/>
                <a:gd name="T27" fmla="*/ 464 h 1305"/>
                <a:gd name="T28" fmla="*/ 122 w 2008"/>
                <a:gd name="T29" fmla="*/ 296 h 1305"/>
                <a:gd name="T30" fmla="*/ 241 w 2008"/>
                <a:gd name="T31" fmla="*/ 162 h 1305"/>
                <a:gd name="T32" fmla="*/ 395 w 2008"/>
                <a:gd name="T33" fmla="*/ 65 h 1305"/>
                <a:gd name="T34" fmla="*/ 570 w 2008"/>
                <a:gd name="T35" fmla="*/ 19 h 1305"/>
                <a:gd name="T36" fmla="*/ 1371 w 2008"/>
                <a:gd name="T37" fmla="*/ 16 h 1305"/>
                <a:gd name="T38" fmla="*/ 1498 w 2008"/>
                <a:gd name="T39" fmla="*/ 29 h 1305"/>
                <a:gd name="T40" fmla="*/ 1668 w 2008"/>
                <a:gd name="T41" fmla="*/ 91 h 1305"/>
                <a:gd name="T42" fmla="*/ 1811 w 2008"/>
                <a:gd name="T43" fmla="*/ 202 h 1305"/>
                <a:gd name="T44" fmla="*/ 1916 w 2008"/>
                <a:gd name="T45" fmla="*/ 348 h 1305"/>
                <a:gd name="T46" fmla="*/ 1978 w 2008"/>
                <a:gd name="T47" fmla="*/ 523 h 1305"/>
                <a:gd name="T48" fmla="*/ 2000 w 2008"/>
                <a:gd name="T49" fmla="*/ 652 h 1305"/>
                <a:gd name="T50" fmla="*/ 2006 w 2008"/>
                <a:gd name="T51" fmla="*/ 585 h 1305"/>
                <a:gd name="T52" fmla="*/ 1957 w 2008"/>
                <a:gd name="T53" fmla="*/ 399 h 1305"/>
                <a:gd name="T54" fmla="*/ 1863 w 2008"/>
                <a:gd name="T55" fmla="*/ 237 h 1305"/>
                <a:gd name="T56" fmla="*/ 1728 w 2008"/>
                <a:gd name="T57" fmla="*/ 111 h 1305"/>
                <a:gd name="T58" fmla="*/ 1560 w 2008"/>
                <a:gd name="T59" fmla="*/ 29 h 1305"/>
                <a:gd name="T60" fmla="*/ 1468 w 2008"/>
                <a:gd name="T61" fmla="*/ 8 h 1305"/>
                <a:gd name="T62" fmla="*/ 1371 w 2008"/>
                <a:gd name="T63" fmla="*/ 0 h 1305"/>
                <a:gd name="T64" fmla="*/ 570 w 2008"/>
                <a:gd name="T65" fmla="*/ 3 h 1305"/>
                <a:gd name="T66" fmla="*/ 475 w 2008"/>
                <a:gd name="T67" fmla="*/ 19 h 1305"/>
                <a:gd name="T68" fmla="*/ 333 w 2008"/>
                <a:gd name="T69" fmla="*/ 77 h 1305"/>
                <a:gd name="T70" fmla="*/ 184 w 2008"/>
                <a:gd name="T71" fmla="*/ 191 h 1305"/>
                <a:gd name="T72" fmla="*/ 76 w 2008"/>
                <a:gd name="T73" fmla="*/ 342 h 1305"/>
                <a:gd name="T74" fmla="*/ 11 w 2008"/>
                <a:gd name="T75" fmla="*/ 521 h 1305"/>
                <a:gd name="T76" fmla="*/ 0 w 2008"/>
                <a:gd name="T77" fmla="*/ 652 h 1305"/>
                <a:gd name="T78" fmla="*/ 11 w 2008"/>
                <a:gd name="T79" fmla="*/ 784 h 1305"/>
                <a:gd name="T80" fmla="*/ 76 w 2008"/>
                <a:gd name="T81" fmla="*/ 965 h 1305"/>
                <a:gd name="T82" fmla="*/ 184 w 2008"/>
                <a:gd name="T83" fmla="*/ 1113 h 1305"/>
                <a:gd name="T84" fmla="*/ 333 w 2008"/>
                <a:gd name="T85" fmla="*/ 1226 h 1305"/>
                <a:gd name="T86" fmla="*/ 475 w 2008"/>
                <a:gd name="T87" fmla="*/ 1286 h 1305"/>
                <a:gd name="T88" fmla="*/ 570 w 2008"/>
                <a:gd name="T89" fmla="*/ 1302 h 1305"/>
                <a:gd name="T90" fmla="*/ 1371 w 2008"/>
                <a:gd name="T91" fmla="*/ 1305 h 1305"/>
                <a:gd name="T92" fmla="*/ 1468 w 2008"/>
                <a:gd name="T93" fmla="*/ 1300 h 1305"/>
                <a:gd name="T94" fmla="*/ 1560 w 2008"/>
                <a:gd name="T95" fmla="*/ 1276 h 1305"/>
                <a:gd name="T96" fmla="*/ 1728 w 2008"/>
                <a:gd name="T97" fmla="*/ 1194 h 1305"/>
                <a:gd name="T98" fmla="*/ 1863 w 2008"/>
                <a:gd name="T99" fmla="*/ 1067 h 1305"/>
                <a:gd name="T100" fmla="*/ 1957 w 2008"/>
                <a:gd name="T101" fmla="*/ 906 h 1305"/>
                <a:gd name="T102" fmla="*/ 2006 w 2008"/>
                <a:gd name="T103" fmla="*/ 720 h 1305"/>
                <a:gd name="T104" fmla="*/ 2000 w 2008"/>
                <a:gd name="T105" fmla="*/ 652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8" h="1305">
                  <a:moveTo>
                    <a:pt x="2000" y="652"/>
                  </a:moveTo>
                  <a:lnTo>
                    <a:pt x="1992" y="652"/>
                  </a:lnTo>
                  <a:lnTo>
                    <a:pt x="1990" y="717"/>
                  </a:lnTo>
                  <a:lnTo>
                    <a:pt x="1978" y="782"/>
                  </a:lnTo>
                  <a:lnTo>
                    <a:pt x="1962" y="841"/>
                  </a:lnTo>
                  <a:lnTo>
                    <a:pt x="1944" y="901"/>
                  </a:lnTo>
                  <a:lnTo>
                    <a:pt x="1916" y="957"/>
                  </a:lnTo>
                  <a:lnTo>
                    <a:pt x="1887" y="1009"/>
                  </a:lnTo>
                  <a:lnTo>
                    <a:pt x="1849" y="1057"/>
                  </a:lnTo>
                  <a:lnTo>
                    <a:pt x="1811" y="1103"/>
                  </a:lnTo>
                  <a:lnTo>
                    <a:pt x="1765" y="1143"/>
                  </a:lnTo>
                  <a:lnTo>
                    <a:pt x="1719" y="1182"/>
                  </a:lnTo>
                  <a:lnTo>
                    <a:pt x="1668" y="1214"/>
                  </a:lnTo>
                  <a:lnTo>
                    <a:pt x="1614" y="1240"/>
                  </a:lnTo>
                  <a:lnTo>
                    <a:pt x="1557" y="1262"/>
                  </a:lnTo>
                  <a:lnTo>
                    <a:pt x="1498" y="1278"/>
                  </a:lnTo>
                  <a:lnTo>
                    <a:pt x="1466" y="1284"/>
                  </a:lnTo>
                  <a:lnTo>
                    <a:pt x="1436" y="1286"/>
                  </a:lnTo>
                  <a:lnTo>
                    <a:pt x="1403" y="1289"/>
                  </a:lnTo>
                  <a:lnTo>
                    <a:pt x="1371" y="1289"/>
                  </a:lnTo>
                  <a:lnTo>
                    <a:pt x="635" y="1289"/>
                  </a:lnTo>
                  <a:lnTo>
                    <a:pt x="602" y="1289"/>
                  </a:lnTo>
                  <a:lnTo>
                    <a:pt x="570" y="1286"/>
                  </a:lnTo>
                  <a:lnTo>
                    <a:pt x="540" y="1284"/>
                  </a:lnTo>
                  <a:lnTo>
                    <a:pt x="510" y="1278"/>
                  </a:lnTo>
                  <a:lnTo>
                    <a:pt x="451" y="1262"/>
                  </a:lnTo>
                  <a:lnTo>
                    <a:pt x="395" y="1240"/>
                  </a:lnTo>
                  <a:lnTo>
                    <a:pt x="340" y="1214"/>
                  </a:lnTo>
                  <a:lnTo>
                    <a:pt x="289" y="1182"/>
                  </a:lnTo>
                  <a:lnTo>
                    <a:pt x="241" y="1143"/>
                  </a:lnTo>
                  <a:lnTo>
                    <a:pt x="197" y="1103"/>
                  </a:lnTo>
                  <a:lnTo>
                    <a:pt x="156" y="1057"/>
                  </a:lnTo>
                  <a:lnTo>
                    <a:pt x="122" y="1009"/>
                  </a:lnTo>
                  <a:lnTo>
                    <a:pt x="89" y="957"/>
                  </a:lnTo>
                  <a:lnTo>
                    <a:pt x="66" y="901"/>
                  </a:lnTo>
                  <a:lnTo>
                    <a:pt x="43" y="841"/>
                  </a:lnTo>
                  <a:lnTo>
                    <a:pt x="27" y="782"/>
                  </a:lnTo>
                  <a:lnTo>
                    <a:pt x="20" y="717"/>
                  </a:lnTo>
                  <a:lnTo>
                    <a:pt x="16" y="652"/>
                  </a:lnTo>
                  <a:lnTo>
                    <a:pt x="20" y="588"/>
                  </a:lnTo>
                  <a:lnTo>
                    <a:pt x="27" y="523"/>
                  </a:lnTo>
                  <a:lnTo>
                    <a:pt x="43" y="464"/>
                  </a:lnTo>
                  <a:lnTo>
                    <a:pt x="66" y="404"/>
                  </a:lnTo>
                  <a:lnTo>
                    <a:pt x="89" y="348"/>
                  </a:lnTo>
                  <a:lnTo>
                    <a:pt x="122" y="296"/>
                  </a:lnTo>
                  <a:lnTo>
                    <a:pt x="156" y="247"/>
                  </a:lnTo>
                  <a:lnTo>
                    <a:pt x="197" y="202"/>
                  </a:lnTo>
                  <a:lnTo>
                    <a:pt x="241" y="162"/>
                  </a:lnTo>
                  <a:lnTo>
                    <a:pt x="289" y="123"/>
                  </a:lnTo>
                  <a:lnTo>
                    <a:pt x="340" y="91"/>
                  </a:lnTo>
                  <a:lnTo>
                    <a:pt x="395" y="65"/>
                  </a:lnTo>
                  <a:lnTo>
                    <a:pt x="451" y="42"/>
                  </a:lnTo>
                  <a:lnTo>
                    <a:pt x="510" y="29"/>
                  </a:lnTo>
                  <a:lnTo>
                    <a:pt x="570" y="19"/>
                  </a:lnTo>
                  <a:lnTo>
                    <a:pt x="602" y="16"/>
                  </a:lnTo>
                  <a:lnTo>
                    <a:pt x="635" y="16"/>
                  </a:lnTo>
                  <a:lnTo>
                    <a:pt x="1371" y="16"/>
                  </a:lnTo>
                  <a:lnTo>
                    <a:pt x="1403" y="16"/>
                  </a:lnTo>
                  <a:lnTo>
                    <a:pt x="1436" y="19"/>
                  </a:lnTo>
                  <a:lnTo>
                    <a:pt x="1498" y="29"/>
                  </a:lnTo>
                  <a:lnTo>
                    <a:pt x="1557" y="42"/>
                  </a:lnTo>
                  <a:lnTo>
                    <a:pt x="1614" y="65"/>
                  </a:lnTo>
                  <a:lnTo>
                    <a:pt x="1668" y="91"/>
                  </a:lnTo>
                  <a:lnTo>
                    <a:pt x="1719" y="123"/>
                  </a:lnTo>
                  <a:lnTo>
                    <a:pt x="1765" y="162"/>
                  </a:lnTo>
                  <a:lnTo>
                    <a:pt x="1811" y="202"/>
                  </a:lnTo>
                  <a:lnTo>
                    <a:pt x="1849" y="247"/>
                  </a:lnTo>
                  <a:lnTo>
                    <a:pt x="1887" y="296"/>
                  </a:lnTo>
                  <a:lnTo>
                    <a:pt x="1916" y="348"/>
                  </a:lnTo>
                  <a:lnTo>
                    <a:pt x="1944" y="404"/>
                  </a:lnTo>
                  <a:lnTo>
                    <a:pt x="1962" y="464"/>
                  </a:lnTo>
                  <a:lnTo>
                    <a:pt x="1978" y="523"/>
                  </a:lnTo>
                  <a:lnTo>
                    <a:pt x="1990" y="588"/>
                  </a:lnTo>
                  <a:lnTo>
                    <a:pt x="1992" y="652"/>
                  </a:lnTo>
                  <a:lnTo>
                    <a:pt x="2000" y="652"/>
                  </a:lnTo>
                  <a:lnTo>
                    <a:pt x="2008" y="652"/>
                  </a:lnTo>
                  <a:lnTo>
                    <a:pt x="2008" y="620"/>
                  </a:lnTo>
                  <a:lnTo>
                    <a:pt x="2006" y="585"/>
                  </a:lnTo>
                  <a:lnTo>
                    <a:pt x="1995" y="521"/>
                  </a:lnTo>
                  <a:lnTo>
                    <a:pt x="1978" y="459"/>
                  </a:lnTo>
                  <a:lnTo>
                    <a:pt x="1957" y="399"/>
                  </a:lnTo>
                  <a:lnTo>
                    <a:pt x="1930" y="342"/>
                  </a:lnTo>
                  <a:lnTo>
                    <a:pt x="1900" y="288"/>
                  </a:lnTo>
                  <a:lnTo>
                    <a:pt x="1863" y="237"/>
                  </a:lnTo>
                  <a:lnTo>
                    <a:pt x="1822" y="191"/>
                  </a:lnTo>
                  <a:lnTo>
                    <a:pt x="1776" y="148"/>
                  </a:lnTo>
                  <a:lnTo>
                    <a:pt x="1728" y="111"/>
                  </a:lnTo>
                  <a:lnTo>
                    <a:pt x="1677" y="77"/>
                  </a:lnTo>
                  <a:lnTo>
                    <a:pt x="1620" y="51"/>
                  </a:lnTo>
                  <a:lnTo>
                    <a:pt x="1560" y="29"/>
                  </a:lnTo>
                  <a:lnTo>
                    <a:pt x="1530" y="19"/>
                  </a:lnTo>
                  <a:lnTo>
                    <a:pt x="1500" y="13"/>
                  </a:lnTo>
                  <a:lnTo>
                    <a:pt x="1468" y="8"/>
                  </a:lnTo>
                  <a:lnTo>
                    <a:pt x="1436" y="3"/>
                  </a:lnTo>
                  <a:lnTo>
                    <a:pt x="1403" y="0"/>
                  </a:lnTo>
                  <a:lnTo>
                    <a:pt x="1371" y="0"/>
                  </a:lnTo>
                  <a:lnTo>
                    <a:pt x="635" y="0"/>
                  </a:lnTo>
                  <a:lnTo>
                    <a:pt x="602" y="0"/>
                  </a:lnTo>
                  <a:lnTo>
                    <a:pt x="570" y="3"/>
                  </a:lnTo>
                  <a:lnTo>
                    <a:pt x="538" y="8"/>
                  </a:lnTo>
                  <a:lnTo>
                    <a:pt x="505" y="13"/>
                  </a:lnTo>
                  <a:lnTo>
                    <a:pt x="475" y="19"/>
                  </a:lnTo>
                  <a:lnTo>
                    <a:pt x="446" y="29"/>
                  </a:lnTo>
                  <a:lnTo>
                    <a:pt x="386" y="51"/>
                  </a:lnTo>
                  <a:lnTo>
                    <a:pt x="333" y="77"/>
                  </a:lnTo>
                  <a:lnTo>
                    <a:pt x="278" y="111"/>
                  </a:lnTo>
                  <a:lnTo>
                    <a:pt x="230" y="148"/>
                  </a:lnTo>
                  <a:lnTo>
                    <a:pt x="184" y="191"/>
                  </a:lnTo>
                  <a:lnTo>
                    <a:pt x="143" y="237"/>
                  </a:lnTo>
                  <a:lnTo>
                    <a:pt x="108" y="288"/>
                  </a:lnTo>
                  <a:lnTo>
                    <a:pt x="76" y="342"/>
                  </a:lnTo>
                  <a:lnTo>
                    <a:pt x="48" y="399"/>
                  </a:lnTo>
                  <a:lnTo>
                    <a:pt x="27" y="459"/>
                  </a:lnTo>
                  <a:lnTo>
                    <a:pt x="11" y="521"/>
                  </a:lnTo>
                  <a:lnTo>
                    <a:pt x="2" y="585"/>
                  </a:lnTo>
                  <a:lnTo>
                    <a:pt x="0" y="620"/>
                  </a:lnTo>
                  <a:lnTo>
                    <a:pt x="0" y="652"/>
                  </a:lnTo>
                  <a:lnTo>
                    <a:pt x="0" y="687"/>
                  </a:lnTo>
                  <a:lnTo>
                    <a:pt x="2" y="720"/>
                  </a:lnTo>
                  <a:lnTo>
                    <a:pt x="11" y="784"/>
                  </a:lnTo>
                  <a:lnTo>
                    <a:pt x="27" y="846"/>
                  </a:lnTo>
                  <a:lnTo>
                    <a:pt x="48" y="906"/>
                  </a:lnTo>
                  <a:lnTo>
                    <a:pt x="76" y="965"/>
                  </a:lnTo>
                  <a:lnTo>
                    <a:pt x="108" y="1019"/>
                  </a:lnTo>
                  <a:lnTo>
                    <a:pt x="143" y="1067"/>
                  </a:lnTo>
                  <a:lnTo>
                    <a:pt x="184" y="1113"/>
                  </a:lnTo>
                  <a:lnTo>
                    <a:pt x="230" y="1157"/>
                  </a:lnTo>
                  <a:lnTo>
                    <a:pt x="278" y="1194"/>
                  </a:lnTo>
                  <a:lnTo>
                    <a:pt x="333" y="1226"/>
                  </a:lnTo>
                  <a:lnTo>
                    <a:pt x="386" y="1254"/>
                  </a:lnTo>
                  <a:lnTo>
                    <a:pt x="446" y="1276"/>
                  </a:lnTo>
                  <a:lnTo>
                    <a:pt x="475" y="1286"/>
                  </a:lnTo>
                  <a:lnTo>
                    <a:pt x="505" y="1292"/>
                  </a:lnTo>
                  <a:lnTo>
                    <a:pt x="538" y="1300"/>
                  </a:lnTo>
                  <a:lnTo>
                    <a:pt x="570" y="1302"/>
                  </a:lnTo>
                  <a:lnTo>
                    <a:pt x="602" y="1305"/>
                  </a:lnTo>
                  <a:lnTo>
                    <a:pt x="635" y="1305"/>
                  </a:lnTo>
                  <a:lnTo>
                    <a:pt x="1371" y="1305"/>
                  </a:lnTo>
                  <a:lnTo>
                    <a:pt x="1403" y="1305"/>
                  </a:lnTo>
                  <a:lnTo>
                    <a:pt x="1436" y="1302"/>
                  </a:lnTo>
                  <a:lnTo>
                    <a:pt x="1468" y="1300"/>
                  </a:lnTo>
                  <a:lnTo>
                    <a:pt x="1500" y="1292"/>
                  </a:lnTo>
                  <a:lnTo>
                    <a:pt x="1530" y="1286"/>
                  </a:lnTo>
                  <a:lnTo>
                    <a:pt x="1560" y="1276"/>
                  </a:lnTo>
                  <a:lnTo>
                    <a:pt x="1620" y="1254"/>
                  </a:lnTo>
                  <a:lnTo>
                    <a:pt x="1677" y="1226"/>
                  </a:lnTo>
                  <a:lnTo>
                    <a:pt x="1728" y="1194"/>
                  </a:lnTo>
                  <a:lnTo>
                    <a:pt x="1776" y="1157"/>
                  </a:lnTo>
                  <a:lnTo>
                    <a:pt x="1822" y="1113"/>
                  </a:lnTo>
                  <a:lnTo>
                    <a:pt x="1863" y="1067"/>
                  </a:lnTo>
                  <a:lnTo>
                    <a:pt x="1900" y="1019"/>
                  </a:lnTo>
                  <a:lnTo>
                    <a:pt x="1930" y="965"/>
                  </a:lnTo>
                  <a:lnTo>
                    <a:pt x="1957" y="906"/>
                  </a:lnTo>
                  <a:lnTo>
                    <a:pt x="1978" y="846"/>
                  </a:lnTo>
                  <a:lnTo>
                    <a:pt x="1995" y="784"/>
                  </a:lnTo>
                  <a:lnTo>
                    <a:pt x="2006" y="720"/>
                  </a:lnTo>
                  <a:lnTo>
                    <a:pt x="2008" y="687"/>
                  </a:lnTo>
                  <a:lnTo>
                    <a:pt x="2008" y="652"/>
                  </a:lnTo>
                  <a:lnTo>
                    <a:pt x="2000" y="65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5" name="Freeform 91"/>
            <p:cNvSpPr/>
            <p:nvPr/>
          </p:nvSpPr>
          <p:spPr bwMode="auto">
            <a:xfrm>
              <a:off x="2856" y="2356"/>
              <a:ext cx="149" cy="95"/>
            </a:xfrm>
            <a:custGeom>
              <a:avLst/>
              <a:gdLst>
                <a:gd name="T0" fmla="*/ 670 w 1647"/>
                <a:gd name="T1" fmla="*/ 0 h 1047"/>
                <a:gd name="T2" fmla="*/ 575 w 1647"/>
                <a:gd name="T3" fmla="*/ 6 h 1047"/>
                <a:gd name="T4" fmla="*/ 489 w 1647"/>
                <a:gd name="T5" fmla="*/ 25 h 1047"/>
                <a:gd name="T6" fmla="*/ 407 w 1647"/>
                <a:gd name="T7" fmla="*/ 57 h 1047"/>
                <a:gd name="T8" fmla="*/ 333 w 1647"/>
                <a:gd name="T9" fmla="*/ 105 h 1047"/>
                <a:gd name="T10" fmla="*/ 300 w 1647"/>
                <a:gd name="T11" fmla="*/ 117 h 1047"/>
                <a:gd name="T12" fmla="*/ 281 w 1647"/>
                <a:gd name="T13" fmla="*/ 108 h 1047"/>
                <a:gd name="T14" fmla="*/ 271 w 1647"/>
                <a:gd name="T15" fmla="*/ 89 h 1047"/>
                <a:gd name="T16" fmla="*/ 281 w 1647"/>
                <a:gd name="T17" fmla="*/ 54 h 1047"/>
                <a:gd name="T18" fmla="*/ 313 w 1647"/>
                <a:gd name="T19" fmla="*/ 6 h 1047"/>
                <a:gd name="T20" fmla="*/ 243 w 1647"/>
                <a:gd name="T21" fmla="*/ 54 h 1047"/>
                <a:gd name="T22" fmla="*/ 181 w 1647"/>
                <a:gd name="T23" fmla="*/ 111 h 1047"/>
                <a:gd name="T24" fmla="*/ 106 w 1647"/>
                <a:gd name="T25" fmla="*/ 205 h 1047"/>
                <a:gd name="T26" fmla="*/ 50 w 1647"/>
                <a:gd name="T27" fmla="*/ 313 h 1047"/>
                <a:gd name="T28" fmla="*/ 11 w 1647"/>
                <a:gd name="T29" fmla="*/ 432 h 1047"/>
                <a:gd name="T30" fmla="*/ 0 w 1647"/>
                <a:gd name="T31" fmla="*/ 561 h 1047"/>
                <a:gd name="T32" fmla="*/ 11 w 1647"/>
                <a:gd name="T33" fmla="*/ 691 h 1047"/>
                <a:gd name="T34" fmla="*/ 50 w 1647"/>
                <a:gd name="T35" fmla="*/ 810 h 1047"/>
                <a:gd name="T36" fmla="*/ 106 w 1647"/>
                <a:gd name="T37" fmla="*/ 918 h 1047"/>
                <a:gd name="T38" fmla="*/ 181 w 1647"/>
                <a:gd name="T39" fmla="*/ 1012 h 1047"/>
                <a:gd name="T40" fmla="*/ 195 w 1647"/>
                <a:gd name="T41" fmla="*/ 1006 h 1047"/>
                <a:gd name="T42" fmla="*/ 157 w 1647"/>
                <a:gd name="T43" fmla="*/ 925 h 1047"/>
                <a:gd name="T44" fmla="*/ 133 w 1647"/>
                <a:gd name="T45" fmla="*/ 836 h 1047"/>
                <a:gd name="T46" fmla="*/ 119 w 1647"/>
                <a:gd name="T47" fmla="*/ 745 h 1047"/>
                <a:gd name="T48" fmla="*/ 119 w 1647"/>
                <a:gd name="T49" fmla="*/ 661 h 1047"/>
                <a:gd name="T50" fmla="*/ 130 w 1647"/>
                <a:gd name="T51" fmla="*/ 564 h 1047"/>
                <a:gd name="T52" fmla="*/ 168 w 1647"/>
                <a:gd name="T53" fmla="*/ 440 h 1047"/>
                <a:gd name="T54" fmla="*/ 225 w 1647"/>
                <a:gd name="T55" fmla="*/ 329 h 1047"/>
                <a:gd name="T56" fmla="*/ 303 w 1647"/>
                <a:gd name="T57" fmla="*/ 232 h 1047"/>
                <a:gd name="T58" fmla="*/ 397 w 1647"/>
                <a:gd name="T59" fmla="*/ 154 h 1047"/>
                <a:gd name="T60" fmla="*/ 505 w 1647"/>
                <a:gd name="T61" fmla="*/ 94 h 1047"/>
                <a:gd name="T62" fmla="*/ 594 w 1647"/>
                <a:gd name="T63" fmla="*/ 62 h 1047"/>
                <a:gd name="T64" fmla="*/ 656 w 1647"/>
                <a:gd name="T65" fmla="*/ 48 h 1047"/>
                <a:gd name="T66" fmla="*/ 718 w 1647"/>
                <a:gd name="T67" fmla="*/ 43 h 1047"/>
                <a:gd name="T68" fmla="*/ 1490 w 1647"/>
                <a:gd name="T69" fmla="*/ 41 h 1047"/>
                <a:gd name="T70" fmla="*/ 1569 w 1647"/>
                <a:gd name="T71" fmla="*/ 46 h 1047"/>
                <a:gd name="T72" fmla="*/ 1647 w 1647"/>
                <a:gd name="T73" fmla="*/ 62 h 1047"/>
                <a:gd name="T74" fmla="*/ 1585 w 1647"/>
                <a:gd name="T75" fmla="*/ 36 h 1047"/>
                <a:gd name="T76" fmla="*/ 1520 w 1647"/>
                <a:gd name="T77" fmla="*/ 16 h 1047"/>
                <a:gd name="T78" fmla="*/ 1450 w 1647"/>
                <a:gd name="T79" fmla="*/ 2 h 1047"/>
                <a:gd name="T80" fmla="*/ 1380 w 1647"/>
                <a:gd name="T81" fmla="*/ 0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47" h="1047">
                  <a:moveTo>
                    <a:pt x="1380" y="0"/>
                  </a:moveTo>
                  <a:lnTo>
                    <a:pt x="670" y="0"/>
                  </a:lnTo>
                  <a:lnTo>
                    <a:pt x="621" y="0"/>
                  </a:lnTo>
                  <a:lnTo>
                    <a:pt x="575" y="6"/>
                  </a:lnTo>
                  <a:lnTo>
                    <a:pt x="532" y="14"/>
                  </a:lnTo>
                  <a:lnTo>
                    <a:pt x="489" y="25"/>
                  </a:lnTo>
                  <a:lnTo>
                    <a:pt x="448" y="41"/>
                  </a:lnTo>
                  <a:lnTo>
                    <a:pt x="407" y="57"/>
                  </a:lnTo>
                  <a:lnTo>
                    <a:pt x="370" y="82"/>
                  </a:lnTo>
                  <a:lnTo>
                    <a:pt x="333" y="105"/>
                  </a:lnTo>
                  <a:lnTo>
                    <a:pt x="317" y="114"/>
                  </a:lnTo>
                  <a:lnTo>
                    <a:pt x="300" y="117"/>
                  </a:lnTo>
                  <a:lnTo>
                    <a:pt x="289" y="114"/>
                  </a:lnTo>
                  <a:lnTo>
                    <a:pt x="281" y="108"/>
                  </a:lnTo>
                  <a:lnTo>
                    <a:pt x="273" y="100"/>
                  </a:lnTo>
                  <a:lnTo>
                    <a:pt x="271" y="89"/>
                  </a:lnTo>
                  <a:lnTo>
                    <a:pt x="273" y="73"/>
                  </a:lnTo>
                  <a:lnTo>
                    <a:pt x="281" y="54"/>
                  </a:lnTo>
                  <a:lnTo>
                    <a:pt x="294" y="32"/>
                  </a:lnTo>
                  <a:lnTo>
                    <a:pt x="313" y="6"/>
                  </a:lnTo>
                  <a:lnTo>
                    <a:pt x="278" y="30"/>
                  </a:lnTo>
                  <a:lnTo>
                    <a:pt x="243" y="54"/>
                  </a:lnTo>
                  <a:lnTo>
                    <a:pt x="211" y="82"/>
                  </a:lnTo>
                  <a:lnTo>
                    <a:pt x="181" y="111"/>
                  </a:lnTo>
                  <a:lnTo>
                    <a:pt x="140" y="156"/>
                  </a:lnTo>
                  <a:lnTo>
                    <a:pt x="106" y="205"/>
                  </a:lnTo>
                  <a:lnTo>
                    <a:pt x="73" y="257"/>
                  </a:lnTo>
                  <a:lnTo>
                    <a:pt x="50" y="313"/>
                  </a:lnTo>
                  <a:lnTo>
                    <a:pt x="27" y="373"/>
                  </a:lnTo>
                  <a:lnTo>
                    <a:pt x="11" y="432"/>
                  </a:lnTo>
                  <a:lnTo>
                    <a:pt x="4" y="497"/>
                  </a:lnTo>
                  <a:lnTo>
                    <a:pt x="0" y="561"/>
                  </a:lnTo>
                  <a:lnTo>
                    <a:pt x="4" y="626"/>
                  </a:lnTo>
                  <a:lnTo>
                    <a:pt x="11" y="691"/>
                  </a:lnTo>
                  <a:lnTo>
                    <a:pt x="27" y="750"/>
                  </a:lnTo>
                  <a:lnTo>
                    <a:pt x="50" y="810"/>
                  </a:lnTo>
                  <a:lnTo>
                    <a:pt x="73" y="866"/>
                  </a:lnTo>
                  <a:lnTo>
                    <a:pt x="106" y="918"/>
                  </a:lnTo>
                  <a:lnTo>
                    <a:pt x="140" y="966"/>
                  </a:lnTo>
                  <a:lnTo>
                    <a:pt x="181" y="1012"/>
                  </a:lnTo>
                  <a:lnTo>
                    <a:pt x="216" y="1047"/>
                  </a:lnTo>
                  <a:lnTo>
                    <a:pt x="195" y="1006"/>
                  </a:lnTo>
                  <a:lnTo>
                    <a:pt x="173" y="966"/>
                  </a:lnTo>
                  <a:lnTo>
                    <a:pt x="157" y="925"/>
                  </a:lnTo>
                  <a:lnTo>
                    <a:pt x="144" y="882"/>
                  </a:lnTo>
                  <a:lnTo>
                    <a:pt x="133" y="836"/>
                  </a:lnTo>
                  <a:lnTo>
                    <a:pt x="124" y="791"/>
                  </a:lnTo>
                  <a:lnTo>
                    <a:pt x="119" y="745"/>
                  </a:lnTo>
                  <a:lnTo>
                    <a:pt x="117" y="697"/>
                  </a:lnTo>
                  <a:lnTo>
                    <a:pt x="119" y="661"/>
                  </a:lnTo>
                  <a:lnTo>
                    <a:pt x="119" y="629"/>
                  </a:lnTo>
                  <a:lnTo>
                    <a:pt x="130" y="564"/>
                  </a:lnTo>
                  <a:lnTo>
                    <a:pt x="146" y="502"/>
                  </a:lnTo>
                  <a:lnTo>
                    <a:pt x="168" y="440"/>
                  </a:lnTo>
                  <a:lnTo>
                    <a:pt x="195" y="384"/>
                  </a:lnTo>
                  <a:lnTo>
                    <a:pt x="225" y="329"/>
                  </a:lnTo>
                  <a:lnTo>
                    <a:pt x="262" y="281"/>
                  </a:lnTo>
                  <a:lnTo>
                    <a:pt x="303" y="232"/>
                  </a:lnTo>
                  <a:lnTo>
                    <a:pt x="349" y="191"/>
                  </a:lnTo>
                  <a:lnTo>
                    <a:pt x="397" y="154"/>
                  </a:lnTo>
                  <a:lnTo>
                    <a:pt x="448" y="122"/>
                  </a:lnTo>
                  <a:lnTo>
                    <a:pt x="505" y="94"/>
                  </a:lnTo>
                  <a:lnTo>
                    <a:pt x="564" y="71"/>
                  </a:lnTo>
                  <a:lnTo>
                    <a:pt x="594" y="62"/>
                  </a:lnTo>
                  <a:lnTo>
                    <a:pt x="624" y="54"/>
                  </a:lnTo>
                  <a:lnTo>
                    <a:pt x="656" y="48"/>
                  </a:lnTo>
                  <a:lnTo>
                    <a:pt x="688" y="46"/>
                  </a:lnTo>
                  <a:lnTo>
                    <a:pt x="718" y="43"/>
                  </a:lnTo>
                  <a:lnTo>
                    <a:pt x="754" y="41"/>
                  </a:lnTo>
                  <a:lnTo>
                    <a:pt x="1490" y="41"/>
                  </a:lnTo>
                  <a:lnTo>
                    <a:pt x="1530" y="43"/>
                  </a:lnTo>
                  <a:lnTo>
                    <a:pt x="1569" y="46"/>
                  </a:lnTo>
                  <a:lnTo>
                    <a:pt x="1609" y="54"/>
                  </a:lnTo>
                  <a:lnTo>
                    <a:pt x="1647" y="62"/>
                  </a:lnTo>
                  <a:lnTo>
                    <a:pt x="1615" y="48"/>
                  </a:lnTo>
                  <a:lnTo>
                    <a:pt x="1585" y="36"/>
                  </a:lnTo>
                  <a:lnTo>
                    <a:pt x="1553" y="25"/>
                  </a:lnTo>
                  <a:lnTo>
                    <a:pt x="1520" y="16"/>
                  </a:lnTo>
                  <a:lnTo>
                    <a:pt x="1484" y="9"/>
                  </a:lnTo>
                  <a:lnTo>
                    <a:pt x="1450" y="2"/>
                  </a:lnTo>
                  <a:lnTo>
                    <a:pt x="1415" y="0"/>
                  </a:lnTo>
                  <a:lnTo>
                    <a:pt x="1380" y="0"/>
                  </a:lnTo>
                  <a:close/>
                </a:path>
              </a:pathLst>
            </a:custGeom>
            <a:solidFill>
              <a:srgbClr val="C9CACD"/>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6" name="Freeform 92"/>
            <p:cNvSpPr/>
            <p:nvPr/>
          </p:nvSpPr>
          <p:spPr bwMode="auto">
            <a:xfrm>
              <a:off x="2855" y="2355"/>
              <a:ext cx="31" cy="98"/>
            </a:xfrm>
            <a:custGeom>
              <a:avLst/>
              <a:gdLst>
                <a:gd name="T0" fmla="*/ 341 w 341"/>
                <a:gd name="T1" fmla="*/ 0 h 1082"/>
                <a:gd name="T2" fmla="*/ 302 w 341"/>
                <a:gd name="T3" fmla="*/ 23 h 1082"/>
                <a:gd name="T4" fmla="*/ 268 w 341"/>
                <a:gd name="T5" fmla="*/ 46 h 1082"/>
                <a:gd name="T6" fmla="*/ 233 w 341"/>
                <a:gd name="T7" fmla="*/ 74 h 1082"/>
                <a:gd name="T8" fmla="*/ 200 w 341"/>
                <a:gd name="T9" fmla="*/ 101 h 1082"/>
                <a:gd name="T10" fmla="*/ 171 w 341"/>
                <a:gd name="T11" fmla="*/ 133 h 1082"/>
                <a:gd name="T12" fmla="*/ 143 w 341"/>
                <a:gd name="T13" fmla="*/ 165 h 1082"/>
                <a:gd name="T14" fmla="*/ 116 w 341"/>
                <a:gd name="T15" fmla="*/ 200 h 1082"/>
                <a:gd name="T16" fmla="*/ 95 w 341"/>
                <a:gd name="T17" fmla="*/ 235 h 1082"/>
                <a:gd name="T18" fmla="*/ 74 w 341"/>
                <a:gd name="T19" fmla="*/ 273 h 1082"/>
                <a:gd name="T20" fmla="*/ 54 w 341"/>
                <a:gd name="T21" fmla="*/ 313 h 1082"/>
                <a:gd name="T22" fmla="*/ 38 w 341"/>
                <a:gd name="T23" fmla="*/ 354 h 1082"/>
                <a:gd name="T24" fmla="*/ 24 w 341"/>
                <a:gd name="T25" fmla="*/ 394 h 1082"/>
                <a:gd name="T26" fmla="*/ 14 w 341"/>
                <a:gd name="T27" fmla="*/ 440 h 1082"/>
                <a:gd name="T28" fmla="*/ 6 w 341"/>
                <a:gd name="T29" fmla="*/ 484 h 1082"/>
                <a:gd name="T30" fmla="*/ 0 w 341"/>
                <a:gd name="T31" fmla="*/ 529 h 1082"/>
                <a:gd name="T32" fmla="*/ 0 w 341"/>
                <a:gd name="T33" fmla="*/ 575 h 1082"/>
                <a:gd name="T34" fmla="*/ 0 w 341"/>
                <a:gd name="T35" fmla="*/ 613 h 1082"/>
                <a:gd name="T36" fmla="*/ 3 w 341"/>
                <a:gd name="T37" fmla="*/ 651 h 1082"/>
                <a:gd name="T38" fmla="*/ 8 w 341"/>
                <a:gd name="T39" fmla="*/ 688 h 1082"/>
                <a:gd name="T40" fmla="*/ 17 w 341"/>
                <a:gd name="T41" fmla="*/ 727 h 1082"/>
                <a:gd name="T42" fmla="*/ 24 w 341"/>
                <a:gd name="T43" fmla="*/ 762 h 1082"/>
                <a:gd name="T44" fmla="*/ 35 w 341"/>
                <a:gd name="T45" fmla="*/ 797 h 1082"/>
                <a:gd name="T46" fmla="*/ 49 w 341"/>
                <a:gd name="T47" fmla="*/ 829 h 1082"/>
                <a:gd name="T48" fmla="*/ 65 w 341"/>
                <a:gd name="T49" fmla="*/ 864 h 1082"/>
                <a:gd name="T50" fmla="*/ 81 w 341"/>
                <a:gd name="T51" fmla="*/ 893 h 1082"/>
                <a:gd name="T52" fmla="*/ 100 w 341"/>
                <a:gd name="T53" fmla="*/ 926 h 1082"/>
                <a:gd name="T54" fmla="*/ 119 w 341"/>
                <a:gd name="T55" fmla="*/ 956 h 1082"/>
                <a:gd name="T56" fmla="*/ 141 w 341"/>
                <a:gd name="T57" fmla="*/ 983 h 1082"/>
                <a:gd name="T58" fmla="*/ 162 w 341"/>
                <a:gd name="T59" fmla="*/ 1010 h 1082"/>
                <a:gd name="T60" fmla="*/ 187 w 341"/>
                <a:gd name="T61" fmla="*/ 1036 h 1082"/>
                <a:gd name="T62" fmla="*/ 213 w 341"/>
                <a:gd name="T63" fmla="*/ 1061 h 1082"/>
                <a:gd name="T64" fmla="*/ 240 w 341"/>
                <a:gd name="T65" fmla="*/ 1082 h 1082"/>
                <a:gd name="T66" fmla="*/ 224 w 341"/>
                <a:gd name="T67" fmla="*/ 1061 h 1082"/>
                <a:gd name="T68" fmla="*/ 189 w 341"/>
                <a:gd name="T69" fmla="*/ 1026 h 1082"/>
                <a:gd name="T70" fmla="*/ 148 w 341"/>
                <a:gd name="T71" fmla="*/ 980 h 1082"/>
                <a:gd name="T72" fmla="*/ 114 w 341"/>
                <a:gd name="T73" fmla="*/ 932 h 1082"/>
                <a:gd name="T74" fmla="*/ 81 w 341"/>
                <a:gd name="T75" fmla="*/ 880 h 1082"/>
                <a:gd name="T76" fmla="*/ 58 w 341"/>
                <a:gd name="T77" fmla="*/ 824 h 1082"/>
                <a:gd name="T78" fmla="*/ 35 w 341"/>
                <a:gd name="T79" fmla="*/ 764 h 1082"/>
                <a:gd name="T80" fmla="*/ 19 w 341"/>
                <a:gd name="T81" fmla="*/ 705 h 1082"/>
                <a:gd name="T82" fmla="*/ 12 w 341"/>
                <a:gd name="T83" fmla="*/ 640 h 1082"/>
                <a:gd name="T84" fmla="*/ 8 w 341"/>
                <a:gd name="T85" fmla="*/ 575 h 1082"/>
                <a:gd name="T86" fmla="*/ 12 w 341"/>
                <a:gd name="T87" fmla="*/ 511 h 1082"/>
                <a:gd name="T88" fmla="*/ 19 w 341"/>
                <a:gd name="T89" fmla="*/ 446 h 1082"/>
                <a:gd name="T90" fmla="*/ 35 w 341"/>
                <a:gd name="T91" fmla="*/ 387 h 1082"/>
                <a:gd name="T92" fmla="*/ 58 w 341"/>
                <a:gd name="T93" fmla="*/ 327 h 1082"/>
                <a:gd name="T94" fmla="*/ 81 w 341"/>
                <a:gd name="T95" fmla="*/ 271 h 1082"/>
                <a:gd name="T96" fmla="*/ 114 w 341"/>
                <a:gd name="T97" fmla="*/ 219 h 1082"/>
                <a:gd name="T98" fmla="*/ 148 w 341"/>
                <a:gd name="T99" fmla="*/ 170 h 1082"/>
                <a:gd name="T100" fmla="*/ 189 w 341"/>
                <a:gd name="T101" fmla="*/ 125 h 1082"/>
                <a:gd name="T102" fmla="*/ 219 w 341"/>
                <a:gd name="T103" fmla="*/ 96 h 1082"/>
                <a:gd name="T104" fmla="*/ 251 w 341"/>
                <a:gd name="T105" fmla="*/ 68 h 1082"/>
                <a:gd name="T106" fmla="*/ 286 w 341"/>
                <a:gd name="T107" fmla="*/ 44 h 1082"/>
                <a:gd name="T108" fmla="*/ 321 w 341"/>
                <a:gd name="T109" fmla="*/ 20 h 1082"/>
                <a:gd name="T110" fmla="*/ 341 w 341"/>
                <a:gd name="T111" fmla="*/ 0 h 1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 h="1082">
                  <a:moveTo>
                    <a:pt x="341" y="0"/>
                  </a:moveTo>
                  <a:lnTo>
                    <a:pt x="302" y="23"/>
                  </a:lnTo>
                  <a:lnTo>
                    <a:pt x="268" y="46"/>
                  </a:lnTo>
                  <a:lnTo>
                    <a:pt x="233" y="74"/>
                  </a:lnTo>
                  <a:lnTo>
                    <a:pt x="200" y="101"/>
                  </a:lnTo>
                  <a:lnTo>
                    <a:pt x="171" y="133"/>
                  </a:lnTo>
                  <a:lnTo>
                    <a:pt x="143" y="165"/>
                  </a:lnTo>
                  <a:lnTo>
                    <a:pt x="116" y="200"/>
                  </a:lnTo>
                  <a:lnTo>
                    <a:pt x="95" y="235"/>
                  </a:lnTo>
                  <a:lnTo>
                    <a:pt x="74" y="273"/>
                  </a:lnTo>
                  <a:lnTo>
                    <a:pt x="54" y="313"/>
                  </a:lnTo>
                  <a:lnTo>
                    <a:pt x="38" y="354"/>
                  </a:lnTo>
                  <a:lnTo>
                    <a:pt x="24" y="394"/>
                  </a:lnTo>
                  <a:lnTo>
                    <a:pt x="14" y="440"/>
                  </a:lnTo>
                  <a:lnTo>
                    <a:pt x="6" y="484"/>
                  </a:lnTo>
                  <a:lnTo>
                    <a:pt x="0" y="529"/>
                  </a:lnTo>
                  <a:lnTo>
                    <a:pt x="0" y="575"/>
                  </a:lnTo>
                  <a:lnTo>
                    <a:pt x="0" y="613"/>
                  </a:lnTo>
                  <a:lnTo>
                    <a:pt x="3" y="651"/>
                  </a:lnTo>
                  <a:lnTo>
                    <a:pt x="8" y="688"/>
                  </a:lnTo>
                  <a:lnTo>
                    <a:pt x="17" y="727"/>
                  </a:lnTo>
                  <a:lnTo>
                    <a:pt x="24" y="762"/>
                  </a:lnTo>
                  <a:lnTo>
                    <a:pt x="35" y="797"/>
                  </a:lnTo>
                  <a:lnTo>
                    <a:pt x="49" y="829"/>
                  </a:lnTo>
                  <a:lnTo>
                    <a:pt x="65" y="864"/>
                  </a:lnTo>
                  <a:lnTo>
                    <a:pt x="81" y="893"/>
                  </a:lnTo>
                  <a:lnTo>
                    <a:pt x="100" y="926"/>
                  </a:lnTo>
                  <a:lnTo>
                    <a:pt x="119" y="956"/>
                  </a:lnTo>
                  <a:lnTo>
                    <a:pt x="141" y="983"/>
                  </a:lnTo>
                  <a:lnTo>
                    <a:pt x="162" y="1010"/>
                  </a:lnTo>
                  <a:lnTo>
                    <a:pt x="187" y="1036"/>
                  </a:lnTo>
                  <a:lnTo>
                    <a:pt x="213" y="1061"/>
                  </a:lnTo>
                  <a:lnTo>
                    <a:pt x="240" y="1082"/>
                  </a:lnTo>
                  <a:lnTo>
                    <a:pt x="224" y="1061"/>
                  </a:lnTo>
                  <a:lnTo>
                    <a:pt x="189" y="1026"/>
                  </a:lnTo>
                  <a:lnTo>
                    <a:pt x="148" y="980"/>
                  </a:lnTo>
                  <a:lnTo>
                    <a:pt x="114" y="932"/>
                  </a:lnTo>
                  <a:lnTo>
                    <a:pt x="81" y="880"/>
                  </a:lnTo>
                  <a:lnTo>
                    <a:pt x="58" y="824"/>
                  </a:lnTo>
                  <a:lnTo>
                    <a:pt x="35" y="764"/>
                  </a:lnTo>
                  <a:lnTo>
                    <a:pt x="19" y="705"/>
                  </a:lnTo>
                  <a:lnTo>
                    <a:pt x="12" y="640"/>
                  </a:lnTo>
                  <a:lnTo>
                    <a:pt x="8" y="575"/>
                  </a:lnTo>
                  <a:lnTo>
                    <a:pt x="12" y="511"/>
                  </a:lnTo>
                  <a:lnTo>
                    <a:pt x="19" y="446"/>
                  </a:lnTo>
                  <a:lnTo>
                    <a:pt x="35" y="387"/>
                  </a:lnTo>
                  <a:lnTo>
                    <a:pt x="58" y="327"/>
                  </a:lnTo>
                  <a:lnTo>
                    <a:pt x="81" y="271"/>
                  </a:lnTo>
                  <a:lnTo>
                    <a:pt x="114" y="219"/>
                  </a:lnTo>
                  <a:lnTo>
                    <a:pt x="148" y="170"/>
                  </a:lnTo>
                  <a:lnTo>
                    <a:pt x="189" y="125"/>
                  </a:lnTo>
                  <a:lnTo>
                    <a:pt x="219" y="96"/>
                  </a:lnTo>
                  <a:lnTo>
                    <a:pt x="251" y="68"/>
                  </a:lnTo>
                  <a:lnTo>
                    <a:pt x="286" y="44"/>
                  </a:lnTo>
                  <a:lnTo>
                    <a:pt x="321" y="20"/>
                  </a:lnTo>
                  <a:lnTo>
                    <a:pt x="341" y="0"/>
                  </a:lnTo>
                  <a:close/>
                </a:path>
              </a:pathLst>
            </a:custGeom>
            <a:solidFill>
              <a:srgbClr val="6437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7" name="Freeform 93"/>
            <p:cNvSpPr/>
            <p:nvPr/>
          </p:nvSpPr>
          <p:spPr bwMode="auto">
            <a:xfrm>
              <a:off x="2867" y="2361"/>
              <a:ext cx="181" cy="117"/>
            </a:xfrm>
            <a:custGeom>
              <a:avLst/>
              <a:gdLst>
                <a:gd name="T0" fmla="*/ 1992 w 1992"/>
                <a:gd name="T1" fmla="*/ 681 h 1292"/>
                <a:gd name="T2" fmla="*/ 1981 w 1992"/>
                <a:gd name="T3" fmla="*/ 778 h 1292"/>
                <a:gd name="T4" fmla="*/ 1944 w 1992"/>
                <a:gd name="T5" fmla="*/ 900 h 1292"/>
                <a:gd name="T6" fmla="*/ 1887 w 1992"/>
                <a:gd name="T7" fmla="*/ 1009 h 1292"/>
                <a:gd name="T8" fmla="*/ 1809 w 1992"/>
                <a:gd name="T9" fmla="*/ 1105 h 1292"/>
                <a:gd name="T10" fmla="*/ 1717 w 1992"/>
                <a:gd name="T11" fmla="*/ 1182 h 1292"/>
                <a:gd name="T12" fmla="*/ 1609 w 1992"/>
                <a:gd name="T13" fmla="*/ 1241 h 1292"/>
                <a:gd name="T14" fmla="*/ 1493 w 1992"/>
                <a:gd name="T15" fmla="*/ 1280 h 1292"/>
                <a:gd name="T16" fmla="*/ 1431 w 1992"/>
                <a:gd name="T17" fmla="*/ 1290 h 1292"/>
                <a:gd name="T18" fmla="*/ 1366 w 1992"/>
                <a:gd name="T19" fmla="*/ 1292 h 1292"/>
                <a:gd name="T20" fmla="*/ 598 w 1992"/>
                <a:gd name="T21" fmla="*/ 1292 h 1292"/>
                <a:gd name="T22" fmla="*/ 532 w 1992"/>
                <a:gd name="T23" fmla="*/ 1285 h 1292"/>
                <a:gd name="T24" fmla="*/ 444 w 1992"/>
                <a:gd name="T25" fmla="*/ 1264 h 1292"/>
                <a:gd name="T26" fmla="*/ 329 w 1992"/>
                <a:gd name="T27" fmla="*/ 1215 h 1292"/>
                <a:gd name="T28" fmla="*/ 230 w 1992"/>
                <a:gd name="T29" fmla="*/ 1145 h 1292"/>
                <a:gd name="T30" fmla="*/ 143 w 1992"/>
                <a:gd name="T31" fmla="*/ 1059 h 1292"/>
                <a:gd name="T32" fmla="*/ 76 w 1992"/>
                <a:gd name="T33" fmla="*/ 956 h 1292"/>
                <a:gd name="T34" fmla="*/ 30 w 1992"/>
                <a:gd name="T35" fmla="*/ 840 h 1292"/>
                <a:gd name="T36" fmla="*/ 3 w 1992"/>
                <a:gd name="T37" fmla="*/ 713 h 1292"/>
                <a:gd name="T38" fmla="*/ 0 w 1992"/>
                <a:gd name="T39" fmla="*/ 649 h 1292"/>
                <a:gd name="T40" fmla="*/ 3 w 1992"/>
                <a:gd name="T41" fmla="*/ 581 h 1292"/>
                <a:gd name="T42" fmla="*/ 30 w 1992"/>
                <a:gd name="T43" fmla="*/ 456 h 1292"/>
                <a:gd name="T44" fmla="*/ 76 w 1992"/>
                <a:gd name="T45" fmla="*/ 341 h 1292"/>
                <a:gd name="T46" fmla="*/ 143 w 1992"/>
                <a:gd name="T47" fmla="*/ 239 h 1292"/>
                <a:gd name="T48" fmla="*/ 230 w 1992"/>
                <a:gd name="T49" fmla="*/ 149 h 1292"/>
                <a:gd name="T50" fmla="*/ 329 w 1992"/>
                <a:gd name="T51" fmla="*/ 79 h 1292"/>
                <a:gd name="T52" fmla="*/ 444 w 1992"/>
                <a:gd name="T53" fmla="*/ 30 h 1292"/>
                <a:gd name="T54" fmla="*/ 532 w 1992"/>
                <a:gd name="T55" fmla="*/ 9 h 1292"/>
                <a:gd name="T56" fmla="*/ 598 w 1992"/>
                <a:gd name="T57" fmla="*/ 4 h 1292"/>
                <a:gd name="T58" fmla="*/ 1366 w 1992"/>
                <a:gd name="T59" fmla="*/ 0 h 1292"/>
                <a:gd name="T60" fmla="*/ 1431 w 1992"/>
                <a:gd name="T61" fmla="*/ 6 h 1292"/>
                <a:gd name="T62" fmla="*/ 1493 w 1992"/>
                <a:gd name="T63" fmla="*/ 14 h 1292"/>
                <a:gd name="T64" fmla="*/ 1609 w 1992"/>
                <a:gd name="T65" fmla="*/ 52 h 1292"/>
                <a:gd name="T66" fmla="*/ 1717 w 1992"/>
                <a:gd name="T67" fmla="*/ 111 h 1292"/>
                <a:gd name="T68" fmla="*/ 1809 w 1992"/>
                <a:gd name="T69" fmla="*/ 193 h 1292"/>
                <a:gd name="T70" fmla="*/ 1887 w 1992"/>
                <a:gd name="T71" fmla="*/ 287 h 1292"/>
                <a:gd name="T72" fmla="*/ 1944 w 1992"/>
                <a:gd name="T73" fmla="*/ 398 h 1292"/>
                <a:gd name="T74" fmla="*/ 1981 w 1992"/>
                <a:gd name="T75" fmla="*/ 518 h 1292"/>
                <a:gd name="T76" fmla="*/ 1992 w 1992"/>
                <a:gd name="T77" fmla="*/ 615 h 1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92" h="1292">
                  <a:moveTo>
                    <a:pt x="1992" y="649"/>
                  </a:moveTo>
                  <a:lnTo>
                    <a:pt x="1992" y="681"/>
                  </a:lnTo>
                  <a:lnTo>
                    <a:pt x="1990" y="713"/>
                  </a:lnTo>
                  <a:lnTo>
                    <a:pt x="1981" y="778"/>
                  </a:lnTo>
                  <a:lnTo>
                    <a:pt x="1965" y="840"/>
                  </a:lnTo>
                  <a:lnTo>
                    <a:pt x="1944" y="900"/>
                  </a:lnTo>
                  <a:lnTo>
                    <a:pt x="1917" y="956"/>
                  </a:lnTo>
                  <a:lnTo>
                    <a:pt x="1887" y="1009"/>
                  </a:lnTo>
                  <a:lnTo>
                    <a:pt x="1850" y="1059"/>
                  </a:lnTo>
                  <a:lnTo>
                    <a:pt x="1809" y="1105"/>
                  </a:lnTo>
                  <a:lnTo>
                    <a:pt x="1765" y="1145"/>
                  </a:lnTo>
                  <a:lnTo>
                    <a:pt x="1717" y="1182"/>
                  </a:lnTo>
                  <a:lnTo>
                    <a:pt x="1666" y="1215"/>
                  </a:lnTo>
                  <a:lnTo>
                    <a:pt x="1609" y="1241"/>
                  </a:lnTo>
                  <a:lnTo>
                    <a:pt x="1553" y="1264"/>
                  </a:lnTo>
                  <a:lnTo>
                    <a:pt x="1493" y="1280"/>
                  </a:lnTo>
                  <a:lnTo>
                    <a:pt x="1461" y="1285"/>
                  </a:lnTo>
                  <a:lnTo>
                    <a:pt x="1431" y="1290"/>
                  </a:lnTo>
                  <a:lnTo>
                    <a:pt x="1399" y="1292"/>
                  </a:lnTo>
                  <a:lnTo>
                    <a:pt x="1366" y="1292"/>
                  </a:lnTo>
                  <a:lnTo>
                    <a:pt x="630" y="1292"/>
                  </a:lnTo>
                  <a:lnTo>
                    <a:pt x="598" y="1292"/>
                  </a:lnTo>
                  <a:lnTo>
                    <a:pt x="564" y="1290"/>
                  </a:lnTo>
                  <a:lnTo>
                    <a:pt x="532" y="1285"/>
                  </a:lnTo>
                  <a:lnTo>
                    <a:pt x="502" y="1280"/>
                  </a:lnTo>
                  <a:lnTo>
                    <a:pt x="444" y="1264"/>
                  </a:lnTo>
                  <a:lnTo>
                    <a:pt x="384" y="1241"/>
                  </a:lnTo>
                  <a:lnTo>
                    <a:pt x="329" y="1215"/>
                  </a:lnTo>
                  <a:lnTo>
                    <a:pt x="278" y="1182"/>
                  </a:lnTo>
                  <a:lnTo>
                    <a:pt x="230" y="1145"/>
                  </a:lnTo>
                  <a:lnTo>
                    <a:pt x="184" y="1105"/>
                  </a:lnTo>
                  <a:lnTo>
                    <a:pt x="143" y="1059"/>
                  </a:lnTo>
                  <a:lnTo>
                    <a:pt x="108" y="1009"/>
                  </a:lnTo>
                  <a:lnTo>
                    <a:pt x="76" y="956"/>
                  </a:lnTo>
                  <a:lnTo>
                    <a:pt x="52" y="900"/>
                  </a:lnTo>
                  <a:lnTo>
                    <a:pt x="30" y="840"/>
                  </a:lnTo>
                  <a:lnTo>
                    <a:pt x="14" y="778"/>
                  </a:lnTo>
                  <a:lnTo>
                    <a:pt x="3" y="713"/>
                  </a:lnTo>
                  <a:lnTo>
                    <a:pt x="3" y="681"/>
                  </a:lnTo>
                  <a:lnTo>
                    <a:pt x="0" y="649"/>
                  </a:lnTo>
                  <a:lnTo>
                    <a:pt x="3" y="615"/>
                  </a:lnTo>
                  <a:lnTo>
                    <a:pt x="3" y="581"/>
                  </a:lnTo>
                  <a:lnTo>
                    <a:pt x="14" y="518"/>
                  </a:lnTo>
                  <a:lnTo>
                    <a:pt x="30" y="456"/>
                  </a:lnTo>
                  <a:lnTo>
                    <a:pt x="52" y="398"/>
                  </a:lnTo>
                  <a:lnTo>
                    <a:pt x="76" y="341"/>
                  </a:lnTo>
                  <a:lnTo>
                    <a:pt x="108" y="287"/>
                  </a:lnTo>
                  <a:lnTo>
                    <a:pt x="143" y="239"/>
                  </a:lnTo>
                  <a:lnTo>
                    <a:pt x="184" y="193"/>
                  </a:lnTo>
                  <a:lnTo>
                    <a:pt x="230" y="149"/>
                  </a:lnTo>
                  <a:lnTo>
                    <a:pt x="278" y="111"/>
                  </a:lnTo>
                  <a:lnTo>
                    <a:pt x="329" y="79"/>
                  </a:lnTo>
                  <a:lnTo>
                    <a:pt x="384" y="52"/>
                  </a:lnTo>
                  <a:lnTo>
                    <a:pt x="444" y="30"/>
                  </a:lnTo>
                  <a:lnTo>
                    <a:pt x="502" y="14"/>
                  </a:lnTo>
                  <a:lnTo>
                    <a:pt x="532" y="9"/>
                  </a:lnTo>
                  <a:lnTo>
                    <a:pt x="564" y="6"/>
                  </a:lnTo>
                  <a:lnTo>
                    <a:pt x="598" y="4"/>
                  </a:lnTo>
                  <a:lnTo>
                    <a:pt x="630" y="0"/>
                  </a:lnTo>
                  <a:lnTo>
                    <a:pt x="1366" y="0"/>
                  </a:lnTo>
                  <a:lnTo>
                    <a:pt x="1399" y="4"/>
                  </a:lnTo>
                  <a:lnTo>
                    <a:pt x="1431" y="6"/>
                  </a:lnTo>
                  <a:lnTo>
                    <a:pt x="1461" y="9"/>
                  </a:lnTo>
                  <a:lnTo>
                    <a:pt x="1493" y="14"/>
                  </a:lnTo>
                  <a:lnTo>
                    <a:pt x="1553" y="30"/>
                  </a:lnTo>
                  <a:lnTo>
                    <a:pt x="1609" y="52"/>
                  </a:lnTo>
                  <a:lnTo>
                    <a:pt x="1666" y="79"/>
                  </a:lnTo>
                  <a:lnTo>
                    <a:pt x="1717" y="111"/>
                  </a:lnTo>
                  <a:lnTo>
                    <a:pt x="1765" y="149"/>
                  </a:lnTo>
                  <a:lnTo>
                    <a:pt x="1809" y="193"/>
                  </a:lnTo>
                  <a:lnTo>
                    <a:pt x="1850" y="239"/>
                  </a:lnTo>
                  <a:lnTo>
                    <a:pt x="1887" y="287"/>
                  </a:lnTo>
                  <a:lnTo>
                    <a:pt x="1917" y="341"/>
                  </a:lnTo>
                  <a:lnTo>
                    <a:pt x="1944" y="398"/>
                  </a:lnTo>
                  <a:lnTo>
                    <a:pt x="1965" y="456"/>
                  </a:lnTo>
                  <a:lnTo>
                    <a:pt x="1981" y="518"/>
                  </a:lnTo>
                  <a:lnTo>
                    <a:pt x="1990" y="581"/>
                  </a:lnTo>
                  <a:lnTo>
                    <a:pt x="1992" y="615"/>
                  </a:lnTo>
                  <a:lnTo>
                    <a:pt x="1992" y="649"/>
                  </a:lnTo>
                  <a:close/>
                </a:path>
              </a:pathLst>
            </a:custGeom>
            <a:solidFill>
              <a:srgbClr val="D9E1D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8" name="Freeform 94"/>
            <p:cNvSpPr/>
            <p:nvPr/>
          </p:nvSpPr>
          <p:spPr bwMode="auto">
            <a:xfrm>
              <a:off x="2866" y="2360"/>
              <a:ext cx="183" cy="119"/>
            </a:xfrm>
            <a:custGeom>
              <a:avLst/>
              <a:gdLst>
                <a:gd name="T0" fmla="*/ 1988 w 2007"/>
                <a:gd name="T1" fmla="*/ 720 h 1308"/>
                <a:gd name="T2" fmla="*/ 1942 w 2007"/>
                <a:gd name="T3" fmla="*/ 903 h 1308"/>
                <a:gd name="T4" fmla="*/ 1851 w 2007"/>
                <a:gd name="T5" fmla="*/ 1060 h 1308"/>
                <a:gd name="T6" fmla="*/ 1719 w 2007"/>
                <a:gd name="T7" fmla="*/ 1184 h 1308"/>
                <a:gd name="T8" fmla="*/ 1556 w 2007"/>
                <a:gd name="T9" fmla="*/ 1262 h 1308"/>
                <a:gd name="T10" fmla="*/ 1406 w 2007"/>
                <a:gd name="T11" fmla="*/ 1292 h 1308"/>
                <a:gd name="T12" fmla="*/ 605 w 2007"/>
                <a:gd name="T13" fmla="*/ 1292 h 1308"/>
                <a:gd name="T14" fmla="*/ 451 w 2007"/>
                <a:gd name="T15" fmla="*/ 1262 h 1308"/>
                <a:gd name="T16" fmla="*/ 288 w 2007"/>
                <a:gd name="T17" fmla="*/ 1184 h 1308"/>
                <a:gd name="T18" fmla="*/ 159 w 2007"/>
                <a:gd name="T19" fmla="*/ 1060 h 1308"/>
                <a:gd name="T20" fmla="*/ 64 w 2007"/>
                <a:gd name="T21" fmla="*/ 903 h 1308"/>
                <a:gd name="T22" fmla="*/ 18 w 2007"/>
                <a:gd name="T23" fmla="*/ 720 h 1308"/>
                <a:gd name="T24" fmla="*/ 29 w 2007"/>
                <a:gd name="T25" fmla="*/ 525 h 1308"/>
                <a:gd name="T26" fmla="*/ 92 w 2007"/>
                <a:gd name="T27" fmla="*/ 350 h 1308"/>
                <a:gd name="T28" fmla="*/ 196 w 2007"/>
                <a:gd name="T29" fmla="*/ 205 h 1308"/>
                <a:gd name="T30" fmla="*/ 340 w 2007"/>
                <a:gd name="T31" fmla="*/ 94 h 1308"/>
                <a:gd name="T32" fmla="*/ 509 w 2007"/>
                <a:gd name="T33" fmla="*/ 30 h 1308"/>
                <a:gd name="T34" fmla="*/ 605 w 2007"/>
                <a:gd name="T35" fmla="*/ 19 h 1308"/>
                <a:gd name="T36" fmla="*/ 1406 w 2007"/>
                <a:gd name="T37" fmla="*/ 19 h 1308"/>
                <a:gd name="T38" fmla="*/ 1498 w 2007"/>
                <a:gd name="T39" fmla="*/ 30 h 1308"/>
                <a:gd name="T40" fmla="*/ 1668 w 2007"/>
                <a:gd name="T41" fmla="*/ 94 h 1308"/>
                <a:gd name="T42" fmla="*/ 1811 w 2007"/>
                <a:gd name="T43" fmla="*/ 205 h 1308"/>
                <a:gd name="T44" fmla="*/ 1919 w 2007"/>
                <a:gd name="T45" fmla="*/ 350 h 1308"/>
                <a:gd name="T46" fmla="*/ 1981 w 2007"/>
                <a:gd name="T47" fmla="*/ 525 h 1308"/>
                <a:gd name="T48" fmla="*/ 1999 w 2007"/>
                <a:gd name="T49" fmla="*/ 656 h 1308"/>
                <a:gd name="T50" fmla="*/ 2005 w 2007"/>
                <a:gd name="T51" fmla="*/ 588 h 1308"/>
                <a:gd name="T52" fmla="*/ 1959 w 2007"/>
                <a:gd name="T53" fmla="*/ 399 h 1308"/>
                <a:gd name="T54" fmla="*/ 1864 w 2007"/>
                <a:gd name="T55" fmla="*/ 240 h 1308"/>
                <a:gd name="T56" fmla="*/ 1730 w 2007"/>
                <a:gd name="T57" fmla="*/ 113 h 1308"/>
                <a:gd name="T58" fmla="*/ 1562 w 2007"/>
                <a:gd name="T59" fmla="*/ 30 h 1308"/>
                <a:gd name="T60" fmla="*/ 1470 w 2007"/>
                <a:gd name="T61" fmla="*/ 7 h 1308"/>
                <a:gd name="T62" fmla="*/ 1373 w 2007"/>
                <a:gd name="T63" fmla="*/ 0 h 1308"/>
                <a:gd name="T64" fmla="*/ 571 w 2007"/>
                <a:gd name="T65" fmla="*/ 5 h 1308"/>
                <a:gd name="T66" fmla="*/ 477 w 2007"/>
                <a:gd name="T67" fmla="*/ 21 h 1308"/>
                <a:gd name="T68" fmla="*/ 331 w 2007"/>
                <a:gd name="T69" fmla="*/ 81 h 1308"/>
                <a:gd name="T70" fmla="*/ 186 w 2007"/>
                <a:gd name="T71" fmla="*/ 191 h 1308"/>
                <a:gd name="T72" fmla="*/ 78 w 2007"/>
                <a:gd name="T73" fmla="*/ 343 h 1308"/>
                <a:gd name="T74" fmla="*/ 13 w 2007"/>
                <a:gd name="T75" fmla="*/ 523 h 1308"/>
                <a:gd name="T76" fmla="*/ 0 w 2007"/>
                <a:gd name="T77" fmla="*/ 656 h 1308"/>
                <a:gd name="T78" fmla="*/ 13 w 2007"/>
                <a:gd name="T79" fmla="*/ 787 h 1308"/>
                <a:gd name="T80" fmla="*/ 78 w 2007"/>
                <a:gd name="T81" fmla="*/ 965 h 1308"/>
                <a:gd name="T82" fmla="*/ 186 w 2007"/>
                <a:gd name="T83" fmla="*/ 1117 h 1308"/>
                <a:gd name="T84" fmla="*/ 331 w 2007"/>
                <a:gd name="T85" fmla="*/ 1230 h 1308"/>
                <a:gd name="T86" fmla="*/ 477 w 2007"/>
                <a:gd name="T87" fmla="*/ 1287 h 1308"/>
                <a:gd name="T88" fmla="*/ 571 w 2007"/>
                <a:gd name="T89" fmla="*/ 1306 h 1308"/>
                <a:gd name="T90" fmla="*/ 1373 w 2007"/>
                <a:gd name="T91" fmla="*/ 1308 h 1308"/>
                <a:gd name="T92" fmla="*/ 1470 w 2007"/>
                <a:gd name="T93" fmla="*/ 1299 h 1308"/>
                <a:gd name="T94" fmla="*/ 1562 w 2007"/>
                <a:gd name="T95" fmla="*/ 1278 h 1308"/>
                <a:gd name="T96" fmla="*/ 1730 w 2007"/>
                <a:gd name="T97" fmla="*/ 1197 h 1308"/>
                <a:gd name="T98" fmla="*/ 1864 w 2007"/>
                <a:gd name="T99" fmla="*/ 1071 h 1308"/>
                <a:gd name="T100" fmla="*/ 1959 w 2007"/>
                <a:gd name="T101" fmla="*/ 909 h 1308"/>
                <a:gd name="T102" fmla="*/ 2005 w 2007"/>
                <a:gd name="T103" fmla="*/ 723 h 1308"/>
                <a:gd name="T104" fmla="*/ 1999 w 2007"/>
                <a:gd name="T105" fmla="*/ 656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07" h="1308">
                  <a:moveTo>
                    <a:pt x="1999" y="656"/>
                  </a:moveTo>
                  <a:lnTo>
                    <a:pt x="1991" y="656"/>
                  </a:lnTo>
                  <a:lnTo>
                    <a:pt x="1988" y="720"/>
                  </a:lnTo>
                  <a:lnTo>
                    <a:pt x="1981" y="782"/>
                  </a:lnTo>
                  <a:lnTo>
                    <a:pt x="1965" y="845"/>
                  </a:lnTo>
                  <a:lnTo>
                    <a:pt x="1942" y="903"/>
                  </a:lnTo>
                  <a:lnTo>
                    <a:pt x="1919" y="958"/>
                  </a:lnTo>
                  <a:lnTo>
                    <a:pt x="1885" y="1011"/>
                  </a:lnTo>
                  <a:lnTo>
                    <a:pt x="1851" y="1060"/>
                  </a:lnTo>
                  <a:lnTo>
                    <a:pt x="1811" y="1106"/>
                  </a:lnTo>
                  <a:lnTo>
                    <a:pt x="1767" y="1146"/>
                  </a:lnTo>
                  <a:lnTo>
                    <a:pt x="1719" y="1184"/>
                  </a:lnTo>
                  <a:lnTo>
                    <a:pt x="1668" y="1216"/>
                  </a:lnTo>
                  <a:lnTo>
                    <a:pt x="1613" y="1243"/>
                  </a:lnTo>
                  <a:lnTo>
                    <a:pt x="1556" y="1262"/>
                  </a:lnTo>
                  <a:lnTo>
                    <a:pt x="1498" y="1278"/>
                  </a:lnTo>
                  <a:lnTo>
                    <a:pt x="1438" y="1289"/>
                  </a:lnTo>
                  <a:lnTo>
                    <a:pt x="1406" y="1292"/>
                  </a:lnTo>
                  <a:lnTo>
                    <a:pt x="1373" y="1292"/>
                  </a:lnTo>
                  <a:lnTo>
                    <a:pt x="637" y="1292"/>
                  </a:lnTo>
                  <a:lnTo>
                    <a:pt x="605" y="1292"/>
                  </a:lnTo>
                  <a:lnTo>
                    <a:pt x="571" y="1289"/>
                  </a:lnTo>
                  <a:lnTo>
                    <a:pt x="509" y="1278"/>
                  </a:lnTo>
                  <a:lnTo>
                    <a:pt x="451" y="1262"/>
                  </a:lnTo>
                  <a:lnTo>
                    <a:pt x="393" y="1243"/>
                  </a:lnTo>
                  <a:lnTo>
                    <a:pt x="340" y="1216"/>
                  </a:lnTo>
                  <a:lnTo>
                    <a:pt x="288" y="1184"/>
                  </a:lnTo>
                  <a:lnTo>
                    <a:pt x="242" y="1146"/>
                  </a:lnTo>
                  <a:lnTo>
                    <a:pt x="196" y="1106"/>
                  </a:lnTo>
                  <a:lnTo>
                    <a:pt x="159" y="1060"/>
                  </a:lnTo>
                  <a:lnTo>
                    <a:pt x="121" y="1011"/>
                  </a:lnTo>
                  <a:lnTo>
                    <a:pt x="92" y="958"/>
                  </a:lnTo>
                  <a:lnTo>
                    <a:pt x="64" y="903"/>
                  </a:lnTo>
                  <a:lnTo>
                    <a:pt x="46" y="845"/>
                  </a:lnTo>
                  <a:lnTo>
                    <a:pt x="29" y="782"/>
                  </a:lnTo>
                  <a:lnTo>
                    <a:pt x="18" y="720"/>
                  </a:lnTo>
                  <a:lnTo>
                    <a:pt x="16" y="656"/>
                  </a:lnTo>
                  <a:lnTo>
                    <a:pt x="18" y="590"/>
                  </a:lnTo>
                  <a:lnTo>
                    <a:pt x="29" y="525"/>
                  </a:lnTo>
                  <a:lnTo>
                    <a:pt x="46" y="463"/>
                  </a:lnTo>
                  <a:lnTo>
                    <a:pt x="64" y="407"/>
                  </a:lnTo>
                  <a:lnTo>
                    <a:pt x="92" y="350"/>
                  </a:lnTo>
                  <a:lnTo>
                    <a:pt x="121" y="299"/>
                  </a:lnTo>
                  <a:lnTo>
                    <a:pt x="159" y="248"/>
                  </a:lnTo>
                  <a:lnTo>
                    <a:pt x="196" y="205"/>
                  </a:lnTo>
                  <a:lnTo>
                    <a:pt x="242" y="161"/>
                  </a:lnTo>
                  <a:lnTo>
                    <a:pt x="288" y="127"/>
                  </a:lnTo>
                  <a:lnTo>
                    <a:pt x="340" y="94"/>
                  </a:lnTo>
                  <a:lnTo>
                    <a:pt x="393" y="67"/>
                  </a:lnTo>
                  <a:lnTo>
                    <a:pt x="451" y="46"/>
                  </a:lnTo>
                  <a:lnTo>
                    <a:pt x="509" y="30"/>
                  </a:lnTo>
                  <a:lnTo>
                    <a:pt x="541" y="24"/>
                  </a:lnTo>
                  <a:lnTo>
                    <a:pt x="571" y="21"/>
                  </a:lnTo>
                  <a:lnTo>
                    <a:pt x="605" y="19"/>
                  </a:lnTo>
                  <a:lnTo>
                    <a:pt x="637" y="16"/>
                  </a:lnTo>
                  <a:lnTo>
                    <a:pt x="1373" y="16"/>
                  </a:lnTo>
                  <a:lnTo>
                    <a:pt x="1406" y="19"/>
                  </a:lnTo>
                  <a:lnTo>
                    <a:pt x="1438" y="21"/>
                  </a:lnTo>
                  <a:lnTo>
                    <a:pt x="1468" y="24"/>
                  </a:lnTo>
                  <a:lnTo>
                    <a:pt x="1498" y="30"/>
                  </a:lnTo>
                  <a:lnTo>
                    <a:pt x="1556" y="46"/>
                  </a:lnTo>
                  <a:lnTo>
                    <a:pt x="1613" y="67"/>
                  </a:lnTo>
                  <a:lnTo>
                    <a:pt x="1668" y="94"/>
                  </a:lnTo>
                  <a:lnTo>
                    <a:pt x="1719" y="127"/>
                  </a:lnTo>
                  <a:lnTo>
                    <a:pt x="1767" y="161"/>
                  </a:lnTo>
                  <a:lnTo>
                    <a:pt x="1811" y="205"/>
                  </a:lnTo>
                  <a:lnTo>
                    <a:pt x="1851" y="248"/>
                  </a:lnTo>
                  <a:lnTo>
                    <a:pt x="1885" y="299"/>
                  </a:lnTo>
                  <a:lnTo>
                    <a:pt x="1919" y="350"/>
                  </a:lnTo>
                  <a:lnTo>
                    <a:pt x="1942" y="407"/>
                  </a:lnTo>
                  <a:lnTo>
                    <a:pt x="1965" y="463"/>
                  </a:lnTo>
                  <a:lnTo>
                    <a:pt x="1981" y="525"/>
                  </a:lnTo>
                  <a:lnTo>
                    <a:pt x="1988" y="590"/>
                  </a:lnTo>
                  <a:lnTo>
                    <a:pt x="1991" y="656"/>
                  </a:lnTo>
                  <a:lnTo>
                    <a:pt x="1999" y="656"/>
                  </a:lnTo>
                  <a:lnTo>
                    <a:pt x="2007" y="656"/>
                  </a:lnTo>
                  <a:lnTo>
                    <a:pt x="2007" y="620"/>
                  </a:lnTo>
                  <a:lnTo>
                    <a:pt x="2005" y="588"/>
                  </a:lnTo>
                  <a:lnTo>
                    <a:pt x="1997" y="523"/>
                  </a:lnTo>
                  <a:lnTo>
                    <a:pt x="1981" y="461"/>
                  </a:lnTo>
                  <a:lnTo>
                    <a:pt x="1959" y="399"/>
                  </a:lnTo>
                  <a:lnTo>
                    <a:pt x="1931" y="343"/>
                  </a:lnTo>
                  <a:lnTo>
                    <a:pt x="1899" y="288"/>
                  </a:lnTo>
                  <a:lnTo>
                    <a:pt x="1864" y="240"/>
                  </a:lnTo>
                  <a:lnTo>
                    <a:pt x="1824" y="191"/>
                  </a:lnTo>
                  <a:lnTo>
                    <a:pt x="1778" y="150"/>
                  </a:lnTo>
                  <a:lnTo>
                    <a:pt x="1730" y="113"/>
                  </a:lnTo>
                  <a:lnTo>
                    <a:pt x="1675" y="81"/>
                  </a:lnTo>
                  <a:lnTo>
                    <a:pt x="1622" y="53"/>
                  </a:lnTo>
                  <a:lnTo>
                    <a:pt x="1562" y="30"/>
                  </a:lnTo>
                  <a:lnTo>
                    <a:pt x="1532" y="21"/>
                  </a:lnTo>
                  <a:lnTo>
                    <a:pt x="1500" y="13"/>
                  </a:lnTo>
                  <a:lnTo>
                    <a:pt x="1470" y="7"/>
                  </a:lnTo>
                  <a:lnTo>
                    <a:pt x="1438" y="5"/>
                  </a:lnTo>
                  <a:lnTo>
                    <a:pt x="1406" y="2"/>
                  </a:lnTo>
                  <a:lnTo>
                    <a:pt x="1373" y="0"/>
                  </a:lnTo>
                  <a:lnTo>
                    <a:pt x="637" y="0"/>
                  </a:lnTo>
                  <a:lnTo>
                    <a:pt x="601" y="2"/>
                  </a:lnTo>
                  <a:lnTo>
                    <a:pt x="571" y="5"/>
                  </a:lnTo>
                  <a:lnTo>
                    <a:pt x="539" y="7"/>
                  </a:lnTo>
                  <a:lnTo>
                    <a:pt x="507" y="13"/>
                  </a:lnTo>
                  <a:lnTo>
                    <a:pt x="477" y="21"/>
                  </a:lnTo>
                  <a:lnTo>
                    <a:pt x="447" y="30"/>
                  </a:lnTo>
                  <a:lnTo>
                    <a:pt x="388" y="53"/>
                  </a:lnTo>
                  <a:lnTo>
                    <a:pt x="331" y="81"/>
                  </a:lnTo>
                  <a:lnTo>
                    <a:pt x="280" y="113"/>
                  </a:lnTo>
                  <a:lnTo>
                    <a:pt x="232" y="150"/>
                  </a:lnTo>
                  <a:lnTo>
                    <a:pt x="186" y="191"/>
                  </a:lnTo>
                  <a:lnTo>
                    <a:pt x="145" y="240"/>
                  </a:lnTo>
                  <a:lnTo>
                    <a:pt x="108" y="288"/>
                  </a:lnTo>
                  <a:lnTo>
                    <a:pt x="78" y="343"/>
                  </a:lnTo>
                  <a:lnTo>
                    <a:pt x="51" y="399"/>
                  </a:lnTo>
                  <a:lnTo>
                    <a:pt x="29" y="461"/>
                  </a:lnTo>
                  <a:lnTo>
                    <a:pt x="13" y="523"/>
                  </a:lnTo>
                  <a:lnTo>
                    <a:pt x="2" y="588"/>
                  </a:lnTo>
                  <a:lnTo>
                    <a:pt x="2" y="620"/>
                  </a:lnTo>
                  <a:lnTo>
                    <a:pt x="0" y="656"/>
                  </a:lnTo>
                  <a:lnTo>
                    <a:pt x="2" y="688"/>
                  </a:lnTo>
                  <a:lnTo>
                    <a:pt x="2" y="723"/>
                  </a:lnTo>
                  <a:lnTo>
                    <a:pt x="13" y="787"/>
                  </a:lnTo>
                  <a:lnTo>
                    <a:pt x="29" y="850"/>
                  </a:lnTo>
                  <a:lnTo>
                    <a:pt x="51" y="909"/>
                  </a:lnTo>
                  <a:lnTo>
                    <a:pt x="78" y="965"/>
                  </a:lnTo>
                  <a:lnTo>
                    <a:pt x="108" y="1020"/>
                  </a:lnTo>
                  <a:lnTo>
                    <a:pt x="145" y="1071"/>
                  </a:lnTo>
                  <a:lnTo>
                    <a:pt x="186" y="1117"/>
                  </a:lnTo>
                  <a:lnTo>
                    <a:pt x="232" y="1160"/>
                  </a:lnTo>
                  <a:lnTo>
                    <a:pt x="280" y="1197"/>
                  </a:lnTo>
                  <a:lnTo>
                    <a:pt x="331" y="1230"/>
                  </a:lnTo>
                  <a:lnTo>
                    <a:pt x="388" y="1257"/>
                  </a:lnTo>
                  <a:lnTo>
                    <a:pt x="447" y="1278"/>
                  </a:lnTo>
                  <a:lnTo>
                    <a:pt x="477" y="1287"/>
                  </a:lnTo>
                  <a:lnTo>
                    <a:pt x="507" y="1294"/>
                  </a:lnTo>
                  <a:lnTo>
                    <a:pt x="539" y="1299"/>
                  </a:lnTo>
                  <a:lnTo>
                    <a:pt x="571" y="1306"/>
                  </a:lnTo>
                  <a:lnTo>
                    <a:pt x="601" y="1308"/>
                  </a:lnTo>
                  <a:lnTo>
                    <a:pt x="637" y="1308"/>
                  </a:lnTo>
                  <a:lnTo>
                    <a:pt x="1373" y="1308"/>
                  </a:lnTo>
                  <a:lnTo>
                    <a:pt x="1406" y="1308"/>
                  </a:lnTo>
                  <a:lnTo>
                    <a:pt x="1438" y="1306"/>
                  </a:lnTo>
                  <a:lnTo>
                    <a:pt x="1470" y="1299"/>
                  </a:lnTo>
                  <a:lnTo>
                    <a:pt x="1500" y="1294"/>
                  </a:lnTo>
                  <a:lnTo>
                    <a:pt x="1532" y="1287"/>
                  </a:lnTo>
                  <a:lnTo>
                    <a:pt x="1562" y="1278"/>
                  </a:lnTo>
                  <a:lnTo>
                    <a:pt x="1622" y="1257"/>
                  </a:lnTo>
                  <a:lnTo>
                    <a:pt x="1675" y="1230"/>
                  </a:lnTo>
                  <a:lnTo>
                    <a:pt x="1730" y="1197"/>
                  </a:lnTo>
                  <a:lnTo>
                    <a:pt x="1778" y="1160"/>
                  </a:lnTo>
                  <a:lnTo>
                    <a:pt x="1824" y="1117"/>
                  </a:lnTo>
                  <a:lnTo>
                    <a:pt x="1864" y="1071"/>
                  </a:lnTo>
                  <a:lnTo>
                    <a:pt x="1899" y="1020"/>
                  </a:lnTo>
                  <a:lnTo>
                    <a:pt x="1931" y="965"/>
                  </a:lnTo>
                  <a:lnTo>
                    <a:pt x="1959" y="909"/>
                  </a:lnTo>
                  <a:lnTo>
                    <a:pt x="1981" y="850"/>
                  </a:lnTo>
                  <a:lnTo>
                    <a:pt x="1997" y="787"/>
                  </a:lnTo>
                  <a:lnTo>
                    <a:pt x="2005" y="723"/>
                  </a:lnTo>
                  <a:lnTo>
                    <a:pt x="2007" y="688"/>
                  </a:lnTo>
                  <a:lnTo>
                    <a:pt x="2007" y="656"/>
                  </a:lnTo>
                  <a:lnTo>
                    <a:pt x="1999" y="656"/>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39" name="Freeform 95"/>
            <p:cNvSpPr/>
            <p:nvPr/>
          </p:nvSpPr>
          <p:spPr bwMode="auto">
            <a:xfrm>
              <a:off x="2868" y="2384"/>
              <a:ext cx="51" cy="93"/>
            </a:xfrm>
            <a:custGeom>
              <a:avLst/>
              <a:gdLst>
                <a:gd name="T0" fmla="*/ 129 w 561"/>
                <a:gd name="T1" fmla="*/ 0 h 1022"/>
                <a:gd name="T2" fmla="*/ 99 w 561"/>
                <a:gd name="T3" fmla="*/ 40 h 1022"/>
                <a:gd name="T4" fmla="*/ 76 w 561"/>
                <a:gd name="T5" fmla="*/ 83 h 1022"/>
                <a:gd name="T6" fmla="*/ 53 w 561"/>
                <a:gd name="T7" fmla="*/ 132 h 1022"/>
                <a:gd name="T8" fmla="*/ 35 w 561"/>
                <a:gd name="T9" fmla="*/ 178 h 1022"/>
                <a:gd name="T10" fmla="*/ 18 w 561"/>
                <a:gd name="T11" fmla="*/ 229 h 1022"/>
                <a:gd name="T12" fmla="*/ 7 w 561"/>
                <a:gd name="T13" fmla="*/ 281 h 1022"/>
                <a:gd name="T14" fmla="*/ 2 w 561"/>
                <a:gd name="T15" fmla="*/ 334 h 1022"/>
                <a:gd name="T16" fmla="*/ 0 w 561"/>
                <a:gd name="T17" fmla="*/ 389 h 1022"/>
                <a:gd name="T18" fmla="*/ 2 w 561"/>
                <a:gd name="T19" fmla="*/ 453 h 1022"/>
                <a:gd name="T20" fmla="*/ 13 w 561"/>
                <a:gd name="T21" fmla="*/ 515 h 1022"/>
                <a:gd name="T22" fmla="*/ 30 w 561"/>
                <a:gd name="T23" fmla="*/ 578 h 1022"/>
                <a:gd name="T24" fmla="*/ 48 w 561"/>
                <a:gd name="T25" fmla="*/ 636 h 1022"/>
                <a:gd name="T26" fmla="*/ 76 w 561"/>
                <a:gd name="T27" fmla="*/ 691 h 1022"/>
                <a:gd name="T28" fmla="*/ 105 w 561"/>
                <a:gd name="T29" fmla="*/ 744 h 1022"/>
                <a:gd name="T30" fmla="*/ 143 w 561"/>
                <a:gd name="T31" fmla="*/ 793 h 1022"/>
                <a:gd name="T32" fmla="*/ 180 w 561"/>
                <a:gd name="T33" fmla="*/ 839 h 1022"/>
                <a:gd name="T34" fmla="*/ 221 w 561"/>
                <a:gd name="T35" fmla="*/ 873 h 1022"/>
                <a:gd name="T36" fmla="*/ 262 w 561"/>
                <a:gd name="T37" fmla="*/ 909 h 1022"/>
                <a:gd name="T38" fmla="*/ 308 w 561"/>
                <a:gd name="T39" fmla="*/ 938 h 1022"/>
                <a:gd name="T40" fmla="*/ 353 w 561"/>
                <a:gd name="T41" fmla="*/ 963 h 1022"/>
                <a:gd name="T42" fmla="*/ 402 w 561"/>
                <a:gd name="T43" fmla="*/ 984 h 1022"/>
                <a:gd name="T44" fmla="*/ 453 w 561"/>
                <a:gd name="T45" fmla="*/ 1000 h 1022"/>
                <a:gd name="T46" fmla="*/ 507 w 561"/>
                <a:gd name="T47" fmla="*/ 1014 h 1022"/>
                <a:gd name="T48" fmla="*/ 561 w 561"/>
                <a:gd name="T49" fmla="*/ 1022 h 1022"/>
                <a:gd name="T50" fmla="*/ 513 w 561"/>
                <a:gd name="T51" fmla="*/ 1009 h 1022"/>
                <a:gd name="T52" fmla="*/ 469 w 561"/>
                <a:gd name="T53" fmla="*/ 990 h 1022"/>
                <a:gd name="T54" fmla="*/ 426 w 561"/>
                <a:gd name="T55" fmla="*/ 968 h 1022"/>
                <a:gd name="T56" fmla="*/ 383 w 561"/>
                <a:gd name="T57" fmla="*/ 944 h 1022"/>
                <a:gd name="T58" fmla="*/ 345 w 561"/>
                <a:gd name="T59" fmla="*/ 914 h 1022"/>
                <a:gd name="T60" fmla="*/ 308 w 561"/>
                <a:gd name="T61" fmla="*/ 885 h 1022"/>
                <a:gd name="T62" fmla="*/ 274 w 561"/>
                <a:gd name="T63" fmla="*/ 850 h 1022"/>
                <a:gd name="T64" fmla="*/ 242 w 561"/>
                <a:gd name="T65" fmla="*/ 815 h 1022"/>
                <a:gd name="T66" fmla="*/ 216 w 561"/>
                <a:gd name="T67" fmla="*/ 774 h 1022"/>
                <a:gd name="T68" fmla="*/ 191 w 561"/>
                <a:gd name="T69" fmla="*/ 733 h 1022"/>
                <a:gd name="T70" fmla="*/ 170 w 561"/>
                <a:gd name="T71" fmla="*/ 691 h 1022"/>
                <a:gd name="T72" fmla="*/ 150 w 561"/>
                <a:gd name="T73" fmla="*/ 645 h 1022"/>
                <a:gd name="T74" fmla="*/ 138 w 561"/>
                <a:gd name="T75" fmla="*/ 599 h 1022"/>
                <a:gd name="T76" fmla="*/ 127 w 561"/>
                <a:gd name="T77" fmla="*/ 550 h 1022"/>
                <a:gd name="T78" fmla="*/ 118 w 561"/>
                <a:gd name="T79" fmla="*/ 499 h 1022"/>
                <a:gd name="T80" fmla="*/ 118 w 561"/>
                <a:gd name="T81" fmla="*/ 447 h 1022"/>
                <a:gd name="T82" fmla="*/ 118 w 561"/>
                <a:gd name="T83" fmla="*/ 396 h 1022"/>
                <a:gd name="T84" fmla="*/ 127 w 561"/>
                <a:gd name="T85" fmla="*/ 348 h 1022"/>
                <a:gd name="T86" fmla="*/ 134 w 561"/>
                <a:gd name="T87" fmla="*/ 299 h 1022"/>
                <a:gd name="T88" fmla="*/ 150 w 561"/>
                <a:gd name="T89" fmla="*/ 253 h 1022"/>
                <a:gd name="T90" fmla="*/ 167 w 561"/>
                <a:gd name="T91" fmla="*/ 210 h 1022"/>
                <a:gd name="T92" fmla="*/ 189 w 561"/>
                <a:gd name="T93" fmla="*/ 168 h 1022"/>
                <a:gd name="T94" fmla="*/ 212 w 561"/>
                <a:gd name="T95" fmla="*/ 127 h 1022"/>
                <a:gd name="T96" fmla="*/ 240 w 561"/>
                <a:gd name="T97" fmla="*/ 86 h 1022"/>
                <a:gd name="T98" fmla="*/ 184 w 561"/>
                <a:gd name="T99" fmla="*/ 46 h 1022"/>
                <a:gd name="T100" fmla="*/ 129 w 561"/>
                <a:gd name="T101" fmla="*/ 0 h 10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61" h="1022">
                  <a:moveTo>
                    <a:pt x="129" y="0"/>
                  </a:moveTo>
                  <a:lnTo>
                    <a:pt x="99" y="40"/>
                  </a:lnTo>
                  <a:lnTo>
                    <a:pt x="76" y="83"/>
                  </a:lnTo>
                  <a:lnTo>
                    <a:pt x="53" y="132"/>
                  </a:lnTo>
                  <a:lnTo>
                    <a:pt x="35" y="178"/>
                  </a:lnTo>
                  <a:lnTo>
                    <a:pt x="18" y="229"/>
                  </a:lnTo>
                  <a:lnTo>
                    <a:pt x="7" y="281"/>
                  </a:lnTo>
                  <a:lnTo>
                    <a:pt x="2" y="334"/>
                  </a:lnTo>
                  <a:lnTo>
                    <a:pt x="0" y="389"/>
                  </a:lnTo>
                  <a:lnTo>
                    <a:pt x="2" y="453"/>
                  </a:lnTo>
                  <a:lnTo>
                    <a:pt x="13" y="515"/>
                  </a:lnTo>
                  <a:lnTo>
                    <a:pt x="30" y="578"/>
                  </a:lnTo>
                  <a:lnTo>
                    <a:pt x="48" y="636"/>
                  </a:lnTo>
                  <a:lnTo>
                    <a:pt x="76" y="691"/>
                  </a:lnTo>
                  <a:lnTo>
                    <a:pt x="105" y="744"/>
                  </a:lnTo>
                  <a:lnTo>
                    <a:pt x="143" y="793"/>
                  </a:lnTo>
                  <a:lnTo>
                    <a:pt x="180" y="839"/>
                  </a:lnTo>
                  <a:lnTo>
                    <a:pt x="221" y="873"/>
                  </a:lnTo>
                  <a:lnTo>
                    <a:pt x="262" y="909"/>
                  </a:lnTo>
                  <a:lnTo>
                    <a:pt x="308" y="938"/>
                  </a:lnTo>
                  <a:lnTo>
                    <a:pt x="353" y="963"/>
                  </a:lnTo>
                  <a:lnTo>
                    <a:pt x="402" y="984"/>
                  </a:lnTo>
                  <a:lnTo>
                    <a:pt x="453" y="1000"/>
                  </a:lnTo>
                  <a:lnTo>
                    <a:pt x="507" y="1014"/>
                  </a:lnTo>
                  <a:lnTo>
                    <a:pt x="561" y="1022"/>
                  </a:lnTo>
                  <a:lnTo>
                    <a:pt x="513" y="1009"/>
                  </a:lnTo>
                  <a:lnTo>
                    <a:pt x="469" y="990"/>
                  </a:lnTo>
                  <a:lnTo>
                    <a:pt x="426" y="968"/>
                  </a:lnTo>
                  <a:lnTo>
                    <a:pt x="383" y="944"/>
                  </a:lnTo>
                  <a:lnTo>
                    <a:pt x="345" y="914"/>
                  </a:lnTo>
                  <a:lnTo>
                    <a:pt x="308" y="885"/>
                  </a:lnTo>
                  <a:lnTo>
                    <a:pt x="274" y="850"/>
                  </a:lnTo>
                  <a:lnTo>
                    <a:pt x="242" y="815"/>
                  </a:lnTo>
                  <a:lnTo>
                    <a:pt x="216" y="774"/>
                  </a:lnTo>
                  <a:lnTo>
                    <a:pt x="191" y="733"/>
                  </a:lnTo>
                  <a:lnTo>
                    <a:pt x="170" y="691"/>
                  </a:lnTo>
                  <a:lnTo>
                    <a:pt x="150" y="645"/>
                  </a:lnTo>
                  <a:lnTo>
                    <a:pt x="138" y="599"/>
                  </a:lnTo>
                  <a:lnTo>
                    <a:pt x="127" y="550"/>
                  </a:lnTo>
                  <a:lnTo>
                    <a:pt x="118" y="499"/>
                  </a:lnTo>
                  <a:lnTo>
                    <a:pt x="118" y="447"/>
                  </a:lnTo>
                  <a:lnTo>
                    <a:pt x="118" y="396"/>
                  </a:lnTo>
                  <a:lnTo>
                    <a:pt x="127" y="348"/>
                  </a:lnTo>
                  <a:lnTo>
                    <a:pt x="134" y="299"/>
                  </a:lnTo>
                  <a:lnTo>
                    <a:pt x="150" y="253"/>
                  </a:lnTo>
                  <a:lnTo>
                    <a:pt x="167" y="210"/>
                  </a:lnTo>
                  <a:lnTo>
                    <a:pt x="189" y="168"/>
                  </a:lnTo>
                  <a:lnTo>
                    <a:pt x="212" y="127"/>
                  </a:lnTo>
                  <a:lnTo>
                    <a:pt x="240" y="86"/>
                  </a:lnTo>
                  <a:lnTo>
                    <a:pt x="184" y="46"/>
                  </a:lnTo>
                  <a:lnTo>
                    <a:pt x="129" y="0"/>
                  </a:lnTo>
                  <a:close/>
                </a:path>
              </a:pathLst>
            </a:custGeom>
            <a:solidFill>
              <a:srgbClr val="B4CAC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0" name="Freeform 96"/>
            <p:cNvSpPr/>
            <p:nvPr/>
          </p:nvSpPr>
          <p:spPr bwMode="auto">
            <a:xfrm>
              <a:off x="2867" y="2383"/>
              <a:ext cx="56" cy="95"/>
            </a:xfrm>
            <a:custGeom>
              <a:avLst/>
              <a:gdLst>
                <a:gd name="T0" fmla="*/ 133 w 621"/>
                <a:gd name="T1" fmla="*/ 0 h 1041"/>
                <a:gd name="T2" fmla="*/ 103 w 621"/>
                <a:gd name="T3" fmla="*/ 44 h 1041"/>
                <a:gd name="T4" fmla="*/ 79 w 621"/>
                <a:gd name="T5" fmla="*/ 90 h 1041"/>
                <a:gd name="T6" fmla="*/ 55 w 621"/>
                <a:gd name="T7" fmla="*/ 136 h 1041"/>
                <a:gd name="T8" fmla="*/ 36 w 621"/>
                <a:gd name="T9" fmla="*/ 184 h 1041"/>
                <a:gd name="T10" fmla="*/ 22 w 621"/>
                <a:gd name="T11" fmla="*/ 235 h 1041"/>
                <a:gd name="T12" fmla="*/ 11 w 621"/>
                <a:gd name="T13" fmla="*/ 287 h 1041"/>
                <a:gd name="T14" fmla="*/ 3 w 621"/>
                <a:gd name="T15" fmla="*/ 341 h 1041"/>
                <a:gd name="T16" fmla="*/ 0 w 621"/>
                <a:gd name="T17" fmla="*/ 398 h 1041"/>
                <a:gd name="T18" fmla="*/ 3 w 621"/>
                <a:gd name="T19" fmla="*/ 462 h 1041"/>
                <a:gd name="T20" fmla="*/ 14 w 621"/>
                <a:gd name="T21" fmla="*/ 527 h 1041"/>
                <a:gd name="T22" fmla="*/ 30 w 621"/>
                <a:gd name="T23" fmla="*/ 587 h 1041"/>
                <a:gd name="T24" fmla="*/ 49 w 621"/>
                <a:gd name="T25" fmla="*/ 645 h 1041"/>
                <a:gd name="T26" fmla="*/ 76 w 621"/>
                <a:gd name="T27" fmla="*/ 702 h 1041"/>
                <a:gd name="T28" fmla="*/ 106 w 621"/>
                <a:gd name="T29" fmla="*/ 756 h 1041"/>
                <a:gd name="T30" fmla="*/ 143 w 621"/>
                <a:gd name="T31" fmla="*/ 804 h 1041"/>
                <a:gd name="T32" fmla="*/ 181 w 621"/>
                <a:gd name="T33" fmla="*/ 850 h 1041"/>
                <a:gd name="T34" fmla="*/ 227 w 621"/>
                <a:gd name="T35" fmla="*/ 891 h 1041"/>
                <a:gd name="T36" fmla="*/ 273 w 621"/>
                <a:gd name="T37" fmla="*/ 928 h 1041"/>
                <a:gd name="T38" fmla="*/ 324 w 621"/>
                <a:gd name="T39" fmla="*/ 961 h 1041"/>
                <a:gd name="T40" fmla="*/ 378 w 621"/>
                <a:gd name="T41" fmla="*/ 988 h 1041"/>
                <a:gd name="T42" fmla="*/ 435 w 621"/>
                <a:gd name="T43" fmla="*/ 1013 h 1041"/>
                <a:gd name="T44" fmla="*/ 497 w 621"/>
                <a:gd name="T45" fmla="*/ 1029 h 1041"/>
                <a:gd name="T46" fmla="*/ 557 w 621"/>
                <a:gd name="T47" fmla="*/ 1039 h 1041"/>
                <a:gd name="T48" fmla="*/ 589 w 621"/>
                <a:gd name="T49" fmla="*/ 1041 h 1041"/>
                <a:gd name="T50" fmla="*/ 621 w 621"/>
                <a:gd name="T51" fmla="*/ 1041 h 1041"/>
                <a:gd name="T52" fmla="*/ 570 w 621"/>
                <a:gd name="T53" fmla="*/ 1031 h 1041"/>
                <a:gd name="T54" fmla="*/ 516 w 621"/>
                <a:gd name="T55" fmla="*/ 1023 h 1041"/>
                <a:gd name="T56" fmla="*/ 462 w 621"/>
                <a:gd name="T57" fmla="*/ 1009 h 1041"/>
                <a:gd name="T58" fmla="*/ 411 w 621"/>
                <a:gd name="T59" fmla="*/ 993 h 1041"/>
                <a:gd name="T60" fmla="*/ 362 w 621"/>
                <a:gd name="T61" fmla="*/ 972 h 1041"/>
                <a:gd name="T62" fmla="*/ 317 w 621"/>
                <a:gd name="T63" fmla="*/ 947 h 1041"/>
                <a:gd name="T64" fmla="*/ 271 w 621"/>
                <a:gd name="T65" fmla="*/ 918 h 1041"/>
                <a:gd name="T66" fmla="*/ 230 w 621"/>
                <a:gd name="T67" fmla="*/ 882 h 1041"/>
                <a:gd name="T68" fmla="*/ 189 w 621"/>
                <a:gd name="T69" fmla="*/ 848 h 1041"/>
                <a:gd name="T70" fmla="*/ 152 w 621"/>
                <a:gd name="T71" fmla="*/ 802 h 1041"/>
                <a:gd name="T72" fmla="*/ 114 w 621"/>
                <a:gd name="T73" fmla="*/ 753 h 1041"/>
                <a:gd name="T74" fmla="*/ 85 w 621"/>
                <a:gd name="T75" fmla="*/ 700 h 1041"/>
                <a:gd name="T76" fmla="*/ 57 w 621"/>
                <a:gd name="T77" fmla="*/ 645 h 1041"/>
                <a:gd name="T78" fmla="*/ 39 w 621"/>
                <a:gd name="T79" fmla="*/ 587 h 1041"/>
                <a:gd name="T80" fmla="*/ 22 w 621"/>
                <a:gd name="T81" fmla="*/ 524 h 1041"/>
                <a:gd name="T82" fmla="*/ 11 w 621"/>
                <a:gd name="T83" fmla="*/ 462 h 1041"/>
                <a:gd name="T84" fmla="*/ 9 w 621"/>
                <a:gd name="T85" fmla="*/ 398 h 1041"/>
                <a:gd name="T86" fmla="*/ 11 w 621"/>
                <a:gd name="T87" fmla="*/ 343 h 1041"/>
                <a:gd name="T88" fmla="*/ 16 w 621"/>
                <a:gd name="T89" fmla="*/ 290 h 1041"/>
                <a:gd name="T90" fmla="*/ 27 w 621"/>
                <a:gd name="T91" fmla="*/ 238 h 1041"/>
                <a:gd name="T92" fmla="*/ 44 w 621"/>
                <a:gd name="T93" fmla="*/ 187 h 1041"/>
                <a:gd name="T94" fmla="*/ 62 w 621"/>
                <a:gd name="T95" fmla="*/ 141 h 1041"/>
                <a:gd name="T96" fmla="*/ 85 w 621"/>
                <a:gd name="T97" fmla="*/ 92 h 1041"/>
                <a:gd name="T98" fmla="*/ 108 w 621"/>
                <a:gd name="T99" fmla="*/ 49 h 1041"/>
                <a:gd name="T100" fmla="*/ 138 w 621"/>
                <a:gd name="T101" fmla="*/ 9 h 1041"/>
                <a:gd name="T102" fmla="*/ 136 w 621"/>
                <a:gd name="T103" fmla="*/ 6 h 1041"/>
                <a:gd name="T104" fmla="*/ 133 w 621"/>
                <a:gd name="T105" fmla="*/ 0 h 1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1" h="1041">
                  <a:moveTo>
                    <a:pt x="133" y="0"/>
                  </a:moveTo>
                  <a:lnTo>
                    <a:pt x="103" y="44"/>
                  </a:lnTo>
                  <a:lnTo>
                    <a:pt x="79" y="90"/>
                  </a:lnTo>
                  <a:lnTo>
                    <a:pt x="55" y="136"/>
                  </a:lnTo>
                  <a:lnTo>
                    <a:pt x="36" y="184"/>
                  </a:lnTo>
                  <a:lnTo>
                    <a:pt x="22" y="235"/>
                  </a:lnTo>
                  <a:lnTo>
                    <a:pt x="11" y="287"/>
                  </a:lnTo>
                  <a:lnTo>
                    <a:pt x="3" y="341"/>
                  </a:lnTo>
                  <a:lnTo>
                    <a:pt x="0" y="398"/>
                  </a:lnTo>
                  <a:lnTo>
                    <a:pt x="3" y="462"/>
                  </a:lnTo>
                  <a:lnTo>
                    <a:pt x="14" y="527"/>
                  </a:lnTo>
                  <a:lnTo>
                    <a:pt x="30" y="587"/>
                  </a:lnTo>
                  <a:lnTo>
                    <a:pt x="49" y="645"/>
                  </a:lnTo>
                  <a:lnTo>
                    <a:pt x="76" y="702"/>
                  </a:lnTo>
                  <a:lnTo>
                    <a:pt x="106" y="756"/>
                  </a:lnTo>
                  <a:lnTo>
                    <a:pt x="143" y="804"/>
                  </a:lnTo>
                  <a:lnTo>
                    <a:pt x="181" y="850"/>
                  </a:lnTo>
                  <a:lnTo>
                    <a:pt x="227" y="891"/>
                  </a:lnTo>
                  <a:lnTo>
                    <a:pt x="273" y="928"/>
                  </a:lnTo>
                  <a:lnTo>
                    <a:pt x="324" y="961"/>
                  </a:lnTo>
                  <a:lnTo>
                    <a:pt x="378" y="988"/>
                  </a:lnTo>
                  <a:lnTo>
                    <a:pt x="435" y="1013"/>
                  </a:lnTo>
                  <a:lnTo>
                    <a:pt x="497" y="1029"/>
                  </a:lnTo>
                  <a:lnTo>
                    <a:pt x="557" y="1039"/>
                  </a:lnTo>
                  <a:lnTo>
                    <a:pt x="589" y="1041"/>
                  </a:lnTo>
                  <a:lnTo>
                    <a:pt x="621" y="1041"/>
                  </a:lnTo>
                  <a:lnTo>
                    <a:pt x="570" y="1031"/>
                  </a:lnTo>
                  <a:lnTo>
                    <a:pt x="516" y="1023"/>
                  </a:lnTo>
                  <a:lnTo>
                    <a:pt x="462" y="1009"/>
                  </a:lnTo>
                  <a:lnTo>
                    <a:pt x="411" y="993"/>
                  </a:lnTo>
                  <a:lnTo>
                    <a:pt x="362" y="972"/>
                  </a:lnTo>
                  <a:lnTo>
                    <a:pt x="317" y="947"/>
                  </a:lnTo>
                  <a:lnTo>
                    <a:pt x="271" y="918"/>
                  </a:lnTo>
                  <a:lnTo>
                    <a:pt x="230" y="882"/>
                  </a:lnTo>
                  <a:lnTo>
                    <a:pt x="189" y="848"/>
                  </a:lnTo>
                  <a:lnTo>
                    <a:pt x="152" y="802"/>
                  </a:lnTo>
                  <a:lnTo>
                    <a:pt x="114" y="753"/>
                  </a:lnTo>
                  <a:lnTo>
                    <a:pt x="85" y="700"/>
                  </a:lnTo>
                  <a:lnTo>
                    <a:pt x="57" y="645"/>
                  </a:lnTo>
                  <a:lnTo>
                    <a:pt x="39" y="587"/>
                  </a:lnTo>
                  <a:lnTo>
                    <a:pt x="22" y="524"/>
                  </a:lnTo>
                  <a:lnTo>
                    <a:pt x="11" y="462"/>
                  </a:lnTo>
                  <a:lnTo>
                    <a:pt x="9" y="398"/>
                  </a:lnTo>
                  <a:lnTo>
                    <a:pt x="11" y="343"/>
                  </a:lnTo>
                  <a:lnTo>
                    <a:pt x="16" y="290"/>
                  </a:lnTo>
                  <a:lnTo>
                    <a:pt x="27" y="238"/>
                  </a:lnTo>
                  <a:lnTo>
                    <a:pt x="44" y="187"/>
                  </a:lnTo>
                  <a:lnTo>
                    <a:pt x="62" y="141"/>
                  </a:lnTo>
                  <a:lnTo>
                    <a:pt x="85" y="92"/>
                  </a:lnTo>
                  <a:lnTo>
                    <a:pt x="108" y="49"/>
                  </a:lnTo>
                  <a:lnTo>
                    <a:pt x="138" y="9"/>
                  </a:lnTo>
                  <a:lnTo>
                    <a:pt x="136" y="6"/>
                  </a:lnTo>
                  <a:lnTo>
                    <a:pt x="133" y="0"/>
                  </a:lnTo>
                  <a:close/>
                </a:path>
              </a:pathLst>
            </a:custGeom>
            <a:solidFill>
              <a:srgbClr val="653A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1" name="Freeform 97"/>
            <p:cNvSpPr/>
            <p:nvPr/>
          </p:nvSpPr>
          <p:spPr bwMode="auto">
            <a:xfrm>
              <a:off x="3039" y="2393"/>
              <a:ext cx="8" cy="16"/>
            </a:xfrm>
            <a:custGeom>
              <a:avLst/>
              <a:gdLst>
                <a:gd name="T0" fmla="*/ 23 w 80"/>
                <a:gd name="T1" fmla="*/ 0 h 173"/>
                <a:gd name="T2" fmla="*/ 0 w 80"/>
                <a:gd name="T3" fmla="*/ 11 h 173"/>
                <a:gd name="T4" fmla="*/ 23 w 80"/>
                <a:gd name="T5" fmla="*/ 49 h 173"/>
                <a:gd name="T6" fmla="*/ 44 w 80"/>
                <a:gd name="T7" fmla="*/ 90 h 173"/>
                <a:gd name="T8" fmla="*/ 64 w 80"/>
                <a:gd name="T9" fmla="*/ 130 h 173"/>
                <a:gd name="T10" fmla="*/ 80 w 80"/>
                <a:gd name="T11" fmla="*/ 173 h 173"/>
                <a:gd name="T12" fmla="*/ 69 w 80"/>
                <a:gd name="T13" fmla="*/ 127 h 173"/>
                <a:gd name="T14" fmla="*/ 56 w 80"/>
                <a:gd name="T15" fmla="*/ 85 h 173"/>
                <a:gd name="T16" fmla="*/ 42 w 80"/>
                <a:gd name="T17" fmla="*/ 41 h 173"/>
                <a:gd name="T18" fmla="*/ 23 w 80"/>
                <a:gd name="T19"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173">
                  <a:moveTo>
                    <a:pt x="23" y="0"/>
                  </a:moveTo>
                  <a:lnTo>
                    <a:pt x="0" y="11"/>
                  </a:lnTo>
                  <a:lnTo>
                    <a:pt x="23" y="49"/>
                  </a:lnTo>
                  <a:lnTo>
                    <a:pt x="44" y="90"/>
                  </a:lnTo>
                  <a:lnTo>
                    <a:pt x="64" y="130"/>
                  </a:lnTo>
                  <a:lnTo>
                    <a:pt x="80" y="173"/>
                  </a:lnTo>
                  <a:lnTo>
                    <a:pt x="69" y="127"/>
                  </a:lnTo>
                  <a:lnTo>
                    <a:pt x="56" y="85"/>
                  </a:lnTo>
                  <a:lnTo>
                    <a:pt x="42" y="41"/>
                  </a:lnTo>
                  <a:lnTo>
                    <a:pt x="23" y="0"/>
                  </a:lnTo>
                  <a:close/>
                </a:path>
              </a:pathLst>
            </a:custGeom>
            <a:solidFill>
              <a:srgbClr val="B4CAC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2" name="Freeform 98"/>
            <p:cNvSpPr/>
            <p:nvPr/>
          </p:nvSpPr>
          <p:spPr bwMode="auto">
            <a:xfrm>
              <a:off x="3041" y="2393"/>
              <a:ext cx="7" cy="22"/>
            </a:xfrm>
            <a:custGeom>
              <a:avLst/>
              <a:gdLst>
                <a:gd name="T0" fmla="*/ 5 w 73"/>
                <a:gd name="T1" fmla="*/ 0 h 245"/>
                <a:gd name="T2" fmla="*/ 0 w 73"/>
                <a:gd name="T3" fmla="*/ 5 h 245"/>
                <a:gd name="T4" fmla="*/ 19 w 73"/>
                <a:gd name="T5" fmla="*/ 46 h 245"/>
                <a:gd name="T6" fmla="*/ 33 w 73"/>
                <a:gd name="T7" fmla="*/ 90 h 245"/>
                <a:gd name="T8" fmla="*/ 46 w 73"/>
                <a:gd name="T9" fmla="*/ 132 h 245"/>
                <a:gd name="T10" fmla="*/ 57 w 73"/>
                <a:gd name="T11" fmla="*/ 178 h 245"/>
                <a:gd name="T12" fmla="*/ 65 w 73"/>
                <a:gd name="T13" fmla="*/ 210 h 245"/>
                <a:gd name="T14" fmla="*/ 73 w 73"/>
                <a:gd name="T15" fmla="*/ 245 h 245"/>
                <a:gd name="T16" fmla="*/ 71 w 73"/>
                <a:gd name="T17" fmla="*/ 213 h 245"/>
                <a:gd name="T18" fmla="*/ 65 w 73"/>
                <a:gd name="T19" fmla="*/ 181 h 245"/>
                <a:gd name="T20" fmla="*/ 51 w 73"/>
                <a:gd name="T21" fmla="*/ 119 h 245"/>
                <a:gd name="T22" fmla="*/ 30 w 73"/>
                <a:gd name="T23" fmla="*/ 60 h 245"/>
                <a:gd name="T24" fmla="*/ 5 w 73"/>
                <a:gd name="T25"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 h="245">
                  <a:moveTo>
                    <a:pt x="5" y="0"/>
                  </a:moveTo>
                  <a:lnTo>
                    <a:pt x="0" y="5"/>
                  </a:lnTo>
                  <a:lnTo>
                    <a:pt x="19" y="46"/>
                  </a:lnTo>
                  <a:lnTo>
                    <a:pt x="33" y="90"/>
                  </a:lnTo>
                  <a:lnTo>
                    <a:pt x="46" y="132"/>
                  </a:lnTo>
                  <a:lnTo>
                    <a:pt x="57" y="178"/>
                  </a:lnTo>
                  <a:lnTo>
                    <a:pt x="65" y="210"/>
                  </a:lnTo>
                  <a:lnTo>
                    <a:pt x="73" y="245"/>
                  </a:lnTo>
                  <a:lnTo>
                    <a:pt x="71" y="213"/>
                  </a:lnTo>
                  <a:lnTo>
                    <a:pt x="65" y="181"/>
                  </a:lnTo>
                  <a:lnTo>
                    <a:pt x="51" y="119"/>
                  </a:lnTo>
                  <a:lnTo>
                    <a:pt x="30" y="60"/>
                  </a:lnTo>
                  <a:lnTo>
                    <a:pt x="5" y="0"/>
                  </a:lnTo>
                  <a:close/>
                </a:path>
              </a:pathLst>
            </a:custGeom>
            <a:solidFill>
              <a:srgbClr val="653A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3" name="Freeform 99"/>
            <p:cNvSpPr/>
            <p:nvPr/>
          </p:nvSpPr>
          <p:spPr bwMode="auto">
            <a:xfrm>
              <a:off x="2879" y="2372"/>
              <a:ext cx="169" cy="106"/>
            </a:xfrm>
            <a:custGeom>
              <a:avLst/>
              <a:gdLst>
                <a:gd name="T0" fmla="*/ 1854 w 1856"/>
                <a:gd name="T1" fmla="*/ 645 h 1170"/>
                <a:gd name="T2" fmla="*/ 1832 w 1856"/>
                <a:gd name="T3" fmla="*/ 760 h 1170"/>
                <a:gd name="T4" fmla="*/ 1786 w 1856"/>
                <a:gd name="T5" fmla="*/ 866 h 1170"/>
                <a:gd name="T6" fmla="*/ 1724 w 1856"/>
                <a:gd name="T7" fmla="*/ 958 h 1170"/>
                <a:gd name="T8" fmla="*/ 1645 w 1856"/>
                <a:gd name="T9" fmla="*/ 1039 h 1170"/>
                <a:gd name="T10" fmla="*/ 1551 w 1856"/>
                <a:gd name="T11" fmla="*/ 1101 h 1170"/>
                <a:gd name="T12" fmla="*/ 1447 w 1856"/>
                <a:gd name="T13" fmla="*/ 1144 h 1170"/>
                <a:gd name="T14" fmla="*/ 1332 w 1856"/>
                <a:gd name="T15" fmla="*/ 1168 h 1170"/>
                <a:gd name="T16" fmla="*/ 585 w 1856"/>
                <a:gd name="T17" fmla="*/ 1170 h 1170"/>
                <a:gd name="T18" fmla="*/ 467 w 1856"/>
                <a:gd name="T19" fmla="*/ 1160 h 1170"/>
                <a:gd name="T20" fmla="*/ 356 w 1856"/>
                <a:gd name="T21" fmla="*/ 1126 h 1170"/>
                <a:gd name="T22" fmla="*/ 256 w 1856"/>
                <a:gd name="T23" fmla="*/ 1071 h 1170"/>
                <a:gd name="T24" fmla="*/ 170 w 1856"/>
                <a:gd name="T25" fmla="*/ 1001 h 1170"/>
                <a:gd name="T26" fmla="*/ 99 w 1856"/>
                <a:gd name="T27" fmla="*/ 912 h 1170"/>
                <a:gd name="T28" fmla="*/ 45 w 1856"/>
                <a:gd name="T29" fmla="*/ 815 h 1170"/>
                <a:gd name="T30" fmla="*/ 11 w 1856"/>
                <a:gd name="T31" fmla="*/ 704 h 1170"/>
                <a:gd name="T32" fmla="*/ 0 w 1856"/>
                <a:gd name="T33" fmla="*/ 585 h 1170"/>
                <a:gd name="T34" fmla="*/ 11 w 1856"/>
                <a:gd name="T35" fmla="*/ 470 h 1170"/>
                <a:gd name="T36" fmla="*/ 45 w 1856"/>
                <a:gd name="T37" fmla="*/ 359 h 1170"/>
                <a:gd name="T38" fmla="*/ 99 w 1856"/>
                <a:gd name="T39" fmla="*/ 260 h 1170"/>
                <a:gd name="T40" fmla="*/ 170 w 1856"/>
                <a:gd name="T41" fmla="*/ 173 h 1170"/>
                <a:gd name="T42" fmla="*/ 256 w 1856"/>
                <a:gd name="T43" fmla="*/ 101 h 1170"/>
                <a:gd name="T44" fmla="*/ 356 w 1856"/>
                <a:gd name="T45" fmla="*/ 46 h 1170"/>
                <a:gd name="T46" fmla="*/ 467 w 1856"/>
                <a:gd name="T47" fmla="*/ 14 h 1170"/>
                <a:gd name="T48" fmla="*/ 585 w 1856"/>
                <a:gd name="T49" fmla="*/ 0 h 1170"/>
                <a:gd name="T50" fmla="*/ 1332 w 1856"/>
                <a:gd name="T51" fmla="*/ 5 h 1170"/>
                <a:gd name="T52" fmla="*/ 1447 w 1856"/>
                <a:gd name="T53" fmla="*/ 27 h 1170"/>
                <a:gd name="T54" fmla="*/ 1551 w 1856"/>
                <a:gd name="T55" fmla="*/ 73 h 1170"/>
                <a:gd name="T56" fmla="*/ 1645 w 1856"/>
                <a:gd name="T57" fmla="*/ 135 h 1170"/>
                <a:gd name="T58" fmla="*/ 1724 w 1856"/>
                <a:gd name="T59" fmla="*/ 214 h 1170"/>
                <a:gd name="T60" fmla="*/ 1786 w 1856"/>
                <a:gd name="T61" fmla="*/ 308 h 1170"/>
                <a:gd name="T62" fmla="*/ 1832 w 1856"/>
                <a:gd name="T63" fmla="*/ 413 h 1170"/>
                <a:gd name="T64" fmla="*/ 1854 w 1856"/>
                <a:gd name="T65" fmla="*/ 527 h 1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56" h="1170">
                  <a:moveTo>
                    <a:pt x="1856" y="585"/>
                  </a:moveTo>
                  <a:lnTo>
                    <a:pt x="1854" y="645"/>
                  </a:lnTo>
                  <a:lnTo>
                    <a:pt x="1845" y="704"/>
                  </a:lnTo>
                  <a:lnTo>
                    <a:pt x="1832" y="760"/>
                  </a:lnTo>
                  <a:lnTo>
                    <a:pt x="1811" y="815"/>
                  </a:lnTo>
                  <a:lnTo>
                    <a:pt x="1786" y="866"/>
                  </a:lnTo>
                  <a:lnTo>
                    <a:pt x="1756" y="912"/>
                  </a:lnTo>
                  <a:lnTo>
                    <a:pt x="1724" y="958"/>
                  </a:lnTo>
                  <a:lnTo>
                    <a:pt x="1686" y="1001"/>
                  </a:lnTo>
                  <a:lnTo>
                    <a:pt x="1645" y="1039"/>
                  </a:lnTo>
                  <a:lnTo>
                    <a:pt x="1600" y="1071"/>
                  </a:lnTo>
                  <a:lnTo>
                    <a:pt x="1551" y="1101"/>
                  </a:lnTo>
                  <a:lnTo>
                    <a:pt x="1500" y="1126"/>
                  </a:lnTo>
                  <a:lnTo>
                    <a:pt x="1447" y="1144"/>
                  </a:lnTo>
                  <a:lnTo>
                    <a:pt x="1389" y="1160"/>
                  </a:lnTo>
                  <a:lnTo>
                    <a:pt x="1332" y="1168"/>
                  </a:lnTo>
                  <a:lnTo>
                    <a:pt x="1273" y="1170"/>
                  </a:lnTo>
                  <a:lnTo>
                    <a:pt x="585" y="1170"/>
                  </a:lnTo>
                  <a:lnTo>
                    <a:pt x="523" y="1168"/>
                  </a:lnTo>
                  <a:lnTo>
                    <a:pt x="467" y="1160"/>
                  </a:lnTo>
                  <a:lnTo>
                    <a:pt x="410" y="1144"/>
                  </a:lnTo>
                  <a:lnTo>
                    <a:pt x="356" y="1126"/>
                  </a:lnTo>
                  <a:lnTo>
                    <a:pt x="304" y="1101"/>
                  </a:lnTo>
                  <a:lnTo>
                    <a:pt x="256" y="1071"/>
                  </a:lnTo>
                  <a:lnTo>
                    <a:pt x="213" y="1039"/>
                  </a:lnTo>
                  <a:lnTo>
                    <a:pt x="170" y="1001"/>
                  </a:lnTo>
                  <a:lnTo>
                    <a:pt x="131" y="958"/>
                  </a:lnTo>
                  <a:lnTo>
                    <a:pt x="99" y="912"/>
                  </a:lnTo>
                  <a:lnTo>
                    <a:pt x="69" y="866"/>
                  </a:lnTo>
                  <a:lnTo>
                    <a:pt x="45" y="815"/>
                  </a:lnTo>
                  <a:lnTo>
                    <a:pt x="23" y="760"/>
                  </a:lnTo>
                  <a:lnTo>
                    <a:pt x="11" y="704"/>
                  </a:lnTo>
                  <a:lnTo>
                    <a:pt x="2" y="645"/>
                  </a:lnTo>
                  <a:lnTo>
                    <a:pt x="0" y="585"/>
                  </a:lnTo>
                  <a:lnTo>
                    <a:pt x="2" y="527"/>
                  </a:lnTo>
                  <a:lnTo>
                    <a:pt x="11" y="470"/>
                  </a:lnTo>
                  <a:lnTo>
                    <a:pt x="23" y="413"/>
                  </a:lnTo>
                  <a:lnTo>
                    <a:pt x="45" y="359"/>
                  </a:lnTo>
                  <a:lnTo>
                    <a:pt x="69" y="308"/>
                  </a:lnTo>
                  <a:lnTo>
                    <a:pt x="99" y="260"/>
                  </a:lnTo>
                  <a:lnTo>
                    <a:pt x="131" y="214"/>
                  </a:lnTo>
                  <a:lnTo>
                    <a:pt x="170" y="173"/>
                  </a:lnTo>
                  <a:lnTo>
                    <a:pt x="213" y="135"/>
                  </a:lnTo>
                  <a:lnTo>
                    <a:pt x="256" y="101"/>
                  </a:lnTo>
                  <a:lnTo>
                    <a:pt x="304" y="73"/>
                  </a:lnTo>
                  <a:lnTo>
                    <a:pt x="356" y="46"/>
                  </a:lnTo>
                  <a:lnTo>
                    <a:pt x="410" y="27"/>
                  </a:lnTo>
                  <a:lnTo>
                    <a:pt x="467" y="14"/>
                  </a:lnTo>
                  <a:lnTo>
                    <a:pt x="523" y="5"/>
                  </a:lnTo>
                  <a:lnTo>
                    <a:pt x="585" y="0"/>
                  </a:lnTo>
                  <a:lnTo>
                    <a:pt x="1273" y="0"/>
                  </a:lnTo>
                  <a:lnTo>
                    <a:pt x="1332" y="5"/>
                  </a:lnTo>
                  <a:lnTo>
                    <a:pt x="1389" y="14"/>
                  </a:lnTo>
                  <a:lnTo>
                    <a:pt x="1447" y="27"/>
                  </a:lnTo>
                  <a:lnTo>
                    <a:pt x="1500" y="46"/>
                  </a:lnTo>
                  <a:lnTo>
                    <a:pt x="1551" y="73"/>
                  </a:lnTo>
                  <a:lnTo>
                    <a:pt x="1600" y="101"/>
                  </a:lnTo>
                  <a:lnTo>
                    <a:pt x="1645" y="135"/>
                  </a:lnTo>
                  <a:lnTo>
                    <a:pt x="1686" y="173"/>
                  </a:lnTo>
                  <a:lnTo>
                    <a:pt x="1724" y="214"/>
                  </a:lnTo>
                  <a:lnTo>
                    <a:pt x="1756" y="260"/>
                  </a:lnTo>
                  <a:lnTo>
                    <a:pt x="1786" y="308"/>
                  </a:lnTo>
                  <a:lnTo>
                    <a:pt x="1811" y="359"/>
                  </a:lnTo>
                  <a:lnTo>
                    <a:pt x="1832" y="413"/>
                  </a:lnTo>
                  <a:lnTo>
                    <a:pt x="1845" y="470"/>
                  </a:lnTo>
                  <a:lnTo>
                    <a:pt x="1854" y="527"/>
                  </a:lnTo>
                  <a:lnTo>
                    <a:pt x="1856" y="585"/>
                  </a:lnTo>
                  <a:close/>
                </a:path>
              </a:pathLst>
            </a:custGeom>
            <a:solidFill>
              <a:srgbClr val="9CBEB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4" name="Freeform 100"/>
            <p:cNvSpPr/>
            <p:nvPr/>
          </p:nvSpPr>
          <p:spPr bwMode="auto">
            <a:xfrm>
              <a:off x="2879" y="2371"/>
              <a:ext cx="170" cy="108"/>
            </a:xfrm>
            <a:custGeom>
              <a:avLst/>
              <a:gdLst>
                <a:gd name="T0" fmla="*/ 1854 w 1873"/>
                <a:gd name="T1" fmla="*/ 652 h 1186"/>
                <a:gd name="T2" fmla="*/ 1813 w 1873"/>
                <a:gd name="T3" fmla="*/ 817 h 1186"/>
                <a:gd name="T4" fmla="*/ 1728 w 1873"/>
                <a:gd name="T5" fmla="*/ 960 h 1186"/>
                <a:gd name="T6" fmla="*/ 1603 w 1873"/>
                <a:gd name="T7" fmla="*/ 1073 h 1186"/>
                <a:gd name="T8" fmla="*/ 1452 w 1873"/>
                <a:gd name="T9" fmla="*/ 1143 h 1186"/>
                <a:gd name="T10" fmla="*/ 1282 w 1873"/>
                <a:gd name="T11" fmla="*/ 1170 h 1186"/>
                <a:gd name="T12" fmla="*/ 476 w 1873"/>
                <a:gd name="T13" fmla="*/ 1159 h 1186"/>
                <a:gd name="T14" fmla="*/ 319 w 1873"/>
                <a:gd name="T15" fmla="*/ 1100 h 1186"/>
                <a:gd name="T16" fmla="*/ 184 w 1873"/>
                <a:gd name="T17" fmla="*/ 1000 h 1186"/>
                <a:gd name="T18" fmla="*/ 84 w 1873"/>
                <a:gd name="T19" fmla="*/ 868 h 1186"/>
                <a:gd name="T20" fmla="*/ 27 w 1873"/>
                <a:gd name="T21" fmla="*/ 709 h 1186"/>
                <a:gd name="T22" fmla="*/ 20 w 1873"/>
                <a:gd name="T23" fmla="*/ 534 h 1186"/>
                <a:gd name="T24" fmla="*/ 60 w 1873"/>
                <a:gd name="T25" fmla="*/ 369 h 1186"/>
                <a:gd name="T26" fmla="*/ 149 w 1873"/>
                <a:gd name="T27" fmla="*/ 226 h 1186"/>
                <a:gd name="T28" fmla="*/ 271 w 1873"/>
                <a:gd name="T29" fmla="*/ 115 h 1186"/>
                <a:gd name="T30" fmla="*/ 421 w 1873"/>
                <a:gd name="T31" fmla="*/ 42 h 1186"/>
                <a:gd name="T32" fmla="*/ 594 w 1873"/>
                <a:gd name="T33" fmla="*/ 16 h 1186"/>
                <a:gd name="T34" fmla="*/ 1398 w 1873"/>
                <a:gd name="T35" fmla="*/ 28 h 1186"/>
                <a:gd name="T36" fmla="*/ 1558 w 1873"/>
                <a:gd name="T37" fmla="*/ 85 h 1186"/>
                <a:gd name="T38" fmla="*/ 1690 w 1873"/>
                <a:gd name="T39" fmla="*/ 185 h 1186"/>
                <a:gd name="T40" fmla="*/ 1790 w 1873"/>
                <a:gd name="T41" fmla="*/ 318 h 1186"/>
                <a:gd name="T42" fmla="*/ 1847 w 1873"/>
                <a:gd name="T43" fmla="*/ 477 h 1186"/>
                <a:gd name="T44" fmla="*/ 1865 w 1873"/>
                <a:gd name="T45" fmla="*/ 592 h 1186"/>
                <a:gd name="T46" fmla="*/ 1863 w 1873"/>
                <a:gd name="T47" fmla="*/ 474 h 1186"/>
                <a:gd name="T48" fmla="*/ 1803 w 1873"/>
                <a:gd name="T49" fmla="*/ 309 h 1186"/>
                <a:gd name="T50" fmla="*/ 1700 w 1873"/>
                <a:gd name="T51" fmla="*/ 175 h 1186"/>
                <a:gd name="T52" fmla="*/ 1563 w 1873"/>
                <a:gd name="T53" fmla="*/ 72 h 1186"/>
                <a:gd name="T54" fmla="*/ 1401 w 1873"/>
                <a:gd name="T55" fmla="*/ 12 h 1186"/>
                <a:gd name="T56" fmla="*/ 594 w 1873"/>
                <a:gd name="T57" fmla="*/ 0 h 1186"/>
                <a:gd name="T58" fmla="*/ 416 w 1873"/>
                <a:gd name="T59" fmla="*/ 26 h 1186"/>
                <a:gd name="T60" fmla="*/ 262 w 1873"/>
                <a:gd name="T61" fmla="*/ 102 h 1186"/>
                <a:gd name="T62" fmla="*/ 135 w 1873"/>
                <a:gd name="T63" fmla="*/ 215 h 1186"/>
                <a:gd name="T64" fmla="*/ 46 w 1873"/>
                <a:gd name="T65" fmla="*/ 364 h 1186"/>
                <a:gd name="T66" fmla="*/ 4 w 1873"/>
                <a:gd name="T67" fmla="*/ 534 h 1186"/>
                <a:gd name="T68" fmla="*/ 11 w 1873"/>
                <a:gd name="T69" fmla="*/ 714 h 1186"/>
                <a:gd name="T70" fmla="*/ 71 w 1873"/>
                <a:gd name="T71" fmla="*/ 876 h 1186"/>
                <a:gd name="T72" fmla="*/ 174 w 1873"/>
                <a:gd name="T73" fmla="*/ 1013 h 1186"/>
                <a:gd name="T74" fmla="*/ 310 w 1873"/>
                <a:gd name="T75" fmla="*/ 1116 h 1186"/>
                <a:gd name="T76" fmla="*/ 473 w 1873"/>
                <a:gd name="T77" fmla="*/ 1175 h 1186"/>
                <a:gd name="T78" fmla="*/ 1282 w 1873"/>
                <a:gd name="T79" fmla="*/ 1186 h 1186"/>
                <a:gd name="T80" fmla="*/ 1458 w 1873"/>
                <a:gd name="T81" fmla="*/ 1159 h 1186"/>
                <a:gd name="T82" fmla="*/ 1615 w 1873"/>
                <a:gd name="T83" fmla="*/ 1087 h 1186"/>
                <a:gd name="T84" fmla="*/ 1739 w 1873"/>
                <a:gd name="T85" fmla="*/ 970 h 1186"/>
                <a:gd name="T86" fmla="*/ 1827 w 1873"/>
                <a:gd name="T87" fmla="*/ 825 h 1186"/>
                <a:gd name="T88" fmla="*/ 1871 w 1873"/>
                <a:gd name="T89" fmla="*/ 654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73" h="1186">
                  <a:moveTo>
                    <a:pt x="1865" y="592"/>
                  </a:moveTo>
                  <a:lnTo>
                    <a:pt x="1857" y="592"/>
                  </a:lnTo>
                  <a:lnTo>
                    <a:pt x="1854" y="652"/>
                  </a:lnTo>
                  <a:lnTo>
                    <a:pt x="1847" y="709"/>
                  </a:lnTo>
                  <a:lnTo>
                    <a:pt x="1833" y="765"/>
                  </a:lnTo>
                  <a:lnTo>
                    <a:pt x="1813" y="817"/>
                  </a:lnTo>
                  <a:lnTo>
                    <a:pt x="1790" y="868"/>
                  </a:lnTo>
                  <a:lnTo>
                    <a:pt x="1760" y="916"/>
                  </a:lnTo>
                  <a:lnTo>
                    <a:pt x="1728" y="960"/>
                  </a:lnTo>
                  <a:lnTo>
                    <a:pt x="1690" y="1000"/>
                  </a:lnTo>
                  <a:lnTo>
                    <a:pt x="1649" y="1038"/>
                  </a:lnTo>
                  <a:lnTo>
                    <a:pt x="1603" y="1073"/>
                  </a:lnTo>
                  <a:lnTo>
                    <a:pt x="1558" y="1100"/>
                  </a:lnTo>
                  <a:lnTo>
                    <a:pt x="1507" y="1124"/>
                  </a:lnTo>
                  <a:lnTo>
                    <a:pt x="1452" y="1143"/>
                  </a:lnTo>
                  <a:lnTo>
                    <a:pt x="1398" y="1159"/>
                  </a:lnTo>
                  <a:lnTo>
                    <a:pt x="1339" y="1167"/>
                  </a:lnTo>
                  <a:lnTo>
                    <a:pt x="1282" y="1170"/>
                  </a:lnTo>
                  <a:lnTo>
                    <a:pt x="594" y="1170"/>
                  </a:lnTo>
                  <a:lnTo>
                    <a:pt x="535" y="1167"/>
                  </a:lnTo>
                  <a:lnTo>
                    <a:pt x="476" y="1159"/>
                  </a:lnTo>
                  <a:lnTo>
                    <a:pt x="421" y="1143"/>
                  </a:lnTo>
                  <a:lnTo>
                    <a:pt x="368" y="1124"/>
                  </a:lnTo>
                  <a:lnTo>
                    <a:pt x="319" y="1100"/>
                  </a:lnTo>
                  <a:lnTo>
                    <a:pt x="271" y="1073"/>
                  </a:lnTo>
                  <a:lnTo>
                    <a:pt x="225" y="1038"/>
                  </a:lnTo>
                  <a:lnTo>
                    <a:pt x="184" y="1000"/>
                  </a:lnTo>
                  <a:lnTo>
                    <a:pt x="149" y="960"/>
                  </a:lnTo>
                  <a:lnTo>
                    <a:pt x="114" y="916"/>
                  </a:lnTo>
                  <a:lnTo>
                    <a:pt x="84" y="868"/>
                  </a:lnTo>
                  <a:lnTo>
                    <a:pt x="60" y="817"/>
                  </a:lnTo>
                  <a:lnTo>
                    <a:pt x="41" y="765"/>
                  </a:lnTo>
                  <a:lnTo>
                    <a:pt x="27" y="709"/>
                  </a:lnTo>
                  <a:lnTo>
                    <a:pt x="20" y="652"/>
                  </a:lnTo>
                  <a:lnTo>
                    <a:pt x="16" y="592"/>
                  </a:lnTo>
                  <a:lnTo>
                    <a:pt x="20" y="534"/>
                  </a:lnTo>
                  <a:lnTo>
                    <a:pt x="27" y="477"/>
                  </a:lnTo>
                  <a:lnTo>
                    <a:pt x="41" y="423"/>
                  </a:lnTo>
                  <a:lnTo>
                    <a:pt x="60" y="369"/>
                  </a:lnTo>
                  <a:lnTo>
                    <a:pt x="84" y="318"/>
                  </a:lnTo>
                  <a:lnTo>
                    <a:pt x="114" y="272"/>
                  </a:lnTo>
                  <a:lnTo>
                    <a:pt x="149" y="226"/>
                  </a:lnTo>
                  <a:lnTo>
                    <a:pt x="184" y="185"/>
                  </a:lnTo>
                  <a:lnTo>
                    <a:pt x="225" y="147"/>
                  </a:lnTo>
                  <a:lnTo>
                    <a:pt x="271" y="115"/>
                  </a:lnTo>
                  <a:lnTo>
                    <a:pt x="319" y="85"/>
                  </a:lnTo>
                  <a:lnTo>
                    <a:pt x="368" y="62"/>
                  </a:lnTo>
                  <a:lnTo>
                    <a:pt x="421" y="42"/>
                  </a:lnTo>
                  <a:lnTo>
                    <a:pt x="476" y="28"/>
                  </a:lnTo>
                  <a:lnTo>
                    <a:pt x="535" y="21"/>
                  </a:lnTo>
                  <a:lnTo>
                    <a:pt x="594" y="16"/>
                  </a:lnTo>
                  <a:lnTo>
                    <a:pt x="1282" y="16"/>
                  </a:lnTo>
                  <a:lnTo>
                    <a:pt x="1339" y="21"/>
                  </a:lnTo>
                  <a:lnTo>
                    <a:pt x="1398" y="28"/>
                  </a:lnTo>
                  <a:lnTo>
                    <a:pt x="1452" y="42"/>
                  </a:lnTo>
                  <a:lnTo>
                    <a:pt x="1507" y="62"/>
                  </a:lnTo>
                  <a:lnTo>
                    <a:pt x="1558" y="85"/>
                  </a:lnTo>
                  <a:lnTo>
                    <a:pt x="1603" y="115"/>
                  </a:lnTo>
                  <a:lnTo>
                    <a:pt x="1649" y="147"/>
                  </a:lnTo>
                  <a:lnTo>
                    <a:pt x="1690" y="185"/>
                  </a:lnTo>
                  <a:lnTo>
                    <a:pt x="1728" y="226"/>
                  </a:lnTo>
                  <a:lnTo>
                    <a:pt x="1760" y="272"/>
                  </a:lnTo>
                  <a:lnTo>
                    <a:pt x="1790" y="318"/>
                  </a:lnTo>
                  <a:lnTo>
                    <a:pt x="1813" y="369"/>
                  </a:lnTo>
                  <a:lnTo>
                    <a:pt x="1833" y="423"/>
                  </a:lnTo>
                  <a:lnTo>
                    <a:pt x="1847" y="477"/>
                  </a:lnTo>
                  <a:lnTo>
                    <a:pt x="1854" y="534"/>
                  </a:lnTo>
                  <a:lnTo>
                    <a:pt x="1857" y="592"/>
                  </a:lnTo>
                  <a:lnTo>
                    <a:pt x="1865" y="592"/>
                  </a:lnTo>
                  <a:lnTo>
                    <a:pt x="1873" y="592"/>
                  </a:lnTo>
                  <a:lnTo>
                    <a:pt x="1871" y="534"/>
                  </a:lnTo>
                  <a:lnTo>
                    <a:pt x="1863" y="474"/>
                  </a:lnTo>
                  <a:lnTo>
                    <a:pt x="1849" y="417"/>
                  </a:lnTo>
                  <a:lnTo>
                    <a:pt x="1827" y="364"/>
                  </a:lnTo>
                  <a:lnTo>
                    <a:pt x="1803" y="309"/>
                  </a:lnTo>
                  <a:lnTo>
                    <a:pt x="1774" y="261"/>
                  </a:lnTo>
                  <a:lnTo>
                    <a:pt x="1739" y="215"/>
                  </a:lnTo>
                  <a:lnTo>
                    <a:pt x="1700" y="175"/>
                  </a:lnTo>
                  <a:lnTo>
                    <a:pt x="1657" y="136"/>
                  </a:lnTo>
                  <a:lnTo>
                    <a:pt x="1615" y="102"/>
                  </a:lnTo>
                  <a:lnTo>
                    <a:pt x="1563" y="72"/>
                  </a:lnTo>
                  <a:lnTo>
                    <a:pt x="1512" y="48"/>
                  </a:lnTo>
                  <a:lnTo>
                    <a:pt x="1458" y="26"/>
                  </a:lnTo>
                  <a:lnTo>
                    <a:pt x="1401" y="12"/>
                  </a:lnTo>
                  <a:lnTo>
                    <a:pt x="1341" y="5"/>
                  </a:lnTo>
                  <a:lnTo>
                    <a:pt x="1282" y="0"/>
                  </a:lnTo>
                  <a:lnTo>
                    <a:pt x="594" y="0"/>
                  </a:lnTo>
                  <a:lnTo>
                    <a:pt x="532" y="5"/>
                  </a:lnTo>
                  <a:lnTo>
                    <a:pt x="473" y="12"/>
                  </a:lnTo>
                  <a:lnTo>
                    <a:pt x="416" y="26"/>
                  </a:lnTo>
                  <a:lnTo>
                    <a:pt x="362" y="48"/>
                  </a:lnTo>
                  <a:lnTo>
                    <a:pt x="310" y="72"/>
                  </a:lnTo>
                  <a:lnTo>
                    <a:pt x="262" y="102"/>
                  </a:lnTo>
                  <a:lnTo>
                    <a:pt x="216" y="136"/>
                  </a:lnTo>
                  <a:lnTo>
                    <a:pt x="174" y="175"/>
                  </a:lnTo>
                  <a:lnTo>
                    <a:pt x="135" y="215"/>
                  </a:lnTo>
                  <a:lnTo>
                    <a:pt x="100" y="261"/>
                  </a:lnTo>
                  <a:lnTo>
                    <a:pt x="71" y="309"/>
                  </a:lnTo>
                  <a:lnTo>
                    <a:pt x="46" y="364"/>
                  </a:lnTo>
                  <a:lnTo>
                    <a:pt x="27" y="417"/>
                  </a:lnTo>
                  <a:lnTo>
                    <a:pt x="11" y="474"/>
                  </a:lnTo>
                  <a:lnTo>
                    <a:pt x="4" y="534"/>
                  </a:lnTo>
                  <a:lnTo>
                    <a:pt x="0" y="592"/>
                  </a:lnTo>
                  <a:lnTo>
                    <a:pt x="4" y="654"/>
                  </a:lnTo>
                  <a:lnTo>
                    <a:pt x="11" y="714"/>
                  </a:lnTo>
                  <a:lnTo>
                    <a:pt x="27" y="771"/>
                  </a:lnTo>
                  <a:lnTo>
                    <a:pt x="46" y="825"/>
                  </a:lnTo>
                  <a:lnTo>
                    <a:pt x="71" y="876"/>
                  </a:lnTo>
                  <a:lnTo>
                    <a:pt x="100" y="924"/>
                  </a:lnTo>
                  <a:lnTo>
                    <a:pt x="135" y="970"/>
                  </a:lnTo>
                  <a:lnTo>
                    <a:pt x="174" y="1013"/>
                  </a:lnTo>
                  <a:lnTo>
                    <a:pt x="216" y="1051"/>
                  </a:lnTo>
                  <a:lnTo>
                    <a:pt x="262" y="1087"/>
                  </a:lnTo>
                  <a:lnTo>
                    <a:pt x="310" y="1116"/>
                  </a:lnTo>
                  <a:lnTo>
                    <a:pt x="362" y="1140"/>
                  </a:lnTo>
                  <a:lnTo>
                    <a:pt x="416" y="1159"/>
                  </a:lnTo>
                  <a:lnTo>
                    <a:pt x="473" y="1175"/>
                  </a:lnTo>
                  <a:lnTo>
                    <a:pt x="532" y="1184"/>
                  </a:lnTo>
                  <a:lnTo>
                    <a:pt x="594" y="1186"/>
                  </a:lnTo>
                  <a:lnTo>
                    <a:pt x="1282" y="1186"/>
                  </a:lnTo>
                  <a:lnTo>
                    <a:pt x="1341" y="1184"/>
                  </a:lnTo>
                  <a:lnTo>
                    <a:pt x="1401" y="1175"/>
                  </a:lnTo>
                  <a:lnTo>
                    <a:pt x="1458" y="1159"/>
                  </a:lnTo>
                  <a:lnTo>
                    <a:pt x="1512" y="1140"/>
                  </a:lnTo>
                  <a:lnTo>
                    <a:pt x="1563" y="1116"/>
                  </a:lnTo>
                  <a:lnTo>
                    <a:pt x="1615" y="1087"/>
                  </a:lnTo>
                  <a:lnTo>
                    <a:pt x="1657" y="1051"/>
                  </a:lnTo>
                  <a:lnTo>
                    <a:pt x="1700" y="1013"/>
                  </a:lnTo>
                  <a:lnTo>
                    <a:pt x="1739" y="970"/>
                  </a:lnTo>
                  <a:lnTo>
                    <a:pt x="1774" y="924"/>
                  </a:lnTo>
                  <a:lnTo>
                    <a:pt x="1803" y="876"/>
                  </a:lnTo>
                  <a:lnTo>
                    <a:pt x="1827" y="825"/>
                  </a:lnTo>
                  <a:lnTo>
                    <a:pt x="1849" y="771"/>
                  </a:lnTo>
                  <a:lnTo>
                    <a:pt x="1863" y="714"/>
                  </a:lnTo>
                  <a:lnTo>
                    <a:pt x="1871" y="654"/>
                  </a:lnTo>
                  <a:lnTo>
                    <a:pt x="1873" y="592"/>
                  </a:lnTo>
                  <a:lnTo>
                    <a:pt x="1865" y="592"/>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5" name="Freeform 101"/>
            <p:cNvSpPr/>
            <p:nvPr/>
          </p:nvSpPr>
          <p:spPr bwMode="auto">
            <a:xfrm>
              <a:off x="2880" y="2374"/>
              <a:ext cx="73" cy="103"/>
            </a:xfrm>
            <a:custGeom>
              <a:avLst/>
              <a:gdLst>
                <a:gd name="T0" fmla="*/ 722 w 807"/>
                <a:gd name="T1" fmla="*/ 0 h 1133"/>
                <a:gd name="T2" fmla="*/ 710 w 807"/>
                <a:gd name="T3" fmla="*/ 550 h 1133"/>
                <a:gd name="T4" fmla="*/ 648 w 807"/>
                <a:gd name="T5" fmla="*/ 497 h 1133"/>
                <a:gd name="T6" fmla="*/ 589 w 807"/>
                <a:gd name="T7" fmla="*/ 442 h 1133"/>
                <a:gd name="T8" fmla="*/ 533 w 807"/>
                <a:gd name="T9" fmla="*/ 383 h 1133"/>
                <a:gd name="T10" fmla="*/ 481 w 807"/>
                <a:gd name="T11" fmla="*/ 324 h 1133"/>
                <a:gd name="T12" fmla="*/ 430 w 807"/>
                <a:gd name="T13" fmla="*/ 258 h 1133"/>
                <a:gd name="T14" fmla="*/ 381 w 807"/>
                <a:gd name="T15" fmla="*/ 194 h 1133"/>
                <a:gd name="T16" fmla="*/ 335 w 807"/>
                <a:gd name="T17" fmla="*/ 127 h 1133"/>
                <a:gd name="T18" fmla="*/ 292 w 807"/>
                <a:gd name="T19" fmla="*/ 53 h 1133"/>
                <a:gd name="T20" fmla="*/ 260 w 807"/>
                <a:gd name="T21" fmla="*/ 76 h 1133"/>
                <a:gd name="T22" fmla="*/ 227 w 807"/>
                <a:gd name="T23" fmla="*/ 97 h 1133"/>
                <a:gd name="T24" fmla="*/ 198 w 807"/>
                <a:gd name="T25" fmla="*/ 122 h 1133"/>
                <a:gd name="T26" fmla="*/ 168 w 807"/>
                <a:gd name="T27" fmla="*/ 148 h 1133"/>
                <a:gd name="T28" fmla="*/ 133 w 807"/>
                <a:gd name="T29" fmla="*/ 189 h 1133"/>
                <a:gd name="T30" fmla="*/ 98 w 807"/>
                <a:gd name="T31" fmla="*/ 235 h 1133"/>
                <a:gd name="T32" fmla="*/ 68 w 807"/>
                <a:gd name="T33" fmla="*/ 281 h 1133"/>
                <a:gd name="T34" fmla="*/ 44 w 807"/>
                <a:gd name="T35" fmla="*/ 332 h 1133"/>
                <a:gd name="T36" fmla="*/ 25 w 807"/>
                <a:gd name="T37" fmla="*/ 386 h 1133"/>
                <a:gd name="T38" fmla="*/ 11 w 807"/>
                <a:gd name="T39" fmla="*/ 440 h 1133"/>
                <a:gd name="T40" fmla="*/ 4 w 807"/>
                <a:gd name="T41" fmla="*/ 497 h 1133"/>
                <a:gd name="T42" fmla="*/ 0 w 807"/>
                <a:gd name="T43" fmla="*/ 555 h 1133"/>
                <a:gd name="T44" fmla="*/ 4 w 807"/>
                <a:gd name="T45" fmla="*/ 615 h 1133"/>
                <a:gd name="T46" fmla="*/ 11 w 807"/>
                <a:gd name="T47" fmla="*/ 672 h 1133"/>
                <a:gd name="T48" fmla="*/ 25 w 807"/>
                <a:gd name="T49" fmla="*/ 728 h 1133"/>
                <a:gd name="T50" fmla="*/ 44 w 807"/>
                <a:gd name="T51" fmla="*/ 780 h 1133"/>
                <a:gd name="T52" fmla="*/ 68 w 807"/>
                <a:gd name="T53" fmla="*/ 831 h 1133"/>
                <a:gd name="T54" fmla="*/ 98 w 807"/>
                <a:gd name="T55" fmla="*/ 879 h 1133"/>
                <a:gd name="T56" fmla="*/ 133 w 807"/>
                <a:gd name="T57" fmla="*/ 923 h 1133"/>
                <a:gd name="T58" fmla="*/ 168 w 807"/>
                <a:gd name="T59" fmla="*/ 963 h 1133"/>
                <a:gd name="T60" fmla="*/ 209 w 807"/>
                <a:gd name="T61" fmla="*/ 1001 h 1133"/>
                <a:gd name="T62" fmla="*/ 255 w 807"/>
                <a:gd name="T63" fmla="*/ 1036 h 1133"/>
                <a:gd name="T64" fmla="*/ 303 w 807"/>
                <a:gd name="T65" fmla="*/ 1063 h 1133"/>
                <a:gd name="T66" fmla="*/ 352 w 807"/>
                <a:gd name="T67" fmla="*/ 1087 h 1133"/>
                <a:gd name="T68" fmla="*/ 405 w 807"/>
                <a:gd name="T69" fmla="*/ 1106 h 1133"/>
                <a:gd name="T70" fmla="*/ 460 w 807"/>
                <a:gd name="T71" fmla="*/ 1122 h 1133"/>
                <a:gd name="T72" fmla="*/ 519 w 807"/>
                <a:gd name="T73" fmla="*/ 1130 h 1133"/>
                <a:gd name="T74" fmla="*/ 578 w 807"/>
                <a:gd name="T75" fmla="*/ 1133 h 1133"/>
                <a:gd name="T76" fmla="*/ 692 w 807"/>
                <a:gd name="T77" fmla="*/ 1133 h 1133"/>
                <a:gd name="T78" fmla="*/ 708 w 807"/>
                <a:gd name="T79" fmla="*/ 1108 h 1133"/>
                <a:gd name="T80" fmla="*/ 722 w 807"/>
                <a:gd name="T81" fmla="*/ 1082 h 1133"/>
                <a:gd name="T82" fmla="*/ 748 w 807"/>
                <a:gd name="T83" fmla="*/ 1025 h 1133"/>
                <a:gd name="T84" fmla="*/ 768 w 807"/>
                <a:gd name="T85" fmla="*/ 965 h 1133"/>
                <a:gd name="T86" fmla="*/ 784 w 807"/>
                <a:gd name="T87" fmla="*/ 901 h 1133"/>
                <a:gd name="T88" fmla="*/ 794 w 807"/>
                <a:gd name="T89" fmla="*/ 836 h 1133"/>
                <a:gd name="T90" fmla="*/ 802 w 807"/>
                <a:gd name="T91" fmla="*/ 769 h 1133"/>
                <a:gd name="T92" fmla="*/ 807 w 807"/>
                <a:gd name="T93" fmla="*/ 702 h 1133"/>
                <a:gd name="T94" fmla="*/ 807 w 807"/>
                <a:gd name="T95" fmla="*/ 631 h 1133"/>
                <a:gd name="T96" fmla="*/ 807 w 807"/>
                <a:gd name="T97" fmla="*/ 555 h 1133"/>
                <a:gd name="T98" fmla="*/ 802 w 807"/>
                <a:gd name="T99" fmla="*/ 483 h 1133"/>
                <a:gd name="T100" fmla="*/ 796 w 807"/>
                <a:gd name="T101" fmla="*/ 407 h 1133"/>
                <a:gd name="T102" fmla="*/ 786 w 807"/>
                <a:gd name="T103" fmla="*/ 334 h 1133"/>
                <a:gd name="T104" fmla="*/ 778 w 807"/>
                <a:gd name="T105" fmla="*/ 264 h 1133"/>
                <a:gd name="T106" fmla="*/ 768 w 807"/>
                <a:gd name="T107" fmla="*/ 202 h 1133"/>
                <a:gd name="T108" fmla="*/ 745 w 807"/>
                <a:gd name="T109" fmla="*/ 92 h 1133"/>
                <a:gd name="T110" fmla="*/ 727 w 807"/>
                <a:gd name="T111" fmla="*/ 14 h 1133"/>
                <a:gd name="T112" fmla="*/ 722 w 807"/>
                <a:gd name="T113" fmla="*/ 0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07" h="1133">
                  <a:moveTo>
                    <a:pt x="722" y="0"/>
                  </a:moveTo>
                  <a:lnTo>
                    <a:pt x="710" y="550"/>
                  </a:lnTo>
                  <a:lnTo>
                    <a:pt x="648" y="497"/>
                  </a:lnTo>
                  <a:lnTo>
                    <a:pt x="589" y="442"/>
                  </a:lnTo>
                  <a:lnTo>
                    <a:pt x="533" y="383"/>
                  </a:lnTo>
                  <a:lnTo>
                    <a:pt x="481" y="324"/>
                  </a:lnTo>
                  <a:lnTo>
                    <a:pt x="430" y="258"/>
                  </a:lnTo>
                  <a:lnTo>
                    <a:pt x="381" y="194"/>
                  </a:lnTo>
                  <a:lnTo>
                    <a:pt x="335" y="127"/>
                  </a:lnTo>
                  <a:lnTo>
                    <a:pt x="292" y="53"/>
                  </a:lnTo>
                  <a:lnTo>
                    <a:pt x="260" y="76"/>
                  </a:lnTo>
                  <a:lnTo>
                    <a:pt x="227" y="97"/>
                  </a:lnTo>
                  <a:lnTo>
                    <a:pt x="198" y="122"/>
                  </a:lnTo>
                  <a:lnTo>
                    <a:pt x="168" y="148"/>
                  </a:lnTo>
                  <a:lnTo>
                    <a:pt x="133" y="189"/>
                  </a:lnTo>
                  <a:lnTo>
                    <a:pt x="98" y="235"/>
                  </a:lnTo>
                  <a:lnTo>
                    <a:pt x="68" y="281"/>
                  </a:lnTo>
                  <a:lnTo>
                    <a:pt x="44" y="332"/>
                  </a:lnTo>
                  <a:lnTo>
                    <a:pt x="25" y="386"/>
                  </a:lnTo>
                  <a:lnTo>
                    <a:pt x="11" y="440"/>
                  </a:lnTo>
                  <a:lnTo>
                    <a:pt x="4" y="497"/>
                  </a:lnTo>
                  <a:lnTo>
                    <a:pt x="0" y="555"/>
                  </a:lnTo>
                  <a:lnTo>
                    <a:pt x="4" y="615"/>
                  </a:lnTo>
                  <a:lnTo>
                    <a:pt x="11" y="672"/>
                  </a:lnTo>
                  <a:lnTo>
                    <a:pt x="25" y="728"/>
                  </a:lnTo>
                  <a:lnTo>
                    <a:pt x="44" y="780"/>
                  </a:lnTo>
                  <a:lnTo>
                    <a:pt x="68" y="831"/>
                  </a:lnTo>
                  <a:lnTo>
                    <a:pt x="98" y="879"/>
                  </a:lnTo>
                  <a:lnTo>
                    <a:pt x="133" y="923"/>
                  </a:lnTo>
                  <a:lnTo>
                    <a:pt x="168" y="963"/>
                  </a:lnTo>
                  <a:lnTo>
                    <a:pt x="209" y="1001"/>
                  </a:lnTo>
                  <a:lnTo>
                    <a:pt x="255" y="1036"/>
                  </a:lnTo>
                  <a:lnTo>
                    <a:pt x="303" y="1063"/>
                  </a:lnTo>
                  <a:lnTo>
                    <a:pt x="352" y="1087"/>
                  </a:lnTo>
                  <a:lnTo>
                    <a:pt x="405" y="1106"/>
                  </a:lnTo>
                  <a:lnTo>
                    <a:pt x="460" y="1122"/>
                  </a:lnTo>
                  <a:lnTo>
                    <a:pt x="519" y="1130"/>
                  </a:lnTo>
                  <a:lnTo>
                    <a:pt x="578" y="1133"/>
                  </a:lnTo>
                  <a:lnTo>
                    <a:pt x="692" y="1133"/>
                  </a:lnTo>
                  <a:lnTo>
                    <a:pt x="708" y="1108"/>
                  </a:lnTo>
                  <a:lnTo>
                    <a:pt x="722" y="1082"/>
                  </a:lnTo>
                  <a:lnTo>
                    <a:pt x="748" y="1025"/>
                  </a:lnTo>
                  <a:lnTo>
                    <a:pt x="768" y="965"/>
                  </a:lnTo>
                  <a:lnTo>
                    <a:pt x="784" y="901"/>
                  </a:lnTo>
                  <a:lnTo>
                    <a:pt x="794" y="836"/>
                  </a:lnTo>
                  <a:lnTo>
                    <a:pt x="802" y="769"/>
                  </a:lnTo>
                  <a:lnTo>
                    <a:pt x="807" y="702"/>
                  </a:lnTo>
                  <a:lnTo>
                    <a:pt x="807" y="631"/>
                  </a:lnTo>
                  <a:lnTo>
                    <a:pt x="807" y="555"/>
                  </a:lnTo>
                  <a:lnTo>
                    <a:pt x="802" y="483"/>
                  </a:lnTo>
                  <a:lnTo>
                    <a:pt x="796" y="407"/>
                  </a:lnTo>
                  <a:lnTo>
                    <a:pt x="786" y="334"/>
                  </a:lnTo>
                  <a:lnTo>
                    <a:pt x="778" y="264"/>
                  </a:lnTo>
                  <a:lnTo>
                    <a:pt x="768" y="202"/>
                  </a:lnTo>
                  <a:lnTo>
                    <a:pt x="745" y="92"/>
                  </a:lnTo>
                  <a:lnTo>
                    <a:pt x="727" y="14"/>
                  </a:lnTo>
                  <a:lnTo>
                    <a:pt x="722" y="0"/>
                  </a:lnTo>
                  <a:close/>
                </a:path>
              </a:pathLst>
            </a:custGeom>
            <a:solidFill>
              <a:srgbClr val="608F8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6" name="Freeform 102"/>
            <p:cNvSpPr/>
            <p:nvPr/>
          </p:nvSpPr>
          <p:spPr bwMode="auto">
            <a:xfrm>
              <a:off x="2879" y="2379"/>
              <a:ext cx="64" cy="99"/>
            </a:xfrm>
            <a:custGeom>
              <a:avLst/>
              <a:gdLst>
                <a:gd name="T0" fmla="*/ 264 w 699"/>
                <a:gd name="T1" fmla="*/ 19 h 1092"/>
                <a:gd name="T2" fmla="*/ 202 w 699"/>
                <a:gd name="T3" fmla="*/ 65 h 1092"/>
                <a:gd name="T4" fmla="*/ 147 w 699"/>
                <a:gd name="T5" fmla="*/ 120 h 1092"/>
                <a:gd name="T6" fmla="*/ 103 w 699"/>
                <a:gd name="T7" fmla="*/ 178 h 1092"/>
                <a:gd name="T8" fmla="*/ 62 w 699"/>
                <a:gd name="T9" fmla="*/ 244 h 1092"/>
                <a:gd name="T10" fmla="*/ 32 w 699"/>
                <a:gd name="T11" fmla="*/ 313 h 1092"/>
                <a:gd name="T12" fmla="*/ 11 w 699"/>
                <a:gd name="T13" fmla="*/ 389 h 1092"/>
                <a:gd name="T14" fmla="*/ 0 w 699"/>
                <a:gd name="T15" fmla="*/ 467 h 1092"/>
                <a:gd name="T16" fmla="*/ 2 w 699"/>
                <a:gd name="T17" fmla="*/ 567 h 1092"/>
                <a:gd name="T18" fmla="*/ 23 w 699"/>
                <a:gd name="T19" fmla="*/ 682 h 1092"/>
                <a:gd name="T20" fmla="*/ 69 w 699"/>
                <a:gd name="T21" fmla="*/ 788 h 1092"/>
                <a:gd name="T22" fmla="*/ 131 w 699"/>
                <a:gd name="T23" fmla="*/ 880 h 1092"/>
                <a:gd name="T24" fmla="*/ 213 w 699"/>
                <a:gd name="T25" fmla="*/ 961 h 1092"/>
                <a:gd name="T26" fmla="*/ 304 w 699"/>
                <a:gd name="T27" fmla="*/ 1023 h 1092"/>
                <a:gd name="T28" fmla="*/ 410 w 699"/>
                <a:gd name="T29" fmla="*/ 1066 h 1092"/>
                <a:gd name="T30" fmla="*/ 523 w 699"/>
                <a:gd name="T31" fmla="*/ 1090 h 1092"/>
                <a:gd name="T32" fmla="*/ 695 w 699"/>
                <a:gd name="T33" fmla="*/ 1092 h 1092"/>
                <a:gd name="T34" fmla="*/ 699 w 699"/>
                <a:gd name="T35" fmla="*/ 1085 h 1092"/>
                <a:gd name="T36" fmla="*/ 526 w 699"/>
                <a:gd name="T37" fmla="*/ 1082 h 1092"/>
                <a:gd name="T38" fmla="*/ 412 w 699"/>
                <a:gd name="T39" fmla="*/ 1058 h 1092"/>
                <a:gd name="T40" fmla="*/ 310 w 699"/>
                <a:gd name="T41" fmla="*/ 1015 h 1092"/>
                <a:gd name="T42" fmla="*/ 216 w 699"/>
                <a:gd name="T43" fmla="*/ 953 h 1092"/>
                <a:gd name="T44" fmla="*/ 140 w 699"/>
                <a:gd name="T45" fmla="*/ 875 h 1092"/>
                <a:gd name="T46" fmla="*/ 75 w 699"/>
                <a:gd name="T47" fmla="*/ 783 h 1092"/>
                <a:gd name="T48" fmla="*/ 32 w 699"/>
                <a:gd name="T49" fmla="*/ 680 h 1092"/>
                <a:gd name="T50" fmla="*/ 11 w 699"/>
                <a:gd name="T51" fmla="*/ 567 h 1092"/>
                <a:gd name="T52" fmla="*/ 11 w 699"/>
                <a:gd name="T53" fmla="*/ 449 h 1092"/>
                <a:gd name="T54" fmla="*/ 32 w 699"/>
                <a:gd name="T55" fmla="*/ 338 h 1092"/>
                <a:gd name="T56" fmla="*/ 75 w 699"/>
                <a:gd name="T57" fmla="*/ 233 h 1092"/>
                <a:gd name="T58" fmla="*/ 140 w 699"/>
                <a:gd name="T59" fmla="*/ 141 h 1092"/>
                <a:gd name="T60" fmla="*/ 205 w 699"/>
                <a:gd name="T61" fmla="*/ 74 h 1092"/>
                <a:gd name="T62" fmla="*/ 267 w 699"/>
                <a:gd name="T63" fmla="*/ 28 h 1092"/>
                <a:gd name="T64" fmla="*/ 296 w 699"/>
                <a:gd name="T65" fmla="*/ 0 h 10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9" h="1092">
                  <a:moveTo>
                    <a:pt x="296" y="0"/>
                  </a:moveTo>
                  <a:lnTo>
                    <a:pt x="264" y="19"/>
                  </a:lnTo>
                  <a:lnTo>
                    <a:pt x="232" y="41"/>
                  </a:lnTo>
                  <a:lnTo>
                    <a:pt x="202" y="65"/>
                  </a:lnTo>
                  <a:lnTo>
                    <a:pt x="175" y="90"/>
                  </a:lnTo>
                  <a:lnTo>
                    <a:pt x="147" y="120"/>
                  </a:lnTo>
                  <a:lnTo>
                    <a:pt x="124" y="146"/>
                  </a:lnTo>
                  <a:lnTo>
                    <a:pt x="103" y="178"/>
                  </a:lnTo>
                  <a:lnTo>
                    <a:pt x="80" y="210"/>
                  </a:lnTo>
                  <a:lnTo>
                    <a:pt x="62" y="244"/>
                  </a:lnTo>
                  <a:lnTo>
                    <a:pt x="45" y="279"/>
                  </a:lnTo>
                  <a:lnTo>
                    <a:pt x="32" y="313"/>
                  </a:lnTo>
                  <a:lnTo>
                    <a:pt x="21" y="351"/>
                  </a:lnTo>
                  <a:lnTo>
                    <a:pt x="11" y="389"/>
                  </a:lnTo>
                  <a:lnTo>
                    <a:pt x="5" y="426"/>
                  </a:lnTo>
                  <a:lnTo>
                    <a:pt x="0" y="467"/>
                  </a:lnTo>
                  <a:lnTo>
                    <a:pt x="0" y="507"/>
                  </a:lnTo>
                  <a:lnTo>
                    <a:pt x="2" y="567"/>
                  </a:lnTo>
                  <a:lnTo>
                    <a:pt x="11" y="626"/>
                  </a:lnTo>
                  <a:lnTo>
                    <a:pt x="23" y="682"/>
                  </a:lnTo>
                  <a:lnTo>
                    <a:pt x="45" y="737"/>
                  </a:lnTo>
                  <a:lnTo>
                    <a:pt x="69" y="788"/>
                  </a:lnTo>
                  <a:lnTo>
                    <a:pt x="99" y="834"/>
                  </a:lnTo>
                  <a:lnTo>
                    <a:pt x="131" y="880"/>
                  </a:lnTo>
                  <a:lnTo>
                    <a:pt x="170" y="923"/>
                  </a:lnTo>
                  <a:lnTo>
                    <a:pt x="213" y="961"/>
                  </a:lnTo>
                  <a:lnTo>
                    <a:pt x="256" y="993"/>
                  </a:lnTo>
                  <a:lnTo>
                    <a:pt x="304" y="1023"/>
                  </a:lnTo>
                  <a:lnTo>
                    <a:pt x="356" y="1048"/>
                  </a:lnTo>
                  <a:lnTo>
                    <a:pt x="410" y="1066"/>
                  </a:lnTo>
                  <a:lnTo>
                    <a:pt x="467" y="1082"/>
                  </a:lnTo>
                  <a:lnTo>
                    <a:pt x="523" y="1090"/>
                  </a:lnTo>
                  <a:lnTo>
                    <a:pt x="585" y="1092"/>
                  </a:lnTo>
                  <a:lnTo>
                    <a:pt x="695" y="1092"/>
                  </a:lnTo>
                  <a:lnTo>
                    <a:pt x="695" y="1087"/>
                  </a:lnTo>
                  <a:lnTo>
                    <a:pt x="699" y="1085"/>
                  </a:lnTo>
                  <a:lnTo>
                    <a:pt x="585" y="1085"/>
                  </a:lnTo>
                  <a:lnTo>
                    <a:pt x="526" y="1082"/>
                  </a:lnTo>
                  <a:lnTo>
                    <a:pt x="467" y="1074"/>
                  </a:lnTo>
                  <a:lnTo>
                    <a:pt x="412" y="1058"/>
                  </a:lnTo>
                  <a:lnTo>
                    <a:pt x="359" y="1039"/>
                  </a:lnTo>
                  <a:lnTo>
                    <a:pt x="310" y="1015"/>
                  </a:lnTo>
                  <a:lnTo>
                    <a:pt x="262" y="988"/>
                  </a:lnTo>
                  <a:lnTo>
                    <a:pt x="216" y="953"/>
                  </a:lnTo>
                  <a:lnTo>
                    <a:pt x="175" y="915"/>
                  </a:lnTo>
                  <a:lnTo>
                    <a:pt x="140" y="875"/>
                  </a:lnTo>
                  <a:lnTo>
                    <a:pt x="105" y="831"/>
                  </a:lnTo>
                  <a:lnTo>
                    <a:pt x="75" y="783"/>
                  </a:lnTo>
                  <a:lnTo>
                    <a:pt x="51" y="732"/>
                  </a:lnTo>
                  <a:lnTo>
                    <a:pt x="32" y="680"/>
                  </a:lnTo>
                  <a:lnTo>
                    <a:pt x="18" y="624"/>
                  </a:lnTo>
                  <a:lnTo>
                    <a:pt x="11" y="567"/>
                  </a:lnTo>
                  <a:lnTo>
                    <a:pt x="7" y="507"/>
                  </a:lnTo>
                  <a:lnTo>
                    <a:pt x="11" y="449"/>
                  </a:lnTo>
                  <a:lnTo>
                    <a:pt x="18" y="392"/>
                  </a:lnTo>
                  <a:lnTo>
                    <a:pt x="32" y="338"/>
                  </a:lnTo>
                  <a:lnTo>
                    <a:pt x="51" y="284"/>
                  </a:lnTo>
                  <a:lnTo>
                    <a:pt x="75" y="233"/>
                  </a:lnTo>
                  <a:lnTo>
                    <a:pt x="105" y="187"/>
                  </a:lnTo>
                  <a:lnTo>
                    <a:pt x="140" y="141"/>
                  </a:lnTo>
                  <a:lnTo>
                    <a:pt x="175" y="100"/>
                  </a:lnTo>
                  <a:lnTo>
                    <a:pt x="205" y="74"/>
                  </a:lnTo>
                  <a:lnTo>
                    <a:pt x="234" y="49"/>
                  </a:lnTo>
                  <a:lnTo>
                    <a:pt x="267" y="28"/>
                  </a:lnTo>
                  <a:lnTo>
                    <a:pt x="299" y="5"/>
                  </a:lnTo>
                  <a:lnTo>
                    <a:pt x="296"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7" name="Freeform 103"/>
            <p:cNvSpPr/>
            <p:nvPr/>
          </p:nvSpPr>
          <p:spPr bwMode="auto">
            <a:xfrm>
              <a:off x="2998" y="2458"/>
              <a:ext cx="29" cy="19"/>
            </a:xfrm>
            <a:custGeom>
              <a:avLst/>
              <a:gdLst>
                <a:gd name="T0" fmla="*/ 57 w 324"/>
                <a:gd name="T1" fmla="*/ 0 h 210"/>
                <a:gd name="T2" fmla="*/ 41 w 324"/>
                <a:gd name="T3" fmla="*/ 72 h 210"/>
                <a:gd name="T4" fmla="*/ 24 w 324"/>
                <a:gd name="T5" fmla="*/ 132 h 210"/>
                <a:gd name="T6" fmla="*/ 0 w 324"/>
                <a:gd name="T7" fmla="*/ 210 h 210"/>
                <a:gd name="T8" fmla="*/ 46 w 324"/>
                <a:gd name="T9" fmla="*/ 205 h 210"/>
                <a:gd name="T10" fmla="*/ 89 w 324"/>
                <a:gd name="T11" fmla="*/ 196 h 210"/>
                <a:gd name="T12" fmla="*/ 132 w 324"/>
                <a:gd name="T13" fmla="*/ 185 h 210"/>
                <a:gd name="T14" fmla="*/ 172 w 324"/>
                <a:gd name="T15" fmla="*/ 173 h 210"/>
                <a:gd name="T16" fmla="*/ 213 w 324"/>
                <a:gd name="T17" fmla="*/ 156 h 210"/>
                <a:gd name="T18" fmla="*/ 251 w 324"/>
                <a:gd name="T19" fmla="*/ 137 h 210"/>
                <a:gd name="T20" fmla="*/ 289 w 324"/>
                <a:gd name="T21" fmla="*/ 113 h 210"/>
                <a:gd name="T22" fmla="*/ 324 w 324"/>
                <a:gd name="T23" fmla="*/ 88 h 210"/>
                <a:gd name="T24" fmla="*/ 257 w 324"/>
                <a:gd name="T25" fmla="*/ 67 h 210"/>
                <a:gd name="T26" fmla="*/ 188 w 324"/>
                <a:gd name="T27" fmla="*/ 46 h 210"/>
                <a:gd name="T28" fmla="*/ 121 w 324"/>
                <a:gd name="T29" fmla="*/ 24 h 210"/>
                <a:gd name="T30" fmla="*/ 57 w 324"/>
                <a:gd name="T31"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4" h="210">
                  <a:moveTo>
                    <a:pt x="57" y="0"/>
                  </a:moveTo>
                  <a:lnTo>
                    <a:pt x="41" y="72"/>
                  </a:lnTo>
                  <a:lnTo>
                    <a:pt x="24" y="132"/>
                  </a:lnTo>
                  <a:lnTo>
                    <a:pt x="0" y="210"/>
                  </a:lnTo>
                  <a:lnTo>
                    <a:pt x="46" y="205"/>
                  </a:lnTo>
                  <a:lnTo>
                    <a:pt x="89" y="196"/>
                  </a:lnTo>
                  <a:lnTo>
                    <a:pt x="132" y="185"/>
                  </a:lnTo>
                  <a:lnTo>
                    <a:pt x="172" y="173"/>
                  </a:lnTo>
                  <a:lnTo>
                    <a:pt x="213" y="156"/>
                  </a:lnTo>
                  <a:lnTo>
                    <a:pt x="251" y="137"/>
                  </a:lnTo>
                  <a:lnTo>
                    <a:pt x="289" y="113"/>
                  </a:lnTo>
                  <a:lnTo>
                    <a:pt x="324" y="88"/>
                  </a:lnTo>
                  <a:lnTo>
                    <a:pt x="257" y="67"/>
                  </a:lnTo>
                  <a:lnTo>
                    <a:pt x="188" y="46"/>
                  </a:lnTo>
                  <a:lnTo>
                    <a:pt x="121" y="24"/>
                  </a:lnTo>
                  <a:lnTo>
                    <a:pt x="57" y="0"/>
                  </a:lnTo>
                  <a:close/>
                </a:path>
              </a:pathLst>
            </a:custGeom>
            <a:solidFill>
              <a:srgbClr val="608F8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8" name="Freeform 104"/>
            <p:cNvSpPr/>
            <p:nvPr/>
          </p:nvSpPr>
          <p:spPr bwMode="auto">
            <a:xfrm>
              <a:off x="2998" y="2466"/>
              <a:ext cx="30" cy="12"/>
            </a:xfrm>
            <a:custGeom>
              <a:avLst/>
              <a:gdLst>
                <a:gd name="T0" fmla="*/ 327 w 335"/>
                <a:gd name="T1" fmla="*/ 0 h 129"/>
                <a:gd name="T2" fmla="*/ 292 w 335"/>
                <a:gd name="T3" fmla="*/ 25 h 129"/>
                <a:gd name="T4" fmla="*/ 254 w 335"/>
                <a:gd name="T5" fmla="*/ 49 h 129"/>
                <a:gd name="T6" fmla="*/ 216 w 335"/>
                <a:gd name="T7" fmla="*/ 68 h 129"/>
                <a:gd name="T8" fmla="*/ 175 w 335"/>
                <a:gd name="T9" fmla="*/ 85 h 129"/>
                <a:gd name="T10" fmla="*/ 135 w 335"/>
                <a:gd name="T11" fmla="*/ 97 h 129"/>
                <a:gd name="T12" fmla="*/ 92 w 335"/>
                <a:gd name="T13" fmla="*/ 108 h 129"/>
                <a:gd name="T14" fmla="*/ 49 w 335"/>
                <a:gd name="T15" fmla="*/ 117 h 129"/>
                <a:gd name="T16" fmla="*/ 3 w 335"/>
                <a:gd name="T17" fmla="*/ 122 h 129"/>
                <a:gd name="T18" fmla="*/ 0 w 335"/>
                <a:gd name="T19" fmla="*/ 129 h 129"/>
                <a:gd name="T20" fmla="*/ 46 w 335"/>
                <a:gd name="T21" fmla="*/ 124 h 129"/>
                <a:gd name="T22" fmla="*/ 92 w 335"/>
                <a:gd name="T23" fmla="*/ 117 h 129"/>
                <a:gd name="T24" fmla="*/ 138 w 335"/>
                <a:gd name="T25" fmla="*/ 106 h 129"/>
                <a:gd name="T26" fmla="*/ 181 w 335"/>
                <a:gd name="T27" fmla="*/ 92 h 129"/>
                <a:gd name="T28" fmla="*/ 221 w 335"/>
                <a:gd name="T29" fmla="*/ 73 h 129"/>
                <a:gd name="T30" fmla="*/ 262 w 335"/>
                <a:gd name="T31" fmla="*/ 55 h 129"/>
                <a:gd name="T32" fmla="*/ 300 w 335"/>
                <a:gd name="T33" fmla="*/ 30 h 129"/>
                <a:gd name="T34" fmla="*/ 335 w 335"/>
                <a:gd name="T35" fmla="*/ 3 h 129"/>
                <a:gd name="T36" fmla="*/ 327 w 335"/>
                <a:gd name="T3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5" h="129">
                  <a:moveTo>
                    <a:pt x="327" y="0"/>
                  </a:moveTo>
                  <a:lnTo>
                    <a:pt x="292" y="25"/>
                  </a:lnTo>
                  <a:lnTo>
                    <a:pt x="254" y="49"/>
                  </a:lnTo>
                  <a:lnTo>
                    <a:pt x="216" y="68"/>
                  </a:lnTo>
                  <a:lnTo>
                    <a:pt x="175" y="85"/>
                  </a:lnTo>
                  <a:lnTo>
                    <a:pt x="135" y="97"/>
                  </a:lnTo>
                  <a:lnTo>
                    <a:pt x="92" y="108"/>
                  </a:lnTo>
                  <a:lnTo>
                    <a:pt x="49" y="117"/>
                  </a:lnTo>
                  <a:lnTo>
                    <a:pt x="3" y="122"/>
                  </a:lnTo>
                  <a:lnTo>
                    <a:pt x="0" y="129"/>
                  </a:lnTo>
                  <a:lnTo>
                    <a:pt x="46" y="124"/>
                  </a:lnTo>
                  <a:lnTo>
                    <a:pt x="92" y="117"/>
                  </a:lnTo>
                  <a:lnTo>
                    <a:pt x="138" y="106"/>
                  </a:lnTo>
                  <a:lnTo>
                    <a:pt x="181" y="92"/>
                  </a:lnTo>
                  <a:lnTo>
                    <a:pt x="221" y="73"/>
                  </a:lnTo>
                  <a:lnTo>
                    <a:pt x="262" y="55"/>
                  </a:lnTo>
                  <a:lnTo>
                    <a:pt x="300" y="30"/>
                  </a:lnTo>
                  <a:lnTo>
                    <a:pt x="335" y="3"/>
                  </a:lnTo>
                  <a:lnTo>
                    <a:pt x="327"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49" name="Freeform 105"/>
            <p:cNvSpPr/>
            <p:nvPr/>
          </p:nvSpPr>
          <p:spPr bwMode="auto">
            <a:xfrm>
              <a:off x="2943" y="2372"/>
              <a:ext cx="56" cy="111"/>
            </a:xfrm>
            <a:custGeom>
              <a:avLst/>
              <a:gdLst>
                <a:gd name="T0" fmla="*/ 30 w 610"/>
                <a:gd name="T1" fmla="*/ 0 h 1220"/>
                <a:gd name="T2" fmla="*/ 40 w 610"/>
                <a:gd name="T3" fmla="*/ 44 h 1220"/>
                <a:gd name="T4" fmla="*/ 65 w 610"/>
                <a:gd name="T5" fmla="*/ 154 h 1220"/>
                <a:gd name="T6" fmla="*/ 81 w 610"/>
                <a:gd name="T7" fmla="*/ 230 h 1220"/>
                <a:gd name="T8" fmla="*/ 95 w 610"/>
                <a:gd name="T9" fmla="*/ 316 h 1220"/>
                <a:gd name="T10" fmla="*/ 108 w 610"/>
                <a:gd name="T11" fmla="*/ 410 h 1220"/>
                <a:gd name="T12" fmla="*/ 116 w 610"/>
                <a:gd name="T13" fmla="*/ 513 h 1220"/>
                <a:gd name="T14" fmla="*/ 122 w 610"/>
                <a:gd name="T15" fmla="*/ 599 h 1220"/>
                <a:gd name="T16" fmla="*/ 122 w 610"/>
                <a:gd name="T17" fmla="*/ 688 h 1220"/>
                <a:gd name="T18" fmla="*/ 118 w 610"/>
                <a:gd name="T19" fmla="*/ 778 h 1220"/>
                <a:gd name="T20" fmla="*/ 108 w 610"/>
                <a:gd name="T21" fmla="*/ 863 h 1220"/>
                <a:gd name="T22" fmla="*/ 102 w 610"/>
                <a:gd name="T23" fmla="*/ 907 h 1220"/>
                <a:gd name="T24" fmla="*/ 95 w 610"/>
                <a:gd name="T25" fmla="*/ 949 h 1220"/>
                <a:gd name="T26" fmla="*/ 84 w 610"/>
                <a:gd name="T27" fmla="*/ 990 h 1220"/>
                <a:gd name="T28" fmla="*/ 70 w 610"/>
                <a:gd name="T29" fmla="*/ 1028 h 1220"/>
                <a:gd name="T30" fmla="*/ 56 w 610"/>
                <a:gd name="T31" fmla="*/ 1066 h 1220"/>
                <a:gd name="T32" fmla="*/ 40 w 610"/>
                <a:gd name="T33" fmla="*/ 1103 h 1220"/>
                <a:gd name="T34" fmla="*/ 22 w 610"/>
                <a:gd name="T35" fmla="*/ 1138 h 1220"/>
                <a:gd name="T36" fmla="*/ 0 w 610"/>
                <a:gd name="T37" fmla="*/ 1170 h 1220"/>
                <a:gd name="T38" fmla="*/ 11 w 610"/>
                <a:gd name="T39" fmla="*/ 1177 h 1220"/>
                <a:gd name="T40" fmla="*/ 38 w 610"/>
                <a:gd name="T41" fmla="*/ 1188 h 1220"/>
                <a:gd name="T42" fmla="*/ 81 w 610"/>
                <a:gd name="T43" fmla="*/ 1200 h 1220"/>
                <a:gd name="T44" fmla="*/ 108 w 610"/>
                <a:gd name="T45" fmla="*/ 1206 h 1220"/>
                <a:gd name="T46" fmla="*/ 138 w 610"/>
                <a:gd name="T47" fmla="*/ 1211 h 1220"/>
                <a:gd name="T48" fmla="*/ 173 w 610"/>
                <a:gd name="T49" fmla="*/ 1216 h 1220"/>
                <a:gd name="T50" fmla="*/ 210 w 610"/>
                <a:gd name="T51" fmla="*/ 1220 h 1220"/>
                <a:gd name="T52" fmla="*/ 254 w 610"/>
                <a:gd name="T53" fmla="*/ 1220 h 1220"/>
                <a:gd name="T54" fmla="*/ 297 w 610"/>
                <a:gd name="T55" fmla="*/ 1216 h 1220"/>
                <a:gd name="T56" fmla="*/ 346 w 610"/>
                <a:gd name="T57" fmla="*/ 1211 h 1220"/>
                <a:gd name="T58" fmla="*/ 397 w 610"/>
                <a:gd name="T59" fmla="*/ 1204 h 1220"/>
                <a:gd name="T60" fmla="*/ 451 w 610"/>
                <a:gd name="T61" fmla="*/ 1190 h 1220"/>
                <a:gd name="T62" fmla="*/ 507 w 610"/>
                <a:gd name="T63" fmla="*/ 1170 h 1220"/>
                <a:gd name="T64" fmla="*/ 518 w 610"/>
                <a:gd name="T65" fmla="*/ 1142 h 1220"/>
                <a:gd name="T66" fmla="*/ 546 w 610"/>
                <a:gd name="T67" fmla="*/ 1057 h 1220"/>
                <a:gd name="T68" fmla="*/ 559 w 610"/>
                <a:gd name="T69" fmla="*/ 999 h 1220"/>
                <a:gd name="T70" fmla="*/ 575 w 610"/>
                <a:gd name="T71" fmla="*/ 931 h 1220"/>
                <a:gd name="T72" fmla="*/ 589 w 610"/>
                <a:gd name="T73" fmla="*/ 852 h 1220"/>
                <a:gd name="T74" fmla="*/ 599 w 610"/>
                <a:gd name="T75" fmla="*/ 769 h 1220"/>
                <a:gd name="T76" fmla="*/ 608 w 610"/>
                <a:gd name="T77" fmla="*/ 680 h 1220"/>
                <a:gd name="T78" fmla="*/ 610 w 610"/>
                <a:gd name="T79" fmla="*/ 585 h 1220"/>
                <a:gd name="T80" fmla="*/ 608 w 610"/>
                <a:gd name="T81" fmla="*/ 537 h 1220"/>
                <a:gd name="T82" fmla="*/ 608 w 610"/>
                <a:gd name="T83" fmla="*/ 488 h 1220"/>
                <a:gd name="T84" fmla="*/ 602 w 610"/>
                <a:gd name="T85" fmla="*/ 440 h 1220"/>
                <a:gd name="T86" fmla="*/ 597 w 610"/>
                <a:gd name="T87" fmla="*/ 391 h 1220"/>
                <a:gd name="T88" fmla="*/ 589 w 610"/>
                <a:gd name="T89" fmla="*/ 340 h 1220"/>
                <a:gd name="T90" fmla="*/ 578 w 610"/>
                <a:gd name="T91" fmla="*/ 292 h 1220"/>
                <a:gd name="T92" fmla="*/ 564 w 610"/>
                <a:gd name="T93" fmla="*/ 240 h 1220"/>
                <a:gd name="T94" fmla="*/ 551 w 610"/>
                <a:gd name="T95" fmla="*/ 191 h 1220"/>
                <a:gd name="T96" fmla="*/ 532 w 610"/>
                <a:gd name="T97" fmla="*/ 143 h 1220"/>
                <a:gd name="T98" fmla="*/ 511 w 610"/>
                <a:gd name="T99" fmla="*/ 95 h 1220"/>
                <a:gd name="T100" fmla="*/ 486 w 610"/>
                <a:gd name="T101" fmla="*/ 49 h 1220"/>
                <a:gd name="T102" fmla="*/ 459 w 610"/>
                <a:gd name="T103" fmla="*/ 0 h 1220"/>
                <a:gd name="T104" fmla="*/ 30 w 610"/>
                <a:gd name="T105" fmla="*/ 0 h 1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10" h="1220">
                  <a:moveTo>
                    <a:pt x="30" y="0"/>
                  </a:moveTo>
                  <a:lnTo>
                    <a:pt x="40" y="44"/>
                  </a:lnTo>
                  <a:lnTo>
                    <a:pt x="65" y="154"/>
                  </a:lnTo>
                  <a:lnTo>
                    <a:pt x="81" y="230"/>
                  </a:lnTo>
                  <a:lnTo>
                    <a:pt x="95" y="316"/>
                  </a:lnTo>
                  <a:lnTo>
                    <a:pt x="108" y="410"/>
                  </a:lnTo>
                  <a:lnTo>
                    <a:pt x="116" y="513"/>
                  </a:lnTo>
                  <a:lnTo>
                    <a:pt x="122" y="599"/>
                  </a:lnTo>
                  <a:lnTo>
                    <a:pt x="122" y="688"/>
                  </a:lnTo>
                  <a:lnTo>
                    <a:pt x="118" y="778"/>
                  </a:lnTo>
                  <a:lnTo>
                    <a:pt x="108" y="863"/>
                  </a:lnTo>
                  <a:lnTo>
                    <a:pt x="102" y="907"/>
                  </a:lnTo>
                  <a:lnTo>
                    <a:pt x="95" y="949"/>
                  </a:lnTo>
                  <a:lnTo>
                    <a:pt x="84" y="990"/>
                  </a:lnTo>
                  <a:lnTo>
                    <a:pt x="70" y="1028"/>
                  </a:lnTo>
                  <a:lnTo>
                    <a:pt x="56" y="1066"/>
                  </a:lnTo>
                  <a:lnTo>
                    <a:pt x="40" y="1103"/>
                  </a:lnTo>
                  <a:lnTo>
                    <a:pt x="22" y="1138"/>
                  </a:lnTo>
                  <a:lnTo>
                    <a:pt x="0" y="1170"/>
                  </a:lnTo>
                  <a:lnTo>
                    <a:pt x="11" y="1177"/>
                  </a:lnTo>
                  <a:lnTo>
                    <a:pt x="38" y="1188"/>
                  </a:lnTo>
                  <a:lnTo>
                    <a:pt x="81" y="1200"/>
                  </a:lnTo>
                  <a:lnTo>
                    <a:pt x="108" y="1206"/>
                  </a:lnTo>
                  <a:lnTo>
                    <a:pt x="138" y="1211"/>
                  </a:lnTo>
                  <a:lnTo>
                    <a:pt x="173" y="1216"/>
                  </a:lnTo>
                  <a:lnTo>
                    <a:pt x="210" y="1220"/>
                  </a:lnTo>
                  <a:lnTo>
                    <a:pt x="254" y="1220"/>
                  </a:lnTo>
                  <a:lnTo>
                    <a:pt x="297" y="1216"/>
                  </a:lnTo>
                  <a:lnTo>
                    <a:pt x="346" y="1211"/>
                  </a:lnTo>
                  <a:lnTo>
                    <a:pt x="397" y="1204"/>
                  </a:lnTo>
                  <a:lnTo>
                    <a:pt x="451" y="1190"/>
                  </a:lnTo>
                  <a:lnTo>
                    <a:pt x="507" y="1170"/>
                  </a:lnTo>
                  <a:lnTo>
                    <a:pt x="518" y="1142"/>
                  </a:lnTo>
                  <a:lnTo>
                    <a:pt x="546" y="1057"/>
                  </a:lnTo>
                  <a:lnTo>
                    <a:pt x="559" y="999"/>
                  </a:lnTo>
                  <a:lnTo>
                    <a:pt x="575" y="931"/>
                  </a:lnTo>
                  <a:lnTo>
                    <a:pt x="589" y="852"/>
                  </a:lnTo>
                  <a:lnTo>
                    <a:pt x="599" y="769"/>
                  </a:lnTo>
                  <a:lnTo>
                    <a:pt x="608" y="680"/>
                  </a:lnTo>
                  <a:lnTo>
                    <a:pt x="610" y="585"/>
                  </a:lnTo>
                  <a:lnTo>
                    <a:pt x="608" y="537"/>
                  </a:lnTo>
                  <a:lnTo>
                    <a:pt x="608" y="488"/>
                  </a:lnTo>
                  <a:lnTo>
                    <a:pt x="602" y="440"/>
                  </a:lnTo>
                  <a:lnTo>
                    <a:pt x="597" y="391"/>
                  </a:lnTo>
                  <a:lnTo>
                    <a:pt x="589" y="340"/>
                  </a:lnTo>
                  <a:lnTo>
                    <a:pt x="578" y="292"/>
                  </a:lnTo>
                  <a:lnTo>
                    <a:pt x="564" y="240"/>
                  </a:lnTo>
                  <a:lnTo>
                    <a:pt x="551" y="191"/>
                  </a:lnTo>
                  <a:lnTo>
                    <a:pt x="532" y="143"/>
                  </a:lnTo>
                  <a:lnTo>
                    <a:pt x="511" y="95"/>
                  </a:lnTo>
                  <a:lnTo>
                    <a:pt x="486" y="49"/>
                  </a:lnTo>
                  <a:lnTo>
                    <a:pt x="459" y="0"/>
                  </a:lnTo>
                  <a:lnTo>
                    <a:pt x="30" y="0"/>
                  </a:lnTo>
                  <a:close/>
                </a:path>
              </a:pathLst>
            </a:custGeom>
            <a:solidFill>
              <a:srgbClr val="F3DF5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0" name="Freeform 106"/>
            <p:cNvSpPr/>
            <p:nvPr/>
          </p:nvSpPr>
          <p:spPr bwMode="auto">
            <a:xfrm>
              <a:off x="2943" y="2371"/>
              <a:ext cx="56" cy="112"/>
            </a:xfrm>
            <a:custGeom>
              <a:avLst/>
              <a:gdLst>
                <a:gd name="T0" fmla="*/ 28 w 624"/>
                <a:gd name="T1" fmla="*/ 10 h 1234"/>
                <a:gd name="T2" fmla="*/ 57 w 624"/>
                <a:gd name="T3" fmla="*/ 129 h 1234"/>
                <a:gd name="T4" fmla="*/ 90 w 624"/>
                <a:gd name="T5" fmla="*/ 301 h 1234"/>
                <a:gd name="T6" fmla="*/ 108 w 624"/>
                <a:gd name="T7" fmla="*/ 444 h 1234"/>
                <a:gd name="T8" fmla="*/ 119 w 624"/>
                <a:gd name="T9" fmla="*/ 592 h 1234"/>
                <a:gd name="T10" fmla="*/ 119 w 624"/>
                <a:gd name="T11" fmla="*/ 739 h 1234"/>
                <a:gd name="T12" fmla="*/ 106 w 624"/>
                <a:gd name="T13" fmla="*/ 876 h 1234"/>
                <a:gd name="T14" fmla="*/ 80 w 624"/>
                <a:gd name="T15" fmla="*/ 1006 h 1234"/>
                <a:gd name="T16" fmla="*/ 46 w 624"/>
                <a:gd name="T17" fmla="*/ 1094 h 1234"/>
                <a:gd name="T18" fmla="*/ 17 w 624"/>
                <a:gd name="T19" fmla="*/ 1149 h 1234"/>
                <a:gd name="T20" fmla="*/ 0 w 624"/>
                <a:gd name="T21" fmla="*/ 1181 h 1234"/>
                <a:gd name="T22" fmla="*/ 20 w 624"/>
                <a:gd name="T23" fmla="*/ 1195 h 1234"/>
                <a:gd name="T24" fmla="*/ 68 w 624"/>
                <a:gd name="T25" fmla="*/ 1211 h 1234"/>
                <a:gd name="T26" fmla="*/ 144 w 624"/>
                <a:gd name="T27" fmla="*/ 1227 h 1234"/>
                <a:gd name="T28" fmla="*/ 244 w 624"/>
                <a:gd name="T29" fmla="*/ 1234 h 1234"/>
                <a:gd name="T30" fmla="*/ 370 w 624"/>
                <a:gd name="T31" fmla="*/ 1223 h 1234"/>
                <a:gd name="T32" fmla="*/ 441 w 624"/>
                <a:gd name="T33" fmla="*/ 1211 h 1234"/>
                <a:gd name="T34" fmla="*/ 517 w 624"/>
                <a:gd name="T35" fmla="*/ 1186 h 1234"/>
                <a:gd name="T36" fmla="*/ 538 w 624"/>
                <a:gd name="T37" fmla="*/ 1135 h 1234"/>
                <a:gd name="T38" fmla="*/ 573 w 624"/>
                <a:gd name="T39" fmla="*/ 1006 h 1234"/>
                <a:gd name="T40" fmla="*/ 608 w 624"/>
                <a:gd name="T41" fmla="*/ 820 h 1234"/>
                <a:gd name="T42" fmla="*/ 619 w 624"/>
                <a:gd name="T43" fmla="*/ 709 h 1234"/>
                <a:gd name="T44" fmla="*/ 624 w 624"/>
                <a:gd name="T45" fmla="*/ 590 h 1234"/>
                <a:gd name="T46" fmla="*/ 616 w 624"/>
                <a:gd name="T47" fmla="*/ 444 h 1234"/>
                <a:gd name="T48" fmla="*/ 591 w 624"/>
                <a:gd name="T49" fmla="*/ 295 h 1234"/>
                <a:gd name="T50" fmla="*/ 546 w 624"/>
                <a:gd name="T51" fmla="*/ 147 h 1234"/>
                <a:gd name="T52" fmla="*/ 511 w 624"/>
                <a:gd name="T53" fmla="*/ 74 h 1234"/>
                <a:gd name="T54" fmla="*/ 473 w 624"/>
                <a:gd name="T55" fmla="*/ 5 h 1234"/>
                <a:gd name="T56" fmla="*/ 36 w 624"/>
                <a:gd name="T57" fmla="*/ 0 h 1234"/>
                <a:gd name="T58" fmla="*/ 28 w 624"/>
                <a:gd name="T59" fmla="*/ 10 h 1234"/>
                <a:gd name="T60" fmla="*/ 36 w 624"/>
                <a:gd name="T61" fmla="*/ 16 h 1234"/>
                <a:gd name="T62" fmla="*/ 465 w 624"/>
                <a:gd name="T63" fmla="*/ 7 h 1234"/>
                <a:gd name="T64" fmla="*/ 478 w 624"/>
                <a:gd name="T65" fmla="*/ 48 h 1234"/>
                <a:gd name="T66" fmla="*/ 513 w 624"/>
                <a:gd name="T67" fmla="*/ 118 h 1234"/>
                <a:gd name="T68" fmla="*/ 554 w 624"/>
                <a:gd name="T69" fmla="*/ 226 h 1234"/>
                <a:gd name="T70" fmla="*/ 589 w 624"/>
                <a:gd name="T71" fmla="*/ 371 h 1234"/>
                <a:gd name="T72" fmla="*/ 605 w 624"/>
                <a:gd name="T73" fmla="*/ 520 h 1234"/>
                <a:gd name="T74" fmla="*/ 605 w 624"/>
                <a:gd name="T75" fmla="*/ 649 h 1234"/>
                <a:gd name="T76" fmla="*/ 598 w 624"/>
                <a:gd name="T77" fmla="*/ 762 h 1234"/>
                <a:gd name="T78" fmla="*/ 575 w 624"/>
                <a:gd name="T79" fmla="*/ 916 h 1234"/>
                <a:gd name="T80" fmla="*/ 538 w 624"/>
                <a:gd name="T81" fmla="*/ 1075 h 1234"/>
                <a:gd name="T82" fmla="*/ 511 w 624"/>
                <a:gd name="T83" fmla="*/ 1165 h 1234"/>
                <a:gd name="T84" fmla="*/ 513 w 624"/>
                <a:gd name="T85" fmla="*/ 1177 h 1234"/>
                <a:gd name="T86" fmla="*/ 473 w 624"/>
                <a:gd name="T87" fmla="*/ 1184 h 1234"/>
                <a:gd name="T88" fmla="*/ 368 w 624"/>
                <a:gd name="T89" fmla="*/ 1207 h 1234"/>
                <a:gd name="T90" fmla="*/ 244 w 624"/>
                <a:gd name="T91" fmla="*/ 1218 h 1234"/>
                <a:gd name="T92" fmla="*/ 147 w 624"/>
                <a:gd name="T93" fmla="*/ 1211 h 1234"/>
                <a:gd name="T94" fmla="*/ 71 w 624"/>
                <a:gd name="T95" fmla="*/ 1195 h 1234"/>
                <a:gd name="T96" fmla="*/ 28 w 624"/>
                <a:gd name="T97" fmla="*/ 1177 h 1234"/>
                <a:gd name="T98" fmla="*/ 11 w 624"/>
                <a:gd name="T99" fmla="*/ 1170 h 1234"/>
                <a:gd name="T100" fmla="*/ 14 w 624"/>
                <a:gd name="T101" fmla="*/ 1184 h 1234"/>
                <a:gd name="T102" fmla="*/ 46 w 624"/>
                <a:gd name="T103" fmla="*/ 1129 h 1234"/>
                <a:gd name="T104" fmla="*/ 73 w 624"/>
                <a:gd name="T105" fmla="*/ 1070 h 1234"/>
                <a:gd name="T106" fmla="*/ 112 w 624"/>
                <a:gd name="T107" fmla="*/ 946 h 1234"/>
                <a:gd name="T108" fmla="*/ 131 w 624"/>
                <a:gd name="T109" fmla="*/ 808 h 1234"/>
                <a:gd name="T110" fmla="*/ 136 w 624"/>
                <a:gd name="T111" fmla="*/ 668 h 1234"/>
                <a:gd name="T112" fmla="*/ 131 w 624"/>
                <a:gd name="T113" fmla="*/ 520 h 1234"/>
                <a:gd name="T114" fmla="*/ 108 w 624"/>
                <a:gd name="T115" fmla="*/ 323 h 1234"/>
                <a:gd name="T116" fmla="*/ 80 w 624"/>
                <a:gd name="T117" fmla="*/ 159 h 1234"/>
                <a:gd name="T118" fmla="*/ 41 w 624"/>
                <a:gd name="T119" fmla="*/ 7 h 1234"/>
                <a:gd name="T120" fmla="*/ 36 w 624"/>
                <a:gd name="T121" fmla="*/ 16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4" h="1234">
                  <a:moveTo>
                    <a:pt x="36" y="7"/>
                  </a:moveTo>
                  <a:lnTo>
                    <a:pt x="28" y="10"/>
                  </a:lnTo>
                  <a:lnTo>
                    <a:pt x="39" y="51"/>
                  </a:lnTo>
                  <a:lnTo>
                    <a:pt x="57" y="129"/>
                  </a:lnTo>
                  <a:lnTo>
                    <a:pt x="80" y="239"/>
                  </a:lnTo>
                  <a:lnTo>
                    <a:pt x="90" y="301"/>
                  </a:lnTo>
                  <a:lnTo>
                    <a:pt x="98" y="371"/>
                  </a:lnTo>
                  <a:lnTo>
                    <a:pt x="108" y="444"/>
                  </a:lnTo>
                  <a:lnTo>
                    <a:pt x="114" y="520"/>
                  </a:lnTo>
                  <a:lnTo>
                    <a:pt x="119" y="592"/>
                  </a:lnTo>
                  <a:lnTo>
                    <a:pt x="119" y="668"/>
                  </a:lnTo>
                  <a:lnTo>
                    <a:pt x="119" y="739"/>
                  </a:lnTo>
                  <a:lnTo>
                    <a:pt x="114" y="808"/>
                  </a:lnTo>
                  <a:lnTo>
                    <a:pt x="106" y="876"/>
                  </a:lnTo>
                  <a:lnTo>
                    <a:pt x="96" y="940"/>
                  </a:lnTo>
                  <a:lnTo>
                    <a:pt x="80" y="1006"/>
                  </a:lnTo>
                  <a:lnTo>
                    <a:pt x="57" y="1064"/>
                  </a:lnTo>
                  <a:lnTo>
                    <a:pt x="46" y="1094"/>
                  </a:lnTo>
                  <a:lnTo>
                    <a:pt x="34" y="1121"/>
                  </a:lnTo>
                  <a:lnTo>
                    <a:pt x="17" y="1149"/>
                  </a:lnTo>
                  <a:lnTo>
                    <a:pt x="0" y="1172"/>
                  </a:lnTo>
                  <a:lnTo>
                    <a:pt x="0" y="1181"/>
                  </a:lnTo>
                  <a:lnTo>
                    <a:pt x="4" y="1186"/>
                  </a:lnTo>
                  <a:lnTo>
                    <a:pt x="20" y="1195"/>
                  </a:lnTo>
                  <a:lnTo>
                    <a:pt x="41" y="1202"/>
                  </a:lnTo>
                  <a:lnTo>
                    <a:pt x="68" y="1211"/>
                  </a:lnTo>
                  <a:lnTo>
                    <a:pt x="101" y="1218"/>
                  </a:lnTo>
                  <a:lnTo>
                    <a:pt x="144" y="1227"/>
                  </a:lnTo>
                  <a:lnTo>
                    <a:pt x="190" y="1234"/>
                  </a:lnTo>
                  <a:lnTo>
                    <a:pt x="244" y="1234"/>
                  </a:lnTo>
                  <a:lnTo>
                    <a:pt x="306" y="1232"/>
                  </a:lnTo>
                  <a:lnTo>
                    <a:pt x="370" y="1223"/>
                  </a:lnTo>
                  <a:lnTo>
                    <a:pt x="405" y="1218"/>
                  </a:lnTo>
                  <a:lnTo>
                    <a:pt x="441" y="1211"/>
                  </a:lnTo>
                  <a:lnTo>
                    <a:pt x="478" y="1200"/>
                  </a:lnTo>
                  <a:lnTo>
                    <a:pt x="517" y="1186"/>
                  </a:lnTo>
                  <a:lnTo>
                    <a:pt x="522" y="1181"/>
                  </a:lnTo>
                  <a:lnTo>
                    <a:pt x="538" y="1135"/>
                  </a:lnTo>
                  <a:lnTo>
                    <a:pt x="554" y="1078"/>
                  </a:lnTo>
                  <a:lnTo>
                    <a:pt x="573" y="1006"/>
                  </a:lnTo>
                  <a:lnTo>
                    <a:pt x="591" y="919"/>
                  </a:lnTo>
                  <a:lnTo>
                    <a:pt x="608" y="820"/>
                  </a:lnTo>
                  <a:lnTo>
                    <a:pt x="614" y="765"/>
                  </a:lnTo>
                  <a:lnTo>
                    <a:pt x="619" y="709"/>
                  </a:lnTo>
                  <a:lnTo>
                    <a:pt x="621" y="652"/>
                  </a:lnTo>
                  <a:lnTo>
                    <a:pt x="624" y="590"/>
                  </a:lnTo>
                  <a:lnTo>
                    <a:pt x="621" y="520"/>
                  </a:lnTo>
                  <a:lnTo>
                    <a:pt x="616" y="444"/>
                  </a:lnTo>
                  <a:lnTo>
                    <a:pt x="605" y="369"/>
                  </a:lnTo>
                  <a:lnTo>
                    <a:pt x="591" y="295"/>
                  </a:lnTo>
                  <a:lnTo>
                    <a:pt x="570" y="221"/>
                  </a:lnTo>
                  <a:lnTo>
                    <a:pt x="546" y="147"/>
                  </a:lnTo>
                  <a:lnTo>
                    <a:pt x="529" y="110"/>
                  </a:lnTo>
                  <a:lnTo>
                    <a:pt x="511" y="74"/>
                  </a:lnTo>
                  <a:lnTo>
                    <a:pt x="492" y="39"/>
                  </a:lnTo>
                  <a:lnTo>
                    <a:pt x="473" y="5"/>
                  </a:lnTo>
                  <a:lnTo>
                    <a:pt x="465" y="0"/>
                  </a:lnTo>
                  <a:lnTo>
                    <a:pt x="36" y="0"/>
                  </a:lnTo>
                  <a:lnTo>
                    <a:pt x="28" y="5"/>
                  </a:lnTo>
                  <a:lnTo>
                    <a:pt x="28" y="10"/>
                  </a:lnTo>
                  <a:lnTo>
                    <a:pt x="36" y="7"/>
                  </a:lnTo>
                  <a:lnTo>
                    <a:pt x="36" y="16"/>
                  </a:lnTo>
                  <a:lnTo>
                    <a:pt x="465" y="16"/>
                  </a:lnTo>
                  <a:lnTo>
                    <a:pt x="465" y="7"/>
                  </a:lnTo>
                  <a:lnTo>
                    <a:pt x="460" y="12"/>
                  </a:lnTo>
                  <a:lnTo>
                    <a:pt x="478" y="48"/>
                  </a:lnTo>
                  <a:lnTo>
                    <a:pt x="497" y="83"/>
                  </a:lnTo>
                  <a:lnTo>
                    <a:pt x="513" y="118"/>
                  </a:lnTo>
                  <a:lnTo>
                    <a:pt x="529" y="152"/>
                  </a:lnTo>
                  <a:lnTo>
                    <a:pt x="554" y="226"/>
                  </a:lnTo>
                  <a:lnTo>
                    <a:pt x="575" y="299"/>
                  </a:lnTo>
                  <a:lnTo>
                    <a:pt x="589" y="371"/>
                  </a:lnTo>
                  <a:lnTo>
                    <a:pt x="600" y="447"/>
                  </a:lnTo>
                  <a:lnTo>
                    <a:pt x="605" y="520"/>
                  </a:lnTo>
                  <a:lnTo>
                    <a:pt x="608" y="590"/>
                  </a:lnTo>
                  <a:lnTo>
                    <a:pt x="605" y="649"/>
                  </a:lnTo>
                  <a:lnTo>
                    <a:pt x="603" y="709"/>
                  </a:lnTo>
                  <a:lnTo>
                    <a:pt x="598" y="762"/>
                  </a:lnTo>
                  <a:lnTo>
                    <a:pt x="591" y="817"/>
                  </a:lnTo>
                  <a:lnTo>
                    <a:pt x="575" y="916"/>
                  </a:lnTo>
                  <a:lnTo>
                    <a:pt x="557" y="1002"/>
                  </a:lnTo>
                  <a:lnTo>
                    <a:pt x="538" y="1075"/>
                  </a:lnTo>
                  <a:lnTo>
                    <a:pt x="522" y="1129"/>
                  </a:lnTo>
                  <a:lnTo>
                    <a:pt x="511" y="1165"/>
                  </a:lnTo>
                  <a:lnTo>
                    <a:pt x="508" y="1175"/>
                  </a:lnTo>
                  <a:lnTo>
                    <a:pt x="513" y="1177"/>
                  </a:lnTo>
                  <a:lnTo>
                    <a:pt x="511" y="1170"/>
                  </a:lnTo>
                  <a:lnTo>
                    <a:pt x="473" y="1184"/>
                  </a:lnTo>
                  <a:lnTo>
                    <a:pt x="439" y="1195"/>
                  </a:lnTo>
                  <a:lnTo>
                    <a:pt x="368" y="1207"/>
                  </a:lnTo>
                  <a:lnTo>
                    <a:pt x="303" y="1216"/>
                  </a:lnTo>
                  <a:lnTo>
                    <a:pt x="244" y="1218"/>
                  </a:lnTo>
                  <a:lnTo>
                    <a:pt x="193" y="1218"/>
                  </a:lnTo>
                  <a:lnTo>
                    <a:pt x="147" y="1211"/>
                  </a:lnTo>
                  <a:lnTo>
                    <a:pt x="106" y="1205"/>
                  </a:lnTo>
                  <a:lnTo>
                    <a:pt x="71" y="1195"/>
                  </a:lnTo>
                  <a:lnTo>
                    <a:pt x="46" y="1186"/>
                  </a:lnTo>
                  <a:lnTo>
                    <a:pt x="28" y="1177"/>
                  </a:lnTo>
                  <a:lnTo>
                    <a:pt x="14" y="1172"/>
                  </a:lnTo>
                  <a:lnTo>
                    <a:pt x="11" y="1170"/>
                  </a:lnTo>
                  <a:lnTo>
                    <a:pt x="6" y="1177"/>
                  </a:lnTo>
                  <a:lnTo>
                    <a:pt x="14" y="1184"/>
                  </a:lnTo>
                  <a:lnTo>
                    <a:pt x="30" y="1156"/>
                  </a:lnTo>
                  <a:lnTo>
                    <a:pt x="46" y="1129"/>
                  </a:lnTo>
                  <a:lnTo>
                    <a:pt x="60" y="1100"/>
                  </a:lnTo>
                  <a:lnTo>
                    <a:pt x="73" y="1070"/>
                  </a:lnTo>
                  <a:lnTo>
                    <a:pt x="96" y="1011"/>
                  </a:lnTo>
                  <a:lnTo>
                    <a:pt x="112" y="946"/>
                  </a:lnTo>
                  <a:lnTo>
                    <a:pt x="122" y="878"/>
                  </a:lnTo>
                  <a:lnTo>
                    <a:pt x="131" y="808"/>
                  </a:lnTo>
                  <a:lnTo>
                    <a:pt x="136" y="739"/>
                  </a:lnTo>
                  <a:lnTo>
                    <a:pt x="136" y="668"/>
                  </a:lnTo>
                  <a:lnTo>
                    <a:pt x="136" y="592"/>
                  </a:lnTo>
                  <a:lnTo>
                    <a:pt x="131" y="520"/>
                  </a:lnTo>
                  <a:lnTo>
                    <a:pt x="122" y="417"/>
                  </a:lnTo>
                  <a:lnTo>
                    <a:pt x="108" y="323"/>
                  </a:lnTo>
                  <a:lnTo>
                    <a:pt x="96" y="237"/>
                  </a:lnTo>
                  <a:lnTo>
                    <a:pt x="80" y="159"/>
                  </a:lnTo>
                  <a:lnTo>
                    <a:pt x="52" y="48"/>
                  </a:lnTo>
                  <a:lnTo>
                    <a:pt x="41" y="7"/>
                  </a:lnTo>
                  <a:lnTo>
                    <a:pt x="36" y="7"/>
                  </a:lnTo>
                  <a:lnTo>
                    <a:pt x="36" y="16"/>
                  </a:lnTo>
                  <a:lnTo>
                    <a:pt x="36" y="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1" name="Freeform 107"/>
            <p:cNvSpPr/>
            <p:nvPr/>
          </p:nvSpPr>
          <p:spPr bwMode="auto">
            <a:xfrm>
              <a:off x="2949" y="2372"/>
              <a:ext cx="57" cy="111"/>
            </a:xfrm>
            <a:custGeom>
              <a:avLst/>
              <a:gdLst>
                <a:gd name="T0" fmla="*/ 41 w 621"/>
                <a:gd name="T1" fmla="*/ 0 h 1227"/>
                <a:gd name="T2" fmla="*/ 48 w 621"/>
                <a:gd name="T3" fmla="*/ 38 h 1227"/>
                <a:gd name="T4" fmla="*/ 71 w 621"/>
                <a:gd name="T5" fmla="*/ 135 h 1227"/>
                <a:gd name="T6" fmla="*/ 84 w 621"/>
                <a:gd name="T7" fmla="*/ 203 h 1227"/>
                <a:gd name="T8" fmla="*/ 94 w 621"/>
                <a:gd name="T9" fmla="*/ 281 h 1227"/>
                <a:gd name="T10" fmla="*/ 108 w 621"/>
                <a:gd name="T11" fmla="*/ 367 h 1227"/>
                <a:gd name="T12" fmla="*/ 117 w 621"/>
                <a:gd name="T13" fmla="*/ 459 h 1227"/>
                <a:gd name="T14" fmla="*/ 124 w 621"/>
                <a:gd name="T15" fmla="*/ 555 h 1227"/>
                <a:gd name="T16" fmla="*/ 127 w 621"/>
                <a:gd name="T17" fmla="*/ 656 h 1227"/>
                <a:gd name="T18" fmla="*/ 124 w 621"/>
                <a:gd name="T19" fmla="*/ 755 h 1227"/>
                <a:gd name="T20" fmla="*/ 119 w 621"/>
                <a:gd name="T21" fmla="*/ 804 h 1227"/>
                <a:gd name="T22" fmla="*/ 117 w 621"/>
                <a:gd name="T23" fmla="*/ 852 h 1227"/>
                <a:gd name="T24" fmla="*/ 108 w 621"/>
                <a:gd name="T25" fmla="*/ 901 h 1227"/>
                <a:gd name="T26" fmla="*/ 100 w 621"/>
                <a:gd name="T27" fmla="*/ 947 h 1227"/>
                <a:gd name="T28" fmla="*/ 89 w 621"/>
                <a:gd name="T29" fmla="*/ 995 h 1227"/>
                <a:gd name="T30" fmla="*/ 76 w 621"/>
                <a:gd name="T31" fmla="*/ 1039 h 1227"/>
                <a:gd name="T32" fmla="*/ 60 w 621"/>
                <a:gd name="T33" fmla="*/ 1082 h 1227"/>
                <a:gd name="T34" fmla="*/ 43 w 621"/>
                <a:gd name="T35" fmla="*/ 1122 h 1227"/>
                <a:gd name="T36" fmla="*/ 25 w 621"/>
                <a:gd name="T37" fmla="*/ 1160 h 1227"/>
                <a:gd name="T38" fmla="*/ 0 w 621"/>
                <a:gd name="T39" fmla="*/ 1198 h 1227"/>
                <a:gd name="T40" fmla="*/ 11 w 621"/>
                <a:gd name="T41" fmla="*/ 1200 h 1227"/>
                <a:gd name="T42" fmla="*/ 38 w 621"/>
                <a:gd name="T43" fmla="*/ 1209 h 1227"/>
                <a:gd name="T44" fmla="*/ 84 w 621"/>
                <a:gd name="T45" fmla="*/ 1220 h 1227"/>
                <a:gd name="T46" fmla="*/ 144 w 621"/>
                <a:gd name="T47" fmla="*/ 1225 h 1227"/>
                <a:gd name="T48" fmla="*/ 181 w 621"/>
                <a:gd name="T49" fmla="*/ 1227 h 1227"/>
                <a:gd name="T50" fmla="*/ 219 w 621"/>
                <a:gd name="T51" fmla="*/ 1227 h 1227"/>
                <a:gd name="T52" fmla="*/ 262 w 621"/>
                <a:gd name="T53" fmla="*/ 1227 h 1227"/>
                <a:gd name="T54" fmla="*/ 308 w 621"/>
                <a:gd name="T55" fmla="*/ 1222 h 1227"/>
                <a:gd name="T56" fmla="*/ 356 w 621"/>
                <a:gd name="T57" fmla="*/ 1214 h 1227"/>
                <a:gd name="T58" fmla="*/ 407 w 621"/>
                <a:gd name="T59" fmla="*/ 1204 h 1227"/>
                <a:gd name="T60" fmla="*/ 464 w 621"/>
                <a:gd name="T61" fmla="*/ 1190 h 1227"/>
                <a:gd name="T62" fmla="*/ 522 w 621"/>
                <a:gd name="T63" fmla="*/ 1170 h 1227"/>
                <a:gd name="T64" fmla="*/ 532 w 621"/>
                <a:gd name="T65" fmla="*/ 1142 h 1227"/>
                <a:gd name="T66" fmla="*/ 556 w 621"/>
                <a:gd name="T67" fmla="*/ 1057 h 1227"/>
                <a:gd name="T68" fmla="*/ 570 w 621"/>
                <a:gd name="T69" fmla="*/ 999 h 1227"/>
                <a:gd name="T70" fmla="*/ 586 w 621"/>
                <a:gd name="T71" fmla="*/ 931 h 1227"/>
                <a:gd name="T72" fmla="*/ 600 w 621"/>
                <a:gd name="T73" fmla="*/ 852 h 1227"/>
                <a:gd name="T74" fmla="*/ 610 w 621"/>
                <a:gd name="T75" fmla="*/ 769 h 1227"/>
                <a:gd name="T76" fmla="*/ 618 w 621"/>
                <a:gd name="T77" fmla="*/ 680 h 1227"/>
                <a:gd name="T78" fmla="*/ 621 w 621"/>
                <a:gd name="T79" fmla="*/ 585 h 1227"/>
                <a:gd name="T80" fmla="*/ 621 w 621"/>
                <a:gd name="T81" fmla="*/ 537 h 1227"/>
                <a:gd name="T82" fmla="*/ 618 w 621"/>
                <a:gd name="T83" fmla="*/ 488 h 1227"/>
                <a:gd name="T84" fmla="*/ 613 w 621"/>
                <a:gd name="T85" fmla="*/ 440 h 1227"/>
                <a:gd name="T86" fmla="*/ 607 w 621"/>
                <a:gd name="T87" fmla="*/ 391 h 1227"/>
                <a:gd name="T88" fmla="*/ 600 w 621"/>
                <a:gd name="T89" fmla="*/ 340 h 1227"/>
                <a:gd name="T90" fmla="*/ 589 w 621"/>
                <a:gd name="T91" fmla="*/ 292 h 1227"/>
                <a:gd name="T92" fmla="*/ 578 w 621"/>
                <a:gd name="T93" fmla="*/ 240 h 1227"/>
                <a:gd name="T94" fmla="*/ 561 w 621"/>
                <a:gd name="T95" fmla="*/ 191 h 1227"/>
                <a:gd name="T96" fmla="*/ 543 w 621"/>
                <a:gd name="T97" fmla="*/ 143 h 1227"/>
                <a:gd name="T98" fmla="*/ 522 w 621"/>
                <a:gd name="T99" fmla="*/ 95 h 1227"/>
                <a:gd name="T100" fmla="*/ 499 w 621"/>
                <a:gd name="T101" fmla="*/ 49 h 1227"/>
                <a:gd name="T102" fmla="*/ 473 w 621"/>
                <a:gd name="T103" fmla="*/ 0 h 1227"/>
                <a:gd name="T104" fmla="*/ 41 w 621"/>
                <a:gd name="T105" fmla="*/ 0 h 1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1" h="1227">
                  <a:moveTo>
                    <a:pt x="41" y="0"/>
                  </a:moveTo>
                  <a:lnTo>
                    <a:pt x="48" y="38"/>
                  </a:lnTo>
                  <a:lnTo>
                    <a:pt x="71" y="135"/>
                  </a:lnTo>
                  <a:lnTo>
                    <a:pt x="84" y="203"/>
                  </a:lnTo>
                  <a:lnTo>
                    <a:pt x="94" y="281"/>
                  </a:lnTo>
                  <a:lnTo>
                    <a:pt x="108" y="367"/>
                  </a:lnTo>
                  <a:lnTo>
                    <a:pt x="117" y="459"/>
                  </a:lnTo>
                  <a:lnTo>
                    <a:pt x="124" y="555"/>
                  </a:lnTo>
                  <a:lnTo>
                    <a:pt x="127" y="656"/>
                  </a:lnTo>
                  <a:lnTo>
                    <a:pt x="124" y="755"/>
                  </a:lnTo>
                  <a:lnTo>
                    <a:pt x="119" y="804"/>
                  </a:lnTo>
                  <a:lnTo>
                    <a:pt x="117" y="852"/>
                  </a:lnTo>
                  <a:lnTo>
                    <a:pt x="108" y="901"/>
                  </a:lnTo>
                  <a:lnTo>
                    <a:pt x="100" y="947"/>
                  </a:lnTo>
                  <a:lnTo>
                    <a:pt x="89" y="995"/>
                  </a:lnTo>
                  <a:lnTo>
                    <a:pt x="76" y="1039"/>
                  </a:lnTo>
                  <a:lnTo>
                    <a:pt x="60" y="1082"/>
                  </a:lnTo>
                  <a:lnTo>
                    <a:pt x="43" y="1122"/>
                  </a:lnTo>
                  <a:lnTo>
                    <a:pt x="25" y="1160"/>
                  </a:lnTo>
                  <a:lnTo>
                    <a:pt x="0" y="1198"/>
                  </a:lnTo>
                  <a:lnTo>
                    <a:pt x="11" y="1200"/>
                  </a:lnTo>
                  <a:lnTo>
                    <a:pt x="38" y="1209"/>
                  </a:lnTo>
                  <a:lnTo>
                    <a:pt x="84" y="1220"/>
                  </a:lnTo>
                  <a:lnTo>
                    <a:pt x="144" y="1225"/>
                  </a:lnTo>
                  <a:lnTo>
                    <a:pt x="181" y="1227"/>
                  </a:lnTo>
                  <a:lnTo>
                    <a:pt x="219" y="1227"/>
                  </a:lnTo>
                  <a:lnTo>
                    <a:pt x="262" y="1227"/>
                  </a:lnTo>
                  <a:lnTo>
                    <a:pt x="308" y="1222"/>
                  </a:lnTo>
                  <a:lnTo>
                    <a:pt x="356" y="1214"/>
                  </a:lnTo>
                  <a:lnTo>
                    <a:pt x="407" y="1204"/>
                  </a:lnTo>
                  <a:lnTo>
                    <a:pt x="464" y="1190"/>
                  </a:lnTo>
                  <a:lnTo>
                    <a:pt x="522" y="1170"/>
                  </a:lnTo>
                  <a:lnTo>
                    <a:pt x="532" y="1142"/>
                  </a:lnTo>
                  <a:lnTo>
                    <a:pt x="556" y="1057"/>
                  </a:lnTo>
                  <a:lnTo>
                    <a:pt x="570" y="999"/>
                  </a:lnTo>
                  <a:lnTo>
                    <a:pt x="586" y="931"/>
                  </a:lnTo>
                  <a:lnTo>
                    <a:pt x="600" y="852"/>
                  </a:lnTo>
                  <a:lnTo>
                    <a:pt x="610" y="769"/>
                  </a:lnTo>
                  <a:lnTo>
                    <a:pt x="618" y="680"/>
                  </a:lnTo>
                  <a:lnTo>
                    <a:pt x="621" y="585"/>
                  </a:lnTo>
                  <a:lnTo>
                    <a:pt x="621" y="537"/>
                  </a:lnTo>
                  <a:lnTo>
                    <a:pt x="618" y="488"/>
                  </a:lnTo>
                  <a:lnTo>
                    <a:pt x="613" y="440"/>
                  </a:lnTo>
                  <a:lnTo>
                    <a:pt x="607" y="391"/>
                  </a:lnTo>
                  <a:lnTo>
                    <a:pt x="600" y="340"/>
                  </a:lnTo>
                  <a:lnTo>
                    <a:pt x="589" y="292"/>
                  </a:lnTo>
                  <a:lnTo>
                    <a:pt x="578" y="240"/>
                  </a:lnTo>
                  <a:lnTo>
                    <a:pt x="561" y="191"/>
                  </a:lnTo>
                  <a:lnTo>
                    <a:pt x="543" y="143"/>
                  </a:lnTo>
                  <a:lnTo>
                    <a:pt x="522" y="95"/>
                  </a:lnTo>
                  <a:lnTo>
                    <a:pt x="499" y="49"/>
                  </a:lnTo>
                  <a:lnTo>
                    <a:pt x="473" y="0"/>
                  </a:lnTo>
                  <a:lnTo>
                    <a:pt x="41" y="0"/>
                  </a:lnTo>
                  <a:close/>
                </a:path>
              </a:pathLst>
            </a:custGeom>
            <a:solidFill>
              <a:srgbClr val="F8F6C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2" name="Freeform 108"/>
            <p:cNvSpPr/>
            <p:nvPr/>
          </p:nvSpPr>
          <p:spPr bwMode="auto">
            <a:xfrm>
              <a:off x="2949" y="2371"/>
              <a:ext cx="58" cy="113"/>
            </a:xfrm>
            <a:custGeom>
              <a:avLst/>
              <a:gdLst>
                <a:gd name="T0" fmla="*/ 40 w 638"/>
                <a:gd name="T1" fmla="*/ 10 h 1243"/>
                <a:gd name="T2" fmla="*/ 76 w 638"/>
                <a:gd name="T3" fmla="*/ 169 h 1243"/>
                <a:gd name="T4" fmla="*/ 100 w 638"/>
                <a:gd name="T5" fmla="*/ 313 h 1243"/>
                <a:gd name="T6" fmla="*/ 119 w 638"/>
                <a:gd name="T7" fmla="*/ 482 h 1243"/>
                <a:gd name="T8" fmla="*/ 127 w 638"/>
                <a:gd name="T9" fmla="*/ 668 h 1243"/>
                <a:gd name="T10" fmla="*/ 119 w 638"/>
                <a:gd name="T11" fmla="*/ 813 h 1243"/>
                <a:gd name="T12" fmla="*/ 100 w 638"/>
                <a:gd name="T13" fmla="*/ 956 h 1243"/>
                <a:gd name="T14" fmla="*/ 63 w 638"/>
                <a:gd name="T15" fmla="*/ 1087 h 1243"/>
                <a:gd name="T16" fmla="*/ 35 w 638"/>
                <a:gd name="T17" fmla="*/ 1145 h 1243"/>
                <a:gd name="T18" fmla="*/ 3 w 638"/>
                <a:gd name="T19" fmla="*/ 1200 h 1243"/>
                <a:gd name="T20" fmla="*/ 5 w 638"/>
                <a:gd name="T21" fmla="*/ 1213 h 1243"/>
                <a:gd name="T22" fmla="*/ 63 w 638"/>
                <a:gd name="T23" fmla="*/ 1229 h 1243"/>
                <a:gd name="T24" fmla="*/ 127 w 638"/>
                <a:gd name="T25" fmla="*/ 1237 h 1243"/>
                <a:gd name="T26" fmla="*/ 213 w 638"/>
                <a:gd name="T27" fmla="*/ 1243 h 1243"/>
                <a:gd name="T28" fmla="*/ 318 w 638"/>
                <a:gd name="T29" fmla="*/ 1237 h 1243"/>
                <a:gd name="T30" fmla="*/ 399 w 638"/>
                <a:gd name="T31" fmla="*/ 1223 h 1243"/>
                <a:gd name="T32" fmla="*/ 486 w 638"/>
                <a:gd name="T33" fmla="*/ 1200 h 1243"/>
                <a:gd name="T34" fmla="*/ 537 w 638"/>
                <a:gd name="T35" fmla="*/ 1181 h 1243"/>
                <a:gd name="T36" fmla="*/ 567 w 638"/>
                <a:gd name="T37" fmla="*/ 1078 h 1243"/>
                <a:gd name="T38" fmla="*/ 604 w 638"/>
                <a:gd name="T39" fmla="*/ 919 h 1243"/>
                <a:gd name="T40" fmla="*/ 629 w 638"/>
                <a:gd name="T41" fmla="*/ 765 h 1243"/>
                <a:gd name="T42" fmla="*/ 638 w 638"/>
                <a:gd name="T43" fmla="*/ 652 h 1243"/>
                <a:gd name="T44" fmla="*/ 634 w 638"/>
                <a:gd name="T45" fmla="*/ 520 h 1243"/>
                <a:gd name="T46" fmla="*/ 621 w 638"/>
                <a:gd name="T47" fmla="*/ 369 h 1243"/>
                <a:gd name="T48" fmla="*/ 586 w 638"/>
                <a:gd name="T49" fmla="*/ 221 h 1243"/>
                <a:gd name="T50" fmla="*/ 543 w 638"/>
                <a:gd name="T51" fmla="*/ 110 h 1243"/>
                <a:gd name="T52" fmla="*/ 507 w 638"/>
                <a:gd name="T53" fmla="*/ 39 h 1243"/>
                <a:gd name="T54" fmla="*/ 481 w 638"/>
                <a:gd name="T55" fmla="*/ 0 h 1243"/>
                <a:gd name="T56" fmla="*/ 40 w 638"/>
                <a:gd name="T57" fmla="*/ 5 h 1243"/>
                <a:gd name="T58" fmla="*/ 49 w 638"/>
                <a:gd name="T59" fmla="*/ 7 h 1243"/>
                <a:gd name="T60" fmla="*/ 481 w 638"/>
                <a:gd name="T61" fmla="*/ 16 h 1243"/>
                <a:gd name="T62" fmla="*/ 472 w 638"/>
                <a:gd name="T63" fmla="*/ 12 h 1243"/>
                <a:gd name="T64" fmla="*/ 510 w 638"/>
                <a:gd name="T65" fmla="*/ 83 h 1243"/>
                <a:gd name="T66" fmla="*/ 543 w 638"/>
                <a:gd name="T67" fmla="*/ 152 h 1243"/>
                <a:gd name="T68" fmla="*/ 588 w 638"/>
                <a:gd name="T69" fmla="*/ 299 h 1243"/>
                <a:gd name="T70" fmla="*/ 613 w 638"/>
                <a:gd name="T71" fmla="*/ 447 h 1243"/>
                <a:gd name="T72" fmla="*/ 621 w 638"/>
                <a:gd name="T73" fmla="*/ 590 h 1243"/>
                <a:gd name="T74" fmla="*/ 615 w 638"/>
                <a:gd name="T75" fmla="*/ 709 h 1243"/>
                <a:gd name="T76" fmla="*/ 604 w 638"/>
                <a:gd name="T77" fmla="*/ 817 h 1243"/>
                <a:gd name="T78" fmla="*/ 572 w 638"/>
                <a:gd name="T79" fmla="*/ 1002 h 1243"/>
                <a:gd name="T80" fmla="*/ 537 w 638"/>
                <a:gd name="T81" fmla="*/ 1129 h 1243"/>
                <a:gd name="T82" fmla="*/ 521 w 638"/>
                <a:gd name="T83" fmla="*/ 1175 h 1243"/>
                <a:gd name="T84" fmla="*/ 527 w 638"/>
                <a:gd name="T85" fmla="*/ 1170 h 1243"/>
                <a:gd name="T86" fmla="*/ 438 w 638"/>
                <a:gd name="T87" fmla="*/ 1197 h 1243"/>
                <a:gd name="T88" fmla="*/ 353 w 638"/>
                <a:gd name="T89" fmla="*/ 1216 h 1243"/>
                <a:gd name="T90" fmla="*/ 281 w 638"/>
                <a:gd name="T91" fmla="*/ 1223 h 1243"/>
                <a:gd name="T92" fmla="*/ 168 w 638"/>
                <a:gd name="T93" fmla="*/ 1227 h 1243"/>
                <a:gd name="T94" fmla="*/ 95 w 638"/>
                <a:gd name="T95" fmla="*/ 1218 h 1243"/>
                <a:gd name="T96" fmla="*/ 24 w 638"/>
                <a:gd name="T97" fmla="*/ 1202 h 1243"/>
                <a:gd name="T98" fmla="*/ 12 w 638"/>
                <a:gd name="T99" fmla="*/ 1197 h 1243"/>
                <a:gd name="T100" fmla="*/ 17 w 638"/>
                <a:gd name="T101" fmla="*/ 1211 h 1243"/>
                <a:gd name="T102" fmla="*/ 49 w 638"/>
                <a:gd name="T103" fmla="*/ 1154 h 1243"/>
                <a:gd name="T104" fmla="*/ 76 w 638"/>
                <a:gd name="T105" fmla="*/ 1092 h 1243"/>
                <a:gd name="T106" fmla="*/ 116 w 638"/>
                <a:gd name="T107" fmla="*/ 960 h 1243"/>
                <a:gd name="T108" fmla="*/ 135 w 638"/>
                <a:gd name="T109" fmla="*/ 817 h 1243"/>
                <a:gd name="T110" fmla="*/ 143 w 638"/>
                <a:gd name="T111" fmla="*/ 668 h 1243"/>
                <a:gd name="T112" fmla="*/ 138 w 638"/>
                <a:gd name="T113" fmla="*/ 541 h 1243"/>
                <a:gd name="T114" fmla="*/ 116 w 638"/>
                <a:gd name="T115" fmla="*/ 309 h 1243"/>
                <a:gd name="T116" fmla="*/ 84 w 638"/>
                <a:gd name="T117" fmla="*/ 126 h 1243"/>
                <a:gd name="T118" fmla="*/ 56 w 638"/>
                <a:gd name="T119" fmla="*/ 7 h 1243"/>
                <a:gd name="T120" fmla="*/ 49 w 638"/>
                <a:gd name="T121" fmla="*/ 16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38" h="1243">
                  <a:moveTo>
                    <a:pt x="49" y="7"/>
                  </a:moveTo>
                  <a:lnTo>
                    <a:pt x="40" y="10"/>
                  </a:lnTo>
                  <a:lnTo>
                    <a:pt x="54" y="67"/>
                  </a:lnTo>
                  <a:lnTo>
                    <a:pt x="76" y="169"/>
                  </a:lnTo>
                  <a:lnTo>
                    <a:pt x="86" y="237"/>
                  </a:lnTo>
                  <a:lnTo>
                    <a:pt x="100" y="313"/>
                  </a:lnTo>
                  <a:lnTo>
                    <a:pt x="108" y="396"/>
                  </a:lnTo>
                  <a:lnTo>
                    <a:pt x="119" y="482"/>
                  </a:lnTo>
                  <a:lnTo>
                    <a:pt x="125" y="574"/>
                  </a:lnTo>
                  <a:lnTo>
                    <a:pt x="127" y="668"/>
                  </a:lnTo>
                  <a:lnTo>
                    <a:pt x="125" y="741"/>
                  </a:lnTo>
                  <a:lnTo>
                    <a:pt x="119" y="813"/>
                  </a:lnTo>
                  <a:lnTo>
                    <a:pt x="111" y="887"/>
                  </a:lnTo>
                  <a:lnTo>
                    <a:pt x="100" y="956"/>
                  </a:lnTo>
                  <a:lnTo>
                    <a:pt x="81" y="1024"/>
                  </a:lnTo>
                  <a:lnTo>
                    <a:pt x="63" y="1087"/>
                  </a:lnTo>
                  <a:lnTo>
                    <a:pt x="49" y="1116"/>
                  </a:lnTo>
                  <a:lnTo>
                    <a:pt x="35" y="1145"/>
                  </a:lnTo>
                  <a:lnTo>
                    <a:pt x="19" y="1172"/>
                  </a:lnTo>
                  <a:lnTo>
                    <a:pt x="3" y="1200"/>
                  </a:lnTo>
                  <a:lnTo>
                    <a:pt x="0" y="1207"/>
                  </a:lnTo>
                  <a:lnTo>
                    <a:pt x="5" y="1213"/>
                  </a:lnTo>
                  <a:lnTo>
                    <a:pt x="19" y="1218"/>
                  </a:lnTo>
                  <a:lnTo>
                    <a:pt x="63" y="1229"/>
                  </a:lnTo>
                  <a:lnTo>
                    <a:pt x="92" y="1234"/>
                  </a:lnTo>
                  <a:lnTo>
                    <a:pt x="127" y="1237"/>
                  </a:lnTo>
                  <a:lnTo>
                    <a:pt x="168" y="1243"/>
                  </a:lnTo>
                  <a:lnTo>
                    <a:pt x="213" y="1243"/>
                  </a:lnTo>
                  <a:lnTo>
                    <a:pt x="281" y="1240"/>
                  </a:lnTo>
                  <a:lnTo>
                    <a:pt x="318" y="1237"/>
                  </a:lnTo>
                  <a:lnTo>
                    <a:pt x="357" y="1232"/>
                  </a:lnTo>
                  <a:lnTo>
                    <a:pt x="399" y="1223"/>
                  </a:lnTo>
                  <a:lnTo>
                    <a:pt x="440" y="1213"/>
                  </a:lnTo>
                  <a:lnTo>
                    <a:pt x="486" y="1200"/>
                  </a:lnTo>
                  <a:lnTo>
                    <a:pt x="532" y="1186"/>
                  </a:lnTo>
                  <a:lnTo>
                    <a:pt x="537" y="1181"/>
                  </a:lnTo>
                  <a:lnTo>
                    <a:pt x="551" y="1135"/>
                  </a:lnTo>
                  <a:lnTo>
                    <a:pt x="567" y="1078"/>
                  </a:lnTo>
                  <a:lnTo>
                    <a:pt x="586" y="1006"/>
                  </a:lnTo>
                  <a:lnTo>
                    <a:pt x="604" y="919"/>
                  </a:lnTo>
                  <a:lnTo>
                    <a:pt x="621" y="820"/>
                  </a:lnTo>
                  <a:lnTo>
                    <a:pt x="629" y="765"/>
                  </a:lnTo>
                  <a:lnTo>
                    <a:pt x="632" y="709"/>
                  </a:lnTo>
                  <a:lnTo>
                    <a:pt x="638" y="652"/>
                  </a:lnTo>
                  <a:lnTo>
                    <a:pt x="638" y="590"/>
                  </a:lnTo>
                  <a:lnTo>
                    <a:pt x="634" y="520"/>
                  </a:lnTo>
                  <a:lnTo>
                    <a:pt x="629" y="444"/>
                  </a:lnTo>
                  <a:lnTo>
                    <a:pt x="621" y="369"/>
                  </a:lnTo>
                  <a:lnTo>
                    <a:pt x="604" y="295"/>
                  </a:lnTo>
                  <a:lnTo>
                    <a:pt x="586" y="221"/>
                  </a:lnTo>
                  <a:lnTo>
                    <a:pt x="559" y="147"/>
                  </a:lnTo>
                  <a:lnTo>
                    <a:pt x="543" y="110"/>
                  </a:lnTo>
                  <a:lnTo>
                    <a:pt x="527" y="74"/>
                  </a:lnTo>
                  <a:lnTo>
                    <a:pt x="507" y="39"/>
                  </a:lnTo>
                  <a:lnTo>
                    <a:pt x="486" y="5"/>
                  </a:lnTo>
                  <a:lnTo>
                    <a:pt x="481" y="0"/>
                  </a:lnTo>
                  <a:lnTo>
                    <a:pt x="49" y="0"/>
                  </a:lnTo>
                  <a:lnTo>
                    <a:pt x="40" y="5"/>
                  </a:lnTo>
                  <a:lnTo>
                    <a:pt x="40" y="10"/>
                  </a:lnTo>
                  <a:lnTo>
                    <a:pt x="49" y="7"/>
                  </a:lnTo>
                  <a:lnTo>
                    <a:pt x="49" y="16"/>
                  </a:lnTo>
                  <a:lnTo>
                    <a:pt x="481" y="16"/>
                  </a:lnTo>
                  <a:lnTo>
                    <a:pt x="481" y="7"/>
                  </a:lnTo>
                  <a:lnTo>
                    <a:pt x="472" y="12"/>
                  </a:lnTo>
                  <a:lnTo>
                    <a:pt x="494" y="48"/>
                  </a:lnTo>
                  <a:lnTo>
                    <a:pt x="510" y="83"/>
                  </a:lnTo>
                  <a:lnTo>
                    <a:pt x="530" y="118"/>
                  </a:lnTo>
                  <a:lnTo>
                    <a:pt x="543" y="152"/>
                  </a:lnTo>
                  <a:lnTo>
                    <a:pt x="569" y="226"/>
                  </a:lnTo>
                  <a:lnTo>
                    <a:pt x="588" y="299"/>
                  </a:lnTo>
                  <a:lnTo>
                    <a:pt x="604" y="371"/>
                  </a:lnTo>
                  <a:lnTo>
                    <a:pt x="613" y="447"/>
                  </a:lnTo>
                  <a:lnTo>
                    <a:pt x="618" y="520"/>
                  </a:lnTo>
                  <a:lnTo>
                    <a:pt x="621" y="590"/>
                  </a:lnTo>
                  <a:lnTo>
                    <a:pt x="621" y="649"/>
                  </a:lnTo>
                  <a:lnTo>
                    <a:pt x="615" y="709"/>
                  </a:lnTo>
                  <a:lnTo>
                    <a:pt x="613" y="762"/>
                  </a:lnTo>
                  <a:lnTo>
                    <a:pt x="604" y="817"/>
                  </a:lnTo>
                  <a:lnTo>
                    <a:pt x="588" y="916"/>
                  </a:lnTo>
                  <a:lnTo>
                    <a:pt x="572" y="1002"/>
                  </a:lnTo>
                  <a:lnTo>
                    <a:pt x="553" y="1075"/>
                  </a:lnTo>
                  <a:lnTo>
                    <a:pt x="537" y="1129"/>
                  </a:lnTo>
                  <a:lnTo>
                    <a:pt x="527" y="1165"/>
                  </a:lnTo>
                  <a:lnTo>
                    <a:pt x="521" y="1175"/>
                  </a:lnTo>
                  <a:lnTo>
                    <a:pt x="530" y="1177"/>
                  </a:lnTo>
                  <a:lnTo>
                    <a:pt x="527" y="1170"/>
                  </a:lnTo>
                  <a:lnTo>
                    <a:pt x="481" y="1186"/>
                  </a:lnTo>
                  <a:lnTo>
                    <a:pt x="438" y="1197"/>
                  </a:lnTo>
                  <a:lnTo>
                    <a:pt x="394" y="1207"/>
                  </a:lnTo>
                  <a:lnTo>
                    <a:pt x="353" y="1216"/>
                  </a:lnTo>
                  <a:lnTo>
                    <a:pt x="316" y="1221"/>
                  </a:lnTo>
                  <a:lnTo>
                    <a:pt x="281" y="1223"/>
                  </a:lnTo>
                  <a:lnTo>
                    <a:pt x="213" y="1227"/>
                  </a:lnTo>
                  <a:lnTo>
                    <a:pt x="168" y="1227"/>
                  </a:lnTo>
                  <a:lnTo>
                    <a:pt x="127" y="1223"/>
                  </a:lnTo>
                  <a:lnTo>
                    <a:pt x="95" y="1218"/>
                  </a:lnTo>
                  <a:lnTo>
                    <a:pt x="65" y="1213"/>
                  </a:lnTo>
                  <a:lnTo>
                    <a:pt x="24" y="1202"/>
                  </a:lnTo>
                  <a:lnTo>
                    <a:pt x="17" y="1200"/>
                  </a:lnTo>
                  <a:lnTo>
                    <a:pt x="12" y="1197"/>
                  </a:lnTo>
                  <a:lnTo>
                    <a:pt x="8" y="1205"/>
                  </a:lnTo>
                  <a:lnTo>
                    <a:pt x="17" y="1211"/>
                  </a:lnTo>
                  <a:lnTo>
                    <a:pt x="33" y="1181"/>
                  </a:lnTo>
                  <a:lnTo>
                    <a:pt x="49" y="1154"/>
                  </a:lnTo>
                  <a:lnTo>
                    <a:pt x="63" y="1124"/>
                  </a:lnTo>
                  <a:lnTo>
                    <a:pt x="76" y="1092"/>
                  </a:lnTo>
                  <a:lnTo>
                    <a:pt x="97" y="1027"/>
                  </a:lnTo>
                  <a:lnTo>
                    <a:pt x="116" y="960"/>
                  </a:lnTo>
                  <a:lnTo>
                    <a:pt x="127" y="889"/>
                  </a:lnTo>
                  <a:lnTo>
                    <a:pt x="135" y="817"/>
                  </a:lnTo>
                  <a:lnTo>
                    <a:pt x="141" y="741"/>
                  </a:lnTo>
                  <a:lnTo>
                    <a:pt x="143" y="668"/>
                  </a:lnTo>
                  <a:lnTo>
                    <a:pt x="141" y="603"/>
                  </a:lnTo>
                  <a:lnTo>
                    <a:pt x="138" y="541"/>
                  </a:lnTo>
                  <a:lnTo>
                    <a:pt x="130" y="423"/>
                  </a:lnTo>
                  <a:lnTo>
                    <a:pt x="116" y="309"/>
                  </a:lnTo>
                  <a:lnTo>
                    <a:pt x="100" y="212"/>
                  </a:lnTo>
                  <a:lnTo>
                    <a:pt x="84" y="126"/>
                  </a:lnTo>
                  <a:lnTo>
                    <a:pt x="70" y="62"/>
                  </a:lnTo>
                  <a:lnTo>
                    <a:pt x="56" y="7"/>
                  </a:lnTo>
                  <a:lnTo>
                    <a:pt x="49" y="7"/>
                  </a:lnTo>
                  <a:lnTo>
                    <a:pt x="49" y="16"/>
                  </a:lnTo>
                  <a:lnTo>
                    <a:pt x="49" y="7"/>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3" name="Freeform 109"/>
            <p:cNvSpPr/>
            <p:nvPr/>
          </p:nvSpPr>
          <p:spPr bwMode="auto">
            <a:xfrm>
              <a:off x="2951" y="2431"/>
              <a:ext cx="54" cy="52"/>
            </a:xfrm>
            <a:custGeom>
              <a:avLst/>
              <a:gdLst>
                <a:gd name="T0" fmla="*/ 599 w 599"/>
                <a:gd name="T1" fmla="*/ 0 h 567"/>
                <a:gd name="T2" fmla="*/ 570 w 599"/>
                <a:gd name="T3" fmla="*/ 29 h 567"/>
                <a:gd name="T4" fmla="*/ 540 w 599"/>
                <a:gd name="T5" fmla="*/ 56 h 567"/>
                <a:gd name="T6" fmla="*/ 508 w 599"/>
                <a:gd name="T7" fmla="*/ 81 h 567"/>
                <a:gd name="T8" fmla="*/ 475 w 599"/>
                <a:gd name="T9" fmla="*/ 102 h 567"/>
                <a:gd name="T10" fmla="*/ 443 w 599"/>
                <a:gd name="T11" fmla="*/ 119 h 567"/>
                <a:gd name="T12" fmla="*/ 405 w 599"/>
                <a:gd name="T13" fmla="*/ 132 h 567"/>
                <a:gd name="T14" fmla="*/ 367 w 599"/>
                <a:gd name="T15" fmla="*/ 137 h 567"/>
                <a:gd name="T16" fmla="*/ 329 w 599"/>
                <a:gd name="T17" fmla="*/ 141 h 567"/>
                <a:gd name="T18" fmla="*/ 305 w 599"/>
                <a:gd name="T19" fmla="*/ 141 h 567"/>
                <a:gd name="T20" fmla="*/ 278 w 599"/>
                <a:gd name="T21" fmla="*/ 137 h 567"/>
                <a:gd name="T22" fmla="*/ 251 w 599"/>
                <a:gd name="T23" fmla="*/ 132 h 567"/>
                <a:gd name="T24" fmla="*/ 224 w 599"/>
                <a:gd name="T25" fmla="*/ 125 h 567"/>
                <a:gd name="T26" fmla="*/ 197 w 599"/>
                <a:gd name="T27" fmla="*/ 107 h 567"/>
                <a:gd name="T28" fmla="*/ 170 w 599"/>
                <a:gd name="T29" fmla="*/ 91 h 567"/>
                <a:gd name="T30" fmla="*/ 146 w 599"/>
                <a:gd name="T31" fmla="*/ 73 h 567"/>
                <a:gd name="T32" fmla="*/ 119 w 599"/>
                <a:gd name="T33" fmla="*/ 51 h 567"/>
                <a:gd name="T34" fmla="*/ 116 w 599"/>
                <a:gd name="T35" fmla="*/ 119 h 567"/>
                <a:gd name="T36" fmla="*/ 110 w 599"/>
                <a:gd name="T37" fmla="*/ 183 h 567"/>
                <a:gd name="T38" fmla="*/ 103 w 599"/>
                <a:gd name="T39" fmla="*/ 251 h 567"/>
                <a:gd name="T40" fmla="*/ 89 w 599"/>
                <a:gd name="T41" fmla="*/ 312 h 567"/>
                <a:gd name="T42" fmla="*/ 73 w 599"/>
                <a:gd name="T43" fmla="*/ 375 h 567"/>
                <a:gd name="T44" fmla="*/ 54 w 599"/>
                <a:gd name="T45" fmla="*/ 434 h 567"/>
                <a:gd name="T46" fmla="*/ 29 w 599"/>
                <a:gd name="T47" fmla="*/ 489 h 567"/>
                <a:gd name="T48" fmla="*/ 13 w 599"/>
                <a:gd name="T49" fmla="*/ 515 h 567"/>
                <a:gd name="T50" fmla="*/ 0 w 599"/>
                <a:gd name="T51" fmla="*/ 540 h 567"/>
                <a:gd name="T52" fmla="*/ 2 w 599"/>
                <a:gd name="T53" fmla="*/ 542 h 567"/>
                <a:gd name="T54" fmla="*/ 43 w 599"/>
                <a:gd name="T55" fmla="*/ 553 h 567"/>
                <a:gd name="T56" fmla="*/ 73 w 599"/>
                <a:gd name="T57" fmla="*/ 558 h 567"/>
                <a:gd name="T58" fmla="*/ 105 w 599"/>
                <a:gd name="T59" fmla="*/ 563 h 567"/>
                <a:gd name="T60" fmla="*/ 146 w 599"/>
                <a:gd name="T61" fmla="*/ 567 h 567"/>
                <a:gd name="T62" fmla="*/ 191 w 599"/>
                <a:gd name="T63" fmla="*/ 567 h 567"/>
                <a:gd name="T64" fmla="*/ 257 w 599"/>
                <a:gd name="T65" fmla="*/ 563 h 567"/>
                <a:gd name="T66" fmla="*/ 294 w 599"/>
                <a:gd name="T67" fmla="*/ 561 h 567"/>
                <a:gd name="T68" fmla="*/ 331 w 599"/>
                <a:gd name="T69" fmla="*/ 556 h 567"/>
                <a:gd name="T70" fmla="*/ 372 w 599"/>
                <a:gd name="T71" fmla="*/ 547 h 567"/>
                <a:gd name="T72" fmla="*/ 413 w 599"/>
                <a:gd name="T73" fmla="*/ 540 h 567"/>
                <a:gd name="T74" fmla="*/ 456 w 599"/>
                <a:gd name="T75" fmla="*/ 526 h 567"/>
                <a:gd name="T76" fmla="*/ 499 w 599"/>
                <a:gd name="T77" fmla="*/ 512 h 567"/>
                <a:gd name="T78" fmla="*/ 505 w 599"/>
                <a:gd name="T79" fmla="*/ 505 h 567"/>
                <a:gd name="T80" fmla="*/ 515 w 599"/>
                <a:gd name="T81" fmla="*/ 469 h 567"/>
                <a:gd name="T82" fmla="*/ 531 w 599"/>
                <a:gd name="T83" fmla="*/ 415 h 567"/>
                <a:gd name="T84" fmla="*/ 550 w 599"/>
                <a:gd name="T85" fmla="*/ 342 h 567"/>
                <a:gd name="T86" fmla="*/ 564 w 599"/>
                <a:gd name="T87" fmla="*/ 270 h 567"/>
                <a:gd name="T88" fmla="*/ 580 w 599"/>
                <a:gd name="T89" fmla="*/ 186 h 567"/>
                <a:gd name="T90" fmla="*/ 591 w 599"/>
                <a:gd name="T91" fmla="*/ 95 h 567"/>
                <a:gd name="T92" fmla="*/ 599 w 599"/>
                <a:gd name="T93" fmla="*/ 0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9" h="567">
                  <a:moveTo>
                    <a:pt x="599" y="0"/>
                  </a:moveTo>
                  <a:lnTo>
                    <a:pt x="570" y="29"/>
                  </a:lnTo>
                  <a:lnTo>
                    <a:pt x="540" y="56"/>
                  </a:lnTo>
                  <a:lnTo>
                    <a:pt x="508" y="81"/>
                  </a:lnTo>
                  <a:lnTo>
                    <a:pt x="475" y="102"/>
                  </a:lnTo>
                  <a:lnTo>
                    <a:pt x="443" y="119"/>
                  </a:lnTo>
                  <a:lnTo>
                    <a:pt x="405" y="132"/>
                  </a:lnTo>
                  <a:lnTo>
                    <a:pt x="367" y="137"/>
                  </a:lnTo>
                  <a:lnTo>
                    <a:pt x="329" y="141"/>
                  </a:lnTo>
                  <a:lnTo>
                    <a:pt x="305" y="141"/>
                  </a:lnTo>
                  <a:lnTo>
                    <a:pt x="278" y="137"/>
                  </a:lnTo>
                  <a:lnTo>
                    <a:pt x="251" y="132"/>
                  </a:lnTo>
                  <a:lnTo>
                    <a:pt x="224" y="125"/>
                  </a:lnTo>
                  <a:lnTo>
                    <a:pt x="197" y="107"/>
                  </a:lnTo>
                  <a:lnTo>
                    <a:pt x="170" y="91"/>
                  </a:lnTo>
                  <a:lnTo>
                    <a:pt x="146" y="73"/>
                  </a:lnTo>
                  <a:lnTo>
                    <a:pt x="119" y="51"/>
                  </a:lnTo>
                  <a:lnTo>
                    <a:pt x="116" y="119"/>
                  </a:lnTo>
                  <a:lnTo>
                    <a:pt x="110" y="183"/>
                  </a:lnTo>
                  <a:lnTo>
                    <a:pt x="103" y="251"/>
                  </a:lnTo>
                  <a:lnTo>
                    <a:pt x="89" y="312"/>
                  </a:lnTo>
                  <a:lnTo>
                    <a:pt x="73" y="375"/>
                  </a:lnTo>
                  <a:lnTo>
                    <a:pt x="54" y="434"/>
                  </a:lnTo>
                  <a:lnTo>
                    <a:pt x="29" y="489"/>
                  </a:lnTo>
                  <a:lnTo>
                    <a:pt x="13" y="515"/>
                  </a:lnTo>
                  <a:lnTo>
                    <a:pt x="0" y="540"/>
                  </a:lnTo>
                  <a:lnTo>
                    <a:pt x="2" y="542"/>
                  </a:lnTo>
                  <a:lnTo>
                    <a:pt x="43" y="553"/>
                  </a:lnTo>
                  <a:lnTo>
                    <a:pt x="73" y="558"/>
                  </a:lnTo>
                  <a:lnTo>
                    <a:pt x="105" y="563"/>
                  </a:lnTo>
                  <a:lnTo>
                    <a:pt x="146" y="567"/>
                  </a:lnTo>
                  <a:lnTo>
                    <a:pt x="191" y="567"/>
                  </a:lnTo>
                  <a:lnTo>
                    <a:pt x="257" y="563"/>
                  </a:lnTo>
                  <a:lnTo>
                    <a:pt x="294" y="561"/>
                  </a:lnTo>
                  <a:lnTo>
                    <a:pt x="331" y="556"/>
                  </a:lnTo>
                  <a:lnTo>
                    <a:pt x="372" y="547"/>
                  </a:lnTo>
                  <a:lnTo>
                    <a:pt x="413" y="540"/>
                  </a:lnTo>
                  <a:lnTo>
                    <a:pt x="456" y="526"/>
                  </a:lnTo>
                  <a:lnTo>
                    <a:pt x="499" y="512"/>
                  </a:lnTo>
                  <a:lnTo>
                    <a:pt x="505" y="505"/>
                  </a:lnTo>
                  <a:lnTo>
                    <a:pt x="515" y="469"/>
                  </a:lnTo>
                  <a:lnTo>
                    <a:pt x="531" y="415"/>
                  </a:lnTo>
                  <a:lnTo>
                    <a:pt x="550" y="342"/>
                  </a:lnTo>
                  <a:lnTo>
                    <a:pt x="564" y="270"/>
                  </a:lnTo>
                  <a:lnTo>
                    <a:pt x="580" y="186"/>
                  </a:lnTo>
                  <a:lnTo>
                    <a:pt x="591" y="95"/>
                  </a:lnTo>
                  <a:lnTo>
                    <a:pt x="599" y="0"/>
                  </a:lnTo>
                  <a:close/>
                </a:path>
              </a:pathLst>
            </a:custGeom>
            <a:solidFill>
              <a:srgbClr val="F2E68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4" name="Freeform 110"/>
            <p:cNvSpPr/>
            <p:nvPr/>
          </p:nvSpPr>
          <p:spPr bwMode="auto">
            <a:xfrm>
              <a:off x="2949" y="2430"/>
              <a:ext cx="57" cy="53"/>
            </a:xfrm>
            <a:custGeom>
              <a:avLst/>
              <a:gdLst>
                <a:gd name="T0" fmla="*/ 618 w 618"/>
                <a:gd name="T1" fmla="*/ 0 h 585"/>
                <a:gd name="T2" fmla="*/ 613 w 618"/>
                <a:gd name="T3" fmla="*/ 11 h 585"/>
                <a:gd name="T4" fmla="*/ 605 w 618"/>
                <a:gd name="T5" fmla="*/ 106 h 585"/>
                <a:gd name="T6" fmla="*/ 594 w 618"/>
                <a:gd name="T7" fmla="*/ 197 h 585"/>
                <a:gd name="T8" fmla="*/ 578 w 618"/>
                <a:gd name="T9" fmla="*/ 281 h 585"/>
                <a:gd name="T10" fmla="*/ 564 w 618"/>
                <a:gd name="T11" fmla="*/ 353 h 585"/>
                <a:gd name="T12" fmla="*/ 545 w 618"/>
                <a:gd name="T13" fmla="*/ 426 h 585"/>
                <a:gd name="T14" fmla="*/ 529 w 618"/>
                <a:gd name="T15" fmla="*/ 480 h 585"/>
                <a:gd name="T16" fmla="*/ 519 w 618"/>
                <a:gd name="T17" fmla="*/ 516 h 585"/>
                <a:gd name="T18" fmla="*/ 513 w 618"/>
                <a:gd name="T19" fmla="*/ 523 h 585"/>
                <a:gd name="T20" fmla="*/ 470 w 618"/>
                <a:gd name="T21" fmla="*/ 537 h 585"/>
                <a:gd name="T22" fmla="*/ 427 w 618"/>
                <a:gd name="T23" fmla="*/ 551 h 585"/>
                <a:gd name="T24" fmla="*/ 386 w 618"/>
                <a:gd name="T25" fmla="*/ 558 h 585"/>
                <a:gd name="T26" fmla="*/ 345 w 618"/>
                <a:gd name="T27" fmla="*/ 567 h 585"/>
                <a:gd name="T28" fmla="*/ 308 w 618"/>
                <a:gd name="T29" fmla="*/ 572 h 585"/>
                <a:gd name="T30" fmla="*/ 271 w 618"/>
                <a:gd name="T31" fmla="*/ 574 h 585"/>
                <a:gd name="T32" fmla="*/ 205 w 618"/>
                <a:gd name="T33" fmla="*/ 578 h 585"/>
                <a:gd name="T34" fmla="*/ 160 w 618"/>
                <a:gd name="T35" fmla="*/ 578 h 585"/>
                <a:gd name="T36" fmla="*/ 119 w 618"/>
                <a:gd name="T37" fmla="*/ 574 h 585"/>
                <a:gd name="T38" fmla="*/ 87 w 618"/>
                <a:gd name="T39" fmla="*/ 569 h 585"/>
                <a:gd name="T40" fmla="*/ 57 w 618"/>
                <a:gd name="T41" fmla="*/ 564 h 585"/>
                <a:gd name="T42" fmla="*/ 16 w 618"/>
                <a:gd name="T43" fmla="*/ 553 h 585"/>
                <a:gd name="T44" fmla="*/ 14 w 618"/>
                <a:gd name="T45" fmla="*/ 551 h 585"/>
                <a:gd name="T46" fmla="*/ 27 w 618"/>
                <a:gd name="T47" fmla="*/ 526 h 585"/>
                <a:gd name="T48" fmla="*/ 43 w 618"/>
                <a:gd name="T49" fmla="*/ 500 h 585"/>
                <a:gd name="T50" fmla="*/ 68 w 618"/>
                <a:gd name="T51" fmla="*/ 445 h 585"/>
                <a:gd name="T52" fmla="*/ 87 w 618"/>
                <a:gd name="T53" fmla="*/ 386 h 585"/>
                <a:gd name="T54" fmla="*/ 103 w 618"/>
                <a:gd name="T55" fmla="*/ 323 h 585"/>
                <a:gd name="T56" fmla="*/ 117 w 618"/>
                <a:gd name="T57" fmla="*/ 262 h 585"/>
                <a:gd name="T58" fmla="*/ 124 w 618"/>
                <a:gd name="T59" fmla="*/ 194 h 585"/>
                <a:gd name="T60" fmla="*/ 130 w 618"/>
                <a:gd name="T61" fmla="*/ 130 h 585"/>
                <a:gd name="T62" fmla="*/ 133 w 618"/>
                <a:gd name="T63" fmla="*/ 62 h 585"/>
                <a:gd name="T64" fmla="*/ 124 w 618"/>
                <a:gd name="T65" fmla="*/ 54 h 585"/>
                <a:gd name="T66" fmla="*/ 122 w 618"/>
                <a:gd name="T67" fmla="*/ 125 h 585"/>
                <a:gd name="T68" fmla="*/ 117 w 618"/>
                <a:gd name="T69" fmla="*/ 192 h 585"/>
                <a:gd name="T70" fmla="*/ 108 w 618"/>
                <a:gd name="T71" fmla="*/ 259 h 585"/>
                <a:gd name="T72" fmla="*/ 94 w 618"/>
                <a:gd name="T73" fmla="*/ 327 h 585"/>
                <a:gd name="T74" fmla="*/ 78 w 618"/>
                <a:gd name="T75" fmla="*/ 389 h 585"/>
                <a:gd name="T76" fmla="*/ 57 w 618"/>
                <a:gd name="T77" fmla="*/ 448 h 585"/>
                <a:gd name="T78" fmla="*/ 32 w 618"/>
                <a:gd name="T79" fmla="*/ 505 h 585"/>
                <a:gd name="T80" fmla="*/ 16 w 618"/>
                <a:gd name="T81" fmla="*/ 532 h 585"/>
                <a:gd name="T82" fmla="*/ 0 w 618"/>
                <a:gd name="T83" fmla="*/ 556 h 585"/>
                <a:gd name="T84" fmla="*/ 14 w 618"/>
                <a:gd name="T85" fmla="*/ 562 h 585"/>
                <a:gd name="T86" fmla="*/ 55 w 618"/>
                <a:gd name="T87" fmla="*/ 572 h 585"/>
                <a:gd name="T88" fmla="*/ 84 w 618"/>
                <a:gd name="T89" fmla="*/ 578 h 585"/>
                <a:gd name="T90" fmla="*/ 119 w 618"/>
                <a:gd name="T91" fmla="*/ 583 h 585"/>
                <a:gd name="T92" fmla="*/ 160 w 618"/>
                <a:gd name="T93" fmla="*/ 585 h 585"/>
                <a:gd name="T94" fmla="*/ 205 w 618"/>
                <a:gd name="T95" fmla="*/ 585 h 585"/>
                <a:gd name="T96" fmla="*/ 273 w 618"/>
                <a:gd name="T97" fmla="*/ 583 h 585"/>
                <a:gd name="T98" fmla="*/ 310 w 618"/>
                <a:gd name="T99" fmla="*/ 580 h 585"/>
                <a:gd name="T100" fmla="*/ 349 w 618"/>
                <a:gd name="T101" fmla="*/ 574 h 585"/>
                <a:gd name="T102" fmla="*/ 389 w 618"/>
                <a:gd name="T103" fmla="*/ 567 h 585"/>
                <a:gd name="T104" fmla="*/ 432 w 618"/>
                <a:gd name="T105" fmla="*/ 556 h 585"/>
                <a:gd name="T106" fmla="*/ 476 w 618"/>
                <a:gd name="T107" fmla="*/ 546 h 585"/>
                <a:gd name="T108" fmla="*/ 522 w 618"/>
                <a:gd name="T109" fmla="*/ 528 h 585"/>
                <a:gd name="T110" fmla="*/ 535 w 618"/>
                <a:gd name="T111" fmla="*/ 489 h 585"/>
                <a:gd name="T112" fmla="*/ 548 w 618"/>
                <a:gd name="T113" fmla="*/ 440 h 585"/>
                <a:gd name="T114" fmla="*/ 567 w 618"/>
                <a:gd name="T115" fmla="*/ 375 h 585"/>
                <a:gd name="T116" fmla="*/ 584 w 618"/>
                <a:gd name="T117" fmla="*/ 297 h 585"/>
                <a:gd name="T118" fmla="*/ 600 w 618"/>
                <a:gd name="T119" fmla="*/ 208 h 585"/>
                <a:gd name="T120" fmla="*/ 613 w 618"/>
                <a:gd name="T121" fmla="*/ 108 h 585"/>
                <a:gd name="T122" fmla="*/ 616 w 618"/>
                <a:gd name="T123" fmla="*/ 54 h 585"/>
                <a:gd name="T124" fmla="*/ 618 w 618"/>
                <a:gd name="T125"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18" h="585">
                  <a:moveTo>
                    <a:pt x="618" y="0"/>
                  </a:moveTo>
                  <a:lnTo>
                    <a:pt x="613" y="11"/>
                  </a:lnTo>
                  <a:lnTo>
                    <a:pt x="605" y="106"/>
                  </a:lnTo>
                  <a:lnTo>
                    <a:pt x="594" y="197"/>
                  </a:lnTo>
                  <a:lnTo>
                    <a:pt x="578" y="281"/>
                  </a:lnTo>
                  <a:lnTo>
                    <a:pt x="564" y="353"/>
                  </a:lnTo>
                  <a:lnTo>
                    <a:pt x="545" y="426"/>
                  </a:lnTo>
                  <a:lnTo>
                    <a:pt x="529" y="480"/>
                  </a:lnTo>
                  <a:lnTo>
                    <a:pt x="519" y="516"/>
                  </a:lnTo>
                  <a:lnTo>
                    <a:pt x="513" y="523"/>
                  </a:lnTo>
                  <a:lnTo>
                    <a:pt x="470" y="537"/>
                  </a:lnTo>
                  <a:lnTo>
                    <a:pt x="427" y="551"/>
                  </a:lnTo>
                  <a:lnTo>
                    <a:pt x="386" y="558"/>
                  </a:lnTo>
                  <a:lnTo>
                    <a:pt x="345" y="567"/>
                  </a:lnTo>
                  <a:lnTo>
                    <a:pt x="308" y="572"/>
                  </a:lnTo>
                  <a:lnTo>
                    <a:pt x="271" y="574"/>
                  </a:lnTo>
                  <a:lnTo>
                    <a:pt x="205" y="578"/>
                  </a:lnTo>
                  <a:lnTo>
                    <a:pt x="160" y="578"/>
                  </a:lnTo>
                  <a:lnTo>
                    <a:pt x="119" y="574"/>
                  </a:lnTo>
                  <a:lnTo>
                    <a:pt x="87" y="569"/>
                  </a:lnTo>
                  <a:lnTo>
                    <a:pt x="57" y="564"/>
                  </a:lnTo>
                  <a:lnTo>
                    <a:pt x="16" y="553"/>
                  </a:lnTo>
                  <a:lnTo>
                    <a:pt x="14" y="551"/>
                  </a:lnTo>
                  <a:lnTo>
                    <a:pt x="27" y="526"/>
                  </a:lnTo>
                  <a:lnTo>
                    <a:pt x="43" y="500"/>
                  </a:lnTo>
                  <a:lnTo>
                    <a:pt x="68" y="445"/>
                  </a:lnTo>
                  <a:lnTo>
                    <a:pt x="87" y="386"/>
                  </a:lnTo>
                  <a:lnTo>
                    <a:pt x="103" y="323"/>
                  </a:lnTo>
                  <a:lnTo>
                    <a:pt x="117" y="262"/>
                  </a:lnTo>
                  <a:lnTo>
                    <a:pt x="124" y="194"/>
                  </a:lnTo>
                  <a:lnTo>
                    <a:pt x="130" y="130"/>
                  </a:lnTo>
                  <a:lnTo>
                    <a:pt x="133" y="62"/>
                  </a:lnTo>
                  <a:lnTo>
                    <a:pt x="124" y="54"/>
                  </a:lnTo>
                  <a:lnTo>
                    <a:pt x="122" y="125"/>
                  </a:lnTo>
                  <a:lnTo>
                    <a:pt x="117" y="192"/>
                  </a:lnTo>
                  <a:lnTo>
                    <a:pt x="108" y="259"/>
                  </a:lnTo>
                  <a:lnTo>
                    <a:pt x="94" y="327"/>
                  </a:lnTo>
                  <a:lnTo>
                    <a:pt x="78" y="389"/>
                  </a:lnTo>
                  <a:lnTo>
                    <a:pt x="57" y="448"/>
                  </a:lnTo>
                  <a:lnTo>
                    <a:pt x="32" y="505"/>
                  </a:lnTo>
                  <a:lnTo>
                    <a:pt x="16" y="532"/>
                  </a:lnTo>
                  <a:lnTo>
                    <a:pt x="0" y="556"/>
                  </a:lnTo>
                  <a:lnTo>
                    <a:pt x="14" y="562"/>
                  </a:lnTo>
                  <a:lnTo>
                    <a:pt x="55" y="572"/>
                  </a:lnTo>
                  <a:lnTo>
                    <a:pt x="84" y="578"/>
                  </a:lnTo>
                  <a:lnTo>
                    <a:pt x="119" y="583"/>
                  </a:lnTo>
                  <a:lnTo>
                    <a:pt x="160" y="585"/>
                  </a:lnTo>
                  <a:lnTo>
                    <a:pt x="205" y="585"/>
                  </a:lnTo>
                  <a:lnTo>
                    <a:pt x="273" y="583"/>
                  </a:lnTo>
                  <a:lnTo>
                    <a:pt x="310" y="580"/>
                  </a:lnTo>
                  <a:lnTo>
                    <a:pt x="349" y="574"/>
                  </a:lnTo>
                  <a:lnTo>
                    <a:pt x="389" y="567"/>
                  </a:lnTo>
                  <a:lnTo>
                    <a:pt x="432" y="556"/>
                  </a:lnTo>
                  <a:lnTo>
                    <a:pt x="476" y="546"/>
                  </a:lnTo>
                  <a:lnTo>
                    <a:pt x="522" y="528"/>
                  </a:lnTo>
                  <a:lnTo>
                    <a:pt x="535" y="489"/>
                  </a:lnTo>
                  <a:lnTo>
                    <a:pt x="548" y="440"/>
                  </a:lnTo>
                  <a:lnTo>
                    <a:pt x="567" y="375"/>
                  </a:lnTo>
                  <a:lnTo>
                    <a:pt x="584" y="297"/>
                  </a:lnTo>
                  <a:lnTo>
                    <a:pt x="600" y="208"/>
                  </a:lnTo>
                  <a:lnTo>
                    <a:pt x="613" y="108"/>
                  </a:lnTo>
                  <a:lnTo>
                    <a:pt x="616" y="54"/>
                  </a:lnTo>
                  <a:lnTo>
                    <a:pt x="618" y="0"/>
                  </a:lnTo>
                  <a:close/>
                </a:path>
              </a:pathLst>
            </a:custGeom>
            <a:solidFill>
              <a:srgbClr val="753C2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5" name="Freeform 111"/>
            <p:cNvSpPr/>
            <p:nvPr/>
          </p:nvSpPr>
          <p:spPr bwMode="auto">
            <a:xfrm>
              <a:off x="2067" y="2305"/>
              <a:ext cx="304" cy="21"/>
            </a:xfrm>
            <a:custGeom>
              <a:avLst/>
              <a:gdLst>
                <a:gd name="T0" fmla="*/ 0 w 3351"/>
                <a:gd name="T1" fmla="*/ 0 h 238"/>
                <a:gd name="T2" fmla="*/ 2 w 3351"/>
                <a:gd name="T3" fmla="*/ 9 h 238"/>
                <a:gd name="T4" fmla="*/ 81 w 3351"/>
                <a:gd name="T5" fmla="*/ 28 h 238"/>
                <a:gd name="T6" fmla="*/ 161 w 3351"/>
                <a:gd name="T7" fmla="*/ 44 h 238"/>
                <a:gd name="T8" fmla="*/ 323 w 3351"/>
                <a:gd name="T9" fmla="*/ 76 h 238"/>
                <a:gd name="T10" fmla="*/ 490 w 3351"/>
                <a:gd name="T11" fmla="*/ 103 h 238"/>
                <a:gd name="T12" fmla="*/ 663 w 3351"/>
                <a:gd name="T13" fmla="*/ 131 h 238"/>
                <a:gd name="T14" fmla="*/ 893 w 3351"/>
                <a:gd name="T15" fmla="*/ 159 h 238"/>
                <a:gd name="T16" fmla="*/ 1119 w 3351"/>
                <a:gd name="T17" fmla="*/ 182 h 238"/>
                <a:gd name="T18" fmla="*/ 1349 w 3351"/>
                <a:gd name="T19" fmla="*/ 203 h 238"/>
                <a:gd name="T20" fmla="*/ 1572 w 3351"/>
                <a:gd name="T21" fmla="*/ 217 h 238"/>
                <a:gd name="T22" fmla="*/ 1791 w 3351"/>
                <a:gd name="T23" fmla="*/ 228 h 238"/>
                <a:gd name="T24" fmla="*/ 2005 w 3351"/>
                <a:gd name="T25" fmla="*/ 233 h 238"/>
                <a:gd name="T26" fmla="*/ 2210 w 3351"/>
                <a:gd name="T27" fmla="*/ 238 h 238"/>
                <a:gd name="T28" fmla="*/ 2404 w 3351"/>
                <a:gd name="T29" fmla="*/ 238 h 238"/>
                <a:gd name="T30" fmla="*/ 2591 w 3351"/>
                <a:gd name="T31" fmla="*/ 238 h 238"/>
                <a:gd name="T32" fmla="*/ 2760 w 3351"/>
                <a:gd name="T33" fmla="*/ 235 h 238"/>
                <a:gd name="T34" fmla="*/ 3049 w 3351"/>
                <a:gd name="T35" fmla="*/ 225 h 238"/>
                <a:gd name="T36" fmla="*/ 3252 w 3351"/>
                <a:gd name="T37" fmla="*/ 217 h 238"/>
                <a:gd name="T38" fmla="*/ 3351 w 3351"/>
                <a:gd name="T39" fmla="*/ 212 h 238"/>
                <a:gd name="T40" fmla="*/ 3351 w 3351"/>
                <a:gd name="T41" fmla="*/ 209 h 238"/>
                <a:gd name="T42" fmla="*/ 3351 w 3351"/>
                <a:gd name="T43" fmla="*/ 203 h 238"/>
                <a:gd name="T44" fmla="*/ 3341 w 3351"/>
                <a:gd name="T45" fmla="*/ 203 h 238"/>
                <a:gd name="T46" fmla="*/ 3224 w 3351"/>
                <a:gd name="T47" fmla="*/ 209 h 238"/>
                <a:gd name="T48" fmla="*/ 3022 w 3351"/>
                <a:gd name="T49" fmla="*/ 219 h 238"/>
                <a:gd name="T50" fmla="*/ 2744 w 3351"/>
                <a:gd name="T51" fmla="*/ 228 h 238"/>
                <a:gd name="T52" fmla="*/ 2580 w 3351"/>
                <a:gd name="T53" fmla="*/ 230 h 238"/>
                <a:gd name="T54" fmla="*/ 2404 w 3351"/>
                <a:gd name="T55" fmla="*/ 230 h 238"/>
                <a:gd name="T56" fmla="*/ 2210 w 3351"/>
                <a:gd name="T57" fmla="*/ 230 h 238"/>
                <a:gd name="T58" fmla="*/ 2005 w 3351"/>
                <a:gd name="T59" fmla="*/ 225 h 238"/>
                <a:gd name="T60" fmla="*/ 1795 w 3351"/>
                <a:gd name="T61" fmla="*/ 219 h 238"/>
                <a:gd name="T62" fmla="*/ 1572 w 3351"/>
                <a:gd name="T63" fmla="*/ 209 h 238"/>
                <a:gd name="T64" fmla="*/ 1349 w 3351"/>
                <a:gd name="T65" fmla="*/ 195 h 238"/>
                <a:gd name="T66" fmla="*/ 1123 w 3351"/>
                <a:gd name="T67" fmla="*/ 173 h 238"/>
                <a:gd name="T68" fmla="*/ 893 w 3351"/>
                <a:gd name="T69" fmla="*/ 152 h 238"/>
                <a:gd name="T70" fmla="*/ 666 w 3351"/>
                <a:gd name="T71" fmla="*/ 122 h 238"/>
                <a:gd name="T72" fmla="*/ 493 w 3351"/>
                <a:gd name="T73" fmla="*/ 95 h 238"/>
                <a:gd name="T74" fmla="*/ 323 w 3351"/>
                <a:gd name="T75" fmla="*/ 69 h 238"/>
                <a:gd name="T76" fmla="*/ 159 w 3351"/>
                <a:gd name="T77" fmla="*/ 36 h 238"/>
                <a:gd name="T78" fmla="*/ 81 w 3351"/>
                <a:gd name="T79" fmla="*/ 20 h 238"/>
                <a:gd name="T80" fmla="*/ 0 w 3351"/>
                <a:gd name="T81"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51" h="238">
                  <a:moveTo>
                    <a:pt x="0" y="0"/>
                  </a:moveTo>
                  <a:lnTo>
                    <a:pt x="2" y="9"/>
                  </a:lnTo>
                  <a:lnTo>
                    <a:pt x="81" y="28"/>
                  </a:lnTo>
                  <a:lnTo>
                    <a:pt x="161" y="44"/>
                  </a:lnTo>
                  <a:lnTo>
                    <a:pt x="323" y="76"/>
                  </a:lnTo>
                  <a:lnTo>
                    <a:pt x="490" y="103"/>
                  </a:lnTo>
                  <a:lnTo>
                    <a:pt x="663" y="131"/>
                  </a:lnTo>
                  <a:lnTo>
                    <a:pt x="893" y="159"/>
                  </a:lnTo>
                  <a:lnTo>
                    <a:pt x="1119" y="182"/>
                  </a:lnTo>
                  <a:lnTo>
                    <a:pt x="1349" y="203"/>
                  </a:lnTo>
                  <a:lnTo>
                    <a:pt x="1572" y="217"/>
                  </a:lnTo>
                  <a:lnTo>
                    <a:pt x="1791" y="228"/>
                  </a:lnTo>
                  <a:lnTo>
                    <a:pt x="2005" y="233"/>
                  </a:lnTo>
                  <a:lnTo>
                    <a:pt x="2210" y="238"/>
                  </a:lnTo>
                  <a:lnTo>
                    <a:pt x="2404" y="238"/>
                  </a:lnTo>
                  <a:lnTo>
                    <a:pt x="2591" y="238"/>
                  </a:lnTo>
                  <a:lnTo>
                    <a:pt x="2760" y="235"/>
                  </a:lnTo>
                  <a:lnTo>
                    <a:pt x="3049" y="225"/>
                  </a:lnTo>
                  <a:lnTo>
                    <a:pt x="3252" y="217"/>
                  </a:lnTo>
                  <a:lnTo>
                    <a:pt x="3351" y="212"/>
                  </a:lnTo>
                  <a:lnTo>
                    <a:pt x="3351" y="209"/>
                  </a:lnTo>
                  <a:lnTo>
                    <a:pt x="3351" y="203"/>
                  </a:lnTo>
                  <a:lnTo>
                    <a:pt x="3341" y="203"/>
                  </a:lnTo>
                  <a:lnTo>
                    <a:pt x="3224" y="209"/>
                  </a:lnTo>
                  <a:lnTo>
                    <a:pt x="3022" y="219"/>
                  </a:lnTo>
                  <a:lnTo>
                    <a:pt x="2744" y="228"/>
                  </a:lnTo>
                  <a:lnTo>
                    <a:pt x="2580" y="230"/>
                  </a:lnTo>
                  <a:lnTo>
                    <a:pt x="2404" y="230"/>
                  </a:lnTo>
                  <a:lnTo>
                    <a:pt x="2210" y="230"/>
                  </a:lnTo>
                  <a:lnTo>
                    <a:pt x="2005" y="225"/>
                  </a:lnTo>
                  <a:lnTo>
                    <a:pt x="1795" y="219"/>
                  </a:lnTo>
                  <a:lnTo>
                    <a:pt x="1572" y="209"/>
                  </a:lnTo>
                  <a:lnTo>
                    <a:pt x="1349" y="195"/>
                  </a:lnTo>
                  <a:lnTo>
                    <a:pt x="1123" y="173"/>
                  </a:lnTo>
                  <a:lnTo>
                    <a:pt x="893" y="152"/>
                  </a:lnTo>
                  <a:lnTo>
                    <a:pt x="666" y="122"/>
                  </a:lnTo>
                  <a:lnTo>
                    <a:pt x="493" y="95"/>
                  </a:lnTo>
                  <a:lnTo>
                    <a:pt x="323" y="69"/>
                  </a:lnTo>
                  <a:lnTo>
                    <a:pt x="159" y="36"/>
                  </a:lnTo>
                  <a:lnTo>
                    <a:pt x="81" y="20"/>
                  </a:lnTo>
                  <a:lnTo>
                    <a:pt x="0" y="0"/>
                  </a:lnTo>
                  <a:close/>
                </a:path>
              </a:pathLst>
            </a:custGeom>
            <a:solidFill>
              <a:srgbClr val="4D34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6" name="Freeform 112"/>
            <p:cNvSpPr/>
            <p:nvPr/>
          </p:nvSpPr>
          <p:spPr bwMode="auto">
            <a:xfrm>
              <a:off x="2371" y="2273"/>
              <a:ext cx="59" cy="69"/>
            </a:xfrm>
            <a:custGeom>
              <a:avLst/>
              <a:gdLst>
                <a:gd name="T0" fmla="*/ 95 w 651"/>
                <a:gd name="T1" fmla="*/ 111 h 755"/>
                <a:gd name="T2" fmla="*/ 111 w 651"/>
                <a:gd name="T3" fmla="*/ 92 h 755"/>
                <a:gd name="T4" fmla="*/ 165 w 651"/>
                <a:gd name="T5" fmla="*/ 60 h 755"/>
                <a:gd name="T6" fmla="*/ 243 w 651"/>
                <a:gd name="T7" fmla="*/ 32 h 755"/>
                <a:gd name="T8" fmla="*/ 333 w 651"/>
                <a:gd name="T9" fmla="*/ 16 h 755"/>
                <a:gd name="T10" fmla="*/ 410 w 651"/>
                <a:gd name="T11" fmla="*/ 16 h 755"/>
                <a:gd name="T12" fmla="*/ 470 w 651"/>
                <a:gd name="T13" fmla="*/ 25 h 755"/>
                <a:gd name="T14" fmla="*/ 522 w 651"/>
                <a:gd name="T15" fmla="*/ 44 h 755"/>
                <a:gd name="T16" fmla="*/ 564 w 651"/>
                <a:gd name="T17" fmla="*/ 71 h 755"/>
                <a:gd name="T18" fmla="*/ 591 w 651"/>
                <a:gd name="T19" fmla="*/ 108 h 755"/>
                <a:gd name="T20" fmla="*/ 613 w 651"/>
                <a:gd name="T21" fmla="*/ 154 h 755"/>
                <a:gd name="T22" fmla="*/ 626 w 651"/>
                <a:gd name="T23" fmla="*/ 205 h 755"/>
                <a:gd name="T24" fmla="*/ 635 w 651"/>
                <a:gd name="T25" fmla="*/ 262 h 755"/>
                <a:gd name="T26" fmla="*/ 632 w 651"/>
                <a:gd name="T27" fmla="*/ 335 h 755"/>
                <a:gd name="T28" fmla="*/ 616 w 651"/>
                <a:gd name="T29" fmla="*/ 424 h 755"/>
                <a:gd name="T30" fmla="*/ 586 w 651"/>
                <a:gd name="T31" fmla="*/ 511 h 755"/>
                <a:gd name="T32" fmla="*/ 543 w 651"/>
                <a:gd name="T33" fmla="*/ 586 h 755"/>
                <a:gd name="T34" fmla="*/ 467 w 651"/>
                <a:gd name="T35" fmla="*/ 661 h 755"/>
                <a:gd name="T36" fmla="*/ 416 w 651"/>
                <a:gd name="T37" fmla="*/ 702 h 755"/>
                <a:gd name="T38" fmla="*/ 362 w 651"/>
                <a:gd name="T39" fmla="*/ 729 h 755"/>
                <a:gd name="T40" fmla="*/ 299 w 651"/>
                <a:gd name="T41" fmla="*/ 739 h 755"/>
                <a:gd name="T42" fmla="*/ 241 w 651"/>
                <a:gd name="T43" fmla="*/ 729 h 755"/>
                <a:gd name="T44" fmla="*/ 173 w 651"/>
                <a:gd name="T45" fmla="*/ 697 h 755"/>
                <a:gd name="T46" fmla="*/ 97 w 651"/>
                <a:gd name="T47" fmla="*/ 640 h 755"/>
                <a:gd name="T48" fmla="*/ 14 w 651"/>
                <a:gd name="T49" fmla="*/ 550 h 755"/>
                <a:gd name="T50" fmla="*/ 16 w 651"/>
                <a:gd name="T51" fmla="*/ 557 h 755"/>
                <a:gd name="T52" fmla="*/ 89 w 651"/>
                <a:gd name="T53" fmla="*/ 108 h 755"/>
                <a:gd name="T54" fmla="*/ 89 w 651"/>
                <a:gd name="T55" fmla="*/ 108 h 755"/>
                <a:gd name="T56" fmla="*/ 0 w 651"/>
                <a:gd name="T57" fmla="*/ 554 h 755"/>
                <a:gd name="T58" fmla="*/ 46 w 651"/>
                <a:gd name="T59" fmla="*/ 610 h 755"/>
                <a:gd name="T60" fmla="*/ 124 w 651"/>
                <a:gd name="T61" fmla="*/ 686 h 755"/>
                <a:gd name="T62" fmla="*/ 200 w 651"/>
                <a:gd name="T63" fmla="*/ 732 h 755"/>
                <a:gd name="T64" fmla="*/ 267 w 651"/>
                <a:gd name="T65" fmla="*/ 753 h 755"/>
                <a:gd name="T66" fmla="*/ 335 w 651"/>
                <a:gd name="T67" fmla="*/ 753 h 755"/>
                <a:gd name="T68" fmla="*/ 397 w 651"/>
                <a:gd name="T69" fmla="*/ 732 h 755"/>
                <a:gd name="T70" fmla="*/ 453 w 651"/>
                <a:gd name="T71" fmla="*/ 697 h 755"/>
                <a:gd name="T72" fmla="*/ 527 w 651"/>
                <a:gd name="T73" fmla="*/ 629 h 755"/>
                <a:gd name="T74" fmla="*/ 580 w 651"/>
                <a:gd name="T75" fmla="*/ 557 h 755"/>
                <a:gd name="T76" fmla="*/ 619 w 651"/>
                <a:gd name="T77" fmla="*/ 472 h 755"/>
                <a:gd name="T78" fmla="*/ 642 w 651"/>
                <a:gd name="T79" fmla="*/ 381 h 755"/>
                <a:gd name="T80" fmla="*/ 651 w 651"/>
                <a:gd name="T81" fmla="*/ 289 h 755"/>
                <a:gd name="T82" fmla="*/ 648 w 651"/>
                <a:gd name="T83" fmla="*/ 230 h 755"/>
                <a:gd name="T84" fmla="*/ 637 w 651"/>
                <a:gd name="T85" fmla="*/ 176 h 755"/>
                <a:gd name="T86" fmla="*/ 619 w 651"/>
                <a:gd name="T87" fmla="*/ 124 h 755"/>
                <a:gd name="T88" fmla="*/ 591 w 651"/>
                <a:gd name="T89" fmla="*/ 78 h 755"/>
                <a:gd name="T90" fmla="*/ 554 w 651"/>
                <a:gd name="T91" fmla="*/ 41 h 755"/>
                <a:gd name="T92" fmla="*/ 502 w 651"/>
                <a:gd name="T93" fmla="*/ 16 h 755"/>
                <a:gd name="T94" fmla="*/ 443 w 651"/>
                <a:gd name="T95" fmla="*/ 4 h 755"/>
                <a:gd name="T96" fmla="*/ 378 w 651"/>
                <a:gd name="T97" fmla="*/ 0 h 755"/>
                <a:gd name="T98" fmla="*/ 283 w 651"/>
                <a:gd name="T99" fmla="*/ 9 h 755"/>
                <a:gd name="T100" fmla="*/ 198 w 651"/>
                <a:gd name="T101" fmla="*/ 30 h 755"/>
                <a:gd name="T102" fmla="*/ 127 w 651"/>
                <a:gd name="T103" fmla="*/ 62 h 755"/>
                <a:gd name="T104" fmla="*/ 89 w 651"/>
                <a:gd name="T105" fmla="*/ 92 h 755"/>
                <a:gd name="T106" fmla="*/ 81 w 651"/>
                <a:gd name="T107" fmla="*/ 106 h 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1" h="755">
                  <a:moveTo>
                    <a:pt x="89" y="108"/>
                  </a:moveTo>
                  <a:lnTo>
                    <a:pt x="95" y="111"/>
                  </a:lnTo>
                  <a:lnTo>
                    <a:pt x="103" y="103"/>
                  </a:lnTo>
                  <a:lnTo>
                    <a:pt x="111" y="92"/>
                  </a:lnTo>
                  <a:lnTo>
                    <a:pt x="135" y="76"/>
                  </a:lnTo>
                  <a:lnTo>
                    <a:pt x="165" y="60"/>
                  </a:lnTo>
                  <a:lnTo>
                    <a:pt x="203" y="44"/>
                  </a:lnTo>
                  <a:lnTo>
                    <a:pt x="243" y="32"/>
                  </a:lnTo>
                  <a:lnTo>
                    <a:pt x="287" y="22"/>
                  </a:lnTo>
                  <a:lnTo>
                    <a:pt x="333" y="16"/>
                  </a:lnTo>
                  <a:lnTo>
                    <a:pt x="378" y="16"/>
                  </a:lnTo>
                  <a:lnTo>
                    <a:pt x="410" y="16"/>
                  </a:lnTo>
                  <a:lnTo>
                    <a:pt x="440" y="20"/>
                  </a:lnTo>
                  <a:lnTo>
                    <a:pt x="470" y="25"/>
                  </a:lnTo>
                  <a:lnTo>
                    <a:pt x="497" y="32"/>
                  </a:lnTo>
                  <a:lnTo>
                    <a:pt x="522" y="44"/>
                  </a:lnTo>
                  <a:lnTo>
                    <a:pt x="543" y="55"/>
                  </a:lnTo>
                  <a:lnTo>
                    <a:pt x="564" y="71"/>
                  </a:lnTo>
                  <a:lnTo>
                    <a:pt x="578" y="89"/>
                  </a:lnTo>
                  <a:lnTo>
                    <a:pt x="591" y="108"/>
                  </a:lnTo>
                  <a:lnTo>
                    <a:pt x="602" y="130"/>
                  </a:lnTo>
                  <a:lnTo>
                    <a:pt x="613" y="154"/>
                  </a:lnTo>
                  <a:lnTo>
                    <a:pt x="621" y="179"/>
                  </a:lnTo>
                  <a:lnTo>
                    <a:pt x="626" y="205"/>
                  </a:lnTo>
                  <a:lnTo>
                    <a:pt x="632" y="232"/>
                  </a:lnTo>
                  <a:lnTo>
                    <a:pt x="635" y="262"/>
                  </a:lnTo>
                  <a:lnTo>
                    <a:pt x="635" y="289"/>
                  </a:lnTo>
                  <a:lnTo>
                    <a:pt x="632" y="335"/>
                  </a:lnTo>
                  <a:lnTo>
                    <a:pt x="626" y="378"/>
                  </a:lnTo>
                  <a:lnTo>
                    <a:pt x="616" y="424"/>
                  </a:lnTo>
                  <a:lnTo>
                    <a:pt x="605" y="467"/>
                  </a:lnTo>
                  <a:lnTo>
                    <a:pt x="586" y="511"/>
                  </a:lnTo>
                  <a:lnTo>
                    <a:pt x="568" y="548"/>
                  </a:lnTo>
                  <a:lnTo>
                    <a:pt x="543" y="586"/>
                  </a:lnTo>
                  <a:lnTo>
                    <a:pt x="513" y="619"/>
                  </a:lnTo>
                  <a:lnTo>
                    <a:pt x="467" y="661"/>
                  </a:lnTo>
                  <a:lnTo>
                    <a:pt x="443" y="683"/>
                  </a:lnTo>
                  <a:lnTo>
                    <a:pt x="416" y="702"/>
                  </a:lnTo>
                  <a:lnTo>
                    <a:pt x="389" y="718"/>
                  </a:lnTo>
                  <a:lnTo>
                    <a:pt x="362" y="729"/>
                  </a:lnTo>
                  <a:lnTo>
                    <a:pt x="333" y="737"/>
                  </a:lnTo>
                  <a:lnTo>
                    <a:pt x="299" y="739"/>
                  </a:lnTo>
                  <a:lnTo>
                    <a:pt x="271" y="737"/>
                  </a:lnTo>
                  <a:lnTo>
                    <a:pt x="241" y="729"/>
                  </a:lnTo>
                  <a:lnTo>
                    <a:pt x="205" y="716"/>
                  </a:lnTo>
                  <a:lnTo>
                    <a:pt x="173" y="697"/>
                  </a:lnTo>
                  <a:lnTo>
                    <a:pt x="135" y="672"/>
                  </a:lnTo>
                  <a:lnTo>
                    <a:pt x="97" y="640"/>
                  </a:lnTo>
                  <a:lnTo>
                    <a:pt x="57" y="599"/>
                  </a:lnTo>
                  <a:lnTo>
                    <a:pt x="14" y="550"/>
                  </a:lnTo>
                  <a:lnTo>
                    <a:pt x="9" y="557"/>
                  </a:lnTo>
                  <a:lnTo>
                    <a:pt x="16" y="557"/>
                  </a:lnTo>
                  <a:lnTo>
                    <a:pt x="97" y="108"/>
                  </a:lnTo>
                  <a:lnTo>
                    <a:pt x="89" y="108"/>
                  </a:lnTo>
                  <a:lnTo>
                    <a:pt x="95" y="111"/>
                  </a:lnTo>
                  <a:lnTo>
                    <a:pt x="89" y="108"/>
                  </a:lnTo>
                  <a:lnTo>
                    <a:pt x="81" y="106"/>
                  </a:lnTo>
                  <a:lnTo>
                    <a:pt x="0" y="554"/>
                  </a:lnTo>
                  <a:lnTo>
                    <a:pt x="3" y="562"/>
                  </a:lnTo>
                  <a:lnTo>
                    <a:pt x="46" y="610"/>
                  </a:lnTo>
                  <a:lnTo>
                    <a:pt x="87" y="651"/>
                  </a:lnTo>
                  <a:lnTo>
                    <a:pt x="124" y="686"/>
                  </a:lnTo>
                  <a:lnTo>
                    <a:pt x="163" y="709"/>
                  </a:lnTo>
                  <a:lnTo>
                    <a:pt x="200" y="732"/>
                  </a:lnTo>
                  <a:lnTo>
                    <a:pt x="235" y="745"/>
                  </a:lnTo>
                  <a:lnTo>
                    <a:pt x="267" y="753"/>
                  </a:lnTo>
                  <a:lnTo>
                    <a:pt x="299" y="755"/>
                  </a:lnTo>
                  <a:lnTo>
                    <a:pt x="335" y="753"/>
                  </a:lnTo>
                  <a:lnTo>
                    <a:pt x="368" y="745"/>
                  </a:lnTo>
                  <a:lnTo>
                    <a:pt x="397" y="732"/>
                  </a:lnTo>
                  <a:lnTo>
                    <a:pt x="424" y="716"/>
                  </a:lnTo>
                  <a:lnTo>
                    <a:pt x="453" y="697"/>
                  </a:lnTo>
                  <a:lnTo>
                    <a:pt x="478" y="675"/>
                  </a:lnTo>
                  <a:lnTo>
                    <a:pt x="527" y="629"/>
                  </a:lnTo>
                  <a:lnTo>
                    <a:pt x="554" y="594"/>
                  </a:lnTo>
                  <a:lnTo>
                    <a:pt x="580" y="557"/>
                  </a:lnTo>
                  <a:lnTo>
                    <a:pt x="602" y="516"/>
                  </a:lnTo>
                  <a:lnTo>
                    <a:pt x="619" y="472"/>
                  </a:lnTo>
                  <a:lnTo>
                    <a:pt x="632" y="426"/>
                  </a:lnTo>
                  <a:lnTo>
                    <a:pt x="642" y="381"/>
                  </a:lnTo>
                  <a:lnTo>
                    <a:pt x="648" y="335"/>
                  </a:lnTo>
                  <a:lnTo>
                    <a:pt x="651" y="289"/>
                  </a:lnTo>
                  <a:lnTo>
                    <a:pt x="651" y="260"/>
                  </a:lnTo>
                  <a:lnTo>
                    <a:pt x="648" y="230"/>
                  </a:lnTo>
                  <a:lnTo>
                    <a:pt x="642" y="203"/>
                  </a:lnTo>
                  <a:lnTo>
                    <a:pt x="637" y="176"/>
                  </a:lnTo>
                  <a:lnTo>
                    <a:pt x="630" y="149"/>
                  </a:lnTo>
                  <a:lnTo>
                    <a:pt x="619" y="124"/>
                  </a:lnTo>
                  <a:lnTo>
                    <a:pt x="605" y="101"/>
                  </a:lnTo>
                  <a:lnTo>
                    <a:pt x="591" y="78"/>
                  </a:lnTo>
                  <a:lnTo>
                    <a:pt x="575" y="60"/>
                  </a:lnTo>
                  <a:lnTo>
                    <a:pt x="554" y="41"/>
                  </a:lnTo>
                  <a:lnTo>
                    <a:pt x="529" y="27"/>
                  </a:lnTo>
                  <a:lnTo>
                    <a:pt x="502" y="16"/>
                  </a:lnTo>
                  <a:lnTo>
                    <a:pt x="472" y="9"/>
                  </a:lnTo>
                  <a:lnTo>
                    <a:pt x="443" y="4"/>
                  </a:lnTo>
                  <a:lnTo>
                    <a:pt x="410" y="0"/>
                  </a:lnTo>
                  <a:lnTo>
                    <a:pt x="378" y="0"/>
                  </a:lnTo>
                  <a:lnTo>
                    <a:pt x="333" y="0"/>
                  </a:lnTo>
                  <a:lnTo>
                    <a:pt x="283" y="9"/>
                  </a:lnTo>
                  <a:lnTo>
                    <a:pt x="241" y="16"/>
                  </a:lnTo>
                  <a:lnTo>
                    <a:pt x="198" y="30"/>
                  </a:lnTo>
                  <a:lnTo>
                    <a:pt x="159" y="44"/>
                  </a:lnTo>
                  <a:lnTo>
                    <a:pt x="127" y="62"/>
                  </a:lnTo>
                  <a:lnTo>
                    <a:pt x="101" y="82"/>
                  </a:lnTo>
                  <a:lnTo>
                    <a:pt x="89" y="92"/>
                  </a:lnTo>
                  <a:lnTo>
                    <a:pt x="81" y="103"/>
                  </a:lnTo>
                  <a:lnTo>
                    <a:pt x="81" y="106"/>
                  </a:lnTo>
                  <a:lnTo>
                    <a:pt x="89" y="108"/>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7" name="Freeform 113"/>
            <p:cNvSpPr/>
            <p:nvPr/>
          </p:nvSpPr>
          <p:spPr bwMode="auto">
            <a:xfrm>
              <a:off x="2403" y="1905"/>
              <a:ext cx="344" cy="398"/>
            </a:xfrm>
            <a:custGeom>
              <a:avLst/>
              <a:gdLst>
                <a:gd name="T0" fmla="*/ 14 w 3779"/>
                <a:gd name="T1" fmla="*/ 4230 h 4373"/>
                <a:gd name="T2" fmla="*/ 793 w 3779"/>
                <a:gd name="T3" fmla="*/ 3334 h 4373"/>
                <a:gd name="T4" fmla="*/ 2033 w 3779"/>
                <a:gd name="T5" fmla="*/ 1923 h 4373"/>
                <a:gd name="T6" fmla="*/ 2953 w 3779"/>
                <a:gd name="T7" fmla="*/ 887 h 4373"/>
                <a:gd name="T8" fmla="*/ 3433 w 3779"/>
                <a:gd name="T9" fmla="*/ 359 h 4373"/>
                <a:gd name="T10" fmla="*/ 3671 w 3779"/>
                <a:gd name="T11" fmla="*/ 105 h 4373"/>
                <a:gd name="T12" fmla="*/ 3757 w 3779"/>
                <a:gd name="T13" fmla="*/ 25 h 4373"/>
                <a:gd name="T14" fmla="*/ 3770 w 3779"/>
                <a:gd name="T15" fmla="*/ 16 h 4373"/>
                <a:gd name="T16" fmla="*/ 3768 w 3779"/>
                <a:gd name="T17" fmla="*/ 16 h 4373"/>
                <a:gd name="T18" fmla="*/ 3768 w 3779"/>
                <a:gd name="T19" fmla="*/ 14 h 4373"/>
                <a:gd name="T20" fmla="*/ 3768 w 3779"/>
                <a:gd name="T21" fmla="*/ 11 h 4373"/>
                <a:gd name="T22" fmla="*/ 3768 w 3779"/>
                <a:gd name="T23" fmla="*/ 16 h 4373"/>
                <a:gd name="T24" fmla="*/ 3765 w 3779"/>
                <a:gd name="T25" fmla="*/ 14 h 4373"/>
                <a:gd name="T26" fmla="*/ 3762 w 3779"/>
                <a:gd name="T27" fmla="*/ 11 h 4373"/>
                <a:gd name="T28" fmla="*/ 3768 w 3779"/>
                <a:gd name="T29" fmla="*/ 11 h 4373"/>
                <a:gd name="T30" fmla="*/ 3759 w 3779"/>
                <a:gd name="T31" fmla="*/ 19 h 4373"/>
                <a:gd name="T32" fmla="*/ 3719 w 3779"/>
                <a:gd name="T33" fmla="*/ 81 h 4373"/>
                <a:gd name="T34" fmla="*/ 3495 w 3779"/>
                <a:gd name="T35" fmla="*/ 375 h 4373"/>
                <a:gd name="T36" fmla="*/ 2864 w 3779"/>
                <a:gd name="T37" fmla="*/ 1158 h 4373"/>
                <a:gd name="T38" fmla="*/ 1787 w 3779"/>
                <a:gd name="T39" fmla="*/ 2460 h 4373"/>
                <a:gd name="T40" fmla="*/ 205 w 3779"/>
                <a:gd name="T41" fmla="*/ 4359 h 4373"/>
                <a:gd name="T42" fmla="*/ 217 w 3779"/>
                <a:gd name="T43" fmla="*/ 4357 h 4373"/>
                <a:gd name="T44" fmla="*/ 8 w 3779"/>
                <a:gd name="T45" fmla="*/ 4224 h 4373"/>
                <a:gd name="T46" fmla="*/ 8 w 3779"/>
                <a:gd name="T47" fmla="*/ 4224 h 4373"/>
                <a:gd name="T48" fmla="*/ 208 w 3779"/>
                <a:gd name="T49" fmla="*/ 4370 h 4373"/>
                <a:gd name="T50" fmla="*/ 219 w 3779"/>
                <a:gd name="T51" fmla="*/ 4370 h 4373"/>
                <a:gd name="T52" fmla="*/ 1897 w 3779"/>
                <a:gd name="T53" fmla="*/ 2353 h 4373"/>
                <a:gd name="T54" fmla="*/ 2995 w 3779"/>
                <a:gd name="T55" fmla="*/ 1020 h 4373"/>
                <a:gd name="T56" fmla="*/ 3595 w 3779"/>
                <a:gd name="T57" fmla="*/ 269 h 4373"/>
                <a:gd name="T58" fmla="*/ 3733 w 3779"/>
                <a:gd name="T59" fmla="*/ 87 h 4373"/>
                <a:gd name="T60" fmla="*/ 3775 w 3779"/>
                <a:gd name="T61" fmla="*/ 21 h 4373"/>
                <a:gd name="T62" fmla="*/ 3775 w 3779"/>
                <a:gd name="T63" fmla="*/ 2 h 4373"/>
                <a:gd name="T64" fmla="*/ 3762 w 3779"/>
                <a:gd name="T65" fmla="*/ 2 h 4373"/>
                <a:gd name="T66" fmla="*/ 3727 w 3779"/>
                <a:gd name="T67" fmla="*/ 30 h 4373"/>
                <a:gd name="T68" fmla="*/ 3547 w 3779"/>
                <a:gd name="T69" fmla="*/ 210 h 4373"/>
                <a:gd name="T70" fmla="*/ 3133 w 3779"/>
                <a:gd name="T71" fmla="*/ 663 h 4373"/>
                <a:gd name="T72" fmla="*/ 2272 w 3779"/>
                <a:gd name="T73" fmla="*/ 1630 h 4373"/>
                <a:gd name="T74" fmla="*/ 1018 w 3779"/>
                <a:gd name="T75" fmla="*/ 3053 h 4373"/>
                <a:gd name="T76" fmla="*/ 3 w 3779"/>
                <a:gd name="T77" fmla="*/ 4219 h 4373"/>
                <a:gd name="T78" fmla="*/ 3 w 3779"/>
                <a:gd name="T79" fmla="*/ 4230 h 4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779" h="4373">
                  <a:moveTo>
                    <a:pt x="8" y="4224"/>
                  </a:moveTo>
                  <a:lnTo>
                    <a:pt x="14" y="4230"/>
                  </a:lnTo>
                  <a:lnTo>
                    <a:pt x="54" y="4181"/>
                  </a:lnTo>
                  <a:lnTo>
                    <a:pt x="793" y="3334"/>
                  </a:lnTo>
                  <a:lnTo>
                    <a:pt x="1384" y="2660"/>
                  </a:lnTo>
                  <a:lnTo>
                    <a:pt x="2033" y="1923"/>
                  </a:lnTo>
                  <a:lnTo>
                    <a:pt x="2664" y="1211"/>
                  </a:lnTo>
                  <a:lnTo>
                    <a:pt x="2953" y="887"/>
                  </a:lnTo>
                  <a:lnTo>
                    <a:pt x="3211" y="599"/>
                  </a:lnTo>
                  <a:lnTo>
                    <a:pt x="3433" y="359"/>
                  </a:lnTo>
                  <a:lnTo>
                    <a:pt x="3605" y="175"/>
                  </a:lnTo>
                  <a:lnTo>
                    <a:pt x="3671" y="105"/>
                  </a:lnTo>
                  <a:lnTo>
                    <a:pt x="3722" y="57"/>
                  </a:lnTo>
                  <a:lnTo>
                    <a:pt x="3757" y="25"/>
                  </a:lnTo>
                  <a:lnTo>
                    <a:pt x="3768" y="19"/>
                  </a:lnTo>
                  <a:lnTo>
                    <a:pt x="3770" y="16"/>
                  </a:lnTo>
                  <a:lnTo>
                    <a:pt x="3768" y="14"/>
                  </a:lnTo>
                  <a:lnTo>
                    <a:pt x="3768" y="16"/>
                  </a:lnTo>
                  <a:lnTo>
                    <a:pt x="3770" y="16"/>
                  </a:lnTo>
                  <a:lnTo>
                    <a:pt x="3768" y="14"/>
                  </a:lnTo>
                  <a:lnTo>
                    <a:pt x="3768" y="16"/>
                  </a:lnTo>
                  <a:lnTo>
                    <a:pt x="3768" y="11"/>
                  </a:lnTo>
                  <a:lnTo>
                    <a:pt x="3765" y="14"/>
                  </a:lnTo>
                  <a:lnTo>
                    <a:pt x="3768" y="16"/>
                  </a:lnTo>
                  <a:lnTo>
                    <a:pt x="3768" y="11"/>
                  </a:lnTo>
                  <a:lnTo>
                    <a:pt x="3765" y="14"/>
                  </a:lnTo>
                  <a:lnTo>
                    <a:pt x="3768" y="11"/>
                  </a:lnTo>
                  <a:lnTo>
                    <a:pt x="3762" y="11"/>
                  </a:lnTo>
                  <a:lnTo>
                    <a:pt x="3765" y="14"/>
                  </a:lnTo>
                  <a:lnTo>
                    <a:pt x="3768" y="11"/>
                  </a:lnTo>
                  <a:lnTo>
                    <a:pt x="3762" y="11"/>
                  </a:lnTo>
                  <a:lnTo>
                    <a:pt x="3759" y="19"/>
                  </a:lnTo>
                  <a:lnTo>
                    <a:pt x="3752" y="32"/>
                  </a:lnTo>
                  <a:lnTo>
                    <a:pt x="3719" y="81"/>
                  </a:lnTo>
                  <a:lnTo>
                    <a:pt x="3665" y="154"/>
                  </a:lnTo>
                  <a:lnTo>
                    <a:pt x="3495" y="375"/>
                  </a:lnTo>
                  <a:lnTo>
                    <a:pt x="3230" y="704"/>
                  </a:lnTo>
                  <a:lnTo>
                    <a:pt x="2864" y="1158"/>
                  </a:lnTo>
                  <a:lnTo>
                    <a:pt x="2383" y="1740"/>
                  </a:lnTo>
                  <a:lnTo>
                    <a:pt x="1787" y="2460"/>
                  </a:lnTo>
                  <a:lnTo>
                    <a:pt x="1064" y="3332"/>
                  </a:lnTo>
                  <a:lnTo>
                    <a:pt x="205" y="4359"/>
                  </a:lnTo>
                  <a:lnTo>
                    <a:pt x="211" y="4364"/>
                  </a:lnTo>
                  <a:lnTo>
                    <a:pt x="217" y="4357"/>
                  </a:lnTo>
                  <a:lnTo>
                    <a:pt x="14" y="4216"/>
                  </a:lnTo>
                  <a:lnTo>
                    <a:pt x="8" y="4224"/>
                  </a:lnTo>
                  <a:lnTo>
                    <a:pt x="14" y="4230"/>
                  </a:lnTo>
                  <a:lnTo>
                    <a:pt x="8" y="4224"/>
                  </a:lnTo>
                  <a:lnTo>
                    <a:pt x="3" y="4230"/>
                  </a:lnTo>
                  <a:lnTo>
                    <a:pt x="208" y="4370"/>
                  </a:lnTo>
                  <a:lnTo>
                    <a:pt x="213" y="4373"/>
                  </a:lnTo>
                  <a:lnTo>
                    <a:pt x="219" y="4370"/>
                  </a:lnTo>
                  <a:lnTo>
                    <a:pt x="1136" y="3270"/>
                  </a:lnTo>
                  <a:lnTo>
                    <a:pt x="1897" y="2353"/>
                  </a:lnTo>
                  <a:lnTo>
                    <a:pt x="2516" y="1605"/>
                  </a:lnTo>
                  <a:lnTo>
                    <a:pt x="2995" y="1020"/>
                  </a:lnTo>
                  <a:lnTo>
                    <a:pt x="3352" y="577"/>
                  </a:lnTo>
                  <a:lnTo>
                    <a:pt x="3595" y="269"/>
                  </a:lnTo>
                  <a:lnTo>
                    <a:pt x="3676" y="165"/>
                  </a:lnTo>
                  <a:lnTo>
                    <a:pt x="3733" y="87"/>
                  </a:lnTo>
                  <a:lnTo>
                    <a:pt x="3768" y="38"/>
                  </a:lnTo>
                  <a:lnTo>
                    <a:pt x="3775" y="21"/>
                  </a:lnTo>
                  <a:lnTo>
                    <a:pt x="3779" y="11"/>
                  </a:lnTo>
                  <a:lnTo>
                    <a:pt x="3775" y="2"/>
                  </a:lnTo>
                  <a:lnTo>
                    <a:pt x="3768" y="0"/>
                  </a:lnTo>
                  <a:lnTo>
                    <a:pt x="3762" y="2"/>
                  </a:lnTo>
                  <a:lnTo>
                    <a:pt x="3757" y="5"/>
                  </a:lnTo>
                  <a:lnTo>
                    <a:pt x="3727" y="30"/>
                  </a:lnTo>
                  <a:lnTo>
                    <a:pt x="3681" y="73"/>
                  </a:lnTo>
                  <a:lnTo>
                    <a:pt x="3547" y="210"/>
                  </a:lnTo>
                  <a:lnTo>
                    <a:pt x="3363" y="410"/>
                  </a:lnTo>
                  <a:lnTo>
                    <a:pt x="3133" y="663"/>
                  </a:lnTo>
                  <a:lnTo>
                    <a:pt x="2871" y="955"/>
                  </a:lnTo>
                  <a:lnTo>
                    <a:pt x="2272" y="1630"/>
                  </a:lnTo>
                  <a:lnTo>
                    <a:pt x="1633" y="2355"/>
                  </a:lnTo>
                  <a:lnTo>
                    <a:pt x="1018" y="3053"/>
                  </a:lnTo>
                  <a:lnTo>
                    <a:pt x="500" y="3650"/>
                  </a:lnTo>
                  <a:lnTo>
                    <a:pt x="3" y="4219"/>
                  </a:lnTo>
                  <a:lnTo>
                    <a:pt x="0" y="4224"/>
                  </a:lnTo>
                  <a:lnTo>
                    <a:pt x="3" y="4230"/>
                  </a:lnTo>
                  <a:lnTo>
                    <a:pt x="8" y="422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8" name="Freeform 114"/>
            <p:cNvSpPr/>
            <p:nvPr/>
          </p:nvSpPr>
          <p:spPr bwMode="auto">
            <a:xfrm>
              <a:off x="2720" y="1908"/>
              <a:ext cx="28" cy="36"/>
            </a:xfrm>
            <a:custGeom>
              <a:avLst/>
              <a:gdLst>
                <a:gd name="T0" fmla="*/ 316 w 316"/>
                <a:gd name="T1" fmla="*/ 0 h 405"/>
                <a:gd name="T2" fmla="*/ 305 w 316"/>
                <a:gd name="T3" fmla="*/ 8 h 405"/>
                <a:gd name="T4" fmla="*/ 283 w 316"/>
                <a:gd name="T5" fmla="*/ 30 h 405"/>
                <a:gd name="T6" fmla="*/ 261 w 316"/>
                <a:gd name="T7" fmla="*/ 62 h 405"/>
                <a:gd name="T8" fmla="*/ 208 w 316"/>
                <a:gd name="T9" fmla="*/ 138 h 405"/>
                <a:gd name="T10" fmla="*/ 129 w 316"/>
                <a:gd name="T11" fmla="*/ 237 h 405"/>
                <a:gd name="T12" fmla="*/ 0 w 316"/>
                <a:gd name="T13" fmla="*/ 405 h 405"/>
                <a:gd name="T14" fmla="*/ 146 w 316"/>
                <a:gd name="T15" fmla="*/ 221 h 405"/>
                <a:gd name="T16" fmla="*/ 245 w 316"/>
                <a:gd name="T17" fmla="*/ 97 h 405"/>
                <a:gd name="T18" fmla="*/ 302 w 316"/>
                <a:gd name="T19" fmla="*/ 24 h 405"/>
                <a:gd name="T20" fmla="*/ 313 w 316"/>
                <a:gd name="T21" fmla="*/ 5 h 405"/>
                <a:gd name="T22" fmla="*/ 316 w 316"/>
                <a:gd name="T23"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6" h="405">
                  <a:moveTo>
                    <a:pt x="316" y="0"/>
                  </a:moveTo>
                  <a:lnTo>
                    <a:pt x="305" y="8"/>
                  </a:lnTo>
                  <a:lnTo>
                    <a:pt x="283" y="30"/>
                  </a:lnTo>
                  <a:lnTo>
                    <a:pt x="261" y="62"/>
                  </a:lnTo>
                  <a:lnTo>
                    <a:pt x="208" y="138"/>
                  </a:lnTo>
                  <a:lnTo>
                    <a:pt x="129" y="237"/>
                  </a:lnTo>
                  <a:lnTo>
                    <a:pt x="0" y="405"/>
                  </a:lnTo>
                  <a:lnTo>
                    <a:pt x="146" y="221"/>
                  </a:lnTo>
                  <a:lnTo>
                    <a:pt x="245" y="97"/>
                  </a:lnTo>
                  <a:lnTo>
                    <a:pt x="302" y="24"/>
                  </a:lnTo>
                  <a:lnTo>
                    <a:pt x="313" y="5"/>
                  </a:lnTo>
                  <a:lnTo>
                    <a:pt x="316" y="0"/>
                  </a:lnTo>
                  <a:close/>
                </a:path>
              </a:pathLst>
            </a:custGeom>
            <a:solidFill>
              <a:srgbClr val="197F3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59" name="Freeform 115"/>
            <p:cNvSpPr/>
            <p:nvPr/>
          </p:nvSpPr>
          <p:spPr bwMode="auto">
            <a:xfrm>
              <a:off x="2666" y="1910"/>
              <a:ext cx="79" cy="99"/>
            </a:xfrm>
            <a:custGeom>
              <a:avLst/>
              <a:gdLst>
                <a:gd name="T0" fmla="*/ 872 w 872"/>
                <a:gd name="T1" fmla="*/ 0 h 1089"/>
                <a:gd name="T2" fmla="*/ 834 w 872"/>
                <a:gd name="T3" fmla="*/ 40 h 1089"/>
                <a:gd name="T4" fmla="*/ 778 w 872"/>
                <a:gd name="T5" fmla="*/ 116 h 1089"/>
                <a:gd name="T6" fmla="*/ 702 w 872"/>
                <a:gd name="T7" fmla="*/ 212 h 1089"/>
                <a:gd name="T8" fmla="*/ 459 w 872"/>
                <a:gd name="T9" fmla="*/ 520 h 1089"/>
                <a:gd name="T10" fmla="*/ 102 w 872"/>
                <a:gd name="T11" fmla="*/ 963 h 1089"/>
                <a:gd name="T12" fmla="*/ 0 w 872"/>
                <a:gd name="T13" fmla="*/ 1089 h 1089"/>
                <a:gd name="T14" fmla="*/ 589 w 872"/>
                <a:gd name="T15" fmla="*/ 375 h 1089"/>
                <a:gd name="T16" fmla="*/ 718 w 872"/>
                <a:gd name="T17" fmla="*/ 207 h 1089"/>
                <a:gd name="T18" fmla="*/ 797 w 872"/>
                <a:gd name="T19" fmla="*/ 108 h 1089"/>
                <a:gd name="T20" fmla="*/ 850 w 872"/>
                <a:gd name="T21" fmla="*/ 32 h 1089"/>
                <a:gd name="T22" fmla="*/ 872 w 872"/>
                <a:gd name="T23" fmla="*/ 0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2" h="1089">
                  <a:moveTo>
                    <a:pt x="872" y="0"/>
                  </a:moveTo>
                  <a:lnTo>
                    <a:pt x="834" y="40"/>
                  </a:lnTo>
                  <a:lnTo>
                    <a:pt x="778" y="116"/>
                  </a:lnTo>
                  <a:lnTo>
                    <a:pt x="702" y="212"/>
                  </a:lnTo>
                  <a:lnTo>
                    <a:pt x="459" y="520"/>
                  </a:lnTo>
                  <a:lnTo>
                    <a:pt x="102" y="963"/>
                  </a:lnTo>
                  <a:lnTo>
                    <a:pt x="0" y="1089"/>
                  </a:lnTo>
                  <a:lnTo>
                    <a:pt x="589" y="375"/>
                  </a:lnTo>
                  <a:lnTo>
                    <a:pt x="718" y="207"/>
                  </a:lnTo>
                  <a:lnTo>
                    <a:pt x="797" y="108"/>
                  </a:lnTo>
                  <a:lnTo>
                    <a:pt x="850" y="32"/>
                  </a:lnTo>
                  <a:lnTo>
                    <a:pt x="872" y="0"/>
                  </a:lnTo>
                  <a:close/>
                </a:path>
              </a:pathLst>
            </a:custGeom>
            <a:solidFill>
              <a:srgbClr val="6731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60" name="Freeform 116"/>
            <p:cNvSpPr/>
            <p:nvPr/>
          </p:nvSpPr>
          <p:spPr bwMode="auto">
            <a:xfrm>
              <a:off x="2413" y="1914"/>
              <a:ext cx="329" cy="388"/>
            </a:xfrm>
            <a:custGeom>
              <a:avLst/>
              <a:gdLst>
                <a:gd name="T0" fmla="*/ 3616 w 3616"/>
                <a:gd name="T1" fmla="*/ 0 h 4267"/>
                <a:gd name="T2" fmla="*/ 3492 w 3616"/>
                <a:gd name="T3" fmla="*/ 138 h 4267"/>
                <a:gd name="T4" fmla="*/ 3368 w 3616"/>
                <a:gd name="T5" fmla="*/ 297 h 4267"/>
                <a:gd name="T6" fmla="*/ 3203 w 3616"/>
                <a:gd name="T7" fmla="*/ 502 h 4267"/>
                <a:gd name="T8" fmla="*/ 2753 w 3616"/>
                <a:gd name="T9" fmla="*/ 1061 h 4267"/>
                <a:gd name="T10" fmla="*/ 2274 w 3616"/>
                <a:gd name="T11" fmla="*/ 1640 h 4267"/>
                <a:gd name="T12" fmla="*/ 1678 w 3616"/>
                <a:gd name="T13" fmla="*/ 2360 h 4267"/>
                <a:gd name="T14" fmla="*/ 955 w 3616"/>
                <a:gd name="T15" fmla="*/ 3229 h 4267"/>
                <a:gd name="T16" fmla="*/ 100 w 3616"/>
                <a:gd name="T17" fmla="*/ 4257 h 4267"/>
                <a:gd name="T18" fmla="*/ 5 w 3616"/>
                <a:gd name="T19" fmla="*/ 4191 h 4267"/>
                <a:gd name="T20" fmla="*/ 0 w 3616"/>
                <a:gd name="T21" fmla="*/ 4197 h 4267"/>
                <a:gd name="T22" fmla="*/ 100 w 3616"/>
                <a:gd name="T23" fmla="*/ 4267 h 4267"/>
                <a:gd name="T24" fmla="*/ 1697 w 3616"/>
                <a:gd name="T25" fmla="*/ 2353 h 4267"/>
                <a:gd name="T26" fmla="*/ 2782 w 3616"/>
                <a:gd name="T27" fmla="*/ 1049 h 4267"/>
                <a:gd name="T28" fmla="*/ 2884 w 3616"/>
                <a:gd name="T29" fmla="*/ 923 h 4267"/>
                <a:gd name="T30" fmla="*/ 3241 w 3616"/>
                <a:gd name="T31" fmla="*/ 480 h 4267"/>
                <a:gd name="T32" fmla="*/ 3484 w 3616"/>
                <a:gd name="T33" fmla="*/ 172 h 4267"/>
                <a:gd name="T34" fmla="*/ 3560 w 3616"/>
                <a:gd name="T35" fmla="*/ 76 h 4267"/>
                <a:gd name="T36" fmla="*/ 3616 w 3616"/>
                <a:gd name="T37" fmla="*/ 0 h 4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616" h="4267">
                  <a:moveTo>
                    <a:pt x="3616" y="0"/>
                  </a:moveTo>
                  <a:lnTo>
                    <a:pt x="3492" y="138"/>
                  </a:lnTo>
                  <a:lnTo>
                    <a:pt x="3368" y="297"/>
                  </a:lnTo>
                  <a:lnTo>
                    <a:pt x="3203" y="502"/>
                  </a:lnTo>
                  <a:lnTo>
                    <a:pt x="2753" y="1061"/>
                  </a:lnTo>
                  <a:lnTo>
                    <a:pt x="2274" y="1640"/>
                  </a:lnTo>
                  <a:lnTo>
                    <a:pt x="1678" y="2360"/>
                  </a:lnTo>
                  <a:lnTo>
                    <a:pt x="955" y="3229"/>
                  </a:lnTo>
                  <a:lnTo>
                    <a:pt x="100" y="4257"/>
                  </a:lnTo>
                  <a:lnTo>
                    <a:pt x="5" y="4191"/>
                  </a:lnTo>
                  <a:lnTo>
                    <a:pt x="0" y="4197"/>
                  </a:lnTo>
                  <a:lnTo>
                    <a:pt x="100" y="4267"/>
                  </a:lnTo>
                  <a:lnTo>
                    <a:pt x="1697" y="2353"/>
                  </a:lnTo>
                  <a:lnTo>
                    <a:pt x="2782" y="1049"/>
                  </a:lnTo>
                  <a:lnTo>
                    <a:pt x="2884" y="923"/>
                  </a:lnTo>
                  <a:lnTo>
                    <a:pt x="3241" y="480"/>
                  </a:lnTo>
                  <a:lnTo>
                    <a:pt x="3484" y="172"/>
                  </a:lnTo>
                  <a:lnTo>
                    <a:pt x="3560" y="76"/>
                  </a:lnTo>
                  <a:lnTo>
                    <a:pt x="3616" y="0"/>
                  </a:lnTo>
                  <a:close/>
                </a:path>
              </a:pathLst>
            </a:custGeom>
            <a:solidFill>
              <a:srgbClr val="67312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61" name="Freeform 117"/>
            <p:cNvSpPr/>
            <p:nvPr/>
          </p:nvSpPr>
          <p:spPr bwMode="auto">
            <a:xfrm>
              <a:off x="2386" y="2322"/>
              <a:ext cx="24" cy="26"/>
            </a:xfrm>
            <a:custGeom>
              <a:avLst/>
              <a:gdLst>
                <a:gd name="T0" fmla="*/ 259 w 265"/>
                <a:gd name="T1" fmla="*/ 237 h 283"/>
                <a:gd name="T2" fmla="*/ 265 w 265"/>
                <a:gd name="T3" fmla="*/ 194 h 283"/>
                <a:gd name="T4" fmla="*/ 256 w 265"/>
                <a:gd name="T5" fmla="*/ 139 h 283"/>
                <a:gd name="T6" fmla="*/ 235 w 265"/>
                <a:gd name="T7" fmla="*/ 83 h 283"/>
                <a:gd name="T8" fmla="*/ 194 w 265"/>
                <a:gd name="T9" fmla="*/ 37 h 283"/>
                <a:gd name="T10" fmla="*/ 170 w 265"/>
                <a:gd name="T11" fmla="*/ 21 h 283"/>
                <a:gd name="T12" fmla="*/ 141 w 265"/>
                <a:gd name="T13" fmla="*/ 7 h 283"/>
                <a:gd name="T14" fmla="*/ 76 w 265"/>
                <a:gd name="T15" fmla="*/ 0 h 283"/>
                <a:gd name="T16" fmla="*/ 44 w 265"/>
                <a:gd name="T17" fmla="*/ 2 h 283"/>
                <a:gd name="T18" fmla="*/ 19 w 265"/>
                <a:gd name="T19" fmla="*/ 16 h 283"/>
                <a:gd name="T20" fmla="*/ 5 w 265"/>
                <a:gd name="T21" fmla="*/ 35 h 283"/>
                <a:gd name="T22" fmla="*/ 0 w 265"/>
                <a:gd name="T23" fmla="*/ 58 h 283"/>
                <a:gd name="T24" fmla="*/ 5 w 265"/>
                <a:gd name="T25" fmla="*/ 86 h 283"/>
                <a:gd name="T26" fmla="*/ 33 w 265"/>
                <a:gd name="T27" fmla="*/ 145 h 283"/>
                <a:gd name="T28" fmla="*/ 78 w 265"/>
                <a:gd name="T29" fmla="*/ 201 h 283"/>
                <a:gd name="T30" fmla="*/ 118 w 265"/>
                <a:gd name="T31" fmla="*/ 242 h 283"/>
                <a:gd name="T32" fmla="*/ 157 w 265"/>
                <a:gd name="T33" fmla="*/ 269 h 283"/>
                <a:gd name="T34" fmla="*/ 189 w 265"/>
                <a:gd name="T35" fmla="*/ 283 h 283"/>
                <a:gd name="T36" fmla="*/ 213 w 265"/>
                <a:gd name="T37" fmla="*/ 283 h 283"/>
                <a:gd name="T38" fmla="*/ 232 w 265"/>
                <a:gd name="T39" fmla="*/ 274 h 283"/>
                <a:gd name="T40" fmla="*/ 251 w 265"/>
                <a:gd name="T41" fmla="*/ 256 h 283"/>
                <a:gd name="T42" fmla="*/ 251 w 265"/>
                <a:gd name="T43" fmla="*/ 234 h 283"/>
                <a:gd name="T44" fmla="*/ 238 w 265"/>
                <a:gd name="T45" fmla="*/ 247 h 283"/>
                <a:gd name="T46" fmla="*/ 216 w 265"/>
                <a:gd name="T47" fmla="*/ 263 h 283"/>
                <a:gd name="T48" fmla="*/ 192 w 265"/>
                <a:gd name="T49" fmla="*/ 267 h 283"/>
                <a:gd name="T50" fmla="*/ 164 w 265"/>
                <a:gd name="T51" fmla="*/ 256 h 283"/>
                <a:gd name="T52" fmla="*/ 129 w 265"/>
                <a:gd name="T53" fmla="*/ 231 h 283"/>
                <a:gd name="T54" fmla="*/ 90 w 265"/>
                <a:gd name="T55" fmla="*/ 191 h 283"/>
                <a:gd name="T56" fmla="*/ 46 w 265"/>
                <a:gd name="T57" fmla="*/ 134 h 283"/>
                <a:gd name="T58" fmla="*/ 21 w 265"/>
                <a:gd name="T59" fmla="*/ 81 h 283"/>
                <a:gd name="T60" fmla="*/ 19 w 265"/>
                <a:gd name="T61" fmla="*/ 48 h 283"/>
                <a:gd name="T62" fmla="*/ 24 w 265"/>
                <a:gd name="T63" fmla="*/ 32 h 283"/>
                <a:gd name="T64" fmla="*/ 38 w 265"/>
                <a:gd name="T65" fmla="*/ 21 h 283"/>
                <a:gd name="T66" fmla="*/ 60 w 265"/>
                <a:gd name="T67" fmla="*/ 16 h 283"/>
                <a:gd name="T68" fmla="*/ 102 w 265"/>
                <a:gd name="T69" fmla="*/ 16 h 283"/>
                <a:gd name="T70" fmla="*/ 148 w 265"/>
                <a:gd name="T71" fmla="*/ 29 h 283"/>
                <a:gd name="T72" fmla="*/ 184 w 265"/>
                <a:gd name="T73" fmla="*/ 48 h 283"/>
                <a:gd name="T74" fmla="*/ 219 w 265"/>
                <a:gd name="T75" fmla="*/ 91 h 283"/>
                <a:gd name="T76" fmla="*/ 240 w 265"/>
                <a:gd name="T77" fmla="*/ 143 h 283"/>
                <a:gd name="T78" fmla="*/ 249 w 265"/>
                <a:gd name="T79" fmla="*/ 194 h 283"/>
                <a:gd name="T80" fmla="*/ 243 w 265"/>
                <a:gd name="T81" fmla="*/ 231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283">
                  <a:moveTo>
                    <a:pt x="251" y="234"/>
                  </a:moveTo>
                  <a:lnTo>
                    <a:pt x="259" y="237"/>
                  </a:lnTo>
                  <a:lnTo>
                    <a:pt x="265" y="215"/>
                  </a:lnTo>
                  <a:lnTo>
                    <a:pt x="265" y="194"/>
                  </a:lnTo>
                  <a:lnTo>
                    <a:pt x="262" y="166"/>
                  </a:lnTo>
                  <a:lnTo>
                    <a:pt x="256" y="139"/>
                  </a:lnTo>
                  <a:lnTo>
                    <a:pt x="249" y="110"/>
                  </a:lnTo>
                  <a:lnTo>
                    <a:pt x="235" y="83"/>
                  </a:lnTo>
                  <a:lnTo>
                    <a:pt x="216" y="58"/>
                  </a:lnTo>
                  <a:lnTo>
                    <a:pt x="194" y="37"/>
                  </a:lnTo>
                  <a:lnTo>
                    <a:pt x="184" y="26"/>
                  </a:lnTo>
                  <a:lnTo>
                    <a:pt x="170" y="21"/>
                  </a:lnTo>
                  <a:lnTo>
                    <a:pt x="157" y="12"/>
                  </a:lnTo>
                  <a:lnTo>
                    <a:pt x="141" y="7"/>
                  </a:lnTo>
                  <a:lnTo>
                    <a:pt x="106" y="0"/>
                  </a:lnTo>
                  <a:lnTo>
                    <a:pt x="76" y="0"/>
                  </a:lnTo>
                  <a:lnTo>
                    <a:pt x="56" y="0"/>
                  </a:lnTo>
                  <a:lnTo>
                    <a:pt x="44" y="2"/>
                  </a:lnTo>
                  <a:lnTo>
                    <a:pt x="30" y="7"/>
                  </a:lnTo>
                  <a:lnTo>
                    <a:pt x="19" y="16"/>
                  </a:lnTo>
                  <a:lnTo>
                    <a:pt x="10" y="24"/>
                  </a:lnTo>
                  <a:lnTo>
                    <a:pt x="5" y="35"/>
                  </a:lnTo>
                  <a:lnTo>
                    <a:pt x="3" y="45"/>
                  </a:lnTo>
                  <a:lnTo>
                    <a:pt x="0" y="58"/>
                  </a:lnTo>
                  <a:lnTo>
                    <a:pt x="3" y="72"/>
                  </a:lnTo>
                  <a:lnTo>
                    <a:pt x="5" y="86"/>
                  </a:lnTo>
                  <a:lnTo>
                    <a:pt x="16" y="113"/>
                  </a:lnTo>
                  <a:lnTo>
                    <a:pt x="33" y="145"/>
                  </a:lnTo>
                  <a:lnTo>
                    <a:pt x="54" y="175"/>
                  </a:lnTo>
                  <a:lnTo>
                    <a:pt x="78" y="201"/>
                  </a:lnTo>
                  <a:lnTo>
                    <a:pt x="100" y="223"/>
                  </a:lnTo>
                  <a:lnTo>
                    <a:pt x="118" y="242"/>
                  </a:lnTo>
                  <a:lnTo>
                    <a:pt x="138" y="258"/>
                  </a:lnTo>
                  <a:lnTo>
                    <a:pt x="157" y="269"/>
                  </a:lnTo>
                  <a:lnTo>
                    <a:pt x="173" y="277"/>
                  </a:lnTo>
                  <a:lnTo>
                    <a:pt x="189" y="283"/>
                  </a:lnTo>
                  <a:lnTo>
                    <a:pt x="203" y="283"/>
                  </a:lnTo>
                  <a:lnTo>
                    <a:pt x="213" y="283"/>
                  </a:lnTo>
                  <a:lnTo>
                    <a:pt x="221" y="280"/>
                  </a:lnTo>
                  <a:lnTo>
                    <a:pt x="232" y="274"/>
                  </a:lnTo>
                  <a:lnTo>
                    <a:pt x="238" y="269"/>
                  </a:lnTo>
                  <a:lnTo>
                    <a:pt x="251" y="256"/>
                  </a:lnTo>
                  <a:lnTo>
                    <a:pt x="259" y="237"/>
                  </a:lnTo>
                  <a:lnTo>
                    <a:pt x="251" y="234"/>
                  </a:lnTo>
                  <a:lnTo>
                    <a:pt x="243" y="231"/>
                  </a:lnTo>
                  <a:lnTo>
                    <a:pt x="238" y="247"/>
                  </a:lnTo>
                  <a:lnTo>
                    <a:pt x="226" y="258"/>
                  </a:lnTo>
                  <a:lnTo>
                    <a:pt x="216" y="263"/>
                  </a:lnTo>
                  <a:lnTo>
                    <a:pt x="203" y="267"/>
                  </a:lnTo>
                  <a:lnTo>
                    <a:pt x="192" y="267"/>
                  </a:lnTo>
                  <a:lnTo>
                    <a:pt x="178" y="261"/>
                  </a:lnTo>
                  <a:lnTo>
                    <a:pt x="164" y="256"/>
                  </a:lnTo>
                  <a:lnTo>
                    <a:pt x="148" y="245"/>
                  </a:lnTo>
                  <a:lnTo>
                    <a:pt x="129" y="231"/>
                  </a:lnTo>
                  <a:lnTo>
                    <a:pt x="111" y="212"/>
                  </a:lnTo>
                  <a:lnTo>
                    <a:pt x="90" y="191"/>
                  </a:lnTo>
                  <a:lnTo>
                    <a:pt x="67" y="164"/>
                  </a:lnTo>
                  <a:lnTo>
                    <a:pt x="46" y="134"/>
                  </a:lnTo>
                  <a:lnTo>
                    <a:pt x="30" y="107"/>
                  </a:lnTo>
                  <a:lnTo>
                    <a:pt x="21" y="81"/>
                  </a:lnTo>
                  <a:lnTo>
                    <a:pt x="16" y="58"/>
                  </a:lnTo>
                  <a:lnTo>
                    <a:pt x="19" y="48"/>
                  </a:lnTo>
                  <a:lnTo>
                    <a:pt x="21" y="40"/>
                  </a:lnTo>
                  <a:lnTo>
                    <a:pt x="24" y="32"/>
                  </a:lnTo>
                  <a:lnTo>
                    <a:pt x="30" y="26"/>
                  </a:lnTo>
                  <a:lnTo>
                    <a:pt x="38" y="21"/>
                  </a:lnTo>
                  <a:lnTo>
                    <a:pt x="49" y="19"/>
                  </a:lnTo>
                  <a:lnTo>
                    <a:pt x="60" y="16"/>
                  </a:lnTo>
                  <a:lnTo>
                    <a:pt x="76" y="16"/>
                  </a:lnTo>
                  <a:lnTo>
                    <a:pt x="102" y="16"/>
                  </a:lnTo>
                  <a:lnTo>
                    <a:pt x="134" y="24"/>
                  </a:lnTo>
                  <a:lnTo>
                    <a:pt x="148" y="29"/>
                  </a:lnTo>
                  <a:lnTo>
                    <a:pt x="162" y="35"/>
                  </a:lnTo>
                  <a:lnTo>
                    <a:pt x="184" y="48"/>
                  </a:lnTo>
                  <a:lnTo>
                    <a:pt x="203" y="70"/>
                  </a:lnTo>
                  <a:lnTo>
                    <a:pt x="219" y="91"/>
                  </a:lnTo>
                  <a:lnTo>
                    <a:pt x="232" y="115"/>
                  </a:lnTo>
                  <a:lnTo>
                    <a:pt x="240" y="143"/>
                  </a:lnTo>
                  <a:lnTo>
                    <a:pt x="245" y="169"/>
                  </a:lnTo>
                  <a:lnTo>
                    <a:pt x="249" y="194"/>
                  </a:lnTo>
                  <a:lnTo>
                    <a:pt x="249" y="215"/>
                  </a:lnTo>
                  <a:lnTo>
                    <a:pt x="243" y="231"/>
                  </a:lnTo>
                  <a:lnTo>
                    <a:pt x="251" y="234"/>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62" name="Freeform 118"/>
            <p:cNvSpPr/>
            <p:nvPr/>
          </p:nvSpPr>
          <p:spPr bwMode="auto">
            <a:xfrm>
              <a:off x="2395" y="2310"/>
              <a:ext cx="34" cy="29"/>
            </a:xfrm>
            <a:custGeom>
              <a:avLst/>
              <a:gdLst>
                <a:gd name="T0" fmla="*/ 369 w 378"/>
                <a:gd name="T1" fmla="*/ 256 h 321"/>
                <a:gd name="T2" fmla="*/ 378 w 378"/>
                <a:gd name="T3" fmla="*/ 221 h 321"/>
                <a:gd name="T4" fmla="*/ 369 w 378"/>
                <a:gd name="T5" fmla="*/ 180 h 321"/>
                <a:gd name="T6" fmla="*/ 348 w 378"/>
                <a:gd name="T7" fmla="*/ 140 h 321"/>
                <a:gd name="T8" fmla="*/ 313 w 378"/>
                <a:gd name="T9" fmla="*/ 104 h 321"/>
                <a:gd name="T10" fmla="*/ 270 w 378"/>
                <a:gd name="T11" fmla="*/ 70 h 321"/>
                <a:gd name="T12" fmla="*/ 199 w 378"/>
                <a:gd name="T13" fmla="*/ 30 h 321"/>
                <a:gd name="T14" fmla="*/ 151 w 378"/>
                <a:gd name="T15" fmla="*/ 10 h 321"/>
                <a:gd name="T16" fmla="*/ 102 w 378"/>
                <a:gd name="T17" fmla="*/ 0 h 321"/>
                <a:gd name="T18" fmla="*/ 62 w 378"/>
                <a:gd name="T19" fmla="*/ 0 h 321"/>
                <a:gd name="T20" fmla="*/ 26 w 378"/>
                <a:gd name="T21" fmla="*/ 14 h 321"/>
                <a:gd name="T22" fmla="*/ 5 w 378"/>
                <a:gd name="T23" fmla="*/ 37 h 321"/>
                <a:gd name="T24" fmla="*/ 0 w 378"/>
                <a:gd name="T25" fmla="*/ 56 h 321"/>
                <a:gd name="T26" fmla="*/ 3 w 378"/>
                <a:gd name="T27" fmla="*/ 86 h 321"/>
                <a:gd name="T28" fmla="*/ 14 w 378"/>
                <a:gd name="T29" fmla="*/ 127 h 321"/>
                <a:gd name="T30" fmla="*/ 37 w 378"/>
                <a:gd name="T31" fmla="*/ 170 h 321"/>
                <a:gd name="T32" fmla="*/ 70 w 378"/>
                <a:gd name="T33" fmla="*/ 210 h 321"/>
                <a:gd name="T34" fmla="*/ 108 w 378"/>
                <a:gd name="T35" fmla="*/ 248 h 321"/>
                <a:gd name="T36" fmla="*/ 148 w 378"/>
                <a:gd name="T37" fmla="*/ 281 h 321"/>
                <a:gd name="T38" fmla="*/ 194 w 378"/>
                <a:gd name="T39" fmla="*/ 304 h 321"/>
                <a:gd name="T40" fmla="*/ 240 w 378"/>
                <a:gd name="T41" fmla="*/ 318 h 321"/>
                <a:gd name="T42" fmla="*/ 291 w 378"/>
                <a:gd name="T43" fmla="*/ 318 h 321"/>
                <a:gd name="T44" fmla="*/ 318 w 378"/>
                <a:gd name="T45" fmla="*/ 307 h 321"/>
                <a:gd name="T46" fmla="*/ 343 w 378"/>
                <a:gd name="T47" fmla="*/ 291 h 321"/>
                <a:gd name="T48" fmla="*/ 362 w 378"/>
                <a:gd name="T49" fmla="*/ 267 h 321"/>
                <a:gd name="T50" fmla="*/ 362 w 378"/>
                <a:gd name="T51" fmla="*/ 253 h 321"/>
                <a:gd name="T52" fmla="*/ 348 w 378"/>
                <a:gd name="T53" fmla="*/ 258 h 321"/>
                <a:gd name="T54" fmla="*/ 350 w 378"/>
                <a:gd name="T55" fmla="*/ 258 h 321"/>
                <a:gd name="T56" fmla="*/ 311 w 378"/>
                <a:gd name="T57" fmla="*/ 293 h 321"/>
                <a:gd name="T58" fmla="*/ 265 w 378"/>
                <a:gd name="T59" fmla="*/ 304 h 321"/>
                <a:gd name="T60" fmla="*/ 224 w 378"/>
                <a:gd name="T61" fmla="*/ 297 h 321"/>
                <a:gd name="T62" fmla="*/ 180 w 378"/>
                <a:gd name="T63" fmla="*/ 281 h 321"/>
                <a:gd name="T64" fmla="*/ 137 w 378"/>
                <a:gd name="T65" fmla="*/ 251 h 321"/>
                <a:gd name="T66" fmla="*/ 100 w 378"/>
                <a:gd name="T67" fmla="*/ 219 h 321"/>
                <a:gd name="T68" fmla="*/ 65 w 378"/>
                <a:gd name="T69" fmla="*/ 180 h 321"/>
                <a:gd name="T70" fmla="*/ 37 w 378"/>
                <a:gd name="T71" fmla="*/ 140 h 321"/>
                <a:gd name="T72" fmla="*/ 21 w 378"/>
                <a:gd name="T73" fmla="*/ 102 h 321"/>
                <a:gd name="T74" fmla="*/ 16 w 378"/>
                <a:gd name="T75" fmla="*/ 67 h 321"/>
                <a:gd name="T76" fmla="*/ 24 w 378"/>
                <a:gd name="T77" fmla="*/ 37 h 321"/>
                <a:gd name="T78" fmla="*/ 49 w 378"/>
                <a:gd name="T79" fmla="*/ 21 h 321"/>
                <a:gd name="T80" fmla="*/ 81 w 378"/>
                <a:gd name="T81" fmla="*/ 16 h 321"/>
                <a:gd name="T82" fmla="*/ 124 w 378"/>
                <a:gd name="T83" fmla="*/ 21 h 321"/>
                <a:gd name="T84" fmla="*/ 170 w 378"/>
                <a:gd name="T85" fmla="*/ 35 h 321"/>
                <a:gd name="T86" fmla="*/ 261 w 378"/>
                <a:gd name="T87" fmla="*/ 83 h 321"/>
                <a:gd name="T88" fmla="*/ 302 w 378"/>
                <a:gd name="T89" fmla="*/ 116 h 321"/>
                <a:gd name="T90" fmla="*/ 334 w 378"/>
                <a:gd name="T91" fmla="*/ 150 h 321"/>
                <a:gd name="T92" fmla="*/ 356 w 378"/>
                <a:gd name="T93" fmla="*/ 186 h 321"/>
                <a:gd name="T94" fmla="*/ 362 w 378"/>
                <a:gd name="T95" fmla="*/ 221 h 321"/>
                <a:gd name="T96" fmla="*/ 356 w 378"/>
                <a:gd name="T97" fmla="*/ 248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8" h="321">
                  <a:moveTo>
                    <a:pt x="362" y="253"/>
                  </a:moveTo>
                  <a:lnTo>
                    <a:pt x="369" y="256"/>
                  </a:lnTo>
                  <a:lnTo>
                    <a:pt x="378" y="237"/>
                  </a:lnTo>
                  <a:lnTo>
                    <a:pt x="378" y="221"/>
                  </a:lnTo>
                  <a:lnTo>
                    <a:pt x="375" y="199"/>
                  </a:lnTo>
                  <a:lnTo>
                    <a:pt x="369" y="180"/>
                  </a:lnTo>
                  <a:lnTo>
                    <a:pt x="359" y="159"/>
                  </a:lnTo>
                  <a:lnTo>
                    <a:pt x="348" y="140"/>
                  </a:lnTo>
                  <a:lnTo>
                    <a:pt x="332" y="122"/>
                  </a:lnTo>
                  <a:lnTo>
                    <a:pt x="313" y="104"/>
                  </a:lnTo>
                  <a:lnTo>
                    <a:pt x="291" y="86"/>
                  </a:lnTo>
                  <a:lnTo>
                    <a:pt x="270" y="70"/>
                  </a:lnTo>
                  <a:lnTo>
                    <a:pt x="224" y="43"/>
                  </a:lnTo>
                  <a:lnTo>
                    <a:pt x="199" y="30"/>
                  </a:lnTo>
                  <a:lnTo>
                    <a:pt x="175" y="19"/>
                  </a:lnTo>
                  <a:lnTo>
                    <a:pt x="151" y="10"/>
                  </a:lnTo>
                  <a:lnTo>
                    <a:pt x="127" y="5"/>
                  </a:lnTo>
                  <a:lnTo>
                    <a:pt x="102" y="0"/>
                  </a:lnTo>
                  <a:lnTo>
                    <a:pt x="81" y="0"/>
                  </a:lnTo>
                  <a:lnTo>
                    <a:pt x="62" y="0"/>
                  </a:lnTo>
                  <a:lnTo>
                    <a:pt x="42" y="5"/>
                  </a:lnTo>
                  <a:lnTo>
                    <a:pt x="26" y="14"/>
                  </a:lnTo>
                  <a:lnTo>
                    <a:pt x="14" y="26"/>
                  </a:lnTo>
                  <a:lnTo>
                    <a:pt x="5" y="37"/>
                  </a:lnTo>
                  <a:lnTo>
                    <a:pt x="3" y="46"/>
                  </a:lnTo>
                  <a:lnTo>
                    <a:pt x="0" y="56"/>
                  </a:lnTo>
                  <a:lnTo>
                    <a:pt x="0" y="67"/>
                  </a:lnTo>
                  <a:lnTo>
                    <a:pt x="3" y="86"/>
                  </a:lnTo>
                  <a:lnTo>
                    <a:pt x="5" y="108"/>
                  </a:lnTo>
                  <a:lnTo>
                    <a:pt x="14" y="127"/>
                  </a:lnTo>
                  <a:lnTo>
                    <a:pt x="24" y="148"/>
                  </a:lnTo>
                  <a:lnTo>
                    <a:pt x="37" y="170"/>
                  </a:lnTo>
                  <a:lnTo>
                    <a:pt x="51" y="189"/>
                  </a:lnTo>
                  <a:lnTo>
                    <a:pt x="70" y="210"/>
                  </a:lnTo>
                  <a:lnTo>
                    <a:pt x="86" y="229"/>
                  </a:lnTo>
                  <a:lnTo>
                    <a:pt x="108" y="248"/>
                  </a:lnTo>
                  <a:lnTo>
                    <a:pt x="127" y="265"/>
                  </a:lnTo>
                  <a:lnTo>
                    <a:pt x="148" y="281"/>
                  </a:lnTo>
                  <a:lnTo>
                    <a:pt x="173" y="293"/>
                  </a:lnTo>
                  <a:lnTo>
                    <a:pt x="194" y="304"/>
                  </a:lnTo>
                  <a:lnTo>
                    <a:pt x="219" y="313"/>
                  </a:lnTo>
                  <a:lnTo>
                    <a:pt x="240" y="318"/>
                  </a:lnTo>
                  <a:lnTo>
                    <a:pt x="265" y="321"/>
                  </a:lnTo>
                  <a:lnTo>
                    <a:pt x="291" y="318"/>
                  </a:lnTo>
                  <a:lnTo>
                    <a:pt x="305" y="313"/>
                  </a:lnTo>
                  <a:lnTo>
                    <a:pt x="318" y="307"/>
                  </a:lnTo>
                  <a:lnTo>
                    <a:pt x="329" y="299"/>
                  </a:lnTo>
                  <a:lnTo>
                    <a:pt x="343" y="291"/>
                  </a:lnTo>
                  <a:lnTo>
                    <a:pt x="353" y="281"/>
                  </a:lnTo>
                  <a:lnTo>
                    <a:pt x="362" y="267"/>
                  </a:lnTo>
                  <a:lnTo>
                    <a:pt x="369" y="256"/>
                  </a:lnTo>
                  <a:lnTo>
                    <a:pt x="362" y="253"/>
                  </a:lnTo>
                  <a:lnTo>
                    <a:pt x="356" y="248"/>
                  </a:lnTo>
                  <a:lnTo>
                    <a:pt x="348" y="258"/>
                  </a:lnTo>
                  <a:lnTo>
                    <a:pt x="356" y="265"/>
                  </a:lnTo>
                  <a:lnTo>
                    <a:pt x="350" y="258"/>
                  </a:lnTo>
                  <a:lnTo>
                    <a:pt x="332" y="281"/>
                  </a:lnTo>
                  <a:lnTo>
                    <a:pt x="311" y="293"/>
                  </a:lnTo>
                  <a:lnTo>
                    <a:pt x="288" y="302"/>
                  </a:lnTo>
                  <a:lnTo>
                    <a:pt x="265" y="304"/>
                  </a:lnTo>
                  <a:lnTo>
                    <a:pt x="242" y="302"/>
                  </a:lnTo>
                  <a:lnTo>
                    <a:pt x="224" y="297"/>
                  </a:lnTo>
                  <a:lnTo>
                    <a:pt x="203" y="288"/>
                  </a:lnTo>
                  <a:lnTo>
                    <a:pt x="180" y="281"/>
                  </a:lnTo>
                  <a:lnTo>
                    <a:pt x="159" y="267"/>
                  </a:lnTo>
                  <a:lnTo>
                    <a:pt x="137" y="251"/>
                  </a:lnTo>
                  <a:lnTo>
                    <a:pt x="118" y="235"/>
                  </a:lnTo>
                  <a:lnTo>
                    <a:pt x="100" y="219"/>
                  </a:lnTo>
                  <a:lnTo>
                    <a:pt x="81" y="199"/>
                  </a:lnTo>
                  <a:lnTo>
                    <a:pt x="65" y="180"/>
                  </a:lnTo>
                  <a:lnTo>
                    <a:pt x="51" y="159"/>
                  </a:lnTo>
                  <a:lnTo>
                    <a:pt x="37" y="140"/>
                  </a:lnTo>
                  <a:lnTo>
                    <a:pt x="30" y="122"/>
                  </a:lnTo>
                  <a:lnTo>
                    <a:pt x="21" y="102"/>
                  </a:lnTo>
                  <a:lnTo>
                    <a:pt x="16" y="83"/>
                  </a:lnTo>
                  <a:lnTo>
                    <a:pt x="16" y="67"/>
                  </a:lnTo>
                  <a:lnTo>
                    <a:pt x="19" y="51"/>
                  </a:lnTo>
                  <a:lnTo>
                    <a:pt x="24" y="37"/>
                  </a:lnTo>
                  <a:lnTo>
                    <a:pt x="35" y="26"/>
                  </a:lnTo>
                  <a:lnTo>
                    <a:pt x="49" y="21"/>
                  </a:lnTo>
                  <a:lnTo>
                    <a:pt x="65" y="16"/>
                  </a:lnTo>
                  <a:lnTo>
                    <a:pt x="81" y="16"/>
                  </a:lnTo>
                  <a:lnTo>
                    <a:pt x="102" y="16"/>
                  </a:lnTo>
                  <a:lnTo>
                    <a:pt x="124" y="21"/>
                  </a:lnTo>
                  <a:lnTo>
                    <a:pt x="146" y="26"/>
                  </a:lnTo>
                  <a:lnTo>
                    <a:pt x="170" y="35"/>
                  </a:lnTo>
                  <a:lnTo>
                    <a:pt x="215" y="56"/>
                  </a:lnTo>
                  <a:lnTo>
                    <a:pt x="261" y="83"/>
                  </a:lnTo>
                  <a:lnTo>
                    <a:pt x="283" y="99"/>
                  </a:lnTo>
                  <a:lnTo>
                    <a:pt x="302" y="116"/>
                  </a:lnTo>
                  <a:lnTo>
                    <a:pt x="318" y="132"/>
                  </a:lnTo>
                  <a:lnTo>
                    <a:pt x="334" y="150"/>
                  </a:lnTo>
                  <a:lnTo>
                    <a:pt x="345" y="170"/>
                  </a:lnTo>
                  <a:lnTo>
                    <a:pt x="356" y="186"/>
                  </a:lnTo>
                  <a:lnTo>
                    <a:pt x="362" y="202"/>
                  </a:lnTo>
                  <a:lnTo>
                    <a:pt x="362" y="221"/>
                  </a:lnTo>
                  <a:lnTo>
                    <a:pt x="362" y="235"/>
                  </a:lnTo>
                  <a:lnTo>
                    <a:pt x="356" y="248"/>
                  </a:lnTo>
                  <a:lnTo>
                    <a:pt x="362" y="253"/>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63" name="Freeform 119"/>
            <p:cNvSpPr/>
            <p:nvPr/>
          </p:nvSpPr>
          <p:spPr bwMode="auto">
            <a:xfrm>
              <a:off x="2417" y="2279"/>
              <a:ext cx="36" cy="27"/>
            </a:xfrm>
            <a:custGeom>
              <a:avLst/>
              <a:gdLst>
                <a:gd name="T0" fmla="*/ 381 w 399"/>
                <a:gd name="T1" fmla="*/ 270 h 297"/>
                <a:gd name="T2" fmla="*/ 394 w 399"/>
                <a:gd name="T3" fmla="*/ 249 h 297"/>
                <a:gd name="T4" fmla="*/ 399 w 399"/>
                <a:gd name="T5" fmla="*/ 219 h 297"/>
                <a:gd name="T6" fmla="*/ 386 w 399"/>
                <a:gd name="T7" fmla="*/ 152 h 297"/>
                <a:gd name="T8" fmla="*/ 370 w 399"/>
                <a:gd name="T9" fmla="*/ 124 h 297"/>
                <a:gd name="T10" fmla="*/ 346 w 399"/>
                <a:gd name="T11" fmla="*/ 97 h 297"/>
                <a:gd name="T12" fmla="*/ 275 w 399"/>
                <a:gd name="T13" fmla="*/ 49 h 297"/>
                <a:gd name="T14" fmla="*/ 189 w 399"/>
                <a:gd name="T15" fmla="*/ 14 h 297"/>
                <a:gd name="T16" fmla="*/ 127 w 399"/>
                <a:gd name="T17" fmla="*/ 0 h 297"/>
                <a:gd name="T18" fmla="*/ 81 w 399"/>
                <a:gd name="T19" fmla="*/ 3 h 297"/>
                <a:gd name="T20" fmla="*/ 35 w 399"/>
                <a:gd name="T21" fmla="*/ 19 h 297"/>
                <a:gd name="T22" fmla="*/ 19 w 399"/>
                <a:gd name="T23" fmla="*/ 32 h 297"/>
                <a:gd name="T24" fmla="*/ 6 w 399"/>
                <a:gd name="T25" fmla="*/ 57 h 297"/>
                <a:gd name="T26" fmla="*/ 0 w 399"/>
                <a:gd name="T27" fmla="*/ 83 h 297"/>
                <a:gd name="T28" fmla="*/ 8 w 399"/>
                <a:gd name="T29" fmla="*/ 122 h 297"/>
                <a:gd name="T30" fmla="*/ 33 w 399"/>
                <a:gd name="T31" fmla="*/ 159 h 297"/>
                <a:gd name="T32" fmla="*/ 89 w 399"/>
                <a:gd name="T33" fmla="*/ 214 h 297"/>
                <a:gd name="T34" fmla="*/ 160 w 399"/>
                <a:gd name="T35" fmla="*/ 256 h 297"/>
                <a:gd name="T36" fmla="*/ 238 w 399"/>
                <a:gd name="T37" fmla="*/ 286 h 297"/>
                <a:gd name="T38" fmla="*/ 307 w 399"/>
                <a:gd name="T39" fmla="*/ 297 h 297"/>
                <a:gd name="T40" fmla="*/ 351 w 399"/>
                <a:gd name="T41" fmla="*/ 292 h 297"/>
                <a:gd name="T42" fmla="*/ 381 w 399"/>
                <a:gd name="T43" fmla="*/ 270 h 297"/>
                <a:gd name="T44" fmla="*/ 381 w 399"/>
                <a:gd name="T45" fmla="*/ 270 h 297"/>
                <a:gd name="T46" fmla="*/ 370 w 399"/>
                <a:gd name="T47" fmla="*/ 260 h 297"/>
                <a:gd name="T48" fmla="*/ 346 w 399"/>
                <a:gd name="T49" fmla="*/ 276 h 297"/>
                <a:gd name="T50" fmla="*/ 307 w 399"/>
                <a:gd name="T51" fmla="*/ 281 h 297"/>
                <a:gd name="T52" fmla="*/ 264 w 399"/>
                <a:gd name="T53" fmla="*/ 276 h 297"/>
                <a:gd name="T54" fmla="*/ 216 w 399"/>
                <a:gd name="T55" fmla="*/ 262 h 297"/>
                <a:gd name="T56" fmla="*/ 121 w 399"/>
                <a:gd name="T57" fmla="*/ 214 h 297"/>
                <a:gd name="T58" fmla="*/ 79 w 399"/>
                <a:gd name="T59" fmla="*/ 184 h 297"/>
                <a:gd name="T60" fmla="*/ 45 w 399"/>
                <a:gd name="T61" fmla="*/ 148 h 297"/>
                <a:gd name="T62" fmla="*/ 24 w 399"/>
                <a:gd name="T63" fmla="*/ 116 h 297"/>
                <a:gd name="T64" fmla="*/ 17 w 399"/>
                <a:gd name="T65" fmla="*/ 83 h 297"/>
                <a:gd name="T66" fmla="*/ 19 w 399"/>
                <a:gd name="T67" fmla="*/ 62 h 297"/>
                <a:gd name="T68" fmla="*/ 33 w 399"/>
                <a:gd name="T69" fmla="*/ 44 h 297"/>
                <a:gd name="T70" fmla="*/ 63 w 399"/>
                <a:gd name="T71" fmla="*/ 25 h 297"/>
                <a:gd name="T72" fmla="*/ 105 w 399"/>
                <a:gd name="T73" fmla="*/ 16 h 297"/>
                <a:gd name="T74" fmla="*/ 186 w 399"/>
                <a:gd name="T75" fmla="*/ 30 h 297"/>
                <a:gd name="T76" fmla="*/ 268 w 399"/>
                <a:gd name="T77" fmla="*/ 62 h 297"/>
                <a:gd name="T78" fmla="*/ 335 w 399"/>
                <a:gd name="T79" fmla="*/ 108 h 297"/>
                <a:gd name="T80" fmla="*/ 364 w 399"/>
                <a:gd name="T81" fmla="*/ 146 h 297"/>
                <a:gd name="T82" fmla="*/ 381 w 399"/>
                <a:gd name="T83" fmla="*/ 189 h 297"/>
                <a:gd name="T84" fmla="*/ 381 w 399"/>
                <a:gd name="T85" fmla="*/ 232 h 297"/>
                <a:gd name="T86" fmla="*/ 376 w 399"/>
                <a:gd name="T87" fmla="*/ 251 h 297"/>
                <a:gd name="T88" fmla="*/ 376 w 399"/>
                <a:gd name="T89" fmla="*/ 265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99" h="297">
                  <a:moveTo>
                    <a:pt x="376" y="265"/>
                  </a:moveTo>
                  <a:lnTo>
                    <a:pt x="381" y="270"/>
                  </a:lnTo>
                  <a:lnTo>
                    <a:pt x="388" y="260"/>
                  </a:lnTo>
                  <a:lnTo>
                    <a:pt x="394" y="249"/>
                  </a:lnTo>
                  <a:lnTo>
                    <a:pt x="397" y="232"/>
                  </a:lnTo>
                  <a:lnTo>
                    <a:pt x="399" y="219"/>
                  </a:lnTo>
                  <a:lnTo>
                    <a:pt x="394" y="186"/>
                  </a:lnTo>
                  <a:lnTo>
                    <a:pt x="386" y="152"/>
                  </a:lnTo>
                  <a:lnTo>
                    <a:pt x="378" y="138"/>
                  </a:lnTo>
                  <a:lnTo>
                    <a:pt x="370" y="124"/>
                  </a:lnTo>
                  <a:lnTo>
                    <a:pt x="358" y="111"/>
                  </a:lnTo>
                  <a:lnTo>
                    <a:pt x="346" y="97"/>
                  </a:lnTo>
                  <a:lnTo>
                    <a:pt x="313" y="73"/>
                  </a:lnTo>
                  <a:lnTo>
                    <a:pt x="275" y="49"/>
                  </a:lnTo>
                  <a:lnTo>
                    <a:pt x="232" y="30"/>
                  </a:lnTo>
                  <a:lnTo>
                    <a:pt x="189" y="14"/>
                  </a:lnTo>
                  <a:lnTo>
                    <a:pt x="146" y="3"/>
                  </a:lnTo>
                  <a:lnTo>
                    <a:pt x="127" y="0"/>
                  </a:lnTo>
                  <a:lnTo>
                    <a:pt x="105" y="0"/>
                  </a:lnTo>
                  <a:lnTo>
                    <a:pt x="81" y="3"/>
                  </a:lnTo>
                  <a:lnTo>
                    <a:pt x="57" y="9"/>
                  </a:lnTo>
                  <a:lnTo>
                    <a:pt x="35" y="19"/>
                  </a:lnTo>
                  <a:lnTo>
                    <a:pt x="27" y="25"/>
                  </a:lnTo>
                  <a:lnTo>
                    <a:pt x="19" y="32"/>
                  </a:lnTo>
                  <a:lnTo>
                    <a:pt x="11" y="46"/>
                  </a:lnTo>
                  <a:lnTo>
                    <a:pt x="6" y="57"/>
                  </a:lnTo>
                  <a:lnTo>
                    <a:pt x="0" y="71"/>
                  </a:lnTo>
                  <a:lnTo>
                    <a:pt x="0" y="83"/>
                  </a:lnTo>
                  <a:lnTo>
                    <a:pt x="3" y="103"/>
                  </a:lnTo>
                  <a:lnTo>
                    <a:pt x="8" y="122"/>
                  </a:lnTo>
                  <a:lnTo>
                    <a:pt x="19" y="141"/>
                  </a:lnTo>
                  <a:lnTo>
                    <a:pt x="33" y="159"/>
                  </a:lnTo>
                  <a:lnTo>
                    <a:pt x="59" y="186"/>
                  </a:lnTo>
                  <a:lnTo>
                    <a:pt x="89" y="214"/>
                  </a:lnTo>
                  <a:lnTo>
                    <a:pt x="125" y="235"/>
                  </a:lnTo>
                  <a:lnTo>
                    <a:pt x="160" y="256"/>
                  </a:lnTo>
                  <a:lnTo>
                    <a:pt x="197" y="272"/>
                  </a:lnTo>
                  <a:lnTo>
                    <a:pt x="238" y="286"/>
                  </a:lnTo>
                  <a:lnTo>
                    <a:pt x="273" y="295"/>
                  </a:lnTo>
                  <a:lnTo>
                    <a:pt x="307" y="297"/>
                  </a:lnTo>
                  <a:lnTo>
                    <a:pt x="330" y="297"/>
                  </a:lnTo>
                  <a:lnTo>
                    <a:pt x="351" y="292"/>
                  </a:lnTo>
                  <a:lnTo>
                    <a:pt x="367" y="283"/>
                  </a:lnTo>
                  <a:lnTo>
                    <a:pt x="381" y="270"/>
                  </a:lnTo>
                  <a:lnTo>
                    <a:pt x="376" y="265"/>
                  </a:lnTo>
                  <a:lnTo>
                    <a:pt x="381" y="270"/>
                  </a:lnTo>
                  <a:lnTo>
                    <a:pt x="376" y="265"/>
                  </a:lnTo>
                  <a:lnTo>
                    <a:pt x="370" y="260"/>
                  </a:lnTo>
                  <a:lnTo>
                    <a:pt x="358" y="270"/>
                  </a:lnTo>
                  <a:lnTo>
                    <a:pt x="346" y="276"/>
                  </a:lnTo>
                  <a:lnTo>
                    <a:pt x="326" y="281"/>
                  </a:lnTo>
                  <a:lnTo>
                    <a:pt x="307" y="281"/>
                  </a:lnTo>
                  <a:lnTo>
                    <a:pt x="286" y="281"/>
                  </a:lnTo>
                  <a:lnTo>
                    <a:pt x="264" y="276"/>
                  </a:lnTo>
                  <a:lnTo>
                    <a:pt x="240" y="270"/>
                  </a:lnTo>
                  <a:lnTo>
                    <a:pt x="216" y="262"/>
                  </a:lnTo>
                  <a:lnTo>
                    <a:pt x="167" y="243"/>
                  </a:lnTo>
                  <a:lnTo>
                    <a:pt x="121" y="214"/>
                  </a:lnTo>
                  <a:lnTo>
                    <a:pt x="97" y="200"/>
                  </a:lnTo>
                  <a:lnTo>
                    <a:pt x="79" y="184"/>
                  </a:lnTo>
                  <a:lnTo>
                    <a:pt x="59" y="168"/>
                  </a:lnTo>
                  <a:lnTo>
                    <a:pt x="45" y="148"/>
                  </a:lnTo>
                  <a:lnTo>
                    <a:pt x="33" y="132"/>
                  </a:lnTo>
                  <a:lnTo>
                    <a:pt x="24" y="116"/>
                  </a:lnTo>
                  <a:lnTo>
                    <a:pt x="19" y="100"/>
                  </a:lnTo>
                  <a:lnTo>
                    <a:pt x="17" y="83"/>
                  </a:lnTo>
                  <a:lnTo>
                    <a:pt x="17" y="73"/>
                  </a:lnTo>
                  <a:lnTo>
                    <a:pt x="19" y="62"/>
                  </a:lnTo>
                  <a:lnTo>
                    <a:pt x="24" y="54"/>
                  </a:lnTo>
                  <a:lnTo>
                    <a:pt x="33" y="44"/>
                  </a:lnTo>
                  <a:lnTo>
                    <a:pt x="45" y="32"/>
                  </a:lnTo>
                  <a:lnTo>
                    <a:pt x="63" y="25"/>
                  </a:lnTo>
                  <a:lnTo>
                    <a:pt x="84" y="19"/>
                  </a:lnTo>
                  <a:lnTo>
                    <a:pt x="105" y="16"/>
                  </a:lnTo>
                  <a:lnTo>
                    <a:pt x="143" y="19"/>
                  </a:lnTo>
                  <a:lnTo>
                    <a:pt x="186" y="30"/>
                  </a:lnTo>
                  <a:lnTo>
                    <a:pt x="227" y="44"/>
                  </a:lnTo>
                  <a:lnTo>
                    <a:pt x="268" y="62"/>
                  </a:lnTo>
                  <a:lnTo>
                    <a:pt x="302" y="83"/>
                  </a:lnTo>
                  <a:lnTo>
                    <a:pt x="335" y="108"/>
                  </a:lnTo>
                  <a:lnTo>
                    <a:pt x="356" y="132"/>
                  </a:lnTo>
                  <a:lnTo>
                    <a:pt x="364" y="146"/>
                  </a:lnTo>
                  <a:lnTo>
                    <a:pt x="370" y="157"/>
                  </a:lnTo>
                  <a:lnTo>
                    <a:pt x="381" y="189"/>
                  </a:lnTo>
                  <a:lnTo>
                    <a:pt x="383" y="219"/>
                  </a:lnTo>
                  <a:lnTo>
                    <a:pt x="381" y="232"/>
                  </a:lnTo>
                  <a:lnTo>
                    <a:pt x="378" y="243"/>
                  </a:lnTo>
                  <a:lnTo>
                    <a:pt x="376" y="251"/>
                  </a:lnTo>
                  <a:lnTo>
                    <a:pt x="370" y="260"/>
                  </a:lnTo>
                  <a:lnTo>
                    <a:pt x="376" y="265"/>
                  </a:lnTo>
                  <a:close/>
                </a:path>
              </a:pathLst>
            </a:custGeom>
            <a:solidFill>
              <a:srgbClr val="773F2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64" name="Text Box 120"/>
            <p:cNvSpPr txBox="1">
              <a:spLocks noChangeArrowheads="1"/>
            </p:cNvSpPr>
            <p:nvPr/>
          </p:nvSpPr>
          <p:spPr bwMode="auto">
            <a:xfrm>
              <a:off x="2269" y="1893"/>
              <a:ext cx="8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400">
                  <a:solidFill>
                    <a:schemeClr val="bg1"/>
                  </a:solidFill>
                </a:rPr>
                <a:t>本节内容</a:t>
              </a:r>
            </a:p>
          </p:txBody>
        </p:sp>
      </p:grpSp>
      <p:sp>
        <p:nvSpPr>
          <p:cNvPr id="6265" name="Rectangle 121"/>
          <p:cNvSpPr>
            <a:spLocks noChangeArrowheads="1"/>
          </p:cNvSpPr>
          <p:nvPr/>
        </p:nvSpPr>
        <p:spPr bwMode="auto">
          <a:xfrm>
            <a:off x="1676400" y="2867025"/>
            <a:ext cx="608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400" b="1">
                <a:solidFill>
                  <a:srgbClr val="FF0000"/>
                </a:solidFill>
              </a:rPr>
              <a:t>2.4</a:t>
            </a:r>
          </a:p>
        </p:txBody>
      </p:sp>
      <p:sp>
        <p:nvSpPr>
          <p:cNvPr id="124" name="矩形 123"/>
          <p:cNvSpPr/>
          <p:nvPr/>
        </p:nvSpPr>
        <p:spPr>
          <a:xfrm>
            <a:off x="0" y="5661248"/>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8" name="Picture 8" descr="64"/>
          <p:cNvPicPr>
            <a:picLocks noChangeAspect="1" noChangeArrowheads="1"/>
          </p:cNvPicPr>
          <p:nvPr/>
        </p:nvPicPr>
        <p:blipFill>
          <a:blip r:embed="rId2" cstate="email"/>
          <a:srcRect/>
          <a:stretch>
            <a:fillRect/>
          </a:stretch>
        </p:blipFill>
        <p:spPr bwMode="auto">
          <a:xfrm>
            <a:off x="6732588" y="3860800"/>
            <a:ext cx="2244725" cy="2447925"/>
          </a:xfrm>
          <a:prstGeom prst="rect">
            <a:avLst/>
          </a:prstGeom>
          <a:noFill/>
          <a:extLst>
            <a:ext uri="{909E8E84-426E-40DD-AFC4-6F175D3DCCD1}">
              <a14:hiddenFill xmlns:a14="http://schemas.microsoft.com/office/drawing/2010/main">
                <a:solidFill>
                  <a:srgbClr val="FFFFFF"/>
                </a:solidFill>
              </a14:hiddenFill>
            </a:ext>
          </a:extLst>
        </p:spPr>
      </p:pic>
      <p:sp>
        <p:nvSpPr>
          <p:cNvPr id="35849" name="Rectangle 9"/>
          <p:cNvSpPr>
            <a:spLocks noChangeArrowheads="1"/>
          </p:cNvSpPr>
          <p:nvPr/>
        </p:nvSpPr>
        <p:spPr bwMode="auto">
          <a:xfrm>
            <a:off x="1331913" y="549275"/>
            <a:ext cx="6408737"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宋体" panose="02010600030101010101" pitchFamily="2" charset="-122"/>
              </a:rPr>
              <a:t>（</a:t>
            </a:r>
            <a:r>
              <a:rPr lang="en-US" altLang="zh-CN" sz="2500" b="1" dirty="0">
                <a:latin typeface="Times New Roman" panose="02020603050405020304" pitchFamily="18" charset="0"/>
              </a:rPr>
              <a:t>2</a:t>
            </a:r>
            <a:r>
              <a:rPr lang="zh-CN" altLang="en-US" sz="2500" b="1" dirty="0">
                <a:latin typeface="宋体" panose="02010600030101010101" pitchFamily="2" charset="-122"/>
              </a:rPr>
              <a:t>）</a:t>
            </a:r>
            <a:r>
              <a:rPr lang="zh-CN" altLang="en-US" sz="2500" b="1" dirty="0">
                <a:latin typeface="黑体" panose="02010609060101010101" pitchFamily="49" charset="-122"/>
                <a:ea typeface="黑体" panose="02010609060101010101" pitchFamily="49" charset="-122"/>
              </a:rPr>
              <a:t>当点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在线段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外时，如下图所示</a:t>
            </a:r>
            <a:r>
              <a:rPr lang="en-US" altLang="zh-CN" sz="2500" b="1" dirty="0">
                <a:latin typeface="Times New Roman" panose="02020603050405020304" pitchFamily="18" charset="0"/>
                <a:ea typeface="黑体" panose="02010609060101010101" pitchFamily="49" charset="-122"/>
              </a:rPr>
              <a:t>.</a:t>
            </a:r>
          </a:p>
        </p:txBody>
      </p:sp>
      <p:sp>
        <p:nvSpPr>
          <p:cNvPr id="35850" name="Rectangle 10"/>
          <p:cNvSpPr>
            <a:spLocks noChangeArrowheads="1"/>
          </p:cNvSpPr>
          <p:nvPr/>
        </p:nvSpPr>
        <p:spPr bwMode="auto">
          <a:xfrm>
            <a:off x="2122488" y="1054100"/>
            <a:ext cx="29527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因为</a:t>
            </a:r>
            <a:r>
              <a:rPr lang="en-US" altLang="zh-CN" sz="2500" b="1" i="1" dirty="0">
                <a:latin typeface="Times New Roman" panose="02020603050405020304" pitchFamily="18" charset="0"/>
                <a:ea typeface="黑体" panose="02010609060101010101" pitchFamily="49" charset="-122"/>
              </a:rPr>
              <a:t>PA</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PB</a:t>
            </a:r>
            <a:r>
              <a:rPr lang="zh-CN" altLang="en-US" sz="2500" b="1" dirty="0">
                <a:latin typeface="黑体" panose="02010609060101010101" pitchFamily="49" charset="-122"/>
                <a:ea typeface="黑体" panose="02010609060101010101" pitchFamily="49" charset="-122"/>
              </a:rPr>
              <a:t>，</a:t>
            </a:r>
            <a:endParaRPr lang="zh-CN" altLang="en-US" sz="2500" b="1" dirty="0">
              <a:latin typeface="Times New Roman" panose="02020603050405020304" pitchFamily="18" charset="0"/>
              <a:ea typeface="黑体" panose="02010609060101010101" pitchFamily="49" charset="-122"/>
            </a:endParaRPr>
          </a:p>
        </p:txBody>
      </p:sp>
      <p:sp>
        <p:nvSpPr>
          <p:cNvPr id="35851" name="Rectangle 11"/>
          <p:cNvSpPr>
            <a:spLocks noChangeArrowheads="1"/>
          </p:cNvSpPr>
          <p:nvPr/>
        </p:nvSpPr>
        <p:spPr bwMode="auto">
          <a:xfrm>
            <a:off x="2124075" y="1527175"/>
            <a:ext cx="41036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所以△</a:t>
            </a:r>
            <a:r>
              <a:rPr lang="en-US" altLang="zh-CN" sz="2500" b="1" i="1" dirty="0">
                <a:latin typeface="Times New Roman" panose="02020603050405020304" pitchFamily="18" charset="0"/>
                <a:ea typeface="黑体" panose="02010609060101010101" pitchFamily="49" charset="-122"/>
              </a:rPr>
              <a:t>PAB</a:t>
            </a:r>
            <a:r>
              <a:rPr lang="zh-CN" altLang="en-US" sz="2500" b="1" dirty="0">
                <a:latin typeface="黑体" panose="02010609060101010101" pitchFamily="49" charset="-122"/>
                <a:ea typeface="黑体" panose="02010609060101010101" pitchFamily="49" charset="-122"/>
              </a:rPr>
              <a:t>是等腰三角形</a:t>
            </a:r>
            <a:r>
              <a:rPr lang="en-US" altLang="zh-CN" sz="2500" b="1" dirty="0">
                <a:latin typeface="Times New Roman" panose="02020603050405020304" pitchFamily="18" charset="0"/>
                <a:ea typeface="黑体" panose="02010609060101010101" pitchFamily="49" charset="-122"/>
              </a:rPr>
              <a:t>.</a:t>
            </a:r>
          </a:p>
        </p:txBody>
      </p:sp>
      <p:sp>
        <p:nvSpPr>
          <p:cNvPr id="35852" name="Rectangle 12"/>
          <p:cNvSpPr>
            <a:spLocks noChangeArrowheads="1"/>
          </p:cNvSpPr>
          <p:nvPr/>
        </p:nvSpPr>
        <p:spPr bwMode="auto">
          <a:xfrm>
            <a:off x="2124075" y="2020888"/>
            <a:ext cx="53292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过顶点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作</a:t>
            </a:r>
            <a:r>
              <a:rPr lang="en-US" altLang="zh-CN" sz="2500" b="1" i="1" dirty="0">
                <a:latin typeface="Times New Roman" panose="02020603050405020304" pitchFamily="18" charset="0"/>
                <a:ea typeface="黑体" panose="02010609060101010101" pitchFamily="49" charset="-122"/>
              </a:rPr>
              <a:t>PC</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，垂足为点</a:t>
            </a:r>
            <a:r>
              <a:rPr lang="en-US" altLang="zh-CN" sz="2500" b="1" i="1" dirty="0">
                <a:latin typeface="Times New Roman" panose="02020603050405020304" pitchFamily="18" charset="0"/>
                <a:ea typeface="黑体" panose="02010609060101010101" pitchFamily="49" charset="-122"/>
              </a:rPr>
              <a:t>C</a:t>
            </a:r>
            <a:r>
              <a:rPr lang="zh-CN" altLang="en-US" sz="2500" b="1" dirty="0">
                <a:latin typeface="黑体" panose="02010609060101010101" pitchFamily="49" charset="-122"/>
                <a:ea typeface="黑体" panose="02010609060101010101" pitchFamily="49" charset="-122"/>
              </a:rPr>
              <a:t>，</a:t>
            </a:r>
            <a:endParaRPr lang="zh-CN" altLang="en-US" sz="2500" b="1" dirty="0">
              <a:latin typeface="Times New Roman" panose="02020603050405020304" pitchFamily="18" charset="0"/>
              <a:ea typeface="黑体" panose="02010609060101010101" pitchFamily="49" charset="-122"/>
            </a:endParaRPr>
          </a:p>
        </p:txBody>
      </p:sp>
      <p:sp>
        <p:nvSpPr>
          <p:cNvPr id="35853" name="Rectangle 13"/>
          <p:cNvSpPr>
            <a:spLocks noChangeArrowheads="1"/>
          </p:cNvSpPr>
          <p:nvPr/>
        </p:nvSpPr>
        <p:spPr bwMode="auto">
          <a:xfrm>
            <a:off x="2124075" y="2525713"/>
            <a:ext cx="64087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从而底边</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上的高</a:t>
            </a:r>
            <a:r>
              <a:rPr lang="en-US" altLang="zh-CN" sz="2500" b="1" i="1" dirty="0">
                <a:latin typeface="Times New Roman" panose="02020603050405020304" pitchFamily="18" charset="0"/>
                <a:ea typeface="黑体" panose="02010609060101010101" pitchFamily="49" charset="-122"/>
              </a:rPr>
              <a:t>PC</a:t>
            </a:r>
            <a:r>
              <a:rPr lang="zh-CN" altLang="en-US" sz="2500" b="1" dirty="0">
                <a:latin typeface="黑体" panose="02010609060101010101" pitchFamily="49" charset="-122"/>
                <a:ea typeface="黑体" panose="02010609060101010101" pitchFamily="49" charset="-122"/>
              </a:rPr>
              <a:t>也是底边</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上的中线</a:t>
            </a:r>
            <a:r>
              <a:rPr lang="en-US" altLang="zh-CN" sz="2500" b="1" dirty="0">
                <a:latin typeface="Times New Roman" panose="02020603050405020304" pitchFamily="18" charset="0"/>
                <a:ea typeface="黑体" panose="02010609060101010101" pitchFamily="49" charset="-122"/>
              </a:rPr>
              <a:t>.</a:t>
            </a:r>
          </a:p>
        </p:txBody>
      </p:sp>
      <p:sp>
        <p:nvSpPr>
          <p:cNvPr id="35854" name="Rectangle 14"/>
          <p:cNvSpPr>
            <a:spLocks noChangeArrowheads="1"/>
          </p:cNvSpPr>
          <p:nvPr/>
        </p:nvSpPr>
        <p:spPr bwMode="auto">
          <a:xfrm>
            <a:off x="2124075" y="3028950"/>
            <a:ext cx="37433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即 </a:t>
            </a:r>
            <a:r>
              <a:rPr lang="en-US" altLang="zh-CN" sz="2500" b="1" i="1" dirty="0">
                <a:latin typeface="Times New Roman" panose="02020603050405020304" pitchFamily="18" charset="0"/>
                <a:ea typeface="黑体" panose="02010609060101010101" pitchFamily="49" charset="-122"/>
              </a:rPr>
              <a:t>PC</a:t>
            </a:r>
            <a:r>
              <a:rPr lang="en-US" altLang="zh-CN" sz="2500" b="1" dirty="0">
                <a:latin typeface="Times New Roman" panose="02020603050405020304" pitchFamily="18" charset="0"/>
              </a:rPr>
              <a:t>⊥</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，且</a:t>
            </a:r>
            <a:r>
              <a:rPr lang="en-US" altLang="zh-CN" sz="2500" b="1" i="1" dirty="0">
                <a:latin typeface="Times New Roman" panose="02020603050405020304" pitchFamily="18" charset="0"/>
                <a:ea typeface="黑体" panose="02010609060101010101" pitchFamily="49" charset="-122"/>
              </a:rPr>
              <a:t>AC</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BC</a:t>
            </a:r>
            <a:r>
              <a:rPr lang="en-US" altLang="zh-CN" sz="2500" b="1" dirty="0">
                <a:latin typeface="Times New Roman" panose="02020603050405020304" pitchFamily="18" charset="0"/>
                <a:ea typeface="黑体" panose="02010609060101010101" pitchFamily="49" charset="-122"/>
              </a:rPr>
              <a:t>.</a:t>
            </a:r>
          </a:p>
        </p:txBody>
      </p:sp>
      <p:sp>
        <p:nvSpPr>
          <p:cNvPr id="35855" name="Rectangle 15"/>
          <p:cNvSpPr>
            <a:spLocks noChangeArrowheads="1"/>
          </p:cNvSpPr>
          <p:nvPr/>
        </p:nvSpPr>
        <p:spPr bwMode="auto">
          <a:xfrm>
            <a:off x="2124075" y="3573463"/>
            <a:ext cx="57594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因此直线</a:t>
            </a:r>
            <a:r>
              <a:rPr lang="en-US" altLang="zh-CN" sz="2500" b="1" i="1" dirty="0">
                <a:latin typeface="Times New Roman" panose="02020603050405020304" pitchFamily="18" charset="0"/>
                <a:ea typeface="黑体" panose="02010609060101010101" pitchFamily="49" charset="-122"/>
              </a:rPr>
              <a:t>PC</a:t>
            </a:r>
            <a:r>
              <a:rPr lang="zh-CN" altLang="en-US" sz="2500" b="1" dirty="0">
                <a:latin typeface="黑体" panose="02010609060101010101" pitchFamily="49" charset="-122"/>
                <a:ea typeface="黑体" panose="02010609060101010101" pitchFamily="49" charset="-122"/>
              </a:rPr>
              <a:t>是线段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的垂直平分线，</a:t>
            </a:r>
            <a:endParaRPr lang="zh-CN" altLang="en-US" sz="2500" b="1" dirty="0">
              <a:latin typeface="Times New Roman" panose="02020603050405020304" pitchFamily="18" charset="0"/>
              <a:ea typeface="黑体" panose="02010609060101010101" pitchFamily="49" charset="-122"/>
            </a:endParaRPr>
          </a:p>
        </p:txBody>
      </p:sp>
      <p:sp>
        <p:nvSpPr>
          <p:cNvPr id="35856" name="Rectangle 16"/>
          <p:cNvSpPr>
            <a:spLocks noChangeArrowheads="1"/>
          </p:cNvSpPr>
          <p:nvPr/>
        </p:nvSpPr>
        <p:spPr bwMode="auto">
          <a:xfrm>
            <a:off x="2124075" y="4076700"/>
            <a:ext cx="59039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此时点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也在线段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的垂直平分线上</a:t>
            </a:r>
            <a:r>
              <a:rPr lang="en-US" altLang="zh-CN" sz="2500" b="1" dirty="0">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5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85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58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0" grpId="0"/>
      <p:bldP spid="35851" grpId="0"/>
      <p:bldP spid="35852" grpId="0"/>
      <p:bldP spid="35853" grpId="0"/>
      <p:bldP spid="35854" grpId="0"/>
      <p:bldP spid="35855" grpId="0"/>
      <p:bldP spid="3585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p:cNvGrpSpPr/>
          <p:nvPr/>
        </p:nvGrpSpPr>
        <p:grpSpPr bwMode="auto">
          <a:xfrm>
            <a:off x="468313" y="333375"/>
            <a:ext cx="1835150" cy="1200150"/>
            <a:chOff x="930" y="822"/>
            <a:chExt cx="1292" cy="845"/>
          </a:xfrm>
        </p:grpSpPr>
        <p:sp>
          <p:nvSpPr>
            <p:cNvPr id="18435" name="Oval 3"/>
            <p:cNvSpPr>
              <a:spLocks noChangeArrowheads="1"/>
            </p:cNvSpPr>
            <p:nvPr/>
          </p:nvSpPr>
          <p:spPr bwMode="auto">
            <a:xfrm>
              <a:off x="1048" y="1417"/>
              <a:ext cx="947"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sp>
          <p:nvSpPr>
            <p:cNvPr id="18436" name="Text Box 4"/>
            <p:cNvSpPr txBox="1">
              <a:spLocks noChangeArrowheads="1"/>
            </p:cNvSpPr>
            <p:nvPr/>
          </p:nvSpPr>
          <p:spPr bwMode="auto">
            <a:xfrm>
              <a:off x="1451" y="1259"/>
              <a:ext cx="771" cy="4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200" b="1">
                  <a:ea typeface="黑体" panose="02010609060101010101" pitchFamily="49" charset="-122"/>
                </a:rPr>
                <a:t>结论</a:t>
              </a:r>
            </a:p>
          </p:txBody>
        </p:sp>
        <p:pic>
          <p:nvPicPr>
            <p:cNvPr id="18437" name="Picture 5" descr="MCj04382490000[1]"/>
            <p:cNvPicPr>
              <a:picLocks noChangeAspect="1" noChangeArrowheads="1"/>
            </p:cNvPicPr>
            <p:nvPr/>
          </p:nvPicPr>
          <p:blipFill>
            <a:blip r:embed="rId2" cstate="email"/>
            <a:srcRect/>
            <a:stretch>
              <a:fillRect/>
            </a:stretch>
          </p:blipFill>
          <p:spPr bwMode="auto">
            <a:xfrm>
              <a:off x="930" y="822"/>
              <a:ext cx="743" cy="687"/>
            </a:xfrm>
            <a:prstGeom prst="rect">
              <a:avLst/>
            </a:prstGeom>
            <a:noFill/>
            <a:extLst>
              <a:ext uri="{909E8E84-426E-40DD-AFC4-6F175D3DCCD1}">
                <a14:hiddenFill xmlns:a14="http://schemas.microsoft.com/office/drawing/2010/main">
                  <a:solidFill>
                    <a:srgbClr val="FFFFFF"/>
                  </a:solidFill>
                </a14:hiddenFill>
              </a:ext>
            </a:extLst>
          </p:spPr>
        </p:pic>
      </p:grpSp>
      <p:sp>
        <p:nvSpPr>
          <p:cNvPr id="18438" name="Text Box 6"/>
          <p:cNvSpPr txBox="1">
            <a:spLocks noChangeArrowheads="1"/>
          </p:cNvSpPr>
          <p:nvPr/>
        </p:nvSpPr>
        <p:spPr bwMode="auto">
          <a:xfrm>
            <a:off x="1835150" y="2924175"/>
            <a:ext cx="5981700" cy="1066800"/>
          </a:xfrm>
          <a:prstGeom prst="rect">
            <a:avLst/>
          </a:prstGeom>
          <a:solidFill>
            <a:srgbClr val="FFFFCC"/>
          </a:solidFill>
          <a:ln w="28575">
            <a:solidFill>
              <a:srgbClr val="CCFFFF"/>
            </a:solidFill>
            <a:miter lim="800000"/>
          </a:ln>
          <a:effectLst>
            <a:outerShdw dist="107763" dir="2700000" algn="ctr" rotWithShape="0">
              <a:schemeClr val="bg2">
                <a:alpha val="50000"/>
              </a:schemeClr>
            </a:outerShdw>
          </a:effectLst>
        </p:spPr>
        <p:txBody>
          <a:bodyPr anchor="ctr" anchorCtr="1"/>
          <a:lstStyle/>
          <a:p>
            <a:pPr algn="l" eaLnBrk="0" hangingPunct="0">
              <a:lnSpc>
                <a:spcPct val="110000"/>
              </a:lnSpc>
            </a:pPr>
            <a:r>
              <a:rPr lang="en-US" altLang="zh-CN" sz="2500" b="1" dirty="0">
                <a:latin typeface="黑体" panose="02010609060101010101" pitchFamily="49" charset="-122"/>
                <a:ea typeface="黑体" panose="02010609060101010101" pitchFamily="49" charset="-122"/>
              </a:rPr>
              <a:t>    </a:t>
            </a:r>
            <a:r>
              <a:rPr lang="zh-CN" altLang="zh-CN" sz="2500" b="1" dirty="0">
                <a:latin typeface="黑体" panose="02010609060101010101" pitchFamily="49" charset="-122"/>
                <a:ea typeface="黑体" panose="02010609060101010101" pitchFamily="49" charset="-122"/>
              </a:rPr>
              <a:t>到线段两端距离相等的点在线段的垂直平分线上</a:t>
            </a:r>
            <a:r>
              <a:rPr lang="en-US" altLang="zh-CN" sz="2500" b="1" dirty="0">
                <a:latin typeface="Times New Roman" panose="02020603050405020304" pitchFamily="18" charset="0"/>
                <a:ea typeface="黑体" panose="02010609060101010101" pitchFamily="49" charset="-122"/>
              </a:rPr>
              <a:t>.</a:t>
            </a:r>
          </a:p>
        </p:txBody>
      </p:sp>
      <p:sp>
        <p:nvSpPr>
          <p:cNvPr id="18439" name="Rectangle 7"/>
          <p:cNvSpPr>
            <a:spLocks noChangeArrowheads="1"/>
          </p:cNvSpPr>
          <p:nvPr/>
        </p:nvSpPr>
        <p:spPr bwMode="auto">
          <a:xfrm>
            <a:off x="1431925" y="2163763"/>
            <a:ext cx="68516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500" b="1" dirty="0">
                <a:ea typeface="楷体" panose="02010609060101010101" pitchFamily="49" charset="-122"/>
              </a:rPr>
              <a:t>由此得到线段垂直平分线的性质定理的逆定理：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wipe(up)">
                                      <p:cBhvr>
                                        <p:cTn id="11"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611188" y="333375"/>
            <a:ext cx="83058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zh-CN" altLang="en-US" sz="3600" b="1">
                <a:solidFill>
                  <a:srgbClr val="FF0000"/>
                </a:solidFill>
                <a:latin typeface="Arial Black" panose="020B0A04020102020204" pitchFamily="34" charset="0"/>
                <a:ea typeface="黑体" panose="02010609060101010101" pitchFamily="49" charset="-122"/>
              </a:rPr>
              <a:t>判断</a:t>
            </a:r>
            <a:endParaRPr kumimoji="1" lang="zh-CN" altLang="en-US" sz="3600" b="1">
              <a:solidFill>
                <a:srgbClr val="FF0000"/>
              </a:solidFill>
              <a:latin typeface="黑体" panose="02010609060101010101" pitchFamily="49" charset="-122"/>
              <a:ea typeface="黑体" panose="02010609060101010101" pitchFamily="49" charset="-122"/>
            </a:endParaRPr>
          </a:p>
          <a:p>
            <a:pPr algn="l">
              <a:spcBef>
                <a:spcPct val="50000"/>
              </a:spcBef>
            </a:pP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1</a:t>
            </a:r>
            <a:r>
              <a:rPr kumimoji="1" lang="zh-CN" altLang="en-US" sz="3200" b="1">
                <a:latin typeface="黑体" panose="02010609060101010101" pitchFamily="49" charset="-122"/>
                <a:ea typeface="黑体" panose="02010609060101010101" pitchFamily="49" charset="-122"/>
              </a:rPr>
              <a:t>）如图，</a:t>
            </a:r>
            <a:r>
              <a:rPr kumimoji="1" lang="en-US" altLang="zh-CN" sz="3200" b="1">
                <a:latin typeface="黑体" panose="02010609060101010101" pitchFamily="49" charset="-122"/>
                <a:ea typeface="黑体" panose="02010609060101010101" pitchFamily="49" charset="-122"/>
              </a:rPr>
              <a:t>CD</a:t>
            </a:r>
            <a:r>
              <a:rPr kumimoji="1" lang="en-US" altLang="zh-CN" sz="3200" b="1">
                <a:latin typeface="黑体" panose="02010609060101010101" pitchFamily="49" charset="-122"/>
                <a:ea typeface="黑体" panose="02010609060101010101" pitchFamily="49" charset="-122"/>
                <a:sym typeface="Symbol" panose="05050102010706020507" pitchFamily="18" charset="2"/>
              </a:rPr>
              <a:t></a:t>
            </a:r>
            <a:r>
              <a:rPr kumimoji="1" lang="en-US" altLang="zh-CN" sz="3200" b="1">
                <a:latin typeface="黑体" panose="02010609060101010101" pitchFamily="49" charset="-122"/>
                <a:ea typeface="黑体" panose="02010609060101010101" pitchFamily="49" charset="-122"/>
              </a:rPr>
              <a:t>AB</a:t>
            </a:r>
            <a:r>
              <a:rPr kumimoji="1" lang="zh-CN" altLang="en-US" sz="3200" b="1">
                <a:latin typeface="黑体" panose="02010609060101010101" pitchFamily="49" charset="-122"/>
                <a:ea typeface="黑体" panose="02010609060101010101" pitchFamily="49" charset="-122"/>
              </a:rPr>
              <a:t>于</a:t>
            </a:r>
            <a:r>
              <a:rPr kumimoji="1" lang="en-US" altLang="zh-CN" sz="3200" b="1">
                <a:latin typeface="黑体" panose="02010609060101010101" pitchFamily="49" charset="-122"/>
                <a:ea typeface="黑体" panose="02010609060101010101" pitchFamily="49" charset="-122"/>
              </a:rPr>
              <a:t>D</a:t>
            </a:r>
            <a:r>
              <a:rPr kumimoji="1" lang="zh-CN" altLang="en-US" sz="3200" b="1">
                <a:latin typeface="黑体" panose="02010609060101010101" pitchFamily="49" charset="-122"/>
                <a:ea typeface="黑体" panose="02010609060101010101" pitchFamily="49" charset="-122"/>
              </a:rPr>
              <a:t>，则</a:t>
            </a:r>
            <a:r>
              <a:rPr kumimoji="1" lang="en-US" altLang="zh-CN" sz="3200" b="1">
                <a:latin typeface="黑体" panose="02010609060101010101" pitchFamily="49" charset="-122"/>
                <a:ea typeface="黑体" panose="02010609060101010101" pitchFamily="49" charset="-122"/>
              </a:rPr>
              <a:t>AC</a:t>
            </a: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BC</a:t>
            </a:r>
            <a:r>
              <a:rPr kumimoji="1" lang="zh-CN" altLang="en-US" sz="3200" b="1">
                <a:latin typeface="黑体" panose="02010609060101010101" pitchFamily="49" charset="-122"/>
                <a:ea typeface="黑体" panose="02010609060101010101" pitchFamily="49" charset="-122"/>
              </a:rPr>
              <a:t>。（    ）</a:t>
            </a:r>
          </a:p>
          <a:p>
            <a:pPr algn="l">
              <a:spcBef>
                <a:spcPct val="50000"/>
              </a:spcBef>
            </a:pPr>
            <a:endParaRPr kumimoji="1" lang="en-US" altLang="zh-CN" sz="3200" b="1">
              <a:latin typeface="黑体" panose="02010609060101010101" pitchFamily="49" charset="-122"/>
              <a:ea typeface="黑体" panose="02010609060101010101" pitchFamily="49" charset="-122"/>
            </a:endParaRPr>
          </a:p>
        </p:txBody>
      </p:sp>
      <p:grpSp>
        <p:nvGrpSpPr>
          <p:cNvPr id="62467" name="Group 3"/>
          <p:cNvGrpSpPr/>
          <p:nvPr/>
        </p:nvGrpSpPr>
        <p:grpSpPr bwMode="auto">
          <a:xfrm>
            <a:off x="1042988" y="3429000"/>
            <a:ext cx="3384550" cy="2222500"/>
            <a:chOff x="1429" y="1888"/>
            <a:chExt cx="2544" cy="1536"/>
          </a:xfrm>
        </p:grpSpPr>
        <p:sp>
          <p:nvSpPr>
            <p:cNvPr id="62468" name="Line 4"/>
            <p:cNvSpPr>
              <a:spLocks noChangeShapeType="1"/>
            </p:cNvSpPr>
            <p:nvPr/>
          </p:nvSpPr>
          <p:spPr bwMode="auto">
            <a:xfrm>
              <a:off x="1765" y="2800"/>
              <a:ext cx="187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469" name="Line 5"/>
            <p:cNvSpPr>
              <a:spLocks noChangeShapeType="1"/>
            </p:cNvSpPr>
            <p:nvPr/>
          </p:nvSpPr>
          <p:spPr bwMode="auto">
            <a:xfrm>
              <a:off x="2726" y="1888"/>
              <a:ext cx="0" cy="153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470" name="Line 6"/>
            <p:cNvSpPr>
              <a:spLocks noChangeShapeType="1"/>
            </p:cNvSpPr>
            <p:nvPr/>
          </p:nvSpPr>
          <p:spPr bwMode="auto">
            <a:xfrm flipH="1">
              <a:off x="1765" y="2224"/>
              <a:ext cx="960" cy="57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471" name="Line 7"/>
            <p:cNvSpPr>
              <a:spLocks noChangeShapeType="1"/>
            </p:cNvSpPr>
            <p:nvPr/>
          </p:nvSpPr>
          <p:spPr bwMode="auto">
            <a:xfrm>
              <a:off x="2725" y="2224"/>
              <a:ext cx="912" cy="57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2472" name="Text Box 8"/>
            <p:cNvSpPr txBox="1">
              <a:spLocks noChangeArrowheads="1"/>
            </p:cNvSpPr>
            <p:nvPr/>
          </p:nvSpPr>
          <p:spPr bwMode="auto">
            <a:xfrm>
              <a:off x="1429" y="2608"/>
              <a:ext cx="336"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A</a:t>
              </a:r>
            </a:p>
          </p:txBody>
        </p:sp>
        <p:sp>
          <p:nvSpPr>
            <p:cNvPr id="62473" name="Text Box 9"/>
            <p:cNvSpPr txBox="1">
              <a:spLocks noChangeArrowheads="1"/>
            </p:cNvSpPr>
            <p:nvPr/>
          </p:nvSpPr>
          <p:spPr bwMode="auto">
            <a:xfrm>
              <a:off x="3637" y="2608"/>
              <a:ext cx="336"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B</a:t>
              </a:r>
            </a:p>
          </p:txBody>
        </p:sp>
        <p:sp>
          <p:nvSpPr>
            <p:cNvPr id="62474" name="Text Box 10"/>
            <p:cNvSpPr txBox="1">
              <a:spLocks noChangeArrowheads="1"/>
            </p:cNvSpPr>
            <p:nvPr/>
          </p:nvSpPr>
          <p:spPr bwMode="auto">
            <a:xfrm>
              <a:off x="2773" y="2032"/>
              <a:ext cx="288"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C</a:t>
              </a:r>
            </a:p>
          </p:txBody>
        </p:sp>
        <p:sp>
          <p:nvSpPr>
            <p:cNvPr id="62475" name="Text Box 11"/>
            <p:cNvSpPr txBox="1">
              <a:spLocks noChangeArrowheads="1"/>
            </p:cNvSpPr>
            <p:nvPr/>
          </p:nvSpPr>
          <p:spPr bwMode="auto">
            <a:xfrm>
              <a:off x="2773" y="2800"/>
              <a:ext cx="239"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D</a:t>
              </a:r>
            </a:p>
          </p:txBody>
        </p:sp>
      </p:grpSp>
      <p:sp>
        <p:nvSpPr>
          <p:cNvPr id="62476" name="Text Box 12"/>
          <p:cNvSpPr txBox="1">
            <a:spLocks noChangeArrowheads="1"/>
          </p:cNvSpPr>
          <p:nvPr/>
        </p:nvSpPr>
        <p:spPr bwMode="auto">
          <a:xfrm>
            <a:off x="7562850" y="1196975"/>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FF0000"/>
                </a:solidFill>
                <a:latin typeface="Arial Black" panose="020B0A04020102020204" pitchFamily="34" charset="0"/>
                <a:ea typeface="黑体" panose="02010609060101010101" pitchFamily="49" charset="-122"/>
                <a:sym typeface="Wingdings 2" panose="05020102010507070707" pitchFamily="18" charset="2"/>
              </a:rPr>
              <a:t></a:t>
            </a:r>
            <a:endParaRPr kumimoji="1" lang="en-US" altLang="zh-CN" sz="2800" b="1">
              <a:solidFill>
                <a:srgbClr val="FF0000"/>
              </a:solidFill>
              <a:latin typeface="Arial Black" panose="020B0A04020102020204" pitchFamily="34" charset="0"/>
              <a:ea typeface="黑体" panose="02010609060101010101" pitchFamily="49" charset="-122"/>
            </a:endParaRPr>
          </a:p>
        </p:txBody>
      </p:sp>
      <p:grpSp>
        <p:nvGrpSpPr>
          <p:cNvPr id="62477" name="Group 13"/>
          <p:cNvGrpSpPr/>
          <p:nvPr/>
        </p:nvGrpSpPr>
        <p:grpSpPr bwMode="auto">
          <a:xfrm>
            <a:off x="4425950" y="3284538"/>
            <a:ext cx="2738438" cy="2160587"/>
            <a:chOff x="2788" y="2069"/>
            <a:chExt cx="1725" cy="1361"/>
          </a:xfrm>
        </p:grpSpPr>
        <p:sp>
          <p:nvSpPr>
            <p:cNvPr id="62478" name="AutoShape 14"/>
            <p:cNvSpPr>
              <a:spLocks noChangeArrowheads="1"/>
            </p:cNvSpPr>
            <p:nvPr/>
          </p:nvSpPr>
          <p:spPr bwMode="auto">
            <a:xfrm>
              <a:off x="2925" y="2387"/>
              <a:ext cx="1452" cy="589"/>
            </a:xfrm>
            <a:prstGeom prst="triangle">
              <a:avLst>
                <a:gd name="adj" fmla="val 33282"/>
              </a:avLst>
            </a:prstGeom>
            <a:noFill/>
            <a:ln w="25400" algn="ctr">
              <a:solidFill>
                <a:schemeClr val="tx1"/>
              </a:solidFill>
              <a:miter lim="800000"/>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62479" name="Text Box 15"/>
            <p:cNvSpPr txBox="1">
              <a:spLocks noChangeArrowheads="1"/>
            </p:cNvSpPr>
            <p:nvPr/>
          </p:nvSpPr>
          <p:spPr bwMode="auto">
            <a:xfrm>
              <a:off x="2788" y="2931"/>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A</a:t>
              </a:r>
            </a:p>
          </p:txBody>
        </p:sp>
        <p:sp>
          <p:nvSpPr>
            <p:cNvPr id="62480" name="Text Box 16"/>
            <p:cNvSpPr txBox="1">
              <a:spLocks noChangeArrowheads="1"/>
            </p:cNvSpPr>
            <p:nvPr/>
          </p:nvSpPr>
          <p:spPr bwMode="auto">
            <a:xfrm>
              <a:off x="4240" y="2929"/>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B</a:t>
              </a:r>
            </a:p>
          </p:txBody>
        </p:sp>
        <p:sp>
          <p:nvSpPr>
            <p:cNvPr id="62481" name="Text Box 17"/>
            <p:cNvSpPr txBox="1">
              <a:spLocks noChangeArrowheads="1"/>
            </p:cNvSpPr>
            <p:nvPr/>
          </p:nvSpPr>
          <p:spPr bwMode="auto">
            <a:xfrm>
              <a:off x="3423" y="2160"/>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C</a:t>
              </a:r>
            </a:p>
          </p:txBody>
        </p:sp>
        <p:sp>
          <p:nvSpPr>
            <p:cNvPr id="62482" name="Text Box 18"/>
            <p:cNvSpPr txBox="1">
              <a:spLocks noChangeArrowheads="1"/>
            </p:cNvSpPr>
            <p:nvPr/>
          </p:nvSpPr>
          <p:spPr bwMode="auto">
            <a:xfrm>
              <a:off x="3378" y="2931"/>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D</a:t>
              </a:r>
            </a:p>
          </p:txBody>
        </p:sp>
        <p:sp>
          <p:nvSpPr>
            <p:cNvPr id="62483" name="Line 19"/>
            <p:cNvSpPr>
              <a:spLocks noChangeShapeType="1"/>
            </p:cNvSpPr>
            <p:nvPr/>
          </p:nvSpPr>
          <p:spPr bwMode="auto">
            <a:xfrm>
              <a:off x="3408" y="2069"/>
              <a:ext cx="0" cy="1361"/>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zh-CN" altLang="en-US"/>
            </a:p>
          </p:txBody>
        </p:sp>
      </p:grpSp>
      <p:sp>
        <p:nvSpPr>
          <p:cNvPr id="62484" name="WordArt 20"/>
          <p:cNvSpPr>
            <a:spLocks noChangeArrowheads="1" noChangeShapeType="1" noTextEdit="1"/>
          </p:cNvSpPr>
          <p:nvPr/>
        </p:nvSpPr>
        <p:spPr bwMode="auto">
          <a:xfrm>
            <a:off x="6804025" y="0"/>
            <a:ext cx="2016125" cy="744538"/>
          </a:xfrm>
          <a:prstGeom prst="rect">
            <a:avLst/>
          </a:prstGeom>
        </p:spPr>
        <p:txBody>
          <a:bodyPr wrap="none" fromWordArt="1">
            <a:prstTxWarp prst="textPlain">
              <a:avLst>
                <a:gd name="adj" fmla="val 50000"/>
              </a:avLst>
            </a:prstTxWarp>
          </a:bodyPr>
          <a:lstStyle/>
          <a:p>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黑体" panose="02010609060101010101" pitchFamily="49" charset="-122"/>
                <a:ea typeface="黑体" panose="02010609060101010101" pitchFamily="49" charset="-122"/>
              </a:rPr>
              <a:t>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2476"/>
                                        </p:tgtEl>
                                        <p:attrNameLst>
                                          <p:attrName>style.visibility</p:attrName>
                                        </p:attrNameLst>
                                      </p:cBhvr>
                                      <p:to>
                                        <p:strVal val="visible"/>
                                      </p:to>
                                    </p:set>
                                    <p:anim calcmode="lin" valueType="num">
                                      <p:cBhvr>
                                        <p:cTn id="7" dur="500" fill="hold"/>
                                        <p:tgtEl>
                                          <p:spTgt spid="62476"/>
                                        </p:tgtEl>
                                        <p:attrNameLst>
                                          <p:attrName>ppt_w</p:attrName>
                                        </p:attrNameLst>
                                      </p:cBhvr>
                                      <p:tavLst>
                                        <p:tav tm="0">
                                          <p:val>
                                            <p:fltVal val="0"/>
                                          </p:val>
                                        </p:tav>
                                        <p:tav tm="100000">
                                          <p:val>
                                            <p:strVal val="#ppt_w"/>
                                          </p:val>
                                        </p:tav>
                                      </p:tavLst>
                                    </p:anim>
                                    <p:anim calcmode="lin" valueType="num">
                                      <p:cBhvr>
                                        <p:cTn id="8" dur="500" fill="hold"/>
                                        <p:tgtEl>
                                          <p:spTgt spid="62476"/>
                                        </p:tgtEl>
                                        <p:attrNameLst>
                                          <p:attrName>ppt_h</p:attrName>
                                        </p:attrNameLst>
                                      </p:cBhvr>
                                      <p:tavLst>
                                        <p:tav tm="0">
                                          <p:val>
                                            <p:fltVal val="0"/>
                                          </p:val>
                                        </p:tav>
                                        <p:tav tm="100000">
                                          <p:val>
                                            <p:strVal val="#ppt_h"/>
                                          </p:val>
                                        </p:tav>
                                      </p:tavLst>
                                    </p:anim>
                                    <p:anim calcmode="lin" valueType="num">
                                      <p:cBhvr>
                                        <p:cTn id="9" dur="500" fill="hold"/>
                                        <p:tgtEl>
                                          <p:spTgt spid="62476"/>
                                        </p:tgtEl>
                                        <p:attrNameLst>
                                          <p:attrName>style.rotation</p:attrName>
                                        </p:attrNameLst>
                                      </p:cBhvr>
                                      <p:tavLst>
                                        <p:tav tm="0">
                                          <p:val>
                                            <p:fltVal val="360"/>
                                          </p:val>
                                        </p:tav>
                                        <p:tav tm="100000">
                                          <p:val>
                                            <p:fltVal val="0"/>
                                          </p:val>
                                        </p:tav>
                                      </p:tavLst>
                                    </p:anim>
                                    <p:animEffect transition="in" filter="fade">
                                      <p:cBhvr>
                                        <p:cTn id="10" dur="500"/>
                                        <p:tgtEl>
                                          <p:spTgt spid="6247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2477"/>
                                        </p:tgtEl>
                                        <p:attrNameLst>
                                          <p:attrName>style.visibility</p:attrName>
                                        </p:attrNameLst>
                                      </p:cBhvr>
                                      <p:to>
                                        <p:strVal val="visible"/>
                                      </p:to>
                                    </p:set>
                                    <p:animEffect transition="in" filter="wipe(left)">
                                      <p:cBhvr>
                                        <p:cTn id="15" dur="500"/>
                                        <p:tgtEl>
                                          <p:spTgt spid="62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609600" y="333375"/>
            <a:ext cx="83058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4800" b="1">
                <a:solidFill>
                  <a:srgbClr val="FF0000"/>
                </a:solidFill>
                <a:latin typeface="Arial Black" panose="020B0A04020102020204" pitchFamily="34" charset="0"/>
                <a:ea typeface="黑体" panose="02010609060101010101" pitchFamily="49" charset="-122"/>
              </a:rPr>
              <a:t> </a:t>
            </a:r>
            <a:r>
              <a:rPr kumimoji="1" lang="zh-CN" altLang="en-US" sz="3600" b="1">
                <a:solidFill>
                  <a:srgbClr val="FF0000"/>
                </a:solidFill>
                <a:latin typeface="Arial Black" panose="020B0A04020102020204" pitchFamily="34" charset="0"/>
                <a:ea typeface="黑体" panose="02010609060101010101" pitchFamily="49" charset="-122"/>
              </a:rPr>
              <a:t>判断</a:t>
            </a:r>
            <a:endParaRPr kumimoji="1" lang="zh-CN" altLang="en-US" sz="3600" b="1">
              <a:solidFill>
                <a:srgbClr val="FF0000"/>
              </a:solidFill>
              <a:latin typeface="黑体" panose="02010609060101010101" pitchFamily="49" charset="-122"/>
              <a:ea typeface="黑体" panose="02010609060101010101" pitchFamily="49" charset="-122"/>
            </a:endParaRPr>
          </a:p>
          <a:p>
            <a:pPr algn="l">
              <a:spcBef>
                <a:spcPct val="50000"/>
              </a:spcBef>
            </a:pP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1</a:t>
            </a:r>
            <a:r>
              <a:rPr kumimoji="1" lang="zh-CN" altLang="en-US" sz="3200" b="1">
                <a:latin typeface="黑体" panose="02010609060101010101" pitchFamily="49" charset="-122"/>
                <a:ea typeface="黑体" panose="02010609060101010101" pitchFamily="49" charset="-122"/>
              </a:rPr>
              <a:t>）如图，</a:t>
            </a:r>
            <a:r>
              <a:rPr kumimoji="1" lang="en-US" altLang="zh-CN" sz="3200" b="1">
                <a:latin typeface="黑体" panose="02010609060101010101" pitchFamily="49" charset="-122"/>
                <a:ea typeface="黑体" panose="02010609060101010101" pitchFamily="49" charset="-122"/>
              </a:rPr>
              <a:t>CD</a:t>
            </a:r>
            <a:r>
              <a:rPr kumimoji="1" lang="en-US" altLang="zh-CN" sz="3200" b="1">
                <a:latin typeface="黑体" panose="02010609060101010101" pitchFamily="49" charset="-122"/>
                <a:ea typeface="黑体" panose="02010609060101010101" pitchFamily="49" charset="-122"/>
                <a:sym typeface="Symbol" panose="05050102010706020507" pitchFamily="18" charset="2"/>
              </a:rPr>
              <a:t></a:t>
            </a:r>
            <a:r>
              <a:rPr kumimoji="1" lang="en-US" altLang="zh-CN" sz="3200" b="1">
                <a:latin typeface="黑体" panose="02010609060101010101" pitchFamily="49" charset="-122"/>
                <a:ea typeface="黑体" panose="02010609060101010101" pitchFamily="49" charset="-122"/>
              </a:rPr>
              <a:t>AB</a:t>
            </a:r>
            <a:r>
              <a:rPr kumimoji="1" lang="zh-CN" altLang="en-US" sz="3200" b="1">
                <a:latin typeface="黑体" panose="02010609060101010101" pitchFamily="49" charset="-122"/>
                <a:ea typeface="黑体" panose="02010609060101010101" pitchFamily="49" charset="-122"/>
              </a:rPr>
              <a:t>于</a:t>
            </a:r>
            <a:r>
              <a:rPr kumimoji="1" lang="en-US" altLang="zh-CN" sz="3200" b="1">
                <a:latin typeface="黑体" panose="02010609060101010101" pitchFamily="49" charset="-122"/>
                <a:ea typeface="黑体" panose="02010609060101010101" pitchFamily="49" charset="-122"/>
              </a:rPr>
              <a:t>D</a:t>
            </a:r>
            <a:r>
              <a:rPr kumimoji="1" lang="zh-CN" altLang="en-US" sz="3200" b="1">
                <a:latin typeface="黑体" panose="02010609060101010101" pitchFamily="49" charset="-122"/>
                <a:ea typeface="黑体" panose="02010609060101010101" pitchFamily="49" charset="-122"/>
              </a:rPr>
              <a:t>，则</a:t>
            </a:r>
            <a:r>
              <a:rPr kumimoji="1" lang="en-US" altLang="zh-CN" sz="3200" b="1">
                <a:latin typeface="黑体" panose="02010609060101010101" pitchFamily="49" charset="-122"/>
                <a:ea typeface="黑体" panose="02010609060101010101" pitchFamily="49" charset="-122"/>
              </a:rPr>
              <a:t>AC</a:t>
            </a: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BC</a:t>
            </a:r>
            <a:r>
              <a:rPr kumimoji="1" lang="zh-CN" altLang="en-US" sz="3200" b="1">
                <a:latin typeface="黑体" panose="02010609060101010101" pitchFamily="49" charset="-122"/>
                <a:ea typeface="黑体" panose="02010609060101010101" pitchFamily="49" charset="-122"/>
              </a:rPr>
              <a:t>。（    ）</a:t>
            </a:r>
          </a:p>
        </p:txBody>
      </p:sp>
      <p:grpSp>
        <p:nvGrpSpPr>
          <p:cNvPr id="63491" name="Group 3"/>
          <p:cNvGrpSpPr/>
          <p:nvPr/>
        </p:nvGrpSpPr>
        <p:grpSpPr bwMode="auto">
          <a:xfrm>
            <a:off x="1042988" y="3429000"/>
            <a:ext cx="3384550" cy="2222500"/>
            <a:chOff x="1429" y="1888"/>
            <a:chExt cx="2544" cy="1536"/>
          </a:xfrm>
        </p:grpSpPr>
        <p:sp>
          <p:nvSpPr>
            <p:cNvPr id="63492" name="Line 4"/>
            <p:cNvSpPr>
              <a:spLocks noChangeShapeType="1"/>
            </p:cNvSpPr>
            <p:nvPr/>
          </p:nvSpPr>
          <p:spPr bwMode="auto">
            <a:xfrm>
              <a:off x="1765" y="2800"/>
              <a:ext cx="187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3" name="Line 5"/>
            <p:cNvSpPr>
              <a:spLocks noChangeShapeType="1"/>
            </p:cNvSpPr>
            <p:nvPr/>
          </p:nvSpPr>
          <p:spPr bwMode="auto">
            <a:xfrm>
              <a:off x="2726" y="1888"/>
              <a:ext cx="0" cy="153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4" name="Line 6"/>
            <p:cNvSpPr>
              <a:spLocks noChangeShapeType="1"/>
            </p:cNvSpPr>
            <p:nvPr/>
          </p:nvSpPr>
          <p:spPr bwMode="auto">
            <a:xfrm flipH="1">
              <a:off x="1765" y="2224"/>
              <a:ext cx="960" cy="57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5" name="Line 7"/>
            <p:cNvSpPr>
              <a:spLocks noChangeShapeType="1"/>
            </p:cNvSpPr>
            <p:nvPr/>
          </p:nvSpPr>
          <p:spPr bwMode="auto">
            <a:xfrm>
              <a:off x="2725" y="2224"/>
              <a:ext cx="912" cy="57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3496" name="Text Box 8"/>
            <p:cNvSpPr txBox="1">
              <a:spLocks noChangeArrowheads="1"/>
            </p:cNvSpPr>
            <p:nvPr/>
          </p:nvSpPr>
          <p:spPr bwMode="auto">
            <a:xfrm>
              <a:off x="1429" y="2608"/>
              <a:ext cx="336"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A</a:t>
              </a:r>
            </a:p>
          </p:txBody>
        </p:sp>
        <p:sp>
          <p:nvSpPr>
            <p:cNvPr id="63497" name="Text Box 9"/>
            <p:cNvSpPr txBox="1">
              <a:spLocks noChangeArrowheads="1"/>
            </p:cNvSpPr>
            <p:nvPr/>
          </p:nvSpPr>
          <p:spPr bwMode="auto">
            <a:xfrm>
              <a:off x="3637" y="2608"/>
              <a:ext cx="336"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B</a:t>
              </a:r>
            </a:p>
          </p:txBody>
        </p:sp>
        <p:sp>
          <p:nvSpPr>
            <p:cNvPr id="63498" name="Text Box 10"/>
            <p:cNvSpPr txBox="1">
              <a:spLocks noChangeArrowheads="1"/>
            </p:cNvSpPr>
            <p:nvPr/>
          </p:nvSpPr>
          <p:spPr bwMode="auto">
            <a:xfrm>
              <a:off x="2773" y="2032"/>
              <a:ext cx="288"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C</a:t>
              </a:r>
            </a:p>
          </p:txBody>
        </p:sp>
        <p:sp>
          <p:nvSpPr>
            <p:cNvPr id="63499" name="Text Box 11"/>
            <p:cNvSpPr txBox="1">
              <a:spLocks noChangeArrowheads="1"/>
            </p:cNvSpPr>
            <p:nvPr/>
          </p:nvSpPr>
          <p:spPr bwMode="auto">
            <a:xfrm>
              <a:off x="2773" y="2800"/>
              <a:ext cx="239"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a:latin typeface="Times New Roman" panose="02020603050405020304" pitchFamily="18" charset="0"/>
                </a:rPr>
                <a:t>D</a:t>
              </a:r>
            </a:p>
          </p:txBody>
        </p:sp>
      </p:grpSp>
      <p:sp>
        <p:nvSpPr>
          <p:cNvPr id="63500" name="Text Box 12"/>
          <p:cNvSpPr txBox="1">
            <a:spLocks noChangeArrowheads="1"/>
          </p:cNvSpPr>
          <p:nvPr/>
        </p:nvSpPr>
        <p:spPr bwMode="auto">
          <a:xfrm>
            <a:off x="7562850" y="1341438"/>
            <a:ext cx="60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FF0000"/>
                </a:solidFill>
                <a:latin typeface="Arial Black" panose="020B0A04020102020204" pitchFamily="34" charset="0"/>
                <a:ea typeface="黑体" panose="02010609060101010101" pitchFamily="49" charset="-122"/>
                <a:sym typeface="Wingdings 2" panose="05020102010507070707" pitchFamily="18" charset="2"/>
              </a:rPr>
              <a:t></a:t>
            </a:r>
            <a:endParaRPr kumimoji="1" lang="en-US" altLang="zh-CN" sz="2800" b="1">
              <a:solidFill>
                <a:srgbClr val="FF0000"/>
              </a:solidFill>
              <a:latin typeface="Arial Black" panose="020B0A04020102020204" pitchFamily="34" charset="0"/>
              <a:ea typeface="黑体" panose="02010609060101010101" pitchFamily="49" charset="-122"/>
            </a:endParaRPr>
          </a:p>
        </p:txBody>
      </p:sp>
      <p:sp>
        <p:nvSpPr>
          <p:cNvPr id="63501" name="Text Box 13"/>
          <p:cNvSpPr txBox="1">
            <a:spLocks noChangeArrowheads="1"/>
          </p:cNvSpPr>
          <p:nvPr/>
        </p:nvSpPr>
        <p:spPr bwMode="auto">
          <a:xfrm>
            <a:off x="7058025" y="2117725"/>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a:solidFill>
                  <a:srgbClr val="FF0000"/>
                </a:solidFill>
                <a:latin typeface="Arial Black" panose="020B0A04020102020204" pitchFamily="34" charset="0"/>
                <a:ea typeface="黑体" panose="02010609060101010101" pitchFamily="49" charset="-122"/>
                <a:sym typeface="Wingdings 2" panose="05020102010507070707" pitchFamily="18" charset="2"/>
              </a:rPr>
              <a:t></a:t>
            </a:r>
            <a:endParaRPr kumimoji="1" lang="en-US" altLang="zh-CN" sz="2800" b="1">
              <a:solidFill>
                <a:srgbClr val="FF0000"/>
              </a:solidFill>
              <a:latin typeface="Arial Black" panose="020B0A04020102020204" pitchFamily="34" charset="0"/>
              <a:ea typeface="黑体" panose="02010609060101010101" pitchFamily="49" charset="-122"/>
            </a:endParaRPr>
          </a:p>
        </p:txBody>
      </p:sp>
      <p:grpSp>
        <p:nvGrpSpPr>
          <p:cNvPr id="63502" name="Group 14"/>
          <p:cNvGrpSpPr/>
          <p:nvPr/>
        </p:nvGrpSpPr>
        <p:grpSpPr bwMode="auto">
          <a:xfrm>
            <a:off x="4425950" y="3357563"/>
            <a:ext cx="2738438" cy="2087562"/>
            <a:chOff x="2788" y="2115"/>
            <a:chExt cx="1725" cy="1315"/>
          </a:xfrm>
        </p:grpSpPr>
        <p:sp>
          <p:nvSpPr>
            <p:cNvPr id="63503" name="AutoShape 15"/>
            <p:cNvSpPr>
              <a:spLocks noChangeArrowheads="1"/>
            </p:cNvSpPr>
            <p:nvPr/>
          </p:nvSpPr>
          <p:spPr bwMode="auto">
            <a:xfrm>
              <a:off x="2925" y="2387"/>
              <a:ext cx="1452" cy="589"/>
            </a:xfrm>
            <a:prstGeom prst="triangle">
              <a:avLst>
                <a:gd name="adj" fmla="val 33282"/>
              </a:avLst>
            </a:prstGeom>
            <a:noFill/>
            <a:ln w="25400" algn="ctr">
              <a:solidFill>
                <a:schemeClr val="tx1"/>
              </a:solidFill>
              <a:miter lim="800000"/>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63504" name="Text Box 16"/>
            <p:cNvSpPr txBox="1">
              <a:spLocks noChangeArrowheads="1"/>
            </p:cNvSpPr>
            <p:nvPr/>
          </p:nvSpPr>
          <p:spPr bwMode="auto">
            <a:xfrm>
              <a:off x="2788" y="2931"/>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A</a:t>
              </a:r>
            </a:p>
          </p:txBody>
        </p:sp>
        <p:sp>
          <p:nvSpPr>
            <p:cNvPr id="63505" name="Text Box 17"/>
            <p:cNvSpPr txBox="1">
              <a:spLocks noChangeArrowheads="1"/>
            </p:cNvSpPr>
            <p:nvPr/>
          </p:nvSpPr>
          <p:spPr bwMode="auto">
            <a:xfrm>
              <a:off x="4240" y="2929"/>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B</a:t>
              </a:r>
            </a:p>
          </p:txBody>
        </p:sp>
        <p:sp>
          <p:nvSpPr>
            <p:cNvPr id="63506" name="Text Box 18"/>
            <p:cNvSpPr txBox="1">
              <a:spLocks noChangeArrowheads="1"/>
            </p:cNvSpPr>
            <p:nvPr/>
          </p:nvSpPr>
          <p:spPr bwMode="auto">
            <a:xfrm>
              <a:off x="3423" y="2160"/>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C</a:t>
              </a:r>
            </a:p>
          </p:txBody>
        </p:sp>
        <p:sp>
          <p:nvSpPr>
            <p:cNvPr id="63507" name="Text Box 19"/>
            <p:cNvSpPr txBox="1">
              <a:spLocks noChangeArrowheads="1"/>
            </p:cNvSpPr>
            <p:nvPr/>
          </p:nvSpPr>
          <p:spPr bwMode="auto">
            <a:xfrm>
              <a:off x="3715" y="2931"/>
              <a:ext cx="273" cy="28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lang="en-US" altLang="zh-CN" sz="2400">
                  <a:latin typeface="PMingLiU" pitchFamily="18" charset="-120"/>
                </a:rPr>
                <a:t>D</a:t>
              </a:r>
            </a:p>
          </p:txBody>
        </p:sp>
        <p:sp>
          <p:nvSpPr>
            <p:cNvPr id="63508" name="Line 20"/>
            <p:cNvSpPr>
              <a:spLocks noChangeShapeType="1"/>
            </p:cNvSpPr>
            <p:nvPr/>
          </p:nvSpPr>
          <p:spPr bwMode="auto">
            <a:xfrm>
              <a:off x="3288" y="2115"/>
              <a:ext cx="590" cy="1315"/>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zh-CN" altLang="en-US"/>
            </a:p>
          </p:txBody>
        </p:sp>
      </p:grpSp>
      <p:sp>
        <p:nvSpPr>
          <p:cNvPr id="63509" name="Text Box 21"/>
          <p:cNvSpPr txBox="1">
            <a:spLocks noChangeArrowheads="1"/>
          </p:cNvSpPr>
          <p:nvPr/>
        </p:nvSpPr>
        <p:spPr bwMode="auto">
          <a:xfrm>
            <a:off x="596900" y="2073275"/>
            <a:ext cx="7848600" cy="579438"/>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l">
              <a:spcBef>
                <a:spcPct val="50000"/>
              </a:spcBef>
            </a:pP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2</a:t>
            </a:r>
            <a:r>
              <a:rPr kumimoji="1" lang="zh-CN" altLang="en-US" sz="3200" b="1">
                <a:latin typeface="黑体" panose="02010609060101010101" pitchFamily="49" charset="-122"/>
                <a:ea typeface="黑体" panose="02010609060101010101" pitchFamily="49" charset="-122"/>
              </a:rPr>
              <a:t>）如图，</a:t>
            </a:r>
            <a:r>
              <a:rPr kumimoji="1" lang="en-US" altLang="zh-CN" sz="3200" b="1">
                <a:latin typeface="黑体" panose="02010609060101010101" pitchFamily="49" charset="-122"/>
                <a:ea typeface="黑体" panose="02010609060101010101" pitchFamily="49" charset="-122"/>
              </a:rPr>
              <a:t>AD</a:t>
            </a: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BD</a:t>
            </a:r>
            <a:r>
              <a:rPr kumimoji="1" lang="zh-CN" altLang="en-US" sz="3200" b="1">
                <a:latin typeface="黑体" panose="02010609060101010101" pitchFamily="49" charset="-122"/>
                <a:ea typeface="黑体" panose="02010609060101010101" pitchFamily="49" charset="-122"/>
              </a:rPr>
              <a:t>，则</a:t>
            </a:r>
            <a:r>
              <a:rPr kumimoji="1" lang="en-US" altLang="zh-CN" sz="3200" b="1">
                <a:latin typeface="黑体" panose="02010609060101010101" pitchFamily="49" charset="-122"/>
                <a:ea typeface="黑体" panose="02010609060101010101" pitchFamily="49" charset="-122"/>
              </a:rPr>
              <a:t>AC</a:t>
            </a:r>
            <a:r>
              <a:rPr kumimoji="1" lang="zh-CN" altLang="en-US" sz="3200" b="1">
                <a:latin typeface="黑体" panose="02010609060101010101" pitchFamily="49" charset="-122"/>
                <a:ea typeface="黑体" panose="02010609060101010101" pitchFamily="49" charset="-122"/>
              </a:rPr>
              <a:t>＝</a:t>
            </a:r>
            <a:r>
              <a:rPr kumimoji="1" lang="en-US" altLang="zh-CN" sz="3200" b="1">
                <a:latin typeface="黑体" panose="02010609060101010101" pitchFamily="49" charset="-122"/>
                <a:ea typeface="黑体" panose="02010609060101010101" pitchFamily="49" charset="-122"/>
              </a:rPr>
              <a:t>BC</a:t>
            </a:r>
            <a:r>
              <a:rPr kumimoji="1" lang="zh-CN" altLang="en-US" sz="3200" b="1">
                <a:latin typeface="黑体" panose="02010609060101010101" pitchFamily="49" charset="-122"/>
                <a:ea typeface="黑体" panose="02010609060101010101" pitchFamily="49" charset="-122"/>
              </a:rPr>
              <a:t>。（    ）</a:t>
            </a:r>
            <a:endParaRPr lang="zh-CN" altLang="en-US" sz="3200" b="1">
              <a:latin typeface="黑体" panose="02010609060101010101" pitchFamily="49" charset="-122"/>
              <a:ea typeface="黑体" panose="02010609060101010101" pitchFamily="49" charset="-122"/>
            </a:endParaRPr>
          </a:p>
        </p:txBody>
      </p:sp>
      <p:sp>
        <p:nvSpPr>
          <p:cNvPr id="63510" name="WordArt 22"/>
          <p:cNvSpPr>
            <a:spLocks noChangeArrowheads="1" noChangeShapeType="1" noTextEdit="1"/>
          </p:cNvSpPr>
          <p:nvPr/>
        </p:nvSpPr>
        <p:spPr bwMode="auto">
          <a:xfrm>
            <a:off x="6588125" y="260350"/>
            <a:ext cx="2016125" cy="744538"/>
          </a:xfrm>
          <a:prstGeom prst="rect">
            <a:avLst/>
          </a:prstGeom>
        </p:spPr>
        <p:txBody>
          <a:bodyPr wrap="none" fromWordArt="1">
            <a:prstTxWarp prst="textPlain">
              <a:avLst>
                <a:gd name="adj" fmla="val 50000"/>
              </a:avLst>
            </a:prstTxWarp>
          </a:bodyPr>
          <a:lstStyle/>
          <a:p>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黑体" panose="02010609060101010101" pitchFamily="49" charset="-122"/>
                <a:ea typeface="黑体" panose="02010609060101010101" pitchFamily="49" charset="-122"/>
              </a:rPr>
              <a:t>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509"/>
                                        </p:tgtEl>
                                        <p:attrNameLst>
                                          <p:attrName>style.visibility</p:attrName>
                                        </p:attrNameLst>
                                      </p:cBhvr>
                                      <p:to>
                                        <p:strVal val="visible"/>
                                      </p:to>
                                    </p:set>
                                    <p:animEffect transition="in" filter="wipe(left)">
                                      <p:cBhvr>
                                        <p:cTn id="7" dur="500"/>
                                        <p:tgtEl>
                                          <p:spTgt spid="63509"/>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63501"/>
                                        </p:tgtEl>
                                        <p:attrNameLst>
                                          <p:attrName>style.visibility</p:attrName>
                                        </p:attrNameLst>
                                      </p:cBhvr>
                                      <p:to>
                                        <p:strVal val="visible"/>
                                      </p:to>
                                    </p:set>
                                    <p:anim calcmode="lin" valueType="num">
                                      <p:cBhvr>
                                        <p:cTn id="12" dur="500" fill="hold"/>
                                        <p:tgtEl>
                                          <p:spTgt spid="63501"/>
                                        </p:tgtEl>
                                        <p:attrNameLst>
                                          <p:attrName>ppt_w</p:attrName>
                                        </p:attrNameLst>
                                      </p:cBhvr>
                                      <p:tavLst>
                                        <p:tav tm="0">
                                          <p:val>
                                            <p:fltVal val="0"/>
                                          </p:val>
                                        </p:tav>
                                        <p:tav tm="100000">
                                          <p:val>
                                            <p:strVal val="#ppt_w"/>
                                          </p:val>
                                        </p:tav>
                                      </p:tavLst>
                                    </p:anim>
                                    <p:anim calcmode="lin" valueType="num">
                                      <p:cBhvr>
                                        <p:cTn id="13" dur="500" fill="hold"/>
                                        <p:tgtEl>
                                          <p:spTgt spid="63501"/>
                                        </p:tgtEl>
                                        <p:attrNameLst>
                                          <p:attrName>ppt_h</p:attrName>
                                        </p:attrNameLst>
                                      </p:cBhvr>
                                      <p:tavLst>
                                        <p:tav tm="0">
                                          <p:val>
                                            <p:fltVal val="0"/>
                                          </p:val>
                                        </p:tav>
                                        <p:tav tm="100000">
                                          <p:val>
                                            <p:strVal val="#ppt_h"/>
                                          </p:val>
                                        </p:tav>
                                      </p:tavLst>
                                    </p:anim>
                                    <p:anim calcmode="lin" valueType="num">
                                      <p:cBhvr>
                                        <p:cTn id="14" dur="500" fill="hold"/>
                                        <p:tgtEl>
                                          <p:spTgt spid="63501"/>
                                        </p:tgtEl>
                                        <p:attrNameLst>
                                          <p:attrName>style.rotation</p:attrName>
                                        </p:attrNameLst>
                                      </p:cBhvr>
                                      <p:tavLst>
                                        <p:tav tm="0">
                                          <p:val>
                                            <p:fltVal val="360"/>
                                          </p:val>
                                        </p:tav>
                                        <p:tav tm="100000">
                                          <p:val>
                                            <p:fltVal val="0"/>
                                          </p:val>
                                        </p:tav>
                                      </p:tavLst>
                                    </p:anim>
                                    <p:animEffect transition="in" filter="fade">
                                      <p:cBhvr>
                                        <p:cTn id="15" dur="500"/>
                                        <p:tgtEl>
                                          <p:spTgt spid="63501"/>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63502"/>
                                        </p:tgtEl>
                                        <p:attrNameLst>
                                          <p:attrName>style.visibility</p:attrName>
                                        </p:attrNameLst>
                                      </p:cBhvr>
                                      <p:to>
                                        <p:strVal val="visible"/>
                                      </p:to>
                                    </p:set>
                                    <p:animEffect transition="in" filter="wipe(left)">
                                      <p:cBhvr>
                                        <p:cTn id="20" dur="500"/>
                                        <p:tgtEl>
                                          <p:spTgt spid="63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1" grpId="0"/>
      <p:bldP spid="6350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250825" y="1196975"/>
            <a:ext cx="8382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hangingPunct="0"/>
            <a:r>
              <a:rPr kumimoji="1" lang="en-US" altLang="zh-CN" sz="2800" b="1">
                <a:solidFill>
                  <a:schemeClr val="tx2"/>
                </a:solidFill>
                <a:latin typeface="华文中宋" panose="02010600040101010101" pitchFamily="2" charset="-122"/>
                <a:ea typeface="华文中宋" panose="02010600040101010101" pitchFamily="2" charset="-122"/>
              </a:rPr>
              <a:t> </a:t>
            </a:r>
            <a:r>
              <a:rPr kumimoji="1" lang="zh-CN" altLang="en-US" sz="2800" b="1">
                <a:solidFill>
                  <a:schemeClr val="tx2"/>
                </a:solidFill>
                <a:latin typeface="华文中宋" panose="02010600040101010101" pitchFamily="2" charset="-122"/>
                <a:ea typeface="华文中宋" panose="02010600040101010101" pitchFamily="2" charset="-122"/>
              </a:rPr>
              <a:t>如图</a:t>
            </a:r>
            <a:r>
              <a:rPr kumimoji="1" lang="en-US" altLang="zh-CN" sz="2800" b="1">
                <a:solidFill>
                  <a:schemeClr val="tx2"/>
                </a:solidFill>
                <a:latin typeface="华文中宋" panose="02010600040101010101" pitchFamily="2" charset="-122"/>
                <a:ea typeface="华文中宋" panose="02010600040101010101" pitchFamily="2" charset="-122"/>
              </a:rPr>
              <a:t>,AB</a:t>
            </a:r>
            <a:r>
              <a:rPr kumimoji="1" lang="zh-CN" altLang="en-US" sz="2800" b="1">
                <a:solidFill>
                  <a:schemeClr val="tx2"/>
                </a:solidFill>
                <a:latin typeface="华文中宋" panose="02010600040101010101" pitchFamily="2" charset="-122"/>
                <a:ea typeface="华文中宋" panose="02010600040101010101" pitchFamily="2" charset="-122"/>
              </a:rPr>
              <a:t>是△</a:t>
            </a:r>
            <a:r>
              <a:rPr kumimoji="1" lang="en-US" altLang="zh-CN" sz="2800" b="1">
                <a:solidFill>
                  <a:schemeClr val="tx2"/>
                </a:solidFill>
                <a:latin typeface="华文中宋" panose="02010600040101010101" pitchFamily="2" charset="-122"/>
                <a:ea typeface="华文中宋" panose="02010600040101010101" pitchFamily="2" charset="-122"/>
              </a:rPr>
              <a:t>ABC</a:t>
            </a:r>
            <a:r>
              <a:rPr kumimoji="1" lang="zh-CN" altLang="en-US" sz="2800" b="1">
                <a:solidFill>
                  <a:schemeClr val="tx2"/>
                </a:solidFill>
                <a:latin typeface="华文中宋" panose="02010600040101010101" pitchFamily="2" charset="-122"/>
                <a:ea typeface="华文中宋" panose="02010600040101010101" pitchFamily="2" charset="-122"/>
              </a:rPr>
              <a:t>的一条边，</a:t>
            </a:r>
            <a:r>
              <a:rPr kumimoji="1" lang="en-US" altLang="zh-CN" sz="2800" b="1">
                <a:solidFill>
                  <a:schemeClr val="tx2"/>
                </a:solidFill>
                <a:latin typeface="华文中宋" panose="02010600040101010101" pitchFamily="2" charset="-122"/>
                <a:ea typeface="华文中宋" panose="02010600040101010101" pitchFamily="2" charset="-122"/>
              </a:rPr>
              <a:t>DE</a:t>
            </a:r>
            <a:r>
              <a:rPr kumimoji="1" lang="zh-CN" altLang="en-US" sz="2800" b="1">
                <a:solidFill>
                  <a:schemeClr val="tx2"/>
                </a:solidFill>
                <a:latin typeface="华文中宋" panose="02010600040101010101" pitchFamily="2" charset="-122"/>
                <a:ea typeface="华文中宋" panose="02010600040101010101" pitchFamily="2" charset="-122"/>
              </a:rPr>
              <a:t>是</a:t>
            </a:r>
            <a:r>
              <a:rPr kumimoji="1" lang="en-US" altLang="zh-CN" sz="2800" b="1">
                <a:solidFill>
                  <a:schemeClr val="tx2"/>
                </a:solidFill>
                <a:latin typeface="华文中宋" panose="02010600040101010101" pitchFamily="2" charset="-122"/>
                <a:ea typeface="华文中宋" panose="02010600040101010101" pitchFamily="2" charset="-122"/>
              </a:rPr>
              <a:t>AB</a:t>
            </a:r>
            <a:r>
              <a:rPr kumimoji="1" lang="zh-CN" altLang="en-US" sz="2800" b="1">
                <a:solidFill>
                  <a:schemeClr val="tx2"/>
                </a:solidFill>
                <a:latin typeface="华文中宋" panose="02010600040101010101" pitchFamily="2" charset="-122"/>
                <a:ea typeface="华文中宋" panose="02010600040101010101" pitchFamily="2" charset="-122"/>
              </a:rPr>
              <a:t>的垂直平分线，垂足为</a:t>
            </a:r>
            <a:r>
              <a:rPr kumimoji="1" lang="en-US" altLang="zh-CN" sz="2800" b="1">
                <a:solidFill>
                  <a:schemeClr val="tx2"/>
                </a:solidFill>
                <a:latin typeface="华文中宋" panose="02010600040101010101" pitchFamily="2" charset="-122"/>
                <a:ea typeface="华文中宋" panose="02010600040101010101" pitchFamily="2" charset="-122"/>
              </a:rPr>
              <a:t>E</a:t>
            </a:r>
            <a:r>
              <a:rPr kumimoji="1" lang="zh-CN" altLang="en-US" sz="2800" b="1">
                <a:solidFill>
                  <a:schemeClr val="tx2"/>
                </a:solidFill>
                <a:latin typeface="华文中宋" panose="02010600040101010101" pitchFamily="2" charset="-122"/>
                <a:ea typeface="华文中宋" panose="02010600040101010101" pitchFamily="2" charset="-122"/>
              </a:rPr>
              <a:t>，并交</a:t>
            </a:r>
            <a:r>
              <a:rPr kumimoji="1" lang="en-US" altLang="zh-CN" sz="2800" b="1">
                <a:solidFill>
                  <a:schemeClr val="tx2"/>
                </a:solidFill>
                <a:latin typeface="华文中宋" panose="02010600040101010101" pitchFamily="2" charset="-122"/>
                <a:ea typeface="华文中宋" panose="02010600040101010101" pitchFamily="2" charset="-122"/>
              </a:rPr>
              <a:t>BC</a:t>
            </a:r>
            <a:r>
              <a:rPr kumimoji="1" lang="zh-CN" altLang="en-US" sz="2800" b="1">
                <a:solidFill>
                  <a:schemeClr val="tx2"/>
                </a:solidFill>
                <a:latin typeface="华文中宋" panose="02010600040101010101" pitchFamily="2" charset="-122"/>
                <a:ea typeface="华文中宋" panose="02010600040101010101" pitchFamily="2" charset="-122"/>
              </a:rPr>
              <a:t>于点</a:t>
            </a:r>
            <a:r>
              <a:rPr kumimoji="1" lang="en-US" altLang="zh-CN" sz="2800" b="1">
                <a:solidFill>
                  <a:schemeClr val="tx2"/>
                </a:solidFill>
                <a:latin typeface="华文中宋" panose="02010600040101010101" pitchFamily="2" charset="-122"/>
                <a:ea typeface="华文中宋" panose="02010600040101010101" pitchFamily="2" charset="-122"/>
              </a:rPr>
              <a:t>D</a:t>
            </a:r>
            <a:r>
              <a:rPr kumimoji="1" lang="zh-CN" altLang="en-US" sz="2800" b="1">
                <a:solidFill>
                  <a:schemeClr val="tx2"/>
                </a:solidFill>
                <a:latin typeface="华文中宋" panose="02010600040101010101" pitchFamily="2" charset="-122"/>
                <a:ea typeface="华文中宋" panose="02010600040101010101" pitchFamily="2" charset="-122"/>
              </a:rPr>
              <a:t>，已知</a:t>
            </a:r>
            <a:r>
              <a:rPr kumimoji="1" lang="en-US" altLang="zh-CN" sz="2800" b="1">
                <a:solidFill>
                  <a:schemeClr val="tx2"/>
                </a:solidFill>
                <a:latin typeface="华文中宋" panose="02010600040101010101" pitchFamily="2" charset="-122"/>
                <a:ea typeface="华文中宋" panose="02010600040101010101" pitchFamily="2" charset="-122"/>
              </a:rPr>
              <a:t>AB=8cm,BD=6cm,</a:t>
            </a:r>
            <a:r>
              <a:rPr kumimoji="1" lang="zh-CN" altLang="en-US" sz="2800" b="1">
                <a:solidFill>
                  <a:schemeClr val="tx2"/>
                </a:solidFill>
                <a:latin typeface="华文中宋" panose="02010600040101010101" pitchFamily="2" charset="-122"/>
                <a:ea typeface="华文中宋" panose="02010600040101010101" pitchFamily="2" charset="-122"/>
              </a:rPr>
              <a:t>那么</a:t>
            </a:r>
            <a:r>
              <a:rPr kumimoji="1" lang="en-US" altLang="zh-CN" sz="2800" b="1">
                <a:solidFill>
                  <a:schemeClr val="tx2"/>
                </a:solidFill>
                <a:latin typeface="华文中宋" panose="02010600040101010101" pitchFamily="2" charset="-122"/>
                <a:ea typeface="华文中宋" panose="02010600040101010101" pitchFamily="2" charset="-122"/>
              </a:rPr>
              <a:t>EA=________, DA=____.</a:t>
            </a:r>
          </a:p>
        </p:txBody>
      </p:sp>
      <p:grpSp>
        <p:nvGrpSpPr>
          <p:cNvPr id="64515" name="Group 3"/>
          <p:cNvGrpSpPr/>
          <p:nvPr/>
        </p:nvGrpSpPr>
        <p:grpSpPr bwMode="auto">
          <a:xfrm>
            <a:off x="555625" y="3452813"/>
            <a:ext cx="2895600" cy="2514600"/>
            <a:chOff x="288" y="2736"/>
            <a:chExt cx="1824" cy="1584"/>
          </a:xfrm>
        </p:grpSpPr>
        <p:grpSp>
          <p:nvGrpSpPr>
            <p:cNvPr id="64516" name="Group 4"/>
            <p:cNvGrpSpPr/>
            <p:nvPr/>
          </p:nvGrpSpPr>
          <p:grpSpPr bwMode="auto">
            <a:xfrm>
              <a:off x="480" y="2736"/>
              <a:ext cx="1392" cy="1296"/>
              <a:chOff x="480" y="2736"/>
              <a:chExt cx="1392" cy="1296"/>
            </a:xfrm>
          </p:grpSpPr>
          <p:sp>
            <p:nvSpPr>
              <p:cNvPr id="64517" name="Line 5"/>
              <p:cNvSpPr>
                <a:spLocks noChangeShapeType="1"/>
              </p:cNvSpPr>
              <p:nvPr/>
            </p:nvSpPr>
            <p:spPr bwMode="ltGray">
              <a:xfrm flipH="1">
                <a:off x="480" y="2928"/>
                <a:ext cx="480" cy="72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18" name="Line 6"/>
              <p:cNvSpPr>
                <a:spLocks noChangeShapeType="1"/>
              </p:cNvSpPr>
              <p:nvPr/>
            </p:nvSpPr>
            <p:spPr bwMode="ltGray">
              <a:xfrm>
                <a:off x="960" y="2928"/>
                <a:ext cx="912" cy="72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19" name="Line 7"/>
              <p:cNvSpPr>
                <a:spLocks noChangeShapeType="1"/>
              </p:cNvSpPr>
              <p:nvPr/>
            </p:nvSpPr>
            <p:spPr bwMode="ltGray">
              <a:xfrm flipV="1">
                <a:off x="1152" y="2736"/>
                <a:ext cx="0" cy="129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20" name="Line 8"/>
              <p:cNvSpPr>
                <a:spLocks noChangeShapeType="1"/>
              </p:cNvSpPr>
              <p:nvPr/>
            </p:nvSpPr>
            <p:spPr bwMode="ltGray">
              <a:xfrm flipV="1">
                <a:off x="480" y="3072"/>
                <a:ext cx="672" cy="57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21" name="Line 9"/>
              <p:cNvSpPr>
                <a:spLocks noChangeShapeType="1"/>
              </p:cNvSpPr>
              <p:nvPr/>
            </p:nvSpPr>
            <p:spPr bwMode="ltGray">
              <a:xfrm>
                <a:off x="1152" y="3552"/>
                <a:ext cx="96" cy="0"/>
              </a:xfrm>
              <a:prstGeom prst="line">
                <a:avLst/>
              </a:prstGeom>
              <a:noFill/>
              <a:ln w="28575">
                <a:solidFill>
                  <a:srgbClr val="A34637"/>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22" name="Line 10"/>
              <p:cNvSpPr>
                <a:spLocks noChangeShapeType="1"/>
              </p:cNvSpPr>
              <p:nvPr/>
            </p:nvSpPr>
            <p:spPr bwMode="ltGray">
              <a:xfrm>
                <a:off x="1248" y="3552"/>
                <a:ext cx="0" cy="96"/>
              </a:xfrm>
              <a:prstGeom prst="line">
                <a:avLst/>
              </a:prstGeom>
              <a:noFill/>
              <a:ln w="28575">
                <a:solidFill>
                  <a:srgbClr val="A34637"/>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grpSp>
          <p:nvGrpSpPr>
            <p:cNvPr id="64523" name="Group 11"/>
            <p:cNvGrpSpPr/>
            <p:nvPr/>
          </p:nvGrpSpPr>
          <p:grpSpPr bwMode="auto">
            <a:xfrm>
              <a:off x="288" y="2784"/>
              <a:ext cx="1824" cy="1536"/>
              <a:chOff x="288" y="2784"/>
              <a:chExt cx="1824" cy="1536"/>
            </a:xfrm>
          </p:grpSpPr>
          <p:sp>
            <p:nvSpPr>
              <p:cNvPr id="64524" name="Line 12"/>
              <p:cNvSpPr>
                <a:spLocks noChangeShapeType="1"/>
              </p:cNvSpPr>
              <p:nvPr/>
            </p:nvSpPr>
            <p:spPr bwMode="ltGray">
              <a:xfrm>
                <a:off x="480" y="3648"/>
                <a:ext cx="1392"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4525" name="Text Box 13"/>
              <p:cNvSpPr txBox="1">
                <a:spLocks noChangeArrowheads="1"/>
              </p:cNvSpPr>
              <p:nvPr/>
            </p:nvSpPr>
            <p:spPr bwMode="ltGray">
              <a:xfrm>
                <a:off x="288" y="36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A</a:t>
                </a:r>
              </a:p>
            </p:txBody>
          </p:sp>
          <p:sp>
            <p:nvSpPr>
              <p:cNvPr id="64526" name="Text Box 14"/>
              <p:cNvSpPr txBox="1">
                <a:spLocks noChangeArrowheads="1"/>
              </p:cNvSpPr>
              <p:nvPr/>
            </p:nvSpPr>
            <p:spPr bwMode="ltGray">
              <a:xfrm>
                <a:off x="1776" y="36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B</a:t>
                </a:r>
              </a:p>
            </p:txBody>
          </p:sp>
          <p:sp>
            <p:nvSpPr>
              <p:cNvPr id="64527" name="Text Box 15"/>
              <p:cNvSpPr txBox="1">
                <a:spLocks noChangeArrowheads="1"/>
              </p:cNvSpPr>
              <p:nvPr/>
            </p:nvSpPr>
            <p:spPr bwMode="ltGray">
              <a:xfrm>
                <a:off x="1152" y="364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E</a:t>
                </a:r>
              </a:p>
            </p:txBody>
          </p:sp>
          <p:sp>
            <p:nvSpPr>
              <p:cNvPr id="64528" name="Text Box 16"/>
              <p:cNvSpPr txBox="1">
                <a:spLocks noChangeArrowheads="1"/>
              </p:cNvSpPr>
              <p:nvPr/>
            </p:nvSpPr>
            <p:spPr bwMode="ltGray">
              <a:xfrm>
                <a:off x="1200" y="292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D</a:t>
                </a:r>
              </a:p>
            </p:txBody>
          </p:sp>
          <p:sp>
            <p:nvSpPr>
              <p:cNvPr id="64529" name="Text Box 17"/>
              <p:cNvSpPr txBox="1">
                <a:spLocks noChangeArrowheads="1"/>
              </p:cNvSpPr>
              <p:nvPr/>
            </p:nvSpPr>
            <p:spPr bwMode="ltGray">
              <a:xfrm>
                <a:off x="672" y="278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C</a:t>
                </a:r>
              </a:p>
            </p:txBody>
          </p:sp>
          <p:sp>
            <p:nvSpPr>
              <p:cNvPr id="64530" name="Text Box 18"/>
              <p:cNvSpPr txBox="1">
                <a:spLocks noChangeArrowheads="1"/>
              </p:cNvSpPr>
              <p:nvPr/>
            </p:nvSpPr>
            <p:spPr bwMode="ltGray">
              <a:xfrm>
                <a:off x="816" y="4032"/>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zh-CN" altLang="en-US" sz="2400" b="1">
                    <a:solidFill>
                      <a:srgbClr val="A34637"/>
                    </a:solidFill>
                    <a:latin typeface="Times New Roman" panose="02020603050405020304" pitchFamily="18" charset="0"/>
                  </a:rPr>
                  <a:t>（</a:t>
                </a:r>
                <a:r>
                  <a:rPr kumimoji="1" lang="en-US" altLang="zh-CN" sz="2400" b="1">
                    <a:solidFill>
                      <a:srgbClr val="A34637"/>
                    </a:solidFill>
                    <a:latin typeface="Times New Roman" panose="02020603050405020304" pitchFamily="18" charset="0"/>
                  </a:rPr>
                  <a:t>1</a:t>
                </a:r>
                <a:r>
                  <a:rPr kumimoji="1" lang="zh-CN" altLang="en-US" sz="2400" b="1">
                    <a:solidFill>
                      <a:srgbClr val="A34637"/>
                    </a:solidFill>
                    <a:latin typeface="Times New Roman" panose="02020603050405020304" pitchFamily="18" charset="0"/>
                  </a:rPr>
                  <a:t>）</a:t>
                </a:r>
              </a:p>
            </p:txBody>
          </p:sp>
        </p:grpSp>
      </p:grpSp>
      <p:sp>
        <p:nvSpPr>
          <p:cNvPr id="64531" name="Text Box 19"/>
          <p:cNvSpPr txBox="1">
            <a:spLocks noChangeArrowheads="1"/>
          </p:cNvSpPr>
          <p:nvPr/>
        </p:nvSpPr>
        <p:spPr bwMode="ltGray">
          <a:xfrm>
            <a:off x="1187450" y="1916113"/>
            <a:ext cx="1295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3600" b="1">
                <a:solidFill>
                  <a:srgbClr val="FF0000"/>
                </a:solidFill>
                <a:latin typeface="Times New Roman" panose="02020603050405020304" pitchFamily="18" charset="0"/>
              </a:rPr>
              <a:t>4cm</a:t>
            </a:r>
          </a:p>
        </p:txBody>
      </p:sp>
      <p:sp>
        <p:nvSpPr>
          <p:cNvPr id="64532" name="Text Box 20"/>
          <p:cNvSpPr txBox="1">
            <a:spLocks noChangeArrowheads="1"/>
          </p:cNvSpPr>
          <p:nvPr/>
        </p:nvSpPr>
        <p:spPr bwMode="ltGray">
          <a:xfrm>
            <a:off x="3419475" y="1989138"/>
            <a:ext cx="11525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3600" b="1">
                <a:solidFill>
                  <a:srgbClr val="FF0000"/>
                </a:solidFill>
                <a:latin typeface="Times New Roman" panose="02020603050405020304" pitchFamily="18" charset="0"/>
              </a:rPr>
              <a:t>6cm</a:t>
            </a:r>
          </a:p>
        </p:txBody>
      </p:sp>
      <p:sp>
        <p:nvSpPr>
          <p:cNvPr id="64533" name="WordArt 21"/>
          <p:cNvSpPr>
            <a:spLocks noChangeArrowheads="1" noChangeShapeType="1" noTextEdit="1"/>
          </p:cNvSpPr>
          <p:nvPr/>
        </p:nvSpPr>
        <p:spPr bwMode="auto">
          <a:xfrm>
            <a:off x="539750" y="188913"/>
            <a:ext cx="2016125" cy="744537"/>
          </a:xfrm>
          <a:prstGeom prst="rect">
            <a:avLst/>
          </a:prstGeom>
        </p:spPr>
        <p:txBody>
          <a:bodyPr wrap="none" fromWordArt="1">
            <a:prstTxWarp prst="textPlain">
              <a:avLst>
                <a:gd name="adj" fmla="val 50000"/>
              </a:avLst>
            </a:prstTxWarp>
          </a:bodyPr>
          <a:lstStyle/>
          <a:p>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黑体" panose="02010609060101010101" pitchFamily="49" charset="-122"/>
                <a:ea typeface="黑体" panose="02010609060101010101" pitchFamily="49" charset="-122"/>
              </a:rPr>
              <a:t>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4531"/>
                                        </p:tgtEl>
                                        <p:attrNameLst>
                                          <p:attrName>style.visibility</p:attrName>
                                        </p:attrNameLst>
                                      </p:cBhvr>
                                      <p:to>
                                        <p:strVal val="visible"/>
                                      </p:to>
                                    </p:set>
                                    <p:animEffect transition="in" filter="dissolve">
                                      <p:cBhvr>
                                        <p:cTn id="7" dur="500"/>
                                        <p:tgtEl>
                                          <p:spTgt spid="645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4532"/>
                                        </p:tgtEl>
                                        <p:attrNameLst>
                                          <p:attrName>style.visibility</p:attrName>
                                        </p:attrNameLst>
                                      </p:cBhvr>
                                      <p:to>
                                        <p:strVal val="visible"/>
                                      </p:to>
                                    </p:set>
                                    <p:animEffect transition="in" filter="dissolve">
                                      <p:cBhvr>
                                        <p:cTn id="12" dur="500"/>
                                        <p:tgtEl>
                                          <p:spTgt spid="6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31" grpId="0" autoUpdateAnimBg="0"/>
      <p:bldP spid="6453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331913" y="1341438"/>
            <a:ext cx="7056437"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zh-CN" sz="2500" b="1">
                <a:solidFill>
                  <a:srgbClr val="FF6600"/>
                </a:solidFill>
                <a:latin typeface="黑体" panose="02010609060101010101" pitchFamily="49" charset="-122"/>
                <a:ea typeface="黑体" panose="02010609060101010101" pitchFamily="49" charset="-122"/>
              </a:rPr>
              <a:t>例</a:t>
            </a:r>
            <a:r>
              <a:rPr lang="zh-CN" altLang="en-US" sz="2500" b="1">
                <a:solidFill>
                  <a:srgbClr val="FF6600"/>
                </a:solidFill>
                <a:latin typeface="Times New Roman" panose="02020603050405020304" pitchFamily="18" charset="0"/>
                <a:ea typeface="黑体" panose="02010609060101010101" pitchFamily="49" charset="-122"/>
              </a:rPr>
              <a:t>  </a:t>
            </a:r>
            <a:r>
              <a:rPr lang="zh-CN" altLang="zh-CN" sz="2500" b="1">
                <a:latin typeface="黑体" panose="02010609060101010101" pitchFamily="49" charset="-122"/>
                <a:ea typeface="黑体" panose="02010609060101010101" pitchFamily="49" charset="-122"/>
              </a:rPr>
              <a:t>已知：如图，在△</a:t>
            </a:r>
            <a:r>
              <a:rPr lang="zh-CN" altLang="zh-CN" sz="2500" b="1" i="1">
                <a:latin typeface="Times New Roman" panose="02020603050405020304" pitchFamily="18" charset="0"/>
                <a:ea typeface="黑体" panose="02010609060101010101" pitchFamily="49" charset="-122"/>
              </a:rPr>
              <a:t>ABC</a:t>
            </a:r>
            <a:r>
              <a:rPr lang="zh-CN" altLang="zh-CN" sz="2500" b="1">
                <a:latin typeface="黑体" panose="02010609060101010101" pitchFamily="49" charset="-122"/>
                <a:ea typeface="黑体" panose="02010609060101010101" pitchFamily="49" charset="-122"/>
              </a:rPr>
              <a:t>中，</a:t>
            </a:r>
            <a:r>
              <a:rPr lang="zh-CN" altLang="zh-CN" sz="2500" b="1" i="1">
                <a:latin typeface="Times New Roman" panose="02020603050405020304" pitchFamily="18" charset="0"/>
                <a:ea typeface="黑体" panose="02010609060101010101" pitchFamily="49" charset="-122"/>
              </a:rPr>
              <a:t>AB</a:t>
            </a:r>
            <a:r>
              <a:rPr lang="zh-CN" altLang="zh-CN" sz="2500" b="1">
                <a:latin typeface="黑体" panose="02010609060101010101" pitchFamily="49" charset="-122"/>
                <a:ea typeface="黑体" panose="02010609060101010101" pitchFamily="49" charset="-122"/>
              </a:rPr>
              <a:t>，</a:t>
            </a:r>
            <a:r>
              <a:rPr lang="zh-CN" altLang="zh-CN" sz="2500" b="1" i="1">
                <a:latin typeface="Times New Roman" panose="02020603050405020304" pitchFamily="18" charset="0"/>
                <a:ea typeface="黑体" panose="02010609060101010101" pitchFamily="49" charset="-122"/>
              </a:rPr>
              <a:t>BC</a:t>
            </a:r>
            <a:r>
              <a:rPr lang="zh-CN" altLang="zh-CN" sz="2500" b="1">
                <a:latin typeface="黑体" panose="02010609060101010101" pitchFamily="49" charset="-122"/>
                <a:ea typeface="黑体" panose="02010609060101010101" pitchFamily="49" charset="-122"/>
              </a:rPr>
              <a:t>的垂直平</a:t>
            </a:r>
            <a:endParaRPr lang="zh-CN" altLang="en-US" sz="2500" b="1">
              <a:latin typeface="黑体" panose="02010609060101010101" pitchFamily="49" charset="-122"/>
              <a:ea typeface="黑体" panose="02010609060101010101" pitchFamily="49" charset="-122"/>
            </a:endParaRPr>
          </a:p>
          <a:p>
            <a:pPr algn="l"/>
            <a:r>
              <a:rPr lang="zh-CN" altLang="en-US" sz="2500" b="1">
                <a:latin typeface="黑体" panose="02010609060101010101" pitchFamily="49" charset="-122"/>
                <a:ea typeface="黑体" panose="02010609060101010101" pitchFamily="49" charset="-122"/>
              </a:rPr>
              <a:t>         </a:t>
            </a:r>
            <a:r>
              <a:rPr lang="zh-CN" altLang="zh-CN" sz="2500" b="1">
                <a:latin typeface="黑体" panose="02010609060101010101" pitchFamily="49" charset="-122"/>
                <a:ea typeface="黑体" panose="02010609060101010101" pitchFamily="49" charset="-122"/>
              </a:rPr>
              <a:t>分线相交于点</a:t>
            </a:r>
            <a:r>
              <a:rPr lang="zh-CN" altLang="zh-CN" sz="2500" b="1" i="1">
                <a:latin typeface="Times New Roman" panose="02020603050405020304" pitchFamily="18" charset="0"/>
                <a:ea typeface="黑体" panose="02010609060101010101" pitchFamily="49" charset="-122"/>
              </a:rPr>
              <a:t>O</a:t>
            </a:r>
            <a:r>
              <a:rPr lang="zh-CN" altLang="zh-CN" sz="2500" b="1">
                <a:latin typeface="黑体" panose="02010609060101010101" pitchFamily="49" charset="-122"/>
                <a:ea typeface="黑体" panose="02010609060101010101" pitchFamily="49" charset="-122"/>
              </a:rPr>
              <a:t>，连接</a:t>
            </a:r>
            <a:r>
              <a:rPr lang="zh-CN" altLang="zh-CN" sz="2500" b="1" i="1">
                <a:latin typeface="Times New Roman" panose="02020603050405020304" pitchFamily="18" charset="0"/>
                <a:ea typeface="黑体" panose="02010609060101010101" pitchFamily="49" charset="-122"/>
              </a:rPr>
              <a:t>OA</a:t>
            </a:r>
            <a:r>
              <a:rPr lang="zh-CN" altLang="zh-CN" sz="2500" b="1">
                <a:latin typeface="Times New Roman" panose="02020603050405020304" pitchFamily="18" charset="0"/>
                <a:ea typeface="黑体" panose="02010609060101010101" pitchFamily="49" charset="-122"/>
              </a:rPr>
              <a:t>，</a:t>
            </a:r>
            <a:r>
              <a:rPr lang="zh-CN" altLang="zh-CN" sz="2500" b="1" i="1">
                <a:latin typeface="Times New Roman" panose="02020603050405020304" pitchFamily="18" charset="0"/>
                <a:ea typeface="黑体" panose="02010609060101010101" pitchFamily="49" charset="-122"/>
              </a:rPr>
              <a:t>OB</a:t>
            </a:r>
            <a:r>
              <a:rPr lang="zh-CN" altLang="zh-CN" sz="2500" b="1">
                <a:latin typeface="Times New Roman" panose="02020603050405020304" pitchFamily="18" charset="0"/>
                <a:ea typeface="黑体" panose="02010609060101010101" pitchFamily="49" charset="-122"/>
              </a:rPr>
              <a:t>，</a:t>
            </a:r>
            <a:r>
              <a:rPr lang="zh-CN" altLang="zh-CN" sz="2500" b="1" i="1">
                <a:latin typeface="Times New Roman" panose="02020603050405020304" pitchFamily="18" charset="0"/>
                <a:ea typeface="黑体" panose="02010609060101010101" pitchFamily="49" charset="-122"/>
              </a:rPr>
              <a:t>OC</a:t>
            </a:r>
            <a:r>
              <a:rPr lang="zh-CN" altLang="zh-CN" sz="2500" b="1">
                <a:latin typeface="Times New Roman" panose="02020603050405020304" pitchFamily="18" charset="0"/>
                <a:ea typeface="黑体" panose="02010609060101010101" pitchFamily="49" charset="-122"/>
              </a:rPr>
              <a:t>.</a:t>
            </a:r>
          </a:p>
          <a:p>
            <a:pPr algn="l"/>
            <a:r>
              <a:rPr lang="en-US" altLang="zh-CN" sz="2500" b="1">
                <a:latin typeface="黑体" panose="02010609060101010101" pitchFamily="49" charset="-122"/>
                <a:ea typeface="黑体" panose="02010609060101010101" pitchFamily="49" charset="-122"/>
              </a:rPr>
              <a:t>   </a:t>
            </a:r>
            <a:r>
              <a:rPr lang="zh-CN" altLang="zh-CN" sz="2500" b="1">
                <a:latin typeface="黑体" panose="02010609060101010101" pitchFamily="49" charset="-122"/>
                <a:ea typeface="黑体" panose="02010609060101010101" pitchFamily="49" charset="-122"/>
              </a:rPr>
              <a:t>求证：点</a:t>
            </a:r>
            <a:r>
              <a:rPr lang="zh-CN" altLang="zh-CN" sz="2500" b="1" i="1">
                <a:latin typeface="Times New Roman" panose="02020603050405020304" pitchFamily="18" charset="0"/>
                <a:ea typeface="黑体" panose="02010609060101010101" pitchFamily="49" charset="-122"/>
              </a:rPr>
              <a:t>O</a:t>
            </a:r>
            <a:r>
              <a:rPr lang="zh-CN" altLang="zh-CN" sz="2500" b="1">
                <a:latin typeface="黑体" panose="02010609060101010101" pitchFamily="49" charset="-122"/>
                <a:ea typeface="黑体" panose="02010609060101010101" pitchFamily="49" charset="-122"/>
              </a:rPr>
              <a:t>在</a:t>
            </a:r>
            <a:r>
              <a:rPr lang="zh-CN" altLang="zh-CN" sz="2500" b="1" i="1">
                <a:latin typeface="Times New Roman" panose="02020603050405020304" pitchFamily="18" charset="0"/>
                <a:ea typeface="黑体" panose="02010609060101010101" pitchFamily="49" charset="-122"/>
              </a:rPr>
              <a:t>AC</a:t>
            </a:r>
            <a:r>
              <a:rPr lang="zh-CN" altLang="zh-CN" sz="2500" b="1">
                <a:latin typeface="黑体" panose="02010609060101010101" pitchFamily="49" charset="-122"/>
                <a:ea typeface="黑体" panose="02010609060101010101" pitchFamily="49" charset="-122"/>
              </a:rPr>
              <a:t>的垂直平分线上</a:t>
            </a:r>
            <a:r>
              <a:rPr lang="zh-CN" altLang="zh-CN" sz="2500" b="1">
                <a:latin typeface="Times New Roman" panose="02020603050405020304" pitchFamily="18" charset="0"/>
                <a:ea typeface="黑体" panose="02010609060101010101" pitchFamily="49" charset="-122"/>
              </a:rPr>
              <a:t>.</a:t>
            </a:r>
            <a:endParaRPr lang="en-US" altLang="zh-CN" sz="2500" b="1">
              <a:latin typeface="Times New Roman" panose="02020603050405020304" pitchFamily="18" charset="0"/>
              <a:ea typeface="黑体" panose="02010609060101010101" pitchFamily="49" charset="-122"/>
            </a:endParaRPr>
          </a:p>
        </p:txBody>
      </p:sp>
      <p:grpSp>
        <p:nvGrpSpPr>
          <p:cNvPr id="21507" name="Group 3"/>
          <p:cNvGrpSpPr/>
          <p:nvPr/>
        </p:nvGrpSpPr>
        <p:grpSpPr bwMode="auto">
          <a:xfrm>
            <a:off x="166688" y="76200"/>
            <a:ext cx="1662112" cy="1466850"/>
            <a:chOff x="2251" y="1607"/>
            <a:chExt cx="1305" cy="1152"/>
          </a:xfrm>
        </p:grpSpPr>
        <p:pic>
          <p:nvPicPr>
            <p:cNvPr id="21508" name="Picture 4" descr="MCj04338470000[1]"/>
            <p:cNvPicPr>
              <a:picLocks noChangeAspect="1" noChangeArrowheads="1"/>
            </p:cNvPicPr>
            <p:nvPr/>
          </p:nvPicPr>
          <p:blipFill>
            <a:blip r:embed="rId2"/>
            <a:srcRect/>
            <a:stretch>
              <a:fillRect/>
            </a:stretch>
          </p:blipFill>
          <p:spPr bwMode="auto">
            <a:xfrm>
              <a:off x="2251" y="1607"/>
              <a:ext cx="1152" cy="1152"/>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a:spLocks noChangeArrowheads="1"/>
            </p:cNvSpPr>
            <p:nvPr/>
          </p:nvSpPr>
          <p:spPr bwMode="auto">
            <a:xfrm rot="355841">
              <a:off x="2784" y="1888"/>
              <a:ext cx="772" cy="7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举</a:t>
              </a:r>
            </a:p>
            <a:p>
              <a:pPr algn="l"/>
              <a:r>
                <a:rPr lang="zh-CN" altLang="en-US" sz="2800" b="1">
                  <a:ea typeface="黑体" panose="02010609060101010101" pitchFamily="49" charset="-122"/>
                </a:rPr>
                <a:t>例</a:t>
              </a:r>
            </a:p>
          </p:txBody>
        </p:sp>
      </p:grpSp>
      <p:pic>
        <p:nvPicPr>
          <p:cNvPr id="21511" name="Picture 7" descr="65"/>
          <p:cNvPicPr>
            <a:picLocks noChangeAspect="1" noChangeArrowheads="1"/>
          </p:cNvPicPr>
          <p:nvPr/>
        </p:nvPicPr>
        <p:blipFill>
          <a:blip r:embed="rId3" cstate="email"/>
          <a:srcRect/>
          <a:stretch>
            <a:fillRect/>
          </a:stretch>
        </p:blipFill>
        <p:spPr bwMode="auto">
          <a:xfrm>
            <a:off x="6156325" y="2924175"/>
            <a:ext cx="2735263" cy="2301875"/>
          </a:xfrm>
          <a:prstGeom prst="rect">
            <a:avLst/>
          </a:prstGeom>
          <a:noFill/>
          <a:extLst>
            <a:ext uri="{909E8E84-426E-40DD-AFC4-6F175D3DCCD1}">
              <a14:hiddenFill xmlns:a14="http://schemas.microsoft.com/office/drawing/2010/main">
                <a:solidFill>
                  <a:srgbClr val="FFFFFF"/>
                </a:solidFill>
              </a14:hiddenFill>
            </a:ext>
          </a:extLst>
        </p:spPr>
      </p:pic>
      <p:sp>
        <p:nvSpPr>
          <p:cNvPr id="21512" name="Rectangle 8"/>
          <p:cNvSpPr>
            <a:spLocks noChangeArrowheads="1"/>
          </p:cNvSpPr>
          <p:nvPr/>
        </p:nvSpPr>
        <p:spPr bwMode="auto">
          <a:xfrm>
            <a:off x="755650" y="2852738"/>
            <a:ext cx="62642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a:solidFill>
                  <a:srgbClr val="009900"/>
                </a:solidFill>
                <a:latin typeface="黑体" panose="02010609060101010101" pitchFamily="49" charset="-122"/>
                <a:ea typeface="黑体" panose="02010609060101010101" pitchFamily="49" charset="-122"/>
              </a:rPr>
              <a:t>证明  </a:t>
            </a:r>
            <a:r>
              <a:rPr lang="zh-CN" altLang="en-US" sz="2500" b="1">
                <a:solidFill>
                  <a:srgbClr val="0000FF"/>
                </a:solidFill>
                <a:latin typeface="宋体" panose="02010600030101010101" pitchFamily="2" charset="-122"/>
              </a:rPr>
              <a:t>∵</a:t>
            </a:r>
            <a:r>
              <a:rPr lang="zh-CN" altLang="en-US" sz="2500" b="1">
                <a:solidFill>
                  <a:srgbClr val="0000FF"/>
                </a:solidFill>
                <a:latin typeface="黑体" panose="02010609060101010101" pitchFamily="49" charset="-122"/>
                <a:ea typeface="黑体" panose="02010609060101010101" pitchFamily="49" charset="-122"/>
              </a:rPr>
              <a:t>点</a:t>
            </a:r>
            <a:r>
              <a:rPr lang="en-US" altLang="zh-CN" sz="2500" b="1" i="1">
                <a:solidFill>
                  <a:srgbClr val="0000FF"/>
                </a:solidFill>
                <a:latin typeface="Times New Roman" panose="02020603050405020304" pitchFamily="18" charset="0"/>
                <a:ea typeface="黑体" panose="02010609060101010101" pitchFamily="49" charset="-122"/>
              </a:rPr>
              <a:t>O</a:t>
            </a:r>
            <a:r>
              <a:rPr lang="zh-CN" altLang="en-US" sz="2500" b="1">
                <a:solidFill>
                  <a:srgbClr val="0000FF"/>
                </a:solidFill>
                <a:latin typeface="黑体" panose="02010609060101010101" pitchFamily="49" charset="-122"/>
                <a:ea typeface="黑体" panose="02010609060101010101" pitchFamily="49" charset="-122"/>
              </a:rPr>
              <a:t>在线段</a:t>
            </a:r>
            <a:r>
              <a:rPr lang="en-US" altLang="zh-CN" sz="2500" b="1" i="1">
                <a:solidFill>
                  <a:srgbClr val="0000FF"/>
                </a:solidFill>
                <a:latin typeface="Times New Roman" panose="02020603050405020304" pitchFamily="18" charset="0"/>
                <a:ea typeface="黑体" panose="02010609060101010101" pitchFamily="49" charset="-122"/>
              </a:rPr>
              <a:t>AB</a:t>
            </a:r>
            <a:r>
              <a:rPr lang="zh-CN" altLang="en-US" sz="2500" b="1">
                <a:solidFill>
                  <a:srgbClr val="0000FF"/>
                </a:solidFill>
                <a:latin typeface="黑体" panose="02010609060101010101" pitchFamily="49" charset="-122"/>
                <a:ea typeface="黑体" panose="02010609060101010101" pitchFamily="49" charset="-122"/>
              </a:rPr>
              <a:t>的垂直平分线上，</a:t>
            </a:r>
            <a:endParaRPr lang="zh-CN" altLang="en-US" sz="2500" b="1">
              <a:solidFill>
                <a:srgbClr val="0000FF"/>
              </a:solidFill>
              <a:latin typeface="Times New Roman" panose="02020603050405020304" pitchFamily="18" charset="0"/>
              <a:ea typeface="黑体" panose="02010609060101010101" pitchFamily="49" charset="-122"/>
            </a:endParaRPr>
          </a:p>
        </p:txBody>
      </p:sp>
      <p:sp>
        <p:nvSpPr>
          <p:cNvPr id="21513" name="Rectangle 9"/>
          <p:cNvSpPr>
            <a:spLocks noChangeArrowheads="1"/>
          </p:cNvSpPr>
          <p:nvPr/>
        </p:nvSpPr>
        <p:spPr bwMode="auto">
          <a:xfrm>
            <a:off x="1692275" y="3500438"/>
            <a:ext cx="25923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solidFill>
                  <a:srgbClr val="0000FF"/>
                </a:solidFill>
                <a:latin typeface="宋体" panose="02010600030101010101" pitchFamily="2" charset="-122"/>
              </a:rPr>
              <a:t>∴</a:t>
            </a:r>
            <a:r>
              <a:rPr lang="en-US" altLang="zh-CN" sz="2500" b="1">
                <a:solidFill>
                  <a:srgbClr val="0000FF"/>
                </a:solidFill>
                <a:latin typeface="黑体" panose="02010609060101010101" pitchFamily="49" charset="-122"/>
                <a:ea typeface="黑体" panose="02010609060101010101" pitchFamily="49" charset="-122"/>
              </a:rPr>
              <a:t> </a:t>
            </a:r>
            <a:r>
              <a:rPr lang="en-US" altLang="zh-CN" sz="2500" b="1" i="1">
                <a:solidFill>
                  <a:srgbClr val="0000FF"/>
                </a:solidFill>
                <a:latin typeface="Times New Roman" panose="02020603050405020304" pitchFamily="18" charset="0"/>
                <a:ea typeface="黑体" panose="02010609060101010101" pitchFamily="49" charset="-122"/>
              </a:rPr>
              <a:t>OA</a:t>
            </a:r>
            <a:r>
              <a:rPr lang="en-US" altLang="zh-CN" sz="2500" b="1">
                <a:solidFill>
                  <a:srgbClr val="0000FF"/>
                </a:solidFill>
                <a:latin typeface="Times New Roman" panose="02020603050405020304" pitchFamily="18" charset="0"/>
                <a:ea typeface="黑体" panose="02010609060101010101" pitchFamily="49" charset="-122"/>
              </a:rPr>
              <a:t>=</a:t>
            </a:r>
            <a:r>
              <a:rPr lang="en-US" altLang="zh-CN" sz="2500" b="1" i="1">
                <a:solidFill>
                  <a:srgbClr val="0000FF"/>
                </a:solidFill>
                <a:latin typeface="Times New Roman" panose="02020603050405020304" pitchFamily="18" charset="0"/>
                <a:ea typeface="黑体" panose="02010609060101010101" pitchFamily="49" charset="-122"/>
              </a:rPr>
              <a:t>OB</a:t>
            </a:r>
            <a:r>
              <a:rPr lang="en-US" altLang="zh-CN" sz="2500" b="1">
                <a:solidFill>
                  <a:srgbClr val="0000FF"/>
                </a:solidFill>
                <a:latin typeface="Times New Roman" panose="02020603050405020304" pitchFamily="18" charset="0"/>
                <a:ea typeface="黑体" panose="02010609060101010101" pitchFamily="49" charset="-122"/>
              </a:rPr>
              <a:t>.</a:t>
            </a:r>
          </a:p>
        </p:txBody>
      </p:sp>
      <p:sp>
        <p:nvSpPr>
          <p:cNvPr id="21514" name="Rectangle 10"/>
          <p:cNvSpPr>
            <a:spLocks noChangeArrowheads="1"/>
          </p:cNvSpPr>
          <p:nvPr/>
        </p:nvSpPr>
        <p:spPr bwMode="auto">
          <a:xfrm>
            <a:off x="1692275" y="4035425"/>
            <a:ext cx="26638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a:solidFill>
                  <a:srgbClr val="0000FF"/>
                </a:solidFill>
                <a:latin typeface="黑体" panose="02010609060101010101" pitchFamily="49" charset="-122"/>
                <a:ea typeface="黑体" panose="02010609060101010101" pitchFamily="49" charset="-122"/>
              </a:rPr>
              <a:t>同理</a:t>
            </a:r>
            <a:r>
              <a:rPr lang="en-US" altLang="zh-CN" sz="2500" b="1" i="1">
                <a:solidFill>
                  <a:srgbClr val="0000FF"/>
                </a:solidFill>
                <a:latin typeface="Times New Roman" panose="02020603050405020304" pitchFamily="18" charset="0"/>
                <a:ea typeface="黑体" panose="02010609060101010101" pitchFamily="49" charset="-122"/>
              </a:rPr>
              <a:t>OB</a:t>
            </a:r>
            <a:r>
              <a:rPr lang="en-US" altLang="zh-CN" sz="2500" b="1">
                <a:solidFill>
                  <a:srgbClr val="0000FF"/>
                </a:solidFill>
                <a:latin typeface="Times New Roman" panose="02020603050405020304" pitchFamily="18" charset="0"/>
                <a:ea typeface="黑体" panose="02010609060101010101" pitchFamily="49" charset="-122"/>
              </a:rPr>
              <a:t>=</a:t>
            </a:r>
            <a:r>
              <a:rPr lang="en-US" altLang="zh-CN" sz="2500" b="1" i="1">
                <a:solidFill>
                  <a:srgbClr val="0000FF"/>
                </a:solidFill>
                <a:latin typeface="Times New Roman" panose="02020603050405020304" pitchFamily="18" charset="0"/>
                <a:ea typeface="黑体" panose="02010609060101010101" pitchFamily="49" charset="-122"/>
              </a:rPr>
              <a:t>OC</a:t>
            </a:r>
            <a:r>
              <a:rPr lang="en-US" altLang="zh-CN" sz="2500" b="1">
                <a:solidFill>
                  <a:srgbClr val="0000FF"/>
                </a:solidFill>
                <a:latin typeface="Times New Roman" panose="02020603050405020304" pitchFamily="18" charset="0"/>
                <a:ea typeface="黑体" panose="02010609060101010101" pitchFamily="49" charset="-122"/>
              </a:rPr>
              <a:t>.</a:t>
            </a:r>
          </a:p>
        </p:txBody>
      </p:sp>
      <p:sp>
        <p:nvSpPr>
          <p:cNvPr id="21515" name="Rectangle 11"/>
          <p:cNvSpPr>
            <a:spLocks noChangeArrowheads="1"/>
          </p:cNvSpPr>
          <p:nvPr/>
        </p:nvSpPr>
        <p:spPr bwMode="auto">
          <a:xfrm>
            <a:off x="1693863" y="4611688"/>
            <a:ext cx="2590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solidFill>
                  <a:srgbClr val="0000FF"/>
                </a:solidFill>
                <a:latin typeface="宋体" panose="02010600030101010101" pitchFamily="2" charset="-122"/>
              </a:rPr>
              <a:t>∴</a:t>
            </a:r>
            <a:r>
              <a:rPr lang="en-US" altLang="zh-CN" sz="2500" b="1">
                <a:solidFill>
                  <a:srgbClr val="0000FF"/>
                </a:solidFill>
                <a:latin typeface="黑体" panose="02010609060101010101" pitchFamily="49" charset="-122"/>
                <a:ea typeface="黑体" panose="02010609060101010101" pitchFamily="49" charset="-122"/>
              </a:rPr>
              <a:t> </a:t>
            </a:r>
            <a:r>
              <a:rPr lang="en-US" altLang="zh-CN" sz="2500" b="1" i="1">
                <a:solidFill>
                  <a:srgbClr val="0000FF"/>
                </a:solidFill>
                <a:latin typeface="Times New Roman" panose="02020603050405020304" pitchFamily="18" charset="0"/>
                <a:ea typeface="黑体" panose="02010609060101010101" pitchFamily="49" charset="-122"/>
              </a:rPr>
              <a:t>OA</a:t>
            </a:r>
            <a:r>
              <a:rPr lang="en-US" altLang="zh-CN" sz="2500" b="1">
                <a:solidFill>
                  <a:srgbClr val="0000FF"/>
                </a:solidFill>
                <a:latin typeface="Times New Roman" panose="02020603050405020304" pitchFamily="18" charset="0"/>
                <a:ea typeface="黑体" panose="02010609060101010101" pitchFamily="49" charset="-122"/>
              </a:rPr>
              <a:t>=</a:t>
            </a:r>
            <a:r>
              <a:rPr lang="en-US" altLang="zh-CN" sz="2500" b="1" i="1">
                <a:solidFill>
                  <a:srgbClr val="0000FF"/>
                </a:solidFill>
                <a:latin typeface="Times New Roman" panose="02020603050405020304" pitchFamily="18" charset="0"/>
                <a:ea typeface="黑体" panose="02010609060101010101" pitchFamily="49" charset="-122"/>
              </a:rPr>
              <a:t>OC</a:t>
            </a:r>
            <a:r>
              <a:rPr lang="en-US" altLang="zh-CN" sz="2500" b="1">
                <a:solidFill>
                  <a:srgbClr val="0000FF"/>
                </a:solidFill>
                <a:latin typeface="Times New Roman" panose="02020603050405020304" pitchFamily="18" charset="0"/>
                <a:ea typeface="黑体" panose="02010609060101010101" pitchFamily="49" charset="-122"/>
              </a:rPr>
              <a:t>.</a:t>
            </a:r>
          </a:p>
        </p:txBody>
      </p:sp>
      <p:sp>
        <p:nvSpPr>
          <p:cNvPr id="21516" name="Rectangle 12"/>
          <p:cNvSpPr>
            <a:spLocks noChangeArrowheads="1"/>
          </p:cNvSpPr>
          <p:nvPr/>
        </p:nvSpPr>
        <p:spPr bwMode="auto">
          <a:xfrm>
            <a:off x="1692275" y="5187950"/>
            <a:ext cx="475138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solidFill>
                  <a:srgbClr val="0000FF"/>
                </a:solidFill>
                <a:latin typeface="宋体" panose="02010600030101010101" pitchFamily="2" charset="-122"/>
              </a:rPr>
              <a:t>∴</a:t>
            </a:r>
            <a:r>
              <a:rPr lang="en-US" altLang="zh-CN" sz="2500" b="1">
                <a:solidFill>
                  <a:srgbClr val="0000FF"/>
                </a:solidFill>
                <a:latin typeface="黑体" panose="02010609060101010101" pitchFamily="49" charset="-122"/>
                <a:ea typeface="黑体" panose="02010609060101010101" pitchFamily="49" charset="-122"/>
              </a:rPr>
              <a:t> </a:t>
            </a:r>
            <a:r>
              <a:rPr lang="zh-CN" altLang="en-US" sz="2500" b="1">
                <a:solidFill>
                  <a:srgbClr val="0000FF"/>
                </a:solidFill>
                <a:latin typeface="黑体" panose="02010609060101010101" pitchFamily="49" charset="-122"/>
                <a:ea typeface="黑体" panose="02010609060101010101" pitchFamily="49" charset="-122"/>
              </a:rPr>
              <a:t>点</a:t>
            </a:r>
            <a:r>
              <a:rPr lang="en-US" altLang="zh-CN" sz="2500" b="1" i="1">
                <a:solidFill>
                  <a:srgbClr val="0000FF"/>
                </a:solidFill>
                <a:latin typeface="Times New Roman" panose="02020603050405020304" pitchFamily="18" charset="0"/>
                <a:ea typeface="黑体" panose="02010609060101010101" pitchFamily="49" charset="-122"/>
              </a:rPr>
              <a:t>O</a:t>
            </a:r>
            <a:r>
              <a:rPr lang="zh-CN" altLang="en-US" sz="2500" b="1">
                <a:solidFill>
                  <a:srgbClr val="0000FF"/>
                </a:solidFill>
                <a:latin typeface="黑体" panose="02010609060101010101" pitchFamily="49" charset="-122"/>
                <a:ea typeface="黑体" panose="02010609060101010101" pitchFamily="49" charset="-122"/>
              </a:rPr>
              <a:t>在</a:t>
            </a:r>
            <a:r>
              <a:rPr lang="en-US" altLang="zh-CN" sz="2500" b="1" i="1">
                <a:solidFill>
                  <a:srgbClr val="0000FF"/>
                </a:solidFill>
                <a:latin typeface="Times New Roman" panose="02020603050405020304" pitchFamily="18" charset="0"/>
                <a:ea typeface="黑体" panose="02010609060101010101" pitchFamily="49" charset="-122"/>
              </a:rPr>
              <a:t>AC</a:t>
            </a:r>
            <a:r>
              <a:rPr lang="zh-CN" altLang="en-US" sz="2500" b="1">
                <a:solidFill>
                  <a:srgbClr val="0000FF"/>
                </a:solidFill>
                <a:latin typeface="黑体" panose="02010609060101010101" pitchFamily="49" charset="-122"/>
                <a:ea typeface="黑体" panose="02010609060101010101" pitchFamily="49" charset="-122"/>
              </a:rPr>
              <a:t>的垂直平分线上</a:t>
            </a:r>
            <a:r>
              <a:rPr lang="en-US" altLang="zh-CN" sz="2500" b="1">
                <a:solidFill>
                  <a:srgbClr val="0000FF"/>
                </a:solidFill>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4" grpId="0"/>
      <p:bldP spid="21515" grpId="0"/>
      <p:bldP spid="215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5" name="Group 7"/>
          <p:cNvGrpSpPr/>
          <p:nvPr/>
        </p:nvGrpSpPr>
        <p:grpSpPr bwMode="auto">
          <a:xfrm>
            <a:off x="146050" y="55563"/>
            <a:ext cx="1530350" cy="1239837"/>
            <a:chOff x="657" y="845"/>
            <a:chExt cx="1181" cy="1172"/>
          </a:xfrm>
        </p:grpSpPr>
        <p:sp>
          <p:nvSpPr>
            <p:cNvPr id="37896" name="Oval 8"/>
            <p:cNvSpPr>
              <a:spLocks noChangeArrowheads="1"/>
            </p:cNvSpPr>
            <p:nvPr/>
          </p:nvSpPr>
          <p:spPr bwMode="auto">
            <a:xfrm>
              <a:off x="657" y="1661"/>
              <a:ext cx="1088"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37897" name="Picture 9" descr="MCj04325840000[1]"/>
            <p:cNvPicPr>
              <a:picLocks noChangeAspect="1" noChangeArrowheads="1"/>
            </p:cNvPicPr>
            <p:nvPr/>
          </p:nvPicPr>
          <p:blipFill>
            <a:blip r:embed="rId2"/>
            <a:srcRect/>
            <a:stretch>
              <a:fillRect/>
            </a:stretch>
          </p:blipFill>
          <p:spPr bwMode="auto">
            <a:xfrm>
              <a:off x="657" y="845"/>
              <a:ext cx="1152" cy="1152"/>
            </a:xfrm>
            <a:prstGeom prst="rect">
              <a:avLst/>
            </a:prstGeom>
            <a:noFill/>
            <a:extLst>
              <a:ext uri="{909E8E84-426E-40DD-AFC4-6F175D3DCCD1}">
                <a14:hiddenFill xmlns:a14="http://schemas.microsoft.com/office/drawing/2010/main">
                  <a:solidFill>
                    <a:srgbClr val="FFFFFF"/>
                  </a:solidFill>
                </a14:hiddenFill>
              </a:ext>
            </a:extLst>
          </p:spPr>
        </p:pic>
        <p:sp>
          <p:nvSpPr>
            <p:cNvPr id="37898" name="Text Box 10"/>
            <p:cNvSpPr txBox="1">
              <a:spLocks noChangeArrowheads="1"/>
            </p:cNvSpPr>
            <p:nvPr/>
          </p:nvSpPr>
          <p:spPr bwMode="auto">
            <a:xfrm>
              <a:off x="1067" y="1526"/>
              <a:ext cx="771" cy="4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练习</a:t>
              </a:r>
            </a:p>
          </p:txBody>
        </p:sp>
      </p:grpSp>
      <p:sp>
        <p:nvSpPr>
          <p:cNvPr id="37902" name="Rectangle 14"/>
          <p:cNvSpPr>
            <a:spLocks noChangeArrowheads="1"/>
          </p:cNvSpPr>
          <p:nvPr/>
        </p:nvSpPr>
        <p:spPr bwMode="auto">
          <a:xfrm>
            <a:off x="1331913" y="1412875"/>
            <a:ext cx="74168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latin typeface="Times New Roman" panose="02020603050405020304" pitchFamily="18" charset="0"/>
                <a:ea typeface="黑体" panose="02010609060101010101" pitchFamily="49" charset="-122"/>
              </a:rPr>
              <a:t>1.</a:t>
            </a:r>
            <a:r>
              <a:rPr lang="en-US" altLang="zh-CN" sz="2500" b="1">
                <a:latin typeface="黑体" panose="02010609060101010101" pitchFamily="49" charset="-122"/>
                <a:ea typeface="黑体" panose="02010609060101010101" pitchFamily="49" charset="-122"/>
              </a:rPr>
              <a:t> </a:t>
            </a:r>
            <a:r>
              <a:rPr lang="zh-CN" altLang="en-US" sz="2500" b="1">
                <a:latin typeface="黑体" panose="02010609060101010101" pitchFamily="49" charset="-122"/>
                <a:ea typeface="黑体" panose="02010609060101010101" pitchFamily="49" charset="-122"/>
              </a:rPr>
              <a:t>如图，在△</a:t>
            </a:r>
            <a:r>
              <a:rPr lang="en-US" altLang="zh-CN" sz="2500" b="1" i="1">
                <a:latin typeface="Times New Roman" panose="02020603050405020304" pitchFamily="18" charset="0"/>
                <a:ea typeface="黑体" panose="02010609060101010101" pitchFamily="49" charset="-122"/>
              </a:rPr>
              <a:t>ABC</a:t>
            </a:r>
            <a:r>
              <a:rPr lang="zh-CN" altLang="en-US" sz="2500" b="1">
                <a:latin typeface="黑体" panose="02010609060101010101" pitchFamily="49" charset="-122"/>
                <a:ea typeface="黑体" panose="02010609060101010101" pitchFamily="49" charset="-122"/>
              </a:rPr>
              <a:t>中，</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的垂直平分线分别交</a:t>
            </a:r>
          </a:p>
          <a:p>
            <a:pPr algn="l"/>
            <a:r>
              <a:rPr lang="zh-CN" altLang="en-US" sz="2500" b="1" i="1">
                <a:latin typeface="Times New Roman" panose="02020603050405020304" pitchFamily="18" charset="0"/>
                <a:ea typeface="黑体" panose="02010609060101010101" pitchFamily="49" charset="-122"/>
              </a:rPr>
              <a:t>     </a:t>
            </a:r>
            <a:r>
              <a:rPr lang="en-US" altLang="zh-CN" sz="2500" b="1" i="1">
                <a:latin typeface="Times New Roman" panose="02020603050405020304" pitchFamily="18" charset="0"/>
                <a:ea typeface="黑体" panose="02010609060101010101" pitchFamily="49" charset="-122"/>
              </a:rPr>
              <a:t>AB</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BC</a:t>
            </a:r>
            <a:r>
              <a:rPr lang="zh-CN" altLang="en-US" sz="2500" b="1">
                <a:latin typeface="黑体" panose="02010609060101010101" pitchFamily="49" charset="-122"/>
                <a:ea typeface="黑体" panose="02010609060101010101" pitchFamily="49" charset="-122"/>
              </a:rPr>
              <a:t>于点</a:t>
            </a:r>
            <a:r>
              <a:rPr lang="en-US" altLang="zh-CN" sz="2500" b="1" i="1">
                <a:latin typeface="Times New Roman" panose="02020603050405020304" pitchFamily="18" charset="0"/>
                <a:ea typeface="黑体" panose="02010609060101010101" pitchFamily="49" charset="-122"/>
              </a:rPr>
              <a:t>D</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E</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B</a:t>
            </a:r>
            <a:r>
              <a:rPr lang="en-US" altLang="zh-CN" sz="2500" b="1">
                <a:latin typeface="Times New Roman" panose="02020603050405020304" pitchFamily="18" charset="0"/>
                <a:ea typeface="黑体" panose="02010609060101010101" pitchFamily="49" charset="-122"/>
              </a:rPr>
              <a:t>=30°</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BAC</a:t>
            </a:r>
            <a:r>
              <a:rPr lang="en-US" altLang="zh-CN" sz="2500" b="1">
                <a:latin typeface="Times New Roman" panose="02020603050405020304" pitchFamily="18" charset="0"/>
                <a:ea typeface="黑体" panose="02010609060101010101" pitchFamily="49" charset="-122"/>
              </a:rPr>
              <a:t>= 80°</a:t>
            </a:r>
            <a:r>
              <a:rPr lang="zh-CN" altLang="en-US" sz="2500" b="1">
                <a:latin typeface="黑体" panose="02010609060101010101" pitchFamily="49" charset="-122"/>
                <a:ea typeface="黑体" panose="02010609060101010101" pitchFamily="49" charset="-122"/>
              </a:rPr>
              <a:t>， </a:t>
            </a:r>
          </a:p>
          <a:p>
            <a:pPr algn="l"/>
            <a:r>
              <a:rPr lang="zh-CN" altLang="en-US" sz="2500" b="1">
                <a:latin typeface="黑体" panose="02010609060101010101" pitchFamily="49" charset="-122"/>
                <a:ea typeface="黑体" panose="02010609060101010101" pitchFamily="49" charset="-122"/>
              </a:rPr>
              <a:t>  求∠</a:t>
            </a:r>
            <a:r>
              <a:rPr lang="en-US" altLang="zh-CN" sz="2500" b="1" i="1">
                <a:latin typeface="Times New Roman" panose="02020603050405020304" pitchFamily="18" charset="0"/>
                <a:ea typeface="黑体" panose="02010609060101010101" pitchFamily="49" charset="-122"/>
              </a:rPr>
              <a:t>CAE</a:t>
            </a:r>
            <a:r>
              <a:rPr lang="zh-CN" altLang="en-US" sz="2500" b="1">
                <a:latin typeface="黑体" panose="02010609060101010101" pitchFamily="49" charset="-122"/>
                <a:ea typeface="黑体" panose="02010609060101010101" pitchFamily="49" charset="-122"/>
              </a:rPr>
              <a:t>的度数</a:t>
            </a:r>
            <a:r>
              <a:rPr lang="en-US" altLang="zh-CN" sz="2500" b="1">
                <a:latin typeface="Times New Roman" panose="02020603050405020304" pitchFamily="18" charset="0"/>
                <a:ea typeface="黑体" panose="02010609060101010101" pitchFamily="49" charset="-122"/>
              </a:rPr>
              <a:t>.</a:t>
            </a:r>
          </a:p>
        </p:txBody>
      </p:sp>
      <p:pic>
        <p:nvPicPr>
          <p:cNvPr id="37903" name="Picture 15" descr="66"/>
          <p:cNvPicPr>
            <a:picLocks noChangeAspect="1" noChangeArrowheads="1"/>
          </p:cNvPicPr>
          <p:nvPr/>
        </p:nvPicPr>
        <p:blipFill>
          <a:blip r:embed="rId3" cstate="email"/>
          <a:srcRect/>
          <a:stretch>
            <a:fillRect/>
          </a:stretch>
        </p:blipFill>
        <p:spPr bwMode="auto">
          <a:xfrm>
            <a:off x="5435600" y="2924175"/>
            <a:ext cx="3463925" cy="2005013"/>
          </a:xfrm>
          <a:prstGeom prst="rect">
            <a:avLst/>
          </a:prstGeom>
          <a:noFill/>
          <a:extLst>
            <a:ext uri="{909E8E84-426E-40DD-AFC4-6F175D3DCCD1}">
              <a14:hiddenFill xmlns:a14="http://schemas.microsoft.com/office/drawing/2010/main">
                <a:solidFill>
                  <a:srgbClr val="FFFFFF"/>
                </a:solidFill>
              </a14:hiddenFill>
            </a:ext>
          </a:extLst>
        </p:spPr>
      </p:pic>
      <p:sp>
        <p:nvSpPr>
          <p:cNvPr id="37904" name="Text Box 16"/>
          <p:cNvSpPr txBox="1">
            <a:spLocks noChangeArrowheads="1"/>
          </p:cNvSpPr>
          <p:nvPr/>
        </p:nvSpPr>
        <p:spPr bwMode="auto">
          <a:xfrm>
            <a:off x="1692275" y="3001963"/>
            <a:ext cx="34972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zh-CN" altLang="en-US" sz="2500" b="1">
                <a:solidFill>
                  <a:srgbClr val="0000FF"/>
                </a:solidFill>
                <a:latin typeface="Times New Roman" panose="02020603050405020304" pitchFamily="18" charset="0"/>
                <a:ea typeface="黑体" panose="02010609060101010101" pitchFamily="49" charset="-122"/>
              </a:rPr>
              <a:t>答：</a:t>
            </a:r>
            <a:r>
              <a:rPr lang="zh-CN" altLang="en-US" sz="2500" b="1">
                <a:solidFill>
                  <a:srgbClr val="0000FF"/>
                </a:solidFill>
              </a:rPr>
              <a:t>∠</a:t>
            </a:r>
            <a:r>
              <a:rPr lang="en-US" altLang="zh-CN" sz="2500" b="1" i="1">
                <a:solidFill>
                  <a:srgbClr val="0000FF"/>
                </a:solidFill>
                <a:latin typeface="Times New Roman" panose="02020603050405020304" pitchFamily="18" charset="0"/>
              </a:rPr>
              <a:t>CAE</a:t>
            </a:r>
            <a:r>
              <a:rPr lang="en-US" altLang="zh-CN" sz="2500" b="1" i="1">
                <a:solidFill>
                  <a:srgbClr val="0000FF"/>
                </a:solidFill>
                <a:latin typeface="Times New Roman" panose="02020603050405020304" pitchFamily="18" charset="0"/>
                <a:ea typeface="黑体" panose="02010609060101010101" pitchFamily="49" charset="-122"/>
              </a:rPr>
              <a:t>=</a:t>
            </a:r>
            <a:r>
              <a:rPr lang="en-US" altLang="zh-CN" sz="2500" b="1">
                <a:solidFill>
                  <a:srgbClr val="0000FF"/>
                </a:solidFill>
                <a:latin typeface="Times New Roman" panose="02020603050405020304" pitchFamily="18" charset="0"/>
                <a:ea typeface="黑体" panose="02010609060101010101" pitchFamily="49" charset="-122"/>
              </a:rPr>
              <a:t>50</a:t>
            </a:r>
            <a:r>
              <a:rPr lang="en-US" altLang="zh-CN" sz="2500" b="1">
                <a:solidFill>
                  <a:srgbClr val="0000FF"/>
                </a:solidFill>
              </a:rPr>
              <a:t>°.</a:t>
            </a:r>
            <a:endParaRPr lang="en-US" altLang="zh-CN" sz="2500" b="1">
              <a:solidFill>
                <a:srgbClr val="0000FF"/>
              </a:solidFill>
              <a:latin typeface="Times New Roman" panose="02020603050405020304" pitchFamily="18" charset="0"/>
              <a:ea typeface="黑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971550" y="1052513"/>
            <a:ext cx="7058025"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500" b="1">
                <a:latin typeface="Times New Roman" panose="02020603050405020304" pitchFamily="18" charset="0"/>
                <a:ea typeface="黑体" panose="02010609060101010101" pitchFamily="49" charset="-122"/>
              </a:rPr>
              <a:t>2.</a:t>
            </a:r>
            <a:r>
              <a:rPr lang="en-US" altLang="en-US" sz="2500" b="1">
                <a:latin typeface="黑体" panose="02010609060101010101" pitchFamily="49" charset="-122"/>
                <a:ea typeface="黑体" panose="02010609060101010101" pitchFamily="49" charset="-122"/>
              </a:rPr>
              <a:t>已知：如图，点</a:t>
            </a:r>
            <a:r>
              <a:rPr lang="en-US" altLang="en-US" sz="2500" b="1" i="1">
                <a:latin typeface="Times New Roman" panose="02020603050405020304" pitchFamily="18" charset="0"/>
                <a:ea typeface="黑体" panose="02010609060101010101" pitchFamily="49" charset="-122"/>
              </a:rPr>
              <a:t>C</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D</a:t>
            </a:r>
            <a:r>
              <a:rPr lang="en-US" altLang="en-US" sz="2500" b="1">
                <a:latin typeface="黑体" panose="02010609060101010101" pitchFamily="49" charset="-122"/>
                <a:ea typeface="黑体" panose="02010609060101010101" pitchFamily="49" charset="-122"/>
              </a:rPr>
              <a:t>是线段</a:t>
            </a:r>
            <a:r>
              <a:rPr lang="en-US" altLang="en-US" sz="2500" b="1" i="1">
                <a:latin typeface="Times New Roman" panose="02020603050405020304" pitchFamily="18" charset="0"/>
                <a:ea typeface="黑体" panose="02010609060101010101" pitchFamily="49" charset="-122"/>
              </a:rPr>
              <a:t>AB</a:t>
            </a:r>
            <a:r>
              <a:rPr lang="en-US" altLang="en-US" sz="2500" b="1">
                <a:latin typeface="黑体" panose="02010609060101010101" pitchFamily="49" charset="-122"/>
                <a:ea typeface="黑体" panose="02010609060101010101" pitchFamily="49" charset="-122"/>
              </a:rPr>
              <a:t>外的两点，且</a:t>
            </a:r>
            <a:endParaRPr lang="zh-CN" altLang="en-US" sz="2500" b="1">
              <a:latin typeface="黑体" panose="02010609060101010101" pitchFamily="49" charset="-122"/>
              <a:ea typeface="黑体" panose="02010609060101010101" pitchFamily="49" charset="-122"/>
            </a:endParaRPr>
          </a:p>
          <a:p>
            <a:pPr algn="l"/>
            <a:r>
              <a:rPr lang="zh-CN" altLang="en-US" sz="2500" b="1" i="1">
                <a:latin typeface="Times New Roman" panose="02020603050405020304" pitchFamily="18" charset="0"/>
                <a:ea typeface="黑体" panose="02010609060101010101" pitchFamily="49" charset="-122"/>
              </a:rPr>
              <a:t>                </a:t>
            </a:r>
            <a:r>
              <a:rPr lang="en-US" altLang="en-US" sz="2500" b="1" i="1">
                <a:latin typeface="Times New Roman" panose="02020603050405020304" pitchFamily="18" charset="0"/>
                <a:ea typeface="黑体" panose="02010609060101010101" pitchFamily="49" charset="-122"/>
              </a:rPr>
              <a:t>AC</a:t>
            </a:r>
            <a:r>
              <a:rPr lang="en-US" altLang="en-US" sz="2500" b="1">
                <a:latin typeface="Times New Roman" panose="02020603050405020304" pitchFamily="18" charset="0"/>
                <a:ea typeface="黑体" panose="02010609060101010101" pitchFamily="49" charset="-122"/>
              </a:rPr>
              <a:t> =</a:t>
            </a:r>
            <a:r>
              <a:rPr lang="en-US" altLang="en-US" sz="2500" b="1" i="1">
                <a:latin typeface="Times New Roman" panose="02020603050405020304" pitchFamily="18" charset="0"/>
                <a:ea typeface="黑体" panose="02010609060101010101" pitchFamily="49" charset="-122"/>
              </a:rPr>
              <a:t>BC</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AD</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BD</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AB</a:t>
            </a:r>
            <a:r>
              <a:rPr lang="en-US" altLang="en-US" sz="2500" b="1">
                <a:latin typeface="黑体" panose="02010609060101010101" pitchFamily="49" charset="-122"/>
                <a:ea typeface="黑体" panose="02010609060101010101" pitchFamily="49" charset="-122"/>
              </a:rPr>
              <a:t>与</a:t>
            </a:r>
            <a:r>
              <a:rPr lang="en-US" altLang="en-US" sz="2500" b="1" i="1">
                <a:latin typeface="Times New Roman" panose="02020603050405020304" pitchFamily="18" charset="0"/>
                <a:ea typeface="黑体" panose="02010609060101010101" pitchFamily="49" charset="-122"/>
              </a:rPr>
              <a:t>CD</a:t>
            </a:r>
            <a:r>
              <a:rPr lang="en-US" altLang="en-US" sz="2500" b="1">
                <a:latin typeface="黑体" panose="02010609060101010101" pitchFamily="49" charset="-122"/>
                <a:ea typeface="黑体" panose="02010609060101010101" pitchFamily="49" charset="-122"/>
              </a:rPr>
              <a:t>相交于点</a:t>
            </a:r>
            <a:r>
              <a:rPr lang="en-US" altLang="en-US" sz="2500" b="1" i="1">
                <a:latin typeface="Times New Roman" panose="02020603050405020304" pitchFamily="18" charset="0"/>
                <a:ea typeface="黑体" panose="02010609060101010101" pitchFamily="49" charset="-122"/>
              </a:rPr>
              <a:t>O</a:t>
            </a:r>
            <a:r>
              <a:rPr lang="en-US" altLang="en-US" sz="2500" b="1">
                <a:latin typeface="Times New Roman" panose="02020603050405020304" pitchFamily="18" charset="0"/>
                <a:ea typeface="黑体" panose="02010609060101010101" pitchFamily="49" charset="-122"/>
              </a:rPr>
              <a:t>.</a:t>
            </a:r>
            <a:endParaRPr lang="en-US" altLang="zh-CN" sz="2500" b="1">
              <a:latin typeface="Times New Roman" panose="02020603050405020304" pitchFamily="18" charset="0"/>
              <a:ea typeface="黑体" panose="02010609060101010101" pitchFamily="49" charset="-122"/>
            </a:endParaRPr>
          </a:p>
          <a:p>
            <a:pPr algn="l"/>
            <a:r>
              <a:rPr lang="en-US" altLang="zh-CN" sz="2500" b="1">
                <a:latin typeface="黑体" panose="02010609060101010101" pitchFamily="49" charset="-122"/>
                <a:ea typeface="黑体" panose="02010609060101010101" pitchFamily="49" charset="-122"/>
              </a:rPr>
              <a:t>  </a:t>
            </a:r>
            <a:r>
              <a:rPr lang="en-US" altLang="en-US" sz="2500" b="1">
                <a:latin typeface="黑体" panose="02010609060101010101" pitchFamily="49" charset="-122"/>
                <a:ea typeface="黑体" panose="02010609060101010101" pitchFamily="49" charset="-122"/>
              </a:rPr>
              <a:t>求证：</a:t>
            </a:r>
            <a:r>
              <a:rPr lang="en-US" altLang="en-US" sz="2500" b="1" i="1">
                <a:latin typeface="Times New Roman" panose="02020603050405020304" pitchFamily="18" charset="0"/>
                <a:ea typeface="黑体" panose="02010609060101010101" pitchFamily="49" charset="-122"/>
              </a:rPr>
              <a:t>AO</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BO</a:t>
            </a:r>
            <a:r>
              <a:rPr lang="en-US" altLang="en-US" sz="2500" b="1">
                <a:latin typeface="Times New Roman" panose="02020603050405020304" pitchFamily="18" charset="0"/>
                <a:ea typeface="黑体" panose="02010609060101010101" pitchFamily="49" charset="-122"/>
              </a:rPr>
              <a:t>.</a:t>
            </a:r>
            <a:endParaRPr lang="en-US" altLang="zh-CN" sz="2500" b="1">
              <a:latin typeface="Times New Roman" panose="02020603050405020304" pitchFamily="18" charset="0"/>
              <a:ea typeface="黑体" panose="02010609060101010101" pitchFamily="49" charset="-122"/>
            </a:endParaRPr>
          </a:p>
        </p:txBody>
      </p:sp>
      <p:pic>
        <p:nvPicPr>
          <p:cNvPr id="38920" name="Picture 8" descr="67"/>
          <p:cNvPicPr>
            <a:picLocks noChangeAspect="1" noChangeArrowheads="1"/>
          </p:cNvPicPr>
          <p:nvPr/>
        </p:nvPicPr>
        <p:blipFill>
          <a:blip r:embed="rId2" cstate="email"/>
          <a:srcRect/>
          <a:stretch>
            <a:fillRect/>
          </a:stretch>
        </p:blipFill>
        <p:spPr bwMode="auto">
          <a:xfrm>
            <a:off x="6011863" y="3068638"/>
            <a:ext cx="2862262" cy="2314575"/>
          </a:xfrm>
          <a:prstGeom prst="rect">
            <a:avLst/>
          </a:prstGeom>
          <a:noFill/>
          <a:extLst>
            <a:ext uri="{909E8E84-426E-40DD-AFC4-6F175D3DCCD1}">
              <a14:hiddenFill xmlns:a14="http://schemas.microsoft.com/office/drawing/2010/main">
                <a:solidFill>
                  <a:srgbClr val="FFFFFF"/>
                </a:solidFill>
              </a14:hiddenFill>
            </a:ext>
          </a:extLst>
        </p:spPr>
      </p:pic>
      <p:sp>
        <p:nvSpPr>
          <p:cNvPr id="38922" name="Rectangle 10"/>
          <p:cNvSpPr>
            <a:spLocks noChangeArrowheads="1"/>
          </p:cNvSpPr>
          <p:nvPr/>
        </p:nvSpPr>
        <p:spPr bwMode="auto">
          <a:xfrm>
            <a:off x="323850" y="2636838"/>
            <a:ext cx="44227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500" b="1">
                <a:solidFill>
                  <a:srgbClr val="0000FF"/>
                </a:solidFill>
                <a:latin typeface="Times New Roman" panose="02020603050405020304" pitchFamily="18" charset="0"/>
                <a:ea typeface="黑体" panose="02010609060101010101" pitchFamily="49" charset="-122"/>
              </a:rPr>
              <a:t>证明： </a:t>
            </a:r>
            <a:r>
              <a:rPr lang="zh-CN" altLang="en-US" sz="2500" b="1">
                <a:solidFill>
                  <a:srgbClr val="0000FF"/>
                </a:solidFill>
                <a:latin typeface="宋体" panose="02010600030101010101" pitchFamily="2" charset="-122"/>
              </a:rPr>
              <a:t>∵</a:t>
            </a:r>
            <a:r>
              <a:rPr lang="zh-CN" altLang="en-US" sz="2500" b="1">
                <a:solidFill>
                  <a:srgbClr val="0000FF"/>
                </a:solidFill>
                <a:latin typeface="Times New Roman" panose="02020603050405020304" pitchFamily="18" charset="0"/>
                <a:ea typeface="黑体" panose="02010609060101010101" pitchFamily="49" charset="-122"/>
              </a:rPr>
              <a:t> </a:t>
            </a:r>
            <a:r>
              <a:rPr lang="en-US" altLang="en-US" sz="2500" b="1" i="1">
                <a:solidFill>
                  <a:srgbClr val="0000FF"/>
                </a:solidFill>
                <a:latin typeface="Times New Roman" panose="02020603050405020304" pitchFamily="18" charset="0"/>
                <a:ea typeface="黑体" panose="02010609060101010101" pitchFamily="49" charset="-122"/>
              </a:rPr>
              <a:t>AC</a:t>
            </a:r>
            <a:r>
              <a:rPr lang="en-US" altLang="en-US" sz="2500" b="1">
                <a:solidFill>
                  <a:srgbClr val="0000FF"/>
                </a:solidFill>
                <a:latin typeface="Times New Roman" panose="02020603050405020304" pitchFamily="18" charset="0"/>
                <a:ea typeface="黑体" panose="02010609060101010101" pitchFamily="49" charset="-122"/>
              </a:rPr>
              <a:t> =</a:t>
            </a:r>
            <a:r>
              <a:rPr lang="en-US" altLang="en-US" sz="2500" b="1" i="1">
                <a:solidFill>
                  <a:srgbClr val="0000FF"/>
                </a:solidFill>
                <a:latin typeface="Times New Roman" panose="02020603050405020304" pitchFamily="18" charset="0"/>
                <a:ea typeface="黑体" panose="02010609060101010101" pitchFamily="49" charset="-122"/>
              </a:rPr>
              <a:t>BC</a:t>
            </a:r>
            <a:r>
              <a:rPr lang="en-US" altLang="en-US" sz="2500" b="1">
                <a:solidFill>
                  <a:srgbClr val="0000FF"/>
                </a:solidFill>
                <a:latin typeface="Times New Roman" panose="02020603050405020304" pitchFamily="18" charset="0"/>
                <a:ea typeface="黑体" panose="02010609060101010101" pitchFamily="49" charset="-122"/>
              </a:rPr>
              <a:t>，</a:t>
            </a:r>
            <a:r>
              <a:rPr lang="en-US" altLang="en-US" sz="2500" b="1" i="1">
                <a:solidFill>
                  <a:srgbClr val="0000FF"/>
                </a:solidFill>
                <a:latin typeface="Times New Roman" panose="02020603050405020304" pitchFamily="18" charset="0"/>
                <a:ea typeface="黑体" panose="02010609060101010101" pitchFamily="49" charset="-122"/>
              </a:rPr>
              <a:t>AD</a:t>
            </a:r>
            <a:r>
              <a:rPr lang="en-US" altLang="en-US" sz="2500" b="1">
                <a:solidFill>
                  <a:srgbClr val="0000FF"/>
                </a:solidFill>
                <a:latin typeface="Times New Roman" panose="02020603050405020304" pitchFamily="18" charset="0"/>
                <a:ea typeface="黑体" panose="02010609060101010101" pitchFamily="49" charset="-122"/>
              </a:rPr>
              <a:t>=</a:t>
            </a:r>
            <a:r>
              <a:rPr lang="en-US" altLang="en-US" sz="2500" b="1" i="1">
                <a:solidFill>
                  <a:srgbClr val="0000FF"/>
                </a:solidFill>
                <a:latin typeface="Times New Roman" panose="02020603050405020304" pitchFamily="18" charset="0"/>
                <a:ea typeface="黑体" panose="02010609060101010101" pitchFamily="49" charset="-122"/>
              </a:rPr>
              <a:t>BD</a:t>
            </a:r>
            <a:r>
              <a:rPr lang="en-US" altLang="en-US" sz="2500" b="1">
                <a:solidFill>
                  <a:srgbClr val="0000FF"/>
                </a:solidFill>
                <a:latin typeface="Times New Roman" panose="02020603050405020304" pitchFamily="18" charset="0"/>
                <a:ea typeface="黑体" panose="02010609060101010101" pitchFamily="49" charset="-122"/>
              </a:rPr>
              <a:t>，</a:t>
            </a:r>
            <a:endParaRPr lang="zh-CN" altLang="en-US" sz="2500" b="1">
              <a:solidFill>
                <a:srgbClr val="0000FF"/>
              </a:solidFill>
              <a:latin typeface="Times New Roman" panose="02020603050405020304" pitchFamily="18" charset="0"/>
              <a:ea typeface="黑体" panose="02010609060101010101" pitchFamily="49" charset="-122"/>
            </a:endParaRPr>
          </a:p>
        </p:txBody>
      </p:sp>
      <p:grpSp>
        <p:nvGrpSpPr>
          <p:cNvPr id="38929" name="Group 17"/>
          <p:cNvGrpSpPr/>
          <p:nvPr/>
        </p:nvGrpSpPr>
        <p:grpSpPr bwMode="auto">
          <a:xfrm>
            <a:off x="539750" y="3429000"/>
            <a:ext cx="5873750" cy="473075"/>
            <a:chOff x="521" y="2251"/>
            <a:chExt cx="3700" cy="298"/>
          </a:xfrm>
        </p:grpSpPr>
        <p:sp>
          <p:nvSpPr>
            <p:cNvPr id="38927" name="Rectangle 15"/>
            <p:cNvSpPr>
              <a:spLocks noChangeArrowheads="1"/>
            </p:cNvSpPr>
            <p:nvPr/>
          </p:nvSpPr>
          <p:spPr bwMode="auto">
            <a:xfrm>
              <a:off x="521" y="2251"/>
              <a:ext cx="317"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a:solidFill>
                    <a:srgbClr val="0000FF"/>
                  </a:solidFill>
                  <a:latin typeface="宋体" panose="02010600030101010101" pitchFamily="2" charset="-122"/>
                </a:rPr>
                <a:t>∴</a:t>
              </a:r>
            </a:p>
          </p:txBody>
        </p:sp>
        <p:sp>
          <p:nvSpPr>
            <p:cNvPr id="38928" name="Rectangle 16"/>
            <p:cNvSpPr>
              <a:spLocks noChangeArrowheads="1"/>
            </p:cNvSpPr>
            <p:nvPr/>
          </p:nvSpPr>
          <p:spPr bwMode="auto">
            <a:xfrm>
              <a:off x="748" y="2251"/>
              <a:ext cx="347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500" b="1">
                  <a:solidFill>
                    <a:srgbClr val="0000FF"/>
                  </a:solidFill>
                  <a:latin typeface="黑体" panose="02010609060101010101" pitchFamily="49" charset="-122"/>
                  <a:ea typeface="黑体" panose="02010609060101010101" pitchFamily="49" charset="-122"/>
                </a:rPr>
                <a:t>点</a:t>
              </a:r>
              <a:r>
                <a:rPr lang="en-US" altLang="zh-CN" sz="2500" b="1" i="1">
                  <a:solidFill>
                    <a:srgbClr val="0000FF"/>
                  </a:solidFill>
                  <a:latin typeface="Times New Roman" panose="02020603050405020304" pitchFamily="18" charset="0"/>
                  <a:ea typeface="黑体" panose="02010609060101010101" pitchFamily="49" charset="-122"/>
                </a:rPr>
                <a:t>C</a:t>
              </a:r>
              <a:r>
                <a:rPr lang="zh-CN" altLang="en-US" sz="2500" b="1">
                  <a:solidFill>
                    <a:srgbClr val="0000FF"/>
                  </a:solidFill>
                  <a:latin typeface="Times New Roman" panose="02020603050405020304" pitchFamily="18" charset="0"/>
                  <a:ea typeface="黑体" panose="02010609060101010101" pitchFamily="49" charset="-122"/>
                </a:rPr>
                <a:t>和点</a:t>
              </a:r>
              <a:r>
                <a:rPr lang="en-US" altLang="zh-CN" sz="2500" b="1" i="1">
                  <a:solidFill>
                    <a:srgbClr val="0000FF"/>
                  </a:solidFill>
                  <a:latin typeface="Times New Roman" panose="02020603050405020304" pitchFamily="18" charset="0"/>
                  <a:ea typeface="黑体" panose="02010609060101010101" pitchFamily="49" charset="-122"/>
                </a:rPr>
                <a:t>D</a:t>
              </a:r>
              <a:r>
                <a:rPr lang="zh-CN" altLang="en-US" sz="2500" b="1">
                  <a:solidFill>
                    <a:srgbClr val="0000FF"/>
                  </a:solidFill>
                  <a:latin typeface="黑体" panose="02010609060101010101" pitchFamily="49" charset="-122"/>
                  <a:ea typeface="黑体" panose="02010609060101010101" pitchFamily="49" charset="-122"/>
                </a:rPr>
                <a:t>在线段</a:t>
              </a:r>
              <a:r>
                <a:rPr lang="en-US" altLang="zh-CN" sz="2500" b="1" i="1">
                  <a:solidFill>
                    <a:srgbClr val="0000FF"/>
                  </a:solidFill>
                  <a:latin typeface="Times New Roman" panose="02020603050405020304" pitchFamily="18" charset="0"/>
                  <a:ea typeface="黑体" panose="02010609060101010101" pitchFamily="49" charset="-122"/>
                </a:rPr>
                <a:t>AB</a:t>
              </a:r>
              <a:r>
                <a:rPr lang="zh-CN" altLang="en-US" sz="2500" b="1">
                  <a:solidFill>
                    <a:srgbClr val="0000FF"/>
                  </a:solidFill>
                  <a:latin typeface="黑体" panose="02010609060101010101" pitchFamily="49" charset="-122"/>
                  <a:ea typeface="黑体" panose="02010609060101010101" pitchFamily="49" charset="-122"/>
                </a:rPr>
                <a:t>的垂直平分线上，</a:t>
              </a:r>
            </a:p>
          </p:txBody>
        </p:sp>
      </p:grpSp>
      <p:sp>
        <p:nvSpPr>
          <p:cNvPr id="38931" name="Rectangle 19"/>
          <p:cNvSpPr>
            <a:spLocks noChangeArrowheads="1"/>
          </p:cNvSpPr>
          <p:nvPr/>
        </p:nvSpPr>
        <p:spPr bwMode="auto">
          <a:xfrm>
            <a:off x="468313" y="4221163"/>
            <a:ext cx="44767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a:solidFill>
                  <a:srgbClr val="0000FF"/>
                </a:solidFill>
                <a:latin typeface="宋体" panose="02010600030101010101" pitchFamily="2" charset="-122"/>
              </a:rPr>
              <a:t>∴ </a:t>
            </a:r>
            <a:r>
              <a:rPr lang="en-US" altLang="zh-CN" sz="2500" b="1" i="1">
                <a:solidFill>
                  <a:srgbClr val="0000FF"/>
                </a:solidFill>
                <a:latin typeface="Times New Roman" panose="02020603050405020304" pitchFamily="18" charset="0"/>
                <a:ea typeface="黑体" panose="02010609060101010101" pitchFamily="49" charset="-122"/>
              </a:rPr>
              <a:t>CD</a:t>
            </a:r>
            <a:r>
              <a:rPr lang="zh-CN" altLang="en-US" sz="2500" b="1">
                <a:solidFill>
                  <a:srgbClr val="0000FF"/>
                </a:solidFill>
                <a:latin typeface="Times New Roman" panose="02020603050405020304" pitchFamily="18" charset="0"/>
                <a:ea typeface="黑体" panose="02010609060101010101" pitchFamily="49" charset="-122"/>
              </a:rPr>
              <a:t>为线段</a:t>
            </a:r>
            <a:r>
              <a:rPr lang="en-US" altLang="zh-CN" sz="2500" b="1" i="1">
                <a:solidFill>
                  <a:srgbClr val="0000FF"/>
                </a:solidFill>
                <a:latin typeface="Times New Roman" panose="02020603050405020304" pitchFamily="18" charset="0"/>
                <a:ea typeface="黑体" panose="02010609060101010101" pitchFamily="49" charset="-122"/>
              </a:rPr>
              <a:t>AB</a:t>
            </a:r>
            <a:r>
              <a:rPr lang="zh-CN" altLang="en-US" sz="2500" b="1">
                <a:solidFill>
                  <a:srgbClr val="0000FF"/>
                </a:solidFill>
                <a:latin typeface="黑体" panose="02010609060101010101" pitchFamily="49" charset="-122"/>
                <a:ea typeface="黑体" panose="02010609060101010101" pitchFamily="49" charset="-122"/>
              </a:rPr>
              <a:t>的垂直平分线</a:t>
            </a:r>
            <a:r>
              <a:rPr lang="en-US" altLang="zh-CN" sz="2500" b="1">
                <a:solidFill>
                  <a:srgbClr val="0000FF"/>
                </a:solidFill>
                <a:latin typeface="Times New Roman" panose="02020603050405020304" pitchFamily="18" charset="0"/>
                <a:ea typeface="黑体" panose="02010609060101010101" pitchFamily="49" charset="-122"/>
              </a:rPr>
              <a:t>.</a:t>
            </a:r>
          </a:p>
        </p:txBody>
      </p:sp>
      <p:sp>
        <p:nvSpPr>
          <p:cNvPr id="38933" name="Rectangle 21"/>
          <p:cNvSpPr>
            <a:spLocks noChangeArrowheads="1"/>
          </p:cNvSpPr>
          <p:nvPr/>
        </p:nvSpPr>
        <p:spPr bwMode="auto">
          <a:xfrm>
            <a:off x="539750" y="5084763"/>
            <a:ext cx="334962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500" b="1">
                <a:solidFill>
                  <a:srgbClr val="0000FF"/>
                </a:solidFill>
                <a:latin typeface="Times New Roman" panose="02020603050405020304" pitchFamily="18" charset="0"/>
                <a:ea typeface="黑体" panose="02010609060101010101" pitchFamily="49" charset="-122"/>
              </a:rPr>
              <a:t>又</a:t>
            </a:r>
            <a:r>
              <a:rPr lang="zh-CN" altLang="en-US" sz="2500" b="1">
                <a:solidFill>
                  <a:srgbClr val="0000FF"/>
                </a:solidFill>
                <a:latin typeface="宋体" panose="02010600030101010101" pitchFamily="2" charset="-122"/>
              </a:rPr>
              <a:t> </a:t>
            </a:r>
            <a:r>
              <a:rPr lang="en-US" altLang="en-US" sz="2500" b="1" i="1">
                <a:solidFill>
                  <a:srgbClr val="0000FF"/>
                </a:solidFill>
                <a:latin typeface="Times New Roman" panose="02020603050405020304" pitchFamily="18" charset="0"/>
                <a:ea typeface="黑体" panose="02010609060101010101" pitchFamily="49" charset="-122"/>
              </a:rPr>
              <a:t>AB</a:t>
            </a:r>
            <a:r>
              <a:rPr lang="en-US" altLang="en-US" sz="2500" b="1">
                <a:solidFill>
                  <a:srgbClr val="0000FF"/>
                </a:solidFill>
                <a:latin typeface="黑体" panose="02010609060101010101" pitchFamily="49" charset="-122"/>
                <a:ea typeface="黑体" panose="02010609060101010101" pitchFamily="49" charset="-122"/>
              </a:rPr>
              <a:t>与</a:t>
            </a:r>
            <a:r>
              <a:rPr lang="en-US" altLang="en-US" sz="2500" b="1" i="1">
                <a:solidFill>
                  <a:srgbClr val="0000FF"/>
                </a:solidFill>
                <a:latin typeface="Times New Roman" panose="02020603050405020304" pitchFamily="18" charset="0"/>
                <a:ea typeface="黑体" panose="02010609060101010101" pitchFamily="49" charset="-122"/>
              </a:rPr>
              <a:t>CD</a:t>
            </a:r>
            <a:r>
              <a:rPr lang="en-US" altLang="en-US" sz="2500" b="1">
                <a:solidFill>
                  <a:srgbClr val="0000FF"/>
                </a:solidFill>
                <a:latin typeface="黑体" panose="02010609060101010101" pitchFamily="49" charset="-122"/>
                <a:ea typeface="黑体" panose="02010609060101010101" pitchFamily="49" charset="-122"/>
              </a:rPr>
              <a:t>相交于点</a:t>
            </a:r>
            <a:r>
              <a:rPr lang="en-US" altLang="en-US" sz="2500" b="1" i="1">
                <a:solidFill>
                  <a:srgbClr val="0000FF"/>
                </a:solidFill>
                <a:latin typeface="Times New Roman" panose="02020603050405020304" pitchFamily="18" charset="0"/>
                <a:ea typeface="黑体" panose="02010609060101010101" pitchFamily="49" charset="-122"/>
              </a:rPr>
              <a:t>O</a:t>
            </a:r>
            <a:endParaRPr lang="en-US" altLang="zh-CN" sz="2500" b="1" i="1">
              <a:solidFill>
                <a:srgbClr val="0000FF"/>
              </a:solidFill>
              <a:latin typeface="Times New Roman" panose="02020603050405020304" pitchFamily="18" charset="0"/>
              <a:ea typeface="黑体" panose="02010609060101010101" pitchFamily="49" charset="-122"/>
            </a:endParaRPr>
          </a:p>
        </p:txBody>
      </p:sp>
      <p:grpSp>
        <p:nvGrpSpPr>
          <p:cNvPr id="38940" name="Group 28"/>
          <p:cNvGrpSpPr/>
          <p:nvPr/>
        </p:nvGrpSpPr>
        <p:grpSpPr bwMode="auto">
          <a:xfrm>
            <a:off x="4643438" y="5084763"/>
            <a:ext cx="1900237" cy="473075"/>
            <a:chOff x="884" y="3521"/>
            <a:chExt cx="1197" cy="298"/>
          </a:xfrm>
        </p:grpSpPr>
        <p:sp>
          <p:nvSpPr>
            <p:cNvPr id="38938" name="Rectangle 26"/>
            <p:cNvSpPr>
              <a:spLocks noChangeArrowheads="1"/>
            </p:cNvSpPr>
            <p:nvPr/>
          </p:nvSpPr>
          <p:spPr bwMode="auto">
            <a:xfrm>
              <a:off x="884" y="3521"/>
              <a:ext cx="317"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a:solidFill>
                    <a:srgbClr val="0000FF"/>
                  </a:solidFill>
                  <a:latin typeface="宋体" panose="02010600030101010101" pitchFamily="2" charset="-122"/>
                </a:rPr>
                <a:t>∴</a:t>
              </a:r>
            </a:p>
          </p:txBody>
        </p:sp>
        <p:sp>
          <p:nvSpPr>
            <p:cNvPr id="38939" name="Rectangle 27"/>
            <p:cNvSpPr>
              <a:spLocks noChangeArrowheads="1"/>
            </p:cNvSpPr>
            <p:nvPr/>
          </p:nvSpPr>
          <p:spPr bwMode="auto">
            <a:xfrm>
              <a:off x="1247" y="3521"/>
              <a:ext cx="834"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500" b="1" i="1">
                  <a:solidFill>
                    <a:srgbClr val="0000FF"/>
                  </a:solidFill>
                  <a:latin typeface="Times New Roman" panose="02020603050405020304" pitchFamily="18" charset="0"/>
                  <a:ea typeface="黑体" panose="02010609060101010101" pitchFamily="49" charset="-122"/>
                </a:rPr>
                <a:t>AO</a:t>
              </a:r>
              <a:r>
                <a:rPr lang="en-US" altLang="en-US" sz="2500" b="1">
                  <a:solidFill>
                    <a:srgbClr val="0000FF"/>
                  </a:solidFill>
                  <a:latin typeface="Times New Roman" panose="02020603050405020304" pitchFamily="18" charset="0"/>
                  <a:ea typeface="黑体" panose="02010609060101010101" pitchFamily="49" charset="-122"/>
                </a:rPr>
                <a:t>=</a:t>
              </a:r>
              <a:r>
                <a:rPr lang="en-US" altLang="en-US" sz="2500" b="1" i="1">
                  <a:solidFill>
                    <a:srgbClr val="0000FF"/>
                  </a:solidFill>
                  <a:latin typeface="Times New Roman" panose="02020603050405020304" pitchFamily="18" charset="0"/>
                  <a:ea typeface="黑体" panose="02010609060101010101" pitchFamily="49" charset="-122"/>
                </a:rPr>
                <a:t>BO</a:t>
              </a:r>
              <a:r>
                <a:rPr lang="en-US" altLang="en-US" sz="2500" b="1">
                  <a:solidFill>
                    <a:srgbClr val="0000FF"/>
                  </a:solidFill>
                  <a:latin typeface="Times New Roman" panose="02020603050405020304" pitchFamily="18" charset="0"/>
                  <a:ea typeface="黑体" panose="02010609060101010101" pitchFamily="49" charset="-122"/>
                </a:rPr>
                <a:t>.</a:t>
              </a:r>
              <a:endParaRPr lang="en-US" altLang="zh-CN" sz="2500" b="1">
                <a:solidFill>
                  <a:srgbClr val="0000FF"/>
                </a:solidFill>
                <a:latin typeface="Times New Roman" panose="02020603050405020304" pitchFamily="18" charset="0"/>
                <a:ea typeface="黑体" panose="02010609060101010101" pitchFamily="49" charset="-12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2" grpId="0"/>
      <p:bldP spid="38931" grpId="0"/>
      <p:bldP spid="389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95288" y="981075"/>
            <a:ext cx="8305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1" lang="en-US" altLang="zh-CN" sz="2800" b="1">
                <a:solidFill>
                  <a:srgbClr val="111111"/>
                </a:solidFill>
                <a:latin typeface="华文中宋" panose="02010600040101010101" pitchFamily="2" charset="-122"/>
                <a:ea typeface="华文中宋" panose="02010600040101010101" pitchFamily="2" charset="-122"/>
              </a:rPr>
              <a:t> </a:t>
            </a:r>
            <a:r>
              <a:rPr kumimoji="1" lang="zh-CN" altLang="en-US" sz="2800" b="1">
                <a:solidFill>
                  <a:srgbClr val="111111"/>
                </a:solidFill>
                <a:latin typeface="华文中宋" panose="02010600040101010101" pitchFamily="2" charset="-122"/>
                <a:ea typeface="华文中宋" panose="02010600040101010101" pitchFamily="2" charset="-122"/>
              </a:rPr>
              <a:t>如图，在△</a:t>
            </a:r>
            <a:r>
              <a:rPr kumimoji="1" lang="en-US" altLang="zh-CN" sz="2800" b="1">
                <a:solidFill>
                  <a:srgbClr val="111111"/>
                </a:solidFill>
                <a:latin typeface="华文中宋" panose="02010600040101010101" pitchFamily="2" charset="-122"/>
                <a:ea typeface="华文中宋" panose="02010600040101010101" pitchFamily="2" charset="-122"/>
              </a:rPr>
              <a:t>ABC</a:t>
            </a:r>
            <a:r>
              <a:rPr kumimoji="1" lang="zh-CN" altLang="en-US" sz="2800" b="1">
                <a:solidFill>
                  <a:srgbClr val="111111"/>
                </a:solidFill>
                <a:latin typeface="华文中宋" panose="02010600040101010101" pitchFamily="2" charset="-122"/>
                <a:ea typeface="华文中宋" panose="02010600040101010101" pitchFamily="2" charset="-122"/>
              </a:rPr>
              <a:t>中，</a:t>
            </a:r>
            <a:r>
              <a:rPr kumimoji="1" lang="en-US" altLang="zh-CN" sz="2800" b="1">
                <a:solidFill>
                  <a:srgbClr val="111111"/>
                </a:solidFill>
                <a:latin typeface="华文中宋" panose="02010600040101010101" pitchFamily="2" charset="-122"/>
                <a:ea typeface="华文中宋" panose="02010600040101010101" pitchFamily="2" charset="-122"/>
              </a:rPr>
              <a:t>AB=AC=16cm</a:t>
            </a:r>
            <a:r>
              <a:rPr kumimoji="1" lang="zh-CN" altLang="en-US" sz="2800" b="1">
                <a:solidFill>
                  <a:srgbClr val="111111"/>
                </a:solidFill>
                <a:latin typeface="华文中宋" panose="02010600040101010101" pitchFamily="2" charset="-122"/>
                <a:ea typeface="华文中宋" panose="02010600040101010101" pitchFamily="2" charset="-122"/>
              </a:rPr>
              <a:t>，</a:t>
            </a:r>
            <a:r>
              <a:rPr kumimoji="1" lang="en-US" altLang="zh-CN" sz="2800" b="1">
                <a:solidFill>
                  <a:srgbClr val="111111"/>
                </a:solidFill>
                <a:latin typeface="华文中宋" panose="02010600040101010101" pitchFamily="2" charset="-122"/>
                <a:ea typeface="华文中宋" panose="02010600040101010101" pitchFamily="2" charset="-122"/>
              </a:rPr>
              <a:t>AB</a:t>
            </a:r>
            <a:r>
              <a:rPr kumimoji="1" lang="zh-CN" altLang="en-US" sz="2800" b="1">
                <a:solidFill>
                  <a:srgbClr val="111111"/>
                </a:solidFill>
                <a:latin typeface="华文中宋" panose="02010600040101010101" pitchFamily="2" charset="-122"/>
                <a:ea typeface="华文中宋" panose="02010600040101010101" pitchFamily="2" charset="-122"/>
              </a:rPr>
              <a:t>的垂直平分线交</a:t>
            </a:r>
            <a:r>
              <a:rPr kumimoji="1" lang="en-US" altLang="zh-CN" sz="2800" b="1">
                <a:solidFill>
                  <a:srgbClr val="111111"/>
                </a:solidFill>
                <a:latin typeface="华文中宋" panose="02010600040101010101" pitchFamily="2" charset="-122"/>
                <a:ea typeface="华文中宋" panose="02010600040101010101" pitchFamily="2" charset="-122"/>
              </a:rPr>
              <a:t>AC</a:t>
            </a:r>
            <a:r>
              <a:rPr kumimoji="1" lang="zh-CN" altLang="en-US" sz="2800" b="1">
                <a:solidFill>
                  <a:srgbClr val="111111"/>
                </a:solidFill>
                <a:latin typeface="华文中宋" panose="02010600040101010101" pitchFamily="2" charset="-122"/>
                <a:ea typeface="华文中宋" panose="02010600040101010101" pitchFamily="2" charset="-122"/>
              </a:rPr>
              <a:t>于</a:t>
            </a:r>
            <a:r>
              <a:rPr kumimoji="1" lang="en-US" altLang="zh-CN" sz="2800" b="1">
                <a:solidFill>
                  <a:srgbClr val="111111"/>
                </a:solidFill>
                <a:latin typeface="华文中宋" panose="02010600040101010101" pitchFamily="2" charset="-122"/>
                <a:ea typeface="华文中宋" panose="02010600040101010101" pitchFamily="2" charset="-122"/>
              </a:rPr>
              <a:t>D</a:t>
            </a:r>
            <a:r>
              <a:rPr kumimoji="1" lang="zh-CN" altLang="en-US" sz="2800" b="1">
                <a:solidFill>
                  <a:srgbClr val="111111"/>
                </a:solidFill>
                <a:latin typeface="华文中宋" panose="02010600040101010101" pitchFamily="2" charset="-122"/>
                <a:ea typeface="华文中宋" panose="02010600040101010101" pitchFamily="2" charset="-122"/>
              </a:rPr>
              <a:t>，如果</a:t>
            </a:r>
            <a:r>
              <a:rPr kumimoji="1" lang="en-US" altLang="zh-CN" sz="2800" b="1">
                <a:solidFill>
                  <a:srgbClr val="111111"/>
                </a:solidFill>
                <a:latin typeface="华文中宋" panose="02010600040101010101" pitchFamily="2" charset="-122"/>
                <a:ea typeface="华文中宋" panose="02010600040101010101" pitchFamily="2" charset="-122"/>
              </a:rPr>
              <a:t>BC=10cm</a:t>
            </a:r>
            <a:r>
              <a:rPr kumimoji="1" lang="zh-CN" altLang="en-US" sz="2800" b="1">
                <a:solidFill>
                  <a:srgbClr val="111111"/>
                </a:solidFill>
                <a:latin typeface="华文中宋" panose="02010600040101010101" pitchFamily="2" charset="-122"/>
                <a:ea typeface="华文中宋" panose="02010600040101010101" pitchFamily="2" charset="-122"/>
              </a:rPr>
              <a:t>，那么△</a:t>
            </a:r>
            <a:r>
              <a:rPr kumimoji="1" lang="en-US" altLang="zh-CN" sz="2800" b="1">
                <a:solidFill>
                  <a:srgbClr val="111111"/>
                </a:solidFill>
                <a:latin typeface="华文中宋" panose="02010600040101010101" pitchFamily="2" charset="-122"/>
                <a:ea typeface="华文中宋" panose="02010600040101010101" pitchFamily="2" charset="-122"/>
              </a:rPr>
              <a:t>BCD</a:t>
            </a:r>
            <a:r>
              <a:rPr kumimoji="1" lang="zh-CN" altLang="en-US" sz="2800" b="1">
                <a:solidFill>
                  <a:srgbClr val="111111"/>
                </a:solidFill>
                <a:latin typeface="华文中宋" panose="02010600040101010101" pitchFamily="2" charset="-122"/>
                <a:ea typeface="华文中宋" panose="02010600040101010101" pitchFamily="2" charset="-122"/>
              </a:rPr>
              <a:t>的周长是</a:t>
            </a:r>
            <a:r>
              <a:rPr kumimoji="1" lang="en-US" altLang="zh-CN" sz="2800" b="1">
                <a:solidFill>
                  <a:srgbClr val="111111"/>
                </a:solidFill>
                <a:latin typeface="华文中宋" panose="02010600040101010101" pitchFamily="2" charset="-122"/>
                <a:ea typeface="华文中宋" panose="02010600040101010101" pitchFamily="2" charset="-122"/>
              </a:rPr>
              <a:t>_______cm. </a:t>
            </a:r>
          </a:p>
        </p:txBody>
      </p:sp>
      <p:grpSp>
        <p:nvGrpSpPr>
          <p:cNvPr id="60419" name="Group 3"/>
          <p:cNvGrpSpPr/>
          <p:nvPr/>
        </p:nvGrpSpPr>
        <p:grpSpPr bwMode="auto">
          <a:xfrm>
            <a:off x="5292725" y="2205038"/>
            <a:ext cx="2681288" cy="3135312"/>
            <a:chOff x="3334" y="1389"/>
            <a:chExt cx="1689" cy="1975"/>
          </a:xfrm>
        </p:grpSpPr>
        <p:sp>
          <p:nvSpPr>
            <p:cNvPr id="60420" name="Text Box 4"/>
            <p:cNvSpPr txBox="1">
              <a:spLocks noChangeArrowheads="1"/>
            </p:cNvSpPr>
            <p:nvPr/>
          </p:nvSpPr>
          <p:spPr bwMode="ltGray">
            <a:xfrm>
              <a:off x="3923" y="1389"/>
              <a:ext cx="288" cy="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A</a:t>
              </a:r>
            </a:p>
          </p:txBody>
        </p:sp>
        <p:sp>
          <p:nvSpPr>
            <p:cNvPr id="60421" name="Text Box 5"/>
            <p:cNvSpPr txBox="1">
              <a:spLocks noChangeArrowheads="1"/>
            </p:cNvSpPr>
            <p:nvPr/>
          </p:nvSpPr>
          <p:spPr bwMode="ltGray">
            <a:xfrm>
              <a:off x="3379" y="3067"/>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B</a:t>
              </a:r>
            </a:p>
          </p:txBody>
        </p:sp>
        <p:sp>
          <p:nvSpPr>
            <p:cNvPr id="60422" name="Text Box 6"/>
            <p:cNvSpPr txBox="1">
              <a:spLocks noChangeArrowheads="1"/>
            </p:cNvSpPr>
            <p:nvPr/>
          </p:nvSpPr>
          <p:spPr bwMode="ltGray">
            <a:xfrm>
              <a:off x="4495" y="3076"/>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C</a:t>
              </a:r>
            </a:p>
          </p:txBody>
        </p:sp>
        <p:sp>
          <p:nvSpPr>
            <p:cNvPr id="60423" name="Text Box 7"/>
            <p:cNvSpPr txBox="1">
              <a:spLocks noChangeArrowheads="1"/>
            </p:cNvSpPr>
            <p:nvPr/>
          </p:nvSpPr>
          <p:spPr bwMode="ltGray">
            <a:xfrm>
              <a:off x="4422" y="2341"/>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D</a:t>
              </a:r>
            </a:p>
          </p:txBody>
        </p:sp>
        <p:sp>
          <p:nvSpPr>
            <p:cNvPr id="60424" name="Text Box 8"/>
            <p:cNvSpPr txBox="1">
              <a:spLocks noChangeArrowheads="1"/>
            </p:cNvSpPr>
            <p:nvPr/>
          </p:nvSpPr>
          <p:spPr bwMode="ltGray">
            <a:xfrm>
              <a:off x="3660" y="2088"/>
              <a:ext cx="288" cy="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FF3300"/>
                  </a:solidFill>
                  <a:latin typeface="Times New Roman" panose="02020603050405020304" pitchFamily="18" charset="0"/>
                </a:rPr>
                <a:t>E</a:t>
              </a:r>
            </a:p>
          </p:txBody>
        </p:sp>
        <p:sp>
          <p:nvSpPr>
            <p:cNvPr id="60425" name="Line 9"/>
            <p:cNvSpPr>
              <a:spLocks noChangeShapeType="1"/>
            </p:cNvSpPr>
            <p:nvPr/>
          </p:nvSpPr>
          <p:spPr bwMode="ltGray">
            <a:xfrm flipH="1">
              <a:off x="3571" y="1693"/>
              <a:ext cx="528" cy="13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0426" name="Line 10"/>
            <p:cNvSpPr>
              <a:spLocks noChangeShapeType="1"/>
            </p:cNvSpPr>
            <p:nvPr/>
          </p:nvSpPr>
          <p:spPr bwMode="ltGray">
            <a:xfrm>
              <a:off x="4099" y="1693"/>
              <a:ext cx="480" cy="1392"/>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0427" name="Line 11"/>
            <p:cNvSpPr>
              <a:spLocks noChangeShapeType="1"/>
            </p:cNvSpPr>
            <p:nvPr/>
          </p:nvSpPr>
          <p:spPr bwMode="ltGray">
            <a:xfrm>
              <a:off x="3571" y="3085"/>
              <a:ext cx="1008"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0428" name="Line 12"/>
            <p:cNvSpPr>
              <a:spLocks noChangeShapeType="1"/>
            </p:cNvSpPr>
            <p:nvPr/>
          </p:nvSpPr>
          <p:spPr bwMode="ltGray">
            <a:xfrm flipH="1" flipV="1">
              <a:off x="3334" y="2215"/>
              <a:ext cx="1542" cy="544"/>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0429" name="Line 13"/>
            <p:cNvSpPr>
              <a:spLocks noChangeShapeType="1"/>
            </p:cNvSpPr>
            <p:nvPr/>
          </p:nvSpPr>
          <p:spPr bwMode="ltGray">
            <a:xfrm flipV="1">
              <a:off x="3562" y="2577"/>
              <a:ext cx="851" cy="51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
        <p:nvSpPr>
          <p:cNvPr id="60430" name="Text Box 14"/>
          <p:cNvSpPr txBox="1">
            <a:spLocks noChangeArrowheads="1"/>
          </p:cNvSpPr>
          <p:nvPr/>
        </p:nvSpPr>
        <p:spPr bwMode="ltGray">
          <a:xfrm>
            <a:off x="6049963" y="5375275"/>
            <a:ext cx="12192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400" b="1">
                <a:solidFill>
                  <a:srgbClr val="A34637"/>
                </a:solidFill>
                <a:latin typeface="Times New Roman" panose="02020603050405020304" pitchFamily="18" charset="0"/>
              </a:rPr>
              <a:t>  (2)</a:t>
            </a:r>
          </a:p>
        </p:txBody>
      </p:sp>
      <p:sp>
        <p:nvSpPr>
          <p:cNvPr id="60431" name="Text Box 15"/>
          <p:cNvSpPr txBox="1">
            <a:spLocks noChangeArrowheads="1"/>
          </p:cNvSpPr>
          <p:nvPr/>
        </p:nvSpPr>
        <p:spPr bwMode="ltGray">
          <a:xfrm>
            <a:off x="900113" y="1844675"/>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kumimoji="1" lang="en-US" altLang="zh-CN" sz="2800" b="1">
                <a:solidFill>
                  <a:srgbClr val="FF0000"/>
                </a:solidFill>
                <a:latin typeface="Times New Roman" panose="02020603050405020304" pitchFamily="18" charset="0"/>
              </a:rPr>
              <a:t>26</a:t>
            </a:r>
          </a:p>
        </p:txBody>
      </p:sp>
      <p:sp>
        <p:nvSpPr>
          <p:cNvPr id="60432" name="WordArt 16"/>
          <p:cNvSpPr>
            <a:spLocks noChangeArrowheads="1" noChangeShapeType="1" noTextEdit="1"/>
          </p:cNvSpPr>
          <p:nvPr/>
        </p:nvSpPr>
        <p:spPr bwMode="auto">
          <a:xfrm>
            <a:off x="539750" y="188913"/>
            <a:ext cx="2016125" cy="744537"/>
          </a:xfrm>
          <a:prstGeom prst="rect">
            <a:avLst/>
          </a:prstGeom>
        </p:spPr>
        <p:txBody>
          <a:bodyPr wrap="none" fromWordArt="1">
            <a:prstTxWarp prst="textPlain">
              <a:avLst>
                <a:gd name="adj" fmla="val 50000"/>
              </a:avLst>
            </a:prstTxWarp>
          </a:bodyPr>
          <a:lstStyle/>
          <a:p>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黑体" panose="02010609060101010101" pitchFamily="49" charset="-122"/>
                <a:ea typeface="黑体" panose="02010609060101010101" pitchFamily="49" charset="-122"/>
              </a:rPr>
              <a:t>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31"/>
                                        </p:tgtEl>
                                        <p:attrNameLst>
                                          <p:attrName>style.visibility</p:attrName>
                                        </p:attrNameLst>
                                      </p:cBhvr>
                                      <p:to>
                                        <p:strVal val="visible"/>
                                      </p:to>
                                    </p:set>
                                    <p:animEffect transition="in" filter="dissolve">
                                      <p:cBhvr>
                                        <p:cTn id="7" dur="500"/>
                                        <p:tgtEl>
                                          <p:spTgt spid="60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3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439738" y="1114425"/>
            <a:ext cx="7829550"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zh-CN" altLang="en-US" sz="2800" b="1">
                <a:solidFill>
                  <a:schemeClr val="tx2"/>
                </a:solidFill>
                <a:latin typeface="宋体" panose="02010600030101010101" pitchFamily="2" charset="-122"/>
              </a:rPr>
              <a:t>如图，已知点</a:t>
            </a:r>
            <a:r>
              <a:rPr kumimoji="1" lang="en-US" altLang="zh-CN" sz="2800" b="1">
                <a:solidFill>
                  <a:schemeClr val="tx2"/>
                </a:solidFill>
                <a:latin typeface="宋体" panose="02010600030101010101" pitchFamily="2" charset="-122"/>
              </a:rPr>
              <a:t>D</a:t>
            </a:r>
            <a:r>
              <a:rPr kumimoji="1" lang="zh-CN" altLang="en-US" sz="2800" b="1">
                <a:solidFill>
                  <a:schemeClr val="tx2"/>
                </a:solidFill>
                <a:latin typeface="宋体" panose="02010600030101010101" pitchFamily="2" charset="-122"/>
              </a:rPr>
              <a:t>在</a:t>
            </a:r>
            <a:r>
              <a:rPr kumimoji="1" lang="en-US" altLang="zh-CN" sz="2800" b="1">
                <a:solidFill>
                  <a:schemeClr val="tx2"/>
                </a:solidFill>
                <a:latin typeface="宋体" panose="02010600030101010101" pitchFamily="2" charset="-122"/>
              </a:rPr>
              <a:t>AB</a:t>
            </a:r>
            <a:r>
              <a:rPr kumimoji="1" lang="zh-CN" altLang="en-US" sz="2800" b="1">
                <a:solidFill>
                  <a:schemeClr val="tx2"/>
                </a:solidFill>
                <a:latin typeface="宋体" panose="02010600030101010101" pitchFamily="2" charset="-122"/>
              </a:rPr>
              <a:t>的垂直平分线上，如果</a:t>
            </a:r>
          </a:p>
          <a:p>
            <a:pPr fontAlgn="t"/>
            <a:r>
              <a:rPr kumimoji="1" lang="en-US" altLang="zh-CN" sz="2800" b="1">
                <a:solidFill>
                  <a:schemeClr val="tx2"/>
                </a:solidFill>
                <a:latin typeface="宋体" panose="02010600030101010101" pitchFamily="2" charset="-122"/>
              </a:rPr>
              <a:t>AC=5cm,BC=4cm,</a:t>
            </a:r>
            <a:r>
              <a:rPr kumimoji="1" lang="zh-CN" altLang="en-US" sz="2800" b="1">
                <a:solidFill>
                  <a:schemeClr val="tx2"/>
                </a:solidFill>
                <a:latin typeface="宋体" panose="02010600030101010101" pitchFamily="2" charset="-122"/>
              </a:rPr>
              <a:t>那么△</a:t>
            </a:r>
            <a:r>
              <a:rPr kumimoji="1" lang="en-US" altLang="zh-CN" sz="2800" b="1">
                <a:solidFill>
                  <a:schemeClr val="tx2"/>
                </a:solidFill>
                <a:latin typeface="宋体" panose="02010600030101010101" pitchFamily="2" charset="-122"/>
              </a:rPr>
              <a:t>BDC</a:t>
            </a:r>
            <a:r>
              <a:rPr kumimoji="1" lang="zh-CN" altLang="en-US" sz="2800" b="1">
                <a:solidFill>
                  <a:schemeClr val="tx2"/>
                </a:solidFill>
                <a:latin typeface="宋体" panose="02010600030101010101" pitchFamily="2" charset="-122"/>
              </a:rPr>
              <a:t>的周长是（    ）</a:t>
            </a:r>
            <a:r>
              <a:rPr kumimoji="1" lang="en-US" altLang="zh-CN" sz="2800" b="1">
                <a:solidFill>
                  <a:schemeClr val="tx2"/>
                </a:solidFill>
                <a:latin typeface="宋体" panose="02010600030101010101" pitchFamily="2" charset="-122"/>
              </a:rPr>
              <a:t>cm</a:t>
            </a:r>
            <a:r>
              <a:rPr kumimoji="1" lang="zh-CN" altLang="en-US" sz="2800" b="1">
                <a:solidFill>
                  <a:schemeClr val="tx2"/>
                </a:solidFill>
                <a:latin typeface="宋体" panose="02010600030101010101" pitchFamily="2" charset="-122"/>
              </a:rPr>
              <a:t>。</a:t>
            </a:r>
          </a:p>
        </p:txBody>
      </p:sp>
      <p:grpSp>
        <p:nvGrpSpPr>
          <p:cNvPr id="61443" name="Group 3"/>
          <p:cNvGrpSpPr/>
          <p:nvPr/>
        </p:nvGrpSpPr>
        <p:grpSpPr bwMode="auto">
          <a:xfrm>
            <a:off x="395288" y="2495550"/>
            <a:ext cx="4730750" cy="3886200"/>
            <a:chOff x="384" y="1200"/>
            <a:chExt cx="2980" cy="2448"/>
          </a:xfrm>
        </p:grpSpPr>
        <p:sp>
          <p:nvSpPr>
            <p:cNvPr id="61444" name="Line 4"/>
            <p:cNvSpPr>
              <a:spLocks noChangeShapeType="1"/>
            </p:cNvSpPr>
            <p:nvPr/>
          </p:nvSpPr>
          <p:spPr bwMode="auto">
            <a:xfrm>
              <a:off x="576" y="2640"/>
              <a:ext cx="2544" cy="0"/>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5" name="Line 5"/>
            <p:cNvSpPr>
              <a:spLocks noChangeShapeType="1"/>
            </p:cNvSpPr>
            <p:nvPr/>
          </p:nvSpPr>
          <p:spPr bwMode="auto">
            <a:xfrm>
              <a:off x="1824" y="1248"/>
              <a:ext cx="0" cy="2400"/>
            </a:xfrm>
            <a:prstGeom prst="line">
              <a:avLst/>
            </a:prstGeom>
            <a:noFill/>
            <a:ln w="57150">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6" name="Line 6"/>
            <p:cNvSpPr>
              <a:spLocks noChangeShapeType="1"/>
            </p:cNvSpPr>
            <p:nvPr/>
          </p:nvSpPr>
          <p:spPr bwMode="auto">
            <a:xfrm flipV="1">
              <a:off x="576" y="1344"/>
              <a:ext cx="1872" cy="1296"/>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7" name="Line 7"/>
            <p:cNvSpPr>
              <a:spLocks noChangeShapeType="1"/>
            </p:cNvSpPr>
            <p:nvPr/>
          </p:nvSpPr>
          <p:spPr bwMode="auto">
            <a:xfrm>
              <a:off x="2448" y="1344"/>
              <a:ext cx="672" cy="1296"/>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8" name="Line 8"/>
            <p:cNvSpPr>
              <a:spLocks noChangeShapeType="1"/>
            </p:cNvSpPr>
            <p:nvPr/>
          </p:nvSpPr>
          <p:spPr bwMode="auto">
            <a:xfrm>
              <a:off x="1824" y="1776"/>
              <a:ext cx="1296" cy="864"/>
            </a:xfrm>
            <a:prstGeom prst="line">
              <a:avLst/>
            </a:prstGeom>
            <a:noFill/>
            <a:ln w="381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1449" name="Rectangle 9"/>
            <p:cNvSpPr>
              <a:spLocks noChangeArrowheads="1"/>
            </p:cNvSpPr>
            <p:nvPr/>
          </p:nvSpPr>
          <p:spPr bwMode="auto">
            <a:xfrm rot="5400000">
              <a:off x="1622" y="2438"/>
              <a:ext cx="308"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chemeClr val="tx2"/>
                  </a:solidFill>
                  <a:latin typeface="Times New Roman" panose="02020603050405020304" pitchFamily="18" charset="0"/>
                </a:rPr>
                <a:t>∟</a:t>
              </a:r>
            </a:p>
          </p:txBody>
        </p:sp>
        <p:sp>
          <p:nvSpPr>
            <p:cNvPr id="61450" name="Text Box 10"/>
            <p:cNvSpPr txBox="1">
              <a:spLocks noChangeArrowheads="1"/>
            </p:cNvSpPr>
            <p:nvPr/>
          </p:nvSpPr>
          <p:spPr bwMode="auto">
            <a:xfrm>
              <a:off x="384" y="2592"/>
              <a:ext cx="255"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b="1">
                  <a:solidFill>
                    <a:schemeClr val="tx2"/>
                  </a:solidFill>
                  <a:latin typeface="Times New Roman" panose="02020603050405020304" pitchFamily="18" charset="0"/>
                </a:rPr>
                <a:t>A</a:t>
              </a:r>
            </a:p>
          </p:txBody>
        </p:sp>
        <p:sp>
          <p:nvSpPr>
            <p:cNvPr id="61451" name="Text Box 11"/>
            <p:cNvSpPr txBox="1">
              <a:spLocks noChangeArrowheads="1"/>
            </p:cNvSpPr>
            <p:nvPr/>
          </p:nvSpPr>
          <p:spPr bwMode="auto">
            <a:xfrm>
              <a:off x="1584" y="1584"/>
              <a:ext cx="255"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chemeClr val="tx2"/>
                  </a:solidFill>
                  <a:latin typeface="Times New Roman" panose="02020603050405020304" pitchFamily="18" charset="0"/>
                </a:rPr>
                <a:t>D</a:t>
              </a:r>
            </a:p>
          </p:txBody>
        </p:sp>
        <p:sp>
          <p:nvSpPr>
            <p:cNvPr id="61452" name="Text Box 12"/>
            <p:cNvSpPr txBox="1">
              <a:spLocks noChangeArrowheads="1"/>
            </p:cNvSpPr>
            <p:nvPr/>
          </p:nvSpPr>
          <p:spPr bwMode="auto">
            <a:xfrm>
              <a:off x="1584" y="2640"/>
              <a:ext cx="233"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chemeClr val="tx2"/>
                  </a:solidFill>
                  <a:latin typeface="Times New Roman" panose="02020603050405020304" pitchFamily="18" charset="0"/>
                </a:rPr>
                <a:t>E</a:t>
              </a:r>
            </a:p>
          </p:txBody>
        </p:sp>
        <p:sp>
          <p:nvSpPr>
            <p:cNvPr id="61453" name="Text Box 13"/>
            <p:cNvSpPr txBox="1">
              <a:spLocks noChangeArrowheads="1"/>
            </p:cNvSpPr>
            <p:nvPr/>
          </p:nvSpPr>
          <p:spPr bwMode="auto">
            <a:xfrm>
              <a:off x="3120" y="2544"/>
              <a:ext cx="244"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chemeClr val="tx2"/>
                  </a:solidFill>
                  <a:latin typeface="Times New Roman" panose="02020603050405020304" pitchFamily="18" charset="0"/>
                </a:rPr>
                <a:t>B</a:t>
              </a:r>
            </a:p>
          </p:txBody>
        </p:sp>
        <p:sp>
          <p:nvSpPr>
            <p:cNvPr id="61454" name="Text Box 14"/>
            <p:cNvSpPr txBox="1">
              <a:spLocks noChangeArrowheads="1"/>
            </p:cNvSpPr>
            <p:nvPr/>
          </p:nvSpPr>
          <p:spPr bwMode="auto">
            <a:xfrm>
              <a:off x="2491" y="1200"/>
              <a:ext cx="255"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b="1">
                  <a:solidFill>
                    <a:schemeClr val="tx2"/>
                  </a:solidFill>
                  <a:latin typeface="Times New Roman" panose="02020603050405020304" pitchFamily="18" charset="0"/>
                </a:rPr>
                <a:t>C</a:t>
              </a:r>
            </a:p>
          </p:txBody>
        </p:sp>
        <p:sp>
          <p:nvSpPr>
            <p:cNvPr id="61455" name="Text Box 15"/>
            <p:cNvSpPr txBox="1">
              <a:spLocks noChangeArrowheads="1"/>
            </p:cNvSpPr>
            <p:nvPr/>
          </p:nvSpPr>
          <p:spPr bwMode="auto">
            <a:xfrm>
              <a:off x="1584" y="1200"/>
              <a:ext cx="287"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rgbClr val="FFFFFF"/>
                  </a:solidFill>
                  <a:latin typeface="Times New Roman" panose="02020603050405020304" pitchFamily="18" charset="0"/>
                </a:rPr>
                <a:t>M</a:t>
              </a:r>
            </a:p>
          </p:txBody>
        </p:sp>
        <p:sp>
          <p:nvSpPr>
            <p:cNvPr id="61456" name="Text Box 16"/>
            <p:cNvSpPr txBox="1">
              <a:spLocks noChangeArrowheads="1"/>
            </p:cNvSpPr>
            <p:nvPr/>
          </p:nvSpPr>
          <p:spPr bwMode="auto">
            <a:xfrm>
              <a:off x="1536" y="3264"/>
              <a:ext cx="255" cy="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t"/>
              <a:r>
                <a:rPr kumimoji="1" lang="en-US" altLang="zh-CN" sz="2400">
                  <a:solidFill>
                    <a:schemeClr val="tx2"/>
                  </a:solidFill>
                  <a:latin typeface="Times New Roman" panose="02020603050405020304" pitchFamily="18" charset="0"/>
                </a:rPr>
                <a:t>N</a:t>
              </a:r>
            </a:p>
          </p:txBody>
        </p:sp>
      </p:grpSp>
      <p:sp>
        <p:nvSpPr>
          <p:cNvPr id="61457" name="Text Box 17"/>
          <p:cNvSpPr txBox="1">
            <a:spLocks noChangeArrowheads="1"/>
          </p:cNvSpPr>
          <p:nvPr/>
        </p:nvSpPr>
        <p:spPr bwMode="auto">
          <a:xfrm>
            <a:off x="5943600" y="2667000"/>
            <a:ext cx="1497013" cy="204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t"/>
            <a:r>
              <a:rPr kumimoji="1" lang="en-US" altLang="zh-CN" sz="3200" b="1">
                <a:latin typeface="Times New Roman" panose="02020603050405020304" pitchFamily="18" charset="0"/>
              </a:rPr>
              <a:t>A.  6</a:t>
            </a:r>
          </a:p>
          <a:p>
            <a:pPr fontAlgn="t"/>
            <a:r>
              <a:rPr kumimoji="1" lang="en-US" altLang="zh-CN" sz="3200" b="1">
                <a:latin typeface="Times New Roman" panose="02020603050405020304" pitchFamily="18" charset="0"/>
              </a:rPr>
              <a:t>B.  7</a:t>
            </a:r>
          </a:p>
          <a:p>
            <a:pPr fontAlgn="t"/>
            <a:r>
              <a:rPr kumimoji="1" lang="en-US" altLang="zh-CN" sz="3200" b="1">
                <a:latin typeface="Times New Roman" panose="02020603050405020304" pitchFamily="18" charset="0"/>
              </a:rPr>
              <a:t>C.  8</a:t>
            </a:r>
          </a:p>
          <a:p>
            <a:pPr fontAlgn="t"/>
            <a:r>
              <a:rPr kumimoji="1" lang="en-US" altLang="zh-CN" sz="3200" b="1">
                <a:latin typeface="Times New Roman" panose="02020603050405020304" pitchFamily="18" charset="0"/>
              </a:rPr>
              <a:t>D.  9</a:t>
            </a:r>
          </a:p>
        </p:txBody>
      </p:sp>
      <p:sp>
        <p:nvSpPr>
          <p:cNvPr id="61458" name="Text Box 18"/>
          <p:cNvSpPr txBox="1">
            <a:spLocks noChangeArrowheads="1"/>
          </p:cNvSpPr>
          <p:nvPr/>
        </p:nvSpPr>
        <p:spPr bwMode="auto">
          <a:xfrm>
            <a:off x="6578600" y="1557338"/>
            <a:ext cx="3825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fontAlgn="t"/>
            <a:r>
              <a:rPr lang="en-US" altLang="zh-CN" sz="2800" b="1">
                <a:solidFill>
                  <a:srgbClr val="FF0000"/>
                </a:solidFill>
              </a:rPr>
              <a:t>9</a:t>
            </a:r>
          </a:p>
        </p:txBody>
      </p:sp>
      <p:sp>
        <p:nvSpPr>
          <p:cNvPr id="61459" name="WordArt 19"/>
          <p:cNvSpPr>
            <a:spLocks noChangeArrowheads="1" noChangeShapeType="1" noTextEdit="1"/>
          </p:cNvSpPr>
          <p:nvPr/>
        </p:nvSpPr>
        <p:spPr bwMode="auto">
          <a:xfrm>
            <a:off x="539750" y="188913"/>
            <a:ext cx="2016125" cy="744537"/>
          </a:xfrm>
          <a:prstGeom prst="rect">
            <a:avLst/>
          </a:prstGeom>
        </p:spPr>
        <p:txBody>
          <a:bodyPr wrap="none" fromWordArt="1">
            <a:prstTxWarp prst="textPlain">
              <a:avLst>
                <a:gd name="adj" fmla="val 50000"/>
              </a:avLst>
            </a:prstTxWarp>
          </a:bodyPr>
          <a:lstStyle/>
          <a:p>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黑体" panose="02010609060101010101" pitchFamily="49" charset="-122"/>
                <a:ea typeface="黑体" panose="02010609060101010101" pitchFamily="49" charset="-122"/>
              </a:rPr>
              <a:t>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58"/>
                                        </p:tgtEl>
                                        <p:attrNameLst>
                                          <p:attrName>style.visibility</p:attrName>
                                        </p:attrNameLst>
                                      </p:cBhvr>
                                      <p:to>
                                        <p:strVal val="visible"/>
                                      </p:to>
                                    </p:set>
                                    <p:anim calcmode="lin" valueType="num">
                                      <p:cBhvr additive="base">
                                        <p:cTn id="7" dur="500" fill="hold"/>
                                        <p:tgtEl>
                                          <p:spTgt spid="61458"/>
                                        </p:tgtEl>
                                        <p:attrNameLst>
                                          <p:attrName>ppt_x</p:attrName>
                                        </p:attrNameLst>
                                      </p:cBhvr>
                                      <p:tavLst>
                                        <p:tav tm="0">
                                          <p:val>
                                            <p:strVal val="#ppt_x"/>
                                          </p:val>
                                        </p:tav>
                                        <p:tav tm="100000">
                                          <p:val>
                                            <p:strVal val="#ppt_x"/>
                                          </p:val>
                                        </p:tav>
                                      </p:tavLst>
                                    </p:anim>
                                    <p:anim calcmode="lin" valueType="num">
                                      <p:cBhvr additive="base">
                                        <p:cTn id="8" dur="500" fill="hold"/>
                                        <p:tgtEl>
                                          <p:spTgt spid="61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p:nvPr/>
        </p:nvGrpSpPr>
        <p:grpSpPr bwMode="auto">
          <a:xfrm>
            <a:off x="152400" y="152400"/>
            <a:ext cx="2162175" cy="1011238"/>
            <a:chOff x="226" y="346"/>
            <a:chExt cx="1362" cy="637"/>
          </a:xfrm>
        </p:grpSpPr>
        <p:sp>
          <p:nvSpPr>
            <p:cNvPr id="8195" name="Oval 3"/>
            <p:cNvSpPr>
              <a:spLocks noChangeArrowheads="1"/>
            </p:cNvSpPr>
            <p:nvPr/>
          </p:nvSpPr>
          <p:spPr bwMode="auto">
            <a:xfrm>
              <a:off x="506" y="791"/>
              <a:ext cx="1037" cy="192"/>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8196" name="Picture 4" descr="MCj02810300000[1]"/>
            <p:cNvPicPr>
              <a:picLocks noChangeAspect="1" noChangeArrowheads="1"/>
            </p:cNvPicPr>
            <p:nvPr/>
          </p:nvPicPr>
          <p:blipFill>
            <a:blip r:embed="rId3" cstate="email"/>
            <a:srcRect/>
            <a:stretch>
              <a:fillRect/>
            </a:stretch>
          </p:blipFill>
          <p:spPr bwMode="auto">
            <a:xfrm>
              <a:off x="226" y="346"/>
              <a:ext cx="726" cy="614"/>
            </a:xfrm>
            <a:prstGeom prst="rect">
              <a:avLst/>
            </a:prstGeom>
            <a:noFill/>
            <a:extLst>
              <a:ext uri="{909E8E84-426E-40DD-AFC4-6F175D3DCCD1}">
                <a14:hiddenFill xmlns:a14="http://schemas.microsoft.com/office/drawing/2010/main">
                  <a:solidFill>
                    <a:srgbClr val="FFFFFF"/>
                  </a:solidFill>
                </a14:hiddenFill>
              </a:ext>
            </a:extLst>
          </p:spPr>
        </p:pic>
        <p:sp>
          <p:nvSpPr>
            <p:cNvPr id="8197" name="Text Box 5"/>
            <p:cNvSpPr txBox="1">
              <a:spLocks noChangeArrowheads="1"/>
            </p:cNvSpPr>
            <p:nvPr/>
          </p:nvSpPr>
          <p:spPr bwMode="auto">
            <a:xfrm>
              <a:off x="938" y="561"/>
              <a:ext cx="650" cy="3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200" b="1" dirty="0">
                  <a:ea typeface="黑体" panose="02010609060101010101" pitchFamily="49" charset="-122"/>
                </a:rPr>
                <a:t>观察</a:t>
              </a:r>
            </a:p>
          </p:txBody>
        </p:sp>
      </p:grpSp>
      <p:sp>
        <p:nvSpPr>
          <p:cNvPr id="8198" name="Text Box 6"/>
          <p:cNvSpPr txBox="1">
            <a:spLocks noChangeArrowheads="1"/>
          </p:cNvSpPr>
          <p:nvPr/>
        </p:nvSpPr>
        <p:spPr bwMode="auto">
          <a:xfrm>
            <a:off x="1116013" y="1557338"/>
            <a:ext cx="70104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如图</a:t>
            </a:r>
            <a:r>
              <a:rPr lang="zh-CN" altLang="en-US" sz="2500" b="1" dirty="0">
                <a:latin typeface="宋体" panose="02010600030101010101" pitchFamily="2" charset="-122"/>
              </a:rPr>
              <a:t>，</a:t>
            </a:r>
            <a:r>
              <a:rPr lang="zh-CN" altLang="en-US" sz="2500" b="1" dirty="0">
                <a:latin typeface="黑体" panose="02010609060101010101" pitchFamily="49" charset="-122"/>
                <a:ea typeface="黑体" panose="02010609060101010101" pitchFamily="49" charset="-122"/>
              </a:rPr>
              <a:t>人字形屋顶的框架中，点</a:t>
            </a:r>
            <a:r>
              <a:rPr lang="en-US" altLang="zh-CN" sz="2500" b="1" i="1" dirty="0">
                <a:latin typeface="Times New Roman" panose="02020603050405020304" pitchFamily="18" charset="0"/>
                <a:ea typeface="黑体" panose="02010609060101010101" pitchFamily="49" charset="-122"/>
              </a:rPr>
              <a:t>A</a:t>
            </a:r>
            <a:r>
              <a:rPr lang="zh-CN" altLang="en-US" sz="2500" b="1" dirty="0">
                <a:latin typeface="Times New Roman" panose="02020603050405020304" pitchFamily="18" charset="0"/>
                <a:ea typeface="黑体" panose="02010609060101010101" pitchFamily="49" charset="-122"/>
              </a:rPr>
              <a:t>与点</a:t>
            </a:r>
            <a:r>
              <a:rPr lang="en-US" altLang="zh-CN" sz="2500" b="1" i="1" dirty="0">
                <a:latin typeface="Times New Roman" panose="02020603050405020304" pitchFamily="18" charset="0"/>
                <a:ea typeface="黑体" panose="02010609060101010101" pitchFamily="49" charset="-122"/>
              </a:rPr>
              <a:t>A</a:t>
            </a:r>
            <a:r>
              <a:rPr lang="en-US" altLang="zh-CN" sz="2300" b="1" baseline="30000" dirty="0">
                <a:latin typeface="Times New Roman" panose="02020603050405020304" pitchFamily="18" charset="0"/>
              </a:rPr>
              <a:t>′</a:t>
            </a:r>
            <a:r>
              <a:rPr lang="zh-CN" altLang="en-US" sz="2500" b="1" dirty="0">
                <a:latin typeface="黑体" panose="02010609060101010101" pitchFamily="49" charset="-122"/>
                <a:ea typeface="黑体" panose="02010609060101010101" pitchFamily="49" charset="-122"/>
              </a:rPr>
              <a:t>关于线段</a:t>
            </a:r>
            <a:r>
              <a:rPr lang="en-US" altLang="zh-CN" sz="2500" b="1" i="1" dirty="0">
                <a:latin typeface="Times New Roman" panose="02020603050405020304" pitchFamily="18" charset="0"/>
                <a:ea typeface="黑体" panose="02010609060101010101" pitchFamily="49" charset="-122"/>
              </a:rPr>
              <a:t>CD</a:t>
            </a:r>
            <a:r>
              <a:rPr lang="zh-CN" altLang="en-US" sz="2500" b="1" dirty="0">
                <a:latin typeface="Times New Roman" panose="02020603050405020304" pitchFamily="18" charset="0"/>
                <a:ea typeface="黑体" panose="02010609060101010101" pitchFamily="49" charset="-122"/>
              </a:rPr>
              <a:t>所在的直线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对称</a:t>
            </a:r>
            <a:r>
              <a:rPr lang="zh-CN" altLang="en-US" sz="2500" b="1" dirty="0">
                <a:latin typeface="Times New Roman" panose="02020603050405020304" pitchFamily="18" charset="0"/>
                <a:ea typeface="黑体" panose="02010609060101010101" pitchFamily="49" charset="-122"/>
              </a:rPr>
              <a:t>，问</a:t>
            </a:r>
            <a:r>
              <a:rPr lang="zh-CN" altLang="en-US" sz="2500" b="1" dirty="0">
                <a:latin typeface="黑体" panose="02010609060101010101" pitchFamily="49" charset="-122"/>
                <a:ea typeface="黑体" panose="02010609060101010101" pitchFamily="49" charset="-122"/>
              </a:rPr>
              <a:t>线段</a:t>
            </a:r>
            <a:r>
              <a:rPr lang="en-US" altLang="zh-CN" sz="2500" b="1" i="1" dirty="0">
                <a:latin typeface="Times New Roman" panose="02020603050405020304" pitchFamily="18" charset="0"/>
                <a:ea typeface="黑体" panose="02010609060101010101" pitchFamily="49" charset="-122"/>
              </a:rPr>
              <a:t>CD</a:t>
            </a:r>
            <a:r>
              <a:rPr lang="zh-CN" altLang="en-US" sz="2500" b="1" dirty="0">
                <a:latin typeface="Times New Roman" panose="02020603050405020304" pitchFamily="18" charset="0"/>
                <a:ea typeface="黑体" panose="02010609060101010101" pitchFamily="49" charset="-122"/>
              </a:rPr>
              <a:t>所在的直线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Times New Roman" panose="02020603050405020304" pitchFamily="18" charset="0"/>
                <a:ea typeface="黑体" panose="02010609060101010101" pitchFamily="49" charset="-122"/>
              </a:rPr>
              <a:t>与线段</a:t>
            </a:r>
            <a:r>
              <a:rPr lang="en-US" altLang="zh-CN" sz="2500" b="1" i="1" dirty="0">
                <a:latin typeface="Times New Roman" panose="02020603050405020304" pitchFamily="18" charset="0"/>
                <a:ea typeface="黑体" panose="02010609060101010101" pitchFamily="49" charset="-122"/>
              </a:rPr>
              <a:t>AA</a:t>
            </a:r>
            <a:r>
              <a:rPr lang="en-US" altLang="zh-CN" sz="2300" b="1" baseline="30000" dirty="0">
                <a:latin typeface="Times New Roman" panose="02020603050405020304" pitchFamily="18" charset="0"/>
              </a:rPr>
              <a:t>′</a:t>
            </a:r>
            <a:r>
              <a:rPr lang="zh-CN" altLang="en-US" sz="2500" b="1" dirty="0">
                <a:latin typeface="黑体" panose="02010609060101010101" pitchFamily="49" charset="-122"/>
                <a:ea typeface="黑体" panose="02010609060101010101" pitchFamily="49" charset="-122"/>
              </a:rPr>
              <a:t>有什么关系</a:t>
            </a:r>
            <a:r>
              <a:rPr lang="zh-CN" altLang="en-US" sz="2500" b="1" dirty="0">
                <a:latin typeface="宋体" panose="02010600030101010101" pitchFamily="2" charset="-122"/>
              </a:rPr>
              <a:t>？</a:t>
            </a:r>
          </a:p>
        </p:txBody>
      </p:sp>
      <p:pic>
        <p:nvPicPr>
          <p:cNvPr id="8203" name="Picture 11" descr="61"/>
          <p:cNvPicPr>
            <a:picLocks noChangeAspect="1" noChangeArrowheads="1"/>
          </p:cNvPicPr>
          <p:nvPr/>
        </p:nvPicPr>
        <p:blipFill>
          <a:blip r:embed="rId4" cstate="email"/>
          <a:srcRect/>
          <a:stretch>
            <a:fillRect/>
          </a:stretch>
        </p:blipFill>
        <p:spPr bwMode="auto">
          <a:xfrm>
            <a:off x="4716463" y="2636838"/>
            <a:ext cx="4278312" cy="1870075"/>
          </a:xfrm>
          <a:prstGeom prst="rect">
            <a:avLst/>
          </a:prstGeom>
          <a:noFill/>
          <a:extLst>
            <a:ext uri="{909E8E84-426E-40DD-AFC4-6F175D3DCCD1}">
              <a14:hiddenFill xmlns:a14="http://schemas.microsoft.com/office/drawing/2010/main">
                <a:solidFill>
                  <a:srgbClr val="FFFFFF"/>
                </a:solidFill>
              </a14:hiddenFill>
            </a:ext>
          </a:extLst>
        </p:spPr>
      </p:pic>
      <p:pic>
        <p:nvPicPr>
          <p:cNvPr id="8204" name="Picture 12" descr="新女孩3"/>
          <p:cNvPicPr>
            <a:picLocks noChangeAspect="1" noChangeArrowheads="1"/>
          </p:cNvPicPr>
          <p:nvPr/>
        </p:nvPicPr>
        <p:blipFill>
          <a:blip r:embed="rId5" cstate="email"/>
          <a:srcRect/>
          <a:stretch>
            <a:fillRect/>
          </a:stretch>
        </p:blipFill>
        <p:spPr bwMode="auto">
          <a:xfrm>
            <a:off x="0" y="4797425"/>
            <a:ext cx="1106488" cy="1571625"/>
          </a:xfrm>
          <a:prstGeom prst="rect">
            <a:avLst/>
          </a:prstGeom>
          <a:noFill/>
          <a:extLst>
            <a:ext uri="{909E8E84-426E-40DD-AFC4-6F175D3DCCD1}">
              <a14:hiddenFill xmlns:a14="http://schemas.microsoft.com/office/drawing/2010/main">
                <a:solidFill>
                  <a:srgbClr val="FFFFFF"/>
                </a:solidFill>
              </a14:hiddenFill>
            </a:ext>
          </a:extLst>
        </p:spPr>
      </p:pic>
      <p:grpSp>
        <p:nvGrpSpPr>
          <p:cNvPr id="8207" name="Group 15"/>
          <p:cNvGrpSpPr/>
          <p:nvPr/>
        </p:nvGrpSpPr>
        <p:grpSpPr bwMode="auto">
          <a:xfrm>
            <a:off x="684213" y="3716338"/>
            <a:ext cx="3743325" cy="792162"/>
            <a:chOff x="567" y="2341"/>
            <a:chExt cx="2358" cy="499"/>
          </a:xfrm>
        </p:grpSpPr>
        <p:sp>
          <p:nvSpPr>
            <p:cNvPr id="8205" name="AutoShape 13"/>
            <p:cNvSpPr>
              <a:spLocks noChangeArrowheads="1"/>
            </p:cNvSpPr>
            <p:nvPr/>
          </p:nvSpPr>
          <p:spPr bwMode="auto">
            <a:xfrm flipH="1" flipV="1">
              <a:off x="567" y="2341"/>
              <a:ext cx="2358" cy="499"/>
            </a:xfrm>
            <a:prstGeom prst="wedgeRoundRectCallout">
              <a:avLst>
                <a:gd name="adj1" fmla="val 53431"/>
                <a:gd name="adj2" fmla="val -103509"/>
                <a:gd name="adj3" fmla="val 16667"/>
              </a:avLst>
            </a:prstGeom>
            <a:solidFill>
              <a:schemeClr val="bg1"/>
            </a:solidFill>
            <a:ln w="9525" algn="ctr">
              <a:solidFill>
                <a:schemeClr val="tx1"/>
              </a:solidFill>
              <a:miter lim="800000"/>
            </a:ln>
            <a:effectLst>
              <a:outerShdw dist="107763" dir="18900000" algn="ctr" rotWithShape="0">
                <a:schemeClr val="bg2">
                  <a:alpha val="50000"/>
                </a:schemeClr>
              </a:outerShdw>
            </a:effectLst>
          </p:spPr>
          <p:txBody>
            <a:bodyPr rot="10800000" anchor="ctr"/>
            <a:lstStyle/>
            <a:p>
              <a:pPr algn="l"/>
              <a:r>
                <a:rPr lang="zh-CN" altLang="en-US" sz="2500" b="1" dirty="0">
                  <a:latin typeface="黑体" panose="02010609060101010101" pitchFamily="49" charset="-122"/>
                  <a:ea typeface="黑体" panose="02010609060101010101" pitchFamily="49" charset="-122"/>
                </a:rPr>
                <a:t>我发现</a:t>
              </a:r>
              <a:endParaRPr lang="zh-CN" altLang="en-US" sz="2500" b="1" i="1" dirty="0">
                <a:latin typeface="Times New Roman" panose="02020603050405020304" pitchFamily="18" charset="0"/>
                <a:ea typeface="黑体" panose="02010609060101010101" pitchFamily="49" charset="-122"/>
              </a:endParaRPr>
            </a:p>
          </p:txBody>
        </p:sp>
        <p:graphicFrame>
          <p:nvGraphicFramePr>
            <p:cNvPr id="8206" name="Object 14"/>
            <p:cNvGraphicFramePr>
              <a:graphicFrameLocks noChangeAspect="1"/>
            </p:cNvGraphicFramePr>
            <p:nvPr/>
          </p:nvGraphicFramePr>
          <p:xfrm>
            <a:off x="1292" y="2523"/>
            <a:ext cx="1568" cy="216"/>
          </p:xfrm>
          <a:graphic>
            <a:graphicData uri="http://schemas.openxmlformats.org/presentationml/2006/ole">
              <mc:AlternateContent xmlns:mc="http://schemas.openxmlformats.org/markup-compatibility/2006">
                <mc:Choice xmlns:v="urn:schemas-microsoft-com:vml" Requires="v">
                  <p:oleObj spid="_x0000_s8214" name="Equation" r:id="rId6" imgW="2489200" imgH="342900" progId="Equation.DSMT4">
                    <p:embed/>
                  </p:oleObj>
                </mc:Choice>
                <mc:Fallback>
                  <p:oleObj name="Equation" r:id="rId6" imgW="2489200" imgH="342900"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2" y="2523"/>
                          <a:ext cx="1568" cy="2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8207"/>
                                        </p:tgtEl>
                                        <p:attrNameLst>
                                          <p:attrName>style.visibility</p:attrName>
                                        </p:attrNameLst>
                                      </p:cBhvr>
                                      <p:to>
                                        <p:strVal val="visible"/>
                                      </p:to>
                                    </p:set>
                                    <p:animEffect transition="in" filter="wipe(down)">
                                      <p:cBhvr>
                                        <p:cTn id="10" dur="500"/>
                                        <p:tgtEl>
                                          <p:spTgt spid="8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562" name="Group 2"/>
          <p:cNvGrpSpPr/>
          <p:nvPr/>
        </p:nvGrpSpPr>
        <p:grpSpPr bwMode="auto">
          <a:xfrm>
            <a:off x="914400" y="457200"/>
            <a:ext cx="2438400" cy="2157413"/>
            <a:chOff x="576" y="288"/>
            <a:chExt cx="1536" cy="1359"/>
          </a:xfrm>
        </p:grpSpPr>
        <p:sp>
          <p:nvSpPr>
            <p:cNvPr id="66563" name="Text Box 3"/>
            <p:cNvSpPr txBox="1">
              <a:spLocks noChangeArrowheads="1"/>
            </p:cNvSpPr>
            <p:nvPr/>
          </p:nvSpPr>
          <p:spPr bwMode="auto">
            <a:xfrm>
              <a:off x="912" y="288"/>
              <a:ext cx="11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solidFill>
                    <a:srgbClr val="0000FF"/>
                  </a:solidFill>
                  <a:latin typeface="Times New Roman" panose="02020603050405020304" pitchFamily="18" charset="0"/>
                  <a:ea typeface="黑体" panose="02010609060101010101" pitchFamily="49" charset="-122"/>
                </a:rPr>
                <a:t>角的平分线</a:t>
              </a:r>
            </a:p>
          </p:txBody>
        </p:sp>
        <p:grpSp>
          <p:nvGrpSpPr>
            <p:cNvPr id="66564" name="Group 4"/>
            <p:cNvGrpSpPr/>
            <p:nvPr/>
          </p:nvGrpSpPr>
          <p:grpSpPr bwMode="auto">
            <a:xfrm>
              <a:off x="576" y="672"/>
              <a:ext cx="1536" cy="975"/>
              <a:chOff x="528" y="720"/>
              <a:chExt cx="1536" cy="975"/>
            </a:xfrm>
          </p:grpSpPr>
          <p:sp>
            <p:nvSpPr>
              <p:cNvPr id="66565" name="Line 5"/>
              <p:cNvSpPr>
                <a:spLocks noChangeShapeType="1"/>
              </p:cNvSpPr>
              <p:nvPr/>
            </p:nvSpPr>
            <p:spPr bwMode="auto">
              <a:xfrm>
                <a:off x="1464" y="1218"/>
                <a:ext cx="0" cy="232"/>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66" name="Line 6"/>
              <p:cNvSpPr>
                <a:spLocks noChangeShapeType="1"/>
              </p:cNvSpPr>
              <p:nvPr/>
            </p:nvSpPr>
            <p:spPr bwMode="auto">
              <a:xfrm flipH="1" flipV="1">
                <a:off x="1296" y="1052"/>
                <a:ext cx="162" cy="166"/>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66567" name="Group 7"/>
              <p:cNvGrpSpPr/>
              <p:nvPr/>
            </p:nvGrpSpPr>
            <p:grpSpPr bwMode="auto">
              <a:xfrm>
                <a:off x="528" y="720"/>
                <a:ext cx="1536" cy="975"/>
                <a:chOff x="528" y="720"/>
                <a:chExt cx="1536" cy="975"/>
              </a:xfrm>
            </p:grpSpPr>
            <p:grpSp>
              <p:nvGrpSpPr>
                <p:cNvPr id="66568" name="Group 8"/>
                <p:cNvGrpSpPr/>
                <p:nvPr/>
              </p:nvGrpSpPr>
              <p:grpSpPr bwMode="auto">
                <a:xfrm>
                  <a:off x="690" y="886"/>
                  <a:ext cx="1212" cy="564"/>
                  <a:chOff x="624" y="2304"/>
                  <a:chExt cx="1440" cy="816"/>
                </a:xfrm>
              </p:grpSpPr>
              <p:sp>
                <p:nvSpPr>
                  <p:cNvPr id="66569" name="Line 9"/>
                  <p:cNvSpPr>
                    <a:spLocks noChangeShapeType="1"/>
                  </p:cNvSpPr>
                  <p:nvPr/>
                </p:nvSpPr>
                <p:spPr bwMode="auto">
                  <a:xfrm>
                    <a:off x="624" y="3120"/>
                    <a:ext cx="144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70" name="Line 10"/>
                  <p:cNvSpPr>
                    <a:spLocks noChangeShapeType="1"/>
                  </p:cNvSpPr>
                  <p:nvPr/>
                </p:nvSpPr>
                <p:spPr bwMode="auto">
                  <a:xfrm flipV="1">
                    <a:off x="624" y="2304"/>
                    <a:ext cx="1056" cy="81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66571" name="Line 11"/>
                <p:cNvSpPr>
                  <a:spLocks noChangeShapeType="1"/>
                </p:cNvSpPr>
                <p:nvPr/>
              </p:nvSpPr>
              <p:spPr bwMode="auto">
                <a:xfrm flipV="1">
                  <a:off x="690" y="1052"/>
                  <a:ext cx="1374" cy="398"/>
                </a:xfrm>
                <a:prstGeom prst="line">
                  <a:avLst/>
                </a:prstGeom>
                <a:noFill/>
                <a:ln w="9525">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72" name="Text Box 12"/>
                <p:cNvSpPr txBox="1">
                  <a:spLocks noChangeArrowheads="1"/>
                </p:cNvSpPr>
                <p:nvPr/>
              </p:nvSpPr>
              <p:spPr bwMode="auto">
                <a:xfrm>
                  <a:off x="528" y="1417"/>
                  <a:ext cx="2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600" b="1">
                      <a:latin typeface="Times New Roman" panose="02020603050405020304" pitchFamily="18" charset="0"/>
                    </a:rPr>
                    <a:t>O</a:t>
                  </a:r>
                </a:p>
              </p:txBody>
            </p:sp>
            <p:sp>
              <p:nvSpPr>
                <p:cNvPr id="66573" name="Text Box 13"/>
                <p:cNvSpPr txBox="1">
                  <a:spLocks noChangeArrowheads="1"/>
                </p:cNvSpPr>
                <p:nvPr/>
              </p:nvSpPr>
              <p:spPr bwMode="auto">
                <a:xfrm>
                  <a:off x="1053" y="887"/>
                  <a:ext cx="2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600" b="1">
                      <a:latin typeface="Times New Roman" panose="02020603050405020304" pitchFamily="18" charset="0"/>
                    </a:rPr>
                    <a:t>D</a:t>
                  </a:r>
                </a:p>
              </p:txBody>
            </p:sp>
            <p:sp>
              <p:nvSpPr>
                <p:cNvPr id="66574" name="Text Box 14"/>
                <p:cNvSpPr txBox="1">
                  <a:spLocks noChangeArrowheads="1"/>
                </p:cNvSpPr>
                <p:nvPr/>
              </p:nvSpPr>
              <p:spPr bwMode="auto">
                <a:xfrm>
                  <a:off x="1256" y="1482"/>
                  <a:ext cx="20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600" b="1">
                      <a:latin typeface="Times New Roman" panose="02020603050405020304" pitchFamily="18" charset="0"/>
                    </a:rPr>
                    <a:t>E</a:t>
                  </a:r>
                </a:p>
              </p:txBody>
            </p:sp>
            <p:sp>
              <p:nvSpPr>
                <p:cNvPr id="66575" name="Text Box 15"/>
                <p:cNvSpPr txBox="1">
                  <a:spLocks noChangeArrowheads="1"/>
                </p:cNvSpPr>
                <p:nvPr/>
              </p:nvSpPr>
              <p:spPr bwMode="auto">
                <a:xfrm flipH="1">
                  <a:off x="1419" y="720"/>
                  <a:ext cx="16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1600" b="1">
                      <a:latin typeface="Times New Roman" panose="02020603050405020304" pitchFamily="18" charset="0"/>
                    </a:rPr>
                    <a:t>A</a:t>
                  </a:r>
                </a:p>
              </p:txBody>
            </p:sp>
            <p:sp>
              <p:nvSpPr>
                <p:cNvPr id="66576" name="Text Box 16"/>
                <p:cNvSpPr txBox="1">
                  <a:spLocks noChangeArrowheads="1"/>
                </p:cNvSpPr>
                <p:nvPr/>
              </p:nvSpPr>
              <p:spPr bwMode="auto">
                <a:xfrm flipH="1">
                  <a:off x="1824" y="1484"/>
                  <a:ext cx="163" cy="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1600" b="1">
                      <a:latin typeface="Times New Roman" panose="02020603050405020304" pitchFamily="18" charset="0"/>
                    </a:rPr>
                    <a:t>B</a:t>
                  </a:r>
                </a:p>
              </p:txBody>
            </p:sp>
            <p:sp>
              <p:nvSpPr>
                <p:cNvPr id="66577" name="Text Box 17"/>
                <p:cNvSpPr txBox="1">
                  <a:spLocks noChangeArrowheads="1"/>
                </p:cNvSpPr>
                <p:nvPr/>
              </p:nvSpPr>
              <p:spPr bwMode="auto">
                <a:xfrm flipH="1">
                  <a:off x="1419" y="1052"/>
                  <a:ext cx="16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1600" b="1">
                      <a:latin typeface="Times New Roman" panose="02020603050405020304" pitchFamily="18" charset="0"/>
                    </a:rPr>
                    <a:t>P</a:t>
                  </a:r>
                </a:p>
              </p:txBody>
            </p:sp>
            <p:sp>
              <p:nvSpPr>
                <p:cNvPr id="66578" name="Text Box 18"/>
                <p:cNvSpPr txBox="1">
                  <a:spLocks noChangeArrowheads="1"/>
                </p:cNvSpPr>
                <p:nvPr/>
              </p:nvSpPr>
              <p:spPr bwMode="auto">
                <a:xfrm flipH="1">
                  <a:off x="1741" y="952"/>
                  <a:ext cx="1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1600" b="1">
                      <a:latin typeface="Times New Roman" panose="02020603050405020304" pitchFamily="18" charset="0"/>
                    </a:rPr>
                    <a:t>C</a:t>
                  </a:r>
                </a:p>
              </p:txBody>
            </p:sp>
          </p:grpSp>
        </p:grpSp>
      </p:grpSp>
      <p:sp>
        <p:nvSpPr>
          <p:cNvPr id="66579" name="Text Box 19"/>
          <p:cNvSpPr txBox="1">
            <a:spLocks noChangeArrowheads="1"/>
          </p:cNvSpPr>
          <p:nvPr/>
        </p:nvSpPr>
        <p:spPr bwMode="auto">
          <a:xfrm>
            <a:off x="381000" y="2895600"/>
            <a:ext cx="419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latin typeface="黑体" panose="02010609060101010101" pitchFamily="49" charset="-122"/>
                <a:ea typeface="黑体" panose="02010609060101010101" pitchFamily="49" charset="-122"/>
              </a:rPr>
              <a:t>定理</a:t>
            </a:r>
            <a:r>
              <a:rPr kumimoji="1" lang="en-US" altLang="zh-CN" sz="2400" b="1">
                <a:latin typeface="黑体" panose="02010609060101010101" pitchFamily="49" charset="-122"/>
                <a:ea typeface="黑体" panose="02010609060101010101" pitchFamily="49" charset="-122"/>
              </a:rPr>
              <a:t>1  </a:t>
            </a:r>
            <a:r>
              <a:rPr kumimoji="1" lang="zh-CN" altLang="en-US" sz="2400" b="1">
                <a:latin typeface="黑体" panose="02010609060101010101" pitchFamily="49" charset="-122"/>
                <a:ea typeface="黑体" panose="02010609060101010101" pitchFamily="49" charset="-122"/>
              </a:rPr>
              <a:t>在角的平分线上的点到这个角的两边的</a:t>
            </a:r>
            <a:r>
              <a:rPr kumimoji="1" lang="zh-CN" altLang="en-US" sz="2400" b="1">
                <a:solidFill>
                  <a:srgbClr val="FF0000"/>
                </a:solidFill>
                <a:latin typeface="黑体" panose="02010609060101010101" pitchFamily="49" charset="-122"/>
                <a:ea typeface="黑体" panose="02010609060101010101" pitchFamily="49" charset="-122"/>
              </a:rPr>
              <a:t>距离相等</a:t>
            </a:r>
            <a:r>
              <a:rPr kumimoji="1" lang="zh-CN" altLang="en-US" sz="2400" b="1">
                <a:latin typeface="黑体" panose="02010609060101010101" pitchFamily="49" charset="-122"/>
                <a:ea typeface="黑体" panose="02010609060101010101" pitchFamily="49" charset="-122"/>
              </a:rPr>
              <a:t>。</a:t>
            </a:r>
          </a:p>
        </p:txBody>
      </p:sp>
      <p:sp>
        <p:nvSpPr>
          <p:cNvPr id="66580" name="Text Box 20"/>
          <p:cNvSpPr txBox="1">
            <a:spLocks noChangeArrowheads="1"/>
          </p:cNvSpPr>
          <p:nvPr/>
        </p:nvSpPr>
        <p:spPr bwMode="auto">
          <a:xfrm>
            <a:off x="250825" y="3789363"/>
            <a:ext cx="41767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latin typeface="黑体" panose="02010609060101010101" pitchFamily="49" charset="-122"/>
                <a:ea typeface="黑体" panose="02010609060101010101" pitchFamily="49" charset="-122"/>
              </a:rPr>
              <a:t>定理</a:t>
            </a:r>
            <a:r>
              <a:rPr kumimoji="1" lang="en-US" altLang="zh-CN" sz="2400" b="1">
                <a:latin typeface="黑体" panose="02010609060101010101" pitchFamily="49" charset="-122"/>
                <a:ea typeface="黑体" panose="02010609060101010101" pitchFamily="49" charset="-122"/>
              </a:rPr>
              <a:t>2  </a:t>
            </a:r>
            <a:r>
              <a:rPr kumimoji="1" lang="zh-CN" altLang="en-US" sz="2400" b="1">
                <a:latin typeface="黑体" panose="02010609060101010101" pitchFamily="49" charset="-122"/>
                <a:ea typeface="黑体" panose="02010609060101010101" pitchFamily="49" charset="-122"/>
              </a:rPr>
              <a:t>到一个角的两边的</a:t>
            </a:r>
            <a:r>
              <a:rPr kumimoji="1" lang="zh-CN" altLang="en-US" sz="2400" b="1">
                <a:solidFill>
                  <a:srgbClr val="FF0000"/>
                </a:solidFill>
                <a:latin typeface="黑体" panose="02010609060101010101" pitchFamily="49" charset="-122"/>
                <a:ea typeface="黑体" panose="02010609060101010101" pitchFamily="49" charset="-122"/>
              </a:rPr>
              <a:t>距离相等</a:t>
            </a:r>
            <a:r>
              <a:rPr kumimoji="1" lang="zh-CN" altLang="en-US" sz="2400" b="1">
                <a:latin typeface="黑体" panose="02010609060101010101" pitchFamily="49" charset="-122"/>
                <a:ea typeface="黑体" panose="02010609060101010101" pitchFamily="49" charset="-122"/>
              </a:rPr>
              <a:t>的点，在这个角的平分线上。</a:t>
            </a:r>
          </a:p>
        </p:txBody>
      </p:sp>
      <p:sp>
        <p:nvSpPr>
          <p:cNvPr id="66581" name="Text Box 21"/>
          <p:cNvSpPr txBox="1">
            <a:spLocks noChangeArrowheads="1"/>
          </p:cNvSpPr>
          <p:nvPr/>
        </p:nvSpPr>
        <p:spPr bwMode="auto">
          <a:xfrm>
            <a:off x="304800" y="4953000"/>
            <a:ext cx="411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2400" b="1">
                <a:latin typeface="黑体" panose="02010609060101010101" pitchFamily="49" charset="-122"/>
                <a:ea typeface="黑体" panose="02010609060101010101" pitchFamily="49" charset="-122"/>
              </a:rPr>
              <a:t>   </a:t>
            </a:r>
            <a:r>
              <a:rPr kumimoji="1" lang="zh-CN" altLang="en-US" sz="2400" b="1">
                <a:latin typeface="黑体" panose="02010609060101010101" pitchFamily="49" charset="-122"/>
                <a:ea typeface="黑体" panose="02010609060101010101" pitchFamily="49" charset="-122"/>
              </a:rPr>
              <a:t>角的平分线是到角的</a:t>
            </a:r>
            <a:r>
              <a:rPr kumimoji="1" lang="zh-CN" altLang="en-US" sz="2400" b="1" u="sng">
                <a:solidFill>
                  <a:schemeClr val="accent2"/>
                </a:solidFill>
                <a:latin typeface="黑体" panose="02010609060101010101" pitchFamily="49" charset="-122"/>
                <a:ea typeface="黑体" panose="02010609060101010101" pitchFamily="49" charset="-122"/>
              </a:rPr>
              <a:t>两边</a:t>
            </a:r>
            <a:r>
              <a:rPr kumimoji="1" lang="zh-CN" altLang="en-US" sz="2400" b="1" u="sng">
                <a:solidFill>
                  <a:srgbClr val="FF0000"/>
                </a:solidFill>
                <a:latin typeface="黑体" panose="02010609060101010101" pitchFamily="49" charset="-122"/>
                <a:ea typeface="黑体" panose="02010609060101010101" pitchFamily="49" charset="-122"/>
              </a:rPr>
              <a:t>距离</a:t>
            </a:r>
            <a:r>
              <a:rPr kumimoji="1" lang="zh-CN" altLang="en-US" sz="2400" b="1">
                <a:solidFill>
                  <a:srgbClr val="FF0000"/>
                </a:solidFill>
                <a:latin typeface="黑体" panose="02010609060101010101" pitchFamily="49" charset="-122"/>
                <a:ea typeface="黑体" panose="02010609060101010101" pitchFamily="49" charset="-122"/>
              </a:rPr>
              <a:t>相等</a:t>
            </a:r>
            <a:r>
              <a:rPr kumimoji="1" lang="zh-CN" altLang="en-US" sz="2400" b="1">
                <a:latin typeface="黑体" panose="02010609060101010101" pitchFamily="49" charset="-122"/>
                <a:ea typeface="黑体" panose="02010609060101010101" pitchFamily="49" charset="-122"/>
              </a:rPr>
              <a:t>的所有点的集合</a:t>
            </a:r>
          </a:p>
        </p:txBody>
      </p:sp>
      <p:sp>
        <p:nvSpPr>
          <p:cNvPr id="66582" name="Text Box 22"/>
          <p:cNvSpPr txBox="1">
            <a:spLocks noChangeArrowheads="1"/>
          </p:cNvSpPr>
          <p:nvPr/>
        </p:nvSpPr>
        <p:spPr bwMode="auto">
          <a:xfrm>
            <a:off x="5105400" y="463550"/>
            <a:ext cx="309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400" b="1">
                <a:solidFill>
                  <a:srgbClr val="0000FF"/>
                </a:solidFill>
                <a:latin typeface="黑体" panose="02010609060101010101" pitchFamily="49" charset="-122"/>
                <a:ea typeface="黑体" panose="02010609060101010101" pitchFamily="49" charset="-122"/>
              </a:rPr>
              <a:t>   </a:t>
            </a:r>
            <a:r>
              <a:rPr kumimoji="1" lang="zh-CN" altLang="en-US" sz="2400" b="1">
                <a:solidFill>
                  <a:srgbClr val="0000FF"/>
                </a:solidFill>
                <a:latin typeface="黑体" panose="02010609060101010101" pitchFamily="49" charset="-122"/>
                <a:ea typeface="黑体" panose="02010609060101010101" pitchFamily="49" charset="-122"/>
              </a:rPr>
              <a:t>线段的垂直平分线</a:t>
            </a:r>
          </a:p>
        </p:txBody>
      </p:sp>
      <p:sp>
        <p:nvSpPr>
          <p:cNvPr id="66583" name="Text Box 23"/>
          <p:cNvSpPr txBox="1">
            <a:spLocks noChangeArrowheads="1"/>
          </p:cNvSpPr>
          <p:nvPr/>
        </p:nvSpPr>
        <p:spPr bwMode="auto">
          <a:xfrm>
            <a:off x="4284663" y="2852738"/>
            <a:ext cx="46085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latin typeface="黑体" panose="02010609060101010101" pitchFamily="49" charset="-122"/>
                <a:ea typeface="黑体" panose="02010609060101010101" pitchFamily="49" charset="-122"/>
              </a:rPr>
              <a:t>定 理 线段垂直平分线上的点和这条线段两个端点的</a:t>
            </a:r>
            <a:r>
              <a:rPr kumimoji="1" lang="zh-CN" altLang="en-US" sz="2400" b="1">
                <a:solidFill>
                  <a:srgbClr val="FF0000"/>
                </a:solidFill>
                <a:latin typeface="黑体" panose="02010609060101010101" pitchFamily="49" charset="-122"/>
                <a:ea typeface="黑体" panose="02010609060101010101" pitchFamily="49" charset="-122"/>
              </a:rPr>
              <a:t>距离相等</a:t>
            </a:r>
            <a:r>
              <a:rPr kumimoji="1" lang="zh-CN" altLang="en-US" sz="2400" b="1">
                <a:latin typeface="黑体" panose="02010609060101010101" pitchFamily="49" charset="-122"/>
                <a:ea typeface="黑体" panose="02010609060101010101" pitchFamily="49" charset="-122"/>
              </a:rPr>
              <a:t>。</a:t>
            </a:r>
          </a:p>
        </p:txBody>
      </p:sp>
      <p:sp>
        <p:nvSpPr>
          <p:cNvPr id="66584" name="Text Box 24"/>
          <p:cNvSpPr txBox="1">
            <a:spLocks noChangeArrowheads="1"/>
          </p:cNvSpPr>
          <p:nvPr/>
        </p:nvSpPr>
        <p:spPr bwMode="auto">
          <a:xfrm>
            <a:off x="4284663" y="3716338"/>
            <a:ext cx="44640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latin typeface="Times New Roman" panose="02020603050405020304" pitchFamily="18" charset="0"/>
              </a:rPr>
              <a:t>逆定理   和一条线段两个端点</a:t>
            </a:r>
            <a:r>
              <a:rPr kumimoji="1" lang="zh-CN" altLang="en-US" sz="2400" b="1">
                <a:solidFill>
                  <a:srgbClr val="FF0000"/>
                </a:solidFill>
                <a:latin typeface="Times New Roman" panose="02020603050405020304" pitchFamily="18" charset="0"/>
              </a:rPr>
              <a:t>距离相等</a:t>
            </a:r>
            <a:r>
              <a:rPr kumimoji="1" lang="zh-CN" altLang="en-US" sz="2400" b="1">
                <a:latin typeface="Times New Roman" panose="02020603050405020304" pitchFamily="18" charset="0"/>
              </a:rPr>
              <a:t>的点，在这条线段的垂直平分线上。</a:t>
            </a:r>
          </a:p>
        </p:txBody>
      </p:sp>
      <p:sp>
        <p:nvSpPr>
          <p:cNvPr id="66585" name="Text Box 25"/>
          <p:cNvSpPr txBox="1">
            <a:spLocks noChangeArrowheads="1"/>
          </p:cNvSpPr>
          <p:nvPr/>
        </p:nvSpPr>
        <p:spPr bwMode="auto">
          <a:xfrm>
            <a:off x="4211638" y="4868863"/>
            <a:ext cx="4724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en-US" altLang="zh-CN" sz="2400" b="1">
                <a:latin typeface="黑体" panose="02010609060101010101" pitchFamily="49" charset="-122"/>
                <a:ea typeface="黑体" panose="02010609060101010101" pitchFamily="49" charset="-122"/>
              </a:rPr>
              <a:t> </a:t>
            </a:r>
            <a:r>
              <a:rPr kumimoji="1" lang="zh-CN" altLang="en-US" sz="2400" b="1">
                <a:latin typeface="黑体" panose="02010609060101010101" pitchFamily="49" charset="-122"/>
                <a:ea typeface="黑体" panose="02010609060101010101" pitchFamily="49" charset="-122"/>
              </a:rPr>
              <a:t>线段的垂直平分线可以看作是和线段</a:t>
            </a:r>
            <a:r>
              <a:rPr kumimoji="1" lang="zh-CN" altLang="en-US" sz="2400" b="1">
                <a:solidFill>
                  <a:srgbClr val="0000FF"/>
                </a:solidFill>
                <a:latin typeface="黑体" panose="02010609060101010101" pitchFamily="49" charset="-122"/>
                <a:ea typeface="黑体" panose="02010609060101010101" pitchFamily="49" charset="-122"/>
              </a:rPr>
              <a:t>两上端点</a:t>
            </a:r>
            <a:r>
              <a:rPr kumimoji="1" lang="zh-CN" altLang="en-US" sz="2400" b="1">
                <a:solidFill>
                  <a:srgbClr val="FF0000"/>
                </a:solidFill>
                <a:latin typeface="黑体" panose="02010609060101010101" pitchFamily="49" charset="-122"/>
                <a:ea typeface="黑体" panose="02010609060101010101" pitchFamily="49" charset="-122"/>
              </a:rPr>
              <a:t>距离相等</a:t>
            </a:r>
            <a:r>
              <a:rPr kumimoji="1" lang="zh-CN" altLang="en-US" sz="2400" b="1">
                <a:latin typeface="黑体" panose="02010609060101010101" pitchFamily="49" charset="-122"/>
                <a:ea typeface="黑体" panose="02010609060101010101" pitchFamily="49" charset="-122"/>
              </a:rPr>
              <a:t>的所有点的集合</a:t>
            </a:r>
          </a:p>
        </p:txBody>
      </p:sp>
      <p:sp>
        <p:nvSpPr>
          <p:cNvPr id="66586" name="Line 26"/>
          <p:cNvSpPr>
            <a:spLocks noChangeShapeType="1"/>
          </p:cNvSpPr>
          <p:nvPr/>
        </p:nvSpPr>
        <p:spPr bwMode="auto">
          <a:xfrm>
            <a:off x="5986463" y="2193925"/>
            <a:ext cx="1462087"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87" name="Line 27"/>
          <p:cNvSpPr>
            <a:spLocks noChangeShapeType="1"/>
          </p:cNvSpPr>
          <p:nvPr/>
        </p:nvSpPr>
        <p:spPr bwMode="auto">
          <a:xfrm>
            <a:off x="6745288" y="1143000"/>
            <a:ext cx="0" cy="1463675"/>
          </a:xfrm>
          <a:prstGeom prst="line">
            <a:avLst/>
          </a:prstGeom>
          <a:noFill/>
          <a:ln w="9525">
            <a:solidFill>
              <a:srgbClr val="FF0000"/>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88" name="Line 28"/>
          <p:cNvSpPr>
            <a:spLocks noChangeShapeType="1"/>
          </p:cNvSpPr>
          <p:nvPr/>
        </p:nvSpPr>
        <p:spPr bwMode="auto">
          <a:xfrm flipH="1">
            <a:off x="5986463" y="1728788"/>
            <a:ext cx="766762" cy="465137"/>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89" name="Line 29"/>
          <p:cNvSpPr>
            <a:spLocks noChangeShapeType="1"/>
          </p:cNvSpPr>
          <p:nvPr/>
        </p:nvSpPr>
        <p:spPr bwMode="auto">
          <a:xfrm>
            <a:off x="6753225" y="1728788"/>
            <a:ext cx="695325" cy="465137"/>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66590" name="Text Box 30"/>
          <p:cNvSpPr txBox="1">
            <a:spLocks noChangeArrowheads="1"/>
          </p:cNvSpPr>
          <p:nvPr/>
        </p:nvSpPr>
        <p:spPr bwMode="auto">
          <a:xfrm>
            <a:off x="5638800" y="2122488"/>
            <a:ext cx="312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400" b="1">
                <a:latin typeface="Times New Roman" panose="02020603050405020304" pitchFamily="18" charset="0"/>
              </a:rPr>
              <a:t>A</a:t>
            </a:r>
          </a:p>
        </p:txBody>
      </p:sp>
      <p:sp>
        <p:nvSpPr>
          <p:cNvPr id="66591" name="Text Box 31"/>
          <p:cNvSpPr txBox="1">
            <a:spLocks noChangeArrowheads="1"/>
          </p:cNvSpPr>
          <p:nvPr/>
        </p:nvSpPr>
        <p:spPr bwMode="auto">
          <a:xfrm>
            <a:off x="7518400" y="2122488"/>
            <a:ext cx="3032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400" b="1">
                <a:latin typeface="Times New Roman" panose="02020603050405020304" pitchFamily="18" charset="0"/>
              </a:rPr>
              <a:t>B</a:t>
            </a:r>
          </a:p>
        </p:txBody>
      </p:sp>
      <p:sp>
        <p:nvSpPr>
          <p:cNvPr id="66592" name="Text Box 32"/>
          <p:cNvSpPr txBox="1">
            <a:spLocks noChangeArrowheads="1"/>
          </p:cNvSpPr>
          <p:nvPr/>
        </p:nvSpPr>
        <p:spPr bwMode="auto">
          <a:xfrm>
            <a:off x="6403975" y="1368425"/>
            <a:ext cx="3524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400" b="1">
                <a:latin typeface="Times New Roman" panose="02020603050405020304" pitchFamily="18" charset="0"/>
              </a:rPr>
              <a:t>M</a:t>
            </a:r>
          </a:p>
        </p:txBody>
      </p:sp>
      <p:sp>
        <p:nvSpPr>
          <p:cNvPr id="66593" name="Text Box 33"/>
          <p:cNvSpPr txBox="1">
            <a:spLocks noChangeArrowheads="1"/>
          </p:cNvSpPr>
          <p:nvPr/>
        </p:nvSpPr>
        <p:spPr bwMode="auto">
          <a:xfrm>
            <a:off x="6473825" y="2449513"/>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400" b="1">
                <a:latin typeface="Times New Roman" panose="02020603050405020304" pitchFamily="18" charset="0"/>
              </a:rPr>
              <a:t>N</a:t>
            </a:r>
          </a:p>
        </p:txBody>
      </p:sp>
      <p:sp>
        <p:nvSpPr>
          <p:cNvPr id="66594" name="Text Box 34"/>
          <p:cNvSpPr txBox="1">
            <a:spLocks noChangeArrowheads="1"/>
          </p:cNvSpPr>
          <p:nvPr/>
        </p:nvSpPr>
        <p:spPr bwMode="auto">
          <a:xfrm>
            <a:off x="6823075" y="1555750"/>
            <a:ext cx="2905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1400" b="1">
                <a:latin typeface="Times New Roman" panose="02020603050405020304" pitchFamily="18" charset="0"/>
              </a:rPr>
              <a:t>P</a:t>
            </a:r>
          </a:p>
        </p:txBody>
      </p:sp>
      <p:sp>
        <p:nvSpPr>
          <p:cNvPr id="66595" name="Text Box 35"/>
          <p:cNvSpPr txBox="1">
            <a:spLocks noChangeArrowheads="1"/>
          </p:cNvSpPr>
          <p:nvPr/>
        </p:nvSpPr>
        <p:spPr bwMode="auto">
          <a:xfrm>
            <a:off x="827088" y="6021388"/>
            <a:ext cx="338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i="1">
                <a:solidFill>
                  <a:srgbClr val="0000FF"/>
                </a:solidFill>
                <a:latin typeface="Times New Roman" panose="02020603050405020304" pitchFamily="18" charset="0"/>
                <a:ea typeface="黑体" panose="02010609060101010101" pitchFamily="49" charset="-122"/>
              </a:rPr>
              <a:t>点的集合是一条射线</a:t>
            </a:r>
          </a:p>
        </p:txBody>
      </p:sp>
      <p:sp>
        <p:nvSpPr>
          <p:cNvPr id="66596" name="Text Box 36"/>
          <p:cNvSpPr txBox="1">
            <a:spLocks noChangeArrowheads="1"/>
          </p:cNvSpPr>
          <p:nvPr/>
        </p:nvSpPr>
        <p:spPr bwMode="auto">
          <a:xfrm>
            <a:off x="5003800" y="6021388"/>
            <a:ext cx="3455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solidFill>
                  <a:srgbClr val="0000FF"/>
                </a:solidFill>
                <a:latin typeface="Times New Roman" panose="02020603050405020304" pitchFamily="18" charset="0"/>
                <a:ea typeface="黑体" panose="02010609060101010101" pitchFamily="49" charset="-122"/>
              </a:rPr>
              <a:t>点的集合是一条直线</a:t>
            </a:r>
          </a:p>
        </p:txBody>
      </p:sp>
      <p:sp>
        <p:nvSpPr>
          <p:cNvPr id="66597" name="Line 37"/>
          <p:cNvSpPr>
            <a:spLocks noChangeShapeType="1"/>
          </p:cNvSpPr>
          <p:nvPr/>
        </p:nvSpPr>
        <p:spPr bwMode="auto">
          <a:xfrm>
            <a:off x="304800" y="304800"/>
            <a:ext cx="8534400" cy="0"/>
          </a:xfrm>
          <a:prstGeom prst="line">
            <a:avLst/>
          </a:prstGeom>
          <a:noFill/>
          <a:ln w="28575" cap="sq">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598" name="Line 38"/>
          <p:cNvSpPr>
            <a:spLocks noChangeShapeType="1"/>
          </p:cNvSpPr>
          <p:nvPr/>
        </p:nvSpPr>
        <p:spPr bwMode="auto">
          <a:xfrm>
            <a:off x="304800" y="1019175"/>
            <a:ext cx="85344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599" name="Line 39"/>
          <p:cNvSpPr>
            <a:spLocks noChangeShapeType="1"/>
          </p:cNvSpPr>
          <p:nvPr/>
        </p:nvSpPr>
        <p:spPr bwMode="auto">
          <a:xfrm>
            <a:off x="304800" y="2667000"/>
            <a:ext cx="85344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0" name="Line 40"/>
          <p:cNvSpPr>
            <a:spLocks noChangeShapeType="1"/>
          </p:cNvSpPr>
          <p:nvPr/>
        </p:nvSpPr>
        <p:spPr bwMode="auto">
          <a:xfrm>
            <a:off x="323850" y="3716338"/>
            <a:ext cx="85344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1" name="Line 41"/>
          <p:cNvSpPr>
            <a:spLocks noChangeShapeType="1"/>
          </p:cNvSpPr>
          <p:nvPr/>
        </p:nvSpPr>
        <p:spPr bwMode="auto">
          <a:xfrm>
            <a:off x="304800" y="4833938"/>
            <a:ext cx="85344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2" name="Line 42"/>
          <p:cNvSpPr>
            <a:spLocks noChangeShapeType="1"/>
          </p:cNvSpPr>
          <p:nvPr/>
        </p:nvSpPr>
        <p:spPr bwMode="auto">
          <a:xfrm>
            <a:off x="323850" y="6021388"/>
            <a:ext cx="8534400" cy="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3" name="Line 43"/>
          <p:cNvSpPr>
            <a:spLocks noChangeShapeType="1"/>
          </p:cNvSpPr>
          <p:nvPr/>
        </p:nvSpPr>
        <p:spPr bwMode="auto">
          <a:xfrm>
            <a:off x="304800" y="6553200"/>
            <a:ext cx="8534400" cy="0"/>
          </a:xfrm>
          <a:prstGeom prst="line">
            <a:avLst/>
          </a:prstGeom>
          <a:noFill/>
          <a:ln w="28575" cap="sq">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4" name="Line 44"/>
          <p:cNvSpPr>
            <a:spLocks noChangeShapeType="1"/>
          </p:cNvSpPr>
          <p:nvPr/>
        </p:nvSpPr>
        <p:spPr bwMode="auto">
          <a:xfrm>
            <a:off x="304800" y="304800"/>
            <a:ext cx="0" cy="6248400"/>
          </a:xfrm>
          <a:prstGeom prst="line">
            <a:avLst/>
          </a:prstGeom>
          <a:noFill/>
          <a:ln w="28575" cap="sq">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5" name="Line 45"/>
          <p:cNvSpPr>
            <a:spLocks noChangeShapeType="1"/>
          </p:cNvSpPr>
          <p:nvPr/>
        </p:nvSpPr>
        <p:spPr bwMode="auto">
          <a:xfrm>
            <a:off x="4284663" y="333375"/>
            <a:ext cx="0" cy="6248400"/>
          </a:xfrm>
          <a:prstGeom prst="line">
            <a:avLst/>
          </a:prstGeom>
          <a:noFill/>
          <a:ln w="127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6606" name="Line 46"/>
          <p:cNvSpPr>
            <a:spLocks noChangeShapeType="1"/>
          </p:cNvSpPr>
          <p:nvPr/>
        </p:nvSpPr>
        <p:spPr bwMode="auto">
          <a:xfrm>
            <a:off x="8839200" y="304800"/>
            <a:ext cx="0" cy="6248400"/>
          </a:xfrm>
          <a:prstGeom prst="line">
            <a:avLst/>
          </a:prstGeom>
          <a:noFill/>
          <a:ln w="28575" cap="sq">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66583"/>
                                        </p:tgtEl>
                                        <p:attrNameLst>
                                          <p:attrName>style.visibility</p:attrName>
                                        </p:attrNameLst>
                                      </p:cBhvr>
                                      <p:to>
                                        <p:strVal val="visible"/>
                                      </p:to>
                                    </p:set>
                                    <p:anim calcmode="lin" valueType="num">
                                      <p:cBhvr>
                                        <p:cTn id="12" dur="500" fill="hold"/>
                                        <p:tgtEl>
                                          <p:spTgt spid="66583"/>
                                        </p:tgtEl>
                                        <p:attrNameLst>
                                          <p:attrName>ppt_x</p:attrName>
                                        </p:attrNameLst>
                                      </p:cBhvr>
                                      <p:tavLst>
                                        <p:tav tm="0">
                                          <p:val>
                                            <p:strVal val="#ppt_x-#ppt_w/2"/>
                                          </p:val>
                                        </p:tav>
                                        <p:tav tm="100000">
                                          <p:val>
                                            <p:strVal val="#ppt_x"/>
                                          </p:val>
                                        </p:tav>
                                      </p:tavLst>
                                    </p:anim>
                                    <p:anim calcmode="lin" valueType="num">
                                      <p:cBhvr>
                                        <p:cTn id="13" dur="500" fill="hold"/>
                                        <p:tgtEl>
                                          <p:spTgt spid="66583"/>
                                        </p:tgtEl>
                                        <p:attrNameLst>
                                          <p:attrName>ppt_y</p:attrName>
                                        </p:attrNameLst>
                                      </p:cBhvr>
                                      <p:tavLst>
                                        <p:tav tm="0">
                                          <p:val>
                                            <p:strVal val="#ppt_y"/>
                                          </p:val>
                                        </p:tav>
                                        <p:tav tm="100000">
                                          <p:val>
                                            <p:strVal val="#ppt_y"/>
                                          </p:val>
                                        </p:tav>
                                      </p:tavLst>
                                    </p:anim>
                                    <p:anim calcmode="lin" valueType="num">
                                      <p:cBhvr>
                                        <p:cTn id="14" dur="500" fill="hold"/>
                                        <p:tgtEl>
                                          <p:spTgt spid="66583"/>
                                        </p:tgtEl>
                                        <p:attrNameLst>
                                          <p:attrName>ppt_w</p:attrName>
                                        </p:attrNameLst>
                                      </p:cBhvr>
                                      <p:tavLst>
                                        <p:tav tm="0">
                                          <p:val>
                                            <p:fltVal val="0"/>
                                          </p:val>
                                        </p:tav>
                                        <p:tav tm="100000">
                                          <p:val>
                                            <p:strVal val="#ppt_w"/>
                                          </p:val>
                                        </p:tav>
                                      </p:tavLst>
                                    </p:anim>
                                    <p:anim calcmode="lin" valueType="num">
                                      <p:cBhvr>
                                        <p:cTn id="15" dur="500" fill="hold"/>
                                        <p:tgtEl>
                                          <p:spTgt spid="66583"/>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2" fill="hold" grpId="0" nodeType="clickEffect">
                                  <p:stCondLst>
                                    <p:cond delay="0"/>
                                  </p:stCondLst>
                                  <p:childTnLst>
                                    <p:set>
                                      <p:cBhvr>
                                        <p:cTn id="19" dur="1" fill="hold">
                                          <p:stCondLst>
                                            <p:cond delay="0"/>
                                          </p:stCondLst>
                                        </p:cTn>
                                        <p:tgtEl>
                                          <p:spTgt spid="66579"/>
                                        </p:tgtEl>
                                        <p:attrNameLst>
                                          <p:attrName>style.visibility</p:attrName>
                                        </p:attrNameLst>
                                      </p:cBhvr>
                                      <p:to>
                                        <p:strVal val="visible"/>
                                      </p:to>
                                    </p:set>
                                    <p:anim calcmode="lin" valueType="num">
                                      <p:cBhvr>
                                        <p:cTn id="20" dur="500" fill="hold"/>
                                        <p:tgtEl>
                                          <p:spTgt spid="66579"/>
                                        </p:tgtEl>
                                        <p:attrNameLst>
                                          <p:attrName>ppt_x</p:attrName>
                                        </p:attrNameLst>
                                      </p:cBhvr>
                                      <p:tavLst>
                                        <p:tav tm="0">
                                          <p:val>
                                            <p:strVal val="#ppt_x+#ppt_w/2"/>
                                          </p:val>
                                        </p:tav>
                                        <p:tav tm="100000">
                                          <p:val>
                                            <p:strVal val="#ppt_x"/>
                                          </p:val>
                                        </p:tav>
                                      </p:tavLst>
                                    </p:anim>
                                    <p:anim calcmode="lin" valueType="num">
                                      <p:cBhvr>
                                        <p:cTn id="21" dur="500" fill="hold"/>
                                        <p:tgtEl>
                                          <p:spTgt spid="66579"/>
                                        </p:tgtEl>
                                        <p:attrNameLst>
                                          <p:attrName>ppt_y</p:attrName>
                                        </p:attrNameLst>
                                      </p:cBhvr>
                                      <p:tavLst>
                                        <p:tav tm="0">
                                          <p:val>
                                            <p:strVal val="#ppt_y"/>
                                          </p:val>
                                        </p:tav>
                                        <p:tav tm="100000">
                                          <p:val>
                                            <p:strVal val="#ppt_y"/>
                                          </p:val>
                                        </p:tav>
                                      </p:tavLst>
                                    </p:anim>
                                    <p:anim calcmode="lin" valueType="num">
                                      <p:cBhvr>
                                        <p:cTn id="22" dur="500" fill="hold"/>
                                        <p:tgtEl>
                                          <p:spTgt spid="66579"/>
                                        </p:tgtEl>
                                        <p:attrNameLst>
                                          <p:attrName>ppt_w</p:attrName>
                                        </p:attrNameLst>
                                      </p:cBhvr>
                                      <p:tavLst>
                                        <p:tav tm="0">
                                          <p:val>
                                            <p:fltVal val="0"/>
                                          </p:val>
                                        </p:tav>
                                        <p:tav tm="100000">
                                          <p:val>
                                            <p:strVal val="#ppt_w"/>
                                          </p:val>
                                        </p:tav>
                                      </p:tavLst>
                                    </p:anim>
                                    <p:anim calcmode="lin" valueType="num">
                                      <p:cBhvr>
                                        <p:cTn id="23" dur="500" fill="hold"/>
                                        <p:tgtEl>
                                          <p:spTgt spid="66579"/>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66584"/>
                                        </p:tgtEl>
                                        <p:attrNameLst>
                                          <p:attrName>style.visibility</p:attrName>
                                        </p:attrNameLst>
                                      </p:cBhvr>
                                      <p:to>
                                        <p:strVal val="visible"/>
                                      </p:to>
                                    </p:set>
                                    <p:animEffect transition="in" filter="wipe(right)">
                                      <p:cBhvr>
                                        <p:cTn id="28" dur="500"/>
                                        <p:tgtEl>
                                          <p:spTgt spid="6658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6580"/>
                                        </p:tgtEl>
                                        <p:attrNameLst>
                                          <p:attrName>style.visibility</p:attrName>
                                        </p:attrNameLst>
                                      </p:cBhvr>
                                      <p:to>
                                        <p:strVal val="visible"/>
                                      </p:to>
                                    </p:set>
                                    <p:animEffect transition="in" filter="wipe(left)">
                                      <p:cBhvr>
                                        <p:cTn id="33" dur="500"/>
                                        <p:tgtEl>
                                          <p:spTgt spid="66580"/>
                                        </p:tgtEl>
                                      </p:cBhvr>
                                    </p:animEffect>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66585"/>
                                        </p:tgtEl>
                                        <p:attrNameLst>
                                          <p:attrName>style.visibility</p:attrName>
                                        </p:attrNameLst>
                                      </p:cBhvr>
                                      <p:to>
                                        <p:strVal val="visible"/>
                                      </p:to>
                                    </p:set>
                                    <p:anim calcmode="lin" valueType="num">
                                      <p:cBhvr>
                                        <p:cTn id="38" dur="500" fill="hold"/>
                                        <p:tgtEl>
                                          <p:spTgt spid="66585"/>
                                        </p:tgtEl>
                                        <p:attrNameLst>
                                          <p:attrName>ppt_w</p:attrName>
                                        </p:attrNameLst>
                                      </p:cBhvr>
                                      <p:tavLst>
                                        <p:tav tm="0">
                                          <p:val>
                                            <p:fltVal val="0"/>
                                          </p:val>
                                        </p:tav>
                                        <p:tav tm="100000">
                                          <p:val>
                                            <p:strVal val="#ppt_w"/>
                                          </p:val>
                                        </p:tav>
                                      </p:tavLst>
                                    </p:anim>
                                    <p:anim calcmode="lin" valueType="num">
                                      <p:cBhvr>
                                        <p:cTn id="39" dur="500" fill="hold"/>
                                        <p:tgtEl>
                                          <p:spTgt spid="66585"/>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66581"/>
                                        </p:tgtEl>
                                        <p:attrNameLst>
                                          <p:attrName>style.visibility</p:attrName>
                                        </p:attrNameLst>
                                      </p:cBhvr>
                                      <p:to>
                                        <p:strVal val="visible"/>
                                      </p:to>
                                    </p:set>
                                    <p:anim calcmode="lin" valueType="num">
                                      <p:cBhvr>
                                        <p:cTn id="44" dur="500" fill="hold"/>
                                        <p:tgtEl>
                                          <p:spTgt spid="66581"/>
                                        </p:tgtEl>
                                        <p:attrNameLst>
                                          <p:attrName>ppt_w</p:attrName>
                                        </p:attrNameLst>
                                      </p:cBhvr>
                                      <p:tavLst>
                                        <p:tav tm="0">
                                          <p:val>
                                            <p:fltVal val="0"/>
                                          </p:val>
                                        </p:tav>
                                        <p:tav tm="100000">
                                          <p:val>
                                            <p:strVal val="#ppt_w"/>
                                          </p:val>
                                        </p:tav>
                                      </p:tavLst>
                                    </p:anim>
                                    <p:anim calcmode="lin" valueType="num">
                                      <p:cBhvr>
                                        <p:cTn id="45" dur="500" fill="hold"/>
                                        <p:tgtEl>
                                          <p:spTgt spid="66581"/>
                                        </p:tgtEl>
                                        <p:attrNameLst>
                                          <p:attrName>ppt_h</p:attrName>
                                        </p:attrNameLst>
                                      </p:cBhvr>
                                      <p:tavLst>
                                        <p:tav tm="0">
                                          <p:val>
                                            <p:fltVal val="0"/>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66596"/>
                                        </p:tgtEl>
                                        <p:attrNameLst>
                                          <p:attrName>style.visibility</p:attrName>
                                        </p:attrNameLst>
                                      </p:cBhvr>
                                      <p:to>
                                        <p:strVal val="visible"/>
                                      </p:to>
                                    </p:set>
                                    <p:animEffect transition="in" filter="wipe(right)">
                                      <p:cBhvr>
                                        <p:cTn id="50" dur="500"/>
                                        <p:tgtEl>
                                          <p:spTgt spid="6659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6595"/>
                                        </p:tgtEl>
                                        <p:attrNameLst>
                                          <p:attrName>style.visibility</p:attrName>
                                        </p:attrNameLst>
                                      </p:cBhvr>
                                      <p:to>
                                        <p:strVal val="visible"/>
                                      </p:to>
                                    </p:set>
                                    <p:animEffect transition="in" filter="wipe(left)">
                                      <p:cBhvr>
                                        <p:cTn id="55" dur="500"/>
                                        <p:tgtEl>
                                          <p:spTgt spid="66595"/>
                                        </p:tgtEl>
                                      </p:cBhvr>
                                    </p:animEffect>
                                  </p:childTnLst>
                                  <p:subTnLst>
                                    <p:audio>
                                      <p:cMediaNode>
                                        <p:cTn display="0" masterRel="sameClick">
                                          <p:stCondLst>
                                            <p:cond evt="begin" delay="0">
                                              <p:tn val="53"/>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9" grpId="0" autoUpdateAnimBg="0"/>
      <p:bldP spid="66580" grpId="0" autoUpdateAnimBg="0"/>
      <p:bldP spid="66581" grpId="0" autoUpdateAnimBg="0"/>
      <p:bldP spid="66583" grpId="0" autoUpdateAnimBg="0"/>
      <p:bldP spid="66584" grpId="0" autoUpdateAnimBg="0"/>
      <p:bldP spid="66585" grpId="0" autoUpdateAnimBg="0"/>
      <p:bldP spid="66595" grpId="0" autoUpdateAnimBg="0"/>
      <p:bldP spid="6659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685800" y="228600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solidFill>
                  <a:srgbClr val="FF0000"/>
                </a:solidFill>
                <a:latin typeface="Times New Roman" panose="02020603050405020304" pitchFamily="18" charset="0"/>
              </a:rPr>
              <a:t>二、逆定理：</a:t>
            </a:r>
            <a:r>
              <a:rPr kumimoji="1" lang="zh-CN" altLang="en-US" sz="2400" b="1">
                <a:latin typeface="Times New Roman" panose="02020603050405020304" pitchFamily="18" charset="0"/>
              </a:rPr>
              <a:t>到线段两个端点距离相等的点，在这条</a:t>
            </a:r>
          </a:p>
          <a:p>
            <a:pPr algn="l"/>
            <a:r>
              <a:rPr kumimoji="1" lang="zh-CN" altLang="en-US" sz="2400" b="1">
                <a:latin typeface="Times New Roman" panose="02020603050405020304" pitchFamily="18" charset="0"/>
              </a:rPr>
              <a:t>                        线段的垂直平分线上。</a:t>
            </a:r>
          </a:p>
        </p:txBody>
      </p:sp>
      <p:sp>
        <p:nvSpPr>
          <p:cNvPr id="53251" name="Text Box 3"/>
          <p:cNvSpPr txBox="1">
            <a:spLocks noChangeArrowheads="1"/>
          </p:cNvSpPr>
          <p:nvPr/>
        </p:nvSpPr>
        <p:spPr bwMode="auto">
          <a:xfrm>
            <a:off x="3429000" y="228600"/>
            <a:ext cx="413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kumimoji="1" lang="en-US" altLang="zh-CN" sz="2800" b="1">
                <a:latin typeface="Times New Roman" panose="02020603050405020304" pitchFamily="18" charset="0"/>
              </a:rPr>
              <a:t>   </a:t>
            </a:r>
            <a:r>
              <a:rPr kumimoji="1" lang="zh-CN" altLang="en-US" sz="3600" b="1">
                <a:solidFill>
                  <a:srgbClr val="FF0000"/>
                </a:solidFill>
                <a:latin typeface="Times New Roman" panose="02020603050405020304" pitchFamily="18" charset="0"/>
                <a:ea typeface="隶书" panose="02010509060101010101" pitchFamily="49" charset="-122"/>
              </a:rPr>
              <a:t>线段的垂直平分线</a:t>
            </a:r>
          </a:p>
        </p:txBody>
      </p:sp>
      <p:sp>
        <p:nvSpPr>
          <p:cNvPr id="53252" name="Text Box 4"/>
          <p:cNvSpPr txBox="1">
            <a:spLocks noChangeArrowheads="1"/>
          </p:cNvSpPr>
          <p:nvPr/>
        </p:nvSpPr>
        <p:spPr bwMode="auto">
          <a:xfrm>
            <a:off x="685800" y="1295400"/>
            <a:ext cx="8077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a:solidFill>
                  <a:srgbClr val="FF0000"/>
                </a:solidFill>
                <a:latin typeface="Times New Roman" panose="02020603050405020304" pitchFamily="18" charset="0"/>
              </a:rPr>
              <a:t>一、性质定理：</a:t>
            </a:r>
            <a:r>
              <a:rPr kumimoji="1" lang="zh-CN" altLang="en-US" sz="2400" b="1">
                <a:latin typeface="Times New Roman" panose="02020603050405020304" pitchFamily="18" charset="0"/>
              </a:rPr>
              <a:t>线段垂直平分线上的点到这条线段两个端   </a:t>
            </a:r>
          </a:p>
          <a:p>
            <a:pPr algn="l"/>
            <a:r>
              <a:rPr kumimoji="1" lang="zh-CN" altLang="en-US" sz="2400" b="1">
                <a:latin typeface="Times New Roman" panose="02020603050405020304" pitchFamily="18" charset="0"/>
              </a:rPr>
              <a:t>                           点的距离相等。</a:t>
            </a:r>
          </a:p>
        </p:txBody>
      </p:sp>
      <p:grpSp>
        <p:nvGrpSpPr>
          <p:cNvPr id="53253" name="Group 5"/>
          <p:cNvGrpSpPr/>
          <p:nvPr/>
        </p:nvGrpSpPr>
        <p:grpSpPr bwMode="auto">
          <a:xfrm>
            <a:off x="1524000" y="3429000"/>
            <a:ext cx="6324600" cy="1555750"/>
            <a:chOff x="192" y="1229"/>
            <a:chExt cx="3936" cy="948"/>
          </a:xfrm>
        </p:grpSpPr>
        <p:sp>
          <p:nvSpPr>
            <p:cNvPr id="53254" name="Text Box 6"/>
            <p:cNvSpPr txBox="1">
              <a:spLocks noChangeArrowheads="1"/>
            </p:cNvSpPr>
            <p:nvPr/>
          </p:nvSpPr>
          <p:spPr bwMode="auto">
            <a:xfrm>
              <a:off x="3312" y="1577"/>
              <a:ext cx="816" cy="285"/>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i="1">
                  <a:solidFill>
                    <a:srgbClr val="0000FF"/>
                  </a:solidFill>
                  <a:latin typeface="Times New Roman" panose="02020603050405020304" pitchFamily="18" charset="0"/>
                </a:rPr>
                <a:t>PA=PB</a:t>
              </a:r>
              <a:endParaRPr kumimoji="1" lang="en-US" altLang="zh-CN" sz="2400" b="1">
                <a:latin typeface="Times New Roman" panose="02020603050405020304" pitchFamily="18" charset="0"/>
              </a:endParaRPr>
            </a:p>
          </p:txBody>
        </p:sp>
        <p:sp>
          <p:nvSpPr>
            <p:cNvPr id="53255" name="Text Box 7"/>
            <p:cNvSpPr txBox="1">
              <a:spLocks noChangeArrowheads="1"/>
            </p:cNvSpPr>
            <p:nvPr/>
          </p:nvSpPr>
          <p:spPr bwMode="auto">
            <a:xfrm>
              <a:off x="192" y="1339"/>
              <a:ext cx="1056" cy="73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400" b="1" i="1">
                  <a:solidFill>
                    <a:schemeClr val="accent2"/>
                  </a:solidFill>
                  <a:latin typeface="Times New Roman" panose="02020603050405020304" pitchFamily="18" charset="0"/>
                </a:rPr>
                <a:t>点</a:t>
              </a:r>
              <a:r>
                <a:rPr kumimoji="1" lang="en-US" altLang="zh-CN" sz="2400" b="1" i="1">
                  <a:solidFill>
                    <a:schemeClr val="accent2"/>
                  </a:solidFill>
                  <a:latin typeface="Times New Roman" panose="02020603050405020304" pitchFamily="18" charset="0"/>
                </a:rPr>
                <a:t>P</a:t>
              </a:r>
              <a:r>
                <a:rPr kumimoji="1" lang="zh-CN" altLang="en-US" sz="2400" b="1" i="1">
                  <a:solidFill>
                    <a:schemeClr val="accent2"/>
                  </a:solidFill>
                  <a:latin typeface="Times New Roman" panose="02020603050405020304" pitchFamily="18" charset="0"/>
                </a:rPr>
                <a:t>在线段</a:t>
              </a:r>
              <a:r>
                <a:rPr kumimoji="1" lang="en-US" altLang="zh-CN" sz="2400" b="1" i="1">
                  <a:solidFill>
                    <a:schemeClr val="accent2"/>
                  </a:solidFill>
                  <a:latin typeface="Times New Roman" panose="02020603050405020304" pitchFamily="18" charset="0"/>
                </a:rPr>
                <a:t>AB</a:t>
              </a:r>
              <a:r>
                <a:rPr kumimoji="1" lang="zh-CN" altLang="en-US" sz="2400" b="1" i="1">
                  <a:solidFill>
                    <a:schemeClr val="accent2"/>
                  </a:solidFill>
                  <a:latin typeface="Times New Roman" panose="02020603050405020304" pitchFamily="18" charset="0"/>
                </a:rPr>
                <a:t>的垂直平分线上</a:t>
              </a:r>
            </a:p>
          </p:txBody>
        </p:sp>
        <p:sp>
          <p:nvSpPr>
            <p:cNvPr id="53256" name="Line 8"/>
            <p:cNvSpPr>
              <a:spLocks noChangeShapeType="1"/>
            </p:cNvSpPr>
            <p:nvPr/>
          </p:nvSpPr>
          <p:spPr bwMode="auto">
            <a:xfrm>
              <a:off x="1248" y="1775"/>
              <a:ext cx="2064" cy="0"/>
            </a:xfrm>
            <a:prstGeom prst="line">
              <a:avLst/>
            </a:prstGeom>
            <a:noFill/>
            <a:ln w="38100">
              <a:solidFill>
                <a:schemeClr val="tx1"/>
              </a:solidFill>
              <a:round/>
              <a:head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3257" name="Rectangle 9"/>
            <p:cNvSpPr>
              <a:spLocks noChangeArrowheads="1"/>
            </p:cNvSpPr>
            <p:nvPr/>
          </p:nvSpPr>
          <p:spPr bwMode="auto">
            <a:xfrm>
              <a:off x="1344" y="1823"/>
              <a:ext cx="1920"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1600" b="1">
                  <a:solidFill>
                    <a:srgbClr val="CC6600"/>
                  </a:solidFill>
                  <a:latin typeface="Times New Roman" panose="02020603050405020304" pitchFamily="18" charset="0"/>
                </a:rPr>
                <a:t>到线段两个端点距离相等的点，在这条线段的垂直平分线上</a:t>
              </a:r>
            </a:p>
          </p:txBody>
        </p:sp>
        <p:sp>
          <p:nvSpPr>
            <p:cNvPr id="53258" name="Line 10"/>
            <p:cNvSpPr>
              <a:spLocks noChangeShapeType="1"/>
            </p:cNvSpPr>
            <p:nvPr/>
          </p:nvSpPr>
          <p:spPr bwMode="auto">
            <a:xfrm>
              <a:off x="1248" y="1632"/>
              <a:ext cx="2064" cy="0"/>
            </a:xfrm>
            <a:prstGeom prst="line">
              <a:avLst/>
            </a:prstGeom>
            <a:noFill/>
            <a:ln w="381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3259" name="Text Box 11"/>
            <p:cNvSpPr txBox="1">
              <a:spLocks noChangeArrowheads="1"/>
            </p:cNvSpPr>
            <p:nvPr/>
          </p:nvSpPr>
          <p:spPr bwMode="auto">
            <a:xfrm>
              <a:off x="1440" y="1229"/>
              <a:ext cx="1738" cy="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1600" b="1">
                  <a:solidFill>
                    <a:srgbClr val="A50021"/>
                  </a:solidFill>
                  <a:latin typeface="Times New Roman" panose="02020603050405020304" pitchFamily="18" charset="0"/>
                </a:rPr>
                <a:t>线段垂直平分线上的点到这条线段两个端点的距离相等</a:t>
              </a:r>
              <a:endParaRPr kumimoji="1" lang="zh-CN" altLang="en-US" sz="2400">
                <a:latin typeface="Times New Roman" panose="02020603050405020304" pitchFamily="18" charset="0"/>
              </a:endParaRPr>
            </a:p>
          </p:txBody>
        </p:sp>
      </p:grpSp>
      <p:sp>
        <p:nvSpPr>
          <p:cNvPr id="53260" name="Text Box 12"/>
          <p:cNvSpPr txBox="1">
            <a:spLocks noChangeArrowheads="1"/>
          </p:cNvSpPr>
          <p:nvPr/>
        </p:nvSpPr>
        <p:spPr bwMode="auto">
          <a:xfrm>
            <a:off x="609600" y="5029200"/>
            <a:ext cx="7391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kumimoji="1" lang="zh-CN" altLang="en-US" sz="2800" b="1">
                <a:latin typeface="Times New Roman" panose="02020603050405020304" pitchFamily="18" charset="0"/>
              </a:rPr>
              <a:t>三、</a:t>
            </a:r>
            <a:r>
              <a:rPr kumimoji="1" lang="zh-CN" altLang="en-US" sz="2000" b="1">
                <a:latin typeface="Times New Roman" panose="02020603050405020304" pitchFamily="18" charset="0"/>
              </a:rPr>
              <a:t> </a:t>
            </a:r>
            <a:r>
              <a:rPr kumimoji="1" lang="zh-CN" altLang="en-US" sz="3600" b="1">
                <a:solidFill>
                  <a:srgbClr val="FF0000"/>
                </a:solidFill>
                <a:latin typeface="Times New Roman" panose="02020603050405020304" pitchFamily="18" charset="0"/>
                <a:ea typeface="隶书" panose="02010509060101010101" pitchFamily="49" charset="-122"/>
              </a:rPr>
              <a:t>线段的垂直平分线的集合定义：</a:t>
            </a:r>
            <a:endParaRPr kumimoji="1" lang="zh-CN" altLang="en-US" sz="2400" b="1">
              <a:solidFill>
                <a:srgbClr val="FF0000"/>
              </a:solidFill>
              <a:latin typeface="Times New Roman" panose="02020603050405020304" pitchFamily="18" charset="0"/>
              <a:ea typeface="隶书" panose="02010509060101010101" pitchFamily="49" charset="-122"/>
            </a:endParaRPr>
          </a:p>
          <a:p>
            <a:pPr algn="l"/>
            <a:r>
              <a:rPr kumimoji="1" lang="zh-CN" altLang="en-US" sz="2400" b="1">
                <a:solidFill>
                  <a:srgbClr val="000099"/>
                </a:solidFill>
                <a:latin typeface="Times New Roman" panose="02020603050405020304" pitchFamily="18" charset="0"/>
                <a:ea typeface="黑体" panose="02010609060101010101" pitchFamily="49" charset="-122"/>
              </a:rPr>
              <a:t>        线段的垂直平分线可以看作是到线段两上端点距离相等的所有点的集合</a:t>
            </a:r>
            <a:endParaRPr kumimoji="1" lang="zh-CN" altLang="en-US" sz="2400">
              <a:latin typeface="Times New Roman" panose="02020603050405020304" pitchFamily="18" charset="0"/>
            </a:endParaRPr>
          </a:p>
        </p:txBody>
      </p:sp>
      <p:sp>
        <p:nvSpPr>
          <p:cNvPr id="53261" name="Text Box 13"/>
          <p:cNvSpPr txBox="1">
            <a:spLocks noChangeArrowheads="1"/>
          </p:cNvSpPr>
          <p:nvPr/>
        </p:nvSpPr>
        <p:spPr bwMode="auto">
          <a:xfrm>
            <a:off x="7543800" y="40386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kumimoji="1" lang="zh-CN" altLang="zh-CN" sz="2400">
              <a:latin typeface="Times New Roman" panose="02020603050405020304" pitchFamily="18" charset="0"/>
            </a:endParaRPr>
          </a:p>
        </p:txBody>
      </p:sp>
      <p:sp>
        <p:nvSpPr>
          <p:cNvPr id="53262" name="Line 14"/>
          <p:cNvSpPr>
            <a:spLocks noChangeShapeType="1"/>
          </p:cNvSpPr>
          <p:nvPr/>
        </p:nvSpPr>
        <p:spPr bwMode="auto">
          <a:xfrm>
            <a:off x="6553200" y="4648200"/>
            <a:ext cx="0"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3263" name="WordArt 15"/>
          <p:cNvSpPr>
            <a:spLocks noChangeArrowheads="1" noChangeShapeType="1" noTextEdit="1"/>
          </p:cNvSpPr>
          <p:nvPr/>
        </p:nvSpPr>
        <p:spPr bwMode="auto">
          <a:xfrm>
            <a:off x="609600" y="381000"/>
            <a:ext cx="2286000" cy="762000"/>
          </a:xfrm>
          <a:prstGeom prst="rect">
            <a:avLst/>
          </a:prstGeom>
        </p:spPr>
        <p:txBody>
          <a:bodyPr wrap="none" fromWordArt="1">
            <a:prstTxWarp prst="textCurveUp">
              <a:avLst>
                <a:gd name="adj" fmla="val 40356"/>
              </a:avLst>
            </a:prstTxWarp>
          </a:bodyPr>
          <a:lstStyle/>
          <a:p>
            <a:r>
              <a:rPr lang="zh-CN" altLang="en-US" sz="3600" kern="10">
                <a:ln w="12700">
                  <a:solidFill>
                    <a:srgbClr val="990033"/>
                  </a:solidFill>
                  <a:round/>
                </a:ln>
                <a:solidFill>
                  <a:srgbClr val="00CC00"/>
                </a:solidFill>
                <a:effectLst>
                  <a:outerShdw dist="45791" dir="2021404" algn="ctr" rotWithShape="0">
                    <a:srgbClr val="808080"/>
                  </a:outerShdw>
                </a:effectLst>
                <a:latin typeface="宋体" panose="02010600030101010101" pitchFamily="2" charset="-122"/>
                <a:ea typeface="宋体" panose="02010600030101010101" pitchFamily="2" charset="-122"/>
              </a:rPr>
              <a:t>小结</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32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499"/>
                                          </p:stCondLst>
                                        </p:cTn>
                                        <p:tgtEl>
                                          <p:spTgt spid="532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326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53260"/>
                                        </p:tgtEl>
                                        <p:attrNameLst>
                                          <p:attrName>style.visibility</p:attrName>
                                        </p:attrNameLst>
                                      </p:cBhvr>
                                      <p:to>
                                        <p:strVal val="visible"/>
                                      </p:to>
                                    </p:set>
                                    <p:animEffect transition="in" filter="barn(outVertical)">
                                      <p:cBhvr>
                                        <p:cTn id="31" dur="500"/>
                                        <p:tgtEl>
                                          <p:spTgt spid="53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autoUpdateAnimBg="0"/>
      <p:bldP spid="53252" grpId="0" autoUpdateAnimBg="0"/>
      <p:bldP spid="53260" grpId="0" autoUpdateAnimBg="0"/>
      <p:bldP spid="53261" grpId="0" autoUpdateAnimBg="0"/>
      <p:bldP spid="5326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9" name="Group 11"/>
          <p:cNvGrpSpPr/>
          <p:nvPr/>
        </p:nvGrpSpPr>
        <p:grpSpPr bwMode="auto">
          <a:xfrm>
            <a:off x="152400" y="20638"/>
            <a:ext cx="2160588" cy="960437"/>
            <a:chOff x="930" y="754"/>
            <a:chExt cx="1451" cy="791"/>
          </a:xfrm>
        </p:grpSpPr>
        <p:sp>
          <p:nvSpPr>
            <p:cNvPr id="22540" name="Oval 12"/>
            <p:cNvSpPr>
              <a:spLocks noChangeArrowheads="1"/>
            </p:cNvSpPr>
            <p:nvPr/>
          </p:nvSpPr>
          <p:spPr bwMode="auto">
            <a:xfrm>
              <a:off x="945" y="1298"/>
              <a:ext cx="1088"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22541" name="Picture 13" descr="MCj03788670000[1]"/>
            <p:cNvPicPr>
              <a:picLocks noChangeAspect="1" noChangeArrowheads="1"/>
            </p:cNvPicPr>
            <p:nvPr/>
          </p:nvPicPr>
          <p:blipFill>
            <a:blip r:embed="rId2" cstate="email"/>
            <a:srcRect/>
            <a:stretch>
              <a:fillRect/>
            </a:stretch>
          </p:blipFill>
          <p:spPr bwMode="auto">
            <a:xfrm>
              <a:off x="930" y="754"/>
              <a:ext cx="555" cy="780"/>
            </a:xfrm>
            <a:prstGeom prst="rect">
              <a:avLst/>
            </a:prstGeom>
            <a:noFill/>
            <a:extLst>
              <a:ext uri="{909E8E84-426E-40DD-AFC4-6F175D3DCCD1}">
                <a14:hiddenFill xmlns:a14="http://schemas.microsoft.com/office/drawing/2010/main">
                  <a:solidFill>
                    <a:srgbClr val="FFFFFF"/>
                  </a:solidFill>
                </a14:hiddenFill>
              </a:ext>
            </a:extLst>
          </p:spPr>
        </p:pic>
        <p:sp>
          <p:nvSpPr>
            <p:cNvPr id="22542" name="Text Box 14"/>
            <p:cNvSpPr txBox="1">
              <a:spLocks noChangeArrowheads="1"/>
            </p:cNvSpPr>
            <p:nvPr/>
          </p:nvSpPr>
          <p:spPr bwMode="auto">
            <a:xfrm>
              <a:off x="1445" y="1117"/>
              <a:ext cx="936" cy="4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做一做</a:t>
              </a:r>
            </a:p>
          </p:txBody>
        </p:sp>
      </p:grpSp>
      <p:sp>
        <p:nvSpPr>
          <p:cNvPr id="22543" name="Rectangle 15"/>
          <p:cNvSpPr>
            <a:spLocks noChangeArrowheads="1"/>
          </p:cNvSpPr>
          <p:nvPr/>
        </p:nvSpPr>
        <p:spPr bwMode="auto">
          <a:xfrm>
            <a:off x="1474788" y="1557338"/>
            <a:ext cx="6985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a:latin typeface="黑体" panose="02010609060101010101" pitchFamily="49" charset="-122"/>
                <a:ea typeface="黑体" panose="02010609060101010101" pitchFamily="49" charset="-122"/>
              </a:rPr>
              <a:t>如图，已知线段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，作线段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的垂直平分线</a:t>
            </a:r>
            <a:r>
              <a:rPr lang="en-US" altLang="zh-CN" sz="2500" b="1">
                <a:latin typeface="Times New Roman" panose="02020603050405020304" pitchFamily="18" charset="0"/>
                <a:ea typeface="黑体" panose="02010609060101010101" pitchFamily="49" charset="-122"/>
              </a:rPr>
              <a:t>.</a:t>
            </a:r>
          </a:p>
        </p:txBody>
      </p:sp>
      <p:pic>
        <p:nvPicPr>
          <p:cNvPr id="22544" name="Picture 16" descr="68"/>
          <p:cNvPicPr>
            <a:picLocks noChangeAspect="1" noChangeArrowheads="1"/>
          </p:cNvPicPr>
          <p:nvPr/>
        </p:nvPicPr>
        <p:blipFill>
          <a:blip r:embed="rId3" cstate="email"/>
          <a:srcRect/>
          <a:stretch>
            <a:fillRect/>
          </a:stretch>
        </p:blipFill>
        <p:spPr bwMode="auto">
          <a:xfrm>
            <a:off x="5580063" y="3328988"/>
            <a:ext cx="2654300" cy="198437"/>
          </a:xfrm>
          <a:prstGeom prst="rect">
            <a:avLst/>
          </a:prstGeom>
          <a:noFill/>
          <a:extLst>
            <a:ext uri="{909E8E84-426E-40DD-AFC4-6F175D3DCCD1}">
              <a14:hiddenFill xmlns:a14="http://schemas.microsoft.com/office/drawing/2010/main">
                <a:solidFill>
                  <a:srgbClr val="FFFFFF"/>
                </a:solidFill>
              </a14:hiddenFill>
            </a:ext>
          </a:extLst>
        </p:spPr>
      </p:pic>
      <p:pic>
        <p:nvPicPr>
          <p:cNvPr id="22545" name="Picture 17" descr="新男孩1"/>
          <p:cNvPicPr>
            <a:picLocks noChangeAspect="1" noChangeArrowheads="1"/>
          </p:cNvPicPr>
          <p:nvPr/>
        </p:nvPicPr>
        <p:blipFill>
          <a:blip r:embed="rId4" cstate="email"/>
          <a:srcRect/>
          <a:stretch>
            <a:fillRect/>
          </a:stretch>
        </p:blipFill>
        <p:spPr bwMode="auto">
          <a:xfrm>
            <a:off x="0" y="4508500"/>
            <a:ext cx="1643063" cy="1970088"/>
          </a:xfrm>
          <a:prstGeom prst="rect">
            <a:avLst/>
          </a:prstGeom>
          <a:noFill/>
          <a:extLst>
            <a:ext uri="{909E8E84-426E-40DD-AFC4-6F175D3DCCD1}">
              <a14:hiddenFill xmlns:a14="http://schemas.microsoft.com/office/drawing/2010/main">
                <a:solidFill>
                  <a:srgbClr val="FFFFFF"/>
                </a:solidFill>
              </a14:hiddenFill>
            </a:ext>
          </a:extLst>
        </p:spPr>
      </p:pic>
      <p:sp>
        <p:nvSpPr>
          <p:cNvPr id="22546" name="AutoShape 18"/>
          <p:cNvSpPr>
            <a:spLocks noChangeArrowheads="1"/>
          </p:cNvSpPr>
          <p:nvPr/>
        </p:nvSpPr>
        <p:spPr bwMode="auto">
          <a:xfrm flipH="1" flipV="1">
            <a:off x="323850" y="2349500"/>
            <a:ext cx="4392613" cy="1728788"/>
          </a:xfrm>
          <a:prstGeom prst="wedgeRoundRectCallout">
            <a:avLst>
              <a:gd name="adj1" fmla="val 36843"/>
              <a:gd name="adj2" fmla="val -72778"/>
              <a:gd name="adj3" fmla="val 16667"/>
            </a:avLst>
          </a:prstGeom>
          <a:solidFill>
            <a:schemeClr val="bg1"/>
          </a:solidFill>
          <a:ln w="9525" algn="ctr">
            <a:solidFill>
              <a:schemeClr val="tx1"/>
            </a:solidFill>
            <a:miter lim="800000"/>
          </a:ln>
          <a:effectLst>
            <a:outerShdw dist="107763" dir="18900000" algn="ctr" rotWithShape="0">
              <a:schemeClr val="bg2">
                <a:alpha val="50000"/>
              </a:schemeClr>
            </a:outerShdw>
          </a:effectLst>
        </p:spPr>
        <p:txBody>
          <a:bodyPr rot="10800000" anchor="ctr"/>
          <a:lstStyle/>
          <a:p>
            <a:pPr algn="l"/>
            <a:r>
              <a:rPr lang="en-US" altLang="zh-CN" sz="2200" b="1">
                <a:latin typeface="黑体" panose="02010609060101010101" pitchFamily="49" charset="-122"/>
                <a:ea typeface="黑体" panose="02010609060101010101" pitchFamily="49" charset="-122"/>
              </a:rPr>
              <a:t>    </a:t>
            </a:r>
            <a:r>
              <a:rPr lang="zh-CN" altLang="en-US" sz="2200" b="1">
                <a:latin typeface="黑体" panose="02010609060101010101" pitchFamily="49" charset="-122"/>
                <a:ea typeface="黑体" panose="02010609060101010101" pitchFamily="49" charset="-122"/>
              </a:rPr>
              <a:t>根据</a:t>
            </a:r>
            <a:r>
              <a:rPr lang="zh-CN" altLang="en-US" sz="2200" b="1">
                <a:latin typeface="宋体" panose="02010600030101010101" pitchFamily="2" charset="-122"/>
              </a:rPr>
              <a:t>“</a:t>
            </a:r>
            <a:r>
              <a:rPr lang="zh-CN" altLang="en-US" sz="2200" b="1">
                <a:latin typeface="黑体" panose="02010609060101010101" pitchFamily="49" charset="-122"/>
                <a:ea typeface="黑体" panose="02010609060101010101" pitchFamily="49" charset="-122"/>
              </a:rPr>
              <a:t>到线段两端距离相等的点在线段的垂直平分线上</a:t>
            </a:r>
            <a:r>
              <a:rPr lang="zh-CN" altLang="en-US" sz="2200" b="1">
                <a:latin typeface="宋体" panose="02010600030101010101" pitchFamily="2" charset="-122"/>
              </a:rPr>
              <a:t>”</a:t>
            </a:r>
            <a:r>
              <a:rPr lang="zh-CN" altLang="en-US" sz="2200" b="1">
                <a:latin typeface="黑体" panose="02010609060101010101" pitchFamily="49" charset="-122"/>
                <a:ea typeface="黑体" panose="02010609060101010101" pitchFamily="49" charset="-122"/>
              </a:rPr>
              <a:t>，要作线段</a:t>
            </a:r>
            <a:r>
              <a:rPr lang="en-US" altLang="zh-CN" sz="2200" b="1" i="1">
                <a:latin typeface="Times New Roman" panose="02020603050405020304" pitchFamily="18" charset="0"/>
                <a:ea typeface="黑体" panose="02010609060101010101" pitchFamily="49" charset="-122"/>
              </a:rPr>
              <a:t>AB</a:t>
            </a:r>
            <a:r>
              <a:rPr lang="zh-CN" altLang="en-US" sz="2200" b="1">
                <a:latin typeface="黑体" panose="02010609060101010101" pitchFamily="49" charset="-122"/>
                <a:ea typeface="黑体" panose="02010609060101010101" pitchFamily="49" charset="-122"/>
              </a:rPr>
              <a:t>的垂直平分线，关键是找出到线段</a:t>
            </a:r>
            <a:r>
              <a:rPr lang="en-US" altLang="zh-CN" sz="2200" b="1" i="1">
                <a:latin typeface="Times New Roman" panose="02020603050405020304" pitchFamily="18" charset="0"/>
                <a:ea typeface="黑体" panose="02010609060101010101" pitchFamily="49" charset="-122"/>
              </a:rPr>
              <a:t>AB</a:t>
            </a:r>
            <a:r>
              <a:rPr lang="zh-CN" altLang="en-US" sz="2200" b="1">
                <a:latin typeface="黑体" panose="02010609060101010101" pitchFamily="49" charset="-122"/>
                <a:ea typeface="黑体" panose="02010609060101010101" pitchFamily="49" charset="-122"/>
              </a:rPr>
              <a:t>两端距离相等的两点</a:t>
            </a:r>
            <a:r>
              <a:rPr lang="en-US" altLang="zh-CN" sz="2200" b="1">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2544"/>
                                        </p:tgtEl>
                                        <p:attrNameLst>
                                          <p:attrName>style.visibility</p:attrName>
                                        </p:attrNameLst>
                                      </p:cBhvr>
                                      <p:to>
                                        <p:strVal val="visible"/>
                                      </p:to>
                                    </p:set>
                                    <p:animEffect transition="in" filter="slide(fromBottom)">
                                      <p:cBhvr>
                                        <p:cTn id="7" dur="500"/>
                                        <p:tgtEl>
                                          <p:spTgt spid="2254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2545"/>
                                        </p:tgtEl>
                                        <p:attrNameLst>
                                          <p:attrName>style.visibility</p:attrName>
                                        </p:attrNameLst>
                                      </p:cBhvr>
                                      <p:to>
                                        <p:strVal val="visible"/>
                                      </p:to>
                                    </p:set>
                                  </p:childTnLst>
                                </p:cTn>
                              </p:par>
                            </p:childTnLst>
                          </p:cTn>
                        </p:par>
                        <p:par>
                          <p:cTn id="12" fill="hold">
                            <p:stCondLst>
                              <p:cond delay="0"/>
                            </p:stCondLst>
                            <p:childTnLst>
                              <p:par>
                                <p:cTn id="13" presetID="22" presetClass="entr" presetSubtype="4" fill="hold" grpId="0" nodeType="afterEffect">
                                  <p:stCondLst>
                                    <p:cond delay="0"/>
                                  </p:stCondLst>
                                  <p:childTnLst>
                                    <p:set>
                                      <p:cBhvr>
                                        <p:cTn id="14" dur="1" fill="hold">
                                          <p:stCondLst>
                                            <p:cond delay="0"/>
                                          </p:stCondLst>
                                        </p:cTn>
                                        <p:tgtEl>
                                          <p:spTgt spid="22546"/>
                                        </p:tgtEl>
                                        <p:attrNameLst>
                                          <p:attrName>style.visibility</p:attrName>
                                        </p:attrNameLst>
                                      </p:cBhvr>
                                      <p:to>
                                        <p:strVal val="visible"/>
                                      </p:to>
                                    </p:set>
                                    <p:animEffect transition="in" filter="wipe(down)">
                                      <p:cBhvr>
                                        <p:cTn id="15" dur="500"/>
                                        <p:tgtEl>
                                          <p:spTgt spid="22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143000" y="484188"/>
            <a:ext cx="35734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600" b="1">
                <a:ea typeface="黑体" panose="02010609060101010101" pitchFamily="49" charset="-122"/>
              </a:rPr>
              <a:t>想一想，做一做</a:t>
            </a:r>
          </a:p>
        </p:txBody>
      </p:sp>
      <p:sp>
        <p:nvSpPr>
          <p:cNvPr id="65539" name="Rectangle 3"/>
          <p:cNvSpPr>
            <a:spLocks noChangeArrowheads="1"/>
          </p:cNvSpPr>
          <p:nvPr/>
        </p:nvSpPr>
        <p:spPr bwMode="auto">
          <a:xfrm>
            <a:off x="971550" y="1268413"/>
            <a:ext cx="5832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a:spcBef>
                <a:spcPct val="50000"/>
              </a:spcBef>
            </a:pPr>
            <a:r>
              <a:rPr lang="zh-CN" altLang="en-US" sz="2400" b="1">
                <a:cs typeface="Times New Roman" panose="02020603050405020304" pitchFamily="18" charset="0"/>
              </a:rPr>
              <a:t>用尺规作线段的垂直平分线．</a:t>
            </a:r>
          </a:p>
        </p:txBody>
      </p:sp>
      <p:sp>
        <p:nvSpPr>
          <p:cNvPr id="65540" name="Rectangle 4"/>
          <p:cNvSpPr>
            <a:spLocks noChangeArrowheads="1"/>
          </p:cNvSpPr>
          <p:nvPr/>
        </p:nvSpPr>
        <p:spPr bwMode="auto">
          <a:xfrm>
            <a:off x="971550" y="1773238"/>
            <a:ext cx="5761038"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a:spcBef>
                <a:spcPct val="50000"/>
              </a:spcBef>
            </a:pPr>
            <a:r>
              <a:rPr lang="zh-CN" altLang="en-US" sz="2400" b="1">
                <a:cs typeface="Times New Roman" panose="02020603050405020304" pitchFamily="18" charset="0"/>
              </a:rPr>
              <a:t>已知：线段</a:t>
            </a:r>
            <a:r>
              <a:rPr lang="en-US" altLang="zh-CN" sz="2400" b="1">
                <a:cs typeface="Times New Roman" panose="02020603050405020304" pitchFamily="18" charset="0"/>
              </a:rPr>
              <a:t>AB</a:t>
            </a:r>
            <a:r>
              <a:rPr lang="zh-CN" altLang="en-US" sz="2400" b="1">
                <a:cs typeface="Times New Roman" panose="02020603050405020304" pitchFamily="18" charset="0"/>
              </a:rPr>
              <a:t>．</a:t>
            </a:r>
          </a:p>
          <a:p>
            <a:pPr algn="l" eaLnBrk="0">
              <a:spcBef>
                <a:spcPct val="50000"/>
              </a:spcBef>
            </a:pPr>
            <a:r>
              <a:rPr lang="zh-CN" altLang="en-US" sz="2400" b="1">
                <a:cs typeface="Times New Roman" panose="02020603050405020304" pitchFamily="18" charset="0"/>
              </a:rPr>
              <a:t>求作：线段</a:t>
            </a:r>
            <a:r>
              <a:rPr lang="en-US" altLang="zh-CN" sz="2400" b="1">
                <a:cs typeface="Times New Roman" panose="02020603050405020304" pitchFamily="18" charset="0"/>
              </a:rPr>
              <a:t>AB</a:t>
            </a:r>
            <a:r>
              <a:rPr lang="zh-CN" altLang="en-US" sz="2400" b="1">
                <a:cs typeface="Times New Roman" panose="02020603050405020304" pitchFamily="18" charset="0"/>
              </a:rPr>
              <a:t>的垂直平分线．</a:t>
            </a:r>
          </a:p>
        </p:txBody>
      </p:sp>
      <p:sp>
        <p:nvSpPr>
          <p:cNvPr id="65541" name="Rectangle 5"/>
          <p:cNvSpPr>
            <a:spLocks noChangeArrowheads="1"/>
          </p:cNvSpPr>
          <p:nvPr/>
        </p:nvSpPr>
        <p:spPr bwMode="auto">
          <a:xfrm>
            <a:off x="971550" y="2781300"/>
            <a:ext cx="5256213"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a:lnSpc>
                <a:spcPct val="200000"/>
              </a:lnSpc>
            </a:pPr>
            <a:r>
              <a:rPr lang="zh-CN" altLang="en-US" sz="2400" b="1">
                <a:cs typeface="Times New Roman" panose="02020603050405020304" pitchFamily="18" charset="0"/>
              </a:rPr>
              <a:t>作法：</a:t>
            </a:r>
            <a:r>
              <a:rPr lang="en-US" altLang="zh-CN" sz="2400" b="1">
                <a:cs typeface="Times New Roman" panose="02020603050405020304" pitchFamily="18" charset="0"/>
              </a:rPr>
              <a:t>1</a:t>
            </a:r>
            <a:r>
              <a:rPr lang="zh-CN" altLang="en-US" sz="2400" b="1">
                <a:cs typeface="Times New Roman" panose="02020603050405020304" pitchFamily="18" charset="0"/>
              </a:rPr>
              <a:t>．分别以点</a:t>
            </a:r>
            <a:r>
              <a:rPr lang="en-US" altLang="zh-CN" sz="2400" b="1">
                <a:cs typeface="Times New Roman" panose="02020603050405020304" pitchFamily="18" charset="0"/>
              </a:rPr>
              <a:t>A</a:t>
            </a:r>
            <a:r>
              <a:rPr lang="zh-CN" altLang="en-US" sz="2400" b="1">
                <a:cs typeface="Times New Roman" panose="02020603050405020304" pitchFamily="18" charset="0"/>
              </a:rPr>
              <a:t>和</a:t>
            </a:r>
            <a:r>
              <a:rPr lang="en-US" altLang="zh-CN" sz="2400" b="1">
                <a:cs typeface="Times New Roman" panose="02020603050405020304" pitchFamily="18" charset="0"/>
              </a:rPr>
              <a:t>B</a:t>
            </a:r>
            <a:r>
              <a:rPr lang="zh-CN" altLang="en-US" sz="2400" b="1">
                <a:cs typeface="Times New Roman" panose="02020603050405020304" pitchFamily="18" charset="0"/>
              </a:rPr>
              <a:t>为圆心，以大于     </a:t>
            </a:r>
            <a:r>
              <a:rPr lang="en-US" altLang="zh-CN" sz="2400" b="1">
                <a:cs typeface="Times New Roman" panose="02020603050405020304" pitchFamily="18" charset="0"/>
              </a:rPr>
              <a:t>AB</a:t>
            </a:r>
            <a:r>
              <a:rPr lang="zh-CN" altLang="en-US" sz="2400" b="1">
                <a:cs typeface="Times New Roman" panose="02020603050405020304" pitchFamily="18" charset="0"/>
              </a:rPr>
              <a:t>的长为半径作弧，两弧相交于点</a:t>
            </a:r>
            <a:r>
              <a:rPr lang="en-US" altLang="zh-CN" sz="2400" b="1">
                <a:cs typeface="Times New Roman" panose="02020603050405020304" pitchFamily="18" charset="0"/>
              </a:rPr>
              <a:t>C</a:t>
            </a:r>
            <a:r>
              <a:rPr lang="zh-CN" altLang="en-US" sz="2400" b="1">
                <a:cs typeface="Times New Roman" panose="02020603050405020304" pitchFamily="18" charset="0"/>
              </a:rPr>
              <a:t>和</a:t>
            </a:r>
            <a:r>
              <a:rPr lang="en-US" altLang="zh-CN" sz="2400" b="1">
                <a:cs typeface="Times New Roman" panose="02020603050405020304" pitchFamily="18" charset="0"/>
              </a:rPr>
              <a:t>D</a:t>
            </a:r>
            <a:r>
              <a:rPr lang="zh-CN" altLang="en-US" sz="2400" b="1">
                <a:cs typeface="Times New Roman" panose="02020603050405020304" pitchFamily="18" charset="0"/>
              </a:rPr>
              <a:t>．</a:t>
            </a:r>
          </a:p>
          <a:p>
            <a:pPr algn="l" eaLnBrk="0">
              <a:spcBef>
                <a:spcPct val="50000"/>
              </a:spcBef>
            </a:pPr>
            <a:r>
              <a:rPr lang="zh-CN" altLang="en-US" sz="2400" b="1">
                <a:cs typeface="Times New Roman" panose="02020603050405020304" pitchFamily="18" charset="0"/>
              </a:rPr>
              <a:t>           </a:t>
            </a:r>
            <a:r>
              <a:rPr lang="en-US" altLang="zh-CN" sz="2400" b="1">
                <a:cs typeface="Times New Roman" panose="02020603050405020304" pitchFamily="18" charset="0"/>
              </a:rPr>
              <a:t>2</a:t>
            </a:r>
            <a:r>
              <a:rPr lang="zh-CN" altLang="en-US" sz="2400" b="1">
                <a:cs typeface="Times New Roman" panose="02020603050405020304" pitchFamily="18" charset="0"/>
              </a:rPr>
              <a:t>．作直线</a:t>
            </a:r>
            <a:r>
              <a:rPr lang="en-US" altLang="zh-CN" sz="2400" b="1">
                <a:cs typeface="Times New Roman" panose="02020603050405020304" pitchFamily="18" charset="0"/>
              </a:rPr>
              <a:t>CD</a:t>
            </a:r>
            <a:r>
              <a:rPr lang="zh-CN" altLang="en-US" sz="2400" b="1">
                <a:cs typeface="Times New Roman" panose="02020603050405020304" pitchFamily="18" charset="0"/>
              </a:rPr>
              <a:t>．</a:t>
            </a:r>
          </a:p>
          <a:p>
            <a:pPr algn="l" eaLnBrk="0">
              <a:spcBef>
                <a:spcPct val="50000"/>
              </a:spcBef>
            </a:pPr>
            <a:r>
              <a:rPr lang="zh-CN" altLang="en-US" sz="2400" b="1">
                <a:cs typeface="Times New Roman" panose="02020603050405020304" pitchFamily="18" charset="0"/>
              </a:rPr>
              <a:t>       直线</a:t>
            </a:r>
            <a:r>
              <a:rPr lang="en-US" altLang="zh-CN" sz="2400" b="1">
                <a:cs typeface="Times New Roman" panose="02020603050405020304" pitchFamily="18" charset="0"/>
              </a:rPr>
              <a:t>CD</a:t>
            </a:r>
            <a:r>
              <a:rPr lang="zh-CN" altLang="en-US" sz="2400" b="1">
                <a:cs typeface="Times New Roman" panose="02020603050405020304" pitchFamily="18" charset="0"/>
              </a:rPr>
              <a:t>就是线段</a:t>
            </a:r>
            <a:r>
              <a:rPr lang="en-US" altLang="zh-CN" sz="2400" b="1">
                <a:cs typeface="Times New Roman" panose="02020603050405020304" pitchFamily="18" charset="0"/>
              </a:rPr>
              <a:t>AB</a:t>
            </a:r>
            <a:r>
              <a:rPr lang="zh-CN" altLang="en-US" sz="2400" b="1">
                <a:cs typeface="Times New Roman" panose="02020603050405020304" pitchFamily="18" charset="0"/>
              </a:rPr>
              <a:t>的垂直平分线．</a:t>
            </a:r>
          </a:p>
        </p:txBody>
      </p:sp>
      <p:sp>
        <p:nvSpPr>
          <p:cNvPr id="65542" name="Arc 6"/>
          <p:cNvSpPr/>
          <p:nvPr/>
        </p:nvSpPr>
        <p:spPr bwMode="auto">
          <a:xfrm>
            <a:off x="7094538" y="2271713"/>
            <a:ext cx="949325" cy="1373187"/>
          </a:xfrm>
          <a:custGeom>
            <a:avLst/>
            <a:gdLst>
              <a:gd name="G0" fmla="+- 13563 0 0"/>
              <a:gd name="G1" fmla="+- 19969 0 0"/>
              <a:gd name="G2" fmla="+- 21600 0 0"/>
              <a:gd name="T0" fmla="*/ 0 w 13563"/>
              <a:gd name="T1" fmla="*/ 3158 h 19969"/>
              <a:gd name="T2" fmla="*/ 5328 w 13563"/>
              <a:gd name="T3" fmla="*/ 0 h 19969"/>
              <a:gd name="T4" fmla="*/ 13563 w 13563"/>
              <a:gd name="T5" fmla="*/ 19969 h 19969"/>
            </a:gdLst>
            <a:ahLst/>
            <a:cxnLst>
              <a:cxn ang="0">
                <a:pos x="T0" y="T1"/>
              </a:cxn>
              <a:cxn ang="0">
                <a:pos x="T2" y="T3"/>
              </a:cxn>
              <a:cxn ang="0">
                <a:pos x="T4" y="T5"/>
              </a:cxn>
            </a:cxnLst>
            <a:rect l="0" t="0" r="r" b="b"/>
            <a:pathLst>
              <a:path w="13563" h="19969" fill="none" extrusionOk="0">
                <a:moveTo>
                  <a:pt x="0" y="3158"/>
                </a:moveTo>
                <a:cubicBezTo>
                  <a:pt x="1615" y="1855"/>
                  <a:pt x="3409" y="791"/>
                  <a:pt x="5328" y="0"/>
                </a:cubicBezTo>
              </a:path>
              <a:path w="13563" h="19969" stroke="0" extrusionOk="0">
                <a:moveTo>
                  <a:pt x="0" y="3158"/>
                </a:moveTo>
                <a:cubicBezTo>
                  <a:pt x="1615" y="1855"/>
                  <a:pt x="3409" y="791"/>
                  <a:pt x="5328" y="0"/>
                </a:cubicBezTo>
                <a:lnTo>
                  <a:pt x="13563" y="19969"/>
                </a:lnTo>
                <a:close/>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543" name="Arc 7"/>
          <p:cNvSpPr/>
          <p:nvPr/>
        </p:nvSpPr>
        <p:spPr bwMode="auto">
          <a:xfrm>
            <a:off x="6538913" y="2276475"/>
            <a:ext cx="957262" cy="1368425"/>
          </a:xfrm>
          <a:custGeom>
            <a:avLst/>
            <a:gdLst>
              <a:gd name="G0" fmla="+- 0 0 0"/>
              <a:gd name="G1" fmla="+- 19903 0 0"/>
              <a:gd name="G2" fmla="+- 21600 0 0"/>
              <a:gd name="T0" fmla="*/ 8393 w 13689"/>
              <a:gd name="T1" fmla="*/ 0 h 19903"/>
              <a:gd name="T2" fmla="*/ 13689 w 13689"/>
              <a:gd name="T3" fmla="*/ 3195 h 19903"/>
              <a:gd name="T4" fmla="*/ 0 w 13689"/>
              <a:gd name="T5" fmla="*/ 19903 h 19903"/>
            </a:gdLst>
            <a:ahLst/>
            <a:cxnLst>
              <a:cxn ang="0">
                <a:pos x="T0" y="T1"/>
              </a:cxn>
              <a:cxn ang="0">
                <a:pos x="T2" y="T3"/>
              </a:cxn>
              <a:cxn ang="0">
                <a:pos x="T4" y="T5"/>
              </a:cxn>
            </a:cxnLst>
            <a:rect l="0" t="0" r="r" b="b"/>
            <a:pathLst>
              <a:path w="13689" h="19903" fill="none" extrusionOk="0">
                <a:moveTo>
                  <a:pt x="8392" y="0"/>
                </a:moveTo>
                <a:cubicBezTo>
                  <a:pt x="10302" y="805"/>
                  <a:pt x="12086" y="1881"/>
                  <a:pt x="13689" y="3194"/>
                </a:cubicBezTo>
              </a:path>
              <a:path w="13689" h="19903" stroke="0" extrusionOk="0">
                <a:moveTo>
                  <a:pt x="8392" y="0"/>
                </a:moveTo>
                <a:cubicBezTo>
                  <a:pt x="10302" y="805"/>
                  <a:pt x="12086" y="1881"/>
                  <a:pt x="13689" y="3194"/>
                </a:cubicBezTo>
                <a:lnTo>
                  <a:pt x="0" y="19903"/>
                </a:lnTo>
                <a:close/>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544" name="Arc 8"/>
          <p:cNvSpPr/>
          <p:nvPr/>
        </p:nvSpPr>
        <p:spPr bwMode="auto">
          <a:xfrm>
            <a:off x="7100888" y="3644900"/>
            <a:ext cx="942975" cy="1374775"/>
          </a:xfrm>
          <a:custGeom>
            <a:avLst/>
            <a:gdLst>
              <a:gd name="G0" fmla="+- 13484 0 0"/>
              <a:gd name="G1" fmla="+- 0 0 0"/>
              <a:gd name="G2" fmla="+- 21600 0 0"/>
              <a:gd name="T0" fmla="*/ 5306 w 13484"/>
              <a:gd name="T1" fmla="*/ 19992 h 19992"/>
              <a:gd name="T2" fmla="*/ 0 w 13484"/>
              <a:gd name="T3" fmla="*/ 16874 h 19992"/>
              <a:gd name="T4" fmla="*/ 13484 w 13484"/>
              <a:gd name="T5" fmla="*/ 0 h 19992"/>
            </a:gdLst>
            <a:ahLst/>
            <a:cxnLst>
              <a:cxn ang="0">
                <a:pos x="T0" y="T1"/>
              </a:cxn>
              <a:cxn ang="0">
                <a:pos x="T2" y="T3"/>
              </a:cxn>
              <a:cxn ang="0">
                <a:pos x="T4" y="T5"/>
              </a:cxn>
            </a:cxnLst>
            <a:rect l="0" t="0" r="r" b="b"/>
            <a:pathLst>
              <a:path w="13484" h="19992" fill="none" extrusionOk="0">
                <a:moveTo>
                  <a:pt x="5305" y="19992"/>
                </a:moveTo>
                <a:cubicBezTo>
                  <a:pt x="3397" y="19211"/>
                  <a:pt x="1610" y="18161"/>
                  <a:pt x="-1" y="16874"/>
                </a:cubicBezTo>
              </a:path>
              <a:path w="13484" h="19992" stroke="0" extrusionOk="0">
                <a:moveTo>
                  <a:pt x="5305" y="19992"/>
                </a:moveTo>
                <a:cubicBezTo>
                  <a:pt x="3397" y="19211"/>
                  <a:pt x="1610" y="18161"/>
                  <a:pt x="-1" y="16874"/>
                </a:cubicBezTo>
                <a:lnTo>
                  <a:pt x="13484" y="0"/>
                </a:lnTo>
                <a:close/>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545" name="Arc 9"/>
          <p:cNvSpPr/>
          <p:nvPr/>
        </p:nvSpPr>
        <p:spPr bwMode="auto">
          <a:xfrm>
            <a:off x="6538913" y="3644900"/>
            <a:ext cx="952500" cy="1371600"/>
          </a:xfrm>
          <a:custGeom>
            <a:avLst/>
            <a:gdLst>
              <a:gd name="G0" fmla="+- 0 0 0"/>
              <a:gd name="G1" fmla="+- 0 0 0"/>
              <a:gd name="G2" fmla="+- 21600 0 0"/>
              <a:gd name="T0" fmla="*/ 13610 w 13610"/>
              <a:gd name="T1" fmla="*/ 16773 h 19927"/>
              <a:gd name="T2" fmla="*/ 8336 w 13610"/>
              <a:gd name="T3" fmla="*/ 19927 h 19927"/>
              <a:gd name="T4" fmla="*/ 0 w 13610"/>
              <a:gd name="T5" fmla="*/ 0 h 19927"/>
            </a:gdLst>
            <a:ahLst/>
            <a:cxnLst>
              <a:cxn ang="0">
                <a:pos x="T0" y="T1"/>
              </a:cxn>
              <a:cxn ang="0">
                <a:pos x="T2" y="T3"/>
              </a:cxn>
              <a:cxn ang="0">
                <a:pos x="T4" y="T5"/>
              </a:cxn>
            </a:cxnLst>
            <a:rect l="0" t="0" r="r" b="b"/>
            <a:pathLst>
              <a:path w="13610" h="19927" fill="none" extrusionOk="0">
                <a:moveTo>
                  <a:pt x="13609" y="16772"/>
                </a:moveTo>
                <a:cubicBezTo>
                  <a:pt x="12011" y="18070"/>
                  <a:pt x="10235" y="19132"/>
                  <a:pt x="8335" y="19926"/>
                </a:cubicBezTo>
              </a:path>
              <a:path w="13610" h="19927" stroke="0" extrusionOk="0">
                <a:moveTo>
                  <a:pt x="13609" y="16772"/>
                </a:moveTo>
                <a:cubicBezTo>
                  <a:pt x="12011" y="18070"/>
                  <a:pt x="10235" y="19132"/>
                  <a:pt x="8335" y="19926"/>
                </a:cubicBezTo>
                <a:lnTo>
                  <a:pt x="0" y="0"/>
                </a:lnTo>
                <a:close/>
              </a:path>
            </a:pathLst>
          </a:cu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65546" name="Line 10"/>
          <p:cNvSpPr>
            <a:spLocks noChangeShapeType="1"/>
          </p:cNvSpPr>
          <p:nvPr/>
        </p:nvSpPr>
        <p:spPr bwMode="auto">
          <a:xfrm>
            <a:off x="7308850" y="2060575"/>
            <a:ext cx="1588" cy="3167063"/>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5547" name="Group 11"/>
          <p:cNvGrpSpPr/>
          <p:nvPr/>
        </p:nvGrpSpPr>
        <p:grpSpPr bwMode="auto">
          <a:xfrm>
            <a:off x="7448550" y="4797425"/>
            <a:ext cx="236538" cy="381000"/>
            <a:chOff x="4501" y="2123"/>
            <a:chExt cx="99" cy="240"/>
          </a:xfrm>
        </p:grpSpPr>
        <p:sp>
          <p:nvSpPr>
            <p:cNvPr id="65548" name="Rectangle 12"/>
            <p:cNvSpPr>
              <a:spLocks noChangeArrowheads="1"/>
            </p:cNvSpPr>
            <p:nvPr/>
          </p:nvSpPr>
          <p:spPr bwMode="auto">
            <a:xfrm>
              <a:off x="4501" y="2123"/>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a:endParaRPr lang="zh-CN" altLang="zh-CN" b="1"/>
            </a:p>
          </p:txBody>
        </p:sp>
        <p:sp>
          <p:nvSpPr>
            <p:cNvPr id="65549" name="Rectangle 13"/>
            <p:cNvSpPr>
              <a:spLocks noChangeArrowheads="1"/>
            </p:cNvSpPr>
            <p:nvPr/>
          </p:nvSpPr>
          <p:spPr bwMode="auto">
            <a:xfrm>
              <a:off x="4505" y="2123"/>
              <a:ext cx="95"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a:r>
                <a:rPr lang="en-US" altLang="zh-CN" sz="2500" b="1" i="1">
                  <a:latin typeface="Times New Roman" panose="02020603050405020304" pitchFamily="18" charset="0"/>
                </a:rPr>
                <a:t>D</a:t>
              </a:r>
              <a:endParaRPr lang="en-US" altLang="zh-CN" b="1"/>
            </a:p>
          </p:txBody>
        </p:sp>
      </p:grpSp>
      <p:grpSp>
        <p:nvGrpSpPr>
          <p:cNvPr id="65550" name="Group 14"/>
          <p:cNvGrpSpPr/>
          <p:nvPr/>
        </p:nvGrpSpPr>
        <p:grpSpPr bwMode="auto">
          <a:xfrm>
            <a:off x="7335838" y="1989138"/>
            <a:ext cx="220662" cy="381000"/>
            <a:chOff x="4417" y="365"/>
            <a:chExt cx="136" cy="240"/>
          </a:xfrm>
        </p:grpSpPr>
        <p:sp>
          <p:nvSpPr>
            <p:cNvPr id="65551" name="Rectangle 15"/>
            <p:cNvSpPr>
              <a:spLocks noChangeArrowheads="1"/>
            </p:cNvSpPr>
            <p:nvPr/>
          </p:nvSpPr>
          <p:spPr bwMode="auto">
            <a:xfrm>
              <a:off x="4417" y="365"/>
              <a:ext cx="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a:endParaRPr lang="zh-CN" altLang="zh-CN" b="1"/>
            </a:p>
          </p:txBody>
        </p:sp>
        <p:sp>
          <p:nvSpPr>
            <p:cNvPr id="65552" name="Rectangle 16"/>
            <p:cNvSpPr>
              <a:spLocks noChangeArrowheads="1"/>
            </p:cNvSpPr>
            <p:nvPr/>
          </p:nvSpPr>
          <p:spPr bwMode="auto">
            <a:xfrm>
              <a:off x="4423" y="365"/>
              <a:ext cx="13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p>
              <a:pPr algn="l"/>
              <a:r>
                <a:rPr lang="en-US" altLang="zh-CN" sz="2500" b="1" i="1">
                  <a:latin typeface="Times New Roman" panose="02020603050405020304" pitchFamily="18" charset="0"/>
                </a:rPr>
                <a:t>C</a:t>
              </a:r>
              <a:endParaRPr lang="en-US" altLang="zh-CN" b="1"/>
            </a:p>
          </p:txBody>
        </p:sp>
      </p:grpSp>
      <p:sp>
        <p:nvSpPr>
          <p:cNvPr id="65553" name="Oval 17"/>
          <p:cNvSpPr>
            <a:spLocks noChangeArrowheads="1"/>
          </p:cNvSpPr>
          <p:nvPr/>
        </p:nvSpPr>
        <p:spPr bwMode="auto">
          <a:xfrm>
            <a:off x="7269163" y="2327275"/>
            <a:ext cx="69850" cy="52388"/>
          </a:xfrm>
          <a:prstGeom prst="ellipse">
            <a:avLst/>
          </a:prstGeom>
          <a:solidFill>
            <a:srgbClr val="FF0000"/>
          </a:solidFill>
          <a:ln w="28575">
            <a:solidFill>
              <a:schemeClr val="tx1"/>
            </a:solidFill>
            <a:round/>
          </a:ln>
        </p:spPr>
        <p:txBody>
          <a:bodyPr/>
          <a:lstStyle/>
          <a:p>
            <a:endParaRPr lang="zh-CN" altLang="en-US"/>
          </a:p>
        </p:txBody>
      </p:sp>
      <p:grpSp>
        <p:nvGrpSpPr>
          <p:cNvPr id="65554" name="Group 18"/>
          <p:cNvGrpSpPr/>
          <p:nvPr/>
        </p:nvGrpSpPr>
        <p:grpSpPr bwMode="auto">
          <a:xfrm>
            <a:off x="6300788" y="3644900"/>
            <a:ext cx="1957387" cy="403225"/>
            <a:chOff x="3759" y="1396"/>
            <a:chExt cx="1207" cy="254"/>
          </a:xfrm>
        </p:grpSpPr>
        <p:sp>
          <p:nvSpPr>
            <p:cNvPr id="65555" name="Line 19"/>
            <p:cNvSpPr>
              <a:spLocks noChangeShapeType="1"/>
            </p:cNvSpPr>
            <p:nvPr/>
          </p:nvSpPr>
          <p:spPr bwMode="auto">
            <a:xfrm>
              <a:off x="3919" y="1412"/>
              <a:ext cx="935" cy="1"/>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65556" name="Group 20"/>
            <p:cNvGrpSpPr/>
            <p:nvPr/>
          </p:nvGrpSpPr>
          <p:grpSpPr bwMode="auto">
            <a:xfrm>
              <a:off x="4824" y="1404"/>
              <a:ext cx="142" cy="246"/>
              <a:chOff x="4824" y="1404"/>
              <a:chExt cx="142" cy="246"/>
            </a:xfrm>
          </p:grpSpPr>
          <p:sp>
            <p:nvSpPr>
              <p:cNvPr id="65557" name="Rectangle 21"/>
              <p:cNvSpPr>
                <a:spLocks noChangeArrowheads="1"/>
              </p:cNvSpPr>
              <p:nvPr/>
            </p:nvSpPr>
            <p:spPr bwMode="auto">
              <a:xfrm>
                <a:off x="4824" y="1404"/>
                <a:ext cx="6" cy="179"/>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l"/>
                <a:endParaRPr lang="zh-CN" altLang="zh-CN" b="1"/>
              </a:p>
            </p:txBody>
          </p:sp>
          <p:sp>
            <p:nvSpPr>
              <p:cNvPr id="65558" name="Rectangle 22"/>
              <p:cNvSpPr>
                <a:spLocks noChangeArrowheads="1"/>
              </p:cNvSpPr>
              <p:nvPr/>
            </p:nvSpPr>
            <p:spPr bwMode="auto">
              <a:xfrm>
                <a:off x="4830" y="1404"/>
                <a:ext cx="136" cy="246"/>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l"/>
                <a:r>
                  <a:rPr lang="en-US" altLang="zh-CN" sz="2500" b="1" i="1">
                    <a:latin typeface="Times New Roman" panose="02020603050405020304" pitchFamily="18" charset="0"/>
                  </a:rPr>
                  <a:t>B</a:t>
                </a:r>
                <a:endParaRPr lang="en-US" altLang="zh-CN" b="1"/>
              </a:p>
            </p:txBody>
          </p:sp>
        </p:grpSp>
        <p:grpSp>
          <p:nvGrpSpPr>
            <p:cNvPr id="65559" name="Group 23"/>
            <p:cNvGrpSpPr/>
            <p:nvPr/>
          </p:nvGrpSpPr>
          <p:grpSpPr bwMode="auto">
            <a:xfrm>
              <a:off x="3759" y="1404"/>
              <a:ext cx="142" cy="246"/>
              <a:chOff x="3759" y="1404"/>
              <a:chExt cx="142" cy="246"/>
            </a:xfrm>
          </p:grpSpPr>
          <p:sp>
            <p:nvSpPr>
              <p:cNvPr id="65560" name="Rectangle 24"/>
              <p:cNvSpPr>
                <a:spLocks noChangeArrowheads="1"/>
              </p:cNvSpPr>
              <p:nvPr/>
            </p:nvSpPr>
            <p:spPr bwMode="auto">
              <a:xfrm>
                <a:off x="3759" y="1404"/>
                <a:ext cx="6" cy="179"/>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l"/>
                <a:endParaRPr lang="zh-CN" altLang="zh-CN" b="1"/>
              </a:p>
            </p:txBody>
          </p:sp>
          <p:sp>
            <p:nvSpPr>
              <p:cNvPr id="65561" name="Rectangle 25"/>
              <p:cNvSpPr>
                <a:spLocks noChangeArrowheads="1"/>
              </p:cNvSpPr>
              <p:nvPr/>
            </p:nvSpPr>
            <p:spPr bwMode="auto">
              <a:xfrm>
                <a:off x="3765" y="1404"/>
                <a:ext cx="136" cy="246"/>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lIns="0" tIns="0" rIns="0" bIns="0">
                <a:spAutoFit/>
              </a:bodyPr>
              <a:lstStyle/>
              <a:p>
                <a:pPr algn="l"/>
                <a:r>
                  <a:rPr lang="en-US" altLang="zh-CN" sz="2500" b="1" i="1">
                    <a:latin typeface="Times New Roman" panose="02020603050405020304" pitchFamily="18" charset="0"/>
                  </a:rPr>
                  <a:t>A</a:t>
                </a:r>
                <a:endParaRPr lang="en-US" altLang="zh-CN" b="1"/>
              </a:p>
            </p:txBody>
          </p:sp>
        </p:grpSp>
        <p:sp>
          <p:nvSpPr>
            <p:cNvPr id="65562" name="Oval 26"/>
            <p:cNvSpPr>
              <a:spLocks noChangeArrowheads="1"/>
            </p:cNvSpPr>
            <p:nvPr/>
          </p:nvSpPr>
          <p:spPr bwMode="auto">
            <a:xfrm>
              <a:off x="3903" y="1396"/>
              <a:ext cx="33" cy="32"/>
            </a:xfrm>
            <a:prstGeom prst="ellipse">
              <a:avLst/>
            </a:prstGeom>
            <a:solidFill>
              <a:srgbClr val="FFFFFF"/>
            </a:solidFill>
            <a:ln w="0">
              <a:solidFill>
                <a:schemeClr val="tx1"/>
              </a:solidFill>
              <a:round/>
            </a:ln>
          </p:spPr>
          <p:txBody>
            <a:bodyPr/>
            <a:lstStyle/>
            <a:p>
              <a:endParaRPr lang="zh-CN" altLang="en-US"/>
            </a:p>
          </p:txBody>
        </p:sp>
        <p:sp>
          <p:nvSpPr>
            <p:cNvPr id="65563" name="Oval 27"/>
            <p:cNvSpPr>
              <a:spLocks noChangeArrowheads="1"/>
            </p:cNvSpPr>
            <p:nvPr/>
          </p:nvSpPr>
          <p:spPr bwMode="auto">
            <a:xfrm>
              <a:off x="4838" y="1396"/>
              <a:ext cx="32" cy="32"/>
            </a:xfrm>
            <a:prstGeom prst="ellipse">
              <a:avLst/>
            </a:prstGeom>
            <a:solidFill>
              <a:srgbClr val="FFFFFF"/>
            </a:solidFill>
            <a:ln w="0">
              <a:solidFill>
                <a:schemeClr val="tx1"/>
              </a:solidFill>
              <a:round/>
            </a:ln>
          </p:spPr>
          <p:txBody>
            <a:bodyPr/>
            <a:lstStyle/>
            <a:p>
              <a:endParaRPr lang="zh-CN" altLang="en-US"/>
            </a:p>
          </p:txBody>
        </p:sp>
      </p:grpSp>
      <p:sp>
        <p:nvSpPr>
          <p:cNvPr id="65564" name="Oval 28"/>
          <p:cNvSpPr>
            <a:spLocks noChangeArrowheads="1"/>
          </p:cNvSpPr>
          <p:nvPr/>
        </p:nvSpPr>
        <p:spPr bwMode="auto">
          <a:xfrm>
            <a:off x="7272338" y="4910138"/>
            <a:ext cx="69850" cy="52387"/>
          </a:xfrm>
          <a:prstGeom prst="ellipse">
            <a:avLst/>
          </a:prstGeom>
          <a:solidFill>
            <a:srgbClr val="FF0000"/>
          </a:solidFill>
          <a:ln w="28575">
            <a:solidFill>
              <a:schemeClr val="tx1"/>
            </a:solidFill>
            <a:round/>
          </a:ln>
        </p:spPr>
        <p:txBody>
          <a:bodyPr/>
          <a:lstStyle/>
          <a:p>
            <a:endParaRPr lang="zh-CN" altLang="en-US"/>
          </a:p>
        </p:txBody>
      </p:sp>
      <p:graphicFrame>
        <p:nvGraphicFramePr>
          <p:cNvPr id="65565" name="Object 29"/>
          <p:cNvGraphicFramePr>
            <a:graphicFrameLocks noChangeAspect="1"/>
          </p:cNvGraphicFramePr>
          <p:nvPr/>
        </p:nvGraphicFramePr>
        <p:xfrm>
          <a:off x="1692275" y="3644900"/>
          <a:ext cx="434975" cy="792163"/>
        </p:xfrm>
        <a:graphic>
          <a:graphicData uri="http://schemas.openxmlformats.org/presentationml/2006/ole">
            <mc:AlternateContent xmlns:mc="http://schemas.openxmlformats.org/markup-compatibility/2006">
              <mc:Choice xmlns:v="urn:schemas-microsoft-com:vml" Requires="v">
                <p:oleObj spid="_x0000_s65571" name="公式" r:id="rId3" imgW="152400" imgH="393700" progId="Equation.3">
                  <p:embed/>
                </p:oleObj>
              </mc:Choice>
              <mc:Fallback>
                <p:oleObj name="公式" r:id="rId3" imgW="152400" imgH="393700"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3644900"/>
                        <a:ext cx="43497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Effect transition="in" filter="blinds(horizontal)">
                                      <p:cBhvr>
                                        <p:cTn id="7" dur="500"/>
                                        <p:tgtEl>
                                          <p:spTgt spid="65540"/>
                                        </p:tgtEl>
                                      </p:cBhvr>
                                    </p:animEffect>
                                  </p:childTnLst>
                                </p:cTn>
                              </p:par>
                              <p:par>
                                <p:cTn id="8" presetID="3" presetClass="entr" presetSubtype="10" fill="hold" nodeType="withEffect">
                                  <p:stCondLst>
                                    <p:cond delay="0"/>
                                  </p:stCondLst>
                                  <p:childTnLst>
                                    <p:set>
                                      <p:cBhvr>
                                        <p:cTn id="9" dur="1" fill="hold">
                                          <p:stCondLst>
                                            <p:cond delay="0"/>
                                          </p:stCondLst>
                                        </p:cTn>
                                        <p:tgtEl>
                                          <p:spTgt spid="65554"/>
                                        </p:tgtEl>
                                        <p:attrNameLst>
                                          <p:attrName>style.visibility</p:attrName>
                                        </p:attrNameLst>
                                      </p:cBhvr>
                                      <p:to>
                                        <p:strVal val="visible"/>
                                      </p:to>
                                    </p:set>
                                    <p:animEffect transition="in" filter="blinds(horizontal)">
                                      <p:cBhvr>
                                        <p:cTn id="10" dur="500"/>
                                        <p:tgtEl>
                                          <p:spTgt spid="6555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5541">
                                            <p:txEl>
                                              <p:pRg st="0" end="0"/>
                                            </p:txEl>
                                          </p:spTgt>
                                        </p:tgtEl>
                                        <p:attrNameLst>
                                          <p:attrName>style.visibility</p:attrName>
                                        </p:attrNameLst>
                                      </p:cBhvr>
                                      <p:to>
                                        <p:strVal val="visible"/>
                                      </p:to>
                                    </p:set>
                                    <p:animEffect transition="in" filter="blinds(horizontal)">
                                      <p:cBhvr>
                                        <p:cTn id="15" dur="500"/>
                                        <p:tgtEl>
                                          <p:spTgt spid="6554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65542"/>
                                        </p:tgtEl>
                                        <p:attrNameLst>
                                          <p:attrName>style.visibility</p:attrName>
                                        </p:attrNameLst>
                                      </p:cBhvr>
                                      <p:to>
                                        <p:strVal val="visible"/>
                                      </p:to>
                                    </p:set>
                                    <p:animEffect transition="in" filter="barn(inHorizontal)">
                                      <p:cBhvr>
                                        <p:cTn id="20" dur="500"/>
                                        <p:tgtEl>
                                          <p:spTgt spid="65542"/>
                                        </p:tgtEl>
                                      </p:cBhvr>
                                    </p:animEffect>
                                  </p:childTnLst>
                                </p:cTn>
                              </p:par>
                              <p:par>
                                <p:cTn id="21" presetID="16" presetClass="entr" presetSubtype="26" fill="hold" grpId="0" nodeType="withEffect">
                                  <p:stCondLst>
                                    <p:cond delay="0"/>
                                  </p:stCondLst>
                                  <p:childTnLst>
                                    <p:set>
                                      <p:cBhvr>
                                        <p:cTn id="22" dur="1" fill="hold">
                                          <p:stCondLst>
                                            <p:cond delay="0"/>
                                          </p:stCondLst>
                                        </p:cTn>
                                        <p:tgtEl>
                                          <p:spTgt spid="65543"/>
                                        </p:tgtEl>
                                        <p:attrNameLst>
                                          <p:attrName>style.visibility</p:attrName>
                                        </p:attrNameLst>
                                      </p:cBhvr>
                                      <p:to>
                                        <p:strVal val="visible"/>
                                      </p:to>
                                    </p:set>
                                    <p:animEffect transition="in" filter="barn(inHorizontal)">
                                      <p:cBhvr>
                                        <p:cTn id="23" dur="500"/>
                                        <p:tgtEl>
                                          <p:spTgt spid="65543"/>
                                        </p:tgtEl>
                                      </p:cBhvr>
                                    </p:animEffect>
                                  </p:childTnLst>
                                </p:cTn>
                              </p:par>
                              <p:par>
                                <p:cTn id="24" presetID="16" presetClass="entr" presetSubtype="26" fill="hold" grpId="0" nodeType="withEffect">
                                  <p:stCondLst>
                                    <p:cond delay="0"/>
                                  </p:stCondLst>
                                  <p:childTnLst>
                                    <p:set>
                                      <p:cBhvr>
                                        <p:cTn id="25" dur="1" fill="hold">
                                          <p:stCondLst>
                                            <p:cond delay="0"/>
                                          </p:stCondLst>
                                        </p:cTn>
                                        <p:tgtEl>
                                          <p:spTgt spid="65544"/>
                                        </p:tgtEl>
                                        <p:attrNameLst>
                                          <p:attrName>style.visibility</p:attrName>
                                        </p:attrNameLst>
                                      </p:cBhvr>
                                      <p:to>
                                        <p:strVal val="visible"/>
                                      </p:to>
                                    </p:set>
                                    <p:animEffect transition="in" filter="barn(inHorizontal)">
                                      <p:cBhvr>
                                        <p:cTn id="26" dur="500"/>
                                        <p:tgtEl>
                                          <p:spTgt spid="65544"/>
                                        </p:tgtEl>
                                      </p:cBhvr>
                                    </p:animEffect>
                                  </p:childTnLst>
                                </p:cTn>
                              </p:par>
                              <p:par>
                                <p:cTn id="27" presetID="16" presetClass="entr" presetSubtype="26" fill="hold" grpId="0" nodeType="withEffect">
                                  <p:stCondLst>
                                    <p:cond delay="0"/>
                                  </p:stCondLst>
                                  <p:childTnLst>
                                    <p:set>
                                      <p:cBhvr>
                                        <p:cTn id="28" dur="1" fill="hold">
                                          <p:stCondLst>
                                            <p:cond delay="0"/>
                                          </p:stCondLst>
                                        </p:cTn>
                                        <p:tgtEl>
                                          <p:spTgt spid="65545"/>
                                        </p:tgtEl>
                                        <p:attrNameLst>
                                          <p:attrName>style.visibility</p:attrName>
                                        </p:attrNameLst>
                                      </p:cBhvr>
                                      <p:to>
                                        <p:strVal val="visible"/>
                                      </p:to>
                                    </p:set>
                                    <p:animEffect transition="in" filter="barn(inHorizontal)">
                                      <p:cBhvr>
                                        <p:cTn id="29" dur="500"/>
                                        <p:tgtEl>
                                          <p:spTgt spid="65545"/>
                                        </p:tgtEl>
                                      </p:cBhvr>
                                    </p:animEffect>
                                  </p:childTnLst>
                                </p:cTn>
                              </p:par>
                              <p:par>
                                <p:cTn id="30" presetID="16" presetClass="entr" presetSubtype="26" fill="hold" nodeType="withEffect">
                                  <p:stCondLst>
                                    <p:cond delay="0"/>
                                  </p:stCondLst>
                                  <p:childTnLst>
                                    <p:set>
                                      <p:cBhvr>
                                        <p:cTn id="31" dur="1" fill="hold">
                                          <p:stCondLst>
                                            <p:cond delay="0"/>
                                          </p:stCondLst>
                                        </p:cTn>
                                        <p:tgtEl>
                                          <p:spTgt spid="65547"/>
                                        </p:tgtEl>
                                        <p:attrNameLst>
                                          <p:attrName>style.visibility</p:attrName>
                                        </p:attrNameLst>
                                      </p:cBhvr>
                                      <p:to>
                                        <p:strVal val="visible"/>
                                      </p:to>
                                    </p:set>
                                    <p:animEffect transition="in" filter="barn(inHorizontal)">
                                      <p:cBhvr>
                                        <p:cTn id="32" dur="500"/>
                                        <p:tgtEl>
                                          <p:spTgt spid="65547"/>
                                        </p:tgtEl>
                                      </p:cBhvr>
                                    </p:animEffect>
                                  </p:childTnLst>
                                </p:cTn>
                              </p:par>
                              <p:par>
                                <p:cTn id="33" presetID="16" presetClass="entr" presetSubtype="26" fill="hold" grpId="0" nodeType="withEffect">
                                  <p:stCondLst>
                                    <p:cond delay="0"/>
                                  </p:stCondLst>
                                  <p:childTnLst>
                                    <p:set>
                                      <p:cBhvr>
                                        <p:cTn id="34" dur="1" fill="hold">
                                          <p:stCondLst>
                                            <p:cond delay="0"/>
                                          </p:stCondLst>
                                        </p:cTn>
                                        <p:tgtEl>
                                          <p:spTgt spid="65553"/>
                                        </p:tgtEl>
                                        <p:attrNameLst>
                                          <p:attrName>style.visibility</p:attrName>
                                        </p:attrNameLst>
                                      </p:cBhvr>
                                      <p:to>
                                        <p:strVal val="visible"/>
                                      </p:to>
                                    </p:set>
                                    <p:animEffect transition="in" filter="barn(inHorizontal)">
                                      <p:cBhvr>
                                        <p:cTn id="35" dur="500"/>
                                        <p:tgtEl>
                                          <p:spTgt spid="65553"/>
                                        </p:tgtEl>
                                      </p:cBhvr>
                                    </p:animEffect>
                                  </p:childTnLst>
                                </p:cTn>
                              </p:par>
                              <p:par>
                                <p:cTn id="36" presetID="16" presetClass="entr" presetSubtype="26" fill="hold" grpId="0" nodeType="withEffect">
                                  <p:stCondLst>
                                    <p:cond delay="0"/>
                                  </p:stCondLst>
                                  <p:childTnLst>
                                    <p:set>
                                      <p:cBhvr>
                                        <p:cTn id="37" dur="1" fill="hold">
                                          <p:stCondLst>
                                            <p:cond delay="0"/>
                                          </p:stCondLst>
                                        </p:cTn>
                                        <p:tgtEl>
                                          <p:spTgt spid="65564"/>
                                        </p:tgtEl>
                                        <p:attrNameLst>
                                          <p:attrName>style.visibility</p:attrName>
                                        </p:attrNameLst>
                                      </p:cBhvr>
                                      <p:to>
                                        <p:strVal val="visible"/>
                                      </p:to>
                                    </p:set>
                                    <p:animEffect transition="in" filter="barn(inHorizontal)">
                                      <p:cBhvr>
                                        <p:cTn id="38" dur="500"/>
                                        <p:tgtEl>
                                          <p:spTgt spid="65564"/>
                                        </p:tgtEl>
                                      </p:cBhvr>
                                    </p:animEffect>
                                  </p:childTnLst>
                                </p:cTn>
                              </p:par>
                              <p:par>
                                <p:cTn id="39" presetID="16" presetClass="entr" presetSubtype="26" fill="hold" nodeType="withEffect">
                                  <p:stCondLst>
                                    <p:cond delay="0"/>
                                  </p:stCondLst>
                                  <p:childTnLst>
                                    <p:set>
                                      <p:cBhvr>
                                        <p:cTn id="40" dur="1" fill="hold">
                                          <p:stCondLst>
                                            <p:cond delay="0"/>
                                          </p:stCondLst>
                                        </p:cTn>
                                        <p:tgtEl>
                                          <p:spTgt spid="65550"/>
                                        </p:tgtEl>
                                        <p:attrNameLst>
                                          <p:attrName>style.visibility</p:attrName>
                                        </p:attrNameLst>
                                      </p:cBhvr>
                                      <p:to>
                                        <p:strVal val="visible"/>
                                      </p:to>
                                    </p:set>
                                    <p:animEffect transition="in" filter="barn(inHorizontal)">
                                      <p:cBhvr>
                                        <p:cTn id="41" dur="500"/>
                                        <p:tgtEl>
                                          <p:spTgt spid="65550"/>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65541">
                                            <p:txEl>
                                              <p:pRg st="1" end="1"/>
                                            </p:txEl>
                                          </p:spTgt>
                                        </p:tgtEl>
                                        <p:attrNameLst>
                                          <p:attrName>style.visibility</p:attrName>
                                        </p:attrNameLst>
                                      </p:cBhvr>
                                      <p:to>
                                        <p:strVal val="visible"/>
                                      </p:to>
                                    </p:set>
                                    <p:animEffect transition="in" filter="blinds(horizontal)">
                                      <p:cBhvr>
                                        <p:cTn id="46" dur="500"/>
                                        <p:tgtEl>
                                          <p:spTgt spid="6554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65546"/>
                                        </p:tgtEl>
                                        <p:attrNameLst>
                                          <p:attrName>style.visibility</p:attrName>
                                        </p:attrNameLst>
                                      </p:cBhvr>
                                      <p:to>
                                        <p:strVal val="visible"/>
                                      </p:to>
                                    </p:set>
                                    <p:animEffect transition="in" filter="wipe(up)">
                                      <p:cBhvr>
                                        <p:cTn id="51" dur="500"/>
                                        <p:tgtEl>
                                          <p:spTgt spid="65546"/>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65541">
                                            <p:txEl>
                                              <p:pRg st="2" end="2"/>
                                            </p:txEl>
                                          </p:spTgt>
                                        </p:tgtEl>
                                        <p:attrNameLst>
                                          <p:attrName>style.visibility</p:attrName>
                                        </p:attrNameLst>
                                      </p:cBhvr>
                                      <p:to>
                                        <p:strVal val="visible"/>
                                      </p:to>
                                    </p:set>
                                    <p:animEffect transition="in" filter="blinds(horizontal)">
                                      <p:cBhvr>
                                        <p:cTn id="56" dur="500"/>
                                        <p:tgtEl>
                                          <p:spTgt spid="655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2" grpId="0" animBg="1"/>
      <p:bldP spid="65543" grpId="0" animBg="1"/>
      <p:bldP spid="65544" grpId="0" animBg="1"/>
      <p:bldP spid="65545" grpId="0" animBg="1"/>
      <p:bldP spid="65546" grpId="0" animBg="1"/>
      <p:bldP spid="65553" grpId="0" animBg="1"/>
      <p:bldP spid="6556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7" name="Rectangle 7"/>
          <p:cNvSpPr>
            <a:spLocks noChangeArrowheads="1"/>
          </p:cNvSpPr>
          <p:nvPr/>
        </p:nvSpPr>
        <p:spPr bwMode="auto">
          <a:xfrm>
            <a:off x="1331913" y="2205038"/>
            <a:ext cx="6697662"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latin typeface="黑体" panose="02010609060101010101" pitchFamily="49" charset="-122"/>
                <a:ea typeface="黑体" panose="02010609060101010101" pitchFamily="49" charset="-122"/>
              </a:rPr>
              <a:t>    </a:t>
            </a:r>
            <a:r>
              <a:rPr lang="zh-CN" altLang="en-US" sz="2500" b="1">
                <a:latin typeface="黑体" panose="02010609060101010101" pitchFamily="49" charset="-122"/>
                <a:ea typeface="黑体" panose="02010609060101010101" pitchFamily="49" charset="-122"/>
              </a:rPr>
              <a:t>因为线段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的垂直平分线</a:t>
            </a:r>
            <a:r>
              <a:rPr lang="en-US" altLang="zh-CN" sz="2500" b="1" i="1">
                <a:latin typeface="Times New Roman" panose="02020603050405020304" pitchFamily="18" charset="0"/>
                <a:ea typeface="黑体" panose="02010609060101010101" pitchFamily="49" charset="-122"/>
              </a:rPr>
              <a:t>CD</a:t>
            </a:r>
            <a:r>
              <a:rPr lang="zh-CN" altLang="en-US" sz="2500" b="1">
                <a:latin typeface="黑体" panose="02010609060101010101" pitchFamily="49" charset="-122"/>
                <a:ea typeface="黑体" panose="02010609060101010101" pitchFamily="49" charset="-122"/>
              </a:rPr>
              <a:t>与线段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的交点就是线段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的中点，所以可以用这种方法作出线段的中点</a:t>
            </a:r>
            <a:r>
              <a:rPr lang="en-US" altLang="zh-CN" sz="2500" b="1">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187450" y="1341438"/>
            <a:ext cx="737711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500" b="1">
                <a:latin typeface="黑体" panose="02010609060101010101" pitchFamily="49" charset="-122"/>
                <a:ea typeface="黑体" panose="02010609060101010101" pitchFamily="49" charset="-122"/>
              </a:rPr>
              <a:t>    </a:t>
            </a:r>
            <a:r>
              <a:rPr lang="en-US" altLang="en-US" sz="2500" b="1">
                <a:latin typeface="黑体" panose="02010609060101010101" pitchFamily="49" charset="-122"/>
                <a:ea typeface="黑体" panose="02010609060101010101" pitchFamily="49" charset="-122"/>
              </a:rPr>
              <a:t>用尺规完成下列作图</a:t>
            </a:r>
            <a:r>
              <a:rPr lang="en-US" altLang="en-US" sz="2500" b="1">
                <a:latin typeface="宋体" panose="02010600030101010101" pitchFamily="2" charset="-122"/>
              </a:rPr>
              <a:t>（</a:t>
            </a:r>
            <a:r>
              <a:rPr lang="en-US" altLang="en-US" sz="2500" b="1">
                <a:latin typeface="黑体" panose="02010609060101010101" pitchFamily="49" charset="-122"/>
                <a:ea typeface="黑体" panose="02010609060101010101" pitchFamily="49" charset="-122"/>
              </a:rPr>
              <a:t>只保留作图痕迹，不要求写出作法</a:t>
            </a:r>
            <a:r>
              <a:rPr lang="en-US" altLang="en-US" sz="2500" b="1">
                <a:latin typeface="宋体" panose="02010600030101010101" pitchFamily="2" charset="-122"/>
              </a:rPr>
              <a:t>）.</a:t>
            </a:r>
          </a:p>
          <a:p>
            <a:endParaRPr lang="en-US" altLang="zh-CN" sz="2500" b="1">
              <a:latin typeface="Times New Roman" panose="02020603050405020304" pitchFamily="18" charset="0"/>
              <a:ea typeface="黑体" panose="02010609060101010101" pitchFamily="49" charset="-122"/>
            </a:endParaRPr>
          </a:p>
          <a:p>
            <a:r>
              <a:rPr lang="en-US" altLang="en-US" sz="2500" b="1">
                <a:latin typeface="Times New Roman" panose="02020603050405020304" pitchFamily="18" charset="0"/>
                <a:ea typeface="黑体" panose="02010609060101010101" pitchFamily="49" charset="-122"/>
              </a:rPr>
              <a:t>1.</a:t>
            </a:r>
            <a:r>
              <a:rPr lang="en-US" altLang="en-US" sz="2500" b="1">
                <a:latin typeface="黑体" panose="02010609060101010101" pitchFamily="49" charset="-122"/>
                <a:ea typeface="黑体" panose="02010609060101010101" pitchFamily="49" charset="-122"/>
              </a:rPr>
              <a:t> 如图，在直线</a:t>
            </a:r>
            <a:r>
              <a:rPr lang="en-US" altLang="en-US" sz="2500" b="1" i="1">
                <a:latin typeface="Times New Roman" panose="02020603050405020304" pitchFamily="18" charset="0"/>
                <a:ea typeface="黑体" panose="02010609060101010101" pitchFamily="49" charset="-122"/>
              </a:rPr>
              <a:t>l</a:t>
            </a:r>
            <a:r>
              <a:rPr lang="en-US" altLang="en-US" sz="2500" b="1">
                <a:latin typeface="黑体" panose="02010609060101010101" pitchFamily="49" charset="-122"/>
                <a:ea typeface="黑体" panose="02010609060101010101" pitchFamily="49" charset="-122"/>
              </a:rPr>
              <a:t>上求作一点</a:t>
            </a:r>
            <a:r>
              <a:rPr lang="en-US" altLang="en-US" sz="2500" b="1" i="1">
                <a:latin typeface="Times New Roman" panose="02020603050405020304" pitchFamily="18" charset="0"/>
                <a:ea typeface="黑体" panose="02010609060101010101" pitchFamily="49" charset="-122"/>
              </a:rPr>
              <a:t>P</a:t>
            </a:r>
            <a:r>
              <a:rPr lang="en-US" altLang="en-US" sz="2500" b="1">
                <a:latin typeface="黑体" panose="02010609060101010101" pitchFamily="49" charset="-122"/>
                <a:ea typeface="黑体" panose="02010609060101010101" pitchFamily="49" charset="-122"/>
              </a:rPr>
              <a:t>，使</a:t>
            </a:r>
            <a:r>
              <a:rPr lang="en-US" altLang="en-US" sz="2500" b="1" i="1">
                <a:latin typeface="Times New Roman" panose="02020603050405020304" pitchFamily="18" charset="0"/>
                <a:ea typeface="黑体" panose="02010609060101010101" pitchFamily="49" charset="-122"/>
              </a:rPr>
              <a:t>PA</a:t>
            </a:r>
            <a:r>
              <a:rPr lang="en-US" altLang="en-US" sz="2500" b="1">
                <a:latin typeface="Times New Roman" panose="02020603050405020304" pitchFamily="18" charset="0"/>
                <a:ea typeface="黑体" panose="02010609060101010101" pitchFamily="49" charset="-122"/>
              </a:rPr>
              <a:t>=</a:t>
            </a:r>
            <a:r>
              <a:rPr lang="en-US" altLang="en-US" sz="2500" b="1" i="1">
                <a:latin typeface="Times New Roman" panose="02020603050405020304" pitchFamily="18" charset="0"/>
                <a:ea typeface="黑体" panose="02010609060101010101" pitchFamily="49" charset="-122"/>
              </a:rPr>
              <a:t> PB.</a:t>
            </a:r>
            <a:endParaRPr lang="en-US" altLang="zh-CN" sz="2500" b="1" i="1">
              <a:latin typeface="Times New Roman" panose="02020603050405020304" pitchFamily="18" charset="0"/>
              <a:ea typeface="黑体" panose="02010609060101010101" pitchFamily="49" charset="-122"/>
            </a:endParaRPr>
          </a:p>
        </p:txBody>
      </p:sp>
      <p:grpSp>
        <p:nvGrpSpPr>
          <p:cNvPr id="27655" name="Group 7"/>
          <p:cNvGrpSpPr/>
          <p:nvPr/>
        </p:nvGrpSpPr>
        <p:grpSpPr bwMode="auto">
          <a:xfrm>
            <a:off x="146050" y="55563"/>
            <a:ext cx="1530350" cy="1239837"/>
            <a:chOff x="657" y="845"/>
            <a:chExt cx="1181" cy="1172"/>
          </a:xfrm>
        </p:grpSpPr>
        <p:sp>
          <p:nvSpPr>
            <p:cNvPr id="27656" name="Oval 8"/>
            <p:cNvSpPr>
              <a:spLocks noChangeArrowheads="1"/>
            </p:cNvSpPr>
            <p:nvPr/>
          </p:nvSpPr>
          <p:spPr bwMode="auto">
            <a:xfrm>
              <a:off x="657" y="1661"/>
              <a:ext cx="1088"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27657" name="Picture 9" descr="MCj04325840000[1]"/>
            <p:cNvPicPr>
              <a:picLocks noChangeAspect="1" noChangeArrowheads="1"/>
            </p:cNvPicPr>
            <p:nvPr/>
          </p:nvPicPr>
          <p:blipFill>
            <a:blip r:embed="rId2"/>
            <a:srcRect/>
            <a:stretch>
              <a:fillRect/>
            </a:stretch>
          </p:blipFill>
          <p:spPr bwMode="auto">
            <a:xfrm>
              <a:off x="657" y="845"/>
              <a:ext cx="1152" cy="1152"/>
            </a:xfrm>
            <a:prstGeom prst="rect">
              <a:avLst/>
            </a:prstGeom>
            <a:noFill/>
            <a:extLst>
              <a:ext uri="{909E8E84-426E-40DD-AFC4-6F175D3DCCD1}">
                <a14:hiddenFill xmlns:a14="http://schemas.microsoft.com/office/drawing/2010/main">
                  <a:solidFill>
                    <a:srgbClr val="FFFFFF"/>
                  </a:solidFill>
                </a14:hiddenFill>
              </a:ext>
            </a:extLst>
          </p:spPr>
        </p:pic>
        <p:sp>
          <p:nvSpPr>
            <p:cNvPr id="27658" name="Text Box 10"/>
            <p:cNvSpPr txBox="1">
              <a:spLocks noChangeArrowheads="1"/>
            </p:cNvSpPr>
            <p:nvPr/>
          </p:nvSpPr>
          <p:spPr bwMode="auto">
            <a:xfrm>
              <a:off x="1067" y="1526"/>
              <a:ext cx="771" cy="49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练习</a:t>
              </a:r>
            </a:p>
          </p:txBody>
        </p:sp>
      </p:grpSp>
      <p:pic>
        <p:nvPicPr>
          <p:cNvPr id="27666" name="Picture 18" descr="dd045"/>
          <p:cNvPicPr>
            <a:picLocks noChangeAspect="1" noChangeArrowheads="1"/>
          </p:cNvPicPr>
          <p:nvPr/>
        </p:nvPicPr>
        <p:blipFill>
          <a:blip r:embed="rId3"/>
          <a:srcRect/>
          <a:stretch>
            <a:fillRect/>
          </a:stretch>
        </p:blipFill>
        <p:spPr bwMode="auto">
          <a:xfrm>
            <a:off x="2484438" y="3789363"/>
            <a:ext cx="4033837" cy="13827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nvSpPr>
        <p:spPr bwMode="auto">
          <a:xfrm>
            <a:off x="642938" y="549275"/>
            <a:ext cx="7889875" cy="5021263"/>
          </a:xfrm>
          <a:prstGeom prst="rect">
            <a:avLst/>
          </a:prstGeom>
          <a:noFill/>
          <a:ln>
            <a:noFill/>
          </a:ln>
          <a:effectLst/>
          <a:extLst>
            <a:ext uri="{909E8E84-426E-40DD-AFC4-6F175D3DCCD1}">
              <a14:hiddenFill xmlns:a14="http://schemas.microsoft.com/office/drawing/2010/main">
                <a:solidFill>
                  <a:srgbClr val="FFDDFF"/>
                </a:solidFill>
              </a14:hiddenFill>
            </a:ext>
            <a:ext uri="{91240B29-F687-4F45-9708-019B960494DF}">
              <a14:hiddenLine xmlns:a14="http://schemas.microsoft.com/office/drawing/2010/main" w="19050">
                <a:solidFill>
                  <a:srgbClr val="FF33CC"/>
                </a:solidFill>
                <a:prstDash val="lgDash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50000"/>
              </a:lnSpc>
              <a:buClr>
                <a:schemeClr val="tx2"/>
              </a:buClr>
              <a:buSzPts val="2800"/>
              <a:buFont typeface="Wingdings" panose="05000000000000000000" pitchFamily="2" charset="2"/>
              <a:buNone/>
            </a:pPr>
            <a:r>
              <a:rPr lang="zh-CN" altLang="en-US" sz="2400" b="1">
                <a:latin typeface="宋体" panose="02010600030101010101" pitchFamily="2" charset="-122"/>
              </a:rPr>
              <a:t>已知：如图</a:t>
            </a:r>
            <a:r>
              <a:rPr lang="en-US" altLang="zh-CN" sz="2400" b="1">
                <a:latin typeface="宋体" panose="02010600030101010101" pitchFamily="2" charset="-122"/>
              </a:rPr>
              <a:t>,</a:t>
            </a:r>
            <a:r>
              <a:rPr lang="zh-CN" altLang="en-US" sz="2400" b="1">
                <a:latin typeface="宋体" panose="02010600030101010101" pitchFamily="2" charset="-122"/>
              </a:rPr>
              <a:t>在△</a:t>
            </a:r>
            <a:r>
              <a:rPr lang="en-US" altLang="zh-CN" sz="2400" b="1">
                <a:latin typeface="宋体" panose="02010600030101010101" pitchFamily="2" charset="-122"/>
              </a:rPr>
              <a:t>ABC</a:t>
            </a:r>
            <a:r>
              <a:rPr lang="zh-CN" altLang="en-US" sz="2400" b="1">
                <a:latin typeface="宋体" panose="02010600030101010101" pitchFamily="2" charset="-122"/>
              </a:rPr>
              <a:t>中</a:t>
            </a:r>
            <a:r>
              <a:rPr lang="en-US" altLang="zh-CN" sz="2400" b="1">
                <a:latin typeface="宋体" panose="02010600030101010101" pitchFamily="2" charset="-122"/>
              </a:rPr>
              <a:t>,AB,BC</a:t>
            </a:r>
            <a:r>
              <a:rPr lang="zh-CN" altLang="en-US" sz="2400" b="1">
                <a:latin typeface="宋体" panose="02010600030101010101" pitchFamily="2" charset="-122"/>
              </a:rPr>
              <a:t>的垂直平分线相交于点</a:t>
            </a:r>
            <a:r>
              <a:rPr lang="en-US" altLang="zh-CN" sz="2400" b="1">
                <a:latin typeface="宋体" panose="02010600030101010101" pitchFamily="2" charset="-122"/>
              </a:rPr>
              <a:t>P, </a:t>
            </a:r>
            <a:r>
              <a:rPr lang="zh-CN" altLang="en-US" sz="2400" b="1">
                <a:latin typeface="宋体" panose="02010600030101010101" pitchFamily="2" charset="-122"/>
              </a:rPr>
              <a:t>求证：点</a:t>
            </a:r>
            <a:r>
              <a:rPr lang="en-US" altLang="zh-CN" sz="2400" b="1">
                <a:latin typeface="宋体" panose="02010600030101010101" pitchFamily="2" charset="-122"/>
              </a:rPr>
              <a:t>P</a:t>
            </a:r>
            <a:r>
              <a:rPr lang="zh-CN" altLang="en-US" sz="2400" b="1">
                <a:latin typeface="宋体" panose="02010600030101010101" pitchFamily="2" charset="-122"/>
              </a:rPr>
              <a:t>也在</a:t>
            </a:r>
            <a:r>
              <a:rPr lang="en-US" altLang="zh-CN" sz="2400" b="1">
                <a:latin typeface="宋体" panose="02010600030101010101" pitchFamily="2" charset="-122"/>
              </a:rPr>
              <a:t>AC</a:t>
            </a:r>
            <a:r>
              <a:rPr lang="zh-CN" altLang="en-US" sz="2400" b="1">
                <a:latin typeface="宋体" panose="02010600030101010101" pitchFamily="2" charset="-122"/>
              </a:rPr>
              <a:t>的垂直平分线上</a:t>
            </a:r>
          </a:p>
          <a:p>
            <a:pPr algn="l" eaLnBrk="0" hangingPunct="0">
              <a:lnSpc>
                <a:spcPct val="150000"/>
              </a:lnSpc>
              <a:buClr>
                <a:schemeClr val="tx2"/>
              </a:buClr>
              <a:buSzPts val="2800"/>
              <a:buFont typeface="Wingdings" panose="05000000000000000000" pitchFamily="2" charset="2"/>
              <a:buNone/>
            </a:pPr>
            <a:r>
              <a:rPr lang="zh-CN" altLang="en-US" sz="2400" b="1">
                <a:solidFill>
                  <a:srgbClr val="FF0000"/>
                </a:solidFill>
                <a:latin typeface="宋体" panose="02010600030101010101" pitchFamily="2" charset="-122"/>
              </a:rPr>
              <a:t>证明：</a:t>
            </a:r>
            <a:r>
              <a:rPr lang="zh-CN" altLang="en-US" sz="2400" b="1">
                <a:solidFill>
                  <a:srgbClr val="0033CC"/>
                </a:solidFill>
                <a:latin typeface="宋体" panose="02010600030101010101" pitchFamily="2" charset="-122"/>
              </a:rPr>
              <a:t>连接</a:t>
            </a:r>
            <a:r>
              <a:rPr lang="en-US" altLang="zh-CN" sz="2400" b="1">
                <a:solidFill>
                  <a:srgbClr val="0033CC"/>
                </a:solidFill>
                <a:latin typeface="宋体" panose="02010600030101010101" pitchFamily="2" charset="-122"/>
              </a:rPr>
              <a:t>AP,BP,CP.</a:t>
            </a:r>
          </a:p>
          <a:p>
            <a:pPr algn="l" eaLnBrk="0" hangingPunct="0">
              <a:lnSpc>
                <a:spcPct val="150000"/>
              </a:lnSpc>
              <a:buClr>
                <a:schemeClr val="tx2"/>
              </a:buClr>
              <a:buSzPts val="2800"/>
              <a:buFont typeface="Wingdings" panose="05000000000000000000" pitchFamily="2" charset="2"/>
              <a:buNone/>
            </a:pPr>
            <a:r>
              <a:rPr lang="en-US" altLang="zh-CN" sz="2400" b="1">
                <a:solidFill>
                  <a:srgbClr val="0033CC"/>
                </a:solidFill>
                <a:latin typeface="宋体" panose="02010600030101010101" pitchFamily="2" charset="-122"/>
              </a:rPr>
              <a:t>∵</a:t>
            </a:r>
            <a:r>
              <a:rPr lang="zh-CN" altLang="en-US" sz="2400" b="1">
                <a:solidFill>
                  <a:srgbClr val="0033CC"/>
                </a:solidFill>
                <a:latin typeface="宋体" panose="02010600030101010101" pitchFamily="2" charset="-122"/>
              </a:rPr>
              <a:t>点</a:t>
            </a:r>
            <a:r>
              <a:rPr lang="en-US" altLang="zh-CN" sz="2400" b="1">
                <a:solidFill>
                  <a:srgbClr val="0033CC"/>
                </a:solidFill>
                <a:latin typeface="宋体" panose="02010600030101010101" pitchFamily="2" charset="-122"/>
              </a:rPr>
              <a:t>P</a:t>
            </a:r>
            <a:r>
              <a:rPr lang="zh-CN" altLang="en-US" sz="2400" b="1">
                <a:solidFill>
                  <a:srgbClr val="0033CC"/>
                </a:solidFill>
                <a:latin typeface="宋体" panose="02010600030101010101" pitchFamily="2" charset="-122"/>
              </a:rPr>
              <a:t>在线段</a:t>
            </a:r>
            <a:r>
              <a:rPr lang="en-US" altLang="zh-CN" sz="2400" b="1">
                <a:solidFill>
                  <a:srgbClr val="0033CC"/>
                </a:solidFill>
                <a:latin typeface="宋体" panose="02010600030101010101" pitchFamily="2" charset="-122"/>
              </a:rPr>
              <a:t>AB</a:t>
            </a:r>
            <a:r>
              <a:rPr lang="zh-CN" altLang="en-US" sz="2400" b="1">
                <a:solidFill>
                  <a:srgbClr val="0033CC"/>
                </a:solidFill>
                <a:latin typeface="宋体" panose="02010600030101010101" pitchFamily="2" charset="-122"/>
              </a:rPr>
              <a:t>的垂直平分线上</a:t>
            </a:r>
            <a:r>
              <a:rPr lang="en-US" altLang="zh-CN" sz="2400" b="1">
                <a:solidFill>
                  <a:srgbClr val="0033CC"/>
                </a:solidFill>
                <a:latin typeface="宋体" panose="02010600030101010101" pitchFamily="2" charset="-122"/>
              </a:rPr>
              <a:t>,</a:t>
            </a:r>
          </a:p>
          <a:p>
            <a:pPr algn="l" eaLnBrk="0" hangingPunct="0">
              <a:lnSpc>
                <a:spcPct val="150000"/>
              </a:lnSpc>
              <a:buClr>
                <a:schemeClr val="tx2"/>
              </a:buClr>
              <a:buSzPts val="2800"/>
              <a:buFont typeface="Wingdings" panose="05000000000000000000" pitchFamily="2" charset="2"/>
              <a:buNone/>
            </a:pPr>
            <a:r>
              <a:rPr lang="en-US" altLang="zh-CN" sz="2400" b="1">
                <a:solidFill>
                  <a:srgbClr val="0033CC"/>
                </a:solidFill>
                <a:latin typeface="宋体" panose="02010600030101010101" pitchFamily="2" charset="-122"/>
              </a:rPr>
              <a:t>∴PA=PB </a:t>
            </a:r>
          </a:p>
          <a:p>
            <a:pPr algn="l" eaLnBrk="0" hangingPunct="0">
              <a:lnSpc>
                <a:spcPct val="150000"/>
              </a:lnSpc>
              <a:buClr>
                <a:schemeClr val="tx2"/>
              </a:buClr>
              <a:buSzPts val="2800"/>
              <a:buFont typeface="Wingdings" panose="05000000000000000000" pitchFamily="2" charset="2"/>
              <a:buNone/>
            </a:pPr>
            <a:r>
              <a:rPr lang="zh-CN" altLang="en-US" sz="2400" b="1">
                <a:solidFill>
                  <a:srgbClr val="0033CC"/>
                </a:solidFill>
                <a:latin typeface="宋体" panose="02010600030101010101" pitchFamily="2" charset="-122"/>
              </a:rPr>
              <a:t>同理</a:t>
            </a:r>
            <a:r>
              <a:rPr lang="en-US" altLang="zh-CN" sz="2400" b="1">
                <a:solidFill>
                  <a:srgbClr val="0033CC"/>
                </a:solidFill>
                <a:latin typeface="宋体" panose="02010600030101010101" pitchFamily="2" charset="-122"/>
              </a:rPr>
              <a:t>,PB=PC.</a:t>
            </a:r>
          </a:p>
          <a:p>
            <a:pPr algn="l" eaLnBrk="0" hangingPunct="0">
              <a:lnSpc>
                <a:spcPct val="150000"/>
              </a:lnSpc>
              <a:buClr>
                <a:schemeClr val="tx2"/>
              </a:buClr>
              <a:buSzPts val="2800"/>
              <a:buFont typeface="Wingdings" panose="05000000000000000000" pitchFamily="2" charset="2"/>
              <a:buNone/>
            </a:pPr>
            <a:r>
              <a:rPr lang="en-US" altLang="zh-CN" sz="2400" b="1">
                <a:solidFill>
                  <a:srgbClr val="0033CC"/>
                </a:solidFill>
                <a:latin typeface="宋体" panose="02010600030101010101" pitchFamily="2" charset="-122"/>
              </a:rPr>
              <a:t>∴PA=PC.</a:t>
            </a:r>
          </a:p>
          <a:p>
            <a:pPr algn="l" eaLnBrk="0" hangingPunct="0">
              <a:lnSpc>
                <a:spcPct val="150000"/>
              </a:lnSpc>
              <a:buClr>
                <a:schemeClr val="tx2"/>
              </a:buClr>
              <a:buSzPts val="2800"/>
              <a:buFont typeface="Wingdings" panose="05000000000000000000" pitchFamily="2" charset="2"/>
              <a:buNone/>
            </a:pPr>
            <a:r>
              <a:rPr lang="en-US" altLang="zh-CN" sz="2400" b="1">
                <a:solidFill>
                  <a:srgbClr val="0033CC"/>
                </a:solidFill>
                <a:latin typeface="宋体" panose="02010600030101010101" pitchFamily="2" charset="-122"/>
              </a:rPr>
              <a:t>∴</a:t>
            </a:r>
            <a:r>
              <a:rPr lang="zh-CN" altLang="en-US" sz="2400" b="1">
                <a:solidFill>
                  <a:srgbClr val="0033CC"/>
                </a:solidFill>
                <a:latin typeface="宋体" panose="02010600030101010101" pitchFamily="2" charset="-122"/>
              </a:rPr>
              <a:t>点</a:t>
            </a:r>
            <a:r>
              <a:rPr lang="en-US" altLang="zh-CN" sz="2400" b="1">
                <a:solidFill>
                  <a:srgbClr val="0033CC"/>
                </a:solidFill>
                <a:latin typeface="宋体" panose="02010600030101010101" pitchFamily="2" charset="-122"/>
              </a:rPr>
              <a:t>P</a:t>
            </a:r>
            <a:r>
              <a:rPr lang="zh-CN" altLang="en-US" sz="2400" b="1">
                <a:solidFill>
                  <a:srgbClr val="0033CC"/>
                </a:solidFill>
                <a:latin typeface="宋体" panose="02010600030101010101" pitchFamily="2" charset="-122"/>
              </a:rPr>
              <a:t>在线段</a:t>
            </a:r>
            <a:r>
              <a:rPr lang="en-US" altLang="zh-CN" sz="2400" b="1">
                <a:solidFill>
                  <a:srgbClr val="0033CC"/>
                </a:solidFill>
                <a:latin typeface="宋体" panose="02010600030101010101" pitchFamily="2" charset="-122"/>
              </a:rPr>
              <a:t>AB</a:t>
            </a:r>
            <a:r>
              <a:rPr lang="zh-CN" altLang="en-US" sz="2400" b="1">
                <a:solidFill>
                  <a:srgbClr val="0033CC"/>
                </a:solidFill>
                <a:latin typeface="宋体" panose="02010600030101010101" pitchFamily="2" charset="-122"/>
              </a:rPr>
              <a:t>的垂直平分线上</a:t>
            </a:r>
            <a:r>
              <a:rPr lang="en-US" altLang="zh-CN" sz="2400" b="1">
                <a:solidFill>
                  <a:srgbClr val="0033CC"/>
                </a:solidFill>
                <a:latin typeface="宋体" panose="02010600030101010101" pitchFamily="2" charset="-122"/>
              </a:rPr>
              <a:t>,</a:t>
            </a:r>
          </a:p>
          <a:p>
            <a:pPr algn="l" eaLnBrk="0" hangingPunct="0">
              <a:lnSpc>
                <a:spcPct val="150000"/>
              </a:lnSpc>
              <a:buClr>
                <a:schemeClr val="tx2"/>
              </a:buClr>
              <a:buSzPts val="2800"/>
              <a:buFont typeface="Wingdings" panose="05000000000000000000" pitchFamily="2" charset="2"/>
              <a:buNone/>
            </a:pPr>
            <a:r>
              <a:rPr lang="en-US" altLang="zh-CN" sz="2400" b="1">
                <a:solidFill>
                  <a:srgbClr val="0033CC"/>
                </a:solidFill>
                <a:latin typeface="宋体" panose="02010600030101010101" pitchFamily="2" charset="-122"/>
              </a:rPr>
              <a:t>∴AB,BC,AC</a:t>
            </a:r>
            <a:r>
              <a:rPr lang="zh-CN" altLang="en-US" sz="2400" b="1">
                <a:solidFill>
                  <a:srgbClr val="0033CC"/>
                </a:solidFill>
                <a:latin typeface="宋体" panose="02010600030101010101" pitchFamily="2" charset="-122"/>
              </a:rPr>
              <a:t>的垂直平分线相交于一点</a:t>
            </a:r>
            <a:r>
              <a:rPr lang="en-US" altLang="zh-CN" sz="2400" b="1">
                <a:solidFill>
                  <a:srgbClr val="0033CC"/>
                </a:solidFill>
                <a:latin typeface="宋体" panose="02010600030101010101" pitchFamily="2" charset="-122"/>
              </a:rPr>
              <a:t>.</a:t>
            </a:r>
            <a:endParaRPr kumimoji="1" lang="en-US" altLang="zh-CN" sz="2400" b="1">
              <a:latin typeface="宋体" panose="02010600030101010101" pitchFamily="2" charset="-122"/>
            </a:endParaRPr>
          </a:p>
        </p:txBody>
      </p:sp>
      <p:grpSp>
        <p:nvGrpSpPr>
          <p:cNvPr id="67587" name="Group 3"/>
          <p:cNvGrpSpPr/>
          <p:nvPr/>
        </p:nvGrpSpPr>
        <p:grpSpPr bwMode="auto">
          <a:xfrm>
            <a:off x="5715000" y="2514600"/>
            <a:ext cx="2941638" cy="2514600"/>
            <a:chOff x="3600" y="1440"/>
            <a:chExt cx="1853" cy="1584"/>
          </a:xfrm>
        </p:grpSpPr>
        <p:grpSp>
          <p:nvGrpSpPr>
            <p:cNvPr id="67588" name="Group 4"/>
            <p:cNvGrpSpPr/>
            <p:nvPr/>
          </p:nvGrpSpPr>
          <p:grpSpPr bwMode="auto">
            <a:xfrm>
              <a:off x="3792" y="1584"/>
              <a:ext cx="1344" cy="1440"/>
              <a:chOff x="3600" y="1008"/>
              <a:chExt cx="1344" cy="1440"/>
            </a:xfrm>
          </p:grpSpPr>
          <p:sp>
            <p:nvSpPr>
              <p:cNvPr id="67589" name="Line 5"/>
              <p:cNvSpPr>
                <a:spLocks noChangeShapeType="1"/>
              </p:cNvSpPr>
              <p:nvPr/>
            </p:nvSpPr>
            <p:spPr bwMode="auto">
              <a:xfrm>
                <a:off x="4272" y="1008"/>
                <a:ext cx="0" cy="1440"/>
              </a:xfrm>
              <a:prstGeom prst="line">
                <a:avLst/>
              </a:prstGeom>
              <a:noFill/>
              <a:ln w="9525">
                <a:solidFill>
                  <a:schemeClr val="tx1"/>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590" name="Line 6"/>
              <p:cNvSpPr>
                <a:spLocks noChangeShapeType="1"/>
              </p:cNvSpPr>
              <p:nvPr/>
            </p:nvSpPr>
            <p:spPr bwMode="auto">
              <a:xfrm flipV="1">
                <a:off x="3600" y="1457"/>
                <a:ext cx="1344" cy="734"/>
              </a:xfrm>
              <a:prstGeom prst="line">
                <a:avLst/>
              </a:prstGeom>
              <a:noFill/>
              <a:ln w="9525">
                <a:solidFill>
                  <a:schemeClr val="tx1"/>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591" name="Line 7"/>
              <p:cNvSpPr>
                <a:spLocks noChangeShapeType="1"/>
              </p:cNvSpPr>
              <p:nvPr/>
            </p:nvSpPr>
            <p:spPr bwMode="auto">
              <a:xfrm>
                <a:off x="3607" y="1344"/>
                <a:ext cx="1330" cy="960"/>
              </a:xfrm>
              <a:prstGeom prst="line">
                <a:avLst/>
              </a:prstGeom>
              <a:noFill/>
              <a:ln w="9525">
                <a:solidFill>
                  <a:schemeClr val="tx1"/>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592" name="Line 8"/>
              <p:cNvSpPr>
                <a:spLocks noChangeShapeType="1"/>
              </p:cNvSpPr>
              <p:nvPr/>
            </p:nvSpPr>
            <p:spPr bwMode="auto">
              <a:xfrm>
                <a:off x="3600" y="2064"/>
                <a:ext cx="1344" cy="0"/>
              </a:xfrm>
              <a:prstGeom prst="line">
                <a:avLst/>
              </a:prstGeom>
              <a:noFill/>
              <a:ln w="2857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593" name="Line 9"/>
              <p:cNvSpPr>
                <a:spLocks noChangeShapeType="1"/>
              </p:cNvSpPr>
              <p:nvPr/>
            </p:nvSpPr>
            <p:spPr bwMode="auto">
              <a:xfrm>
                <a:off x="4367" y="1096"/>
                <a:ext cx="558" cy="960"/>
              </a:xfrm>
              <a:prstGeom prst="line">
                <a:avLst/>
              </a:prstGeom>
              <a:noFill/>
              <a:ln w="2857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594" name="Line 10"/>
              <p:cNvSpPr>
                <a:spLocks noChangeShapeType="1"/>
              </p:cNvSpPr>
              <p:nvPr/>
            </p:nvSpPr>
            <p:spPr bwMode="auto">
              <a:xfrm flipV="1">
                <a:off x="3600" y="1096"/>
                <a:ext cx="768" cy="968"/>
              </a:xfrm>
              <a:prstGeom prst="line">
                <a:avLst/>
              </a:prstGeom>
              <a:noFill/>
              <a:ln w="2857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
          <p:nvSpPr>
            <p:cNvPr id="67595" name="Text Box 11"/>
            <p:cNvSpPr txBox="1">
              <a:spLocks noChangeArrowheads="1"/>
            </p:cNvSpPr>
            <p:nvPr/>
          </p:nvSpPr>
          <p:spPr bwMode="auto">
            <a:xfrm>
              <a:off x="4512" y="1440"/>
              <a:ext cx="33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0000"/>
                </a:lnSpc>
                <a:spcBef>
                  <a:spcPct val="50000"/>
                </a:spcBef>
              </a:pPr>
              <a:r>
                <a:rPr kumimoji="1" lang="en-US" altLang="zh-CN" sz="2400" b="1">
                  <a:latin typeface="宋体" panose="02010600030101010101" pitchFamily="2" charset="-122"/>
                </a:rPr>
                <a:t> A</a:t>
              </a:r>
            </a:p>
          </p:txBody>
        </p:sp>
        <p:sp>
          <p:nvSpPr>
            <p:cNvPr id="67596" name="Text Box 12"/>
            <p:cNvSpPr txBox="1">
              <a:spLocks noChangeArrowheads="1"/>
            </p:cNvSpPr>
            <p:nvPr/>
          </p:nvSpPr>
          <p:spPr bwMode="auto">
            <a:xfrm>
              <a:off x="3600" y="2496"/>
              <a:ext cx="33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0000"/>
                </a:lnSpc>
                <a:spcBef>
                  <a:spcPct val="50000"/>
                </a:spcBef>
              </a:pPr>
              <a:r>
                <a:rPr kumimoji="1" lang="en-US" altLang="zh-CN" sz="2400" b="1">
                  <a:latin typeface="宋体" panose="02010600030101010101" pitchFamily="2" charset="-122"/>
                </a:rPr>
                <a:t>B</a:t>
              </a:r>
            </a:p>
          </p:txBody>
        </p:sp>
        <p:sp>
          <p:nvSpPr>
            <p:cNvPr id="67597" name="Text Box 13"/>
            <p:cNvSpPr txBox="1">
              <a:spLocks noChangeArrowheads="1"/>
            </p:cNvSpPr>
            <p:nvPr/>
          </p:nvSpPr>
          <p:spPr bwMode="auto">
            <a:xfrm>
              <a:off x="5117" y="2496"/>
              <a:ext cx="33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0000"/>
                </a:lnSpc>
                <a:spcBef>
                  <a:spcPct val="50000"/>
                </a:spcBef>
              </a:pPr>
              <a:r>
                <a:rPr kumimoji="1" lang="en-US" altLang="zh-CN" sz="2400" b="1">
                  <a:latin typeface="宋体" panose="02010600030101010101" pitchFamily="2" charset="-122"/>
                </a:rPr>
                <a:t>C</a:t>
              </a:r>
            </a:p>
          </p:txBody>
        </p:sp>
        <p:sp>
          <p:nvSpPr>
            <p:cNvPr id="67598" name="Text Box 14"/>
            <p:cNvSpPr txBox="1">
              <a:spLocks noChangeArrowheads="1"/>
            </p:cNvSpPr>
            <p:nvPr/>
          </p:nvSpPr>
          <p:spPr bwMode="auto">
            <a:xfrm>
              <a:off x="4560" y="2256"/>
              <a:ext cx="33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kumimoji="1" lang="en-US" altLang="zh-CN" sz="2400" b="1">
                <a:latin typeface="宋体" panose="02010600030101010101" pitchFamily="2" charset="-122"/>
              </a:endParaRPr>
            </a:p>
            <a:p>
              <a:pPr algn="l"/>
              <a:endParaRPr kumimoji="1" lang="en-US" altLang="zh-CN" sz="2400" b="1" baseline="-25000">
                <a:latin typeface="宋体" panose="02010600030101010101" pitchFamily="2" charset="-122"/>
              </a:endParaRPr>
            </a:p>
            <a:p>
              <a:pPr algn="l"/>
              <a:r>
                <a:rPr kumimoji="1" lang="en-US" altLang="zh-CN" sz="2400" b="1">
                  <a:latin typeface="宋体" panose="02010600030101010101" pitchFamily="2" charset="-122"/>
                </a:rPr>
                <a:t>P</a:t>
              </a:r>
            </a:p>
          </p:txBody>
        </p:sp>
        <p:sp>
          <p:nvSpPr>
            <p:cNvPr id="67599" name="Line 15"/>
            <p:cNvSpPr>
              <a:spLocks noChangeShapeType="1"/>
            </p:cNvSpPr>
            <p:nvPr/>
          </p:nvSpPr>
          <p:spPr bwMode="auto">
            <a:xfrm>
              <a:off x="4464" y="2544"/>
              <a:ext cx="96" cy="0"/>
            </a:xfrm>
            <a:prstGeom prst="line">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600" name="Line 16"/>
            <p:cNvSpPr>
              <a:spLocks noChangeShapeType="1"/>
            </p:cNvSpPr>
            <p:nvPr/>
          </p:nvSpPr>
          <p:spPr bwMode="auto">
            <a:xfrm>
              <a:off x="4560" y="2544"/>
              <a:ext cx="0" cy="88"/>
            </a:xfrm>
            <a:prstGeom prst="line">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601" name="Line 17"/>
            <p:cNvSpPr>
              <a:spLocks noChangeShapeType="1"/>
            </p:cNvSpPr>
            <p:nvPr/>
          </p:nvSpPr>
          <p:spPr bwMode="auto">
            <a:xfrm>
              <a:off x="4104" y="2256"/>
              <a:ext cx="93" cy="72"/>
            </a:xfrm>
            <a:prstGeom prst="line">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602" name="Line 18"/>
            <p:cNvSpPr>
              <a:spLocks noChangeShapeType="1"/>
            </p:cNvSpPr>
            <p:nvPr/>
          </p:nvSpPr>
          <p:spPr bwMode="auto">
            <a:xfrm flipV="1">
              <a:off x="4197" y="2233"/>
              <a:ext cx="58" cy="95"/>
            </a:xfrm>
            <a:prstGeom prst="line">
              <a:avLst/>
            </a:prstGeom>
            <a:noFill/>
            <a:ln w="9525">
              <a:solidFill>
                <a:schemeClr val="tx1"/>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
        <p:nvSpPr>
          <p:cNvPr id="67603" name="Line 19"/>
          <p:cNvSpPr>
            <a:spLocks noChangeShapeType="1"/>
          </p:cNvSpPr>
          <p:nvPr/>
        </p:nvSpPr>
        <p:spPr bwMode="auto">
          <a:xfrm flipH="1">
            <a:off x="7091363" y="2897188"/>
            <a:ext cx="168275" cy="1119187"/>
          </a:xfrm>
          <a:prstGeom prst="line">
            <a:avLst/>
          </a:prstGeom>
          <a:noFill/>
          <a:ln w="28575">
            <a:solidFill>
              <a:srgbClr val="FF0000"/>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604" name="Line 20"/>
          <p:cNvSpPr>
            <a:spLocks noChangeShapeType="1"/>
          </p:cNvSpPr>
          <p:nvPr/>
        </p:nvSpPr>
        <p:spPr bwMode="auto">
          <a:xfrm flipV="1">
            <a:off x="6030913" y="4016375"/>
            <a:ext cx="1060450" cy="390525"/>
          </a:xfrm>
          <a:prstGeom prst="line">
            <a:avLst/>
          </a:prstGeom>
          <a:noFill/>
          <a:ln w="28575">
            <a:solidFill>
              <a:srgbClr val="FF0000"/>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67605" name="Line 21"/>
          <p:cNvSpPr>
            <a:spLocks noChangeShapeType="1"/>
          </p:cNvSpPr>
          <p:nvPr/>
        </p:nvSpPr>
        <p:spPr bwMode="auto">
          <a:xfrm>
            <a:off x="7091363" y="4035425"/>
            <a:ext cx="1044575" cy="392113"/>
          </a:xfrm>
          <a:prstGeom prst="line">
            <a:avLst/>
          </a:prstGeom>
          <a:noFill/>
          <a:ln w="28575">
            <a:solidFill>
              <a:srgbClr val="FF0000"/>
            </a:solidFill>
            <a:prstDash val="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7586">
                                            <p:txEl>
                                              <p:pRg st="1" end="1"/>
                                            </p:txEl>
                                          </p:spTgt>
                                        </p:tgtEl>
                                        <p:attrNameLst>
                                          <p:attrName>style.visibility</p:attrName>
                                        </p:attrNameLst>
                                      </p:cBhvr>
                                      <p:to>
                                        <p:strVal val="visible"/>
                                      </p:to>
                                    </p:set>
                                    <p:animEffect transition="in" filter="wipe(left)">
                                      <p:cBhvr>
                                        <p:cTn id="7" dur="500"/>
                                        <p:tgtEl>
                                          <p:spTgt spid="67586">
                                            <p:txEl>
                                              <p:pRg st="1" end="1"/>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7603"/>
                                        </p:tgtEl>
                                        <p:attrNameLst>
                                          <p:attrName>style.visibility</p:attrName>
                                        </p:attrNameLst>
                                      </p:cBhvr>
                                      <p:to>
                                        <p:strVal val="visible"/>
                                      </p:to>
                                    </p:set>
                                    <p:animEffect transition="in" filter="wipe(up)">
                                      <p:cBhvr>
                                        <p:cTn id="11" dur="500"/>
                                        <p:tgtEl>
                                          <p:spTgt spid="67603"/>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7604"/>
                                        </p:tgtEl>
                                        <p:attrNameLst>
                                          <p:attrName>style.visibility</p:attrName>
                                        </p:attrNameLst>
                                      </p:cBhvr>
                                      <p:to>
                                        <p:strVal val="visible"/>
                                      </p:to>
                                    </p:set>
                                    <p:animEffect transition="in" filter="wipe(up)">
                                      <p:cBhvr>
                                        <p:cTn id="15" dur="500"/>
                                        <p:tgtEl>
                                          <p:spTgt spid="6760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7605"/>
                                        </p:tgtEl>
                                        <p:attrNameLst>
                                          <p:attrName>style.visibility</p:attrName>
                                        </p:attrNameLst>
                                      </p:cBhvr>
                                      <p:to>
                                        <p:strVal val="visible"/>
                                      </p:to>
                                    </p:set>
                                    <p:animEffect transition="in" filter="wipe(up)">
                                      <p:cBhvr>
                                        <p:cTn id="19" dur="500"/>
                                        <p:tgtEl>
                                          <p:spTgt spid="6760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7586">
                                            <p:txEl>
                                              <p:pRg st="2" end="2"/>
                                            </p:txEl>
                                          </p:spTgt>
                                        </p:tgtEl>
                                        <p:attrNameLst>
                                          <p:attrName>style.visibility</p:attrName>
                                        </p:attrNameLst>
                                      </p:cBhvr>
                                      <p:to>
                                        <p:strVal val="visible"/>
                                      </p:to>
                                    </p:set>
                                    <p:animEffect transition="in" filter="wipe(left)">
                                      <p:cBhvr>
                                        <p:cTn id="24" dur="500"/>
                                        <p:tgtEl>
                                          <p:spTgt spid="6758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7586">
                                            <p:txEl>
                                              <p:pRg st="3" end="3"/>
                                            </p:txEl>
                                          </p:spTgt>
                                        </p:tgtEl>
                                        <p:attrNameLst>
                                          <p:attrName>style.visibility</p:attrName>
                                        </p:attrNameLst>
                                      </p:cBhvr>
                                      <p:to>
                                        <p:strVal val="visible"/>
                                      </p:to>
                                    </p:set>
                                    <p:animEffect transition="in" filter="wipe(left)">
                                      <p:cBhvr>
                                        <p:cTn id="29" dur="500"/>
                                        <p:tgtEl>
                                          <p:spTgt spid="6758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67586">
                                            <p:txEl>
                                              <p:pRg st="4" end="4"/>
                                            </p:txEl>
                                          </p:spTgt>
                                        </p:tgtEl>
                                        <p:attrNameLst>
                                          <p:attrName>style.visibility</p:attrName>
                                        </p:attrNameLst>
                                      </p:cBhvr>
                                      <p:to>
                                        <p:strVal val="visible"/>
                                      </p:to>
                                    </p:set>
                                    <p:animEffect transition="in" filter="wipe(left)">
                                      <p:cBhvr>
                                        <p:cTn id="34" dur="500"/>
                                        <p:tgtEl>
                                          <p:spTgt spid="6758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67586">
                                            <p:txEl>
                                              <p:pRg st="5" end="5"/>
                                            </p:txEl>
                                          </p:spTgt>
                                        </p:tgtEl>
                                        <p:attrNameLst>
                                          <p:attrName>style.visibility</p:attrName>
                                        </p:attrNameLst>
                                      </p:cBhvr>
                                      <p:to>
                                        <p:strVal val="visible"/>
                                      </p:to>
                                    </p:set>
                                    <p:animEffect transition="in" filter="wipe(left)">
                                      <p:cBhvr>
                                        <p:cTn id="39" dur="500"/>
                                        <p:tgtEl>
                                          <p:spTgt spid="6758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67586">
                                            <p:txEl>
                                              <p:pRg st="6" end="6"/>
                                            </p:txEl>
                                          </p:spTgt>
                                        </p:tgtEl>
                                        <p:attrNameLst>
                                          <p:attrName>style.visibility</p:attrName>
                                        </p:attrNameLst>
                                      </p:cBhvr>
                                      <p:to>
                                        <p:strVal val="visible"/>
                                      </p:to>
                                    </p:set>
                                    <p:animEffect transition="in" filter="wipe(left)">
                                      <p:cBhvr>
                                        <p:cTn id="44" dur="500"/>
                                        <p:tgtEl>
                                          <p:spTgt spid="67586">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67586">
                                            <p:txEl>
                                              <p:pRg st="7" end="7"/>
                                            </p:txEl>
                                          </p:spTgt>
                                        </p:tgtEl>
                                        <p:attrNameLst>
                                          <p:attrName>style.visibility</p:attrName>
                                        </p:attrNameLst>
                                      </p:cBhvr>
                                      <p:to>
                                        <p:strVal val="visible"/>
                                      </p:to>
                                    </p:set>
                                    <p:animEffect transition="in" filter="wipe(left)">
                                      <p:cBhvr>
                                        <p:cTn id="49" dur="500"/>
                                        <p:tgtEl>
                                          <p:spTgt spid="675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03" grpId="0" animBg="1"/>
      <p:bldP spid="67604" grpId="0" animBg="1"/>
      <p:bldP spid="6760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2089150" y="1196975"/>
            <a:ext cx="56515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800100" indent="-342900" algn="l">
              <a:defRPr>
                <a:solidFill>
                  <a:schemeClr val="tx1"/>
                </a:solidFill>
                <a:latin typeface="Arial" panose="020B0604020202020204" pitchFamily="34" charset="0"/>
                <a:ea typeface="宋体" panose="02010600030101010101" pitchFamily="2" charset="-122"/>
              </a:defRPr>
            </a:lvl2pPr>
            <a:lvl3pPr marL="1257300" indent="-342900" algn="l">
              <a:defRPr>
                <a:solidFill>
                  <a:schemeClr val="tx1"/>
                </a:solidFill>
                <a:latin typeface="Arial" panose="020B0604020202020204" pitchFamily="34" charset="0"/>
                <a:ea typeface="宋体" panose="02010600030101010101" pitchFamily="2" charset="-122"/>
              </a:defRPr>
            </a:lvl3pPr>
            <a:lvl4pPr marL="1714500" indent="-342900" algn="l">
              <a:defRPr>
                <a:solidFill>
                  <a:schemeClr val="tx1"/>
                </a:solidFill>
                <a:latin typeface="Arial" panose="020B0604020202020204" pitchFamily="34" charset="0"/>
                <a:ea typeface="宋体" panose="02010600030101010101" pitchFamily="2" charset="-122"/>
              </a:defRPr>
            </a:lvl4pPr>
            <a:lvl5pPr marL="2171700" indent="-342900" algn="l">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r>
              <a:rPr lang="en-US" altLang="en-US" sz="2500" b="1">
                <a:latin typeface="Times New Roman" panose="02020603050405020304" pitchFamily="18" charset="0"/>
                <a:ea typeface="黑体" panose="02010609060101010101" pitchFamily="49" charset="-122"/>
              </a:rPr>
              <a:t>2.</a:t>
            </a:r>
            <a:r>
              <a:rPr lang="en-US" altLang="en-US" sz="2500" b="1">
                <a:latin typeface="黑体" panose="02010609060101010101" pitchFamily="49" charset="-122"/>
                <a:ea typeface="黑体" panose="02010609060101010101" pitchFamily="49" charset="-122"/>
              </a:rPr>
              <a:t> 如图，作出△</a:t>
            </a:r>
            <a:r>
              <a:rPr lang="en-US" altLang="en-US" sz="2500" b="1" i="1">
                <a:latin typeface="Times New Roman" panose="02020603050405020304" pitchFamily="18" charset="0"/>
                <a:ea typeface="黑体" panose="02010609060101010101" pitchFamily="49" charset="-122"/>
              </a:rPr>
              <a:t>ABC</a:t>
            </a:r>
            <a:r>
              <a:rPr lang="en-US" altLang="en-US" sz="2500" b="1">
                <a:latin typeface="黑体" panose="02010609060101010101" pitchFamily="49" charset="-122"/>
                <a:ea typeface="黑体" panose="02010609060101010101" pitchFamily="49" charset="-122"/>
              </a:rPr>
              <a:t>的</a:t>
            </a:r>
            <a:r>
              <a:rPr lang="en-US" altLang="en-US" sz="2500" b="1" i="1">
                <a:latin typeface="Times New Roman" panose="02020603050405020304" pitchFamily="18" charset="0"/>
                <a:ea typeface="黑体" panose="02010609060101010101" pitchFamily="49" charset="-122"/>
              </a:rPr>
              <a:t>BC</a:t>
            </a:r>
            <a:r>
              <a:rPr lang="en-US" altLang="en-US" sz="2500" b="1">
                <a:latin typeface="黑体" panose="02010609060101010101" pitchFamily="49" charset="-122"/>
                <a:ea typeface="黑体" panose="02010609060101010101" pitchFamily="49" charset="-122"/>
              </a:rPr>
              <a:t>边上的高</a:t>
            </a:r>
            <a:r>
              <a:rPr lang="en-US" altLang="en-US" sz="2500" b="1">
                <a:latin typeface="Times New Roman" panose="02020603050405020304" pitchFamily="18" charset="0"/>
                <a:ea typeface="黑体" panose="02010609060101010101" pitchFamily="49" charset="-122"/>
              </a:rPr>
              <a:t>.</a:t>
            </a:r>
            <a:endParaRPr lang="en-US" altLang="zh-CN" sz="2500" b="1">
              <a:latin typeface="Times New Roman" panose="02020603050405020304" pitchFamily="18" charset="0"/>
              <a:ea typeface="黑体" panose="02010609060101010101" pitchFamily="49" charset="-122"/>
            </a:endParaRPr>
          </a:p>
        </p:txBody>
      </p:sp>
      <p:pic>
        <p:nvPicPr>
          <p:cNvPr id="28678" name="Picture 6" descr="dd045a"/>
          <p:cNvPicPr>
            <a:picLocks noChangeAspect="1" noChangeArrowheads="1"/>
          </p:cNvPicPr>
          <p:nvPr/>
        </p:nvPicPr>
        <p:blipFill>
          <a:blip r:embed="rId2"/>
          <a:srcRect/>
          <a:stretch>
            <a:fillRect/>
          </a:stretch>
        </p:blipFill>
        <p:spPr bwMode="auto">
          <a:xfrm>
            <a:off x="2195513" y="2492375"/>
            <a:ext cx="5368925" cy="1936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2"/>
          <p:cNvGrpSpPr/>
          <p:nvPr/>
        </p:nvGrpSpPr>
        <p:grpSpPr bwMode="auto">
          <a:xfrm>
            <a:off x="228600" y="87313"/>
            <a:ext cx="1998663" cy="893762"/>
            <a:chOff x="96" y="336"/>
            <a:chExt cx="1259" cy="563"/>
          </a:xfrm>
        </p:grpSpPr>
        <p:grpSp>
          <p:nvGrpSpPr>
            <p:cNvPr id="68611" name="Group 3"/>
            <p:cNvGrpSpPr/>
            <p:nvPr/>
          </p:nvGrpSpPr>
          <p:grpSpPr bwMode="auto">
            <a:xfrm>
              <a:off x="96" y="336"/>
              <a:ext cx="879" cy="563"/>
              <a:chOff x="96" y="346"/>
              <a:chExt cx="1088" cy="697"/>
            </a:xfrm>
          </p:grpSpPr>
          <p:sp>
            <p:nvSpPr>
              <p:cNvPr id="68612" name="Oval 4"/>
              <p:cNvSpPr>
                <a:spLocks noChangeArrowheads="1"/>
              </p:cNvSpPr>
              <p:nvPr/>
            </p:nvSpPr>
            <p:spPr bwMode="auto">
              <a:xfrm>
                <a:off x="96" y="816"/>
                <a:ext cx="1088"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68613" name="Picture 5" descr="MCj04348590000[1]"/>
              <p:cNvPicPr>
                <a:picLocks noChangeAspect="1" noChangeArrowheads="1"/>
              </p:cNvPicPr>
              <p:nvPr/>
            </p:nvPicPr>
            <p:blipFill>
              <a:blip r:embed="rId2" cstate="email"/>
              <a:srcRect/>
              <a:stretch>
                <a:fillRect/>
              </a:stretch>
            </p:blipFill>
            <p:spPr bwMode="auto">
              <a:xfrm>
                <a:off x="204" y="346"/>
                <a:ext cx="636" cy="636"/>
              </a:xfrm>
              <a:prstGeom prst="rect">
                <a:avLst/>
              </a:prstGeom>
              <a:noFill/>
              <a:extLst>
                <a:ext uri="{909E8E84-426E-40DD-AFC4-6F175D3DCCD1}">
                  <a14:hiddenFill xmlns:a14="http://schemas.microsoft.com/office/drawing/2010/main">
                    <a:solidFill>
                      <a:srgbClr val="FFFFFF"/>
                    </a:solidFill>
                  </a14:hiddenFill>
                </a:ext>
              </a:extLst>
            </p:spPr>
          </p:pic>
        </p:grpSp>
        <p:sp>
          <p:nvSpPr>
            <p:cNvPr id="68614" name="Text Box 6"/>
            <p:cNvSpPr txBox="1">
              <a:spLocks noChangeArrowheads="1"/>
            </p:cNvSpPr>
            <p:nvPr/>
          </p:nvSpPr>
          <p:spPr bwMode="auto">
            <a:xfrm>
              <a:off x="431" y="572"/>
              <a:ext cx="924"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动脑筋</a:t>
              </a:r>
            </a:p>
          </p:txBody>
        </p:sp>
      </p:grpSp>
      <p:sp>
        <p:nvSpPr>
          <p:cNvPr id="68615" name="Rectangle 7"/>
          <p:cNvSpPr>
            <a:spLocks noChangeArrowheads="1"/>
          </p:cNvSpPr>
          <p:nvPr/>
        </p:nvSpPr>
        <p:spPr bwMode="auto">
          <a:xfrm>
            <a:off x="1979613" y="1628775"/>
            <a:ext cx="568801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a:latin typeface="黑体" panose="02010609060101010101" pitchFamily="49" charset="-122"/>
                <a:ea typeface="黑体" panose="02010609060101010101" pitchFamily="49" charset="-122"/>
              </a:rPr>
              <a:t>如何过一点</a:t>
            </a:r>
            <a:r>
              <a:rPr lang="en-US" altLang="zh-CN" sz="2500" b="1" i="1">
                <a:latin typeface="Times New Roman" panose="02020603050405020304" pitchFamily="18" charset="0"/>
                <a:ea typeface="黑体" panose="02010609060101010101" pitchFamily="49" charset="-122"/>
              </a:rPr>
              <a:t>P</a:t>
            </a:r>
            <a:r>
              <a:rPr lang="zh-CN" altLang="en-US" sz="2500" b="1">
                <a:latin typeface="黑体" panose="02010609060101010101" pitchFamily="49" charset="-122"/>
                <a:ea typeface="黑体" panose="02010609060101010101" pitchFamily="49" charset="-122"/>
              </a:rPr>
              <a:t>作已知直线</a:t>
            </a:r>
            <a:r>
              <a:rPr lang="en-US" altLang="zh-CN" sz="2500" b="1" i="1">
                <a:latin typeface="Times New Roman" panose="02020603050405020304" pitchFamily="18" charset="0"/>
                <a:ea typeface="黑体" panose="02010609060101010101" pitchFamily="49" charset="-122"/>
              </a:rPr>
              <a:t>l</a:t>
            </a:r>
            <a:r>
              <a:rPr lang="zh-CN" altLang="en-US" sz="2500" b="1">
                <a:latin typeface="黑体" panose="02010609060101010101" pitchFamily="49" charset="-122"/>
                <a:ea typeface="黑体" panose="02010609060101010101" pitchFamily="49" charset="-122"/>
              </a:rPr>
              <a:t>的垂线呢</a:t>
            </a:r>
            <a:r>
              <a:rPr lang="zh-CN" altLang="en-US" sz="2500" b="1">
                <a:latin typeface="宋体" panose="02010600030101010101" pitchFamily="2" charset="-122"/>
              </a:rPr>
              <a:t>？</a:t>
            </a:r>
          </a:p>
        </p:txBody>
      </p:sp>
      <p:pic>
        <p:nvPicPr>
          <p:cNvPr id="68616" name="Picture 8" descr="新女孩2"/>
          <p:cNvPicPr>
            <a:picLocks noChangeAspect="1" noChangeArrowheads="1"/>
          </p:cNvPicPr>
          <p:nvPr/>
        </p:nvPicPr>
        <p:blipFill>
          <a:blip r:embed="rId3" cstate="email"/>
          <a:srcRect/>
          <a:stretch>
            <a:fillRect/>
          </a:stretch>
        </p:blipFill>
        <p:spPr bwMode="auto">
          <a:xfrm>
            <a:off x="107950" y="4719638"/>
            <a:ext cx="1244600" cy="1878012"/>
          </a:xfrm>
          <a:prstGeom prst="rect">
            <a:avLst/>
          </a:prstGeom>
          <a:noFill/>
          <a:extLst>
            <a:ext uri="{909E8E84-426E-40DD-AFC4-6F175D3DCCD1}">
              <a14:hiddenFill xmlns:a14="http://schemas.microsoft.com/office/drawing/2010/main">
                <a:solidFill>
                  <a:srgbClr val="FFFFFF"/>
                </a:solidFill>
              </a14:hiddenFill>
            </a:ext>
          </a:extLst>
        </p:spPr>
      </p:pic>
      <p:sp>
        <p:nvSpPr>
          <p:cNvPr id="68617" name="AutoShape 9"/>
          <p:cNvSpPr>
            <a:spLocks noChangeArrowheads="1"/>
          </p:cNvSpPr>
          <p:nvPr/>
        </p:nvSpPr>
        <p:spPr bwMode="auto">
          <a:xfrm flipH="1" flipV="1">
            <a:off x="323850" y="2349500"/>
            <a:ext cx="4176713" cy="1943100"/>
          </a:xfrm>
          <a:prstGeom prst="wedgeRoundRectCallout">
            <a:avLst>
              <a:gd name="adj1" fmla="val 36088"/>
              <a:gd name="adj2" fmla="val -59398"/>
              <a:gd name="adj3" fmla="val 16667"/>
            </a:avLst>
          </a:prstGeom>
          <a:solidFill>
            <a:schemeClr val="bg1"/>
          </a:solidFill>
          <a:ln w="9525" algn="ctr">
            <a:solidFill>
              <a:schemeClr val="tx1"/>
            </a:solidFill>
            <a:miter lim="800000"/>
          </a:ln>
          <a:effectLst>
            <a:outerShdw dist="107763" dir="18900000" algn="ctr" rotWithShape="0">
              <a:schemeClr val="bg2">
                <a:alpha val="50000"/>
              </a:schemeClr>
            </a:outerShdw>
          </a:effectLst>
        </p:spPr>
        <p:txBody>
          <a:bodyPr rot="10800000" anchor="ctr"/>
          <a:lstStyle/>
          <a:p>
            <a:pPr algn="l"/>
            <a:r>
              <a:rPr lang="en-US" altLang="zh-CN" sz="2200" b="1">
                <a:latin typeface="黑体" panose="02010609060101010101" pitchFamily="49" charset="-122"/>
                <a:ea typeface="黑体" panose="02010609060101010101" pitchFamily="49" charset="-122"/>
              </a:rPr>
              <a:t>    </a:t>
            </a:r>
            <a:r>
              <a:rPr lang="zh-CN" altLang="en-US" sz="2200" b="1">
                <a:latin typeface="黑体" panose="02010609060101010101" pitchFamily="49" charset="-122"/>
                <a:ea typeface="黑体" panose="02010609060101010101" pitchFamily="49" charset="-122"/>
              </a:rPr>
              <a:t>由于两点确定一条直线， 因此我们可以通过在已知直线上作线段的垂直平分线来找出垂线上的另一点，从而确定已知直线的垂线</a:t>
            </a:r>
            <a:r>
              <a:rPr lang="en-US" altLang="zh-CN" sz="2200" b="1">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6"/>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68617"/>
                                        </p:tgtEl>
                                        <p:attrNameLst>
                                          <p:attrName>style.visibility</p:attrName>
                                        </p:attrNameLst>
                                      </p:cBhvr>
                                      <p:to>
                                        <p:strVal val="visible"/>
                                      </p:to>
                                    </p:set>
                                    <p:animEffect transition="in" filter="wipe(down)">
                                      <p:cBhvr>
                                        <p:cTn id="10" dur="500"/>
                                        <p:tgtEl>
                                          <p:spTgt spid="68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Text Box 8"/>
          <p:cNvSpPr txBox="1">
            <a:spLocks noChangeArrowheads="1"/>
          </p:cNvSpPr>
          <p:nvPr/>
        </p:nvSpPr>
        <p:spPr bwMode="auto">
          <a:xfrm>
            <a:off x="1116013" y="1268413"/>
            <a:ext cx="65532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latin typeface="Times New Roman" panose="02020603050405020304" pitchFamily="18" charset="0"/>
                <a:ea typeface="黑体" panose="02010609060101010101" pitchFamily="49" charset="-122"/>
              </a:rPr>
              <a:t>        </a:t>
            </a:r>
            <a:r>
              <a:rPr lang="zh-CN" altLang="en-US" sz="2500" b="1">
                <a:latin typeface="Times New Roman" panose="02020603050405020304" pitchFamily="18" charset="0"/>
                <a:ea typeface="黑体" panose="02010609060101010101" pitchFamily="49" charset="-122"/>
              </a:rPr>
              <a:t>如图，在</a:t>
            </a:r>
            <a:r>
              <a:rPr lang="zh-CN" altLang="en-US" sz="2500" b="1">
                <a:solidFill>
                  <a:schemeClr val="accent1"/>
                </a:solidFill>
                <a:latin typeface="Times New Roman" panose="02020603050405020304" pitchFamily="18" charset="0"/>
              </a:rPr>
              <a:t>△</a:t>
            </a:r>
            <a:r>
              <a:rPr lang="en-US" altLang="zh-CN" sz="2500" b="1" i="1">
                <a:latin typeface="Times New Roman" panose="02020603050405020304" pitchFamily="18" charset="0"/>
                <a:ea typeface="黑体" panose="02010609060101010101" pitchFamily="49" charset="-122"/>
              </a:rPr>
              <a:t>ABC</a:t>
            </a:r>
            <a:r>
              <a:rPr lang="zh-CN" altLang="en-US" sz="2500" b="1">
                <a:latin typeface="Times New Roman" panose="02020603050405020304" pitchFamily="18" charset="0"/>
                <a:ea typeface="黑体" panose="02010609060101010101" pitchFamily="49" charset="-122"/>
              </a:rPr>
              <a:t>中，</a:t>
            </a:r>
            <a:r>
              <a:rPr lang="en-US" altLang="zh-CN" sz="2500" b="1" i="1">
                <a:latin typeface="Times New Roman" panose="02020603050405020304" pitchFamily="18" charset="0"/>
                <a:ea typeface="黑体" panose="02010609060101010101" pitchFamily="49" charset="-122"/>
              </a:rPr>
              <a:t>BC</a:t>
            </a:r>
            <a:r>
              <a:rPr lang="en-US" altLang="zh-CN" sz="2500" b="1">
                <a:latin typeface="Times New Roman" panose="02020603050405020304" pitchFamily="18" charset="0"/>
                <a:ea typeface="黑体" panose="02010609060101010101" pitchFamily="49" charset="-122"/>
              </a:rPr>
              <a:t>=8cm</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AB</a:t>
            </a:r>
            <a:r>
              <a:rPr lang="zh-CN" altLang="en-US" sz="2500" b="1">
                <a:latin typeface="Times New Roman" panose="02020603050405020304" pitchFamily="18" charset="0"/>
                <a:ea typeface="黑体" panose="02010609060101010101" pitchFamily="49" charset="-122"/>
              </a:rPr>
              <a:t>的垂直平分线交</a:t>
            </a:r>
            <a:r>
              <a:rPr lang="en-US" altLang="zh-CN" sz="2500" b="1" i="1">
                <a:latin typeface="Times New Roman" panose="02020603050405020304" pitchFamily="18" charset="0"/>
                <a:ea typeface="黑体" panose="02010609060101010101" pitchFamily="49" charset="-122"/>
              </a:rPr>
              <a:t>AB</a:t>
            </a:r>
            <a:r>
              <a:rPr lang="zh-CN" altLang="en-US" sz="2500" b="1">
                <a:latin typeface="Times New Roman" panose="02020603050405020304" pitchFamily="18" charset="0"/>
                <a:ea typeface="黑体" panose="02010609060101010101" pitchFamily="49" charset="-122"/>
              </a:rPr>
              <a:t>于点</a:t>
            </a:r>
            <a:r>
              <a:rPr lang="en-US" altLang="zh-CN" sz="2500" b="1" i="1">
                <a:latin typeface="Times New Roman" panose="02020603050405020304" pitchFamily="18" charset="0"/>
                <a:ea typeface="黑体" panose="02010609060101010101" pitchFamily="49" charset="-122"/>
              </a:rPr>
              <a:t>D</a:t>
            </a:r>
            <a:r>
              <a:rPr lang="zh-CN" altLang="en-US" sz="2500" b="1">
                <a:latin typeface="Times New Roman" panose="02020603050405020304" pitchFamily="18" charset="0"/>
                <a:ea typeface="黑体" panose="02010609060101010101" pitchFamily="49" charset="-122"/>
              </a:rPr>
              <a:t>，交边</a:t>
            </a:r>
            <a:r>
              <a:rPr lang="en-US" altLang="zh-CN" sz="2500" b="1" i="1">
                <a:latin typeface="Times New Roman" panose="02020603050405020304" pitchFamily="18" charset="0"/>
                <a:ea typeface="黑体" panose="02010609060101010101" pitchFamily="49" charset="-122"/>
              </a:rPr>
              <a:t>AC</a:t>
            </a:r>
            <a:r>
              <a:rPr lang="zh-CN" altLang="en-US" sz="2500" b="1">
                <a:latin typeface="Times New Roman" panose="02020603050405020304" pitchFamily="18" charset="0"/>
                <a:ea typeface="黑体" panose="02010609060101010101" pitchFamily="49" charset="-122"/>
              </a:rPr>
              <a:t>于点</a:t>
            </a:r>
            <a:r>
              <a:rPr lang="en-US" altLang="zh-CN" sz="2500" b="1" i="1">
                <a:latin typeface="Times New Roman" panose="02020603050405020304" pitchFamily="18" charset="0"/>
                <a:ea typeface="黑体" panose="02010609060101010101" pitchFamily="49" charset="-122"/>
              </a:rPr>
              <a:t>E</a:t>
            </a:r>
            <a:r>
              <a:rPr lang="zh-CN" altLang="en-US" sz="2500" b="1">
                <a:latin typeface="Times New Roman" panose="02020603050405020304" pitchFamily="18" charset="0"/>
                <a:ea typeface="黑体" panose="02010609060101010101" pitchFamily="49" charset="-122"/>
              </a:rPr>
              <a:t>，</a:t>
            </a:r>
            <a:r>
              <a:rPr lang="zh-CN" altLang="en-US" sz="2600" b="1">
                <a:latin typeface="Times New Roman" panose="02020603050405020304" pitchFamily="18" charset="0"/>
              </a:rPr>
              <a:t>△</a:t>
            </a:r>
            <a:r>
              <a:rPr lang="en-US" altLang="zh-CN" sz="2500" b="1" i="1">
                <a:latin typeface="Times New Roman" panose="02020603050405020304" pitchFamily="18" charset="0"/>
                <a:ea typeface="黑体" panose="02010609060101010101" pitchFamily="49" charset="-122"/>
              </a:rPr>
              <a:t>BCE</a:t>
            </a:r>
            <a:r>
              <a:rPr lang="zh-CN" altLang="en-US" sz="2500" b="1">
                <a:latin typeface="Times New Roman" panose="02020603050405020304" pitchFamily="18" charset="0"/>
                <a:ea typeface="黑体" panose="02010609060101010101" pitchFamily="49" charset="-122"/>
              </a:rPr>
              <a:t>的周长等于</a:t>
            </a:r>
            <a:r>
              <a:rPr lang="en-US" altLang="zh-CN" sz="2500" b="1">
                <a:latin typeface="Times New Roman" panose="02020603050405020304" pitchFamily="18" charset="0"/>
                <a:ea typeface="黑体" panose="02010609060101010101" pitchFamily="49" charset="-122"/>
              </a:rPr>
              <a:t>18cm</a:t>
            </a:r>
            <a:r>
              <a:rPr lang="zh-CN" altLang="en-US" sz="2500" b="1">
                <a:latin typeface="Times New Roman" panose="02020603050405020304" pitchFamily="18" charset="0"/>
                <a:ea typeface="黑体" panose="02010609060101010101" pitchFamily="49" charset="-122"/>
              </a:rPr>
              <a:t>，则</a:t>
            </a:r>
            <a:r>
              <a:rPr lang="en-US" altLang="zh-CN" sz="2500" b="1" i="1">
                <a:latin typeface="Times New Roman" panose="02020603050405020304" pitchFamily="18" charset="0"/>
                <a:ea typeface="黑体" panose="02010609060101010101" pitchFamily="49" charset="-122"/>
              </a:rPr>
              <a:t>AC</a:t>
            </a:r>
            <a:r>
              <a:rPr lang="zh-CN" altLang="en-US" sz="2500" b="1">
                <a:latin typeface="Times New Roman" panose="02020603050405020304" pitchFamily="18" charset="0"/>
                <a:ea typeface="黑体" panose="02010609060101010101" pitchFamily="49" charset="-122"/>
              </a:rPr>
              <a:t>的长等于（     ）</a:t>
            </a:r>
            <a:r>
              <a:rPr lang="en-US" altLang="zh-CN" sz="2500" b="1">
                <a:latin typeface="Times New Roman" panose="02020603050405020304" pitchFamily="18" charset="0"/>
                <a:ea typeface="黑体" panose="02010609060101010101" pitchFamily="49" charset="-122"/>
              </a:rPr>
              <a:t>.</a:t>
            </a:r>
          </a:p>
          <a:p>
            <a:pPr algn="l"/>
            <a:r>
              <a:rPr lang="en-US" altLang="zh-CN" sz="2500" b="1">
                <a:latin typeface="Times New Roman" panose="02020603050405020304" pitchFamily="18" charset="0"/>
                <a:ea typeface="黑体" panose="02010609060101010101" pitchFamily="49" charset="-122"/>
              </a:rPr>
              <a:t>A.6cm          B.8cm          C.10cm          D.12cm</a:t>
            </a:r>
          </a:p>
        </p:txBody>
      </p:sp>
      <p:grpSp>
        <p:nvGrpSpPr>
          <p:cNvPr id="30722" name="Group 2"/>
          <p:cNvGrpSpPr/>
          <p:nvPr/>
        </p:nvGrpSpPr>
        <p:grpSpPr bwMode="auto">
          <a:xfrm>
            <a:off x="228600" y="0"/>
            <a:ext cx="1752600" cy="1219200"/>
            <a:chOff x="288" y="0"/>
            <a:chExt cx="1104" cy="768"/>
          </a:xfrm>
        </p:grpSpPr>
        <p:sp>
          <p:nvSpPr>
            <p:cNvPr id="30723" name="Text Box 3"/>
            <p:cNvSpPr txBox="1">
              <a:spLocks noChangeArrowheads="1"/>
            </p:cNvSpPr>
            <p:nvPr/>
          </p:nvSpPr>
          <p:spPr bwMode="auto">
            <a:xfrm>
              <a:off x="288" y="240"/>
              <a:ext cx="1104"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zh-CN" altLang="en-US" sz="2600" b="1">
                  <a:solidFill>
                    <a:srgbClr val="000066"/>
                  </a:solidFill>
                  <a:latin typeface="黑体" panose="02010609060101010101" pitchFamily="49" charset="-122"/>
                  <a:ea typeface="黑体" panose="02010609060101010101" pitchFamily="49" charset="-122"/>
                </a:rPr>
                <a:t>中考 试题</a:t>
              </a:r>
              <a:endParaRPr lang="zh-CN" altLang="en-US" sz="2600" b="1">
                <a:solidFill>
                  <a:srgbClr val="000066"/>
                </a:solidFill>
                <a:latin typeface="Times New Roman" panose="02020603050405020304" pitchFamily="18" charset="0"/>
                <a:ea typeface="黑体" panose="02010609060101010101" pitchFamily="49" charset="-122"/>
              </a:endParaRPr>
            </a:p>
          </p:txBody>
        </p:sp>
        <p:grpSp>
          <p:nvGrpSpPr>
            <p:cNvPr id="30724" name="Group 4"/>
            <p:cNvGrpSpPr/>
            <p:nvPr/>
          </p:nvGrpSpPr>
          <p:grpSpPr bwMode="auto">
            <a:xfrm rot="-6658377">
              <a:off x="163" y="173"/>
              <a:ext cx="768" cy="422"/>
              <a:chOff x="816" y="1200"/>
              <a:chExt cx="960" cy="528"/>
            </a:xfrm>
          </p:grpSpPr>
          <p:sp>
            <p:nvSpPr>
              <p:cNvPr id="30725" name="AutoShape 5"/>
              <p:cNvSpPr>
                <a:spLocks noChangeArrowheads="1"/>
              </p:cNvSpPr>
              <p:nvPr/>
            </p:nvSpPr>
            <p:spPr bwMode="auto">
              <a:xfrm rot="8465181">
                <a:off x="816" y="1200"/>
                <a:ext cx="720" cy="336"/>
              </a:xfrm>
              <a:prstGeom prst="curvedUpArrow">
                <a:avLst>
                  <a:gd name="adj1" fmla="val 1270"/>
                  <a:gd name="adj2" fmla="val 44127"/>
                  <a:gd name="adj3" fmla="val 33333"/>
                </a:avLst>
              </a:prstGeom>
              <a:solidFill>
                <a:schemeClr val="bg1"/>
              </a:solidFill>
              <a:ln w="28575" cap="rnd">
                <a:solidFill>
                  <a:srgbClr val="99CCFF"/>
                </a:solidFill>
                <a:prstDash val="sysDot"/>
                <a:miter lim="800000"/>
              </a:ln>
              <a:effectLst>
                <a:outerShdw dist="35921" dir="2700000" algn="ctr" rotWithShape="0">
                  <a:srgbClr val="808080">
                    <a:alpha val="50000"/>
                  </a:srgbClr>
                </a:outerShdw>
              </a:effectLst>
            </p:spPr>
            <p:txBody>
              <a:bodyPr wrap="none" anchor="ctr"/>
              <a:lstStyle/>
              <a:p>
                <a:endParaRPr lang="zh-CN" altLang="en-US"/>
              </a:p>
            </p:txBody>
          </p:sp>
          <p:sp>
            <p:nvSpPr>
              <p:cNvPr id="30726" name="AutoShape 6"/>
              <p:cNvSpPr>
                <a:spLocks noChangeArrowheads="1"/>
              </p:cNvSpPr>
              <p:nvPr/>
            </p:nvSpPr>
            <p:spPr bwMode="auto">
              <a:xfrm rot="-23771144">
                <a:off x="1056" y="1392"/>
                <a:ext cx="720" cy="336"/>
              </a:xfrm>
              <a:prstGeom prst="curvedUpArrow">
                <a:avLst>
                  <a:gd name="adj1" fmla="val 1270"/>
                  <a:gd name="adj2" fmla="val 44127"/>
                  <a:gd name="adj3" fmla="val 33333"/>
                </a:avLst>
              </a:prstGeom>
              <a:solidFill>
                <a:schemeClr val="bg1"/>
              </a:solidFill>
              <a:ln w="28575" cap="rnd">
                <a:solidFill>
                  <a:srgbClr val="99CCFF"/>
                </a:solidFill>
                <a:prstDash val="sysDot"/>
                <a:miter lim="800000"/>
              </a:ln>
              <a:effectLst>
                <a:outerShdw dist="35921" dir="2700000" algn="ctr" rotWithShape="0">
                  <a:srgbClr val="808080">
                    <a:alpha val="50000"/>
                  </a:srgbClr>
                </a:outerShdw>
              </a:effectLst>
            </p:spPr>
            <p:txBody>
              <a:bodyPr wrap="none" anchor="ctr"/>
              <a:lstStyle/>
              <a:p>
                <a:endParaRPr lang="zh-CN" altLang="en-US"/>
              </a:p>
            </p:txBody>
          </p:sp>
        </p:grpSp>
      </p:grpSp>
      <p:sp>
        <p:nvSpPr>
          <p:cNvPr id="30727" name="Text Box 7"/>
          <p:cNvSpPr txBox="1">
            <a:spLocks noChangeArrowheads="1"/>
          </p:cNvSpPr>
          <p:nvPr/>
        </p:nvSpPr>
        <p:spPr bwMode="auto">
          <a:xfrm>
            <a:off x="381000" y="958850"/>
            <a:ext cx="19050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600" b="1">
                <a:solidFill>
                  <a:srgbClr val="FF6600"/>
                </a:solidFill>
                <a:latin typeface="Times New Roman" panose="02020603050405020304" pitchFamily="18" charset="0"/>
                <a:ea typeface="黑体" panose="02010609060101010101" pitchFamily="49" charset="-122"/>
              </a:rPr>
              <a:t>例</a:t>
            </a:r>
            <a:endParaRPr lang="zh-CN" altLang="en-US" b="1">
              <a:solidFill>
                <a:schemeClr val="accent1"/>
              </a:solidFill>
              <a:latin typeface="宋体" panose="02010600030101010101" pitchFamily="2" charset="-122"/>
            </a:endParaRPr>
          </a:p>
        </p:txBody>
      </p:sp>
      <p:grpSp>
        <p:nvGrpSpPr>
          <p:cNvPr id="30729" name="Group 9"/>
          <p:cNvGrpSpPr/>
          <p:nvPr/>
        </p:nvGrpSpPr>
        <p:grpSpPr bwMode="auto">
          <a:xfrm>
            <a:off x="179388" y="2924175"/>
            <a:ext cx="8316912" cy="2819400"/>
            <a:chOff x="720" y="1872"/>
            <a:chExt cx="4752" cy="1776"/>
          </a:xfrm>
        </p:grpSpPr>
        <p:sp>
          <p:nvSpPr>
            <p:cNvPr id="30730" name="AutoShape 10"/>
            <p:cNvSpPr>
              <a:spLocks noChangeArrowheads="1"/>
            </p:cNvSpPr>
            <p:nvPr/>
          </p:nvSpPr>
          <p:spPr bwMode="auto">
            <a:xfrm>
              <a:off x="720" y="1872"/>
              <a:ext cx="539" cy="336"/>
            </a:xfrm>
            <a:prstGeom prst="star8">
              <a:avLst>
                <a:gd name="adj" fmla="val 38250"/>
              </a:avLst>
            </a:prstGeom>
            <a:solidFill>
              <a:srgbClr val="CC99FF"/>
            </a:solidFill>
            <a:ln>
              <a:noFill/>
            </a:ln>
            <a:effectLst/>
            <a:extLst>
              <a:ext uri="{91240B29-F687-4F45-9708-019B960494DF}">
                <a14:hiddenLine xmlns:a14="http://schemas.microsoft.com/office/drawing/2010/main" w="28575">
                  <a:solidFill>
                    <a:srgbClr val="9999FF"/>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200" b="1"/>
                <a:t>解析</a:t>
              </a:r>
            </a:p>
          </p:txBody>
        </p:sp>
        <p:sp>
          <p:nvSpPr>
            <p:cNvPr id="30731" name="Text Box 11"/>
            <p:cNvSpPr txBox="1">
              <a:spLocks noChangeArrowheads="1"/>
            </p:cNvSpPr>
            <p:nvPr/>
          </p:nvSpPr>
          <p:spPr bwMode="auto">
            <a:xfrm>
              <a:off x="1296" y="1920"/>
              <a:ext cx="4176" cy="1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500" b="1">
                  <a:solidFill>
                    <a:srgbClr val="0000FF"/>
                  </a:solidFill>
                  <a:latin typeface="Times New Roman" panose="02020603050405020304" pitchFamily="18" charset="0"/>
                </a:rPr>
                <a:t>∵</a:t>
              </a:r>
              <a:r>
                <a:rPr lang="en-US" altLang="zh-CN" sz="2400" b="1" i="1">
                  <a:solidFill>
                    <a:srgbClr val="0000FF"/>
                  </a:solidFill>
                  <a:latin typeface="Times New Roman" panose="02020603050405020304" pitchFamily="18" charset="0"/>
                  <a:ea typeface="楷体_GB2312" pitchFamily="49" charset="-122"/>
                </a:rPr>
                <a:t>DE</a:t>
              </a:r>
              <a:r>
                <a:rPr lang="zh-CN" altLang="en-US" sz="2400" b="1">
                  <a:solidFill>
                    <a:srgbClr val="0000FF"/>
                  </a:solidFill>
                  <a:latin typeface="Times New Roman" panose="02020603050405020304" pitchFamily="18" charset="0"/>
                  <a:ea typeface="楷体_GB2312" pitchFamily="49" charset="-122"/>
                </a:rPr>
                <a:t>是</a:t>
              </a:r>
              <a:r>
                <a:rPr lang="en-US" altLang="zh-CN" sz="2400" b="1" i="1">
                  <a:solidFill>
                    <a:srgbClr val="0000FF"/>
                  </a:solidFill>
                  <a:latin typeface="Times New Roman" panose="02020603050405020304" pitchFamily="18" charset="0"/>
                  <a:ea typeface="楷体_GB2312" pitchFamily="49" charset="-122"/>
                </a:rPr>
                <a:t>AB</a:t>
              </a:r>
              <a:r>
                <a:rPr lang="zh-CN" altLang="en-US" sz="2400" b="1">
                  <a:solidFill>
                    <a:srgbClr val="0000FF"/>
                  </a:solidFill>
                  <a:latin typeface="Times New Roman" panose="02020603050405020304" pitchFamily="18" charset="0"/>
                  <a:ea typeface="楷体_GB2312" pitchFamily="49" charset="-122"/>
                </a:rPr>
                <a:t>的垂直平分线，</a:t>
              </a:r>
            </a:p>
            <a:p>
              <a:pPr algn="l"/>
              <a:r>
                <a:rPr lang="zh-CN" altLang="en-US" sz="2500" b="1">
                  <a:solidFill>
                    <a:srgbClr val="0000FF"/>
                  </a:solidFill>
                  <a:latin typeface="Times New Roman" panose="02020603050405020304" pitchFamily="18" charset="0"/>
                </a:rPr>
                <a:t>∴</a:t>
              </a:r>
              <a:r>
                <a:rPr lang="en-US" altLang="zh-CN" sz="2400" b="1" i="1">
                  <a:solidFill>
                    <a:srgbClr val="0000FF"/>
                  </a:solidFill>
                  <a:latin typeface="Times New Roman" panose="02020603050405020304" pitchFamily="18" charset="0"/>
                  <a:ea typeface="楷体_GB2312" pitchFamily="49" charset="-122"/>
                </a:rPr>
                <a:t>AE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BE</a:t>
              </a:r>
              <a:r>
                <a:rPr lang="en-US" altLang="zh-CN" sz="2000" b="1">
                  <a:solidFill>
                    <a:srgbClr val="0000FF"/>
                  </a:solidFill>
                  <a:latin typeface="楷体_GB2312" pitchFamily="49" charset="-122"/>
                  <a:ea typeface="楷体_GB2312" pitchFamily="49" charset="-122"/>
                </a:rPr>
                <a:t>(</a:t>
              </a:r>
              <a:r>
                <a:rPr lang="zh-CN" altLang="en-US" sz="2000" b="1">
                  <a:solidFill>
                    <a:srgbClr val="0000FF"/>
                  </a:solidFill>
                  <a:latin typeface="楷体_GB2312" pitchFamily="49" charset="-122"/>
                  <a:ea typeface="楷体_GB2312" pitchFamily="49" charset="-122"/>
                </a:rPr>
                <a:t>线段垂直平分线上的点到线段两端点的距离相等</a:t>
              </a:r>
              <a:r>
                <a:rPr lang="en-US" altLang="zh-CN" sz="2000" b="1">
                  <a:solidFill>
                    <a:srgbClr val="0000FF"/>
                  </a:solidFill>
                  <a:latin typeface="楷体_GB2312" pitchFamily="49" charset="-122"/>
                  <a:ea typeface="楷体_GB2312" pitchFamily="49" charset="-122"/>
                </a:rPr>
                <a:t>).</a:t>
              </a:r>
            </a:p>
            <a:p>
              <a:pPr algn="l"/>
              <a:r>
                <a:rPr lang="zh-CN" altLang="en-US" sz="2400" b="1">
                  <a:solidFill>
                    <a:srgbClr val="0000FF"/>
                  </a:solidFill>
                  <a:latin typeface="Times New Roman" panose="02020603050405020304" pitchFamily="18" charset="0"/>
                  <a:ea typeface="楷体_GB2312" pitchFamily="49" charset="-122"/>
                </a:rPr>
                <a:t>又</a:t>
              </a:r>
              <a:r>
                <a:rPr lang="en-US" altLang="en-US" sz="2600" b="1">
                  <a:solidFill>
                    <a:srgbClr val="0000FF"/>
                  </a:solidFill>
                  <a:latin typeface="Times New Roman" panose="02020603050405020304" pitchFamily="18" charset="0"/>
                </a:rPr>
                <a:t>∵</a:t>
              </a:r>
              <a:r>
                <a:rPr lang="zh-CN" altLang="en-US" sz="2400" b="1">
                  <a:solidFill>
                    <a:srgbClr val="0000FF"/>
                  </a:solidFill>
                  <a:latin typeface="Times New Roman" panose="02020603050405020304" pitchFamily="18" charset="0"/>
                  <a:ea typeface="楷体_GB2312" pitchFamily="49" charset="-122"/>
                </a:rPr>
                <a:t>在</a:t>
              </a:r>
              <a:r>
                <a:rPr lang="zh-CN" altLang="en-US" sz="2600" b="1">
                  <a:solidFill>
                    <a:srgbClr val="0000FF"/>
                  </a:solidFill>
                  <a:latin typeface="Times New Roman" panose="02020603050405020304" pitchFamily="18" charset="0"/>
                </a:rPr>
                <a:t>△</a:t>
              </a:r>
              <a:r>
                <a:rPr lang="en-US" altLang="zh-CN" sz="2400" b="1" i="1">
                  <a:solidFill>
                    <a:srgbClr val="0000FF"/>
                  </a:solidFill>
                  <a:latin typeface="Times New Roman" panose="02020603050405020304" pitchFamily="18" charset="0"/>
                  <a:ea typeface="楷体_GB2312" pitchFamily="49" charset="-122"/>
                </a:rPr>
                <a:t>BCE</a:t>
              </a:r>
              <a:r>
                <a:rPr lang="zh-CN" altLang="en-US" sz="2400" b="1">
                  <a:solidFill>
                    <a:srgbClr val="0000FF"/>
                  </a:solidFill>
                  <a:latin typeface="Times New Roman" panose="02020603050405020304" pitchFamily="18" charset="0"/>
                  <a:ea typeface="楷体_GB2312" pitchFamily="49" charset="-122"/>
                </a:rPr>
                <a:t>中，</a:t>
              </a:r>
            </a:p>
            <a:p>
              <a:pPr algn="l"/>
              <a:r>
                <a:rPr lang="en-US" altLang="zh-CN" sz="2400" b="1" i="1">
                  <a:solidFill>
                    <a:srgbClr val="0000FF"/>
                  </a:solidFill>
                  <a:latin typeface="Times New Roman" panose="02020603050405020304" pitchFamily="18" charset="0"/>
                  <a:ea typeface="楷体_GB2312" pitchFamily="49" charset="-122"/>
                </a:rPr>
                <a:t>BE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CE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BC</a:t>
              </a:r>
              <a:r>
                <a:rPr lang="en-US" altLang="zh-CN" sz="2400" b="1">
                  <a:solidFill>
                    <a:srgbClr val="0000FF"/>
                  </a:solidFill>
                  <a:latin typeface="Times New Roman" panose="02020603050405020304" pitchFamily="18" charset="0"/>
                  <a:ea typeface="楷体_GB2312" pitchFamily="49" charset="-122"/>
                </a:rPr>
                <a:t>=18cm</a:t>
              </a:r>
              <a:r>
                <a:rPr lang="zh-CN" altLang="en-US"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BC</a:t>
              </a:r>
              <a:r>
                <a:rPr lang="en-US" altLang="zh-CN" sz="2400" b="1">
                  <a:solidFill>
                    <a:srgbClr val="0000FF"/>
                  </a:solidFill>
                  <a:latin typeface="Times New Roman" panose="02020603050405020304" pitchFamily="18" charset="0"/>
                  <a:ea typeface="楷体_GB2312" pitchFamily="49" charset="-122"/>
                </a:rPr>
                <a:t>=8cm</a:t>
              </a:r>
              <a:r>
                <a:rPr lang="zh-CN" altLang="en-US" sz="2400" b="1">
                  <a:solidFill>
                    <a:srgbClr val="0000FF"/>
                  </a:solidFill>
                  <a:latin typeface="Times New Roman" panose="02020603050405020304" pitchFamily="18" charset="0"/>
                  <a:ea typeface="楷体_GB2312" pitchFamily="49" charset="-122"/>
                </a:rPr>
                <a:t>，</a:t>
              </a:r>
            </a:p>
            <a:p>
              <a:pPr algn="l"/>
              <a:r>
                <a:rPr lang="zh-CN" altLang="en-US" sz="2500" b="1">
                  <a:solidFill>
                    <a:srgbClr val="0000FF"/>
                  </a:solidFill>
                  <a:latin typeface="Times New Roman" panose="02020603050405020304" pitchFamily="18" charset="0"/>
                </a:rPr>
                <a:t>∴</a:t>
              </a:r>
              <a:r>
                <a:rPr lang="en-US" altLang="zh-CN" sz="2400" b="1" i="1">
                  <a:solidFill>
                    <a:srgbClr val="0000FF"/>
                  </a:solidFill>
                  <a:latin typeface="Times New Roman" panose="02020603050405020304" pitchFamily="18" charset="0"/>
                  <a:ea typeface="楷体_GB2312" pitchFamily="49" charset="-122"/>
                </a:rPr>
                <a:t>BE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CE</a:t>
              </a:r>
              <a:r>
                <a:rPr lang="en-US" altLang="zh-CN" sz="2400" b="1">
                  <a:solidFill>
                    <a:srgbClr val="0000FF"/>
                  </a:solidFill>
                  <a:latin typeface="Times New Roman" panose="02020603050405020304" pitchFamily="18" charset="0"/>
                  <a:ea typeface="楷体_GB2312" pitchFamily="49" charset="-122"/>
                </a:rPr>
                <a:t>=10cm.</a:t>
              </a:r>
            </a:p>
            <a:p>
              <a:pPr algn="l"/>
              <a:r>
                <a:rPr lang="en-US" altLang="zh-CN" sz="2500" b="1">
                  <a:solidFill>
                    <a:srgbClr val="0000FF"/>
                  </a:solidFill>
                  <a:latin typeface="Times New Roman" panose="02020603050405020304" pitchFamily="18" charset="0"/>
                </a:rPr>
                <a:t>∴</a:t>
              </a:r>
              <a:r>
                <a:rPr lang="en-US" altLang="zh-CN" sz="2400" b="1" i="1">
                  <a:solidFill>
                    <a:srgbClr val="0000FF"/>
                  </a:solidFill>
                  <a:latin typeface="Times New Roman" panose="02020603050405020304" pitchFamily="18" charset="0"/>
                  <a:ea typeface="楷体_GB2312" pitchFamily="49" charset="-122"/>
                </a:rPr>
                <a:t>AC</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AE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CE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BE</a:t>
              </a:r>
              <a:r>
                <a:rPr lang="en-US" altLang="zh-CN" sz="2400" b="1">
                  <a:solidFill>
                    <a:srgbClr val="0000FF"/>
                  </a:solidFill>
                  <a:latin typeface="Times New Roman" panose="02020603050405020304" pitchFamily="18" charset="0"/>
                  <a:ea typeface="楷体_GB2312" pitchFamily="49" charset="-122"/>
                </a:rPr>
                <a:t>+</a:t>
              </a:r>
              <a:r>
                <a:rPr lang="en-US" altLang="zh-CN" sz="2400" b="1" i="1">
                  <a:solidFill>
                    <a:srgbClr val="0000FF"/>
                  </a:solidFill>
                  <a:latin typeface="Times New Roman" panose="02020603050405020304" pitchFamily="18" charset="0"/>
                  <a:ea typeface="楷体_GB2312" pitchFamily="49" charset="-122"/>
                </a:rPr>
                <a:t>CE</a:t>
              </a:r>
              <a:r>
                <a:rPr lang="en-US" altLang="zh-CN" sz="2400" b="1">
                  <a:solidFill>
                    <a:srgbClr val="0000FF"/>
                  </a:solidFill>
                  <a:latin typeface="Times New Roman" panose="02020603050405020304" pitchFamily="18" charset="0"/>
                  <a:ea typeface="楷体_GB2312" pitchFamily="49" charset="-122"/>
                </a:rPr>
                <a:t>=10cm.</a:t>
              </a:r>
            </a:p>
            <a:p>
              <a:pPr algn="l"/>
              <a:r>
                <a:rPr lang="zh-CN" altLang="en-US" sz="2400" b="1">
                  <a:solidFill>
                    <a:srgbClr val="0000FF"/>
                  </a:solidFill>
                  <a:latin typeface="Times New Roman" panose="02020603050405020304" pitchFamily="18" charset="0"/>
                  <a:ea typeface="楷体_GB2312" pitchFamily="49" charset="-122"/>
                </a:rPr>
                <a:t>故应选择</a:t>
              </a:r>
              <a:r>
                <a:rPr lang="en-US" altLang="zh-CN" sz="2400" b="1">
                  <a:solidFill>
                    <a:srgbClr val="0000FF"/>
                  </a:solidFill>
                  <a:latin typeface="Times New Roman" panose="02020603050405020304" pitchFamily="18" charset="0"/>
                  <a:ea typeface="楷体_GB2312" pitchFamily="49" charset="-122"/>
                </a:rPr>
                <a:t>C.</a:t>
              </a:r>
            </a:p>
          </p:txBody>
        </p:sp>
      </p:grpSp>
      <p:sp>
        <p:nvSpPr>
          <p:cNvPr id="30732" name="Text Box 12"/>
          <p:cNvSpPr txBox="1">
            <a:spLocks noChangeArrowheads="1"/>
          </p:cNvSpPr>
          <p:nvPr/>
        </p:nvSpPr>
        <p:spPr bwMode="auto">
          <a:xfrm>
            <a:off x="5940425" y="1997075"/>
            <a:ext cx="914400"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600" b="1">
                <a:solidFill>
                  <a:srgbClr val="0000FF"/>
                </a:solidFill>
                <a:latin typeface="Times New Roman" panose="02020603050405020304" pitchFamily="18" charset="0"/>
                <a:ea typeface="黑体" panose="02010609060101010101" pitchFamily="49" charset="-122"/>
              </a:rPr>
              <a:t>C</a:t>
            </a:r>
            <a:endParaRPr lang="en-US" altLang="zh-CN" sz="2600" b="1" baseline="30000">
              <a:solidFill>
                <a:srgbClr val="0000FF"/>
              </a:solidFill>
              <a:latin typeface="Times New Roman" panose="02020603050405020304" pitchFamily="18" charset="0"/>
              <a:ea typeface="楷体_GB2312" pitchFamily="49" charset="-122"/>
            </a:endParaRPr>
          </a:p>
        </p:txBody>
      </p:sp>
      <p:pic>
        <p:nvPicPr>
          <p:cNvPr id="30733" name="Picture 13" descr="图片1副本"/>
          <p:cNvPicPr>
            <a:picLocks noChangeAspect="1" noChangeArrowheads="1"/>
          </p:cNvPicPr>
          <p:nvPr/>
        </p:nvPicPr>
        <p:blipFill>
          <a:blip r:embed="rId2" cstate="email"/>
          <a:srcRect/>
          <a:stretch>
            <a:fillRect/>
          </a:stretch>
        </p:blipFill>
        <p:spPr bwMode="auto">
          <a:xfrm>
            <a:off x="6084888" y="3789363"/>
            <a:ext cx="2589212" cy="2181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0732"/>
                                        </p:tgtEl>
                                        <p:attrNameLst>
                                          <p:attrName>style.visibility</p:attrName>
                                        </p:attrNameLst>
                                      </p:cBhvr>
                                      <p:to>
                                        <p:strVal val="visible"/>
                                      </p:to>
                                    </p:set>
                                    <p:animEffect transition="in" filter="wipe(left)">
                                      <p:cBhvr>
                                        <p:cTn id="11" dur="5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28675" y="884238"/>
            <a:ext cx="77755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我们可以把人字形屋顶框架图进行简化得到下图</a:t>
            </a:r>
            <a:r>
              <a:rPr lang="en-US" altLang="zh-CN" sz="2500" b="1" dirty="0">
                <a:latin typeface="Times New Roman" panose="02020603050405020304" pitchFamily="18" charset="0"/>
                <a:ea typeface="黑体" panose="02010609060101010101" pitchFamily="49" charset="-122"/>
              </a:rPr>
              <a:t>.</a:t>
            </a:r>
          </a:p>
        </p:txBody>
      </p:sp>
      <p:sp>
        <p:nvSpPr>
          <p:cNvPr id="9223" name="Text Box 7"/>
          <p:cNvSpPr txBox="1">
            <a:spLocks noChangeArrowheads="1"/>
          </p:cNvSpPr>
          <p:nvPr/>
        </p:nvSpPr>
        <p:spPr bwMode="auto">
          <a:xfrm>
            <a:off x="827088" y="1557338"/>
            <a:ext cx="7705725"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已知点</a:t>
            </a:r>
            <a:r>
              <a:rPr lang="en-US" altLang="zh-CN" sz="2500" b="1" i="1" dirty="0">
                <a:latin typeface="Times New Roman" panose="02020603050405020304" pitchFamily="18" charset="0"/>
                <a:ea typeface="黑体" panose="02010609060101010101" pitchFamily="49" charset="-122"/>
              </a:rPr>
              <a:t>A</a:t>
            </a:r>
            <a:r>
              <a:rPr lang="zh-CN" altLang="en-US" sz="2500" b="1" dirty="0">
                <a:latin typeface="黑体" panose="02010609060101010101" pitchFamily="49" charset="-122"/>
                <a:ea typeface="黑体" panose="02010609060101010101" pitchFamily="49" charset="-122"/>
              </a:rPr>
              <a:t>与点</a:t>
            </a:r>
            <a:r>
              <a:rPr lang="en-US" altLang="zh-CN" sz="2500" b="1" i="1" dirty="0">
                <a:latin typeface="Times New Roman" panose="02020603050405020304" pitchFamily="18" charset="0"/>
                <a:ea typeface="黑体" panose="02010609060101010101" pitchFamily="49" charset="-122"/>
              </a:rPr>
              <a:t>A</a:t>
            </a:r>
            <a:r>
              <a:rPr lang="en-US" altLang="zh-CN" sz="2500" b="1" baseline="30000" dirty="0">
                <a:latin typeface="Times New Roman" panose="02020603050405020304" pitchFamily="18" charset="0"/>
              </a:rPr>
              <a:t>′</a:t>
            </a:r>
            <a:r>
              <a:rPr lang="zh-CN" altLang="en-US" sz="2500" b="1" dirty="0">
                <a:latin typeface="黑体" panose="02010609060101010101" pitchFamily="49" charset="-122"/>
                <a:ea typeface="黑体" panose="02010609060101010101" pitchFamily="49" charset="-122"/>
              </a:rPr>
              <a:t>关于直线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对称，如果沿直线</a:t>
            </a:r>
            <a:r>
              <a:rPr lang="en-US" altLang="zh-CN" sz="2500" b="1" i="1" dirty="0">
                <a:latin typeface="Times New Roman" panose="02020603050405020304" pitchFamily="18" charset="0"/>
                <a:ea typeface="黑体" panose="02010609060101010101" pitchFamily="49" charset="-122"/>
              </a:rPr>
              <a:t>l</a:t>
            </a:r>
            <a:r>
              <a:rPr lang="zh-CN" altLang="en-US" sz="2500" b="1" dirty="0">
                <a:latin typeface="黑体" panose="02010609060101010101" pitchFamily="49" charset="-122"/>
                <a:ea typeface="黑体" panose="02010609060101010101" pitchFamily="49" charset="-122"/>
              </a:rPr>
              <a:t>折叠，则点</a:t>
            </a:r>
            <a:r>
              <a:rPr lang="en-US" altLang="zh-CN" sz="2500" b="1" i="1" dirty="0">
                <a:latin typeface="Times New Roman" panose="02020603050405020304" pitchFamily="18" charset="0"/>
                <a:ea typeface="黑体" panose="02010609060101010101" pitchFamily="49" charset="-122"/>
              </a:rPr>
              <a:t>A</a:t>
            </a:r>
            <a:r>
              <a:rPr lang="zh-CN" altLang="en-US" sz="2500" b="1" dirty="0">
                <a:latin typeface="黑体" panose="02010609060101010101" pitchFamily="49" charset="-122"/>
                <a:ea typeface="黑体" panose="02010609060101010101" pitchFamily="49" charset="-122"/>
              </a:rPr>
              <a:t>与点</a:t>
            </a:r>
            <a:r>
              <a:rPr lang="en-US" altLang="zh-CN" sz="2500" b="1" i="1" dirty="0">
                <a:latin typeface="Times New Roman" panose="02020603050405020304" pitchFamily="18" charset="0"/>
                <a:ea typeface="黑体" panose="02010609060101010101" pitchFamily="49" charset="-122"/>
              </a:rPr>
              <a:t>A</a:t>
            </a:r>
            <a:r>
              <a:rPr lang="en-US" altLang="zh-CN" sz="2500" b="1" baseline="30000" dirty="0">
                <a:latin typeface="Times New Roman" panose="02020603050405020304" pitchFamily="18" charset="0"/>
              </a:rPr>
              <a:t>′</a:t>
            </a:r>
            <a:r>
              <a:rPr lang="zh-CN" altLang="en-US" sz="2500" b="1" dirty="0">
                <a:latin typeface="黑体" panose="02010609060101010101" pitchFamily="49" charset="-122"/>
                <a:ea typeface="黑体" panose="02010609060101010101" pitchFamily="49" charset="-122"/>
              </a:rPr>
              <a:t>重合，</a:t>
            </a:r>
            <a:r>
              <a:rPr lang="en-US" altLang="zh-CN" sz="2500" b="1" i="1" dirty="0">
                <a:latin typeface="Times New Roman" panose="02020603050405020304" pitchFamily="18" charset="0"/>
                <a:ea typeface="黑体" panose="02010609060101010101" pitchFamily="49" charset="-122"/>
              </a:rPr>
              <a:t>AD</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A</a:t>
            </a:r>
            <a:r>
              <a:rPr lang="en-US" altLang="zh-CN" sz="2500" b="1" baseline="30000" dirty="0">
                <a:latin typeface="Times New Roman" panose="02020603050405020304" pitchFamily="18" charset="0"/>
              </a:rPr>
              <a:t>′</a:t>
            </a:r>
            <a:r>
              <a:rPr lang="en-US" altLang="zh-CN" sz="2500" b="1" i="1" dirty="0">
                <a:latin typeface="Times New Roman" panose="02020603050405020304" pitchFamily="18" charset="0"/>
                <a:ea typeface="黑体" panose="02010609060101010101" pitchFamily="49" charset="-122"/>
              </a:rPr>
              <a:t>D</a:t>
            </a:r>
            <a:r>
              <a:rPr lang="zh-CN" altLang="en-US" sz="2500" b="1" dirty="0">
                <a:latin typeface="黑体" panose="02010609060101010101" pitchFamily="49" charset="-122"/>
                <a:ea typeface="黑体" panose="02010609060101010101" pitchFamily="49" charset="-122"/>
              </a:rPr>
              <a:t>，∠</a:t>
            </a:r>
            <a:r>
              <a:rPr lang="en-US" altLang="zh-CN" sz="2500" b="1" dirty="0">
                <a:latin typeface="Times New Roman" panose="02020603050405020304" pitchFamily="18" charset="0"/>
                <a:ea typeface="黑体" panose="02010609060101010101" pitchFamily="49" charset="-122"/>
              </a:rPr>
              <a:t>1=∠2= 90</a:t>
            </a:r>
            <a:r>
              <a:rPr lang="en-US" altLang="zh-CN" sz="2500" b="1" dirty="0">
                <a:latin typeface="黑体" panose="02010609060101010101" pitchFamily="49" charset="-122"/>
                <a:ea typeface="黑体" panose="02010609060101010101" pitchFamily="49" charset="-122"/>
              </a:rPr>
              <a:t>°</a:t>
            </a:r>
            <a:r>
              <a:rPr lang="zh-CN" altLang="en-US" sz="2500" b="1" dirty="0">
                <a:latin typeface="黑体" panose="02010609060101010101" pitchFamily="49" charset="-122"/>
                <a:ea typeface="黑体" panose="02010609060101010101" pitchFamily="49" charset="-122"/>
              </a:rPr>
              <a:t>，即直线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既平分线段</a:t>
            </a:r>
            <a:r>
              <a:rPr lang="en-US" altLang="zh-CN" sz="2500" b="1" i="1" dirty="0">
                <a:latin typeface="Times New Roman" panose="02020603050405020304" pitchFamily="18" charset="0"/>
                <a:ea typeface="黑体" panose="02010609060101010101" pitchFamily="49" charset="-122"/>
              </a:rPr>
              <a:t>AA</a:t>
            </a:r>
            <a:r>
              <a:rPr lang="en-US" altLang="zh-CN" sz="2500" b="1" baseline="30000" dirty="0">
                <a:latin typeface="Times New Roman" panose="02020603050405020304" pitchFamily="18" charset="0"/>
              </a:rPr>
              <a:t>′</a:t>
            </a:r>
            <a:r>
              <a:rPr lang="zh-CN" altLang="en-US" sz="2500" b="1" dirty="0">
                <a:latin typeface="黑体" panose="02010609060101010101" pitchFamily="49" charset="-122"/>
                <a:ea typeface="黑体" panose="02010609060101010101" pitchFamily="49" charset="-122"/>
              </a:rPr>
              <a:t>，又垂直线段</a:t>
            </a:r>
            <a:r>
              <a:rPr lang="en-US" altLang="zh-CN" sz="2500" b="1" i="1" dirty="0">
                <a:latin typeface="Times New Roman" panose="02020603050405020304" pitchFamily="18" charset="0"/>
              </a:rPr>
              <a:t>AA</a:t>
            </a:r>
            <a:r>
              <a:rPr lang="en-US" altLang="zh-CN" sz="2500" b="1" baseline="30000" dirty="0">
                <a:latin typeface="Times New Roman" panose="02020603050405020304" pitchFamily="18" charset="0"/>
              </a:rPr>
              <a:t>′</a:t>
            </a:r>
            <a:r>
              <a:rPr lang="en-US" altLang="zh-CN" sz="2500" b="1" dirty="0">
                <a:latin typeface="Times New Roman" panose="02020603050405020304" pitchFamily="18" charset="0"/>
                <a:ea typeface="黑体" panose="02010609060101010101" pitchFamily="49" charset="-122"/>
              </a:rPr>
              <a:t>.</a:t>
            </a:r>
          </a:p>
        </p:txBody>
      </p:sp>
      <p:sp>
        <p:nvSpPr>
          <p:cNvPr id="9231" name="Line 15"/>
          <p:cNvSpPr>
            <a:spLocks noChangeShapeType="1"/>
          </p:cNvSpPr>
          <p:nvPr/>
        </p:nvSpPr>
        <p:spPr bwMode="auto">
          <a:xfrm>
            <a:off x="4500563" y="2997200"/>
            <a:ext cx="0" cy="2592388"/>
          </a:xfrm>
          <a:prstGeom prst="line">
            <a:avLst/>
          </a:prstGeom>
          <a:noFill/>
          <a:ln w="2540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2" name="Rectangle 16"/>
          <p:cNvSpPr>
            <a:spLocks noChangeArrowheads="1"/>
          </p:cNvSpPr>
          <p:nvPr/>
        </p:nvSpPr>
        <p:spPr bwMode="auto">
          <a:xfrm flipH="1" flipV="1">
            <a:off x="1619250" y="4005263"/>
            <a:ext cx="1276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1000">
                <a:solidFill>
                  <a:srgbClr val="CC3300"/>
                </a:solidFill>
              </a:rPr>
              <a:t>●</a:t>
            </a:r>
          </a:p>
        </p:txBody>
      </p:sp>
      <p:sp>
        <p:nvSpPr>
          <p:cNvPr id="9234" name="Rectangle 18"/>
          <p:cNvSpPr>
            <a:spLocks noChangeArrowheads="1"/>
          </p:cNvSpPr>
          <p:nvPr/>
        </p:nvSpPr>
        <p:spPr bwMode="auto">
          <a:xfrm flipH="1" flipV="1">
            <a:off x="5076825" y="4005263"/>
            <a:ext cx="1276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1000">
                <a:solidFill>
                  <a:srgbClr val="CC3300"/>
                </a:solidFill>
              </a:rPr>
              <a:t>●</a:t>
            </a:r>
          </a:p>
        </p:txBody>
      </p:sp>
      <p:sp>
        <p:nvSpPr>
          <p:cNvPr id="9235" name="Line 19"/>
          <p:cNvSpPr>
            <a:spLocks noChangeShapeType="1"/>
          </p:cNvSpPr>
          <p:nvPr/>
        </p:nvSpPr>
        <p:spPr bwMode="auto">
          <a:xfrm>
            <a:off x="2843213" y="4076700"/>
            <a:ext cx="3384550" cy="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37" name="Rectangle 21"/>
          <p:cNvSpPr>
            <a:spLocks noChangeArrowheads="1"/>
          </p:cNvSpPr>
          <p:nvPr/>
        </p:nvSpPr>
        <p:spPr bwMode="auto">
          <a:xfrm>
            <a:off x="4500563" y="2852738"/>
            <a:ext cx="2730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i="1">
                <a:latin typeface="Times New Roman" panose="02020603050405020304" pitchFamily="18" charset="0"/>
                <a:ea typeface="黑体" panose="02010609060101010101" pitchFamily="49" charset="-122"/>
              </a:rPr>
              <a:t>l</a:t>
            </a:r>
          </a:p>
        </p:txBody>
      </p:sp>
      <p:sp>
        <p:nvSpPr>
          <p:cNvPr id="9239" name="Rectangle 23"/>
          <p:cNvSpPr>
            <a:spLocks noChangeArrowheads="1"/>
          </p:cNvSpPr>
          <p:nvPr/>
        </p:nvSpPr>
        <p:spPr bwMode="auto">
          <a:xfrm>
            <a:off x="2411413" y="4292600"/>
            <a:ext cx="4127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i="1">
                <a:latin typeface="Times New Roman" panose="02020603050405020304" pitchFamily="18" charset="0"/>
                <a:ea typeface="黑体" panose="02010609060101010101" pitchFamily="49" charset="-122"/>
              </a:rPr>
              <a:t>A</a:t>
            </a:r>
          </a:p>
        </p:txBody>
      </p:sp>
      <p:sp>
        <p:nvSpPr>
          <p:cNvPr id="9241" name="Rectangle 25"/>
          <p:cNvSpPr>
            <a:spLocks noChangeArrowheads="1"/>
          </p:cNvSpPr>
          <p:nvPr/>
        </p:nvSpPr>
        <p:spPr bwMode="auto">
          <a:xfrm>
            <a:off x="6011863" y="4221163"/>
            <a:ext cx="611187"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i="1">
                <a:latin typeface="Times New Roman" panose="02020603050405020304" pitchFamily="18" charset="0"/>
                <a:ea typeface="黑体" panose="02010609060101010101" pitchFamily="49" charset="-122"/>
              </a:rPr>
              <a:t>A</a:t>
            </a:r>
            <a:r>
              <a:rPr lang="en-US" altLang="zh-CN" sz="2500" b="1" baseline="30000">
                <a:latin typeface="Times New Roman" panose="02020603050405020304" pitchFamily="18" charset="0"/>
              </a:rPr>
              <a:t>′</a:t>
            </a:r>
          </a:p>
        </p:txBody>
      </p:sp>
      <p:sp>
        <p:nvSpPr>
          <p:cNvPr id="9243" name="Rectangle 27"/>
          <p:cNvSpPr>
            <a:spLocks noChangeArrowheads="1"/>
          </p:cNvSpPr>
          <p:nvPr/>
        </p:nvSpPr>
        <p:spPr bwMode="auto">
          <a:xfrm>
            <a:off x="4572000" y="4076700"/>
            <a:ext cx="4127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500" b="1" i="1">
                <a:latin typeface="Times New Roman" panose="02020603050405020304" pitchFamily="18" charset="0"/>
                <a:ea typeface="黑体" panose="02010609060101010101" pitchFamily="49" charset="-122"/>
              </a:rPr>
              <a:t>D</a:t>
            </a:r>
          </a:p>
        </p:txBody>
      </p:sp>
      <p:grpSp>
        <p:nvGrpSpPr>
          <p:cNvPr id="9250" name="Group 34"/>
          <p:cNvGrpSpPr/>
          <p:nvPr/>
        </p:nvGrpSpPr>
        <p:grpSpPr bwMode="auto">
          <a:xfrm>
            <a:off x="4500563" y="3860800"/>
            <a:ext cx="215900" cy="215900"/>
            <a:chOff x="2835" y="2432"/>
            <a:chExt cx="136" cy="136"/>
          </a:xfrm>
        </p:grpSpPr>
        <p:sp>
          <p:nvSpPr>
            <p:cNvPr id="9248" name="Line 32"/>
            <p:cNvSpPr>
              <a:spLocks noChangeShapeType="1"/>
            </p:cNvSpPr>
            <p:nvPr/>
          </p:nvSpPr>
          <p:spPr bwMode="auto">
            <a:xfrm>
              <a:off x="2835" y="2432"/>
              <a:ext cx="136"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9" name="Line 33"/>
            <p:cNvSpPr>
              <a:spLocks noChangeShapeType="1"/>
            </p:cNvSpPr>
            <p:nvPr/>
          </p:nvSpPr>
          <p:spPr bwMode="auto">
            <a:xfrm>
              <a:off x="2971" y="2432"/>
              <a:ext cx="0" cy="1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9252" name="Rectangle 36"/>
          <p:cNvSpPr>
            <a:spLocks noChangeArrowheads="1"/>
          </p:cNvSpPr>
          <p:nvPr/>
        </p:nvSpPr>
        <p:spPr bwMode="auto">
          <a:xfrm>
            <a:off x="4643438" y="3644900"/>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000" b="1">
                <a:latin typeface="Times New Roman" panose="02020603050405020304" pitchFamily="18" charset="0"/>
                <a:ea typeface="黑体" panose="02010609060101010101" pitchFamily="49" charset="-122"/>
              </a:rPr>
              <a:t>2</a:t>
            </a:r>
          </a:p>
        </p:txBody>
      </p:sp>
      <p:grpSp>
        <p:nvGrpSpPr>
          <p:cNvPr id="9257" name="Group 41"/>
          <p:cNvGrpSpPr/>
          <p:nvPr/>
        </p:nvGrpSpPr>
        <p:grpSpPr bwMode="auto">
          <a:xfrm>
            <a:off x="4284663" y="3860800"/>
            <a:ext cx="215900" cy="215900"/>
            <a:chOff x="2699" y="2432"/>
            <a:chExt cx="136" cy="136"/>
          </a:xfrm>
        </p:grpSpPr>
        <p:sp>
          <p:nvSpPr>
            <p:cNvPr id="9255" name="Line 39"/>
            <p:cNvSpPr>
              <a:spLocks noChangeShapeType="1"/>
            </p:cNvSpPr>
            <p:nvPr/>
          </p:nvSpPr>
          <p:spPr bwMode="auto">
            <a:xfrm flipH="1">
              <a:off x="2699" y="2432"/>
              <a:ext cx="136" cy="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56" name="Line 40"/>
            <p:cNvSpPr>
              <a:spLocks noChangeShapeType="1"/>
            </p:cNvSpPr>
            <p:nvPr/>
          </p:nvSpPr>
          <p:spPr bwMode="auto">
            <a:xfrm>
              <a:off x="2699" y="2432"/>
              <a:ext cx="0" cy="136"/>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9258" name="Rectangle 42"/>
          <p:cNvSpPr>
            <a:spLocks noChangeArrowheads="1"/>
          </p:cNvSpPr>
          <p:nvPr/>
        </p:nvSpPr>
        <p:spPr bwMode="auto">
          <a:xfrm>
            <a:off x="3995738" y="3644900"/>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CN" sz="2000" b="1">
                <a:latin typeface="Times New Roman" panose="02020603050405020304" pitchFamily="18" charset="0"/>
                <a:ea typeface="黑体" panose="02010609060101010101" pitchFamily="49" charset="-122"/>
              </a:rPr>
              <a:t>1</a:t>
            </a:r>
          </a:p>
        </p:txBody>
      </p:sp>
      <p:sp>
        <p:nvSpPr>
          <p:cNvPr id="9259" name="Rectangle 43"/>
          <p:cNvSpPr>
            <a:spLocks noChangeArrowheads="1"/>
          </p:cNvSpPr>
          <p:nvPr/>
        </p:nvSpPr>
        <p:spPr bwMode="auto">
          <a:xfrm>
            <a:off x="6516688" y="4221163"/>
            <a:ext cx="792162"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A</a:t>
            </a:r>
            <a:r>
              <a:rPr lang="en-US" altLang="zh-CN" sz="2500" b="1">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37812 0 " pathEditMode="relative" ptsTypes="AA">
                                      <p:cBhvr>
                                        <p:cTn id="6" dur="2000" fill="hold"/>
                                        <p:tgtEl>
                                          <p:spTgt spid="9232"/>
                                        </p:tgtEl>
                                        <p:attrNameLst>
                                          <p:attrName>ppt_x</p:attrName>
                                          <p:attrName>ppt_y</p:attrName>
                                        </p:attrNameLst>
                                      </p:cBhvr>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9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2" grpId="0"/>
      <p:bldP spid="925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descr="link"/>
          <p:cNvPicPr>
            <a:picLocks noChangeAspect="1" noChangeArrowheads="1"/>
          </p:cNvPicPr>
          <p:nvPr/>
        </p:nvPicPr>
        <p:blipFill>
          <a:blip r:embed="rId2" cstate="email"/>
          <a:srcRect/>
          <a:stretch>
            <a:fillRect/>
          </a:stretch>
        </p:blipFill>
        <p:spPr bwMode="auto">
          <a:xfrm>
            <a:off x="8072438" y="214313"/>
            <a:ext cx="882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785813" y="857250"/>
            <a:ext cx="5256212" cy="1414463"/>
          </a:xfrm>
          <a:prstGeom prst="rect">
            <a:avLst/>
          </a:prstGeom>
          <a:noFill/>
          <a:ln w="9525">
            <a:noFill/>
            <a:miter lim="800000"/>
          </a:ln>
          <a:effectLst/>
        </p:spPr>
        <p:txBody>
          <a:bodyPr>
            <a:spAutoFit/>
          </a:bodyPr>
          <a:lstStyle/>
          <a:p>
            <a:pPr algn="l">
              <a:lnSpc>
                <a:spcPct val="125000"/>
              </a:lnSpc>
              <a:spcBef>
                <a:spcPct val="50000"/>
              </a:spcBef>
              <a:defRPr/>
            </a:pPr>
            <a:r>
              <a:rPr lang="zh-CN" altLang="en-US" sz="2400" b="1" dirty="0">
                <a:solidFill>
                  <a:srgbClr val="0070C0"/>
                </a:solidFill>
                <a:latin typeface="+mn-ea"/>
                <a:ea typeface="+mn-ea"/>
              </a:rPr>
              <a:t>已知：如图，△</a:t>
            </a:r>
            <a:r>
              <a:rPr lang="en-US" altLang="zh-CN" sz="2400" b="1" dirty="0">
                <a:solidFill>
                  <a:srgbClr val="0070C0"/>
                </a:solidFill>
                <a:latin typeface="+mn-ea"/>
                <a:ea typeface="+mn-ea"/>
              </a:rPr>
              <a:t>ABC</a:t>
            </a:r>
            <a:r>
              <a:rPr lang="zh-CN" altLang="en-US" sz="2400" b="1" dirty="0">
                <a:solidFill>
                  <a:srgbClr val="0070C0"/>
                </a:solidFill>
                <a:latin typeface="+mn-ea"/>
                <a:ea typeface="+mn-ea"/>
              </a:rPr>
              <a:t>中，</a:t>
            </a:r>
            <a:r>
              <a:rPr lang="en-US" altLang="zh-CN" sz="2400" b="1" dirty="0">
                <a:solidFill>
                  <a:srgbClr val="0070C0"/>
                </a:solidFill>
                <a:latin typeface="+mn-ea"/>
                <a:ea typeface="+mn-ea"/>
              </a:rPr>
              <a:t>AC=16cm</a:t>
            </a:r>
            <a:r>
              <a:rPr lang="zh-CN" altLang="en-US" sz="2400" b="1" dirty="0">
                <a:solidFill>
                  <a:srgbClr val="0070C0"/>
                </a:solidFill>
                <a:latin typeface="+mn-ea"/>
                <a:ea typeface="+mn-ea"/>
              </a:rPr>
              <a:t>，</a:t>
            </a:r>
            <a:r>
              <a:rPr lang="en-US" altLang="zh-CN" sz="2400" b="1" dirty="0">
                <a:solidFill>
                  <a:srgbClr val="0070C0"/>
                </a:solidFill>
                <a:latin typeface="+mn-ea"/>
                <a:ea typeface="+mn-ea"/>
              </a:rPr>
              <a:t>DE</a:t>
            </a:r>
            <a:r>
              <a:rPr lang="zh-CN" altLang="en-US" sz="2400" b="1" dirty="0">
                <a:solidFill>
                  <a:srgbClr val="0070C0"/>
                </a:solidFill>
                <a:latin typeface="+mn-ea"/>
                <a:ea typeface="+mn-ea"/>
              </a:rPr>
              <a:t>为</a:t>
            </a:r>
            <a:r>
              <a:rPr lang="en-US" altLang="zh-CN" sz="2400" b="1" dirty="0">
                <a:solidFill>
                  <a:srgbClr val="0070C0"/>
                </a:solidFill>
                <a:latin typeface="+mn-ea"/>
                <a:ea typeface="+mn-ea"/>
              </a:rPr>
              <a:t>AB</a:t>
            </a:r>
            <a:r>
              <a:rPr lang="zh-CN" altLang="en-US" sz="2400" b="1" dirty="0">
                <a:solidFill>
                  <a:srgbClr val="0070C0"/>
                </a:solidFill>
                <a:latin typeface="+mn-ea"/>
                <a:ea typeface="+mn-ea"/>
              </a:rPr>
              <a:t>的垂直平分线， △</a:t>
            </a:r>
            <a:r>
              <a:rPr lang="en-US" altLang="zh-CN" sz="2400" b="1" dirty="0">
                <a:solidFill>
                  <a:srgbClr val="0070C0"/>
                </a:solidFill>
                <a:latin typeface="+mn-ea"/>
                <a:ea typeface="+mn-ea"/>
              </a:rPr>
              <a:t>BCE</a:t>
            </a:r>
            <a:r>
              <a:rPr lang="zh-CN" altLang="en-US" sz="2400" b="1" dirty="0">
                <a:solidFill>
                  <a:srgbClr val="0070C0"/>
                </a:solidFill>
                <a:latin typeface="+mn-ea"/>
                <a:ea typeface="+mn-ea"/>
              </a:rPr>
              <a:t>的周长为</a:t>
            </a:r>
            <a:r>
              <a:rPr lang="en-US" altLang="zh-CN" sz="2400" b="1" dirty="0">
                <a:solidFill>
                  <a:srgbClr val="0070C0"/>
                </a:solidFill>
                <a:latin typeface="+mn-ea"/>
                <a:ea typeface="+mn-ea"/>
              </a:rPr>
              <a:t>26cm</a:t>
            </a:r>
            <a:r>
              <a:rPr lang="zh-CN" altLang="en-US" sz="2400" b="1" dirty="0">
                <a:solidFill>
                  <a:srgbClr val="0070C0"/>
                </a:solidFill>
                <a:latin typeface="+mn-ea"/>
                <a:ea typeface="+mn-ea"/>
              </a:rPr>
              <a:t>，求</a:t>
            </a:r>
            <a:r>
              <a:rPr lang="en-US" altLang="zh-CN" sz="2400" b="1" dirty="0">
                <a:solidFill>
                  <a:srgbClr val="0070C0"/>
                </a:solidFill>
                <a:latin typeface="+mn-ea"/>
                <a:ea typeface="+mn-ea"/>
              </a:rPr>
              <a:t>BC</a:t>
            </a:r>
            <a:r>
              <a:rPr lang="zh-CN" altLang="en-US" sz="2400" b="1" dirty="0">
                <a:solidFill>
                  <a:srgbClr val="0070C0"/>
                </a:solidFill>
                <a:latin typeface="+mn-ea"/>
                <a:ea typeface="+mn-ea"/>
              </a:rPr>
              <a:t>的长。</a:t>
            </a:r>
          </a:p>
        </p:txBody>
      </p:sp>
      <p:sp>
        <p:nvSpPr>
          <p:cNvPr id="17" name="Rectangle 3"/>
          <p:cNvSpPr>
            <a:spLocks noChangeArrowheads="1"/>
          </p:cNvSpPr>
          <p:nvPr/>
        </p:nvSpPr>
        <p:spPr bwMode="auto">
          <a:xfrm>
            <a:off x="785813" y="357188"/>
            <a:ext cx="171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sz="3200" b="1">
                <a:latin typeface="Calibri" panose="020F0502020204030204" pitchFamily="34" charset="0"/>
              </a:rPr>
              <a:t>做一做</a:t>
            </a:r>
          </a:p>
        </p:txBody>
      </p:sp>
      <p:pic>
        <p:nvPicPr>
          <p:cNvPr id="20" name="图片 19" descr="未命名1.emf"/>
          <p:cNvPicPr>
            <a:picLocks noChangeAspect="1"/>
          </p:cNvPicPr>
          <p:nvPr/>
        </p:nvPicPr>
        <p:blipFill>
          <a:blip r:embed="rId3" cstate="email"/>
          <a:srcRect/>
          <a:stretch>
            <a:fillRect/>
          </a:stretch>
        </p:blipFill>
        <p:spPr bwMode="auto">
          <a:xfrm>
            <a:off x="6000750" y="785813"/>
            <a:ext cx="2987675"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 Box 7"/>
          <p:cNvSpPr txBox="1">
            <a:spLocks noChangeArrowheads="1"/>
          </p:cNvSpPr>
          <p:nvPr/>
        </p:nvSpPr>
        <p:spPr bwMode="auto">
          <a:xfrm>
            <a:off x="571500" y="2428875"/>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解</a:t>
            </a:r>
            <a:r>
              <a:rPr lang="en-US" altLang="zh-CN" sz="2400" b="1">
                <a:latin typeface="Times New Roman" panose="02020603050405020304" pitchFamily="18" charset="0"/>
              </a:rPr>
              <a:t>:</a:t>
            </a:r>
          </a:p>
        </p:txBody>
      </p:sp>
      <p:grpSp>
        <p:nvGrpSpPr>
          <p:cNvPr id="2" name="组合 55"/>
          <p:cNvGrpSpPr/>
          <p:nvPr/>
        </p:nvGrpSpPr>
        <p:grpSpPr bwMode="auto">
          <a:xfrm>
            <a:off x="857250" y="2714625"/>
            <a:ext cx="5072063" cy="3224213"/>
            <a:chOff x="857198" y="2357430"/>
            <a:chExt cx="5072124" cy="3225506"/>
          </a:xfrm>
        </p:grpSpPr>
        <p:sp>
          <p:nvSpPr>
            <p:cNvPr id="23" name="TextBox 22"/>
            <p:cNvSpPr txBox="1"/>
            <p:nvPr/>
          </p:nvSpPr>
          <p:spPr>
            <a:xfrm>
              <a:off x="1071514" y="2357430"/>
              <a:ext cx="4857808" cy="1194279"/>
            </a:xfrm>
            <a:prstGeom prst="rect">
              <a:avLst/>
            </a:prstGeom>
            <a:noFill/>
          </p:spPr>
          <p:txBody>
            <a:bodyPr>
              <a:spAutoFit/>
            </a:bodyPr>
            <a:lstStyle/>
            <a:p>
              <a:pPr algn="l" fontAlgn="auto">
                <a:lnSpc>
                  <a:spcPct val="125000"/>
                </a:lnSpc>
                <a:spcBef>
                  <a:spcPts val="0"/>
                </a:spcBef>
                <a:spcAft>
                  <a:spcPts val="0"/>
                </a:spcAft>
                <a:defRPr/>
              </a:pPr>
              <a:r>
                <a:rPr lang="zh-CN" altLang="en-US" sz="2000" b="1" dirty="0">
                  <a:solidFill>
                    <a:srgbClr val="002060"/>
                  </a:solidFill>
                  <a:latin typeface="+mn-ea"/>
                  <a:ea typeface="+mn-ea"/>
                </a:rPr>
                <a:t>∵</a:t>
              </a:r>
              <a:r>
                <a:rPr lang="en-US" altLang="zh-CN" sz="2000" b="1" dirty="0">
                  <a:solidFill>
                    <a:srgbClr val="002060"/>
                  </a:solidFill>
                  <a:latin typeface="+mn-ea"/>
                  <a:ea typeface="+mn-ea"/>
                </a:rPr>
                <a:t>DE</a:t>
              </a:r>
              <a:r>
                <a:rPr lang="zh-CN" altLang="en-US" sz="2000" b="1" dirty="0">
                  <a:solidFill>
                    <a:srgbClr val="002060"/>
                  </a:solidFill>
                  <a:latin typeface="+mn-ea"/>
                  <a:ea typeface="+mn-ea"/>
                </a:rPr>
                <a:t>是</a:t>
              </a:r>
              <a:r>
                <a:rPr lang="en-US" altLang="zh-CN" sz="2000" b="1" dirty="0">
                  <a:solidFill>
                    <a:srgbClr val="002060"/>
                  </a:solidFill>
                  <a:latin typeface="+mn-ea"/>
                  <a:ea typeface="+mn-ea"/>
                </a:rPr>
                <a:t>AB</a:t>
              </a:r>
              <a:r>
                <a:rPr lang="zh-CN" altLang="en-US" sz="2000" b="1" dirty="0">
                  <a:solidFill>
                    <a:srgbClr val="002060"/>
                  </a:solidFill>
                  <a:latin typeface="+mn-ea"/>
                  <a:ea typeface="+mn-ea"/>
                </a:rPr>
                <a:t>的垂直平分线</a:t>
              </a:r>
              <a:endParaRPr lang="en-US" altLang="zh-CN" sz="2000" b="1" dirty="0">
                <a:solidFill>
                  <a:srgbClr val="002060"/>
                </a:solidFill>
                <a:latin typeface="+mn-ea"/>
                <a:ea typeface="+mn-ea"/>
              </a:endParaRPr>
            </a:p>
            <a:p>
              <a:pPr algn="l" fontAlgn="auto">
                <a:lnSpc>
                  <a:spcPct val="125000"/>
                </a:lnSpc>
                <a:spcBef>
                  <a:spcPts val="0"/>
                </a:spcBef>
                <a:spcAft>
                  <a:spcPts val="0"/>
                </a:spcAft>
                <a:defRPr/>
              </a:pPr>
              <a:r>
                <a:rPr lang="zh-CN" altLang="en-US" sz="2000" b="1" dirty="0">
                  <a:solidFill>
                    <a:srgbClr val="002060"/>
                  </a:solidFill>
                  <a:latin typeface="+mn-ea"/>
                  <a:ea typeface="+mn-ea"/>
                </a:rPr>
                <a:t>∴</a:t>
              </a:r>
              <a:r>
                <a:rPr lang="en-US" altLang="zh-CN" sz="2000" b="1" dirty="0">
                  <a:solidFill>
                    <a:srgbClr val="002060"/>
                  </a:solidFill>
                  <a:latin typeface="+mn-ea"/>
                  <a:ea typeface="+mn-ea"/>
                </a:rPr>
                <a:t>EA=EB(</a:t>
              </a:r>
              <a:r>
                <a:rPr lang="zh-CN" altLang="en-US" sz="2000" b="1" dirty="0">
                  <a:solidFill>
                    <a:srgbClr val="002060"/>
                  </a:solidFill>
                  <a:latin typeface="+mn-ea"/>
                  <a:ea typeface="+mn-ea"/>
                </a:rPr>
                <a:t>线段垂直平分线上的点与这条线段的两个端点的距离相等）</a:t>
              </a:r>
              <a:endParaRPr lang="en-US" altLang="zh-CN" sz="2000" b="1" dirty="0">
                <a:solidFill>
                  <a:srgbClr val="002060"/>
                </a:solidFill>
                <a:latin typeface="+mn-ea"/>
                <a:ea typeface="+mn-ea"/>
              </a:endParaRPr>
            </a:p>
          </p:txBody>
        </p:sp>
        <p:sp>
          <p:nvSpPr>
            <p:cNvPr id="24" name="TextBox 23"/>
            <p:cNvSpPr txBox="1"/>
            <p:nvPr/>
          </p:nvSpPr>
          <p:spPr>
            <a:xfrm>
              <a:off x="857198" y="3643821"/>
              <a:ext cx="5000685" cy="1939115"/>
            </a:xfrm>
            <a:prstGeom prst="rect">
              <a:avLst/>
            </a:prstGeom>
            <a:noFill/>
          </p:spPr>
          <p:txBody>
            <a:bodyPr>
              <a:spAutoFit/>
            </a:bodyPr>
            <a:lstStyle/>
            <a:p>
              <a:pPr algn="l" fontAlgn="auto">
                <a:lnSpc>
                  <a:spcPct val="125000"/>
                </a:lnSpc>
                <a:spcBef>
                  <a:spcPts val="0"/>
                </a:spcBef>
                <a:spcAft>
                  <a:spcPts val="0"/>
                </a:spcAft>
                <a:defRPr/>
              </a:pPr>
              <a:r>
                <a:rPr lang="zh-CN" altLang="en-US" sz="2000" b="1" dirty="0">
                  <a:solidFill>
                    <a:srgbClr val="002060"/>
                  </a:solidFill>
                  <a:latin typeface="+mn-ea"/>
                  <a:ea typeface="+mn-ea"/>
                </a:rPr>
                <a:t>  ∵△</a:t>
              </a:r>
              <a:r>
                <a:rPr lang="en-US" altLang="zh-CN" sz="2000" b="1" dirty="0">
                  <a:solidFill>
                    <a:srgbClr val="002060"/>
                  </a:solidFill>
                  <a:latin typeface="+mn-ea"/>
                  <a:ea typeface="+mn-ea"/>
                </a:rPr>
                <a:t>BCE</a:t>
              </a:r>
              <a:r>
                <a:rPr lang="zh-CN" altLang="en-US" sz="2000" b="1" dirty="0">
                  <a:solidFill>
                    <a:srgbClr val="002060"/>
                  </a:solidFill>
                  <a:latin typeface="+mn-ea"/>
                  <a:ea typeface="+mn-ea"/>
                </a:rPr>
                <a:t>周长</a:t>
              </a:r>
              <a:r>
                <a:rPr lang="en-US" altLang="zh-CN" sz="2000" b="1" dirty="0">
                  <a:solidFill>
                    <a:srgbClr val="002060"/>
                  </a:solidFill>
                  <a:latin typeface="+mn-ea"/>
                  <a:ea typeface="+mn-ea"/>
                </a:rPr>
                <a:t>=</a:t>
              </a:r>
              <a:r>
                <a:rPr lang="en-US" altLang="zh-CN" sz="2000" b="1" dirty="0">
                  <a:solidFill>
                    <a:srgbClr val="002060"/>
                  </a:solidFill>
                  <a:latin typeface="+mn-ea"/>
                  <a:ea typeface="宋体" panose="02010600030101010101" pitchFamily="2" charset="-122"/>
                </a:rPr>
                <a:t>CE+</a:t>
              </a:r>
              <a:r>
                <a:rPr lang="en-US" altLang="zh-CN" sz="2000" b="1" dirty="0">
                  <a:solidFill>
                    <a:srgbClr val="002060"/>
                  </a:solidFill>
                  <a:latin typeface="+mn-ea"/>
                  <a:ea typeface="+mn-ea"/>
                </a:rPr>
                <a:t>EB+BC</a:t>
              </a:r>
            </a:p>
            <a:p>
              <a:pPr algn="l" fontAlgn="auto">
                <a:spcBef>
                  <a:spcPts val="0"/>
                </a:spcBef>
                <a:spcAft>
                  <a:spcPts val="0"/>
                </a:spcAft>
                <a:defRPr/>
              </a:pPr>
              <a:r>
                <a:rPr lang="zh-CN" altLang="en-US" sz="2000" b="1" dirty="0">
                  <a:solidFill>
                    <a:srgbClr val="002060"/>
                  </a:solidFill>
                  <a:latin typeface="+mn-ea"/>
                  <a:ea typeface="+mn-ea"/>
                </a:rPr>
                <a:t>又∵</a:t>
              </a:r>
              <a:r>
                <a:rPr lang="en-US" altLang="zh-CN" sz="2000" b="1" dirty="0">
                  <a:solidFill>
                    <a:srgbClr val="002060"/>
                  </a:solidFill>
                  <a:latin typeface="+mn-ea"/>
                  <a:ea typeface="+mn-ea"/>
                </a:rPr>
                <a:t>AC=CE+EA=CE+EB</a:t>
              </a:r>
            </a:p>
            <a:p>
              <a:pPr algn="l" fontAlgn="auto">
                <a:lnSpc>
                  <a:spcPct val="125000"/>
                </a:lnSpc>
                <a:spcBef>
                  <a:spcPts val="0"/>
                </a:spcBef>
                <a:spcAft>
                  <a:spcPts val="0"/>
                </a:spcAft>
                <a:defRPr/>
              </a:pPr>
              <a:r>
                <a:rPr lang="en-US" altLang="zh-CN" sz="2000" b="1" dirty="0">
                  <a:solidFill>
                    <a:srgbClr val="002060"/>
                  </a:solidFill>
                  <a:latin typeface="+mn-ea"/>
                  <a:ea typeface="+mn-ea"/>
                </a:rPr>
                <a:t>  ∴BC=</a:t>
              </a:r>
              <a:r>
                <a:rPr lang="zh-CN" altLang="en-US" sz="2000" b="1" dirty="0">
                  <a:solidFill>
                    <a:srgbClr val="002060"/>
                  </a:solidFill>
                  <a:latin typeface="+mn-ea"/>
                  <a:ea typeface="宋体" panose="02010600030101010101" pitchFamily="2" charset="-122"/>
                </a:rPr>
                <a:t>△</a:t>
              </a:r>
              <a:r>
                <a:rPr lang="en-US" altLang="zh-CN" sz="2000" b="1" dirty="0">
                  <a:solidFill>
                    <a:srgbClr val="002060"/>
                  </a:solidFill>
                  <a:latin typeface="+mn-ea"/>
                  <a:ea typeface="宋体" panose="02010600030101010101" pitchFamily="2" charset="-122"/>
                </a:rPr>
                <a:t>BCE</a:t>
              </a:r>
              <a:r>
                <a:rPr lang="zh-CN" altLang="en-US" sz="2000" b="1" dirty="0">
                  <a:solidFill>
                    <a:srgbClr val="002060"/>
                  </a:solidFill>
                  <a:latin typeface="+mn-ea"/>
                  <a:ea typeface="宋体" panose="02010600030101010101" pitchFamily="2" charset="-122"/>
                </a:rPr>
                <a:t>周长</a:t>
              </a:r>
              <a:r>
                <a:rPr lang="en-US" altLang="zh-CN" sz="2000" b="1" dirty="0">
                  <a:solidFill>
                    <a:srgbClr val="002060"/>
                  </a:solidFill>
                  <a:latin typeface="+mn-ea"/>
                  <a:ea typeface="宋体" panose="02010600030101010101" pitchFamily="2" charset="-122"/>
                </a:rPr>
                <a:t>-(CE+EB)</a:t>
              </a:r>
            </a:p>
            <a:p>
              <a:pPr algn="l" fontAlgn="auto">
                <a:lnSpc>
                  <a:spcPct val="125000"/>
                </a:lnSpc>
                <a:spcBef>
                  <a:spcPts val="0"/>
                </a:spcBef>
                <a:spcAft>
                  <a:spcPts val="0"/>
                </a:spcAft>
                <a:defRPr/>
              </a:pPr>
              <a:r>
                <a:rPr lang="en-US" altLang="zh-CN" sz="2000" b="1" dirty="0">
                  <a:solidFill>
                    <a:srgbClr val="002060"/>
                  </a:solidFill>
                  <a:latin typeface="+mn-ea"/>
                  <a:ea typeface="宋体" panose="02010600030101010101" pitchFamily="2" charset="-122"/>
                </a:rPr>
                <a:t>      =</a:t>
              </a:r>
              <a:r>
                <a:rPr lang="zh-CN" altLang="en-US" sz="2000" b="1" dirty="0">
                  <a:solidFill>
                    <a:srgbClr val="002060"/>
                  </a:solidFill>
                  <a:latin typeface="+mn-ea"/>
                  <a:ea typeface="宋体" panose="02010600030101010101" pitchFamily="2" charset="-122"/>
                </a:rPr>
                <a:t>△</a:t>
              </a:r>
              <a:r>
                <a:rPr lang="en-US" altLang="zh-CN" sz="2000" b="1" dirty="0">
                  <a:solidFill>
                    <a:srgbClr val="002060"/>
                  </a:solidFill>
                  <a:latin typeface="+mn-ea"/>
                  <a:ea typeface="宋体" panose="02010600030101010101" pitchFamily="2" charset="-122"/>
                </a:rPr>
                <a:t>BCE</a:t>
              </a:r>
              <a:r>
                <a:rPr lang="zh-CN" altLang="en-US" sz="2000" b="1" dirty="0">
                  <a:solidFill>
                    <a:srgbClr val="002060"/>
                  </a:solidFill>
                  <a:latin typeface="+mn-ea"/>
                  <a:ea typeface="宋体" panose="02010600030101010101" pitchFamily="2" charset="-122"/>
                </a:rPr>
                <a:t>周长</a:t>
              </a:r>
              <a:r>
                <a:rPr lang="en-US" altLang="zh-CN" sz="2000" b="1" dirty="0">
                  <a:solidFill>
                    <a:srgbClr val="002060"/>
                  </a:solidFill>
                  <a:latin typeface="+mn-ea"/>
                  <a:ea typeface="宋体" panose="02010600030101010101" pitchFamily="2" charset="-122"/>
                </a:rPr>
                <a:t>-AC</a:t>
              </a:r>
            </a:p>
            <a:p>
              <a:pPr algn="l" fontAlgn="auto">
                <a:lnSpc>
                  <a:spcPct val="125000"/>
                </a:lnSpc>
                <a:spcBef>
                  <a:spcPts val="0"/>
                </a:spcBef>
                <a:spcAft>
                  <a:spcPts val="0"/>
                </a:spcAft>
                <a:defRPr/>
              </a:pPr>
              <a:r>
                <a:rPr lang="en-US" altLang="zh-CN" sz="2000" b="1" dirty="0">
                  <a:solidFill>
                    <a:srgbClr val="002060"/>
                  </a:solidFill>
                  <a:latin typeface="+mn-ea"/>
                  <a:ea typeface="+mn-ea"/>
                </a:rPr>
                <a:t>      =10cm</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
                                        </p:tgtEl>
                                        <p:attrNameLst>
                                          <p:attrName>style.visibility</p:attrName>
                                        </p:attrNameLst>
                                      </p:cBhvr>
                                      <p:to>
                                        <p:strVal val="visible"/>
                                      </p:to>
                                    </p:set>
                                    <p:anim calcmode="discrete" valueType="clr">
                                      <p:cBhvr override="childStyle">
                                        <p:cTn id="7"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
                                        </p:tgtEl>
                                        <p:attrNameLst>
                                          <p:attrName>fillcolor</p:attrName>
                                        </p:attrNameLst>
                                      </p:cBhvr>
                                      <p:tavLst>
                                        <p:tav tm="0">
                                          <p:val>
                                            <p:clrVal>
                                              <a:schemeClr val="accent2"/>
                                            </p:clrVal>
                                          </p:val>
                                        </p:tav>
                                        <p:tav tm="50000">
                                          <p:val>
                                            <p:clrVal>
                                              <a:schemeClr val="hlink"/>
                                            </p:clrVal>
                                          </p:val>
                                        </p:tav>
                                      </p:tavLst>
                                    </p:anim>
                                    <p:set>
                                      <p:cBhvr>
                                        <p:cTn id="9" dur="80"/>
                                        <p:tgtEl>
                                          <p:spTgt spid="1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4"/>
                                        </p:tgtEl>
                                        <p:attrNameLst>
                                          <p:attrName>style.visibility</p:attrName>
                                        </p:attrNameLst>
                                      </p:cBhvr>
                                      <p:to>
                                        <p:strVal val="visible"/>
                                      </p:to>
                                    </p:set>
                                    <p:anim calcmode="discrete" valueType="clr">
                                      <p:cBhvr override="childStyle">
                                        <p:cTn id="1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
                                        </p:tgtEl>
                                        <p:attrNameLst>
                                          <p:attrName>fillcolor</p:attrName>
                                        </p:attrNameLst>
                                      </p:cBhvr>
                                      <p:tavLst>
                                        <p:tav tm="0">
                                          <p:val>
                                            <p:clrVal>
                                              <a:schemeClr val="accent2"/>
                                            </p:clrVal>
                                          </p:val>
                                        </p:tav>
                                        <p:tav tm="50000">
                                          <p:val>
                                            <p:clrVal>
                                              <a:schemeClr val="hlink"/>
                                            </p:clrVal>
                                          </p:val>
                                        </p:tav>
                                      </p:tavLst>
                                    </p:anim>
                                    <p:set>
                                      <p:cBhvr>
                                        <p:cTn id="16" dur="80"/>
                                        <p:tgtEl>
                                          <p:spTgt spid="4"/>
                                        </p:tgtEl>
                                        <p:attrNameLst>
                                          <p:attrName>fill.type</p:attrName>
                                        </p:attrNameLst>
                                      </p:cBhvr>
                                      <p:to>
                                        <p:strVal val="solid"/>
                                      </p:to>
                                    </p:set>
                                  </p:childTnLst>
                                </p:cTn>
                              </p:par>
                            </p:childTnLst>
                          </p:cTn>
                        </p:par>
                        <p:par>
                          <p:cTn id="17" fill="hold">
                            <p:stCondLst>
                              <p:cond delay="2119"/>
                            </p:stCondLst>
                            <p:childTnLst>
                              <p:par>
                                <p:cTn id="18" presetID="2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21"/>
                                        </p:tgtEl>
                                        <p:attrNameLst>
                                          <p:attrName>style.visibility</p:attrName>
                                        </p:attrNameLst>
                                      </p:cBhvr>
                                      <p:to>
                                        <p:strVal val="visible"/>
                                      </p:to>
                                    </p:set>
                                    <p:anim calcmode="discrete" valueType="clr">
                                      <p:cBhvr override="childStyle">
                                        <p:cTn id="25"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21"/>
                                        </p:tgtEl>
                                        <p:attrNameLst>
                                          <p:attrName>fillcolor</p:attrName>
                                        </p:attrNameLst>
                                      </p:cBhvr>
                                      <p:tavLst>
                                        <p:tav tm="0">
                                          <p:val>
                                            <p:clrVal>
                                              <a:schemeClr val="accent2"/>
                                            </p:clrVal>
                                          </p:val>
                                        </p:tav>
                                        <p:tav tm="50000">
                                          <p:val>
                                            <p:clrVal>
                                              <a:schemeClr val="hlink"/>
                                            </p:clrVal>
                                          </p:val>
                                        </p:tav>
                                      </p:tavLst>
                                    </p:anim>
                                    <p:set>
                                      <p:cBhvr>
                                        <p:cTn id="27" dur="80"/>
                                        <p:tgtEl>
                                          <p:spTgt spid="21"/>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2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1854200"/>
            <a:ext cx="9144000" cy="500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400050" algn="just">
              <a:buFont typeface="Arial" panose="020B0604020202020204" pitchFamily="34" charset="0"/>
              <a:buNone/>
            </a:pPr>
            <a:r>
              <a:rPr lang="zh-CN" altLang="en-US" sz="3600" b="1">
                <a:latin typeface="Times New Roman" panose="02020603050405020304" pitchFamily="18" charset="0"/>
              </a:rPr>
              <a:t>解：∵</a:t>
            </a:r>
            <a:r>
              <a:rPr lang="en-US" altLang="zh-CN" sz="3600" b="1">
                <a:latin typeface="Times New Roman" panose="02020603050405020304" pitchFamily="18" charset="0"/>
              </a:rPr>
              <a:t>DE</a:t>
            </a:r>
            <a:r>
              <a:rPr lang="zh-CN" altLang="en-US" sz="3600" b="1">
                <a:latin typeface="Times New Roman" panose="02020603050405020304" pitchFamily="18" charset="0"/>
              </a:rPr>
              <a:t>是△</a:t>
            </a:r>
            <a:r>
              <a:rPr lang="en-US" altLang="zh-CN" sz="3600" b="1">
                <a:latin typeface="Times New Roman" panose="02020603050405020304" pitchFamily="18" charset="0"/>
              </a:rPr>
              <a:t>ABC</a:t>
            </a:r>
            <a:r>
              <a:rPr lang="zh-CN" altLang="en-US" sz="3600" b="1">
                <a:latin typeface="Times New Roman" panose="02020603050405020304" pitchFamily="18" charset="0"/>
              </a:rPr>
              <a:t>边</a:t>
            </a:r>
            <a:r>
              <a:rPr lang="en-US" altLang="zh-CN" sz="3600" b="1">
                <a:latin typeface="Times New Roman" panose="02020603050405020304" pitchFamily="18" charset="0"/>
              </a:rPr>
              <a:t>AB</a:t>
            </a:r>
            <a:r>
              <a:rPr lang="zh-CN" altLang="en-US" sz="3600" b="1">
                <a:latin typeface="Times New Roman" panose="02020603050405020304" pitchFamily="18" charset="0"/>
              </a:rPr>
              <a:t>的垂直平分线</a:t>
            </a:r>
          </a:p>
          <a:p>
            <a:pPr indent="400050" algn="just" eaLnBrk="0" hangingPunct="0">
              <a:buFont typeface="Arial" panose="020B0604020202020204" pitchFamily="34" charset="0"/>
              <a:buNone/>
            </a:pPr>
            <a:r>
              <a:rPr lang="zh-CN" altLang="en-US" sz="3600" b="1">
                <a:latin typeface="Times New Roman" panose="02020603050405020304" pitchFamily="18" charset="0"/>
              </a:rPr>
              <a:t>∴</a:t>
            </a:r>
            <a:r>
              <a:rPr lang="en-US" altLang="zh-CN" sz="3600" b="1">
                <a:latin typeface="Times New Roman" panose="02020603050405020304" pitchFamily="18" charset="0"/>
              </a:rPr>
              <a:t>EB=EA</a:t>
            </a:r>
          </a:p>
          <a:p>
            <a:pPr indent="400050" algn="just" eaLnBrk="0" hangingPunct="0">
              <a:buFont typeface="Arial" panose="020B0604020202020204" pitchFamily="34" charset="0"/>
              <a:buNone/>
            </a:pPr>
            <a:r>
              <a:rPr lang="en-US" altLang="zh-CN" sz="3600" b="1">
                <a:latin typeface="Times New Roman" panose="02020603050405020304" pitchFamily="18" charset="0"/>
              </a:rPr>
              <a:t>∴△AEC</a:t>
            </a:r>
            <a:r>
              <a:rPr lang="zh-CN" altLang="en-US" sz="3600" b="1">
                <a:latin typeface="Times New Roman" panose="02020603050405020304" pitchFamily="18" charset="0"/>
              </a:rPr>
              <a:t>的周长</a:t>
            </a:r>
          </a:p>
          <a:p>
            <a:pPr indent="400050" algn="just" eaLnBrk="0" hangingPunct="0">
              <a:buFont typeface="Arial" panose="020B0604020202020204" pitchFamily="34" charset="0"/>
              <a:buNone/>
            </a:pPr>
            <a:r>
              <a:rPr lang="en-US" altLang="zh-CN" sz="3600" b="1">
                <a:latin typeface="Times New Roman" panose="02020603050405020304" pitchFamily="18" charset="0"/>
              </a:rPr>
              <a:t>=AC+CE+EA</a:t>
            </a:r>
          </a:p>
          <a:p>
            <a:pPr indent="400050" algn="just" eaLnBrk="0" hangingPunct="0">
              <a:buFont typeface="Arial" panose="020B0604020202020204" pitchFamily="34" charset="0"/>
              <a:buNone/>
            </a:pPr>
            <a:r>
              <a:rPr lang="en-US" altLang="zh-CN" sz="3600" b="1">
                <a:latin typeface="Times New Roman" panose="02020603050405020304" pitchFamily="18" charset="0"/>
              </a:rPr>
              <a:t>=AC+CE+EB</a:t>
            </a:r>
          </a:p>
          <a:p>
            <a:pPr indent="400050" algn="just" eaLnBrk="0" hangingPunct="0">
              <a:buFont typeface="Arial" panose="020B0604020202020204" pitchFamily="34" charset="0"/>
              <a:buNone/>
            </a:pPr>
            <a:r>
              <a:rPr lang="en-US" altLang="zh-CN" sz="3600" b="1">
                <a:latin typeface="Times New Roman" panose="02020603050405020304" pitchFamily="18" charset="0"/>
              </a:rPr>
              <a:t>=AC+BC</a:t>
            </a:r>
          </a:p>
          <a:p>
            <a:pPr indent="400050" algn="just" eaLnBrk="0" hangingPunct="0">
              <a:buFont typeface="Arial" panose="020B0604020202020204" pitchFamily="34" charset="0"/>
              <a:buNone/>
            </a:pPr>
            <a:r>
              <a:rPr lang="en-US" altLang="zh-CN" sz="3600" b="1">
                <a:latin typeface="Times New Roman" panose="02020603050405020304" pitchFamily="18" charset="0"/>
              </a:rPr>
              <a:t>=4+5</a:t>
            </a:r>
          </a:p>
          <a:p>
            <a:pPr indent="400050" algn="just" eaLnBrk="0" hangingPunct="0">
              <a:buFont typeface="Arial" panose="020B0604020202020204" pitchFamily="34" charset="0"/>
              <a:buNone/>
            </a:pPr>
            <a:r>
              <a:rPr lang="en-US" altLang="zh-CN" sz="3600" b="1">
                <a:latin typeface="Times New Roman" panose="02020603050405020304" pitchFamily="18" charset="0"/>
              </a:rPr>
              <a:t>=9</a:t>
            </a:r>
          </a:p>
          <a:p>
            <a:pPr indent="400050" algn="just" eaLnBrk="0" hangingPunct="0">
              <a:buFont typeface="Arial" panose="020B0604020202020204" pitchFamily="34" charset="0"/>
              <a:buNone/>
            </a:pPr>
            <a:r>
              <a:rPr lang="en-US" altLang="zh-CN" sz="1000">
                <a:latin typeface="Times New Roman" panose="02020603050405020304" pitchFamily="18" charset="0"/>
              </a:rPr>
              <a:t> </a:t>
            </a:r>
          </a:p>
          <a:p>
            <a:pPr indent="400050" algn="l" eaLnBrk="0" hangingPunct="0">
              <a:buFont typeface="Arial" panose="020B0604020202020204" pitchFamily="34" charset="0"/>
              <a:buNone/>
            </a:pPr>
            <a:endParaRPr lang="en-US" altLang="zh-CN" sz="2400">
              <a:latin typeface="Times New Roman" panose="02020603050405020304" pitchFamily="18" charset="0"/>
            </a:endParaRPr>
          </a:p>
        </p:txBody>
      </p:sp>
      <p:pic>
        <p:nvPicPr>
          <p:cNvPr id="54275" name="Picture 3"/>
          <p:cNvPicPr>
            <a:picLocks noChangeAspect="1" noChangeArrowheads="1"/>
          </p:cNvPicPr>
          <p:nvPr/>
        </p:nvPicPr>
        <p:blipFill>
          <a:blip r:embed="rId2"/>
          <a:srcRect/>
          <a:stretch>
            <a:fillRect/>
          </a:stretch>
        </p:blipFill>
        <p:spPr bwMode="auto">
          <a:xfrm>
            <a:off x="4267200" y="2652713"/>
            <a:ext cx="4876800" cy="355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Rectangle 4"/>
          <p:cNvSpPr>
            <a:spLocks noChangeArrowheads="1"/>
          </p:cNvSpPr>
          <p:nvPr/>
        </p:nvSpPr>
        <p:spPr bwMode="auto">
          <a:xfrm>
            <a:off x="0" y="152400"/>
            <a:ext cx="9144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 typeface="Arial" panose="020B0604020202020204" pitchFamily="34" charset="0"/>
              <a:buNone/>
            </a:pPr>
            <a:r>
              <a:rPr lang="zh-CN" altLang="en-US" sz="3600" b="1">
                <a:latin typeface="Times New Roman" panose="02020603050405020304" pitchFamily="18" charset="0"/>
              </a:rPr>
              <a:t>如图，</a:t>
            </a:r>
            <a:r>
              <a:rPr lang="en-US" altLang="zh-CN" sz="3600" b="1">
                <a:latin typeface="Times New Roman" panose="02020603050405020304" pitchFamily="18" charset="0"/>
              </a:rPr>
              <a:t>DE</a:t>
            </a:r>
            <a:r>
              <a:rPr lang="zh-CN" altLang="en-US" sz="3600" b="1">
                <a:latin typeface="Times New Roman" panose="02020603050405020304" pitchFamily="18" charset="0"/>
              </a:rPr>
              <a:t>是△</a:t>
            </a:r>
            <a:r>
              <a:rPr lang="en-US" altLang="zh-CN" sz="3600" b="1">
                <a:latin typeface="Times New Roman" panose="02020603050405020304" pitchFamily="18" charset="0"/>
              </a:rPr>
              <a:t>ABC</a:t>
            </a:r>
            <a:r>
              <a:rPr lang="zh-CN" altLang="en-US" sz="3600" b="1">
                <a:latin typeface="Times New Roman" panose="02020603050405020304" pitchFamily="18" charset="0"/>
              </a:rPr>
              <a:t>边</a:t>
            </a:r>
            <a:r>
              <a:rPr lang="en-US" altLang="zh-CN" sz="3600" b="1">
                <a:latin typeface="Times New Roman" panose="02020603050405020304" pitchFamily="18" charset="0"/>
              </a:rPr>
              <a:t>AB</a:t>
            </a:r>
            <a:r>
              <a:rPr lang="zh-CN" altLang="en-US" sz="3600" b="1">
                <a:latin typeface="Times New Roman" panose="02020603050405020304" pitchFamily="18" charset="0"/>
              </a:rPr>
              <a:t>的垂直平分线，交</a:t>
            </a:r>
            <a:r>
              <a:rPr lang="en-US" altLang="zh-CN" sz="3600" b="1">
                <a:latin typeface="Times New Roman" panose="02020603050405020304" pitchFamily="18" charset="0"/>
              </a:rPr>
              <a:t>AB</a:t>
            </a:r>
            <a:r>
              <a:rPr lang="zh-CN" altLang="en-US" sz="3600" b="1">
                <a:latin typeface="Times New Roman" panose="02020603050405020304" pitchFamily="18" charset="0"/>
              </a:rPr>
              <a:t>、</a:t>
            </a:r>
            <a:r>
              <a:rPr lang="en-US" altLang="zh-CN" sz="3600" b="1">
                <a:latin typeface="Times New Roman" panose="02020603050405020304" pitchFamily="18" charset="0"/>
              </a:rPr>
              <a:t>BC</a:t>
            </a:r>
            <a:r>
              <a:rPr lang="zh-CN" altLang="en-US" sz="3600" b="1">
                <a:latin typeface="Times New Roman" panose="02020603050405020304" pitchFamily="18" charset="0"/>
              </a:rPr>
              <a:t>于</a:t>
            </a:r>
            <a:r>
              <a:rPr lang="en-US" altLang="zh-CN" sz="3600" b="1">
                <a:latin typeface="Times New Roman" panose="02020603050405020304" pitchFamily="18" charset="0"/>
              </a:rPr>
              <a:t>D</a:t>
            </a:r>
            <a:r>
              <a:rPr lang="zh-CN" altLang="en-US" sz="3600" b="1">
                <a:latin typeface="Times New Roman" panose="02020603050405020304" pitchFamily="18" charset="0"/>
              </a:rPr>
              <a:t>、</a:t>
            </a:r>
            <a:r>
              <a:rPr lang="en-US" altLang="zh-CN" sz="3600" b="1">
                <a:latin typeface="Times New Roman" panose="02020603050405020304" pitchFamily="18" charset="0"/>
              </a:rPr>
              <a:t>E</a:t>
            </a:r>
            <a:r>
              <a:rPr lang="zh-CN" altLang="en-US" sz="3600" b="1">
                <a:latin typeface="Times New Roman" panose="02020603050405020304" pitchFamily="18" charset="0"/>
              </a:rPr>
              <a:t>，若</a:t>
            </a:r>
            <a:r>
              <a:rPr lang="en-US" altLang="zh-CN" sz="3600" b="1">
                <a:latin typeface="Times New Roman" panose="02020603050405020304" pitchFamily="18" charset="0"/>
              </a:rPr>
              <a:t>AC=4</a:t>
            </a:r>
            <a:r>
              <a:rPr lang="zh-CN" altLang="en-US" sz="3600" b="1">
                <a:latin typeface="Times New Roman" panose="02020603050405020304" pitchFamily="18" charset="0"/>
              </a:rPr>
              <a:t>，</a:t>
            </a:r>
            <a:r>
              <a:rPr lang="en-US" altLang="zh-CN" sz="3600" b="1">
                <a:latin typeface="Times New Roman" panose="02020603050405020304" pitchFamily="18" charset="0"/>
              </a:rPr>
              <a:t>BC=5</a:t>
            </a:r>
            <a:r>
              <a:rPr lang="zh-CN" altLang="en-US" sz="3600" b="1">
                <a:latin typeface="Times New Roman" panose="02020603050405020304" pitchFamily="18" charset="0"/>
              </a:rPr>
              <a:t>，求△</a:t>
            </a:r>
            <a:r>
              <a:rPr lang="en-US" altLang="zh-CN" sz="3600" b="1">
                <a:latin typeface="Times New Roman" panose="02020603050405020304" pitchFamily="18" charset="0"/>
              </a:rPr>
              <a:t>AEC</a:t>
            </a:r>
            <a:r>
              <a:rPr lang="zh-CN" altLang="en-US" sz="3600" b="1">
                <a:latin typeface="Times New Roman" panose="02020603050405020304" pitchFamily="18" charset="0"/>
              </a:rPr>
              <a:t>的周长</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additive="base">
                                        <p:cTn id="7" dur="500" fill="hold"/>
                                        <p:tgtEl>
                                          <p:spTgt spid="54275"/>
                                        </p:tgtEl>
                                        <p:attrNameLst>
                                          <p:attrName>ppt_x</p:attrName>
                                        </p:attrNameLst>
                                      </p:cBhvr>
                                      <p:tavLst>
                                        <p:tav tm="0">
                                          <p:val>
                                            <p:strVal val="0-#ppt_w/2"/>
                                          </p:val>
                                        </p:tav>
                                        <p:tav tm="100000">
                                          <p:val>
                                            <p:strVal val="#ppt_x"/>
                                          </p:val>
                                        </p:tav>
                                      </p:tavLst>
                                    </p:anim>
                                    <p:anim calcmode="lin" valueType="num">
                                      <p:cBhvr additive="base">
                                        <p:cTn id="8" dur="500" fill="hold"/>
                                        <p:tgtEl>
                                          <p:spTgt spid="542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 calcmode="lin" valueType="num">
                                      <p:cBhvr additive="base">
                                        <p:cTn id="13" dur="500" fill="hold"/>
                                        <p:tgtEl>
                                          <p:spTgt spid="54276"/>
                                        </p:tgtEl>
                                        <p:attrNameLst>
                                          <p:attrName>ppt_x</p:attrName>
                                        </p:attrNameLst>
                                      </p:cBhvr>
                                      <p:tavLst>
                                        <p:tav tm="0">
                                          <p:val>
                                            <p:strVal val="0-#ppt_w/2"/>
                                          </p:val>
                                        </p:tav>
                                        <p:tav tm="100000">
                                          <p:val>
                                            <p:strVal val="#ppt_x"/>
                                          </p:val>
                                        </p:tav>
                                      </p:tavLst>
                                    </p:anim>
                                    <p:anim calcmode="lin" valueType="num">
                                      <p:cBhvr additive="base">
                                        <p:cTn id="14" dur="500" fill="hold"/>
                                        <p:tgtEl>
                                          <p:spTgt spid="5427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4"/>
                                        </p:tgtEl>
                                        <p:attrNameLst>
                                          <p:attrName>style.visibility</p:attrName>
                                        </p:attrNameLst>
                                      </p:cBhvr>
                                      <p:to>
                                        <p:strVal val="visible"/>
                                      </p:to>
                                    </p:set>
                                    <p:anim calcmode="lin" valueType="num">
                                      <p:cBhvr additive="base">
                                        <p:cTn id="19" dur="500" fill="hold"/>
                                        <p:tgtEl>
                                          <p:spTgt spid="54274"/>
                                        </p:tgtEl>
                                        <p:attrNameLst>
                                          <p:attrName>ppt_x</p:attrName>
                                        </p:attrNameLst>
                                      </p:cBhvr>
                                      <p:tavLst>
                                        <p:tav tm="0">
                                          <p:val>
                                            <p:strVal val="0-#ppt_w/2"/>
                                          </p:val>
                                        </p:tav>
                                        <p:tav tm="100000">
                                          <p:val>
                                            <p:strVal val="#ppt_x"/>
                                          </p:val>
                                        </p:tav>
                                      </p:tavLst>
                                    </p:anim>
                                    <p:anim calcmode="lin" valueType="num">
                                      <p:cBhvr additive="base">
                                        <p:cTn id="20" dur="500" fill="hold"/>
                                        <p:tgtEl>
                                          <p:spTgt spid="542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nimBg="1" autoUpdateAnimBg="0"/>
      <p:bldP spid="54276"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Object 3"/>
          <p:cNvPicPr>
            <a:picLocks noChangeAspect="1" noChangeArrowheads="1"/>
          </p:cNvPicPr>
          <p:nvPr/>
        </p:nvPicPr>
        <p:blipFill>
          <a:blip r:embed="rId2" cstate="email"/>
          <a:srcRect/>
          <a:stretch>
            <a:fillRect/>
          </a:stretch>
        </p:blipFill>
        <p:spPr bwMode="auto">
          <a:xfrm>
            <a:off x="0" y="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Object 4"/>
          <p:cNvPicPr>
            <a:picLocks noChangeAspect="1" noChangeArrowheads="1"/>
          </p:cNvPicPr>
          <p:nvPr/>
        </p:nvPicPr>
        <p:blipFill>
          <a:blip r:embed="rId2" cstate="email"/>
          <a:srcRect/>
          <a:stretch>
            <a:fillRect/>
          </a:stretch>
        </p:blipFill>
        <p:spPr bwMode="auto">
          <a:xfrm>
            <a:off x="0" y="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Object 5"/>
          <p:cNvPicPr>
            <a:picLocks noChangeAspect="1" noChangeArrowheads="1"/>
          </p:cNvPicPr>
          <p:nvPr/>
        </p:nvPicPr>
        <p:blipFill>
          <a:blip r:embed="rId2" cstate="email"/>
          <a:srcRect/>
          <a:stretch>
            <a:fillRect/>
          </a:stretch>
        </p:blipFill>
        <p:spPr bwMode="auto">
          <a:xfrm>
            <a:off x="0" y="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571500" y="2428875"/>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CN" altLang="en-US" sz="2400" b="1">
                <a:latin typeface="Times New Roman" panose="02020603050405020304" pitchFamily="18" charset="0"/>
              </a:rPr>
              <a:t>解</a:t>
            </a:r>
            <a:r>
              <a:rPr lang="en-US" altLang="zh-CN" sz="2400" b="1">
                <a:latin typeface="Times New Roman" panose="02020603050405020304" pitchFamily="18" charset="0"/>
              </a:rPr>
              <a:t>:</a:t>
            </a:r>
          </a:p>
        </p:txBody>
      </p:sp>
      <p:sp>
        <p:nvSpPr>
          <p:cNvPr id="49" name="Rectangle 3"/>
          <p:cNvSpPr>
            <a:spLocks noChangeArrowheads="1"/>
          </p:cNvSpPr>
          <p:nvPr/>
        </p:nvSpPr>
        <p:spPr bwMode="auto">
          <a:xfrm>
            <a:off x="785813" y="357188"/>
            <a:ext cx="171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zh-CN" altLang="en-US" sz="3200" b="1">
                <a:latin typeface="Calibri" panose="020F0502020204030204" pitchFamily="34" charset="0"/>
              </a:rPr>
              <a:t>做一做</a:t>
            </a:r>
          </a:p>
        </p:txBody>
      </p:sp>
      <p:sp>
        <p:nvSpPr>
          <p:cNvPr id="50" name="TextBox 49"/>
          <p:cNvSpPr txBox="1"/>
          <p:nvPr/>
        </p:nvSpPr>
        <p:spPr>
          <a:xfrm>
            <a:off x="785813" y="857250"/>
            <a:ext cx="5500687" cy="1414463"/>
          </a:xfrm>
          <a:prstGeom prst="rect">
            <a:avLst/>
          </a:prstGeom>
          <a:noFill/>
        </p:spPr>
        <p:txBody>
          <a:bodyPr>
            <a:spAutoFit/>
          </a:bodyPr>
          <a:lstStyle/>
          <a:p>
            <a:pPr algn="l" fontAlgn="auto">
              <a:lnSpc>
                <a:spcPct val="125000"/>
              </a:lnSpc>
              <a:spcBef>
                <a:spcPts val="0"/>
              </a:spcBef>
              <a:spcAft>
                <a:spcPts val="0"/>
              </a:spcAft>
              <a:defRPr/>
            </a:pPr>
            <a:r>
              <a:rPr lang="zh-CN" altLang="en-US" sz="2400" b="1" dirty="0">
                <a:solidFill>
                  <a:srgbClr val="0070C0"/>
                </a:solidFill>
                <a:latin typeface="+mn-ea"/>
                <a:ea typeface="+mn-ea"/>
              </a:rPr>
              <a:t>已知：如图，</a:t>
            </a:r>
            <a:r>
              <a:rPr lang="en-US" altLang="zh-CN" sz="2400" b="1" dirty="0">
                <a:solidFill>
                  <a:srgbClr val="0070C0"/>
                </a:solidFill>
                <a:latin typeface="+mn-ea"/>
                <a:ea typeface="+mn-ea"/>
              </a:rPr>
              <a:t>P</a:t>
            </a:r>
            <a:r>
              <a:rPr lang="zh-CN" altLang="en-US" sz="2400" b="1" dirty="0">
                <a:solidFill>
                  <a:srgbClr val="0070C0"/>
                </a:solidFill>
                <a:latin typeface="+mn-ea"/>
                <a:ea typeface="+mn-ea"/>
              </a:rPr>
              <a:t>为∠</a:t>
            </a:r>
            <a:r>
              <a:rPr lang="en-US" altLang="zh-CN" sz="2400" b="1" dirty="0">
                <a:solidFill>
                  <a:srgbClr val="0070C0"/>
                </a:solidFill>
                <a:latin typeface="+mn-ea"/>
                <a:ea typeface="+mn-ea"/>
              </a:rPr>
              <a:t>MON</a:t>
            </a:r>
            <a:r>
              <a:rPr lang="zh-CN" altLang="en-US" sz="2400" b="1" dirty="0">
                <a:solidFill>
                  <a:srgbClr val="0070C0"/>
                </a:solidFill>
                <a:latin typeface="+mn-ea"/>
                <a:ea typeface="+mn-ea"/>
              </a:rPr>
              <a:t>内一点，</a:t>
            </a:r>
            <a:r>
              <a:rPr lang="en-US" altLang="zh-CN" sz="2400" b="1" dirty="0">
                <a:solidFill>
                  <a:srgbClr val="0070C0"/>
                </a:solidFill>
                <a:latin typeface="+mn-ea"/>
                <a:ea typeface="+mn-ea"/>
              </a:rPr>
              <a:t>OM⊥PA</a:t>
            </a:r>
            <a:r>
              <a:rPr lang="zh-CN" altLang="en-US" sz="2400" b="1" dirty="0">
                <a:solidFill>
                  <a:srgbClr val="0070C0"/>
                </a:solidFill>
                <a:latin typeface="+mn-ea"/>
                <a:ea typeface="+mn-ea"/>
              </a:rPr>
              <a:t>于</a:t>
            </a:r>
            <a:r>
              <a:rPr lang="en-US" altLang="zh-CN" sz="2400" b="1" dirty="0">
                <a:solidFill>
                  <a:srgbClr val="0070C0"/>
                </a:solidFill>
                <a:latin typeface="+mn-ea"/>
                <a:ea typeface="+mn-ea"/>
              </a:rPr>
              <a:t>E</a:t>
            </a:r>
            <a:r>
              <a:rPr lang="zh-CN" altLang="en-US" sz="2400" b="1" dirty="0">
                <a:solidFill>
                  <a:srgbClr val="0070C0"/>
                </a:solidFill>
                <a:latin typeface="+mn-ea"/>
                <a:ea typeface="+mn-ea"/>
              </a:rPr>
              <a:t>，</a:t>
            </a:r>
            <a:r>
              <a:rPr lang="en-US" altLang="zh-CN" sz="2400" b="1" dirty="0">
                <a:solidFill>
                  <a:srgbClr val="0070C0"/>
                </a:solidFill>
                <a:latin typeface="+mn-ea"/>
                <a:ea typeface="+mn-ea"/>
              </a:rPr>
              <a:t>ON⊥PB</a:t>
            </a:r>
            <a:r>
              <a:rPr lang="zh-CN" altLang="en-US" sz="2400" b="1" dirty="0">
                <a:solidFill>
                  <a:srgbClr val="0070C0"/>
                </a:solidFill>
                <a:latin typeface="+mn-ea"/>
                <a:ea typeface="+mn-ea"/>
              </a:rPr>
              <a:t>于</a:t>
            </a:r>
            <a:r>
              <a:rPr lang="en-US" altLang="zh-CN" sz="2400" b="1" dirty="0">
                <a:solidFill>
                  <a:srgbClr val="0070C0"/>
                </a:solidFill>
                <a:latin typeface="+mn-ea"/>
                <a:ea typeface="+mn-ea"/>
              </a:rPr>
              <a:t>F</a:t>
            </a:r>
            <a:r>
              <a:rPr lang="zh-CN" altLang="en-US" sz="2400" b="1" dirty="0">
                <a:solidFill>
                  <a:srgbClr val="0070C0"/>
                </a:solidFill>
                <a:latin typeface="+mn-ea"/>
                <a:ea typeface="+mn-ea"/>
              </a:rPr>
              <a:t>，</a:t>
            </a:r>
            <a:r>
              <a:rPr lang="en-US" altLang="zh-CN" sz="2400" b="1" dirty="0">
                <a:solidFill>
                  <a:srgbClr val="0070C0"/>
                </a:solidFill>
                <a:latin typeface="+mn-ea"/>
                <a:ea typeface="+mn-ea"/>
              </a:rPr>
              <a:t>EA=EP</a:t>
            </a:r>
            <a:r>
              <a:rPr lang="zh-CN" altLang="en-US" sz="2400" b="1" dirty="0">
                <a:solidFill>
                  <a:srgbClr val="0070C0"/>
                </a:solidFill>
                <a:latin typeface="+mn-ea"/>
                <a:ea typeface="+mn-ea"/>
              </a:rPr>
              <a:t>，</a:t>
            </a:r>
            <a:r>
              <a:rPr lang="en-US" altLang="zh-CN" sz="2400" b="1" dirty="0">
                <a:solidFill>
                  <a:srgbClr val="0070C0"/>
                </a:solidFill>
                <a:latin typeface="+mn-ea"/>
                <a:ea typeface="+mn-ea"/>
              </a:rPr>
              <a:t>FB=FP</a:t>
            </a:r>
            <a:r>
              <a:rPr lang="zh-CN" altLang="en-US" sz="2400" b="1" dirty="0">
                <a:solidFill>
                  <a:srgbClr val="0070C0"/>
                </a:solidFill>
                <a:latin typeface="+mn-ea"/>
                <a:ea typeface="+mn-ea"/>
              </a:rPr>
              <a:t>，若</a:t>
            </a:r>
            <a:r>
              <a:rPr lang="en-US" altLang="zh-CN" sz="2400" b="1" dirty="0">
                <a:solidFill>
                  <a:srgbClr val="0070C0"/>
                </a:solidFill>
                <a:latin typeface="+mn-ea"/>
                <a:ea typeface="+mn-ea"/>
              </a:rPr>
              <a:t>AB</a:t>
            </a:r>
            <a:r>
              <a:rPr lang="zh-CN" altLang="en-US" sz="2400" b="1" dirty="0">
                <a:solidFill>
                  <a:srgbClr val="0070C0"/>
                </a:solidFill>
                <a:latin typeface="+mn-ea"/>
                <a:ea typeface="+mn-ea"/>
              </a:rPr>
              <a:t>长为</a:t>
            </a:r>
            <a:r>
              <a:rPr lang="en-US" altLang="zh-CN" sz="2400" b="1" dirty="0">
                <a:solidFill>
                  <a:srgbClr val="0070C0"/>
                </a:solidFill>
                <a:latin typeface="+mn-ea"/>
                <a:ea typeface="+mn-ea"/>
              </a:rPr>
              <a:t>15cm</a:t>
            </a:r>
            <a:r>
              <a:rPr lang="zh-CN" altLang="en-US" sz="2400" b="1" dirty="0">
                <a:solidFill>
                  <a:srgbClr val="0070C0"/>
                </a:solidFill>
                <a:latin typeface="+mn-ea"/>
                <a:ea typeface="+mn-ea"/>
              </a:rPr>
              <a:t>，求△</a:t>
            </a:r>
            <a:r>
              <a:rPr lang="en-US" altLang="zh-CN" sz="2400" b="1" dirty="0">
                <a:solidFill>
                  <a:srgbClr val="0070C0"/>
                </a:solidFill>
                <a:latin typeface="+mn-ea"/>
                <a:ea typeface="+mn-ea"/>
              </a:rPr>
              <a:t>PCD</a:t>
            </a:r>
            <a:r>
              <a:rPr lang="zh-CN" altLang="en-US" sz="2400" b="1" dirty="0">
                <a:solidFill>
                  <a:srgbClr val="0070C0"/>
                </a:solidFill>
                <a:latin typeface="+mn-ea"/>
                <a:ea typeface="+mn-ea"/>
              </a:rPr>
              <a:t>的周长。</a:t>
            </a:r>
          </a:p>
        </p:txBody>
      </p:sp>
      <p:pic>
        <p:nvPicPr>
          <p:cNvPr id="52" name="图片 51" descr="未命名1.emf"/>
          <p:cNvPicPr>
            <a:picLocks noChangeAspect="1"/>
          </p:cNvPicPr>
          <p:nvPr/>
        </p:nvPicPr>
        <p:blipFill>
          <a:blip r:embed="rId3" cstate="email"/>
          <a:srcRect/>
          <a:stretch>
            <a:fillRect/>
          </a:stretch>
        </p:blipFill>
        <p:spPr bwMode="auto">
          <a:xfrm>
            <a:off x="6000750" y="928688"/>
            <a:ext cx="29495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3" descr="link"/>
          <p:cNvPicPr>
            <a:picLocks noChangeAspect="1" noChangeArrowheads="1"/>
          </p:cNvPicPr>
          <p:nvPr/>
        </p:nvPicPr>
        <p:blipFill>
          <a:blip r:embed="rId4" cstate="email"/>
          <a:srcRect/>
          <a:stretch>
            <a:fillRect/>
          </a:stretch>
        </p:blipFill>
        <p:spPr bwMode="auto">
          <a:xfrm>
            <a:off x="8072438" y="214313"/>
            <a:ext cx="8826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55"/>
          <p:cNvGrpSpPr/>
          <p:nvPr/>
        </p:nvGrpSpPr>
        <p:grpSpPr bwMode="auto">
          <a:xfrm>
            <a:off x="857250" y="2714625"/>
            <a:ext cx="5072063" cy="3330575"/>
            <a:chOff x="857224" y="2357430"/>
            <a:chExt cx="5072098" cy="3331230"/>
          </a:xfrm>
        </p:grpSpPr>
        <p:sp>
          <p:nvSpPr>
            <p:cNvPr id="54" name="TextBox 53"/>
            <p:cNvSpPr txBox="1"/>
            <p:nvPr/>
          </p:nvSpPr>
          <p:spPr>
            <a:xfrm>
              <a:off x="1071538" y="2357430"/>
              <a:ext cx="4857784" cy="2170540"/>
            </a:xfrm>
            <a:prstGeom prst="rect">
              <a:avLst/>
            </a:prstGeom>
            <a:noFill/>
          </p:spPr>
          <p:txBody>
            <a:bodyPr>
              <a:spAutoFit/>
            </a:bodyPr>
            <a:lstStyle/>
            <a:p>
              <a:pPr algn="l" fontAlgn="auto">
                <a:lnSpc>
                  <a:spcPct val="125000"/>
                </a:lnSpc>
                <a:spcBef>
                  <a:spcPts val="0"/>
                </a:spcBef>
                <a:spcAft>
                  <a:spcPts val="0"/>
                </a:spcAft>
                <a:defRPr/>
              </a:pPr>
              <a:r>
                <a:rPr lang="zh-CN" altLang="en-US" sz="2000" b="1" dirty="0">
                  <a:solidFill>
                    <a:srgbClr val="002060"/>
                  </a:solidFill>
                  <a:latin typeface="+mn-ea"/>
                  <a:ea typeface="+mn-ea"/>
                </a:rPr>
                <a:t>∵</a:t>
              </a:r>
              <a:r>
                <a:rPr lang="en-US" altLang="zh-CN" sz="2000" b="1" dirty="0">
                  <a:solidFill>
                    <a:srgbClr val="002060"/>
                  </a:solidFill>
                  <a:latin typeface="+mn-ea"/>
                  <a:ea typeface="+mn-ea"/>
                </a:rPr>
                <a:t>OM⊥PA</a:t>
              </a:r>
              <a:r>
                <a:rPr lang="zh-CN" altLang="en-US" sz="2000" b="1" dirty="0">
                  <a:solidFill>
                    <a:srgbClr val="002060"/>
                  </a:solidFill>
                  <a:latin typeface="+mn-ea"/>
                  <a:ea typeface="+mn-ea"/>
                </a:rPr>
                <a:t>于</a:t>
              </a:r>
              <a:r>
                <a:rPr lang="en-US" altLang="zh-CN" sz="2000" b="1" dirty="0">
                  <a:solidFill>
                    <a:srgbClr val="002060"/>
                  </a:solidFill>
                  <a:latin typeface="+mn-ea"/>
                  <a:ea typeface="+mn-ea"/>
                </a:rPr>
                <a:t>E</a:t>
              </a:r>
              <a:r>
                <a:rPr lang="zh-CN" altLang="en-US" sz="2000" b="1" dirty="0">
                  <a:solidFill>
                    <a:srgbClr val="002060"/>
                  </a:solidFill>
                  <a:latin typeface="+mn-ea"/>
                  <a:ea typeface="+mn-ea"/>
                </a:rPr>
                <a:t>，</a:t>
              </a:r>
              <a:r>
                <a:rPr lang="en-US" altLang="zh-CN" sz="2000" b="1" dirty="0">
                  <a:solidFill>
                    <a:srgbClr val="002060"/>
                  </a:solidFill>
                  <a:latin typeface="+mn-ea"/>
                  <a:ea typeface="+mn-ea"/>
                </a:rPr>
                <a:t>EA=EP</a:t>
              </a:r>
              <a:r>
                <a:rPr lang="zh-CN" altLang="en-US" sz="2000" b="1" dirty="0">
                  <a:solidFill>
                    <a:srgbClr val="002060"/>
                  </a:solidFill>
                  <a:latin typeface="+mn-ea"/>
                  <a:ea typeface="+mn-ea"/>
                </a:rPr>
                <a:t>，点</a:t>
              </a:r>
              <a:r>
                <a:rPr lang="en-US" altLang="zh-CN" sz="2000" b="1" dirty="0">
                  <a:solidFill>
                    <a:srgbClr val="002060"/>
                  </a:solidFill>
                  <a:latin typeface="+mn-ea"/>
                  <a:ea typeface="+mn-ea"/>
                </a:rPr>
                <a:t>C</a:t>
              </a:r>
              <a:r>
                <a:rPr lang="zh-CN" altLang="en-US" sz="2000" b="1" dirty="0">
                  <a:solidFill>
                    <a:srgbClr val="002060"/>
                  </a:solidFill>
                  <a:latin typeface="+mn-ea"/>
                  <a:ea typeface="+mn-ea"/>
                </a:rPr>
                <a:t>在</a:t>
              </a:r>
              <a:r>
                <a:rPr lang="en-US" altLang="zh-CN" sz="2000" b="1" dirty="0">
                  <a:solidFill>
                    <a:srgbClr val="002060"/>
                  </a:solidFill>
                  <a:latin typeface="+mn-ea"/>
                  <a:ea typeface="+mn-ea"/>
                </a:rPr>
                <a:t>OM</a:t>
              </a:r>
              <a:r>
                <a:rPr lang="zh-CN" altLang="en-US" sz="2000" b="1" dirty="0">
                  <a:solidFill>
                    <a:srgbClr val="002060"/>
                  </a:solidFill>
                  <a:latin typeface="+mn-ea"/>
                  <a:ea typeface="+mn-ea"/>
                </a:rPr>
                <a:t>上，∴</a:t>
              </a:r>
              <a:r>
                <a:rPr lang="en-US" altLang="zh-CN" sz="2000" b="1" dirty="0">
                  <a:solidFill>
                    <a:srgbClr val="002060"/>
                  </a:solidFill>
                  <a:latin typeface="+mn-ea"/>
                  <a:ea typeface="+mn-ea"/>
                </a:rPr>
                <a:t>CA=CP(</a:t>
              </a:r>
              <a:r>
                <a:rPr lang="zh-CN" altLang="en-US" sz="2000" b="1" dirty="0">
                  <a:solidFill>
                    <a:srgbClr val="002060"/>
                  </a:solidFill>
                  <a:latin typeface="+mn-ea"/>
                  <a:ea typeface="+mn-ea"/>
                </a:rPr>
                <a:t>线段垂直平分线上的点与这条线段的两个端点的距离相等）</a:t>
              </a:r>
              <a:endParaRPr lang="en-US" altLang="zh-CN" sz="2000" b="1" dirty="0">
                <a:solidFill>
                  <a:srgbClr val="002060"/>
                </a:solidFill>
                <a:latin typeface="+mn-ea"/>
                <a:ea typeface="+mn-ea"/>
              </a:endParaRPr>
            </a:p>
            <a:p>
              <a:pPr algn="l" fontAlgn="auto">
                <a:spcBef>
                  <a:spcPts val="0"/>
                </a:spcBef>
                <a:spcAft>
                  <a:spcPts val="0"/>
                </a:spcAft>
                <a:defRPr/>
              </a:pPr>
              <a:r>
                <a:rPr lang="zh-CN" altLang="en-US" sz="2000" b="1" dirty="0">
                  <a:solidFill>
                    <a:srgbClr val="002060"/>
                  </a:solidFill>
                  <a:latin typeface="+mn-ea"/>
                  <a:ea typeface="+mn-ea"/>
                </a:rPr>
                <a:t>同理，</a:t>
              </a:r>
              <a:endParaRPr lang="en-US" altLang="zh-CN" sz="2000" b="1" dirty="0">
                <a:solidFill>
                  <a:srgbClr val="002060"/>
                </a:solidFill>
                <a:latin typeface="+mn-ea"/>
                <a:ea typeface="+mn-ea"/>
              </a:endParaRPr>
            </a:p>
            <a:p>
              <a:pPr algn="l" fontAlgn="auto">
                <a:spcBef>
                  <a:spcPts val="0"/>
                </a:spcBef>
                <a:spcAft>
                  <a:spcPts val="0"/>
                </a:spcAft>
                <a:defRPr/>
              </a:pPr>
              <a:r>
                <a:rPr lang="en-US" altLang="zh-CN" sz="2000" b="1" dirty="0">
                  <a:solidFill>
                    <a:srgbClr val="002060"/>
                  </a:solidFill>
                  <a:latin typeface="+mn-ea"/>
                  <a:ea typeface="+mn-ea"/>
                </a:rPr>
                <a:t>∵ON⊥PB</a:t>
              </a:r>
              <a:r>
                <a:rPr lang="zh-CN" altLang="en-US" sz="2000" b="1" dirty="0">
                  <a:solidFill>
                    <a:srgbClr val="002060"/>
                  </a:solidFill>
                  <a:latin typeface="+mn-ea"/>
                  <a:ea typeface="+mn-ea"/>
                </a:rPr>
                <a:t>于</a:t>
              </a:r>
              <a:r>
                <a:rPr lang="en-US" altLang="zh-CN" sz="2000" b="1" dirty="0">
                  <a:solidFill>
                    <a:srgbClr val="002060"/>
                  </a:solidFill>
                  <a:latin typeface="+mn-ea"/>
                  <a:ea typeface="+mn-ea"/>
                </a:rPr>
                <a:t>F</a:t>
              </a:r>
              <a:r>
                <a:rPr lang="zh-CN" altLang="en-US" sz="2000" b="1" dirty="0">
                  <a:solidFill>
                    <a:srgbClr val="002060"/>
                  </a:solidFill>
                  <a:latin typeface="+mn-ea"/>
                  <a:ea typeface="+mn-ea"/>
                </a:rPr>
                <a:t>，</a:t>
              </a:r>
              <a:r>
                <a:rPr lang="en-US" altLang="zh-CN" sz="2000" b="1" dirty="0">
                  <a:solidFill>
                    <a:srgbClr val="002060"/>
                  </a:solidFill>
                  <a:latin typeface="+mn-ea"/>
                  <a:ea typeface="+mn-ea"/>
                </a:rPr>
                <a:t>FB=FP</a:t>
              </a:r>
              <a:r>
                <a:rPr lang="zh-CN" altLang="en-US" sz="2000" b="1" dirty="0">
                  <a:solidFill>
                    <a:srgbClr val="002060"/>
                  </a:solidFill>
                  <a:latin typeface="+mn-ea"/>
                  <a:ea typeface="+mn-ea"/>
                </a:rPr>
                <a:t>，点</a:t>
              </a:r>
              <a:r>
                <a:rPr lang="en-US" altLang="zh-CN" sz="2000" b="1" dirty="0">
                  <a:solidFill>
                    <a:srgbClr val="002060"/>
                  </a:solidFill>
                  <a:latin typeface="+mn-ea"/>
                  <a:ea typeface="+mn-ea"/>
                </a:rPr>
                <a:t>D</a:t>
              </a:r>
              <a:r>
                <a:rPr lang="zh-CN" altLang="en-US" sz="2000" b="1" dirty="0">
                  <a:solidFill>
                    <a:srgbClr val="002060"/>
                  </a:solidFill>
                  <a:latin typeface="+mn-ea"/>
                  <a:ea typeface="+mn-ea"/>
                </a:rPr>
                <a:t>在</a:t>
              </a:r>
              <a:r>
                <a:rPr lang="en-US" altLang="zh-CN" sz="2000" b="1" dirty="0">
                  <a:solidFill>
                    <a:srgbClr val="002060"/>
                  </a:solidFill>
                  <a:latin typeface="+mn-ea"/>
                  <a:ea typeface="+mn-ea"/>
                </a:rPr>
                <a:t>ON</a:t>
              </a:r>
              <a:r>
                <a:rPr lang="zh-CN" altLang="en-US" sz="2000" b="1" dirty="0">
                  <a:solidFill>
                    <a:srgbClr val="002060"/>
                  </a:solidFill>
                  <a:latin typeface="+mn-ea"/>
                  <a:ea typeface="+mn-ea"/>
                </a:rPr>
                <a:t>上，</a:t>
              </a:r>
              <a:endParaRPr lang="en-US" altLang="zh-CN" sz="2000" b="1" dirty="0">
                <a:solidFill>
                  <a:srgbClr val="002060"/>
                </a:solidFill>
                <a:latin typeface="+mn-ea"/>
                <a:ea typeface="+mn-ea"/>
              </a:endParaRPr>
            </a:p>
            <a:p>
              <a:pPr algn="l" fontAlgn="auto">
                <a:spcBef>
                  <a:spcPts val="0"/>
                </a:spcBef>
                <a:spcAft>
                  <a:spcPts val="0"/>
                </a:spcAft>
                <a:defRPr/>
              </a:pPr>
              <a:r>
                <a:rPr lang="en-US" altLang="zh-CN" sz="2000" b="1" dirty="0">
                  <a:solidFill>
                    <a:srgbClr val="002060"/>
                  </a:solidFill>
                  <a:latin typeface="+mn-ea"/>
                  <a:ea typeface="+mn-ea"/>
                </a:rPr>
                <a:t>∴DB=DP</a:t>
              </a:r>
            </a:p>
          </p:txBody>
        </p:sp>
        <p:sp>
          <p:nvSpPr>
            <p:cNvPr id="55" name="TextBox 54"/>
            <p:cNvSpPr txBox="1"/>
            <p:nvPr/>
          </p:nvSpPr>
          <p:spPr>
            <a:xfrm>
              <a:off x="857224" y="4572429"/>
              <a:ext cx="5000660" cy="1116231"/>
            </a:xfrm>
            <a:prstGeom prst="rect">
              <a:avLst/>
            </a:prstGeom>
            <a:noFill/>
          </p:spPr>
          <p:txBody>
            <a:bodyPr>
              <a:spAutoFit/>
            </a:bodyPr>
            <a:lstStyle/>
            <a:p>
              <a:pPr algn="l" fontAlgn="auto">
                <a:lnSpc>
                  <a:spcPct val="125000"/>
                </a:lnSpc>
                <a:spcBef>
                  <a:spcPts val="0"/>
                </a:spcBef>
                <a:spcAft>
                  <a:spcPts val="0"/>
                </a:spcAft>
                <a:defRPr/>
              </a:pPr>
              <a:r>
                <a:rPr lang="zh-CN" altLang="en-US" sz="2000" b="1" dirty="0">
                  <a:solidFill>
                    <a:srgbClr val="002060"/>
                  </a:solidFill>
                  <a:latin typeface="+mn-ea"/>
                  <a:ea typeface="+mn-ea"/>
                </a:rPr>
                <a:t>  ∵△</a:t>
              </a:r>
              <a:r>
                <a:rPr lang="en-US" altLang="zh-CN" sz="2000" b="1" dirty="0">
                  <a:solidFill>
                    <a:srgbClr val="002060"/>
                  </a:solidFill>
                  <a:latin typeface="+mn-ea"/>
                  <a:ea typeface="+mn-ea"/>
                </a:rPr>
                <a:t>PCD</a:t>
              </a:r>
              <a:r>
                <a:rPr lang="zh-CN" altLang="en-US" sz="2000" b="1" dirty="0">
                  <a:solidFill>
                    <a:srgbClr val="002060"/>
                  </a:solidFill>
                  <a:latin typeface="+mn-ea"/>
                  <a:ea typeface="+mn-ea"/>
                </a:rPr>
                <a:t>周长</a:t>
              </a:r>
              <a:r>
                <a:rPr lang="en-US" altLang="zh-CN" sz="2000" b="1" dirty="0">
                  <a:solidFill>
                    <a:srgbClr val="002060"/>
                  </a:solidFill>
                  <a:latin typeface="+mn-ea"/>
                  <a:ea typeface="+mn-ea"/>
                </a:rPr>
                <a:t>=CP+CD+DP=CA+CD+DB=AB</a:t>
              </a:r>
            </a:p>
            <a:p>
              <a:pPr algn="l" fontAlgn="auto">
                <a:spcBef>
                  <a:spcPts val="0"/>
                </a:spcBef>
                <a:spcAft>
                  <a:spcPts val="0"/>
                </a:spcAft>
                <a:defRPr/>
              </a:pPr>
              <a:r>
                <a:rPr lang="zh-CN" altLang="en-US" sz="2000" b="1" dirty="0">
                  <a:solidFill>
                    <a:srgbClr val="002060"/>
                  </a:solidFill>
                  <a:latin typeface="+mn-ea"/>
                  <a:ea typeface="+mn-ea"/>
                </a:rPr>
                <a:t>又∵</a:t>
              </a:r>
              <a:r>
                <a:rPr lang="en-US" altLang="zh-CN" sz="2000" b="1" dirty="0">
                  <a:solidFill>
                    <a:srgbClr val="002060"/>
                  </a:solidFill>
                  <a:latin typeface="+mn-ea"/>
                  <a:ea typeface="+mn-ea"/>
                </a:rPr>
                <a:t>AB=15cm</a:t>
              </a:r>
            </a:p>
            <a:p>
              <a:pPr algn="l" fontAlgn="auto">
                <a:lnSpc>
                  <a:spcPct val="125000"/>
                </a:lnSpc>
                <a:spcBef>
                  <a:spcPts val="0"/>
                </a:spcBef>
                <a:spcAft>
                  <a:spcPts val="0"/>
                </a:spcAft>
                <a:defRPr/>
              </a:pPr>
              <a:r>
                <a:rPr lang="en-US" altLang="zh-CN" sz="2000" b="1" dirty="0">
                  <a:solidFill>
                    <a:srgbClr val="002060"/>
                  </a:solidFill>
                  <a:latin typeface="+mn-ea"/>
                  <a:ea typeface="+mn-ea"/>
                </a:rPr>
                <a:t>  ∴△PCD</a:t>
              </a:r>
              <a:r>
                <a:rPr lang="zh-CN" altLang="en-US" sz="2000" b="1" dirty="0">
                  <a:solidFill>
                    <a:srgbClr val="002060"/>
                  </a:solidFill>
                  <a:latin typeface="+mn-ea"/>
                  <a:ea typeface="+mn-ea"/>
                </a:rPr>
                <a:t>周长</a:t>
              </a:r>
              <a:r>
                <a:rPr lang="en-US" altLang="zh-CN" sz="2000" b="1" dirty="0">
                  <a:solidFill>
                    <a:srgbClr val="002060"/>
                  </a:solidFill>
                  <a:latin typeface="+mn-ea"/>
                  <a:ea typeface="+mn-ea"/>
                </a:rPr>
                <a:t>=15cm</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
                                        </p:tgtEl>
                                        <p:attrNameLst>
                                          <p:attrName>style.visibility</p:attrName>
                                        </p:attrNameLst>
                                      </p:cBhvr>
                                      <p:to>
                                        <p:strVal val="visible"/>
                                      </p:to>
                                    </p:set>
                                    <p:anim calcmode="discrete" valueType="clr">
                                      <p:cBhvr override="childStyle">
                                        <p:cTn id="7" dur="80"/>
                                        <p:tgtEl>
                                          <p:spTgt spid="4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
                                        </p:tgtEl>
                                        <p:attrNameLst>
                                          <p:attrName>fillcolor</p:attrName>
                                        </p:attrNameLst>
                                      </p:cBhvr>
                                      <p:tavLst>
                                        <p:tav tm="0">
                                          <p:val>
                                            <p:clrVal>
                                              <a:schemeClr val="accent2"/>
                                            </p:clrVal>
                                          </p:val>
                                        </p:tav>
                                        <p:tav tm="50000">
                                          <p:val>
                                            <p:clrVal>
                                              <a:schemeClr val="hlink"/>
                                            </p:clrVal>
                                          </p:val>
                                        </p:tav>
                                      </p:tavLst>
                                    </p:anim>
                                    <p:set>
                                      <p:cBhvr>
                                        <p:cTn id="9" dur="80"/>
                                        <p:tgtEl>
                                          <p:spTgt spid="49"/>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0"/>
                                        </p:tgtEl>
                                        <p:attrNameLst>
                                          <p:attrName>style.visibility</p:attrName>
                                        </p:attrNameLst>
                                      </p:cBhvr>
                                      <p:to>
                                        <p:strVal val="visible"/>
                                      </p:to>
                                    </p:set>
                                    <p:anim calcmode="discrete" valueType="clr">
                                      <p:cBhvr override="childStyle">
                                        <p:cTn id="14" dur="80"/>
                                        <p:tgtEl>
                                          <p:spTgt spid="5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0"/>
                                        </p:tgtEl>
                                        <p:attrNameLst>
                                          <p:attrName>fillcolor</p:attrName>
                                        </p:attrNameLst>
                                      </p:cBhvr>
                                      <p:tavLst>
                                        <p:tav tm="0">
                                          <p:val>
                                            <p:clrVal>
                                              <a:schemeClr val="accent2"/>
                                            </p:clrVal>
                                          </p:val>
                                        </p:tav>
                                        <p:tav tm="50000">
                                          <p:val>
                                            <p:clrVal>
                                              <a:schemeClr val="hlink"/>
                                            </p:clrVal>
                                          </p:val>
                                        </p:tav>
                                      </p:tavLst>
                                    </p:anim>
                                    <p:set>
                                      <p:cBhvr>
                                        <p:cTn id="16" dur="80"/>
                                        <p:tgtEl>
                                          <p:spTgt spid="50"/>
                                        </p:tgtEl>
                                        <p:attrNameLst>
                                          <p:attrName>fill.type</p:attrName>
                                        </p:attrNameLst>
                                      </p:cBhvr>
                                      <p:to>
                                        <p:strVal val="solid"/>
                                      </p:to>
                                    </p:set>
                                  </p:childTnLst>
                                </p:cTn>
                              </p:par>
                            </p:childTnLst>
                          </p:cTn>
                        </p:par>
                        <p:par>
                          <p:cTn id="17" fill="hold">
                            <p:stCondLst>
                              <p:cond delay="2559"/>
                            </p:stCondLst>
                            <p:childTnLst>
                              <p:par>
                                <p:cTn id="18" presetID="22" presetClass="entr" presetSubtype="8" fill="hold" nodeType="after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wipe(left)">
                                      <p:cBhvr>
                                        <p:cTn id="20" dur="500"/>
                                        <p:tgtEl>
                                          <p:spTgt spid="52"/>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7"/>
                                        </p:tgtEl>
                                        <p:attrNameLst>
                                          <p:attrName>style.visibility</p:attrName>
                                        </p:attrNameLst>
                                      </p:cBhvr>
                                      <p:to>
                                        <p:strVal val="visible"/>
                                      </p:to>
                                    </p:set>
                                    <p:anim calcmode="discrete" valueType="clr">
                                      <p:cBhvr override="childStyle">
                                        <p:cTn id="25"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7"/>
                                        </p:tgtEl>
                                        <p:attrNameLst>
                                          <p:attrName>fillcolor</p:attrName>
                                        </p:attrNameLst>
                                      </p:cBhvr>
                                      <p:tavLst>
                                        <p:tav tm="0">
                                          <p:val>
                                            <p:clrVal>
                                              <a:schemeClr val="accent2"/>
                                            </p:clrVal>
                                          </p:val>
                                        </p:tav>
                                        <p:tav tm="50000">
                                          <p:val>
                                            <p:clrVal>
                                              <a:schemeClr val="hlink"/>
                                            </p:clrVal>
                                          </p:val>
                                        </p:tav>
                                      </p:tavLst>
                                    </p:anim>
                                    <p:set>
                                      <p:cBhvr>
                                        <p:cTn id="27" dur="80"/>
                                        <p:tgtEl>
                                          <p:spTgt spid="7"/>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P spid="5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87350" y="381000"/>
            <a:ext cx="85026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3200" b="1">
                <a:latin typeface="Times New Roman" panose="02020603050405020304" pitchFamily="18" charset="0"/>
                <a:ea typeface="黑体" panose="02010609060101010101" pitchFamily="49" charset="-122"/>
                <a:sym typeface="Symbol" panose="05050102010706020507" pitchFamily="18" charset="2"/>
              </a:rPr>
              <a:t>填空：</a:t>
            </a:r>
          </a:p>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4.</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已知</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如图</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在</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ABC</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中</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,DE</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是</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AC</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的垂直平分线</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t>
            </a:r>
          </a:p>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AE=3cm, ABD</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的周长为</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13cm,</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则</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ABC </a:t>
            </a:r>
            <a:r>
              <a:rPr kumimoji="1" lang="zh-CN" altLang="en-US" sz="3200" b="1">
                <a:latin typeface="Times New Roman" panose="02020603050405020304" pitchFamily="18" charset="0"/>
                <a:ea typeface="黑体" panose="02010609060101010101" pitchFamily="49" charset="-122"/>
                <a:sym typeface="Symbol" panose="05050102010706020507" pitchFamily="18" charset="2"/>
              </a:rPr>
              <a:t>的周长</a:t>
            </a:r>
          </a:p>
          <a:p>
            <a:r>
              <a:rPr kumimoji="1" lang="zh-CN" altLang="en-US" sz="3200" b="1">
                <a:latin typeface="Times New Roman" panose="02020603050405020304" pitchFamily="18" charset="0"/>
                <a:ea typeface="黑体" panose="02010609060101010101" pitchFamily="49" charset="-122"/>
                <a:sym typeface="Symbol" panose="05050102010706020507" pitchFamily="18" charset="2"/>
              </a:rPr>
              <a:t>为</a:t>
            </a:r>
            <a:r>
              <a:rPr kumimoji="1" lang="zh-CN" altLang="en-US" sz="3200" b="1" u="sng">
                <a:latin typeface="Times New Roman" panose="02020603050405020304" pitchFamily="18" charset="0"/>
                <a:ea typeface="黑体" panose="02010609060101010101" pitchFamily="49" charset="-122"/>
                <a:sym typeface="Symbol" panose="05050102010706020507" pitchFamily="18" charset="2"/>
              </a:rPr>
              <a:t>             </a:t>
            </a:r>
            <a:r>
              <a:rPr kumimoji="1" lang="en-US" altLang="zh-CN" sz="3200" b="1">
                <a:latin typeface="Times New Roman" panose="02020603050405020304" pitchFamily="18" charset="0"/>
                <a:ea typeface="黑体" panose="02010609060101010101" pitchFamily="49" charset="-122"/>
                <a:sym typeface="Symbol" panose="05050102010706020507" pitchFamily="18" charset="2"/>
              </a:rPr>
              <a:t>cm</a:t>
            </a:r>
          </a:p>
        </p:txBody>
      </p:sp>
      <p:sp>
        <p:nvSpPr>
          <p:cNvPr id="56323" name="Text Box 7"/>
          <p:cNvSpPr txBox="1">
            <a:spLocks noChangeArrowheads="1"/>
          </p:cNvSpPr>
          <p:nvPr/>
        </p:nvSpPr>
        <p:spPr bwMode="auto">
          <a:xfrm>
            <a:off x="2341563" y="2305050"/>
            <a:ext cx="47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A</a:t>
            </a:r>
          </a:p>
        </p:txBody>
      </p:sp>
      <p:sp>
        <p:nvSpPr>
          <p:cNvPr id="56324" name="Text Box 8"/>
          <p:cNvSpPr txBox="1">
            <a:spLocks noChangeArrowheads="1"/>
          </p:cNvSpPr>
          <p:nvPr/>
        </p:nvSpPr>
        <p:spPr bwMode="auto">
          <a:xfrm>
            <a:off x="1050925" y="527685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B</a:t>
            </a:r>
          </a:p>
        </p:txBody>
      </p:sp>
      <p:sp>
        <p:nvSpPr>
          <p:cNvPr id="56325" name="Text Box 9"/>
          <p:cNvSpPr txBox="1">
            <a:spLocks noChangeArrowheads="1"/>
          </p:cNvSpPr>
          <p:nvPr/>
        </p:nvSpPr>
        <p:spPr bwMode="auto">
          <a:xfrm>
            <a:off x="3505200" y="5516563"/>
            <a:ext cx="47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D</a:t>
            </a:r>
          </a:p>
        </p:txBody>
      </p:sp>
      <p:sp>
        <p:nvSpPr>
          <p:cNvPr id="56326" name="Text Box 10"/>
          <p:cNvSpPr txBox="1">
            <a:spLocks noChangeArrowheads="1"/>
          </p:cNvSpPr>
          <p:nvPr/>
        </p:nvSpPr>
        <p:spPr bwMode="auto">
          <a:xfrm>
            <a:off x="7451725" y="5276850"/>
            <a:ext cx="4778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C</a:t>
            </a:r>
          </a:p>
        </p:txBody>
      </p:sp>
      <p:sp>
        <p:nvSpPr>
          <p:cNvPr id="56327" name="Text Box 11"/>
          <p:cNvSpPr txBox="1">
            <a:spLocks noChangeArrowheads="1"/>
          </p:cNvSpPr>
          <p:nvPr/>
        </p:nvSpPr>
        <p:spPr bwMode="auto">
          <a:xfrm>
            <a:off x="4708525" y="3295650"/>
            <a:ext cx="4556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E</a:t>
            </a:r>
          </a:p>
        </p:txBody>
      </p:sp>
      <p:grpSp>
        <p:nvGrpSpPr>
          <p:cNvPr id="56328" name="Group 16"/>
          <p:cNvGrpSpPr/>
          <p:nvPr/>
        </p:nvGrpSpPr>
        <p:grpSpPr bwMode="auto">
          <a:xfrm>
            <a:off x="1447800" y="2895600"/>
            <a:ext cx="5791200" cy="2667000"/>
            <a:chOff x="912" y="1824"/>
            <a:chExt cx="3648" cy="1680"/>
          </a:xfrm>
        </p:grpSpPr>
        <p:grpSp>
          <p:nvGrpSpPr>
            <p:cNvPr id="56329" name="Group 6"/>
            <p:cNvGrpSpPr/>
            <p:nvPr/>
          </p:nvGrpSpPr>
          <p:grpSpPr bwMode="auto">
            <a:xfrm>
              <a:off x="912" y="1824"/>
              <a:ext cx="3648" cy="1680"/>
              <a:chOff x="960" y="1824"/>
              <a:chExt cx="3648" cy="1680"/>
            </a:xfrm>
          </p:grpSpPr>
          <p:sp>
            <p:nvSpPr>
              <p:cNvPr id="56330" name="AutoShape 3"/>
              <p:cNvSpPr>
                <a:spLocks noChangeArrowheads="1"/>
              </p:cNvSpPr>
              <p:nvPr/>
            </p:nvSpPr>
            <p:spPr bwMode="auto">
              <a:xfrm>
                <a:off x="960" y="1824"/>
                <a:ext cx="3648" cy="1680"/>
              </a:xfrm>
              <a:prstGeom prst="triangle">
                <a:avLst>
                  <a:gd name="adj" fmla="val 18444"/>
                </a:avLst>
              </a:prstGeom>
              <a:noFill/>
              <a:ln w="5715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6331" name="Line 4"/>
              <p:cNvSpPr>
                <a:spLocks noChangeShapeType="1"/>
              </p:cNvSpPr>
              <p:nvPr/>
            </p:nvSpPr>
            <p:spPr bwMode="auto">
              <a:xfrm flipH="1">
                <a:off x="2352" y="2544"/>
                <a:ext cx="576" cy="960"/>
              </a:xfrm>
              <a:prstGeom prst="line">
                <a:avLst/>
              </a:prstGeom>
              <a:noFill/>
              <a:ln w="571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6332" name="Line 5"/>
              <p:cNvSpPr>
                <a:spLocks noChangeShapeType="1"/>
              </p:cNvSpPr>
              <p:nvPr/>
            </p:nvSpPr>
            <p:spPr bwMode="auto">
              <a:xfrm>
                <a:off x="1632" y="1824"/>
                <a:ext cx="720" cy="1680"/>
              </a:xfrm>
              <a:prstGeom prst="line">
                <a:avLst/>
              </a:prstGeom>
              <a:noFill/>
              <a:ln w="57150">
                <a:solidFill>
                  <a:srgbClr val="FFFF00"/>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56333" name="Text Box 12"/>
            <p:cNvSpPr txBox="1">
              <a:spLocks noChangeArrowheads="1"/>
            </p:cNvSpPr>
            <p:nvPr/>
          </p:nvSpPr>
          <p:spPr bwMode="auto">
            <a:xfrm rot="1727660">
              <a:off x="2747" y="2533"/>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2000" b="1">
                  <a:latin typeface="Times New Roman" panose="02020603050405020304" pitchFamily="18" charset="0"/>
                  <a:ea typeface="黑体" panose="02010609060101010101" pitchFamily="49" charset="-122"/>
                  <a:sym typeface="Marlett" pitchFamily="2" charset="2"/>
                </a:rPr>
                <a:t></a:t>
              </a:r>
              <a:endParaRPr kumimoji="1" lang="en-US" altLang="zh-CN" sz="3200" b="1">
                <a:latin typeface="Times New Roman" panose="02020603050405020304" pitchFamily="18" charset="0"/>
                <a:ea typeface="黑体" panose="02010609060101010101" pitchFamily="49" charset="-122"/>
                <a:sym typeface="Symbol" panose="05050102010706020507" pitchFamily="18" charset="2"/>
              </a:endParaRPr>
            </a:p>
          </p:txBody>
        </p:sp>
        <p:sp>
          <p:nvSpPr>
            <p:cNvPr id="56334" name="Text Box 14"/>
            <p:cNvSpPr txBox="1">
              <a:spLocks noChangeArrowheads="1"/>
            </p:cNvSpPr>
            <p:nvPr/>
          </p:nvSpPr>
          <p:spPr bwMode="auto">
            <a:xfrm rot="1464411">
              <a:off x="2211" y="1891"/>
              <a:ext cx="57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solidFill>
                    <a:srgbClr val="FF3300"/>
                  </a:solidFill>
                  <a:latin typeface="Times New Roman" panose="02020603050405020304" pitchFamily="18" charset="0"/>
                  <a:ea typeface="黑体" panose="02010609060101010101" pitchFamily="49" charset="-122"/>
                  <a:sym typeface="Symbol" panose="05050102010706020507" pitchFamily="18" charset="2"/>
                </a:rPr>
                <a:t>3cm</a:t>
              </a:r>
            </a:p>
          </p:txBody>
        </p:sp>
      </p:grpSp>
      <p:sp>
        <p:nvSpPr>
          <p:cNvPr id="52239" name="Text Box 15"/>
          <p:cNvSpPr txBox="1">
            <a:spLocks noChangeArrowheads="1"/>
          </p:cNvSpPr>
          <p:nvPr/>
        </p:nvSpPr>
        <p:spPr bwMode="auto">
          <a:xfrm rot="1707587">
            <a:off x="5715000" y="4221163"/>
            <a:ext cx="9064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solidFill>
                  <a:srgbClr val="FF3300"/>
                </a:solidFill>
                <a:latin typeface="Times New Roman" panose="02020603050405020304" pitchFamily="18" charset="0"/>
                <a:ea typeface="黑体" panose="02010609060101010101" pitchFamily="49" charset="-122"/>
                <a:sym typeface="Symbol" panose="05050102010706020507" pitchFamily="18" charset="2"/>
              </a:rPr>
              <a:t>3cm</a:t>
            </a:r>
          </a:p>
        </p:txBody>
      </p:sp>
      <p:grpSp>
        <p:nvGrpSpPr>
          <p:cNvPr id="4" name="Group 19"/>
          <p:cNvGrpSpPr/>
          <p:nvPr/>
        </p:nvGrpSpPr>
        <p:grpSpPr bwMode="auto">
          <a:xfrm>
            <a:off x="2514600" y="2895600"/>
            <a:ext cx="4724400" cy="2667000"/>
            <a:chOff x="1584" y="1824"/>
            <a:chExt cx="3024" cy="1680"/>
          </a:xfrm>
        </p:grpSpPr>
        <p:sp>
          <p:nvSpPr>
            <p:cNvPr id="56337" name="Line 17"/>
            <p:cNvSpPr>
              <a:spLocks noChangeShapeType="1"/>
            </p:cNvSpPr>
            <p:nvPr/>
          </p:nvSpPr>
          <p:spPr bwMode="auto">
            <a:xfrm>
              <a:off x="1584" y="1824"/>
              <a:ext cx="720" cy="1680"/>
            </a:xfrm>
            <a:prstGeom prst="line">
              <a:avLst/>
            </a:prstGeom>
            <a:noFill/>
            <a:ln w="76200">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6338" name="Line 18"/>
            <p:cNvSpPr>
              <a:spLocks noChangeShapeType="1"/>
            </p:cNvSpPr>
            <p:nvPr/>
          </p:nvSpPr>
          <p:spPr bwMode="auto">
            <a:xfrm>
              <a:off x="2304" y="3504"/>
              <a:ext cx="2304" cy="0"/>
            </a:xfrm>
            <a:prstGeom prst="line">
              <a:avLst/>
            </a:prstGeom>
            <a:noFill/>
            <a:ln w="76200">
              <a:solidFill>
                <a:srgbClr val="FF0000"/>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5" name="Group 22"/>
          <p:cNvGrpSpPr/>
          <p:nvPr/>
        </p:nvGrpSpPr>
        <p:grpSpPr bwMode="auto">
          <a:xfrm>
            <a:off x="1447800" y="2895600"/>
            <a:ext cx="5791200" cy="2667000"/>
            <a:chOff x="912" y="1824"/>
            <a:chExt cx="3648" cy="1680"/>
          </a:xfrm>
        </p:grpSpPr>
        <p:sp>
          <p:nvSpPr>
            <p:cNvPr id="56340" name="Line 20"/>
            <p:cNvSpPr>
              <a:spLocks noChangeShapeType="1"/>
            </p:cNvSpPr>
            <p:nvPr/>
          </p:nvSpPr>
          <p:spPr bwMode="auto">
            <a:xfrm flipH="1">
              <a:off x="912" y="1824"/>
              <a:ext cx="672" cy="1680"/>
            </a:xfrm>
            <a:prstGeom prst="line">
              <a:avLst/>
            </a:prstGeom>
            <a:noFill/>
            <a:ln w="76200">
              <a:solidFill>
                <a:srgbClr val="FF00FF"/>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56341" name="Line 21"/>
            <p:cNvSpPr>
              <a:spLocks noChangeShapeType="1"/>
            </p:cNvSpPr>
            <p:nvPr/>
          </p:nvSpPr>
          <p:spPr bwMode="auto">
            <a:xfrm>
              <a:off x="912" y="3504"/>
              <a:ext cx="3648" cy="0"/>
            </a:xfrm>
            <a:prstGeom prst="line">
              <a:avLst/>
            </a:prstGeom>
            <a:noFill/>
            <a:ln w="76200">
              <a:solidFill>
                <a:srgbClr val="FF00FF"/>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52247" name="Text Box 23"/>
          <p:cNvSpPr txBox="1">
            <a:spLocks noChangeArrowheads="1"/>
          </p:cNvSpPr>
          <p:nvPr/>
        </p:nvSpPr>
        <p:spPr bwMode="auto">
          <a:xfrm>
            <a:off x="1143000" y="1828800"/>
            <a:ext cx="590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latin typeface="Times New Roman" panose="02020603050405020304" pitchFamily="18" charset="0"/>
                <a:ea typeface="黑体" panose="02010609060101010101" pitchFamily="49" charset="-122"/>
                <a:sym typeface="Symbol" panose="05050102010706020507" pitchFamily="18" charset="2"/>
              </a:rPr>
              <a:t>19</a:t>
            </a:r>
          </a:p>
        </p:txBody>
      </p:sp>
      <p:sp>
        <p:nvSpPr>
          <p:cNvPr id="56343" name="Text Box 24"/>
          <p:cNvSpPr txBox="1">
            <a:spLocks noChangeArrowheads="1"/>
          </p:cNvSpPr>
          <p:nvPr/>
        </p:nvSpPr>
        <p:spPr bwMode="auto">
          <a:xfrm>
            <a:off x="1938338" y="4267200"/>
            <a:ext cx="11096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3200" b="1">
                <a:solidFill>
                  <a:srgbClr val="FF3300"/>
                </a:solidFill>
                <a:latin typeface="Times New Roman" panose="02020603050405020304" pitchFamily="18" charset="0"/>
                <a:ea typeface="黑体" panose="02010609060101010101" pitchFamily="49" charset="-122"/>
                <a:sym typeface="Symbol" panose="05050102010706020507" pitchFamily="18" charset="2"/>
              </a:rPr>
              <a:t>13cm</a:t>
            </a:r>
          </a:p>
        </p:txBody>
      </p:sp>
      <p:sp>
        <p:nvSpPr>
          <p:cNvPr id="56344" name="Line 27"/>
          <p:cNvSpPr>
            <a:spLocks noChangeShapeType="1"/>
          </p:cNvSpPr>
          <p:nvPr/>
        </p:nvSpPr>
        <p:spPr bwMode="auto">
          <a:xfrm>
            <a:off x="1447800" y="5562600"/>
            <a:ext cx="2209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wrap="none" anchor="ctr">
            <a:spAutoFit/>
          </a:bodyPr>
          <a:lstStyle/>
          <a:p>
            <a:endParaRPr lang="zh-CN"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3"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upRigh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trips(upRigh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32" fill="hold" grpId="0" nodeType="clickEffect">
                                  <p:stCondLst>
                                    <p:cond delay="0"/>
                                  </p:stCondLst>
                                  <p:childTnLst>
                                    <p:set>
                                      <p:cBhvr>
                                        <p:cTn id="20" dur="1" fill="hold">
                                          <p:stCondLst>
                                            <p:cond delay="0"/>
                                          </p:stCondLst>
                                        </p:cTn>
                                        <p:tgtEl>
                                          <p:spTgt spid="52247"/>
                                        </p:tgtEl>
                                        <p:attrNameLst>
                                          <p:attrName>style.visibility</p:attrName>
                                        </p:attrNameLst>
                                      </p:cBhvr>
                                      <p:to>
                                        <p:strVal val="visible"/>
                                      </p:to>
                                    </p:set>
                                    <p:anim calcmode="lin" valueType="num">
                                      <p:cBhvr>
                                        <p:cTn id="21" dur="500" fill="hold"/>
                                        <p:tgtEl>
                                          <p:spTgt spid="52247"/>
                                        </p:tgtEl>
                                        <p:attrNameLst>
                                          <p:attrName>ppt_w</p:attrName>
                                        </p:attrNameLst>
                                      </p:cBhvr>
                                      <p:tavLst>
                                        <p:tav tm="0">
                                          <p:val>
                                            <p:strVal val="4*#ppt_w"/>
                                          </p:val>
                                        </p:tav>
                                        <p:tav tm="100000">
                                          <p:val>
                                            <p:strVal val="#ppt_w"/>
                                          </p:val>
                                        </p:tav>
                                      </p:tavLst>
                                    </p:anim>
                                    <p:anim calcmode="lin" valueType="num">
                                      <p:cBhvr>
                                        <p:cTn id="22" dur="500" fill="hold"/>
                                        <p:tgtEl>
                                          <p:spTgt spid="52247"/>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9" grpId="0" autoUpdateAnimBg="0"/>
      <p:bldP spid="5224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827088" y="1125538"/>
            <a:ext cx="7777162" cy="2159000"/>
          </a:xfrm>
          <a:solidFill>
            <a:srgbClr val="F4FED6"/>
          </a:solidFill>
          <a:ln w="19050">
            <a:solidFill>
              <a:srgbClr val="FF33CC"/>
            </a:solidFill>
            <a:prstDash val="lgDashDot"/>
            <a:miter lim="800000"/>
          </a:ln>
        </p:spPr>
        <p:txBody>
          <a:bodyPr/>
          <a:lstStyle/>
          <a:p>
            <a:pPr eaLnBrk="0">
              <a:lnSpc>
                <a:spcPct val="150000"/>
              </a:lnSpc>
              <a:spcBef>
                <a:spcPct val="50000"/>
              </a:spcBef>
              <a:buFontTx/>
              <a:buNone/>
            </a:pPr>
            <a:r>
              <a:rPr lang="en-US" altLang="zh-CN" sz="2800" b="1">
                <a:latin typeface="黑体" panose="02010609060101010101" pitchFamily="49" charset="-122"/>
                <a:ea typeface="黑体" panose="02010609060101010101" pitchFamily="49" charset="-122"/>
              </a:rPr>
              <a:t>   </a:t>
            </a:r>
            <a:r>
              <a:rPr lang="zh-CN" altLang="en-US" sz="2800" b="1">
                <a:latin typeface="黑体" panose="02010609060101010101" pitchFamily="49" charset="-122"/>
                <a:ea typeface="黑体" panose="02010609060101010101" pitchFamily="49" charset="-122"/>
              </a:rPr>
              <a:t>如图，</a:t>
            </a:r>
            <a:r>
              <a:rPr lang="en-US" altLang="zh-CN" sz="2800" b="1">
                <a:latin typeface="黑体" panose="02010609060101010101" pitchFamily="49" charset="-122"/>
                <a:ea typeface="黑体" panose="02010609060101010101" pitchFamily="49" charset="-122"/>
              </a:rPr>
              <a:t>A</a:t>
            </a:r>
            <a:r>
              <a:rPr lang="zh-CN" altLang="en-US" sz="2800" b="1">
                <a:latin typeface="黑体" panose="02010609060101010101" pitchFamily="49" charset="-122"/>
                <a:ea typeface="黑体" panose="02010609060101010101" pitchFamily="49" charset="-122"/>
              </a:rPr>
              <a:t>、</a:t>
            </a:r>
            <a:r>
              <a:rPr lang="en-US" altLang="zh-CN" sz="2800" b="1">
                <a:latin typeface="黑体" panose="02010609060101010101" pitchFamily="49" charset="-122"/>
                <a:ea typeface="黑体" panose="02010609060101010101" pitchFamily="49" charset="-122"/>
              </a:rPr>
              <a:t>B</a:t>
            </a:r>
            <a:r>
              <a:rPr lang="zh-CN" altLang="en-US" sz="2800" b="1">
                <a:latin typeface="黑体" panose="02010609060101010101" pitchFamily="49" charset="-122"/>
                <a:ea typeface="黑体" panose="02010609060101010101" pitchFamily="49" charset="-122"/>
              </a:rPr>
              <a:t>表示两个仓库，要在</a:t>
            </a:r>
            <a:r>
              <a:rPr lang="en-US" altLang="zh-CN" sz="2800" b="1">
                <a:latin typeface="黑体" panose="02010609060101010101" pitchFamily="49" charset="-122"/>
                <a:ea typeface="黑体" panose="02010609060101010101" pitchFamily="49" charset="-122"/>
              </a:rPr>
              <a:t>A</a:t>
            </a:r>
            <a:r>
              <a:rPr lang="zh-CN" altLang="en-US" sz="2800" b="1">
                <a:latin typeface="黑体" panose="02010609060101010101" pitchFamily="49" charset="-122"/>
                <a:ea typeface="黑体" panose="02010609060101010101" pitchFamily="49" charset="-122"/>
              </a:rPr>
              <a:t>、</a:t>
            </a:r>
            <a:r>
              <a:rPr lang="en-US" altLang="zh-CN" sz="2800" b="1">
                <a:latin typeface="黑体" panose="02010609060101010101" pitchFamily="49" charset="-122"/>
                <a:ea typeface="黑体" panose="02010609060101010101" pitchFamily="49" charset="-122"/>
              </a:rPr>
              <a:t>B</a:t>
            </a:r>
            <a:r>
              <a:rPr lang="zh-CN" altLang="en-US" sz="2800" b="1">
                <a:latin typeface="黑体" panose="02010609060101010101" pitchFamily="49" charset="-122"/>
                <a:ea typeface="黑体" panose="02010609060101010101" pitchFamily="49" charset="-122"/>
              </a:rPr>
              <a:t>一侧的河岸边建造一个码头，使它到两个仓库的距离相等，码头应建在什么位置</a:t>
            </a:r>
            <a:r>
              <a:rPr lang="en-US" altLang="zh-CN" sz="2800" b="1">
                <a:latin typeface="黑体" panose="02010609060101010101" pitchFamily="49" charset="-122"/>
                <a:ea typeface="黑体" panose="02010609060101010101" pitchFamily="49" charset="-122"/>
              </a:rPr>
              <a:t>?</a:t>
            </a:r>
            <a:endParaRPr lang="en-US" altLang="zh-CN" sz="2800">
              <a:latin typeface="黑体" panose="02010609060101010101" pitchFamily="49" charset="-122"/>
              <a:ea typeface="黑体" panose="02010609060101010101" pitchFamily="49" charset="-122"/>
            </a:endParaRPr>
          </a:p>
        </p:txBody>
      </p:sp>
      <p:sp>
        <p:nvSpPr>
          <p:cNvPr id="49155" name="WordArt 3"/>
          <p:cNvSpPr>
            <a:spLocks noChangeArrowheads="1" noChangeShapeType="1" noTextEdit="1"/>
          </p:cNvSpPr>
          <p:nvPr/>
        </p:nvSpPr>
        <p:spPr bwMode="auto">
          <a:xfrm>
            <a:off x="2268538" y="260350"/>
            <a:ext cx="4679950" cy="503238"/>
          </a:xfrm>
          <a:prstGeom prst="rect">
            <a:avLst/>
          </a:prstGeom>
          <a:extLst>
            <a:ext uri="{AF507438-7753-43E0-B8FC-AC1667EBCBE1}">
              <a14:hiddenEffects xmlns:a14="http://schemas.microsoft.com/office/drawing/2010/main">
                <a:effectLst/>
              </a14:hiddenEffects>
            </a:ext>
          </a:extLst>
        </p:spPr>
        <p:txBody>
          <a:bodyPr wrap="none" fromWordArt="1">
            <a:prstTxWarp prst="textFadeUp">
              <a:avLst>
                <a:gd name="adj" fmla="val 9991"/>
              </a:avLst>
            </a:prstTxWarp>
          </a:bodyPr>
          <a:lstStyle/>
          <a:p>
            <a:r>
              <a:rPr lang="zh-CN" altLang="en-US" sz="3600" b="1" kern="10" dirty="0">
                <a:ln w="12700">
                  <a:solidFill>
                    <a:srgbClr val="B2B2B2"/>
                  </a:solidFill>
                  <a:miter lim="800000"/>
                </a:ln>
                <a:gradFill rotWithShape="0">
                  <a:gsLst>
                    <a:gs pos="0">
                      <a:srgbClr val="FF0000"/>
                    </a:gs>
                    <a:gs pos="100000">
                      <a:srgbClr val="FF33CC"/>
                    </a:gs>
                  </a:gsLst>
                  <a:lin ang="5400000" scaled="1"/>
                </a:gradFill>
                <a:latin typeface="宋体" panose="02010600030101010101" pitchFamily="2" charset="-122"/>
                <a:ea typeface="宋体" panose="02010600030101010101" pitchFamily="2" charset="-122"/>
              </a:rPr>
              <a:t>用心想一想，马到成功</a:t>
            </a:r>
          </a:p>
        </p:txBody>
      </p:sp>
      <p:grpSp>
        <p:nvGrpSpPr>
          <p:cNvPr id="49156" name="Group 4"/>
          <p:cNvGrpSpPr/>
          <p:nvPr/>
        </p:nvGrpSpPr>
        <p:grpSpPr bwMode="auto">
          <a:xfrm>
            <a:off x="3192463" y="3246438"/>
            <a:ext cx="3079750" cy="4791075"/>
            <a:chOff x="1908" y="1489"/>
            <a:chExt cx="1940" cy="3018"/>
          </a:xfrm>
        </p:grpSpPr>
        <p:sp>
          <p:nvSpPr>
            <p:cNvPr id="49157" name="Arc 5"/>
            <p:cNvSpPr/>
            <p:nvPr/>
          </p:nvSpPr>
          <p:spPr bwMode="auto">
            <a:xfrm>
              <a:off x="2880" y="2125"/>
              <a:ext cx="968" cy="1244"/>
            </a:xfrm>
            <a:custGeom>
              <a:avLst/>
              <a:gdLst>
                <a:gd name="G0" fmla="+- 8286 0 0"/>
                <a:gd name="G1" fmla="+- 0 0 0"/>
                <a:gd name="G2" fmla="+- 21600 0 0"/>
                <a:gd name="T0" fmla="*/ 16786 w 16786"/>
                <a:gd name="T1" fmla="*/ 19857 h 21600"/>
                <a:gd name="T2" fmla="*/ 0 w 16786"/>
                <a:gd name="T3" fmla="*/ 19948 h 21600"/>
                <a:gd name="T4" fmla="*/ 8286 w 16786"/>
                <a:gd name="T5" fmla="*/ 0 h 21600"/>
              </a:gdLst>
              <a:ahLst/>
              <a:cxnLst>
                <a:cxn ang="0">
                  <a:pos x="T0" y="T1"/>
                </a:cxn>
                <a:cxn ang="0">
                  <a:pos x="T2" y="T3"/>
                </a:cxn>
                <a:cxn ang="0">
                  <a:pos x="T4" y="T5"/>
                </a:cxn>
              </a:cxnLst>
              <a:rect l="0" t="0" r="r" b="b"/>
              <a:pathLst>
                <a:path w="16786" h="21600" fill="none" extrusionOk="0">
                  <a:moveTo>
                    <a:pt x="16786" y="19857"/>
                  </a:moveTo>
                  <a:cubicBezTo>
                    <a:pt x="14099" y="21007"/>
                    <a:pt x="11208" y="21599"/>
                    <a:pt x="8286" y="21600"/>
                  </a:cubicBezTo>
                  <a:cubicBezTo>
                    <a:pt x="5442" y="21600"/>
                    <a:pt x="2626" y="21038"/>
                    <a:pt x="0" y="19947"/>
                  </a:cubicBezTo>
                </a:path>
                <a:path w="16786" h="21600" stroke="0" extrusionOk="0">
                  <a:moveTo>
                    <a:pt x="16786" y="19857"/>
                  </a:moveTo>
                  <a:cubicBezTo>
                    <a:pt x="14099" y="21007"/>
                    <a:pt x="11208" y="21599"/>
                    <a:pt x="8286" y="21600"/>
                  </a:cubicBezTo>
                  <a:cubicBezTo>
                    <a:pt x="5442" y="21600"/>
                    <a:pt x="2626" y="21038"/>
                    <a:pt x="0" y="19947"/>
                  </a:cubicBezTo>
                  <a:lnTo>
                    <a:pt x="8286" y="0"/>
                  </a:lnTo>
                  <a:close/>
                </a:path>
              </a:pathLst>
            </a:cu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58" name="Arc 6"/>
            <p:cNvSpPr/>
            <p:nvPr/>
          </p:nvSpPr>
          <p:spPr bwMode="auto">
            <a:xfrm>
              <a:off x="1908" y="3188"/>
              <a:ext cx="974" cy="1319"/>
            </a:xfrm>
            <a:custGeom>
              <a:avLst/>
              <a:gdLst>
                <a:gd name="G0" fmla="+- 8459 0 0"/>
                <a:gd name="G1" fmla="+- 21600 0 0"/>
                <a:gd name="G2" fmla="+- 21600 0 0"/>
                <a:gd name="T0" fmla="*/ 0 w 15933"/>
                <a:gd name="T1" fmla="*/ 1725 h 21600"/>
                <a:gd name="T2" fmla="*/ 15933 w 15933"/>
                <a:gd name="T3" fmla="*/ 1334 h 21600"/>
                <a:gd name="T4" fmla="*/ 8459 w 15933"/>
                <a:gd name="T5" fmla="*/ 21600 h 21600"/>
              </a:gdLst>
              <a:ahLst/>
              <a:cxnLst>
                <a:cxn ang="0">
                  <a:pos x="T0" y="T1"/>
                </a:cxn>
                <a:cxn ang="0">
                  <a:pos x="T2" y="T3"/>
                </a:cxn>
                <a:cxn ang="0">
                  <a:pos x="T4" y="T5"/>
                </a:cxn>
              </a:cxnLst>
              <a:rect l="0" t="0" r="r" b="b"/>
              <a:pathLst>
                <a:path w="15933" h="21600" fill="none" extrusionOk="0">
                  <a:moveTo>
                    <a:pt x="0" y="1725"/>
                  </a:moveTo>
                  <a:cubicBezTo>
                    <a:pt x="2674" y="586"/>
                    <a:pt x="5551" y="-1"/>
                    <a:pt x="8459" y="0"/>
                  </a:cubicBezTo>
                  <a:cubicBezTo>
                    <a:pt x="11009" y="0"/>
                    <a:pt x="13539" y="451"/>
                    <a:pt x="15932" y="1334"/>
                  </a:cubicBezTo>
                </a:path>
                <a:path w="15933" h="21600" stroke="0" extrusionOk="0">
                  <a:moveTo>
                    <a:pt x="0" y="1725"/>
                  </a:moveTo>
                  <a:cubicBezTo>
                    <a:pt x="2674" y="586"/>
                    <a:pt x="5551" y="-1"/>
                    <a:pt x="8459" y="0"/>
                  </a:cubicBezTo>
                  <a:cubicBezTo>
                    <a:pt x="11009" y="0"/>
                    <a:pt x="13539" y="451"/>
                    <a:pt x="15932" y="1334"/>
                  </a:cubicBezTo>
                  <a:lnTo>
                    <a:pt x="8459" y="21600"/>
                  </a:lnTo>
                  <a:close/>
                </a:path>
              </a:pathLst>
            </a:cu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59" name="Arc 7"/>
            <p:cNvSpPr/>
            <p:nvPr/>
          </p:nvSpPr>
          <p:spPr bwMode="auto">
            <a:xfrm>
              <a:off x="2880" y="1963"/>
              <a:ext cx="968" cy="1244"/>
            </a:xfrm>
            <a:custGeom>
              <a:avLst/>
              <a:gdLst>
                <a:gd name="G0" fmla="+- 8286 0 0"/>
                <a:gd name="G1" fmla="+- 0 0 0"/>
                <a:gd name="G2" fmla="+- 21600 0 0"/>
                <a:gd name="T0" fmla="*/ 16786 w 16786"/>
                <a:gd name="T1" fmla="*/ 19857 h 21600"/>
                <a:gd name="T2" fmla="*/ 0 w 16786"/>
                <a:gd name="T3" fmla="*/ 19948 h 21600"/>
                <a:gd name="T4" fmla="*/ 8286 w 16786"/>
                <a:gd name="T5" fmla="*/ 0 h 21600"/>
              </a:gdLst>
              <a:ahLst/>
              <a:cxnLst>
                <a:cxn ang="0">
                  <a:pos x="T0" y="T1"/>
                </a:cxn>
                <a:cxn ang="0">
                  <a:pos x="T2" y="T3"/>
                </a:cxn>
                <a:cxn ang="0">
                  <a:pos x="T4" y="T5"/>
                </a:cxn>
              </a:cxnLst>
              <a:rect l="0" t="0" r="r" b="b"/>
              <a:pathLst>
                <a:path w="16786" h="21600" fill="none" extrusionOk="0">
                  <a:moveTo>
                    <a:pt x="16786" y="19857"/>
                  </a:moveTo>
                  <a:cubicBezTo>
                    <a:pt x="14099" y="21007"/>
                    <a:pt x="11208" y="21599"/>
                    <a:pt x="8286" y="21600"/>
                  </a:cubicBezTo>
                  <a:cubicBezTo>
                    <a:pt x="5442" y="21600"/>
                    <a:pt x="2626" y="21038"/>
                    <a:pt x="0" y="19947"/>
                  </a:cubicBezTo>
                </a:path>
                <a:path w="16786" h="21600" stroke="0" extrusionOk="0">
                  <a:moveTo>
                    <a:pt x="16786" y="19857"/>
                  </a:moveTo>
                  <a:cubicBezTo>
                    <a:pt x="14099" y="21007"/>
                    <a:pt x="11208" y="21599"/>
                    <a:pt x="8286" y="21600"/>
                  </a:cubicBezTo>
                  <a:cubicBezTo>
                    <a:pt x="5442" y="21600"/>
                    <a:pt x="2626" y="21038"/>
                    <a:pt x="0" y="19947"/>
                  </a:cubicBezTo>
                  <a:lnTo>
                    <a:pt x="8286" y="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0" name="Arc 8"/>
            <p:cNvSpPr/>
            <p:nvPr/>
          </p:nvSpPr>
          <p:spPr bwMode="auto">
            <a:xfrm>
              <a:off x="1910" y="3032"/>
              <a:ext cx="970" cy="1316"/>
            </a:xfrm>
            <a:custGeom>
              <a:avLst/>
              <a:gdLst>
                <a:gd name="G0" fmla="+- 8428 0 0"/>
                <a:gd name="G1" fmla="+- 21600 0 0"/>
                <a:gd name="G2" fmla="+- 21600 0 0"/>
                <a:gd name="T0" fmla="*/ 0 w 15874"/>
                <a:gd name="T1" fmla="*/ 1712 h 21600"/>
                <a:gd name="T2" fmla="*/ 15874 w 15874"/>
                <a:gd name="T3" fmla="*/ 1324 h 21600"/>
                <a:gd name="T4" fmla="*/ 8428 w 15874"/>
                <a:gd name="T5" fmla="*/ 21600 h 21600"/>
              </a:gdLst>
              <a:ahLst/>
              <a:cxnLst>
                <a:cxn ang="0">
                  <a:pos x="T0" y="T1"/>
                </a:cxn>
                <a:cxn ang="0">
                  <a:pos x="T2" y="T3"/>
                </a:cxn>
                <a:cxn ang="0">
                  <a:pos x="T4" y="T5"/>
                </a:cxn>
              </a:cxnLst>
              <a:rect l="0" t="0" r="r" b="b"/>
              <a:pathLst>
                <a:path w="15874" h="21600" fill="none" extrusionOk="0">
                  <a:moveTo>
                    <a:pt x="0" y="1712"/>
                  </a:moveTo>
                  <a:cubicBezTo>
                    <a:pt x="2666" y="582"/>
                    <a:pt x="5532" y="-1"/>
                    <a:pt x="8428" y="0"/>
                  </a:cubicBezTo>
                  <a:cubicBezTo>
                    <a:pt x="10968" y="0"/>
                    <a:pt x="13489" y="448"/>
                    <a:pt x="15874" y="1323"/>
                  </a:cubicBezTo>
                </a:path>
                <a:path w="15874" h="21600" stroke="0" extrusionOk="0">
                  <a:moveTo>
                    <a:pt x="0" y="1712"/>
                  </a:moveTo>
                  <a:cubicBezTo>
                    <a:pt x="2666" y="582"/>
                    <a:pt x="5532" y="-1"/>
                    <a:pt x="8428" y="0"/>
                  </a:cubicBezTo>
                  <a:cubicBezTo>
                    <a:pt x="10968" y="0"/>
                    <a:pt x="13489" y="448"/>
                    <a:pt x="15874" y="1323"/>
                  </a:cubicBezTo>
                  <a:lnTo>
                    <a:pt x="8428" y="2160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1" name="Arc 9"/>
            <p:cNvSpPr/>
            <p:nvPr/>
          </p:nvSpPr>
          <p:spPr bwMode="auto">
            <a:xfrm>
              <a:off x="2881" y="1807"/>
              <a:ext cx="967" cy="1244"/>
            </a:xfrm>
            <a:custGeom>
              <a:avLst/>
              <a:gdLst>
                <a:gd name="G0" fmla="+- 8279 0 0"/>
                <a:gd name="G1" fmla="+- 0 0 0"/>
                <a:gd name="G2" fmla="+- 21600 0 0"/>
                <a:gd name="T0" fmla="*/ 16773 w 16773"/>
                <a:gd name="T1" fmla="*/ 19860 h 21600"/>
                <a:gd name="T2" fmla="*/ 0 w 16773"/>
                <a:gd name="T3" fmla="*/ 19950 h 21600"/>
                <a:gd name="T4" fmla="*/ 8279 w 16773"/>
                <a:gd name="T5" fmla="*/ 0 h 21600"/>
              </a:gdLst>
              <a:ahLst/>
              <a:cxnLst>
                <a:cxn ang="0">
                  <a:pos x="T0" y="T1"/>
                </a:cxn>
                <a:cxn ang="0">
                  <a:pos x="T2" y="T3"/>
                </a:cxn>
                <a:cxn ang="0">
                  <a:pos x="T4" y="T5"/>
                </a:cxn>
              </a:cxnLst>
              <a:rect l="0" t="0" r="r" b="b"/>
              <a:pathLst>
                <a:path w="16773" h="21600" fill="none" extrusionOk="0">
                  <a:moveTo>
                    <a:pt x="16772" y="19859"/>
                  </a:moveTo>
                  <a:cubicBezTo>
                    <a:pt x="14088" y="21008"/>
                    <a:pt x="11198" y="21599"/>
                    <a:pt x="8279" y="21600"/>
                  </a:cubicBezTo>
                  <a:cubicBezTo>
                    <a:pt x="5437" y="21600"/>
                    <a:pt x="2624" y="21039"/>
                    <a:pt x="-1" y="19950"/>
                  </a:cubicBezTo>
                </a:path>
                <a:path w="16773" h="21600" stroke="0" extrusionOk="0">
                  <a:moveTo>
                    <a:pt x="16772" y="19859"/>
                  </a:moveTo>
                  <a:cubicBezTo>
                    <a:pt x="14088" y="21008"/>
                    <a:pt x="11198" y="21599"/>
                    <a:pt x="8279" y="21600"/>
                  </a:cubicBezTo>
                  <a:cubicBezTo>
                    <a:pt x="5437" y="21600"/>
                    <a:pt x="2624" y="21039"/>
                    <a:pt x="-1" y="19950"/>
                  </a:cubicBezTo>
                  <a:lnTo>
                    <a:pt x="8279" y="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2" name="Arc 10"/>
            <p:cNvSpPr/>
            <p:nvPr/>
          </p:nvSpPr>
          <p:spPr bwMode="auto">
            <a:xfrm>
              <a:off x="1908" y="2871"/>
              <a:ext cx="974" cy="1319"/>
            </a:xfrm>
            <a:custGeom>
              <a:avLst/>
              <a:gdLst>
                <a:gd name="G0" fmla="+- 8459 0 0"/>
                <a:gd name="G1" fmla="+- 21600 0 0"/>
                <a:gd name="G2" fmla="+- 21600 0 0"/>
                <a:gd name="T0" fmla="*/ 0 w 15933"/>
                <a:gd name="T1" fmla="*/ 1725 h 21600"/>
                <a:gd name="T2" fmla="*/ 15933 w 15933"/>
                <a:gd name="T3" fmla="*/ 1334 h 21600"/>
                <a:gd name="T4" fmla="*/ 8459 w 15933"/>
                <a:gd name="T5" fmla="*/ 21600 h 21600"/>
              </a:gdLst>
              <a:ahLst/>
              <a:cxnLst>
                <a:cxn ang="0">
                  <a:pos x="T0" y="T1"/>
                </a:cxn>
                <a:cxn ang="0">
                  <a:pos x="T2" y="T3"/>
                </a:cxn>
                <a:cxn ang="0">
                  <a:pos x="T4" y="T5"/>
                </a:cxn>
              </a:cxnLst>
              <a:rect l="0" t="0" r="r" b="b"/>
              <a:pathLst>
                <a:path w="15933" h="21600" fill="none" extrusionOk="0">
                  <a:moveTo>
                    <a:pt x="0" y="1725"/>
                  </a:moveTo>
                  <a:cubicBezTo>
                    <a:pt x="2674" y="586"/>
                    <a:pt x="5551" y="-1"/>
                    <a:pt x="8459" y="0"/>
                  </a:cubicBezTo>
                  <a:cubicBezTo>
                    <a:pt x="11009" y="0"/>
                    <a:pt x="13539" y="451"/>
                    <a:pt x="15932" y="1334"/>
                  </a:cubicBezTo>
                </a:path>
                <a:path w="15933" h="21600" stroke="0" extrusionOk="0">
                  <a:moveTo>
                    <a:pt x="0" y="1725"/>
                  </a:moveTo>
                  <a:cubicBezTo>
                    <a:pt x="2674" y="586"/>
                    <a:pt x="5551" y="-1"/>
                    <a:pt x="8459" y="0"/>
                  </a:cubicBezTo>
                  <a:cubicBezTo>
                    <a:pt x="11009" y="0"/>
                    <a:pt x="13539" y="451"/>
                    <a:pt x="15932" y="1334"/>
                  </a:cubicBezTo>
                  <a:lnTo>
                    <a:pt x="8459" y="2160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3" name="Arc 11"/>
            <p:cNvSpPr/>
            <p:nvPr/>
          </p:nvSpPr>
          <p:spPr bwMode="auto">
            <a:xfrm>
              <a:off x="2881" y="1645"/>
              <a:ext cx="967" cy="1244"/>
            </a:xfrm>
            <a:custGeom>
              <a:avLst/>
              <a:gdLst>
                <a:gd name="G0" fmla="+- 8282 0 0"/>
                <a:gd name="G1" fmla="+- 0 0 0"/>
                <a:gd name="G2" fmla="+- 21600 0 0"/>
                <a:gd name="T0" fmla="*/ 16779 w 16779"/>
                <a:gd name="T1" fmla="*/ 19859 h 21600"/>
                <a:gd name="T2" fmla="*/ 0 w 16779"/>
                <a:gd name="T3" fmla="*/ 19949 h 21600"/>
                <a:gd name="T4" fmla="*/ 8282 w 16779"/>
                <a:gd name="T5" fmla="*/ 0 h 21600"/>
              </a:gdLst>
              <a:ahLst/>
              <a:cxnLst>
                <a:cxn ang="0">
                  <a:pos x="T0" y="T1"/>
                </a:cxn>
                <a:cxn ang="0">
                  <a:pos x="T2" y="T3"/>
                </a:cxn>
                <a:cxn ang="0">
                  <a:pos x="T4" y="T5"/>
                </a:cxn>
              </a:cxnLst>
              <a:rect l="0" t="0" r="r" b="b"/>
              <a:pathLst>
                <a:path w="16779" h="21600" fill="none" extrusionOk="0">
                  <a:moveTo>
                    <a:pt x="16778" y="19858"/>
                  </a:moveTo>
                  <a:cubicBezTo>
                    <a:pt x="14093" y="21007"/>
                    <a:pt x="11202" y="21599"/>
                    <a:pt x="8282" y="21600"/>
                  </a:cubicBezTo>
                  <a:cubicBezTo>
                    <a:pt x="5439" y="21600"/>
                    <a:pt x="2625" y="21038"/>
                    <a:pt x="-1" y="19949"/>
                  </a:cubicBezTo>
                </a:path>
                <a:path w="16779" h="21600" stroke="0" extrusionOk="0">
                  <a:moveTo>
                    <a:pt x="16778" y="19858"/>
                  </a:moveTo>
                  <a:cubicBezTo>
                    <a:pt x="14093" y="21007"/>
                    <a:pt x="11202" y="21599"/>
                    <a:pt x="8282" y="21600"/>
                  </a:cubicBezTo>
                  <a:cubicBezTo>
                    <a:pt x="5439" y="21600"/>
                    <a:pt x="2625" y="21038"/>
                    <a:pt x="-1" y="19949"/>
                  </a:cubicBezTo>
                  <a:lnTo>
                    <a:pt x="8282" y="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4" name="Arc 12"/>
            <p:cNvSpPr/>
            <p:nvPr/>
          </p:nvSpPr>
          <p:spPr bwMode="auto">
            <a:xfrm>
              <a:off x="1910" y="2715"/>
              <a:ext cx="970" cy="1316"/>
            </a:xfrm>
            <a:custGeom>
              <a:avLst/>
              <a:gdLst>
                <a:gd name="G0" fmla="+- 8425 0 0"/>
                <a:gd name="G1" fmla="+- 21600 0 0"/>
                <a:gd name="G2" fmla="+- 21600 0 0"/>
                <a:gd name="T0" fmla="*/ 0 w 15868"/>
                <a:gd name="T1" fmla="*/ 1711 h 21600"/>
                <a:gd name="T2" fmla="*/ 15868 w 15868"/>
                <a:gd name="T3" fmla="*/ 1323 h 21600"/>
                <a:gd name="T4" fmla="*/ 8425 w 15868"/>
                <a:gd name="T5" fmla="*/ 21600 h 21600"/>
              </a:gdLst>
              <a:ahLst/>
              <a:cxnLst>
                <a:cxn ang="0">
                  <a:pos x="T0" y="T1"/>
                </a:cxn>
                <a:cxn ang="0">
                  <a:pos x="T2" y="T3"/>
                </a:cxn>
                <a:cxn ang="0">
                  <a:pos x="T4" y="T5"/>
                </a:cxn>
              </a:cxnLst>
              <a:rect l="0" t="0" r="r" b="b"/>
              <a:pathLst>
                <a:path w="15868" h="21600" fill="none" extrusionOk="0">
                  <a:moveTo>
                    <a:pt x="-1" y="1710"/>
                  </a:moveTo>
                  <a:cubicBezTo>
                    <a:pt x="2665" y="581"/>
                    <a:pt x="5530" y="-1"/>
                    <a:pt x="8425" y="0"/>
                  </a:cubicBezTo>
                  <a:cubicBezTo>
                    <a:pt x="10964" y="0"/>
                    <a:pt x="13484" y="447"/>
                    <a:pt x="15868" y="1322"/>
                  </a:cubicBezTo>
                </a:path>
                <a:path w="15868" h="21600" stroke="0" extrusionOk="0">
                  <a:moveTo>
                    <a:pt x="-1" y="1710"/>
                  </a:moveTo>
                  <a:cubicBezTo>
                    <a:pt x="2665" y="581"/>
                    <a:pt x="5530" y="-1"/>
                    <a:pt x="8425" y="0"/>
                  </a:cubicBezTo>
                  <a:cubicBezTo>
                    <a:pt x="10964" y="0"/>
                    <a:pt x="13484" y="447"/>
                    <a:pt x="15868" y="1322"/>
                  </a:cubicBezTo>
                  <a:lnTo>
                    <a:pt x="8425" y="21600"/>
                  </a:lnTo>
                  <a:close/>
                </a:path>
              </a:pathLst>
            </a:custGeom>
            <a:noFill/>
            <a:ln w="28575">
              <a:solidFill>
                <a:srgbClr val="000000"/>
              </a:solidFill>
              <a:prstDash val="sysDot"/>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5" name="Arc 13"/>
            <p:cNvSpPr/>
            <p:nvPr/>
          </p:nvSpPr>
          <p:spPr bwMode="auto">
            <a:xfrm>
              <a:off x="2881" y="1489"/>
              <a:ext cx="967" cy="1244"/>
            </a:xfrm>
            <a:custGeom>
              <a:avLst/>
              <a:gdLst>
                <a:gd name="G0" fmla="+- 8282 0 0"/>
                <a:gd name="G1" fmla="+- 0 0 0"/>
                <a:gd name="G2" fmla="+- 21600 0 0"/>
                <a:gd name="T0" fmla="*/ 16779 w 16779"/>
                <a:gd name="T1" fmla="*/ 19859 h 21600"/>
                <a:gd name="T2" fmla="*/ 0 w 16779"/>
                <a:gd name="T3" fmla="*/ 19949 h 21600"/>
                <a:gd name="T4" fmla="*/ 8282 w 16779"/>
                <a:gd name="T5" fmla="*/ 0 h 21600"/>
              </a:gdLst>
              <a:ahLst/>
              <a:cxnLst>
                <a:cxn ang="0">
                  <a:pos x="T0" y="T1"/>
                </a:cxn>
                <a:cxn ang="0">
                  <a:pos x="T2" y="T3"/>
                </a:cxn>
                <a:cxn ang="0">
                  <a:pos x="T4" y="T5"/>
                </a:cxn>
              </a:cxnLst>
              <a:rect l="0" t="0" r="r" b="b"/>
              <a:pathLst>
                <a:path w="16779" h="21600" fill="none" extrusionOk="0">
                  <a:moveTo>
                    <a:pt x="16778" y="19858"/>
                  </a:moveTo>
                  <a:cubicBezTo>
                    <a:pt x="14093" y="21007"/>
                    <a:pt x="11202" y="21599"/>
                    <a:pt x="8282" y="21600"/>
                  </a:cubicBezTo>
                  <a:cubicBezTo>
                    <a:pt x="5439" y="21600"/>
                    <a:pt x="2625" y="21038"/>
                    <a:pt x="-1" y="19949"/>
                  </a:cubicBezTo>
                </a:path>
                <a:path w="16779" h="21600" stroke="0" extrusionOk="0">
                  <a:moveTo>
                    <a:pt x="16778" y="19858"/>
                  </a:moveTo>
                  <a:cubicBezTo>
                    <a:pt x="14093" y="21007"/>
                    <a:pt x="11202" y="21599"/>
                    <a:pt x="8282" y="21600"/>
                  </a:cubicBezTo>
                  <a:cubicBezTo>
                    <a:pt x="5439" y="21600"/>
                    <a:pt x="2625" y="21038"/>
                    <a:pt x="-1" y="19949"/>
                  </a:cubicBezTo>
                  <a:lnTo>
                    <a:pt x="8282" y="0"/>
                  </a:lnTo>
                  <a:close/>
                </a:path>
              </a:pathLst>
            </a:cu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6" name="Arc 14"/>
            <p:cNvSpPr/>
            <p:nvPr/>
          </p:nvSpPr>
          <p:spPr bwMode="auto">
            <a:xfrm>
              <a:off x="1908" y="2553"/>
              <a:ext cx="974" cy="1319"/>
            </a:xfrm>
            <a:custGeom>
              <a:avLst/>
              <a:gdLst>
                <a:gd name="G0" fmla="+- 8459 0 0"/>
                <a:gd name="G1" fmla="+- 21600 0 0"/>
                <a:gd name="G2" fmla="+- 21600 0 0"/>
                <a:gd name="T0" fmla="*/ 0 w 15933"/>
                <a:gd name="T1" fmla="*/ 1725 h 21600"/>
                <a:gd name="T2" fmla="*/ 15933 w 15933"/>
                <a:gd name="T3" fmla="*/ 1334 h 21600"/>
                <a:gd name="T4" fmla="*/ 8459 w 15933"/>
                <a:gd name="T5" fmla="*/ 21600 h 21600"/>
              </a:gdLst>
              <a:ahLst/>
              <a:cxnLst>
                <a:cxn ang="0">
                  <a:pos x="T0" y="T1"/>
                </a:cxn>
                <a:cxn ang="0">
                  <a:pos x="T2" y="T3"/>
                </a:cxn>
                <a:cxn ang="0">
                  <a:pos x="T4" y="T5"/>
                </a:cxn>
              </a:cxnLst>
              <a:rect l="0" t="0" r="r" b="b"/>
              <a:pathLst>
                <a:path w="15933" h="21600" fill="none" extrusionOk="0">
                  <a:moveTo>
                    <a:pt x="0" y="1725"/>
                  </a:moveTo>
                  <a:cubicBezTo>
                    <a:pt x="2674" y="586"/>
                    <a:pt x="5551" y="-1"/>
                    <a:pt x="8459" y="0"/>
                  </a:cubicBezTo>
                  <a:cubicBezTo>
                    <a:pt x="11009" y="0"/>
                    <a:pt x="13539" y="451"/>
                    <a:pt x="15932" y="1334"/>
                  </a:cubicBezTo>
                </a:path>
                <a:path w="15933" h="21600" stroke="0" extrusionOk="0">
                  <a:moveTo>
                    <a:pt x="0" y="1725"/>
                  </a:moveTo>
                  <a:cubicBezTo>
                    <a:pt x="2674" y="586"/>
                    <a:pt x="5551" y="-1"/>
                    <a:pt x="8459" y="0"/>
                  </a:cubicBezTo>
                  <a:cubicBezTo>
                    <a:pt x="11009" y="0"/>
                    <a:pt x="13539" y="451"/>
                    <a:pt x="15932" y="1334"/>
                  </a:cubicBezTo>
                  <a:lnTo>
                    <a:pt x="8459" y="21600"/>
                  </a:lnTo>
                  <a:close/>
                </a:path>
              </a:pathLst>
            </a:custGeom>
            <a:noFill/>
            <a:ln w="28575">
              <a:solidFill>
                <a:srgbClr val="00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49167" name="Oval 15"/>
            <p:cNvSpPr>
              <a:spLocks noChangeArrowheads="1"/>
            </p:cNvSpPr>
            <p:nvPr/>
          </p:nvSpPr>
          <p:spPr bwMode="auto">
            <a:xfrm>
              <a:off x="2515" y="1858"/>
              <a:ext cx="30" cy="30"/>
            </a:xfrm>
            <a:prstGeom prst="ellipse">
              <a:avLst/>
            </a:prstGeom>
            <a:solidFill>
              <a:srgbClr val="FFFFFF"/>
            </a:solidFill>
            <a:ln w="0">
              <a:solidFill>
                <a:srgbClr val="000000"/>
              </a:solidFill>
              <a:round/>
            </a:ln>
          </p:spPr>
          <p:txBody>
            <a:bodyPr/>
            <a:lstStyle/>
            <a:p>
              <a:endParaRPr lang="zh-CN" altLang="en-US"/>
            </a:p>
          </p:txBody>
        </p:sp>
        <p:sp>
          <p:nvSpPr>
            <p:cNvPr id="49168" name="Rectangle 16"/>
            <p:cNvSpPr>
              <a:spLocks noChangeArrowheads="1"/>
            </p:cNvSpPr>
            <p:nvPr/>
          </p:nvSpPr>
          <p:spPr bwMode="auto">
            <a:xfrm>
              <a:off x="2290" y="1570"/>
              <a:ext cx="139"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lnSpc>
                  <a:spcPct val="150000"/>
                </a:lnSpc>
              </a:pPr>
              <a:r>
                <a:rPr lang="en-US" altLang="zh-CN" sz="2400" b="1">
                  <a:solidFill>
                    <a:srgbClr val="FF0000"/>
                  </a:solidFill>
                </a:rPr>
                <a:t>A</a:t>
              </a:r>
            </a:p>
          </p:txBody>
        </p:sp>
        <p:sp>
          <p:nvSpPr>
            <p:cNvPr id="49169" name="Oval 17"/>
            <p:cNvSpPr>
              <a:spLocks noChangeArrowheads="1"/>
            </p:cNvSpPr>
            <p:nvPr/>
          </p:nvSpPr>
          <p:spPr bwMode="auto">
            <a:xfrm>
              <a:off x="3313" y="2319"/>
              <a:ext cx="30" cy="30"/>
            </a:xfrm>
            <a:prstGeom prst="ellipse">
              <a:avLst/>
            </a:prstGeom>
            <a:solidFill>
              <a:srgbClr val="FFFFFF"/>
            </a:solidFill>
            <a:ln w="0">
              <a:solidFill>
                <a:srgbClr val="000000"/>
              </a:solidFill>
              <a:round/>
            </a:ln>
          </p:spPr>
          <p:txBody>
            <a:bodyPr/>
            <a:lstStyle/>
            <a:p>
              <a:endParaRPr lang="zh-CN" altLang="en-US"/>
            </a:p>
          </p:txBody>
        </p:sp>
        <p:sp>
          <p:nvSpPr>
            <p:cNvPr id="49170" name="Rectangle 18"/>
            <p:cNvSpPr>
              <a:spLocks noChangeArrowheads="1"/>
            </p:cNvSpPr>
            <p:nvPr/>
          </p:nvSpPr>
          <p:spPr bwMode="auto">
            <a:xfrm>
              <a:off x="3424" y="2251"/>
              <a:ext cx="139" cy="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lnSpc>
                  <a:spcPct val="150000"/>
                </a:lnSpc>
              </a:pPr>
              <a:r>
                <a:rPr lang="en-US" altLang="zh-CN" sz="2400" b="1">
                  <a:solidFill>
                    <a:srgbClr val="FF0000"/>
                  </a:solidFill>
                </a:rPr>
                <a:t>B</a:t>
              </a:r>
            </a:p>
          </p:txBody>
        </p:sp>
      </p:grpSp>
      <p:sp>
        <p:nvSpPr>
          <p:cNvPr id="49171" name="Line 19"/>
          <p:cNvSpPr>
            <a:spLocks noChangeShapeType="1"/>
          </p:cNvSpPr>
          <p:nvPr/>
        </p:nvSpPr>
        <p:spPr bwMode="auto">
          <a:xfrm>
            <a:off x="4200525" y="3856038"/>
            <a:ext cx="1255713" cy="708025"/>
          </a:xfrm>
          <a:prstGeom prst="line">
            <a:avLst/>
          </a:prstGeom>
          <a:noFill/>
          <a:ln w="9525">
            <a:solidFill>
              <a:schemeClr val="tx1"/>
            </a:solidFill>
            <a:prstDash val="lgDash"/>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9172" name="Line 20"/>
          <p:cNvSpPr>
            <a:spLocks noChangeShapeType="1"/>
          </p:cNvSpPr>
          <p:nvPr/>
        </p:nvSpPr>
        <p:spPr bwMode="auto">
          <a:xfrm flipH="1">
            <a:off x="4057650" y="3735388"/>
            <a:ext cx="1044575" cy="2151062"/>
          </a:xfrm>
          <a:prstGeom prst="line">
            <a:avLst/>
          </a:prstGeom>
          <a:noFill/>
          <a:ln w="9525">
            <a:solidFill>
              <a:srgbClr val="FF0000"/>
            </a:solidFill>
            <a:miter lim="800000"/>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9173" name="Oval 21"/>
          <p:cNvSpPr>
            <a:spLocks noChangeArrowheads="1"/>
          </p:cNvSpPr>
          <p:nvPr/>
        </p:nvSpPr>
        <p:spPr bwMode="auto">
          <a:xfrm>
            <a:off x="4449763" y="4935538"/>
            <a:ext cx="71437" cy="69850"/>
          </a:xfrm>
          <a:prstGeom prst="ellipse">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174" name="Text Box 22"/>
          <p:cNvSpPr txBox="1">
            <a:spLocks noChangeArrowheads="1"/>
          </p:cNvSpPr>
          <p:nvPr/>
        </p:nvSpPr>
        <p:spPr bwMode="auto">
          <a:xfrm>
            <a:off x="3970338" y="4456113"/>
            <a:ext cx="392112"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50000"/>
              </a:lnSpc>
              <a:spcBef>
                <a:spcPct val="50000"/>
              </a:spcBef>
            </a:pPr>
            <a:r>
              <a:rPr kumimoji="1" lang="en-US" altLang="zh-CN" sz="2400">
                <a:solidFill>
                  <a:srgbClr val="FF0000"/>
                </a:solidFill>
                <a:latin typeface="Times New Roman" panose="02020603050405020304" pitchFamily="18" charset="0"/>
              </a:rPr>
              <a:t>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diamond(in)">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9156"/>
                                        </p:tgtEl>
                                        <p:attrNameLst>
                                          <p:attrName>style.visibility</p:attrName>
                                        </p:attrNameLst>
                                      </p:cBhvr>
                                      <p:to>
                                        <p:strVal val="visible"/>
                                      </p:to>
                                    </p:set>
                                    <p:animEffect transition="in" filter="checkerboard(across)">
                                      <p:cBhvr>
                                        <p:cTn id="12" dur="500"/>
                                        <p:tgtEl>
                                          <p:spTgt spid="4915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9171"/>
                                        </p:tgtEl>
                                        <p:attrNameLst>
                                          <p:attrName>style.visibility</p:attrName>
                                        </p:attrNameLst>
                                      </p:cBhvr>
                                      <p:to>
                                        <p:strVal val="visible"/>
                                      </p:to>
                                    </p:set>
                                    <p:animEffect transition="in" filter="checkerboard(across)">
                                      <p:cBhvr>
                                        <p:cTn id="17" dur="500"/>
                                        <p:tgtEl>
                                          <p:spTgt spid="4917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9172"/>
                                        </p:tgtEl>
                                        <p:attrNameLst>
                                          <p:attrName>style.visibility</p:attrName>
                                        </p:attrNameLst>
                                      </p:cBhvr>
                                      <p:to>
                                        <p:strVal val="visible"/>
                                      </p:to>
                                    </p:set>
                                    <p:animEffect transition="in" filter="checkerboard(across)">
                                      <p:cBhvr>
                                        <p:cTn id="22" dur="500"/>
                                        <p:tgtEl>
                                          <p:spTgt spid="4917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9173"/>
                                        </p:tgtEl>
                                        <p:attrNameLst>
                                          <p:attrName>style.visibility</p:attrName>
                                        </p:attrNameLst>
                                      </p:cBhvr>
                                      <p:to>
                                        <p:strVal val="visible"/>
                                      </p:to>
                                    </p:set>
                                    <p:animEffect transition="in" filter="slide(fromBottom)">
                                      <p:cBhvr>
                                        <p:cTn id="27" dur="500"/>
                                        <p:tgtEl>
                                          <p:spTgt spid="4917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9174"/>
                                        </p:tgtEl>
                                        <p:attrNameLst>
                                          <p:attrName>style.visibility</p:attrName>
                                        </p:attrNameLst>
                                      </p:cBhvr>
                                      <p:to>
                                        <p:strVal val="visible"/>
                                      </p:to>
                                    </p:set>
                                    <p:animEffect transition="in" filter="slide(fromBottom)">
                                      <p:cBhvr>
                                        <p:cTn id="32" dur="500"/>
                                        <p:tgtEl>
                                          <p:spTgt spid="49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1" grpId="0" animBg="1"/>
      <p:bldP spid="49172" grpId="0" animBg="1"/>
      <p:bldP spid="49173" grpId="0" animBg="1"/>
      <p:bldP spid="4917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bwMode="auto">
          <a:xfrm>
            <a:off x="2097088" y="2971800"/>
            <a:ext cx="3694112" cy="2133600"/>
            <a:chOff x="1321" y="1872"/>
            <a:chExt cx="2327" cy="1344"/>
          </a:xfrm>
        </p:grpSpPr>
        <p:sp>
          <p:nvSpPr>
            <p:cNvPr id="55299" name="Line 26"/>
            <p:cNvSpPr>
              <a:spLocks noChangeShapeType="1"/>
            </p:cNvSpPr>
            <p:nvPr/>
          </p:nvSpPr>
          <p:spPr bwMode="auto">
            <a:xfrm flipH="1">
              <a:off x="2448" y="1872"/>
              <a:ext cx="625" cy="960"/>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55300" name="Line 27"/>
            <p:cNvSpPr>
              <a:spLocks noChangeShapeType="1"/>
            </p:cNvSpPr>
            <p:nvPr/>
          </p:nvSpPr>
          <p:spPr bwMode="auto">
            <a:xfrm>
              <a:off x="2448" y="2832"/>
              <a:ext cx="1200" cy="384"/>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spAutoFit/>
            </a:bodyPr>
            <a:lstStyle/>
            <a:p>
              <a:endParaRPr lang="zh-CN" altLang="en-US"/>
            </a:p>
          </p:txBody>
        </p:sp>
        <p:sp>
          <p:nvSpPr>
            <p:cNvPr id="55301" name="Line 29"/>
            <p:cNvSpPr>
              <a:spLocks noChangeShapeType="1"/>
            </p:cNvSpPr>
            <p:nvPr/>
          </p:nvSpPr>
          <p:spPr bwMode="auto">
            <a:xfrm flipH="1">
              <a:off x="1321" y="2832"/>
              <a:ext cx="1127" cy="384"/>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wrap="none" anchor="ctr">
              <a:spAutoFit/>
            </a:bodyPr>
            <a:lstStyle/>
            <a:p>
              <a:endParaRPr lang="zh-CN" altLang="en-US"/>
            </a:p>
          </p:txBody>
        </p:sp>
      </p:grpSp>
      <p:sp>
        <p:nvSpPr>
          <p:cNvPr id="55302" name="Text Box 3"/>
          <p:cNvSpPr txBox="1">
            <a:spLocks noChangeArrowheads="1"/>
          </p:cNvSpPr>
          <p:nvPr/>
        </p:nvSpPr>
        <p:spPr bwMode="auto">
          <a:xfrm>
            <a:off x="669925" y="377825"/>
            <a:ext cx="8093075"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4000" b="1">
                <a:latin typeface="Times New Roman" panose="02020603050405020304" pitchFamily="18" charset="0"/>
                <a:ea typeface="黑体" panose="02010609060101010101" pitchFamily="49" charset="-122"/>
                <a:sym typeface="Symbol" panose="05050102010706020507" pitchFamily="18" charset="2"/>
              </a:rPr>
              <a:t>问题</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如图</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B</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C</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三个村庄合建一所学校</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要求校址</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P</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点距离三个村庄都相等</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请你帮助确定校址</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t>
            </a:r>
          </a:p>
        </p:txBody>
      </p:sp>
      <p:sp>
        <p:nvSpPr>
          <p:cNvPr id="55303" name="Text Box 4"/>
          <p:cNvSpPr txBox="1">
            <a:spLocks noChangeArrowheads="1"/>
          </p:cNvSpPr>
          <p:nvPr/>
        </p:nvSpPr>
        <p:spPr bwMode="auto">
          <a:xfrm>
            <a:off x="1905000" y="4876800"/>
            <a:ext cx="325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2400" b="1">
                <a:latin typeface="Times New Roman" panose="02020603050405020304" pitchFamily="18" charset="0"/>
                <a:ea typeface="黑体" panose="02010609060101010101" pitchFamily="49" charset="-122"/>
                <a:sym typeface="Symbol" panose="05050102010706020507" pitchFamily="18" charset="2"/>
              </a:rPr>
              <a:t></a:t>
            </a:r>
            <a:endParaRPr kumimoji="1" lang="en-US" altLang="zh-CN" sz="4000" b="1">
              <a:latin typeface="Times New Roman" panose="02020603050405020304" pitchFamily="18" charset="0"/>
              <a:ea typeface="黑体" panose="02010609060101010101" pitchFamily="49" charset="-122"/>
              <a:sym typeface="Symbol" panose="05050102010706020507" pitchFamily="18" charset="2"/>
            </a:endParaRPr>
          </a:p>
        </p:txBody>
      </p:sp>
      <p:sp>
        <p:nvSpPr>
          <p:cNvPr id="55304" name="Text Box 5"/>
          <p:cNvSpPr txBox="1">
            <a:spLocks noChangeArrowheads="1"/>
          </p:cNvSpPr>
          <p:nvPr/>
        </p:nvSpPr>
        <p:spPr bwMode="auto">
          <a:xfrm>
            <a:off x="5638800" y="4876800"/>
            <a:ext cx="325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2400" b="1">
                <a:latin typeface="Times New Roman" panose="02020603050405020304" pitchFamily="18" charset="0"/>
                <a:ea typeface="黑体" panose="02010609060101010101" pitchFamily="49" charset="-122"/>
                <a:sym typeface="Symbol" panose="05050102010706020507" pitchFamily="18" charset="2"/>
              </a:rPr>
              <a:t></a:t>
            </a:r>
          </a:p>
        </p:txBody>
      </p:sp>
      <p:sp>
        <p:nvSpPr>
          <p:cNvPr id="55305" name="Text Box 6"/>
          <p:cNvSpPr txBox="1">
            <a:spLocks noChangeArrowheads="1"/>
          </p:cNvSpPr>
          <p:nvPr/>
        </p:nvSpPr>
        <p:spPr bwMode="auto">
          <a:xfrm>
            <a:off x="4703763" y="2667000"/>
            <a:ext cx="325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2400" b="1">
                <a:latin typeface="Times New Roman" panose="02020603050405020304" pitchFamily="18" charset="0"/>
                <a:ea typeface="黑体" panose="02010609060101010101" pitchFamily="49" charset="-122"/>
                <a:sym typeface="Symbol" panose="05050102010706020507" pitchFamily="18" charset="2"/>
              </a:rPr>
              <a:t></a:t>
            </a:r>
          </a:p>
        </p:txBody>
      </p:sp>
      <p:sp>
        <p:nvSpPr>
          <p:cNvPr id="55306" name="Text Box 7"/>
          <p:cNvSpPr txBox="1">
            <a:spLocks noChangeArrowheads="1"/>
          </p:cNvSpPr>
          <p:nvPr/>
        </p:nvSpPr>
        <p:spPr bwMode="auto">
          <a:xfrm>
            <a:off x="1355725" y="4724400"/>
            <a:ext cx="550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4000" b="1">
                <a:latin typeface="Times New Roman" panose="02020603050405020304" pitchFamily="18" charset="0"/>
                <a:ea typeface="黑体" panose="02010609060101010101" pitchFamily="49" charset="-122"/>
                <a:sym typeface="Symbol" panose="05050102010706020507" pitchFamily="18" charset="2"/>
              </a:rPr>
              <a:t>A</a:t>
            </a:r>
          </a:p>
        </p:txBody>
      </p:sp>
      <p:sp>
        <p:nvSpPr>
          <p:cNvPr id="55307" name="Text Box 8"/>
          <p:cNvSpPr txBox="1">
            <a:spLocks noChangeArrowheads="1"/>
          </p:cNvSpPr>
          <p:nvPr/>
        </p:nvSpPr>
        <p:spPr bwMode="auto">
          <a:xfrm>
            <a:off x="6248400" y="4648200"/>
            <a:ext cx="522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4000" b="1">
                <a:latin typeface="Times New Roman" panose="02020603050405020304" pitchFamily="18" charset="0"/>
                <a:ea typeface="黑体" panose="02010609060101010101" pitchFamily="49" charset="-122"/>
                <a:sym typeface="Symbol" panose="05050102010706020507" pitchFamily="18" charset="2"/>
              </a:rPr>
              <a:t>B</a:t>
            </a:r>
          </a:p>
        </p:txBody>
      </p:sp>
      <p:sp>
        <p:nvSpPr>
          <p:cNvPr id="55308" name="Text Box 9"/>
          <p:cNvSpPr txBox="1">
            <a:spLocks noChangeArrowheads="1"/>
          </p:cNvSpPr>
          <p:nvPr/>
        </p:nvSpPr>
        <p:spPr bwMode="auto">
          <a:xfrm>
            <a:off x="4175125" y="2574925"/>
            <a:ext cx="550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4000" b="1">
                <a:latin typeface="Times New Roman" panose="02020603050405020304" pitchFamily="18" charset="0"/>
                <a:ea typeface="黑体" panose="02010609060101010101" pitchFamily="49" charset="-122"/>
                <a:sym typeface="Symbol" panose="05050102010706020507" pitchFamily="18" charset="2"/>
              </a:rPr>
              <a:t>C</a:t>
            </a:r>
          </a:p>
        </p:txBody>
      </p:sp>
      <p:sp>
        <p:nvSpPr>
          <p:cNvPr id="83979" name="Line 11"/>
          <p:cNvSpPr>
            <a:spLocks noChangeShapeType="1"/>
          </p:cNvSpPr>
          <p:nvPr/>
        </p:nvSpPr>
        <p:spPr bwMode="auto">
          <a:xfrm>
            <a:off x="2097088" y="5105400"/>
            <a:ext cx="3694112" cy="0"/>
          </a:xfrm>
          <a:prstGeom prst="line">
            <a:avLst/>
          </a:prstGeom>
          <a:noFill/>
          <a:ln w="38100" cap="sq">
            <a:solidFill>
              <a:srgbClr val="FF00FF"/>
            </a:solidFill>
            <a:round/>
            <a:headEnd type="none" w="sm" len="sm"/>
            <a:tailEnd type="none" w="sm" len="sm"/>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83980" name="Line 12"/>
          <p:cNvSpPr>
            <a:spLocks noChangeShapeType="1"/>
          </p:cNvSpPr>
          <p:nvPr/>
        </p:nvSpPr>
        <p:spPr bwMode="auto">
          <a:xfrm>
            <a:off x="4878388" y="2971800"/>
            <a:ext cx="912812" cy="2133600"/>
          </a:xfrm>
          <a:prstGeom prst="line">
            <a:avLst/>
          </a:prstGeom>
          <a:noFill/>
          <a:ln w="38100" cap="sq">
            <a:solidFill>
              <a:srgbClr val="FF00FF"/>
            </a:solidFill>
            <a:round/>
            <a:headEnd type="none" w="sm" len="sm"/>
            <a:tailEnd type="none" w="sm" len="sm"/>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83981" name="Line 13"/>
          <p:cNvSpPr>
            <a:spLocks noChangeShapeType="1"/>
          </p:cNvSpPr>
          <p:nvPr/>
        </p:nvSpPr>
        <p:spPr bwMode="auto">
          <a:xfrm>
            <a:off x="3886200" y="3292475"/>
            <a:ext cx="0" cy="3260725"/>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spAutoFit/>
          </a:bodyPr>
          <a:lstStyle/>
          <a:p>
            <a:endParaRPr lang="zh-CN" altLang="en-US"/>
          </a:p>
        </p:txBody>
      </p:sp>
      <p:sp>
        <p:nvSpPr>
          <p:cNvPr id="83982" name="Line 14"/>
          <p:cNvSpPr>
            <a:spLocks noChangeShapeType="1"/>
          </p:cNvSpPr>
          <p:nvPr/>
        </p:nvSpPr>
        <p:spPr bwMode="auto">
          <a:xfrm flipV="1">
            <a:off x="3200400" y="3352800"/>
            <a:ext cx="3570288" cy="1431925"/>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55313" name="Text Box 16"/>
          <p:cNvSpPr txBox="1">
            <a:spLocks noChangeArrowheads="1"/>
          </p:cNvSpPr>
          <p:nvPr/>
        </p:nvSpPr>
        <p:spPr bwMode="auto">
          <a:xfrm>
            <a:off x="3794125" y="4154488"/>
            <a:ext cx="184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grpSp>
        <p:nvGrpSpPr>
          <p:cNvPr id="3" name="Group 19"/>
          <p:cNvGrpSpPr/>
          <p:nvPr/>
        </p:nvGrpSpPr>
        <p:grpSpPr bwMode="auto">
          <a:xfrm>
            <a:off x="3332163" y="3886200"/>
            <a:ext cx="706437" cy="809625"/>
            <a:chOff x="2064" y="2486"/>
            <a:chExt cx="445" cy="510"/>
          </a:xfrm>
        </p:grpSpPr>
        <p:sp>
          <p:nvSpPr>
            <p:cNvPr id="55315" name="Text Box 15"/>
            <p:cNvSpPr txBox="1">
              <a:spLocks noChangeArrowheads="1"/>
            </p:cNvSpPr>
            <p:nvPr/>
          </p:nvSpPr>
          <p:spPr bwMode="auto">
            <a:xfrm>
              <a:off x="2064" y="2486"/>
              <a:ext cx="311"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4000" b="1">
                  <a:latin typeface="Times New Roman" panose="02020603050405020304" pitchFamily="18" charset="0"/>
                  <a:ea typeface="黑体" panose="02010609060101010101" pitchFamily="49" charset="-122"/>
                  <a:sym typeface="Symbol" panose="05050102010706020507" pitchFamily="18" charset="2"/>
                </a:rPr>
                <a:t>P</a:t>
              </a:r>
            </a:p>
          </p:txBody>
        </p:sp>
        <p:sp>
          <p:nvSpPr>
            <p:cNvPr id="55316" name="Text Box 18"/>
            <p:cNvSpPr txBox="1">
              <a:spLocks noChangeArrowheads="1"/>
            </p:cNvSpPr>
            <p:nvPr/>
          </p:nvSpPr>
          <p:spPr bwMode="auto">
            <a:xfrm>
              <a:off x="2304" y="2708"/>
              <a:ext cx="2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en-US" altLang="zh-CN" sz="2400" b="1">
                  <a:solidFill>
                    <a:srgbClr val="66FF33"/>
                  </a:solidFill>
                  <a:latin typeface="Times New Roman" panose="02020603050405020304" pitchFamily="18" charset="0"/>
                  <a:ea typeface="黑体" panose="02010609060101010101" pitchFamily="49" charset="-122"/>
                  <a:sym typeface="Symbol" panose="05050102010706020507" pitchFamily="18" charset="2"/>
                </a:rPr>
                <a:t></a:t>
              </a:r>
              <a:endParaRPr kumimoji="1" lang="en-US" altLang="zh-CN" sz="4000" b="1">
                <a:solidFill>
                  <a:srgbClr val="66FF33"/>
                </a:solidFill>
                <a:latin typeface="Times New Roman" panose="02020603050405020304" pitchFamily="18" charset="0"/>
                <a:ea typeface="黑体" panose="02010609060101010101" pitchFamily="49" charset="-122"/>
                <a:sym typeface="Symbol" panose="05050102010706020507" pitchFamily="18" charset="2"/>
              </a:endParaRPr>
            </a:p>
          </p:txBody>
        </p:sp>
      </p:grpSp>
      <p:sp>
        <p:nvSpPr>
          <p:cNvPr id="83988" name="Text Box 20"/>
          <p:cNvSpPr txBox="1">
            <a:spLocks noChangeArrowheads="1"/>
          </p:cNvSpPr>
          <p:nvPr/>
        </p:nvSpPr>
        <p:spPr bwMode="auto">
          <a:xfrm>
            <a:off x="4419600" y="5486400"/>
            <a:ext cx="2538413" cy="71437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kumimoji="1" lang="zh-CN" altLang="en-US" sz="4000" b="1">
                <a:latin typeface="Times New Roman" panose="02020603050405020304" pitchFamily="18" charset="0"/>
                <a:ea typeface="黑体" panose="02010609060101010101" pitchFamily="49" charset="-122"/>
                <a:sym typeface="Symbol" panose="05050102010706020507" pitchFamily="18" charset="2"/>
              </a:rPr>
              <a:t>点</a:t>
            </a:r>
            <a:r>
              <a:rPr kumimoji="1" lang="en-US" altLang="zh-CN" sz="4000" b="1">
                <a:latin typeface="Times New Roman" panose="02020603050405020304" pitchFamily="18" charset="0"/>
                <a:ea typeface="黑体" panose="02010609060101010101" pitchFamily="49" charset="-122"/>
                <a:sym typeface="Symbol" panose="05050102010706020507" pitchFamily="18" charset="2"/>
              </a:rPr>
              <a:t>P</a:t>
            </a:r>
            <a:r>
              <a:rPr kumimoji="1" lang="zh-CN" altLang="en-US" sz="4000" b="1">
                <a:latin typeface="Times New Roman" panose="02020603050405020304" pitchFamily="18" charset="0"/>
                <a:ea typeface="黑体" panose="02010609060101010101" pitchFamily="49" charset="-122"/>
                <a:sym typeface="Symbol" panose="05050102010706020507" pitchFamily="18" charset="2"/>
              </a:rPr>
              <a:t>为校址</a:t>
            </a:r>
          </a:p>
        </p:txBody>
      </p:sp>
      <p:grpSp>
        <p:nvGrpSpPr>
          <p:cNvPr id="4" name="Group 31"/>
          <p:cNvGrpSpPr/>
          <p:nvPr/>
        </p:nvGrpSpPr>
        <p:grpSpPr bwMode="auto">
          <a:xfrm>
            <a:off x="3810000" y="3962400"/>
            <a:ext cx="152400" cy="2209800"/>
            <a:chOff x="2640" y="2640"/>
            <a:chExt cx="96" cy="1392"/>
          </a:xfrm>
        </p:grpSpPr>
        <p:sp>
          <p:nvSpPr>
            <p:cNvPr id="55319" name="AutoShape 32"/>
            <p:cNvSpPr/>
            <p:nvPr/>
          </p:nvSpPr>
          <p:spPr bwMode="auto">
            <a:xfrm rot="-2083264">
              <a:off x="2689" y="3578"/>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0" name="AutoShape 33"/>
            <p:cNvSpPr/>
            <p:nvPr/>
          </p:nvSpPr>
          <p:spPr bwMode="auto">
            <a:xfrm rot="-9139814">
              <a:off x="2640" y="360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1" name="AutoShape 34"/>
            <p:cNvSpPr/>
            <p:nvPr/>
          </p:nvSpPr>
          <p:spPr bwMode="auto">
            <a:xfrm rot="2155463">
              <a:off x="2641" y="264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2" name="AutoShape 35"/>
            <p:cNvSpPr/>
            <p:nvPr/>
          </p:nvSpPr>
          <p:spPr bwMode="auto">
            <a:xfrm rot="8523227">
              <a:off x="2689" y="264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grpSp>
      <p:grpSp>
        <p:nvGrpSpPr>
          <p:cNvPr id="5" name="Group 36"/>
          <p:cNvGrpSpPr/>
          <p:nvPr/>
        </p:nvGrpSpPr>
        <p:grpSpPr bwMode="auto">
          <a:xfrm rot="-6724137">
            <a:off x="5219700" y="2857500"/>
            <a:ext cx="152400" cy="2209800"/>
            <a:chOff x="2640" y="2640"/>
            <a:chExt cx="96" cy="1392"/>
          </a:xfrm>
        </p:grpSpPr>
        <p:sp>
          <p:nvSpPr>
            <p:cNvPr id="55324" name="AutoShape 37"/>
            <p:cNvSpPr/>
            <p:nvPr/>
          </p:nvSpPr>
          <p:spPr bwMode="auto">
            <a:xfrm rot="-2083264">
              <a:off x="2689" y="3578"/>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5" name="AutoShape 38"/>
            <p:cNvSpPr/>
            <p:nvPr/>
          </p:nvSpPr>
          <p:spPr bwMode="auto">
            <a:xfrm rot="-9139814">
              <a:off x="2640" y="360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6" name="AutoShape 39"/>
            <p:cNvSpPr/>
            <p:nvPr/>
          </p:nvSpPr>
          <p:spPr bwMode="auto">
            <a:xfrm rot="2155463">
              <a:off x="2641" y="264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sp>
          <p:nvSpPr>
            <p:cNvPr id="55327" name="AutoShape 40"/>
            <p:cNvSpPr/>
            <p:nvPr/>
          </p:nvSpPr>
          <p:spPr bwMode="auto">
            <a:xfrm rot="8523227">
              <a:off x="2689" y="2640"/>
              <a:ext cx="47" cy="432"/>
            </a:xfrm>
            <a:prstGeom prst="leftBracket">
              <a:avLst>
                <a:gd name="adj" fmla="val 459574"/>
              </a:avLst>
            </a:prstGeom>
            <a:noFill/>
            <a:ln w="50800">
              <a:solidFill>
                <a:srgbClr val="FF00FF"/>
              </a:solidFill>
              <a:round/>
            </a:ln>
            <a:extLst>
              <a:ext uri="{909E8E84-426E-40DD-AFC4-6F175D3DCCD1}">
                <a14:hiddenFill xmlns:a14="http://schemas.microsoft.com/office/drawing/2010/main">
                  <a:solidFill>
                    <a:srgbClr val="FFFFFF"/>
                  </a:solidFill>
                </a14:hiddenFill>
              </a:ext>
            </a:extLst>
          </p:spPr>
          <p:txBody>
            <a:bodyPr wrap="none" anchor="ctr"/>
            <a:lstStyle/>
            <a:p>
              <a:pPr algn="l"/>
              <a:endParaRPr kumimoji="1" lang="zh-CN" altLang="zh-CN" sz="4000" b="1">
                <a:solidFill>
                  <a:srgbClr val="FFFF00"/>
                </a:solidFill>
                <a:latin typeface="Times New Roman" panose="02020603050405020304" pitchFamily="18" charset="0"/>
                <a:ea typeface="黑体" panose="02010609060101010101" pitchFamily="49" charset="-122"/>
                <a:sym typeface="Symbol" panose="05050102010706020507" pitchFamily="18" charset="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3979"/>
                                        </p:tgtEl>
                                        <p:attrNameLst>
                                          <p:attrName>style.visibility</p:attrName>
                                        </p:attrNameLst>
                                      </p:cBhvr>
                                      <p:to>
                                        <p:strVal val="visible"/>
                                      </p:to>
                                    </p:set>
                                    <p:animEffect transition="in" filter="strips(downRight)">
                                      <p:cBhvr>
                                        <p:cTn id="7" dur="500"/>
                                        <p:tgtEl>
                                          <p:spTgt spid="8397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83981"/>
                                        </p:tgtEl>
                                        <p:attrNameLst>
                                          <p:attrName>style.visibility</p:attrName>
                                        </p:attrNameLst>
                                      </p:cBhvr>
                                      <p:to>
                                        <p:strVal val="visible"/>
                                      </p:to>
                                    </p:set>
                                    <p:animEffect transition="in" filter="strips(downLeft)">
                                      <p:cBhvr>
                                        <p:cTn id="16" dur="500"/>
                                        <p:tgtEl>
                                          <p:spTgt spid="83981"/>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9" fill="hold" grpId="0" nodeType="clickEffect">
                                  <p:stCondLst>
                                    <p:cond delay="0"/>
                                  </p:stCondLst>
                                  <p:childTnLst>
                                    <p:set>
                                      <p:cBhvr>
                                        <p:cTn id="20" dur="1" fill="hold">
                                          <p:stCondLst>
                                            <p:cond delay="0"/>
                                          </p:stCondLst>
                                        </p:cTn>
                                        <p:tgtEl>
                                          <p:spTgt spid="83980"/>
                                        </p:tgtEl>
                                        <p:attrNameLst>
                                          <p:attrName>style.visibility</p:attrName>
                                        </p:attrNameLst>
                                      </p:cBhvr>
                                      <p:to>
                                        <p:strVal val="visible"/>
                                      </p:to>
                                    </p:set>
                                    <p:animEffect transition="in" filter="strips(upLeft)">
                                      <p:cBhvr>
                                        <p:cTn id="21" dur="500"/>
                                        <p:tgtEl>
                                          <p:spTgt spid="8398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499"/>
                                          </p:stCondLst>
                                        </p:cTn>
                                        <p:tgtEl>
                                          <p:spTgt spid="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grpId="0" nodeType="clickEffect">
                                  <p:stCondLst>
                                    <p:cond delay="0"/>
                                  </p:stCondLst>
                                  <p:childTnLst>
                                    <p:set>
                                      <p:cBhvr>
                                        <p:cTn id="29" dur="1" fill="hold">
                                          <p:stCondLst>
                                            <p:cond delay="0"/>
                                          </p:stCondLst>
                                        </p:cTn>
                                        <p:tgtEl>
                                          <p:spTgt spid="83982"/>
                                        </p:tgtEl>
                                        <p:attrNameLst>
                                          <p:attrName>style.visibility</p:attrName>
                                        </p:attrNameLst>
                                      </p:cBhvr>
                                      <p:to>
                                        <p:strVal val="visible"/>
                                      </p:to>
                                    </p:set>
                                    <p:animEffect transition="in" filter="strips(downRight)">
                                      <p:cBhvr>
                                        <p:cTn id="30" dur="500"/>
                                        <p:tgtEl>
                                          <p:spTgt spid="83982"/>
                                        </p:tgtEl>
                                      </p:cBhvr>
                                    </p:animEffect>
                                  </p:childTnLst>
                                </p:cTn>
                              </p:par>
                            </p:childTnLst>
                          </p:cTn>
                        </p:par>
                      </p:childTnLst>
                    </p:cTn>
                  </p:par>
                  <p:par>
                    <p:cTn id="31" fill="hold">
                      <p:stCondLst>
                        <p:cond delay="indefinite"/>
                      </p:stCondLst>
                      <p:childTnLst>
                        <p:par>
                          <p:cTn id="32" fill="hold">
                            <p:stCondLst>
                              <p:cond delay="0"/>
                            </p:stCondLst>
                            <p:childTnLst>
                              <p:par>
                                <p:cTn id="33" presetID="23" presetClass="entr" presetSubtype="32"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strVal val="4*#ppt_w"/>
                                          </p:val>
                                        </p:tav>
                                        <p:tav tm="100000">
                                          <p:val>
                                            <p:strVal val="#ppt_w"/>
                                          </p:val>
                                        </p:tav>
                                      </p:tavLst>
                                    </p:anim>
                                    <p:anim calcmode="lin" valueType="num">
                                      <p:cBhvr>
                                        <p:cTn id="36" dur="500" fill="hold"/>
                                        <p:tgtEl>
                                          <p:spTgt spid="3"/>
                                        </p:tgtEl>
                                        <p:attrNameLst>
                                          <p:attrName>ppt_h</p:attrName>
                                        </p:attrNameLst>
                                      </p:cBhvr>
                                      <p:tavLst>
                                        <p:tav tm="0">
                                          <p:val>
                                            <p:strVal val="4*#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1" presetClass="entr" presetSubtype="0" fill="hold" nodeType="clickEffect">
                                  <p:stCondLst>
                                    <p:cond delay="0"/>
                                  </p:stCondLst>
                                  <p:childTnLst>
                                    <p:set>
                                      <p:cBhvr>
                                        <p:cTn id="40" dur="1000">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3988"/>
                                        </p:tgtEl>
                                        <p:attrNameLst>
                                          <p:attrName>style.visibility</p:attrName>
                                        </p:attrNameLst>
                                      </p:cBhvr>
                                      <p:to>
                                        <p:strVal val="visible"/>
                                      </p:to>
                                    </p:set>
                                    <p:animEffect transition="in" filter="wipe(left)">
                                      <p:cBhvr>
                                        <p:cTn id="45" dur="500"/>
                                        <p:tgtEl>
                                          <p:spTgt spid="83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9" grpId="0" animBg="1"/>
      <p:bldP spid="83980" grpId="0" animBg="1"/>
      <p:bldP spid="83981" grpId="0" animBg="1"/>
      <p:bldP spid="83982" grpId="0" animBg="1"/>
      <p:bldP spid="8398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042988" y="1628775"/>
            <a:ext cx="7010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120000"/>
              </a:lnSpc>
            </a:pPr>
            <a:r>
              <a:rPr lang="en-US" altLang="zh-CN" sz="2500" b="1" dirty="0">
                <a:latin typeface="黑体" panose="02010609060101010101" pitchFamily="49" charset="-122"/>
                <a:ea typeface="黑体" panose="02010609060101010101" pitchFamily="49" charset="-122"/>
              </a:rPr>
              <a:t>    </a:t>
            </a:r>
            <a:r>
              <a:rPr lang="zh-CN" altLang="zh-CN" sz="2500" b="1" dirty="0">
                <a:latin typeface="黑体" panose="02010609060101010101" pitchFamily="49" charset="-122"/>
                <a:ea typeface="黑体" panose="02010609060101010101" pitchFamily="49" charset="-122"/>
              </a:rPr>
              <a:t>我们把垂直且平分一条线段的直线叫</a:t>
            </a:r>
            <a:r>
              <a:rPr lang="zh-CN" altLang="en-US" sz="2500" b="1" dirty="0">
                <a:latin typeface="黑体" panose="02010609060101010101" pitchFamily="49" charset="-122"/>
                <a:ea typeface="黑体" panose="02010609060101010101" pitchFamily="49" charset="-122"/>
              </a:rPr>
              <a:t>作</a:t>
            </a:r>
            <a:r>
              <a:rPr lang="zh-CN" altLang="zh-CN" sz="2500" b="1" dirty="0">
                <a:latin typeface="黑体" panose="02010609060101010101" pitchFamily="49" charset="-122"/>
                <a:ea typeface="黑体" panose="02010609060101010101" pitchFamily="49" charset="-122"/>
              </a:rPr>
              <a:t>这条线段的</a:t>
            </a:r>
            <a:r>
              <a:rPr lang="zh-CN" altLang="zh-CN" sz="2500" b="1" dirty="0">
                <a:solidFill>
                  <a:schemeClr val="hlink"/>
                </a:solidFill>
                <a:latin typeface="黑体" panose="02010609060101010101" pitchFamily="49" charset="-122"/>
                <a:ea typeface="黑体" panose="02010609060101010101" pitchFamily="49" charset="-122"/>
              </a:rPr>
              <a:t>垂直平分线</a:t>
            </a:r>
            <a:r>
              <a:rPr lang="en-US" altLang="zh-CN" sz="2500" b="1" dirty="0">
                <a:solidFill>
                  <a:schemeClr val="accent1"/>
                </a:solidFill>
                <a:latin typeface="Times New Roman" panose="02020603050405020304" pitchFamily="18" charset="0"/>
                <a:ea typeface="黑体" panose="02010609060101010101" pitchFamily="49" charset="-122"/>
              </a:rPr>
              <a:t>.</a:t>
            </a:r>
            <a:r>
              <a:rPr lang="zh-CN" altLang="zh-CN" sz="2500" b="1" dirty="0">
                <a:solidFill>
                  <a:schemeClr val="accent1"/>
                </a:solidFill>
                <a:latin typeface="黑体" panose="02010609060101010101" pitchFamily="49" charset="-122"/>
                <a:ea typeface="黑体" panose="02010609060101010101" pitchFamily="49" charset="-122"/>
              </a:rPr>
              <a:t> </a:t>
            </a:r>
          </a:p>
        </p:txBody>
      </p:sp>
      <p:sp>
        <p:nvSpPr>
          <p:cNvPr id="32776" name="Rectangle 8"/>
          <p:cNvSpPr>
            <a:spLocks noChangeArrowheads="1"/>
          </p:cNvSpPr>
          <p:nvPr/>
        </p:nvSpPr>
        <p:spPr bwMode="auto">
          <a:xfrm>
            <a:off x="971550" y="3357563"/>
            <a:ext cx="73945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由上可知：线段是轴对称图形，线段的垂直平分线是它的对称轴</a:t>
            </a:r>
            <a:r>
              <a:rPr lang="en-US" altLang="zh-CN" sz="2500" b="1" dirty="0">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2776"/>
                                        </p:tgtEl>
                                        <p:attrNameLst>
                                          <p:attrName>style.visibility</p:attrName>
                                        </p:attrNameLst>
                                      </p:cBhvr>
                                      <p:to>
                                        <p:strVal val="visible"/>
                                      </p:to>
                                    </p:set>
                                    <p:animEffect transition="in" filter="slide(fromBottom)">
                                      <p:cBhvr>
                                        <p:cTn id="11"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3" name="Rectangle 9"/>
          <p:cNvSpPr>
            <a:spLocks noChangeArrowheads="1"/>
          </p:cNvSpPr>
          <p:nvPr/>
        </p:nvSpPr>
        <p:spPr bwMode="auto">
          <a:xfrm>
            <a:off x="1619250" y="1628775"/>
            <a:ext cx="5976938"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a:latin typeface="黑体" panose="02010609060101010101" pitchFamily="49" charset="-122"/>
                <a:ea typeface="黑体" panose="02010609060101010101" pitchFamily="49" charset="-122"/>
              </a:rPr>
              <a:t>    </a:t>
            </a:r>
            <a:r>
              <a:rPr lang="zh-CN" altLang="en-US" sz="2500" b="1">
                <a:latin typeface="黑体" panose="02010609060101010101" pitchFamily="49" charset="-122"/>
                <a:ea typeface="黑体" panose="02010609060101010101" pitchFamily="49" charset="-122"/>
              </a:rPr>
              <a:t>如图，在线段</a:t>
            </a:r>
            <a:r>
              <a:rPr lang="en-US" altLang="zh-CN" sz="2500" b="1" i="1">
                <a:latin typeface="Times New Roman" panose="02020603050405020304" pitchFamily="18" charset="0"/>
                <a:ea typeface="黑体" panose="02010609060101010101" pitchFamily="49" charset="-122"/>
              </a:rPr>
              <a:t>AB</a:t>
            </a:r>
            <a:r>
              <a:rPr lang="zh-CN" altLang="en-US" sz="2500" b="1">
                <a:latin typeface="黑体" panose="02010609060101010101" pitchFamily="49" charset="-122"/>
                <a:ea typeface="黑体" panose="02010609060101010101" pitchFamily="49" charset="-122"/>
              </a:rPr>
              <a:t>的垂直平分线</a:t>
            </a:r>
            <a:r>
              <a:rPr lang="en-US" altLang="zh-CN" sz="2500" b="1" i="1">
                <a:latin typeface="Times New Roman" panose="02020603050405020304" pitchFamily="18" charset="0"/>
                <a:ea typeface="黑体" panose="02010609060101010101" pitchFamily="49" charset="-122"/>
              </a:rPr>
              <a:t>l </a:t>
            </a:r>
            <a:r>
              <a:rPr lang="zh-CN" altLang="en-US" sz="2500" b="1">
                <a:latin typeface="黑体" panose="02010609060101010101" pitchFamily="49" charset="-122"/>
                <a:ea typeface="黑体" panose="02010609060101010101" pitchFamily="49" charset="-122"/>
              </a:rPr>
              <a:t>上任取一点</a:t>
            </a:r>
            <a:r>
              <a:rPr lang="en-US" altLang="zh-CN" sz="2500" b="1" i="1">
                <a:latin typeface="Times New Roman" panose="02020603050405020304" pitchFamily="18" charset="0"/>
                <a:ea typeface="黑体" panose="02010609060101010101" pitchFamily="49" charset="-122"/>
              </a:rPr>
              <a:t>P</a:t>
            </a:r>
            <a:r>
              <a:rPr lang="zh-CN" altLang="en-US" sz="2500" b="1">
                <a:latin typeface="黑体" panose="02010609060101010101" pitchFamily="49" charset="-122"/>
                <a:ea typeface="黑体" panose="02010609060101010101" pitchFamily="49" charset="-122"/>
              </a:rPr>
              <a:t>，连接</a:t>
            </a:r>
            <a:r>
              <a:rPr lang="en-US" altLang="zh-CN" sz="2500" b="1" i="1">
                <a:latin typeface="Times New Roman" panose="02020603050405020304" pitchFamily="18" charset="0"/>
                <a:ea typeface="黑体" panose="02010609060101010101" pitchFamily="49" charset="-122"/>
              </a:rPr>
              <a:t>PA</a:t>
            </a:r>
            <a:r>
              <a:rPr lang="zh-CN" altLang="en-US" sz="2500" b="1">
                <a:latin typeface="Times New Roman" panose="02020603050405020304" pitchFamily="18" charset="0"/>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PB</a:t>
            </a:r>
            <a:r>
              <a:rPr lang="zh-CN" altLang="en-US" sz="2500" b="1">
                <a:latin typeface="黑体" panose="02010609060101010101" pitchFamily="49" charset="-122"/>
                <a:ea typeface="黑体" panose="02010609060101010101" pitchFamily="49" charset="-122"/>
              </a:rPr>
              <a:t>，线段</a:t>
            </a:r>
            <a:r>
              <a:rPr lang="en-US" altLang="zh-CN" sz="2500" b="1" i="1">
                <a:latin typeface="Times New Roman" panose="02020603050405020304" pitchFamily="18" charset="0"/>
                <a:ea typeface="黑体" panose="02010609060101010101" pitchFamily="49" charset="-122"/>
              </a:rPr>
              <a:t>PA</a:t>
            </a:r>
            <a:r>
              <a:rPr lang="zh-CN" altLang="en-US" sz="2500" b="1">
                <a:latin typeface="黑体" panose="02010609060101010101" pitchFamily="49" charset="-122"/>
                <a:ea typeface="黑体" panose="02010609060101010101" pitchFamily="49" charset="-122"/>
              </a:rPr>
              <a:t>，</a:t>
            </a:r>
            <a:r>
              <a:rPr lang="en-US" altLang="zh-CN" sz="2500" b="1" i="1">
                <a:latin typeface="Times New Roman" panose="02020603050405020304" pitchFamily="18" charset="0"/>
                <a:ea typeface="黑体" panose="02010609060101010101" pitchFamily="49" charset="-122"/>
              </a:rPr>
              <a:t>PB</a:t>
            </a:r>
            <a:r>
              <a:rPr lang="zh-CN" altLang="en-US" sz="2500" b="1">
                <a:latin typeface="黑体" panose="02010609060101010101" pitchFamily="49" charset="-122"/>
                <a:ea typeface="黑体" panose="02010609060101010101" pitchFamily="49" charset="-122"/>
              </a:rPr>
              <a:t>之间有什么关系</a:t>
            </a:r>
            <a:r>
              <a:rPr lang="zh-CN" altLang="en-US" sz="2500" b="1">
                <a:latin typeface="宋体" panose="02010600030101010101" pitchFamily="2" charset="-122"/>
              </a:rPr>
              <a:t>？</a:t>
            </a:r>
          </a:p>
        </p:txBody>
      </p:sp>
      <p:pic>
        <p:nvPicPr>
          <p:cNvPr id="11274" name="Picture 10" descr="63"/>
          <p:cNvPicPr>
            <a:picLocks noChangeAspect="1" noChangeArrowheads="1"/>
          </p:cNvPicPr>
          <p:nvPr/>
        </p:nvPicPr>
        <p:blipFill>
          <a:blip r:embed="rId2" cstate="email"/>
          <a:srcRect/>
          <a:stretch>
            <a:fillRect/>
          </a:stretch>
        </p:blipFill>
        <p:spPr bwMode="auto">
          <a:xfrm>
            <a:off x="5435600" y="2924175"/>
            <a:ext cx="2033588" cy="2303463"/>
          </a:xfrm>
          <a:prstGeom prst="rect">
            <a:avLst/>
          </a:prstGeom>
          <a:noFill/>
          <a:extLst>
            <a:ext uri="{909E8E84-426E-40DD-AFC4-6F175D3DCCD1}">
              <a14:hiddenFill xmlns:a14="http://schemas.microsoft.com/office/drawing/2010/main">
                <a:solidFill>
                  <a:srgbClr val="FFFFFF"/>
                </a:solidFill>
              </a14:hiddenFill>
            </a:ext>
          </a:extLst>
        </p:spPr>
      </p:pic>
      <p:grpSp>
        <p:nvGrpSpPr>
          <p:cNvPr id="11276" name="Group 12"/>
          <p:cNvGrpSpPr/>
          <p:nvPr/>
        </p:nvGrpSpPr>
        <p:grpSpPr bwMode="auto">
          <a:xfrm>
            <a:off x="0" y="0"/>
            <a:ext cx="2162175" cy="1011238"/>
            <a:chOff x="226" y="346"/>
            <a:chExt cx="1362" cy="637"/>
          </a:xfrm>
        </p:grpSpPr>
        <p:sp>
          <p:nvSpPr>
            <p:cNvPr id="11277" name="Oval 13"/>
            <p:cNvSpPr>
              <a:spLocks noChangeArrowheads="1"/>
            </p:cNvSpPr>
            <p:nvPr/>
          </p:nvSpPr>
          <p:spPr bwMode="auto">
            <a:xfrm>
              <a:off x="506" y="791"/>
              <a:ext cx="1037" cy="192"/>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11278" name="Picture 14" descr="MCj02810300000[1]"/>
            <p:cNvPicPr>
              <a:picLocks noChangeAspect="1" noChangeArrowheads="1"/>
            </p:cNvPicPr>
            <p:nvPr/>
          </p:nvPicPr>
          <p:blipFill>
            <a:blip r:embed="rId3" cstate="email"/>
            <a:srcRect/>
            <a:stretch>
              <a:fillRect/>
            </a:stretch>
          </p:blipFill>
          <p:spPr bwMode="auto">
            <a:xfrm>
              <a:off x="226" y="346"/>
              <a:ext cx="726" cy="614"/>
            </a:xfrm>
            <a:prstGeom prst="rect">
              <a:avLst/>
            </a:prstGeom>
            <a:noFill/>
            <a:extLst>
              <a:ext uri="{909E8E84-426E-40DD-AFC4-6F175D3DCCD1}">
                <a14:hiddenFill xmlns:a14="http://schemas.microsoft.com/office/drawing/2010/main">
                  <a:solidFill>
                    <a:srgbClr val="FFFFFF"/>
                  </a:solidFill>
                </a14:hiddenFill>
              </a:ext>
            </a:extLst>
          </p:spPr>
        </p:pic>
        <p:sp>
          <p:nvSpPr>
            <p:cNvPr id="11279" name="Text Box 15"/>
            <p:cNvSpPr txBox="1">
              <a:spLocks noChangeArrowheads="1"/>
            </p:cNvSpPr>
            <p:nvPr/>
          </p:nvSpPr>
          <p:spPr bwMode="auto">
            <a:xfrm>
              <a:off x="938" y="561"/>
              <a:ext cx="650" cy="3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200" b="1">
                  <a:ea typeface="黑体" panose="02010609060101010101" pitchFamily="49" charset="-122"/>
                </a:rPr>
                <a:t>探究</a:t>
              </a:r>
            </a:p>
          </p:txBody>
        </p:sp>
      </p:gr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4" name="Group 4"/>
          <p:cNvGrpSpPr/>
          <p:nvPr/>
        </p:nvGrpSpPr>
        <p:grpSpPr bwMode="auto">
          <a:xfrm>
            <a:off x="250825" y="188913"/>
            <a:ext cx="2162175" cy="1011237"/>
            <a:chOff x="226" y="346"/>
            <a:chExt cx="1362" cy="637"/>
          </a:xfrm>
        </p:grpSpPr>
        <p:sp>
          <p:nvSpPr>
            <p:cNvPr id="46085" name="Oval 5"/>
            <p:cNvSpPr>
              <a:spLocks noChangeArrowheads="1"/>
            </p:cNvSpPr>
            <p:nvPr/>
          </p:nvSpPr>
          <p:spPr bwMode="auto">
            <a:xfrm>
              <a:off x="506" y="791"/>
              <a:ext cx="1037" cy="192"/>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46086" name="Picture 6" descr="MCj02810300000[1]"/>
            <p:cNvPicPr>
              <a:picLocks noChangeAspect="1" noChangeArrowheads="1"/>
            </p:cNvPicPr>
            <p:nvPr/>
          </p:nvPicPr>
          <p:blipFill>
            <a:blip r:embed="rId2" cstate="email"/>
            <a:srcRect/>
            <a:stretch>
              <a:fillRect/>
            </a:stretch>
          </p:blipFill>
          <p:spPr bwMode="auto">
            <a:xfrm>
              <a:off x="226" y="346"/>
              <a:ext cx="726" cy="614"/>
            </a:xfrm>
            <a:prstGeom prst="rect">
              <a:avLst/>
            </a:prstGeom>
            <a:noFill/>
            <a:extLst>
              <a:ext uri="{909E8E84-426E-40DD-AFC4-6F175D3DCCD1}">
                <a14:hiddenFill xmlns:a14="http://schemas.microsoft.com/office/drawing/2010/main">
                  <a:solidFill>
                    <a:srgbClr val="FFFFFF"/>
                  </a:solidFill>
                </a14:hiddenFill>
              </a:ext>
            </a:extLst>
          </p:spPr>
        </p:pic>
        <p:sp>
          <p:nvSpPr>
            <p:cNvPr id="46087" name="Text Box 7"/>
            <p:cNvSpPr txBox="1">
              <a:spLocks noChangeArrowheads="1"/>
            </p:cNvSpPr>
            <p:nvPr/>
          </p:nvSpPr>
          <p:spPr bwMode="auto">
            <a:xfrm>
              <a:off x="938" y="561"/>
              <a:ext cx="650" cy="3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200" b="1">
                  <a:ea typeface="黑体" panose="02010609060101010101" pitchFamily="49" charset="-122"/>
                </a:rPr>
                <a:t>探究</a:t>
              </a:r>
            </a:p>
          </p:txBody>
        </p:sp>
      </p:grpSp>
      <p:sp>
        <p:nvSpPr>
          <p:cNvPr id="46088" name="Rectangle 8"/>
          <p:cNvSpPr>
            <a:spLocks noChangeArrowheads="1"/>
          </p:cNvSpPr>
          <p:nvPr/>
        </p:nvSpPr>
        <p:spPr bwMode="auto">
          <a:xfrm>
            <a:off x="827088" y="1412875"/>
            <a:ext cx="74168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作关于直线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的轴反射</a:t>
            </a:r>
            <a:r>
              <a:rPr lang="zh-CN" altLang="en-US" sz="2500" b="1" dirty="0">
                <a:latin typeface="宋体" panose="02010600030101010101" pitchFamily="2" charset="-122"/>
              </a:rPr>
              <a:t>（</a:t>
            </a:r>
            <a:r>
              <a:rPr lang="zh-CN" altLang="en-US" sz="2500" b="1" dirty="0">
                <a:latin typeface="黑体" panose="02010609060101010101" pitchFamily="49" charset="-122"/>
                <a:ea typeface="黑体" panose="02010609060101010101" pitchFamily="49" charset="-122"/>
              </a:rPr>
              <a:t>即沿直线</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对折</a:t>
            </a:r>
            <a:r>
              <a:rPr lang="zh-CN" altLang="en-US" sz="2500" b="1" dirty="0">
                <a:latin typeface="宋体" panose="02010600030101010101" pitchFamily="2" charset="-122"/>
              </a:rPr>
              <a:t>）</a:t>
            </a:r>
            <a:r>
              <a:rPr lang="zh-CN" altLang="en-US" sz="2500" b="1" dirty="0">
                <a:latin typeface="黑体" panose="02010609060101010101" pitchFamily="49" charset="-122"/>
                <a:ea typeface="黑体" panose="02010609060101010101" pitchFamily="49" charset="-122"/>
              </a:rPr>
              <a:t>，由于</a:t>
            </a:r>
            <a:r>
              <a:rPr lang="en-US" altLang="zh-CN" sz="2500" b="1" i="1" dirty="0">
                <a:latin typeface="Times New Roman" panose="02020603050405020304" pitchFamily="18" charset="0"/>
                <a:ea typeface="黑体" panose="02010609060101010101" pitchFamily="49" charset="-122"/>
              </a:rPr>
              <a:t>l </a:t>
            </a:r>
            <a:r>
              <a:rPr lang="zh-CN" altLang="en-US" sz="2500" b="1" dirty="0">
                <a:latin typeface="黑体" panose="02010609060101010101" pitchFamily="49" charset="-122"/>
                <a:ea typeface="黑体" panose="02010609060101010101" pitchFamily="49" charset="-122"/>
              </a:rPr>
              <a:t>是线段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的垂直平分线，因此点</a:t>
            </a:r>
            <a:r>
              <a:rPr lang="en-US" altLang="zh-CN" sz="2500" b="1" i="1" dirty="0">
                <a:latin typeface="Times New Roman" panose="02020603050405020304" pitchFamily="18" charset="0"/>
                <a:ea typeface="黑体" panose="02010609060101010101" pitchFamily="49" charset="-122"/>
              </a:rPr>
              <a:t>A</a:t>
            </a:r>
            <a:r>
              <a:rPr lang="zh-CN" altLang="en-US" sz="2500" b="1" dirty="0">
                <a:latin typeface="黑体" panose="02010609060101010101" pitchFamily="49" charset="-122"/>
                <a:ea typeface="黑体" panose="02010609060101010101" pitchFamily="49" charset="-122"/>
              </a:rPr>
              <a:t>与点</a:t>
            </a:r>
            <a:r>
              <a:rPr lang="en-US" altLang="zh-CN" sz="2500" b="1" i="1" dirty="0">
                <a:latin typeface="Times New Roman" panose="02020603050405020304" pitchFamily="18" charset="0"/>
                <a:ea typeface="黑体" panose="02010609060101010101" pitchFamily="49" charset="-122"/>
              </a:rPr>
              <a:t>B</a:t>
            </a:r>
            <a:r>
              <a:rPr lang="zh-CN" altLang="en-US" sz="2500" b="1" dirty="0">
                <a:latin typeface="黑体" panose="02010609060101010101" pitchFamily="49" charset="-122"/>
                <a:ea typeface="黑体" panose="02010609060101010101" pitchFamily="49" charset="-122"/>
              </a:rPr>
              <a:t>重合</a:t>
            </a:r>
            <a:r>
              <a:rPr lang="en-US" altLang="zh-CN" sz="2500" b="1" dirty="0">
                <a:latin typeface="Times New Roman" panose="02020603050405020304" pitchFamily="18" charset="0"/>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从而线段</a:t>
            </a:r>
            <a:r>
              <a:rPr lang="en-US" altLang="zh-CN" sz="2500" b="1" i="1" dirty="0">
                <a:latin typeface="Times New Roman" panose="02020603050405020304" pitchFamily="18" charset="0"/>
                <a:ea typeface="黑体" panose="02010609060101010101" pitchFamily="49" charset="-122"/>
              </a:rPr>
              <a:t>PA</a:t>
            </a:r>
            <a:r>
              <a:rPr lang="zh-CN" altLang="en-US" sz="2500" b="1" dirty="0">
                <a:latin typeface="黑体" panose="02010609060101010101" pitchFamily="49" charset="-122"/>
                <a:ea typeface="黑体" panose="02010609060101010101" pitchFamily="49" charset="-122"/>
              </a:rPr>
              <a:t>与线段</a:t>
            </a:r>
            <a:r>
              <a:rPr lang="en-US" altLang="zh-CN" sz="2500" b="1" i="1" dirty="0">
                <a:latin typeface="Times New Roman" panose="02020603050405020304" pitchFamily="18" charset="0"/>
                <a:ea typeface="黑体" panose="02010609060101010101" pitchFamily="49" charset="-122"/>
              </a:rPr>
              <a:t>PB</a:t>
            </a:r>
            <a:r>
              <a:rPr lang="zh-CN" altLang="en-US" sz="2500" b="1" dirty="0">
                <a:latin typeface="黑体" panose="02010609060101010101" pitchFamily="49" charset="-122"/>
                <a:ea typeface="黑体" panose="02010609060101010101" pitchFamily="49" charset="-122"/>
              </a:rPr>
              <a:t>重合，于是</a:t>
            </a:r>
            <a:r>
              <a:rPr lang="en-US" altLang="zh-CN" sz="2500" b="1" i="1" dirty="0">
                <a:latin typeface="Times New Roman" panose="02020603050405020304" pitchFamily="18" charset="0"/>
                <a:ea typeface="黑体" panose="02010609060101010101" pitchFamily="49" charset="-122"/>
              </a:rPr>
              <a:t>PA</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PB</a:t>
            </a:r>
            <a:r>
              <a:rPr lang="en-US" altLang="zh-CN" sz="2500" b="1" dirty="0">
                <a:latin typeface="Times New Roman" panose="02020603050405020304" pitchFamily="18" charset="0"/>
                <a:ea typeface="黑体" panose="02010609060101010101" pitchFamily="49" charset="-122"/>
              </a:rPr>
              <a:t>.</a:t>
            </a:r>
          </a:p>
        </p:txBody>
      </p:sp>
      <p:grpSp>
        <p:nvGrpSpPr>
          <p:cNvPr id="46099" name="Group 19"/>
          <p:cNvGrpSpPr/>
          <p:nvPr/>
        </p:nvGrpSpPr>
        <p:grpSpPr bwMode="auto">
          <a:xfrm>
            <a:off x="2339975" y="5589588"/>
            <a:ext cx="4049713" cy="468312"/>
            <a:chOff x="1565" y="3430"/>
            <a:chExt cx="2551" cy="295"/>
          </a:xfrm>
        </p:grpSpPr>
        <p:sp>
          <p:nvSpPr>
            <p:cNvPr id="46100" name="Rectangle 20"/>
            <p:cNvSpPr>
              <a:spLocks noChangeArrowheads="1"/>
            </p:cNvSpPr>
            <p:nvPr/>
          </p:nvSpPr>
          <p:spPr bwMode="auto">
            <a:xfrm>
              <a:off x="3787" y="3475"/>
              <a:ext cx="329"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a:latin typeface="Times New Roman" panose="02020603050405020304" pitchFamily="18" charset="0"/>
                  <a:ea typeface="黑体" panose="02010609060101010101" pitchFamily="49" charset="-122"/>
                </a:rPr>
                <a:t>(</a:t>
              </a:r>
              <a:r>
                <a:rPr lang="en-US" altLang="zh-CN" sz="2000" b="1" i="1">
                  <a:latin typeface="Times New Roman" panose="02020603050405020304" pitchFamily="18" charset="0"/>
                  <a:ea typeface="黑体" panose="02010609060101010101" pitchFamily="49" charset="-122"/>
                </a:rPr>
                <a:t>A</a:t>
              </a:r>
              <a:r>
                <a:rPr lang="en-US" altLang="zh-CN" sz="2000" b="1">
                  <a:latin typeface="Times New Roman" panose="02020603050405020304" pitchFamily="18" charset="0"/>
                  <a:ea typeface="黑体" panose="02010609060101010101" pitchFamily="49" charset="-122"/>
                </a:rPr>
                <a:t>)</a:t>
              </a:r>
            </a:p>
          </p:txBody>
        </p:sp>
        <p:sp>
          <p:nvSpPr>
            <p:cNvPr id="46101" name="Rectangle 21"/>
            <p:cNvSpPr>
              <a:spLocks noChangeArrowheads="1"/>
            </p:cNvSpPr>
            <p:nvPr/>
          </p:nvSpPr>
          <p:spPr bwMode="auto">
            <a:xfrm>
              <a:off x="1565" y="3430"/>
              <a:ext cx="32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a:latin typeface="Times New Roman" panose="02020603050405020304" pitchFamily="18" charset="0"/>
                  <a:ea typeface="黑体" panose="02010609060101010101" pitchFamily="49" charset="-122"/>
                </a:rPr>
                <a:t>(</a:t>
              </a:r>
              <a:r>
                <a:rPr lang="en-US" altLang="zh-CN" sz="2000" b="1" i="1">
                  <a:latin typeface="Times New Roman" panose="02020603050405020304" pitchFamily="18" charset="0"/>
                  <a:ea typeface="黑体" panose="02010609060101010101" pitchFamily="49" charset="-122"/>
                </a:rPr>
                <a:t>B</a:t>
              </a:r>
              <a:r>
                <a:rPr lang="en-US" altLang="zh-CN" sz="2000" b="1">
                  <a:latin typeface="Times New Roman" panose="02020603050405020304" pitchFamily="18" charset="0"/>
                  <a:ea typeface="黑体" panose="02010609060101010101" pitchFamily="49" charset="-122"/>
                </a:rPr>
                <a:t>)</a:t>
              </a:r>
            </a:p>
          </p:txBody>
        </p:sp>
      </p:grpSp>
      <p:grpSp>
        <p:nvGrpSpPr>
          <p:cNvPr id="46124" name="Group 44"/>
          <p:cNvGrpSpPr/>
          <p:nvPr/>
        </p:nvGrpSpPr>
        <p:grpSpPr bwMode="auto">
          <a:xfrm>
            <a:off x="2771775" y="2781300"/>
            <a:ext cx="3162300" cy="3425825"/>
            <a:chOff x="1746" y="1706"/>
            <a:chExt cx="1992" cy="2158"/>
          </a:xfrm>
        </p:grpSpPr>
        <p:grpSp>
          <p:nvGrpSpPr>
            <p:cNvPr id="46113" name="Group 33"/>
            <p:cNvGrpSpPr/>
            <p:nvPr/>
          </p:nvGrpSpPr>
          <p:grpSpPr bwMode="auto">
            <a:xfrm>
              <a:off x="1746" y="1706"/>
              <a:ext cx="1992" cy="2132"/>
              <a:chOff x="1837" y="1684"/>
              <a:chExt cx="1992" cy="2132"/>
            </a:xfrm>
          </p:grpSpPr>
          <p:sp>
            <p:nvSpPr>
              <p:cNvPr id="46114" name="Rectangle 34"/>
              <p:cNvSpPr>
                <a:spLocks noChangeArrowheads="1"/>
              </p:cNvSpPr>
              <p:nvPr/>
            </p:nvSpPr>
            <p:spPr bwMode="auto">
              <a:xfrm>
                <a:off x="3606" y="3475"/>
                <a:ext cx="223"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latin typeface="Times New Roman" panose="02020603050405020304" pitchFamily="18" charset="0"/>
                    <a:ea typeface="黑体" panose="02010609060101010101" pitchFamily="49" charset="-122"/>
                  </a:rPr>
                  <a:t>B</a:t>
                </a:r>
              </a:p>
            </p:txBody>
          </p:sp>
          <p:sp>
            <p:nvSpPr>
              <p:cNvPr id="46115" name="Rectangle 35"/>
              <p:cNvSpPr>
                <a:spLocks noChangeArrowheads="1"/>
              </p:cNvSpPr>
              <p:nvPr/>
            </p:nvSpPr>
            <p:spPr bwMode="auto">
              <a:xfrm>
                <a:off x="1837" y="3419"/>
                <a:ext cx="223"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latin typeface="Times New Roman" panose="02020603050405020304" pitchFamily="18" charset="0"/>
                    <a:ea typeface="黑体" panose="02010609060101010101" pitchFamily="49" charset="-122"/>
                  </a:rPr>
                  <a:t>A</a:t>
                </a:r>
              </a:p>
            </p:txBody>
          </p:sp>
          <p:sp>
            <p:nvSpPr>
              <p:cNvPr id="46116" name="Rectangle 36"/>
              <p:cNvSpPr>
                <a:spLocks noChangeArrowheads="1"/>
              </p:cNvSpPr>
              <p:nvPr/>
            </p:nvSpPr>
            <p:spPr bwMode="auto">
              <a:xfrm>
                <a:off x="2925" y="1684"/>
                <a:ext cx="214" cy="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000" b="1" i="1">
                    <a:latin typeface="Times New Roman" panose="02020603050405020304" pitchFamily="18" charset="0"/>
                    <a:ea typeface="黑体" panose="02010609060101010101" pitchFamily="49" charset="-122"/>
                  </a:rPr>
                  <a:t>P</a:t>
                </a:r>
              </a:p>
            </p:txBody>
          </p:sp>
          <p:sp>
            <p:nvSpPr>
              <p:cNvPr id="46117" name="AutoShape 37"/>
              <p:cNvSpPr>
                <a:spLocks noChangeArrowheads="1"/>
              </p:cNvSpPr>
              <p:nvPr/>
            </p:nvSpPr>
            <p:spPr bwMode="auto">
              <a:xfrm>
                <a:off x="2154" y="1957"/>
                <a:ext cx="1380" cy="1602"/>
              </a:xfrm>
              <a:prstGeom prst="triangle">
                <a:avLst>
                  <a:gd name="adj" fmla="val 50000"/>
                </a:avLst>
              </a:prstGeom>
              <a:noFill/>
              <a:ln w="25400">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46118" name="Group 38"/>
              <p:cNvGrpSpPr/>
              <p:nvPr/>
            </p:nvGrpSpPr>
            <p:grpSpPr bwMode="auto">
              <a:xfrm>
                <a:off x="2835" y="1684"/>
                <a:ext cx="45" cy="2132"/>
                <a:chOff x="2789" y="1706"/>
                <a:chExt cx="136" cy="2093"/>
              </a:xfrm>
            </p:grpSpPr>
            <p:grpSp>
              <p:nvGrpSpPr>
                <p:cNvPr id="46119" name="Group 39"/>
                <p:cNvGrpSpPr/>
                <p:nvPr/>
              </p:nvGrpSpPr>
              <p:grpSpPr bwMode="auto">
                <a:xfrm>
                  <a:off x="2789" y="3430"/>
                  <a:ext cx="136" cy="120"/>
                  <a:chOff x="2925" y="3521"/>
                  <a:chExt cx="136" cy="91"/>
                </a:xfrm>
              </p:grpSpPr>
              <p:sp>
                <p:nvSpPr>
                  <p:cNvPr id="46120" name="Line 40"/>
                  <p:cNvSpPr>
                    <a:spLocks noChangeShapeType="1"/>
                  </p:cNvSpPr>
                  <p:nvPr/>
                </p:nvSpPr>
                <p:spPr bwMode="auto">
                  <a:xfrm>
                    <a:off x="2925" y="3521"/>
                    <a:ext cx="136" cy="0"/>
                  </a:xfrm>
                  <a:prstGeom prst="line">
                    <a:avLst/>
                  </a:prstGeom>
                  <a:noFill/>
                  <a:ln w="25400">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21" name="Line 41"/>
                  <p:cNvSpPr>
                    <a:spLocks noChangeShapeType="1"/>
                  </p:cNvSpPr>
                  <p:nvPr/>
                </p:nvSpPr>
                <p:spPr bwMode="auto">
                  <a:xfrm>
                    <a:off x="3061" y="3521"/>
                    <a:ext cx="0" cy="91"/>
                  </a:xfrm>
                  <a:prstGeom prst="line">
                    <a:avLst/>
                  </a:prstGeom>
                  <a:noFill/>
                  <a:ln w="25400">
                    <a:solidFill>
                      <a:schemeClr val="hlink"/>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46122" name="Line 42"/>
                <p:cNvSpPr>
                  <a:spLocks noChangeShapeType="1"/>
                </p:cNvSpPr>
                <p:nvPr/>
              </p:nvSpPr>
              <p:spPr bwMode="auto">
                <a:xfrm flipH="1">
                  <a:off x="2789" y="1706"/>
                  <a:ext cx="46" cy="2093"/>
                </a:xfrm>
                <a:prstGeom prst="line">
                  <a:avLst/>
                </a:prstGeom>
                <a:noFill/>
                <a:ln w="25400">
                  <a:solidFill>
                    <a:schemeClr val="hlink"/>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
          <p:nvSpPr>
            <p:cNvPr id="46123" name="Rectangle 43"/>
            <p:cNvSpPr>
              <a:spLocks noChangeArrowheads="1"/>
            </p:cNvSpPr>
            <p:nvPr/>
          </p:nvSpPr>
          <p:spPr bwMode="auto">
            <a:xfrm>
              <a:off x="2472" y="3566"/>
              <a:ext cx="172"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500" b="1" i="1">
                  <a:latin typeface="Times New Roman" panose="02020603050405020304" pitchFamily="18" charset="0"/>
                  <a:ea typeface="黑体" panose="02010609060101010101" pitchFamily="49" charset="-122"/>
                </a:rPr>
                <a:t>l</a:t>
              </a:r>
            </a:p>
          </p:txBody>
        </p:sp>
      </p:grpSp>
      <p:grpSp>
        <p:nvGrpSpPr>
          <p:cNvPr id="46125" name="Group 45"/>
          <p:cNvGrpSpPr/>
          <p:nvPr/>
        </p:nvGrpSpPr>
        <p:grpSpPr bwMode="auto">
          <a:xfrm>
            <a:off x="3276600" y="3213100"/>
            <a:ext cx="2159000" cy="2520950"/>
            <a:chOff x="2472" y="1842"/>
            <a:chExt cx="1448" cy="1770"/>
          </a:xfrm>
        </p:grpSpPr>
        <p:grpSp>
          <p:nvGrpSpPr>
            <p:cNvPr id="46126" name="Group 46"/>
            <p:cNvGrpSpPr/>
            <p:nvPr/>
          </p:nvGrpSpPr>
          <p:grpSpPr bwMode="auto">
            <a:xfrm>
              <a:off x="2472" y="1842"/>
              <a:ext cx="729" cy="1770"/>
              <a:chOff x="2333" y="1842"/>
              <a:chExt cx="729" cy="1770"/>
            </a:xfrm>
          </p:grpSpPr>
          <p:sp>
            <p:nvSpPr>
              <p:cNvPr id="46127" name="Line 47"/>
              <p:cNvSpPr>
                <a:spLocks noChangeShapeType="1"/>
              </p:cNvSpPr>
              <p:nvPr/>
            </p:nvSpPr>
            <p:spPr bwMode="auto">
              <a:xfrm flipH="1">
                <a:off x="2336" y="1842"/>
                <a:ext cx="726" cy="1769"/>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28" name="Line 48"/>
              <p:cNvSpPr>
                <a:spLocks noChangeShapeType="1"/>
              </p:cNvSpPr>
              <p:nvPr/>
            </p:nvSpPr>
            <p:spPr bwMode="auto">
              <a:xfrm>
                <a:off x="3061" y="1842"/>
                <a:ext cx="0" cy="1769"/>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29" name="Line 49"/>
              <p:cNvSpPr>
                <a:spLocks noChangeShapeType="1"/>
              </p:cNvSpPr>
              <p:nvPr/>
            </p:nvSpPr>
            <p:spPr bwMode="auto">
              <a:xfrm>
                <a:off x="2333" y="3612"/>
                <a:ext cx="726" cy="0"/>
              </a:xfrm>
              <a:prstGeom prst="line">
                <a:avLst/>
              </a:prstGeom>
              <a:noFill/>
              <a:ln w="38100">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46130" name="Group 50"/>
            <p:cNvGrpSpPr/>
            <p:nvPr/>
          </p:nvGrpSpPr>
          <p:grpSpPr bwMode="auto">
            <a:xfrm flipH="1">
              <a:off x="3198" y="1842"/>
              <a:ext cx="722" cy="1770"/>
              <a:chOff x="2333" y="1842"/>
              <a:chExt cx="729" cy="1770"/>
            </a:xfrm>
          </p:grpSpPr>
          <p:sp>
            <p:nvSpPr>
              <p:cNvPr id="46131" name="Line 51"/>
              <p:cNvSpPr>
                <a:spLocks noChangeShapeType="1"/>
              </p:cNvSpPr>
              <p:nvPr/>
            </p:nvSpPr>
            <p:spPr bwMode="auto">
              <a:xfrm flipH="1">
                <a:off x="2336" y="1842"/>
                <a:ext cx="726" cy="1769"/>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32" name="Line 52"/>
              <p:cNvSpPr>
                <a:spLocks noChangeShapeType="1"/>
              </p:cNvSpPr>
              <p:nvPr/>
            </p:nvSpPr>
            <p:spPr bwMode="auto">
              <a:xfrm>
                <a:off x="3061" y="1842"/>
                <a:ext cx="0" cy="1769"/>
              </a:xfrm>
              <a:prstGeom prst="line">
                <a:avLst/>
              </a:prstGeom>
              <a:noFill/>
              <a:ln w="254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6133" name="Line 53"/>
              <p:cNvSpPr>
                <a:spLocks noChangeShapeType="1"/>
              </p:cNvSpPr>
              <p:nvPr/>
            </p:nvSpPr>
            <p:spPr bwMode="auto">
              <a:xfrm>
                <a:off x="2333" y="3612"/>
                <a:ext cx="726" cy="0"/>
              </a:xfrm>
              <a:prstGeom prst="line">
                <a:avLst/>
              </a:prstGeom>
              <a:noFill/>
              <a:ln w="38100">
                <a:solidFill>
                  <a:srgbClr val="FF33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125"/>
                                        </p:tgtEl>
                                        <p:attrNameLst>
                                          <p:attrName>style.visibility</p:attrName>
                                        </p:attrNameLst>
                                      </p:cBhvr>
                                      <p:to>
                                        <p:strVal val="visible"/>
                                      </p:to>
                                    </p:set>
                                  </p:childTnLst>
                                </p:cTn>
                              </p:par>
                            </p:childTnLst>
                          </p:cTn>
                        </p:par>
                        <p:par>
                          <p:cTn id="11" fill="hold">
                            <p:stCondLst>
                              <p:cond delay="0"/>
                            </p:stCondLst>
                            <p:childTnLst>
                              <p:par>
                                <p:cTn id="12" presetID="17" presetClass="exit" presetSubtype="10" fill="hold" nodeType="afterEffect">
                                  <p:stCondLst>
                                    <p:cond delay="0"/>
                                  </p:stCondLst>
                                  <p:childTnLst>
                                    <p:anim calcmode="lin" valueType="num">
                                      <p:cBhvr>
                                        <p:cTn id="13" dur="1000"/>
                                        <p:tgtEl>
                                          <p:spTgt spid="46125"/>
                                        </p:tgtEl>
                                        <p:attrNameLst>
                                          <p:attrName>ppt_w</p:attrName>
                                        </p:attrNameLst>
                                      </p:cBhvr>
                                      <p:tavLst>
                                        <p:tav tm="0">
                                          <p:val>
                                            <p:strVal val="ppt_w"/>
                                          </p:val>
                                        </p:tav>
                                        <p:tav tm="100000">
                                          <p:val>
                                            <p:fltVal val="0"/>
                                          </p:val>
                                        </p:tav>
                                      </p:tavLst>
                                    </p:anim>
                                    <p:anim calcmode="lin" valueType="num">
                                      <p:cBhvr>
                                        <p:cTn id="14" dur="1000"/>
                                        <p:tgtEl>
                                          <p:spTgt spid="46125"/>
                                        </p:tgtEl>
                                        <p:attrNameLst>
                                          <p:attrName>ppt_h</p:attrName>
                                        </p:attrNameLst>
                                      </p:cBhvr>
                                      <p:tavLst>
                                        <p:tav tm="0">
                                          <p:val>
                                            <p:strVal val="ppt_h"/>
                                          </p:val>
                                        </p:tav>
                                        <p:tav tm="100000">
                                          <p:val>
                                            <p:strVal val="ppt_h"/>
                                          </p:val>
                                        </p:tav>
                                      </p:tavLst>
                                    </p:anim>
                                    <p:set>
                                      <p:cBhvr>
                                        <p:cTn id="15" dur="1" fill="hold">
                                          <p:stCondLst>
                                            <p:cond delay="999"/>
                                          </p:stCondLst>
                                        </p:cTn>
                                        <p:tgtEl>
                                          <p:spTgt spid="46125"/>
                                        </p:tgtEl>
                                        <p:attrNameLst>
                                          <p:attrName>style.visibility</p:attrName>
                                        </p:attrNameLst>
                                      </p:cBhvr>
                                      <p:to>
                                        <p:strVal val="hidden"/>
                                      </p:to>
                                    </p:set>
                                  </p:childTnLst>
                                </p:cTn>
                              </p:par>
                            </p:childTnLst>
                          </p:cTn>
                        </p:par>
                        <p:par>
                          <p:cTn id="16" fill="hold">
                            <p:stCondLst>
                              <p:cond delay="1000"/>
                            </p:stCondLst>
                            <p:childTnLst>
                              <p:par>
                                <p:cTn id="17" presetID="17" presetClass="entr" presetSubtype="10" fill="hold" nodeType="afterEffect">
                                  <p:stCondLst>
                                    <p:cond delay="0"/>
                                  </p:stCondLst>
                                  <p:childTnLst>
                                    <p:set>
                                      <p:cBhvr>
                                        <p:cTn id="18" dur="1" fill="hold">
                                          <p:stCondLst>
                                            <p:cond delay="0"/>
                                          </p:stCondLst>
                                        </p:cTn>
                                        <p:tgtEl>
                                          <p:spTgt spid="46125"/>
                                        </p:tgtEl>
                                        <p:attrNameLst>
                                          <p:attrName>style.visibility</p:attrName>
                                        </p:attrNameLst>
                                      </p:cBhvr>
                                      <p:to>
                                        <p:strVal val="visible"/>
                                      </p:to>
                                    </p:set>
                                    <p:anim calcmode="lin" valueType="num">
                                      <p:cBhvr>
                                        <p:cTn id="19" dur="1000" fill="hold"/>
                                        <p:tgtEl>
                                          <p:spTgt spid="46125"/>
                                        </p:tgtEl>
                                        <p:attrNameLst>
                                          <p:attrName>ppt_w</p:attrName>
                                        </p:attrNameLst>
                                      </p:cBhvr>
                                      <p:tavLst>
                                        <p:tav tm="0">
                                          <p:val>
                                            <p:fltVal val="0"/>
                                          </p:val>
                                        </p:tav>
                                        <p:tav tm="100000">
                                          <p:val>
                                            <p:strVal val="#ppt_w"/>
                                          </p:val>
                                        </p:tav>
                                      </p:tavLst>
                                    </p:anim>
                                    <p:anim calcmode="lin" valueType="num">
                                      <p:cBhvr>
                                        <p:cTn id="20" dur="1000" fill="hold"/>
                                        <p:tgtEl>
                                          <p:spTgt spid="4612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6099"/>
                                        </p:tgtEl>
                                        <p:attrNameLst>
                                          <p:attrName>style.visibility</p:attrName>
                                        </p:attrNameLst>
                                      </p:cBhvr>
                                      <p:to>
                                        <p:strVal val="visible"/>
                                      </p:to>
                                    </p:set>
                                    <p:animEffect transition="in" filter="wipe(left)">
                                      <p:cBhvr>
                                        <p:cTn id="25" dur="500"/>
                                        <p:tgtEl>
                                          <p:spTgt spid="46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p:cNvGrpSpPr/>
          <p:nvPr/>
        </p:nvGrpSpPr>
        <p:grpSpPr bwMode="auto">
          <a:xfrm>
            <a:off x="547688" y="449263"/>
            <a:ext cx="1835150" cy="1200150"/>
            <a:chOff x="930" y="822"/>
            <a:chExt cx="1292" cy="845"/>
          </a:xfrm>
        </p:grpSpPr>
        <p:sp>
          <p:nvSpPr>
            <p:cNvPr id="15363" name="Oval 3"/>
            <p:cNvSpPr>
              <a:spLocks noChangeArrowheads="1"/>
            </p:cNvSpPr>
            <p:nvPr/>
          </p:nvSpPr>
          <p:spPr bwMode="auto">
            <a:xfrm>
              <a:off x="1048" y="1417"/>
              <a:ext cx="947"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sp>
          <p:nvSpPr>
            <p:cNvPr id="15364" name="Text Box 4"/>
            <p:cNvSpPr txBox="1">
              <a:spLocks noChangeArrowheads="1"/>
            </p:cNvSpPr>
            <p:nvPr/>
          </p:nvSpPr>
          <p:spPr bwMode="auto">
            <a:xfrm>
              <a:off x="1451" y="1259"/>
              <a:ext cx="771" cy="40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3200" b="1" dirty="0">
                  <a:ea typeface="黑体" panose="02010609060101010101" pitchFamily="49" charset="-122"/>
                </a:rPr>
                <a:t>结论</a:t>
              </a:r>
            </a:p>
          </p:txBody>
        </p:sp>
        <p:pic>
          <p:nvPicPr>
            <p:cNvPr id="15365" name="Picture 5" descr="MCj04382490000[1]"/>
            <p:cNvPicPr>
              <a:picLocks noChangeAspect="1" noChangeArrowheads="1"/>
            </p:cNvPicPr>
            <p:nvPr/>
          </p:nvPicPr>
          <p:blipFill>
            <a:blip r:embed="rId2" cstate="email"/>
            <a:srcRect/>
            <a:stretch>
              <a:fillRect/>
            </a:stretch>
          </p:blipFill>
          <p:spPr bwMode="auto">
            <a:xfrm>
              <a:off x="930" y="822"/>
              <a:ext cx="743" cy="687"/>
            </a:xfrm>
            <a:prstGeom prst="rect">
              <a:avLst/>
            </a:prstGeom>
            <a:noFill/>
            <a:extLst>
              <a:ext uri="{909E8E84-426E-40DD-AFC4-6F175D3DCCD1}">
                <a14:hiddenFill xmlns:a14="http://schemas.microsoft.com/office/drawing/2010/main">
                  <a:solidFill>
                    <a:srgbClr val="FFFFFF"/>
                  </a:solidFill>
                </a14:hiddenFill>
              </a:ext>
            </a:extLst>
          </p:spPr>
        </p:pic>
      </p:grpSp>
      <p:sp>
        <p:nvSpPr>
          <p:cNvPr id="15366" name="Text Box 6"/>
          <p:cNvSpPr txBox="1">
            <a:spLocks noChangeArrowheads="1"/>
          </p:cNvSpPr>
          <p:nvPr/>
        </p:nvSpPr>
        <p:spPr bwMode="auto">
          <a:xfrm>
            <a:off x="1836738" y="2852738"/>
            <a:ext cx="5688012" cy="1066800"/>
          </a:xfrm>
          <a:prstGeom prst="rect">
            <a:avLst/>
          </a:prstGeom>
          <a:solidFill>
            <a:srgbClr val="FFFFCC"/>
          </a:solidFill>
          <a:ln w="28575">
            <a:solidFill>
              <a:srgbClr val="CCFFFF"/>
            </a:solidFill>
            <a:miter lim="800000"/>
          </a:ln>
          <a:effectLst>
            <a:outerShdw dist="107763" dir="2700000" algn="ctr" rotWithShape="0">
              <a:schemeClr val="bg2">
                <a:alpha val="50000"/>
              </a:schemeClr>
            </a:outerShdw>
          </a:effectLst>
        </p:spPr>
        <p:txBody>
          <a:bodyPr anchor="ctr" anchorCtr="1"/>
          <a:lstStyle/>
          <a:p>
            <a:pPr algn="l" eaLnBrk="0" hangingPunct="0">
              <a:lnSpc>
                <a:spcPct val="110000"/>
              </a:lnSpc>
            </a:pPr>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线段垂直平分线上的点到线段两端的距离相等</a:t>
            </a:r>
            <a:r>
              <a:rPr lang="en-US" altLang="zh-CN" sz="2500" b="1" dirty="0">
                <a:latin typeface="Times New Roman" panose="02020603050405020304" pitchFamily="18" charset="0"/>
                <a:ea typeface="黑体" panose="02010609060101010101" pitchFamily="49" charset="-122"/>
              </a:rPr>
              <a:t>.</a:t>
            </a:r>
          </a:p>
        </p:txBody>
      </p:sp>
      <p:sp>
        <p:nvSpPr>
          <p:cNvPr id="15368" name="Rectangle 8"/>
          <p:cNvSpPr>
            <a:spLocks noChangeArrowheads="1"/>
          </p:cNvSpPr>
          <p:nvPr/>
        </p:nvSpPr>
        <p:spPr bwMode="auto">
          <a:xfrm>
            <a:off x="1619250" y="2019300"/>
            <a:ext cx="55816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zh-CN" altLang="en-US" sz="2500" b="1" dirty="0">
                <a:ea typeface="楷体" panose="02010609060101010101" pitchFamily="49" charset="-122"/>
              </a:rPr>
              <a:t>由此得出线段垂直平分线的性质定理：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5366"/>
                                        </p:tgtEl>
                                        <p:attrNameLst>
                                          <p:attrName>style.visibility</p:attrName>
                                        </p:attrNameLst>
                                      </p:cBhvr>
                                      <p:to>
                                        <p:strVal val="visible"/>
                                      </p:to>
                                    </p:set>
                                    <p:animEffect transition="in" filter="wipe(up)">
                                      <p:cBhvr>
                                        <p:cTn id="11"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3"/>
          <p:cNvGrpSpPr/>
          <p:nvPr/>
        </p:nvGrpSpPr>
        <p:grpSpPr bwMode="auto">
          <a:xfrm>
            <a:off x="211138" y="173038"/>
            <a:ext cx="1998662" cy="893762"/>
            <a:chOff x="96" y="336"/>
            <a:chExt cx="1259" cy="563"/>
          </a:xfrm>
        </p:grpSpPr>
        <p:grpSp>
          <p:nvGrpSpPr>
            <p:cNvPr id="34820" name="Group 4"/>
            <p:cNvGrpSpPr/>
            <p:nvPr/>
          </p:nvGrpSpPr>
          <p:grpSpPr bwMode="auto">
            <a:xfrm>
              <a:off x="96" y="336"/>
              <a:ext cx="879" cy="563"/>
              <a:chOff x="96" y="346"/>
              <a:chExt cx="1088" cy="697"/>
            </a:xfrm>
          </p:grpSpPr>
          <p:sp>
            <p:nvSpPr>
              <p:cNvPr id="34821" name="Oval 5"/>
              <p:cNvSpPr>
                <a:spLocks noChangeArrowheads="1"/>
              </p:cNvSpPr>
              <p:nvPr/>
            </p:nvSpPr>
            <p:spPr bwMode="auto">
              <a:xfrm>
                <a:off x="96" y="816"/>
                <a:ext cx="1088" cy="227"/>
              </a:xfrm>
              <a:prstGeom prst="ellipse">
                <a:avLst/>
              </a:prstGeom>
              <a:solidFill>
                <a:schemeClr val="folHlink"/>
              </a:solidFill>
              <a:ln>
                <a:noFill/>
              </a:ln>
              <a:effectLst>
                <a:prstShdw prst="shdw17" dist="17961" dir="2700000">
                  <a:schemeClr val="folHlink">
                    <a:gamma/>
                    <a:shade val="60000"/>
                    <a:invGamma/>
                  </a:schemeClr>
                </a:prstShdw>
              </a:effectLst>
              <a:extLst>
                <a:ext uri="{91240B29-F687-4F45-9708-019B960494DF}">
                  <a14:hiddenLine xmlns:a14="http://schemas.microsoft.com/office/drawing/2010/main" w="9525">
                    <a:solidFill>
                      <a:schemeClr val="tx1"/>
                    </a:solidFill>
                    <a:round/>
                  </a14:hiddenLine>
                </a:ext>
              </a:extLst>
            </p:spPr>
            <p:txBody>
              <a:bodyPr wrap="none" anchor="ctr"/>
              <a:lstStyle/>
              <a:p>
                <a:endParaRPr lang="zh-CN" altLang="en-US"/>
              </a:p>
            </p:txBody>
          </p:sp>
          <p:pic>
            <p:nvPicPr>
              <p:cNvPr id="34822" name="Picture 6" descr="MCj04348590000[1]"/>
              <p:cNvPicPr>
                <a:picLocks noChangeAspect="1" noChangeArrowheads="1"/>
              </p:cNvPicPr>
              <p:nvPr/>
            </p:nvPicPr>
            <p:blipFill>
              <a:blip r:embed="rId2" cstate="email"/>
              <a:srcRect/>
              <a:stretch>
                <a:fillRect/>
              </a:stretch>
            </p:blipFill>
            <p:spPr bwMode="auto">
              <a:xfrm>
                <a:off x="204" y="346"/>
                <a:ext cx="636" cy="636"/>
              </a:xfrm>
              <a:prstGeom prst="rect">
                <a:avLst/>
              </a:prstGeom>
              <a:noFill/>
              <a:extLst>
                <a:ext uri="{909E8E84-426E-40DD-AFC4-6F175D3DCCD1}">
                  <a14:hiddenFill xmlns:a14="http://schemas.microsoft.com/office/drawing/2010/main">
                    <a:solidFill>
                      <a:srgbClr val="FFFFFF"/>
                    </a:solidFill>
                  </a14:hiddenFill>
                </a:ext>
              </a:extLst>
            </p:spPr>
          </p:pic>
        </p:grpSp>
        <p:sp>
          <p:nvSpPr>
            <p:cNvPr id="34823" name="Text Box 7"/>
            <p:cNvSpPr txBox="1">
              <a:spLocks noChangeArrowheads="1"/>
            </p:cNvSpPr>
            <p:nvPr/>
          </p:nvSpPr>
          <p:spPr bwMode="auto">
            <a:xfrm>
              <a:off x="431" y="572"/>
              <a:ext cx="924"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800" b="1">
                  <a:ea typeface="黑体" panose="02010609060101010101" pitchFamily="49" charset="-122"/>
                </a:rPr>
                <a:t>动脑筋</a:t>
              </a:r>
            </a:p>
          </p:txBody>
        </p:sp>
      </p:grpSp>
      <p:sp>
        <p:nvSpPr>
          <p:cNvPr id="34831" name="Rectangle 15"/>
          <p:cNvSpPr>
            <a:spLocks noChangeArrowheads="1"/>
          </p:cNvSpPr>
          <p:nvPr/>
        </p:nvSpPr>
        <p:spPr bwMode="auto">
          <a:xfrm>
            <a:off x="1258888" y="2133600"/>
            <a:ext cx="6840537"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CN" sz="2500" b="1" dirty="0">
                <a:latin typeface="黑体" panose="02010609060101010101" pitchFamily="49" charset="-122"/>
                <a:ea typeface="黑体" panose="02010609060101010101" pitchFamily="49" charset="-122"/>
              </a:rPr>
              <a:t>    </a:t>
            </a:r>
            <a:r>
              <a:rPr lang="zh-CN" altLang="en-US" sz="2500" b="1" dirty="0">
                <a:latin typeface="黑体" panose="02010609060101010101" pitchFamily="49" charset="-122"/>
                <a:ea typeface="黑体" panose="02010609060101010101" pitchFamily="49" charset="-122"/>
              </a:rPr>
              <a:t>我们知道线段垂直平分线上的点到线段两端的距离相等，反过来，如果已知一点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到线段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两端的距离</a:t>
            </a:r>
            <a:r>
              <a:rPr lang="en-US" altLang="zh-CN" sz="2500" b="1" i="1" dirty="0">
                <a:latin typeface="Times New Roman" panose="02020603050405020304" pitchFamily="18" charset="0"/>
                <a:ea typeface="黑体" panose="02010609060101010101" pitchFamily="49" charset="-122"/>
              </a:rPr>
              <a:t>PA</a:t>
            </a:r>
            <a:r>
              <a:rPr lang="zh-CN" altLang="en-US" sz="2500" b="1" dirty="0">
                <a:latin typeface="黑体" panose="02010609060101010101" pitchFamily="49" charset="-122"/>
                <a:ea typeface="黑体" panose="02010609060101010101" pitchFamily="49" charset="-122"/>
              </a:rPr>
              <a:t>与</a:t>
            </a:r>
            <a:r>
              <a:rPr lang="en-US" altLang="zh-CN" sz="2500" b="1" i="1" dirty="0">
                <a:latin typeface="Times New Roman" panose="02020603050405020304" pitchFamily="18" charset="0"/>
                <a:ea typeface="黑体" panose="02010609060101010101" pitchFamily="49" charset="-122"/>
              </a:rPr>
              <a:t>PB</a:t>
            </a:r>
            <a:r>
              <a:rPr lang="zh-CN" altLang="en-US" sz="2500" b="1" dirty="0">
                <a:latin typeface="黑体" panose="02010609060101010101" pitchFamily="49" charset="-122"/>
                <a:ea typeface="黑体" panose="02010609060101010101" pitchFamily="49" charset="-122"/>
              </a:rPr>
              <a:t>相等，那么点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在线段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的垂直平分线上吗</a:t>
            </a:r>
            <a:r>
              <a:rPr lang="zh-CN" altLang="en-US" sz="2500" b="1" dirty="0">
                <a:latin typeface="宋体" panose="02010600030101010101" pitchFamily="2" charset="-122"/>
              </a:rPr>
              <a:t>？</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ChangeArrowheads="1"/>
          </p:cNvSpPr>
          <p:nvPr/>
        </p:nvSpPr>
        <p:spPr bwMode="auto">
          <a:xfrm>
            <a:off x="1547813" y="1773238"/>
            <a:ext cx="49688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宋体" panose="02010600030101010101" pitchFamily="2" charset="-122"/>
              </a:rPr>
              <a:t>（</a:t>
            </a:r>
            <a:r>
              <a:rPr lang="en-US" altLang="zh-CN" sz="2500" b="1" dirty="0">
                <a:latin typeface="Times New Roman" panose="02020603050405020304" pitchFamily="18" charset="0"/>
              </a:rPr>
              <a:t>1</a:t>
            </a:r>
            <a:r>
              <a:rPr lang="zh-CN" altLang="en-US" sz="2500" b="1" dirty="0">
                <a:latin typeface="宋体" panose="02010600030101010101" pitchFamily="2" charset="-122"/>
              </a:rPr>
              <a:t>）</a:t>
            </a:r>
            <a:r>
              <a:rPr lang="zh-CN" altLang="en-US" sz="2500" b="1" dirty="0">
                <a:latin typeface="黑体" panose="02010609060101010101" pitchFamily="49" charset="-122"/>
                <a:ea typeface="黑体" panose="02010609060101010101" pitchFamily="49" charset="-122"/>
              </a:rPr>
              <a:t>当点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在线段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上时，</a:t>
            </a:r>
          </a:p>
        </p:txBody>
      </p:sp>
      <p:sp>
        <p:nvSpPr>
          <p:cNvPr id="36868" name="Rectangle 4"/>
          <p:cNvSpPr>
            <a:spLocks noChangeArrowheads="1"/>
          </p:cNvSpPr>
          <p:nvPr/>
        </p:nvSpPr>
        <p:spPr bwMode="auto">
          <a:xfrm>
            <a:off x="2339975" y="2276475"/>
            <a:ext cx="230346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因为</a:t>
            </a:r>
            <a:r>
              <a:rPr lang="en-US" altLang="zh-CN" sz="2500" b="1" i="1" dirty="0">
                <a:latin typeface="Times New Roman" panose="02020603050405020304" pitchFamily="18" charset="0"/>
                <a:ea typeface="黑体" panose="02010609060101010101" pitchFamily="49" charset="-122"/>
              </a:rPr>
              <a:t>PA</a:t>
            </a:r>
            <a:r>
              <a:rPr lang="en-US" altLang="zh-CN" sz="2500" b="1" dirty="0">
                <a:latin typeface="Times New Roman" panose="02020603050405020304" pitchFamily="18" charset="0"/>
                <a:ea typeface="黑体" panose="02010609060101010101" pitchFamily="49" charset="-122"/>
              </a:rPr>
              <a:t>=</a:t>
            </a:r>
            <a:r>
              <a:rPr lang="en-US" altLang="zh-CN" sz="2500" b="1" i="1" dirty="0">
                <a:latin typeface="Times New Roman" panose="02020603050405020304" pitchFamily="18" charset="0"/>
                <a:ea typeface="黑体" panose="02010609060101010101" pitchFamily="49" charset="-122"/>
              </a:rPr>
              <a:t>PB</a:t>
            </a:r>
            <a:r>
              <a:rPr lang="zh-CN" altLang="en-US" sz="2500" b="1" dirty="0">
                <a:latin typeface="黑体" panose="02010609060101010101" pitchFamily="49" charset="-122"/>
                <a:ea typeface="黑体" panose="02010609060101010101" pitchFamily="49" charset="-122"/>
              </a:rPr>
              <a:t>，</a:t>
            </a:r>
            <a:endParaRPr lang="zh-CN" altLang="en-US" sz="2500" b="1" dirty="0">
              <a:latin typeface="Times New Roman" panose="02020603050405020304" pitchFamily="18" charset="0"/>
              <a:ea typeface="黑体" panose="02010609060101010101" pitchFamily="49" charset="-122"/>
            </a:endParaRPr>
          </a:p>
        </p:txBody>
      </p:sp>
      <p:sp>
        <p:nvSpPr>
          <p:cNvPr id="36869" name="Rectangle 5"/>
          <p:cNvSpPr>
            <a:spLocks noChangeArrowheads="1"/>
          </p:cNvSpPr>
          <p:nvPr/>
        </p:nvSpPr>
        <p:spPr bwMode="auto">
          <a:xfrm>
            <a:off x="2339975" y="2779713"/>
            <a:ext cx="40322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所以点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为线段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的中点，</a:t>
            </a:r>
          </a:p>
        </p:txBody>
      </p:sp>
      <p:sp>
        <p:nvSpPr>
          <p:cNvPr id="36870" name="Rectangle 6"/>
          <p:cNvSpPr>
            <a:spLocks noChangeArrowheads="1"/>
          </p:cNvSpPr>
          <p:nvPr/>
        </p:nvSpPr>
        <p:spPr bwMode="auto">
          <a:xfrm>
            <a:off x="2339975" y="3324225"/>
            <a:ext cx="6192838"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zh-CN" altLang="en-US" sz="2500" b="1" dirty="0">
                <a:latin typeface="黑体" panose="02010609060101010101" pitchFamily="49" charset="-122"/>
                <a:ea typeface="黑体" panose="02010609060101010101" pitchFamily="49" charset="-122"/>
              </a:rPr>
              <a:t>显然此时点</a:t>
            </a:r>
            <a:r>
              <a:rPr lang="en-US" altLang="zh-CN" sz="2500" b="1" i="1" dirty="0">
                <a:latin typeface="Times New Roman" panose="02020603050405020304" pitchFamily="18" charset="0"/>
                <a:ea typeface="黑体" panose="02010609060101010101" pitchFamily="49" charset="-122"/>
              </a:rPr>
              <a:t>P</a:t>
            </a:r>
            <a:r>
              <a:rPr lang="zh-CN" altLang="en-US" sz="2500" b="1" dirty="0">
                <a:latin typeface="黑体" panose="02010609060101010101" pitchFamily="49" charset="-122"/>
                <a:ea typeface="黑体" panose="02010609060101010101" pitchFamily="49" charset="-122"/>
              </a:rPr>
              <a:t>在线段</a:t>
            </a:r>
            <a:r>
              <a:rPr lang="en-US" altLang="zh-CN" sz="2500" b="1" i="1" dirty="0">
                <a:latin typeface="Times New Roman" panose="02020603050405020304" pitchFamily="18" charset="0"/>
                <a:ea typeface="黑体" panose="02010609060101010101" pitchFamily="49" charset="-122"/>
              </a:rPr>
              <a:t>AB</a:t>
            </a:r>
            <a:r>
              <a:rPr lang="zh-CN" altLang="en-US" sz="2500" b="1" dirty="0">
                <a:latin typeface="黑体" panose="02010609060101010101" pitchFamily="49" charset="-122"/>
                <a:ea typeface="黑体" panose="02010609060101010101" pitchFamily="49" charset="-122"/>
              </a:rPr>
              <a:t>的垂直平分线上</a:t>
            </a:r>
            <a:r>
              <a:rPr lang="en-US" altLang="zh-CN" sz="2500" b="1" dirty="0">
                <a:latin typeface="Times New Roman" panose="02020603050405020304" pitchFamily="18" charset="0"/>
                <a:ea typeface="黑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8" grpId="0"/>
      <p:bldP spid="36869" grpId="0"/>
      <p:bldP spid="36870" grpId="0"/>
    </p:bldLst>
  </p:timing>
</p:sld>
</file>

<file path=ppt/theme/theme1.xml><?xml version="1.0" encoding="utf-8"?>
<a:theme xmlns:a="http://schemas.openxmlformats.org/drawingml/2006/main" name="WWW.2PPT.COM&#10;">
  <a:themeElements>
    <a:clrScheme name="演示文稿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演示文稿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FF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25400" cap="flat" cmpd="sng" algn="ctr">
          <a:solidFill>
            <a:srgbClr val="FF0000"/>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演示文稿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演示文稿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演示文稿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演示文稿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演示文稿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演示文稿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演示文稿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演示文稿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演示文稿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演示文稿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演示文稿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演示文稿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全屏显示(4:3)</PresentationFormat>
  <Paragraphs>280</Paragraphs>
  <Slides>35</Slides>
  <Notes>0</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2</vt:i4>
      </vt:variant>
      <vt:variant>
        <vt:lpstr>幻灯片标题</vt:lpstr>
      </vt:variant>
      <vt:variant>
        <vt:i4>35</vt:i4>
      </vt:variant>
    </vt:vector>
  </HeadingPairs>
  <TitlesOfParts>
    <vt:vector size="54" baseType="lpstr">
      <vt:lpstr>PMingLiU</vt:lpstr>
      <vt:lpstr>黑体</vt:lpstr>
      <vt:lpstr>华文中宋</vt:lpstr>
      <vt:lpstr>楷体</vt:lpstr>
      <vt:lpstr>楷体_GB2312</vt:lpstr>
      <vt:lpstr>隶书</vt:lpstr>
      <vt:lpstr>宋体</vt:lpstr>
      <vt:lpstr>微软雅黑</vt:lpstr>
      <vt:lpstr>Arial</vt:lpstr>
      <vt:lpstr>Arial Black</vt:lpstr>
      <vt:lpstr>Calibri</vt:lpstr>
      <vt:lpstr>Marlett</vt:lpstr>
      <vt:lpstr>Symbol</vt:lpstr>
      <vt:lpstr>Times New Roman</vt:lpstr>
      <vt:lpstr>Wingdings</vt:lpstr>
      <vt:lpstr>Wingdings 2</vt:lpstr>
      <vt:lpstr>WWW.2PPT.COM
</vt:lpstr>
      <vt:lpstr>Equation</vt:lpstr>
      <vt:lpstr>公式</vt:lpstr>
      <vt:lpstr>线段的垂直平分线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2010-12-22T09:04:00Z</dcterms:created>
  <dcterms:modified xsi:type="dcterms:W3CDTF">2023-01-17T03:30:04Z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4114310B94314C61B21730120DE099E0</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