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3" r:id="rId2"/>
    <p:sldId id="323" r:id="rId3"/>
    <p:sldId id="299" r:id="rId4"/>
    <p:sldId id="267" r:id="rId5"/>
    <p:sldId id="288" r:id="rId6"/>
    <p:sldId id="309" r:id="rId7"/>
    <p:sldId id="306" r:id="rId8"/>
    <p:sldId id="307" r:id="rId9"/>
    <p:sldId id="308" r:id="rId10"/>
    <p:sldId id="289" r:id="rId11"/>
    <p:sldId id="313" r:id="rId12"/>
    <p:sldId id="310" r:id="rId13"/>
    <p:sldId id="311" r:id="rId14"/>
    <p:sldId id="312" r:id="rId15"/>
    <p:sldId id="314" r:id="rId16"/>
    <p:sldId id="290" r:id="rId17"/>
    <p:sldId id="315" r:id="rId18"/>
    <p:sldId id="291" r:id="rId19"/>
    <p:sldId id="321" r:id="rId20"/>
    <p:sldId id="324" r:id="rId21"/>
    <p:sldId id="325" r:id="rId22"/>
  </p:sldIdLst>
  <p:sldSz cx="9144000" cy="5143500" type="screen16x9"/>
  <p:notesSz cx="7104063" cy="102346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450"/>
    <a:srgbClr val="E6966B"/>
    <a:srgbClr val="D57374"/>
    <a:srgbClr val="EA976B"/>
    <a:srgbClr val="D57373"/>
    <a:srgbClr val="DCC7E0"/>
    <a:srgbClr val="E04236"/>
    <a:srgbClr val="74C153"/>
    <a:srgbClr val="C5DE90"/>
    <a:srgbClr val="9F5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84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751878"/>
            <a:ext cx="9144000" cy="530910"/>
          </a:xfrm>
          <a:prstGeom prst="rect">
            <a:avLst/>
          </a:prstGeom>
          <a:noFill/>
        </p:spPr>
        <p:txBody>
          <a:bodyPr wrap="square" lIns="68575" tIns="34288" rIns="68575" bIns="34288" rtlCol="0">
            <a:spAutoFit/>
          </a:bodyPr>
          <a:lstStyle/>
          <a:p>
            <a:pPr algn="ctr">
              <a:defRPr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圆柱与圆锥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564434"/>
            <a:ext cx="9144000" cy="1835114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圆柱的表面积</a:t>
            </a:r>
            <a:endParaRPr lang="zh-CN" altLang="en-US" sz="5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136216"/>
            <a:ext cx="9144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81159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1</a:t>
            </a:r>
            <a:endParaRPr lang="zh-CN" altLang="en-US" sz="2100" b="1" dirty="0"/>
          </a:p>
        </p:txBody>
      </p:sp>
      <p:sp>
        <p:nvSpPr>
          <p:cNvPr id="2" name="矩形 1"/>
          <p:cNvSpPr/>
          <p:nvPr/>
        </p:nvSpPr>
        <p:spPr>
          <a:xfrm>
            <a:off x="607037" y="479450"/>
            <a:ext cx="7793916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一个圆柱形水池， 水池内壁和底部都镶上瓷砖， 水池内部底面周长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25.12 m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，池深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m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镶瓷砖的面积是多少平方米？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2596" y="1716058"/>
            <a:ext cx="2996004" cy="281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4138" y="3793621"/>
            <a:ext cx="6583363" cy="1038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底面积：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3.14 ×4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50.24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4138" y="1716058"/>
            <a:ext cx="3666148" cy="200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底面半径：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25.12÷3.14 ÷2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=8 ÷2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=4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1159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1</a:t>
            </a:r>
            <a:endParaRPr lang="zh-CN" altLang="en-US" sz="21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6898" y="776074"/>
            <a:ext cx="3676623" cy="1038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侧面积：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25.12×1.2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30.144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6403" y="1928970"/>
            <a:ext cx="6147998" cy="1038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表面积：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30.144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50.24= 80.384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6402" y="3168677"/>
            <a:ext cx="643947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答：镶瓷砖的面积是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80.384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平方米。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2596" y="1716058"/>
            <a:ext cx="2996004" cy="281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1159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2</a:t>
            </a:r>
            <a:endParaRPr lang="zh-CN" altLang="en-US" sz="21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6541944" y="1823543"/>
            <a:ext cx="1594474" cy="3154659"/>
            <a:chOff x="9265930" y="2466874"/>
            <a:chExt cx="2125965" cy="42062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265930" y="2466874"/>
              <a:ext cx="2125965" cy="420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9534401" y="2636441"/>
              <a:ext cx="1099020" cy="533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0.6 m</a:t>
              </a:r>
              <a:endParaRPr lang="zh-CN" altLang="en-US" sz="2000" dirty="0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334517" y="3169921"/>
              <a:ext cx="1552225" cy="286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4828" y="1598579"/>
            <a:ext cx="2560539" cy="200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底面积：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3.14 ×(0.6÷2)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=3.14×0.09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=0.2826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4828" y="3625264"/>
            <a:ext cx="4065953" cy="1038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侧面积：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3.14×0.6×1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1.884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2" name="矩形 11"/>
          <p:cNvSpPr/>
          <p:nvPr/>
        </p:nvSpPr>
        <p:spPr>
          <a:xfrm>
            <a:off x="562759" y="521155"/>
            <a:ext cx="8018482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在高为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的油桶的表面要刷上防锈油漆， 每平方米需用防锈油漆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 kg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刷一个油桶大约需要多少防锈油漆？ （结果保留两位小数）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81159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2</a:t>
            </a:r>
            <a:endParaRPr lang="zh-CN" altLang="en-US" sz="21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3175" y="1655489"/>
            <a:ext cx="3883492" cy="152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表面积：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0.2826×2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1.884</a:t>
            </a:r>
          </a:p>
          <a:p>
            <a:pPr lvl="0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=0.5652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1.884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= 2.4492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91709" y="4000337"/>
            <a:ext cx="6393084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答：刷一个油桶大约需要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0.49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千克防锈油漆。</a:t>
            </a:r>
          </a:p>
        </p:txBody>
      </p:sp>
      <p:sp>
        <p:nvSpPr>
          <p:cNvPr id="10" name="矩形 9"/>
          <p:cNvSpPr/>
          <p:nvPr/>
        </p:nvSpPr>
        <p:spPr>
          <a:xfrm>
            <a:off x="1171109" y="3311418"/>
            <a:ext cx="315879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2.4492×0.2≈0.49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kg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2759" y="521155"/>
            <a:ext cx="8018482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在高为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的油桶的表面要刷上防锈油漆， 每平方米需用防锈油漆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 kg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刷一个油桶大约需要多少防锈油漆？ （结果保留两位小数） </a:t>
            </a:r>
          </a:p>
        </p:txBody>
      </p:sp>
      <p:sp>
        <p:nvSpPr>
          <p:cNvPr id="12" name="矩形 11"/>
          <p:cNvSpPr/>
          <p:nvPr/>
        </p:nvSpPr>
        <p:spPr>
          <a:xfrm>
            <a:off x="6743297" y="1950718"/>
            <a:ext cx="778098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 dirty="0"/>
              <a:t>0.6 m</a:t>
            </a:r>
            <a:endParaRPr lang="zh-CN" altLang="en-US" sz="20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6593384" y="2350829"/>
            <a:ext cx="1164169" cy="215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541944" y="1823543"/>
            <a:ext cx="1594474" cy="3154659"/>
            <a:chOff x="9265930" y="2466874"/>
            <a:chExt cx="2125965" cy="420621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265930" y="2466874"/>
              <a:ext cx="2125965" cy="420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9534401" y="2636441"/>
              <a:ext cx="1099020" cy="533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0.6 m</a:t>
              </a:r>
              <a:endParaRPr lang="zh-CN" altLang="en-US" sz="2000" dirty="0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9334517" y="3169921"/>
              <a:ext cx="1552225" cy="286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81159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3</a:t>
            </a:r>
            <a:endParaRPr lang="zh-CN" altLang="en-US" sz="2100" b="1" dirty="0"/>
          </a:p>
        </p:txBody>
      </p:sp>
      <p:sp>
        <p:nvSpPr>
          <p:cNvPr id="2" name="矩形 1"/>
          <p:cNvSpPr/>
          <p:nvPr/>
        </p:nvSpPr>
        <p:spPr>
          <a:xfrm>
            <a:off x="585195" y="499756"/>
            <a:ext cx="7761643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把一个圆柱体的侧面展开，得到一个边长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6.28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分米的正方形，这个圆柱体的底面周长是多少分米？底面积是多少平方分米？ </a:t>
            </a:r>
          </a:p>
        </p:txBody>
      </p:sp>
      <p:sp>
        <p:nvSpPr>
          <p:cNvPr id="5" name="矩形 4"/>
          <p:cNvSpPr/>
          <p:nvPr/>
        </p:nvSpPr>
        <p:spPr>
          <a:xfrm>
            <a:off x="1072817" y="3701161"/>
            <a:ext cx="7761643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答：这个圆柱体的底面周长是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6.28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分米。底面积是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3.14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平方分米。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1918" y="1697752"/>
            <a:ext cx="3623119" cy="152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6.28÷3.14÷2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=2÷2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dm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28991" y="2375543"/>
            <a:ext cx="3340677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3.14 ×1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3.14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81159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4</a:t>
            </a:r>
            <a:endParaRPr lang="zh-CN" altLang="en-US" sz="2100" b="1" dirty="0"/>
          </a:p>
        </p:txBody>
      </p:sp>
      <p:sp>
        <p:nvSpPr>
          <p:cNvPr id="2" name="矩形 1"/>
          <p:cNvSpPr/>
          <p:nvPr/>
        </p:nvSpPr>
        <p:spPr>
          <a:xfrm>
            <a:off x="587067" y="479225"/>
            <a:ext cx="7969866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某宾馆大堂有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根圆柱形大柱，高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米，大柱周长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25.12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分米，要全部涂上油漆，如果按每平方米的油漆费为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元计算，需用多少钱？ </a:t>
            </a:r>
          </a:p>
        </p:txBody>
      </p:sp>
      <p:sp>
        <p:nvSpPr>
          <p:cNvPr id="3" name="矩形 2"/>
          <p:cNvSpPr/>
          <p:nvPr/>
        </p:nvSpPr>
        <p:spPr>
          <a:xfrm>
            <a:off x="3328299" y="2058323"/>
            <a:ext cx="2392322" cy="200824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2.512×10×6×80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=25.12×6×80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=150.72×80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=12057.6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</a:p>
        </p:txBody>
      </p:sp>
      <p:sp>
        <p:nvSpPr>
          <p:cNvPr id="5" name="矩形 4"/>
          <p:cNvSpPr/>
          <p:nvPr/>
        </p:nvSpPr>
        <p:spPr>
          <a:xfrm>
            <a:off x="3170803" y="1612877"/>
            <a:ext cx="253579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25.12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分米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=2.512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6" name="矩形 5"/>
          <p:cNvSpPr/>
          <p:nvPr/>
        </p:nvSpPr>
        <p:spPr>
          <a:xfrm>
            <a:off x="3263345" y="4132795"/>
            <a:ext cx="276421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答：需用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12057.6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21254" y="1619398"/>
            <a:ext cx="7901492" cy="2758202"/>
          </a:xfrm>
          <a:prstGeom prst="roundRect">
            <a:avLst/>
          </a:prstGeom>
          <a:solidFill>
            <a:srgbClr val="A1C450"/>
          </a:solidFill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在解答有关圆柱表面积的实际问题前，一定要先进行分析，看它们求的是哪部分面积，再选择解答的方法。分为三种情况：</a:t>
            </a:r>
            <a:endParaRPr lang="en-US" altLang="zh-CN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）求三个面的：比如油桶、圆柱包装盒等。</a:t>
            </a:r>
            <a:endParaRPr lang="en-US" altLang="zh-CN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）求两个面的：比如无盖水桶、游泳池里面刷泥的面等。</a:t>
            </a:r>
            <a:endParaRPr lang="en-US" altLang="zh-CN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）只求一个面的：比如通风管的面积等。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58833" y="567233"/>
            <a:ext cx="8260509" cy="41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如果一段圆柱形的木头，截成两截，它的表面积会有什么变化呢？</a:t>
            </a:r>
          </a:p>
        </p:txBody>
      </p:sp>
      <p:grpSp>
        <p:nvGrpSpPr>
          <p:cNvPr id="3" name="Group 4"/>
          <p:cNvGrpSpPr/>
          <p:nvPr/>
        </p:nvGrpSpPr>
        <p:grpSpPr bwMode="auto">
          <a:xfrm>
            <a:off x="4303059" y="1893143"/>
            <a:ext cx="3097213" cy="1290637"/>
            <a:chOff x="3833" y="1451"/>
            <a:chExt cx="2372" cy="1208"/>
          </a:xfrm>
        </p:grpSpPr>
        <p:sp>
          <p:nvSpPr>
            <p:cNvPr id="4" name="AutoShape 5" descr="深色木质"/>
            <p:cNvSpPr>
              <a:spLocks noChangeArrowheads="1"/>
            </p:cNvSpPr>
            <p:nvPr/>
          </p:nvSpPr>
          <p:spPr bwMode="auto">
            <a:xfrm rot="-5400000">
              <a:off x="4421" y="875"/>
              <a:ext cx="1207" cy="2358"/>
            </a:xfrm>
            <a:prstGeom prst="can">
              <a:avLst>
                <a:gd name="adj" fmla="val 25614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5" name="Oval 6" descr="胡桃"/>
            <p:cNvSpPr>
              <a:spLocks noChangeArrowheads="1"/>
            </p:cNvSpPr>
            <p:nvPr/>
          </p:nvSpPr>
          <p:spPr bwMode="auto">
            <a:xfrm>
              <a:off x="3833" y="1452"/>
              <a:ext cx="354" cy="1207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algn="ctr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6" name="AutoShape 7" descr="深色木质"/>
          <p:cNvSpPr>
            <a:spLocks noChangeArrowheads="1"/>
          </p:cNvSpPr>
          <p:nvPr/>
        </p:nvSpPr>
        <p:spPr bwMode="auto">
          <a:xfrm rot="16200000">
            <a:off x="2634597" y="937467"/>
            <a:ext cx="1289050" cy="3200400"/>
          </a:xfrm>
          <a:prstGeom prst="can">
            <a:avLst>
              <a:gd name="adj" fmla="val 3255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78367" y="3672192"/>
            <a:ext cx="5019947" cy="41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答：它的表面积增加两个横截面的面积。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81159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1</a:t>
            </a:r>
            <a:endParaRPr lang="zh-CN" alt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7864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5503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492" y="1118356"/>
            <a:ext cx="1958777" cy="2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87473" y="499059"/>
            <a:ext cx="8115560" cy="15234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一个无盖的圆柱形铁皮水桶，底面直径是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米，高是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米，要在水桶里、外两面都涂防锈漆，涂油漆的面积大约是多少平方米？（得数保留一位小数）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6672" y="2022552"/>
            <a:ext cx="2474465" cy="152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3.14 ×(0.4÷2)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=3.14×0.04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=0.1256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67179" y="3480799"/>
            <a:ext cx="3348831" cy="16659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dirty="0" smtClean="0"/>
              <a:t>  3.14×0.4×0.8 </a:t>
            </a:r>
          </a:p>
          <a:p>
            <a:r>
              <a:rPr lang="en-US" altLang="zh-CN" sz="2400" dirty="0" smtClean="0"/>
              <a:t>=1.256×0.8</a:t>
            </a:r>
          </a:p>
          <a:p>
            <a:r>
              <a:rPr lang="zh-CN" altLang="en-US" sz="2400" dirty="0" smtClean="0"/>
              <a:t>＝</a:t>
            </a:r>
            <a:r>
              <a:rPr lang="en-US" altLang="zh-CN" sz="2400" dirty="0" smtClean="0"/>
              <a:t>1.0048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m</a:t>
            </a:r>
            <a:r>
              <a:rPr lang="en-US" altLang="zh-CN" sz="2400" baseline="30000" dirty="0" smtClean="0"/>
              <a:t>2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121137" y="2039762"/>
            <a:ext cx="3348831" cy="152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0.1256+ 1.0048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=1.1304 ×2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≈2.3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3677" y="4006775"/>
            <a:ext cx="4557979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答：涂油漆的面积大约是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平方米。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81159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2</a:t>
            </a:r>
            <a:endParaRPr lang="zh-CN" alt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uiExpand="1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7701" y="479225"/>
            <a:ext cx="7788498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一个圆柱的侧面积是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25.12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平方厘米，高是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厘米，它的表面积是多少？ 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59962" y="1703335"/>
            <a:ext cx="3623119" cy="152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25.12÷2=12.56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（厘米）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12.56÷3.14=4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（厘米）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4÷2=2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（厘米）</a:t>
            </a:r>
            <a:endParaRPr lang="en-US" altLang="zh-CN" sz="21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830038" y="1703334"/>
            <a:ext cx="3623119" cy="200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3.14×2²×2+25.12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=12.56×2+25.12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=25.12+25.12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=50.24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（平方厘米）</a:t>
            </a:r>
          </a:p>
        </p:txBody>
      </p:sp>
      <p:sp>
        <p:nvSpPr>
          <p:cNvPr id="3" name="矩形 2"/>
          <p:cNvSpPr/>
          <p:nvPr/>
        </p:nvSpPr>
        <p:spPr>
          <a:xfrm>
            <a:off x="2871520" y="3896939"/>
            <a:ext cx="433436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答：它的表面积是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50.24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平方厘米。</a:t>
            </a:r>
            <a:endParaRPr lang="zh-CN" altLang="en-US" sz="2100" dirty="0"/>
          </a:p>
        </p:txBody>
      </p:sp>
      <p:sp>
        <p:nvSpPr>
          <p:cNvPr id="6" name="任意多边形 5"/>
          <p:cNvSpPr/>
          <p:nvPr/>
        </p:nvSpPr>
        <p:spPr>
          <a:xfrm>
            <a:off x="81159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3</a:t>
            </a:r>
            <a:endParaRPr lang="zh-CN" alt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6654" y="425894"/>
            <a:ext cx="7982709" cy="2492986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计算物体的表面积时，经常要根据实际情况分析“需要计算哪些部分的面积”。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掌握圆柱侧面积和表面积的计算方法，能正确计算圆柱的侧面积和表面积。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增强数学与生活中的联系，培养学生对数学的兴趣。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37448" y="2933518"/>
            <a:ext cx="8365681" cy="193403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rtlCol="0" anchor="ctr"/>
          <a:lstStyle/>
          <a:p>
            <a:pPr algn="ctr">
              <a:lnSpc>
                <a:spcPct val="150000"/>
              </a:lnSpc>
            </a:pPr>
            <a:endParaRPr lang="zh-CN" altLang="en-US" sz="210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7448" y="2918880"/>
            <a:ext cx="7973795" cy="1523489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掌握圆柱侧面积和表面积的计算方法，能正确计算圆柱的侧面积和表面积。</a:t>
            </a:r>
          </a:p>
          <a:p>
            <a:pPr>
              <a:lnSpc>
                <a:spcPct val="150000"/>
              </a:lnSpc>
            </a:pPr>
            <a:endParaRPr lang="zh-CN" altLang="en-US" sz="2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7448" y="3885898"/>
            <a:ext cx="8171915" cy="1038742"/>
          </a:xfrm>
          <a:prstGeom prst="rect">
            <a:avLst/>
          </a:prstGeom>
        </p:spPr>
        <p:txBody>
          <a:bodyPr wrap="square" lIns="68575" tIns="34288" rIns="68575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r>
              <a:rPr lang="en-US" altLang="zh-CN" sz="2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计算圆柱表面积是根据实际情况分析“需要计算哪些部分的面积”。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4290" y="1657869"/>
            <a:ext cx="3628571" cy="23285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2298" y="479225"/>
            <a:ext cx="8511702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一台压路机的前轮是圆柱形，轮宽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米，前轮转动一周前进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3.768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米，每分钟转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周，每分钟压路的面积是多少平方米？ 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786251" y="1928074"/>
            <a:ext cx="3623119" cy="1523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3.768 ×1.3 ×10</a:t>
            </a:r>
            <a:endParaRPr lang="en-US" altLang="zh-CN" sz="21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=4.8984×10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=48.984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3880015" y="3622565"/>
            <a:ext cx="4977391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答：每分钟压路的面积是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48.984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1159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4</a:t>
            </a:r>
            <a:endParaRPr lang="zh-CN" alt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4949" y="479225"/>
            <a:ext cx="7629190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做十节长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米，直径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厘米的圆柱形铁皮烟囱，需要铁皮多少平方米？</a:t>
            </a:r>
          </a:p>
        </p:txBody>
      </p:sp>
      <p:sp>
        <p:nvSpPr>
          <p:cNvPr id="4" name="矩形 3"/>
          <p:cNvSpPr/>
          <p:nvPr/>
        </p:nvSpPr>
        <p:spPr>
          <a:xfrm>
            <a:off x="1884421" y="2322936"/>
            <a:ext cx="4572000" cy="136191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3.14 ×0.8×2×10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=5.024×10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=50.24(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8364" y="1474358"/>
            <a:ext cx="2087044" cy="169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367523" y="4084820"/>
            <a:ext cx="360579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答：需要铁皮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50. 24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1159" y="553549"/>
            <a:ext cx="403790" cy="445049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 dirty="0"/>
              <a:t>5</a:t>
            </a:r>
            <a:endParaRPr lang="zh-CN" altLang="en-US" sz="2100" b="1" dirty="0"/>
          </a:p>
        </p:txBody>
      </p:sp>
      <p:sp>
        <p:nvSpPr>
          <p:cNvPr id="2" name="矩形 1"/>
          <p:cNvSpPr/>
          <p:nvPr/>
        </p:nvSpPr>
        <p:spPr>
          <a:xfrm>
            <a:off x="2020148" y="1833676"/>
            <a:ext cx="192023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80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=0.8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24484" y="1586934"/>
            <a:ext cx="3163152" cy="2689678"/>
            <a:chOff x="424484" y="1586933"/>
            <a:chExt cx="3163152" cy="2689678"/>
          </a:xfrm>
        </p:grpSpPr>
        <p:sp>
          <p:nvSpPr>
            <p:cNvPr id="2" name="圆柱形 1"/>
            <p:cNvSpPr/>
            <p:nvPr/>
          </p:nvSpPr>
          <p:spPr>
            <a:xfrm>
              <a:off x="424484" y="2197317"/>
              <a:ext cx="1814733" cy="2079294"/>
            </a:xfrm>
            <a:prstGeom prst="can">
              <a:avLst/>
            </a:prstGeom>
            <a:solidFill>
              <a:schemeClr val="accent2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28000" y="1586933"/>
              <a:ext cx="1816772" cy="799886"/>
              <a:chOff x="1671178" y="3472302"/>
              <a:chExt cx="1816772" cy="799886"/>
            </a:xfrm>
          </p:grpSpPr>
          <p:cxnSp>
            <p:nvCxnSpPr>
              <p:cNvPr id="4" name="直接连接符 3"/>
              <p:cNvCxnSpPr/>
              <p:nvPr/>
            </p:nvCxnSpPr>
            <p:spPr>
              <a:xfrm rot="16200000">
                <a:off x="3201404" y="3985642"/>
                <a:ext cx="571504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" name="直接连接符 4"/>
              <p:cNvCxnSpPr/>
              <p:nvPr/>
            </p:nvCxnSpPr>
            <p:spPr>
              <a:xfrm rot="16200000">
                <a:off x="1386220" y="3985642"/>
                <a:ext cx="571504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" name="直接箭头连接符 5"/>
              <p:cNvCxnSpPr/>
              <p:nvPr/>
            </p:nvCxnSpPr>
            <p:spPr>
              <a:xfrm rot="10800000" flipV="1">
                <a:off x="1686344" y="3900928"/>
                <a:ext cx="1800018" cy="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7" name="TextBox 6"/>
              <p:cNvSpPr txBox="1"/>
              <p:nvPr/>
            </p:nvSpPr>
            <p:spPr>
              <a:xfrm>
                <a:off x="2100904" y="3472302"/>
                <a:ext cx="11430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100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10cm</a:t>
                </a:r>
                <a:endParaRPr lang="zh-CN" altLang="en-US" sz="21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239668" y="2385231"/>
              <a:ext cx="1347968" cy="1722758"/>
              <a:chOff x="3500430" y="4363516"/>
              <a:chExt cx="1347968" cy="1722758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3500430" y="6084686"/>
                <a:ext cx="571504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" name="直接连接符 9"/>
              <p:cNvCxnSpPr/>
              <p:nvPr/>
            </p:nvCxnSpPr>
            <p:spPr>
              <a:xfrm>
                <a:off x="3500430" y="4363516"/>
                <a:ext cx="571504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3705390" y="4977981"/>
                <a:ext cx="11430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100" kern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10cm</a:t>
                </a:r>
                <a:endParaRPr lang="zh-CN" altLang="en-US" sz="21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2" name="直接箭头连接符 11"/>
              <p:cNvCxnSpPr/>
              <p:nvPr/>
            </p:nvCxnSpPr>
            <p:spPr>
              <a:xfrm flipH="1" flipV="1">
                <a:off x="3763108" y="4378570"/>
                <a:ext cx="23077" cy="169891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</p:grpSp>
      </p:grpSp>
      <p:sp>
        <p:nvSpPr>
          <p:cNvPr id="13" name="TextBox 12"/>
          <p:cNvSpPr txBox="1"/>
          <p:nvPr/>
        </p:nvSpPr>
        <p:spPr>
          <a:xfrm>
            <a:off x="429588" y="699247"/>
            <a:ext cx="774550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下面的圆柱体的侧面展开图是一个正方形吗？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3193" y="1619108"/>
            <a:ext cx="5194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圆柱体底面周长：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3.14 ×10=31.4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3193" y="2197317"/>
            <a:ext cx="4683091" cy="15234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圆柱体的底面周长是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31.4cm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，而高是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10cm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，所以这个圆柱体侧面展开图不是正方形，是长方形。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0148" y="1936307"/>
            <a:ext cx="3673738" cy="1361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3.14 ×1×8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=3.14×8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=25.12(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520971" y="672225"/>
            <a:ext cx="7740902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大厅里有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根圆柱，圆柱底面直径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米，高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米。在这些圆柱的表面涂油漆，共需涂多少平方米的油漆？</a:t>
            </a:r>
          </a:p>
        </p:txBody>
      </p:sp>
      <p:sp>
        <p:nvSpPr>
          <p:cNvPr id="4" name="矩形 3"/>
          <p:cNvSpPr/>
          <p:nvPr/>
        </p:nvSpPr>
        <p:spPr>
          <a:xfrm>
            <a:off x="3801429" y="2905804"/>
            <a:ext cx="4785284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25.12×10=251.2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（平方米）</a:t>
            </a:r>
          </a:p>
        </p:txBody>
      </p:sp>
      <p:sp>
        <p:nvSpPr>
          <p:cNvPr id="5" name="矩形 4"/>
          <p:cNvSpPr/>
          <p:nvPr/>
        </p:nvSpPr>
        <p:spPr>
          <a:xfrm>
            <a:off x="2737480" y="3587434"/>
            <a:ext cx="406505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答：共需涂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251.2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平方米的油漆。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标注 10"/>
          <p:cNvSpPr/>
          <p:nvPr/>
        </p:nvSpPr>
        <p:spPr>
          <a:xfrm>
            <a:off x="5878855" y="2333393"/>
            <a:ext cx="3015968" cy="1199623"/>
          </a:xfrm>
          <a:prstGeom prst="wedgeRoundRectCallout">
            <a:avLst>
              <a:gd name="adj1" fmla="val 10478"/>
              <a:gd name="adj2" fmla="val 66114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>
              <a:lnSpc>
                <a:spcPct val="150000"/>
              </a:lnSpc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水桶没有盖哦！所以只用求两个面的面积。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452521" y="2355628"/>
            <a:ext cx="2439952" cy="633025"/>
          </a:xfrm>
          <a:prstGeom prst="wedgeRoundRectCallout">
            <a:avLst>
              <a:gd name="adj1" fmla="val -19507"/>
              <a:gd name="adj2" fmla="val 88697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dirty="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要算哪几个面呢？</a:t>
            </a:r>
            <a:endParaRPr lang="zh-CN" altLang="en-US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99512" y="987709"/>
            <a:ext cx="2095413" cy="293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0621" y="480397"/>
            <a:ext cx="8300865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如图，做一个无盖的圆柱形铁皮水桶，底面直径为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 dm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，高为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 dm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，至少需要多大面积的铁皮？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99512" y="987709"/>
            <a:ext cx="2095413" cy="293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8488" y="1384167"/>
            <a:ext cx="2148774" cy="200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侧面积：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3.14×4×5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=12.56×5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62.8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72970" y="1384167"/>
            <a:ext cx="2448516" cy="200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底面积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3.14×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4÷2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=3.14 ×4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=12.56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8488" y="3437956"/>
            <a:ext cx="3871739" cy="1038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表面积：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62.8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12.56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75.36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6575" y="4438085"/>
            <a:ext cx="6616700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答：至少需要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75.36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平方分米的铁皮。</a:t>
            </a:r>
          </a:p>
        </p:txBody>
      </p:sp>
      <p:sp>
        <p:nvSpPr>
          <p:cNvPr id="7" name="矩形 6"/>
          <p:cNvSpPr/>
          <p:nvPr/>
        </p:nvSpPr>
        <p:spPr>
          <a:xfrm>
            <a:off x="320621" y="480396"/>
            <a:ext cx="8300865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如图，做一个无盖的圆柱形铁皮水桶，底面直径为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 dm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，高为</a:t>
            </a:r>
            <a:r>
              <a:rPr lang="en-US" altLang="zh-CN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 dm</a:t>
            </a: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，至少需要多大面积的铁皮？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1"/>
          <p:cNvSpPr/>
          <p:nvPr/>
        </p:nvSpPr>
        <p:spPr>
          <a:xfrm>
            <a:off x="672756" y="2174488"/>
            <a:ext cx="2555522" cy="640835"/>
          </a:xfrm>
          <a:prstGeom prst="wedgeRoundRectCallout">
            <a:avLst>
              <a:gd name="adj1" fmla="val -29180"/>
              <a:gd name="adj2" fmla="val 92351"/>
              <a:gd name="adj3" fmla="val 16667"/>
            </a:avLst>
          </a:prstGeom>
          <a:solidFill>
            <a:srgbClr val="D5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我们画一个草图吧。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1042" y="1459093"/>
            <a:ext cx="1471065" cy="258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6883" y="1823382"/>
            <a:ext cx="2815365" cy="262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901" y="333028"/>
            <a:ext cx="8068347" cy="1038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如图，把一个圆柱形薯片盒的商标纸展开，是一个长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18.84 cm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，宽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 cm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的长方形。这个薯片盒的侧面积是多少？表面积呢？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7"/>
          <p:cNvSpPr/>
          <p:nvPr/>
        </p:nvSpPr>
        <p:spPr>
          <a:xfrm>
            <a:off x="4960218" y="1125111"/>
            <a:ext cx="3796508" cy="1336736"/>
          </a:xfrm>
          <a:prstGeom prst="wedgeRoundRectCallout">
            <a:avLst>
              <a:gd name="adj1" fmla="val 24111"/>
              <a:gd name="adj2" fmla="val 65233"/>
              <a:gd name="adj3" fmla="val 16667"/>
            </a:avLst>
          </a:prstGeom>
          <a:solidFill>
            <a:srgbClr val="E6966B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</a:pPr>
            <a:r>
              <a:rPr lang="zh-CN" altLang="en-US" sz="210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 </a:t>
            </a:r>
            <a:r>
              <a:rPr lang="en-US" altLang="zh-CN" sz="210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18.84 cm </a:t>
            </a:r>
            <a:r>
              <a:rPr lang="zh-CN" altLang="en-US" sz="210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就是底面的周长，可以先求出半径，再求</a:t>
            </a:r>
            <a:r>
              <a:rPr lang="en-US" altLang="zh-CN" sz="2100">
                <a:solidFill>
                  <a:srgbClr val="242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413" y="1435402"/>
            <a:ext cx="1490573" cy="262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85736" y="1573156"/>
            <a:ext cx="2815365" cy="262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56661" y="1398215"/>
            <a:ext cx="3630189" cy="1038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底面积：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3.14 ×3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28.26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83876" y="1387469"/>
            <a:ext cx="2564780" cy="1361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底面半径：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18.84÷3.14 ÷2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=6 ÷2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=3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cm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2026" y="1158288"/>
            <a:ext cx="1574097" cy="27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75244" y="2740139"/>
            <a:ext cx="4441409" cy="4765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000" dirty="0"/>
              <a:t>侧面积：</a:t>
            </a:r>
            <a:r>
              <a:rPr lang="en-US" altLang="zh-CN" sz="2000" dirty="0"/>
              <a:t>18.84×10 </a:t>
            </a:r>
            <a:r>
              <a:rPr lang="zh-CN" altLang="en-US" sz="2000" dirty="0"/>
              <a:t>＝</a:t>
            </a:r>
            <a:r>
              <a:rPr lang="en-US" altLang="zh-CN" sz="2000" dirty="0" smtClean="0"/>
              <a:t>188.4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cm</a:t>
            </a:r>
            <a:r>
              <a:rPr lang="en-US" altLang="zh-CN" sz="2000" baseline="30000" dirty="0" smtClean="0"/>
              <a:t>2</a:t>
            </a:r>
            <a:r>
              <a:rPr lang="zh-CN" altLang="en-US" sz="2000" dirty="0" smtClean="0"/>
              <a:t>）</a:t>
            </a:r>
            <a:endParaRPr lang="zh-CN" altLang="en-US" sz="20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23901" y="333028"/>
            <a:ext cx="8068347" cy="1038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如图，把一个圆柱形薯片盒的商标纸展开，是一个长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18.84 cm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，宽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 cm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的长方形。这个薯片盒的侧面积是多少？表面积呢？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083876" y="3310402"/>
            <a:ext cx="4441409" cy="1038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表面积：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188.4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28.26 ×2 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=188.4+56.52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=244.92 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cm</a:t>
            </a:r>
            <a:r>
              <a:rPr lang="en-US" altLang="zh-CN" sz="21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57929" y="4248141"/>
            <a:ext cx="7813537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答：这个薯片盒的侧面积是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188.4 cm</a:t>
            </a:r>
            <a:r>
              <a:rPr lang="en-US" altLang="zh-CN" sz="21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，表面积是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244.92 cm</a:t>
            </a:r>
            <a:r>
              <a:rPr lang="en-US" altLang="zh-CN" sz="21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全屏显示(16:9)</PresentationFormat>
  <Paragraphs>138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Calibri</vt:lpstr>
      <vt:lpstr>楷体</vt:lpstr>
      <vt:lpstr>微软雅黑</vt:lpstr>
      <vt:lpstr>楷体_GB2312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2023-01-17T03:30:12Z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AAA65DEB0062474295DB04E9FD02AB50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