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56">
          <p15:clr>
            <a:srgbClr val="A4A3A4"/>
          </p15:clr>
        </p15:guide>
        <p15:guide id="2" orient="horz" pos="595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3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9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7256"/>
        <p:guide orient="horz" pos="595"/>
        <p:guide orient="horz" pos="663"/>
        <p:guide orient="horz" pos="3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6F1A94-AB7F-480D-BD6B-6BB9D94A2053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3B6D43-6658-49FC-B08A-748F4012E30A}" type="slidenum">
              <a: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15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1"/>
              <a:t>删除本页</a:t>
            </a:r>
            <a:endParaRPr lang="en-US" altLang="zh-CN" b="1"/>
          </a:p>
          <a:p>
            <a:r>
              <a:rPr lang="zh-CN" altLang="en-US"/>
              <a:t>修改意图：题量过大</a:t>
            </a: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B3C8BC-1084-4259-8A3F-F9F4FB0AC6F1}" type="slidenum">
              <a: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16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DD1548-376D-4714-BCDC-CFCBD1973991}" type="slidenum">
              <a: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6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B2A51-A0E8-496B-AFB8-2E461A70A519}" type="slidenum">
              <a: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7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E8E489-1A37-444A-9014-6E07124D7FBA}" type="slidenum">
              <a: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8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8ED830-0E1D-4B8C-878A-C126D0D806DA}" type="slidenum">
              <a: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9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361F7F-3000-4C5D-9E0D-E0416F6E4D40}" type="slidenum">
              <a: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11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9A9999-C58C-4931-9EAB-3B0BA40DFD33}" type="slidenum">
              <a: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12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AA05-69BC-442B-A9AA-918809D87D3C}" type="slidenum">
              <a: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13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352485-FDAD-4C64-8DDF-BAC6DDCC4DA9}" type="slidenum">
              <a: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14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8D90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8D90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0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8.w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8263" b="24232"/>
          <a:stretch>
            <a:fillRect/>
          </a:stretch>
        </p:blipFill>
        <p:spPr>
          <a:xfrm>
            <a:off x="1" y="956071"/>
            <a:ext cx="4611266" cy="4611266"/>
          </a:xfrm>
          <a:custGeom>
            <a:avLst/>
            <a:gdLst>
              <a:gd name="connsiteX0" fmla="*/ 2211185 w 4611266"/>
              <a:gd name="connsiteY0" fmla="*/ 0 h 4611266"/>
              <a:gd name="connsiteX1" fmla="*/ 4611266 w 4611266"/>
              <a:gd name="connsiteY1" fmla="*/ 2211185 h 4611266"/>
              <a:gd name="connsiteX2" fmla="*/ 2400082 w 4611266"/>
              <a:gd name="connsiteY2" fmla="*/ 4611266 h 4611266"/>
              <a:gd name="connsiteX3" fmla="*/ 0 w 4611266"/>
              <a:gd name="connsiteY3" fmla="*/ 2400082 h 4611266"/>
              <a:gd name="connsiteX4" fmla="*/ 2211185 w 4611266"/>
              <a:gd name="connsiteY4" fmla="*/ 0 h 46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1266" h="4611266">
                <a:moveTo>
                  <a:pt x="2211185" y="0"/>
                </a:moveTo>
                <a:lnTo>
                  <a:pt x="4611266" y="2211185"/>
                </a:lnTo>
                <a:lnTo>
                  <a:pt x="2400082" y="4611266"/>
                </a:lnTo>
                <a:lnTo>
                  <a:pt x="0" y="2400082"/>
                </a:lnTo>
                <a:lnTo>
                  <a:pt x="2211185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60495" r="48229" b="5625"/>
          <a:stretch>
            <a:fillRect/>
          </a:stretch>
        </p:blipFill>
        <p:spPr>
          <a:xfrm>
            <a:off x="1" y="4523998"/>
            <a:ext cx="2314394" cy="2314394"/>
          </a:xfrm>
          <a:custGeom>
            <a:avLst/>
            <a:gdLst>
              <a:gd name="connsiteX0" fmla="*/ 1109793 w 2314394"/>
              <a:gd name="connsiteY0" fmla="*/ 0 h 2314394"/>
              <a:gd name="connsiteX1" fmla="*/ 2314394 w 2314394"/>
              <a:gd name="connsiteY1" fmla="*/ 1109794 h 2314394"/>
              <a:gd name="connsiteX2" fmla="*/ 1204601 w 2314394"/>
              <a:gd name="connsiteY2" fmla="*/ 2314394 h 2314394"/>
              <a:gd name="connsiteX3" fmla="*/ 0 w 2314394"/>
              <a:gd name="connsiteY3" fmla="*/ 1204601 h 2314394"/>
              <a:gd name="connsiteX4" fmla="*/ 1109793 w 2314394"/>
              <a:gd name="connsiteY4" fmla="*/ 0 h 231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394" h="2314394">
                <a:moveTo>
                  <a:pt x="1109793" y="0"/>
                </a:moveTo>
                <a:lnTo>
                  <a:pt x="2314394" y="1109794"/>
                </a:lnTo>
                <a:lnTo>
                  <a:pt x="1204601" y="2314394"/>
                </a:lnTo>
                <a:lnTo>
                  <a:pt x="0" y="1204601"/>
                </a:lnTo>
                <a:lnTo>
                  <a:pt x="1109793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8" t="67743" r="12939" b="5625"/>
          <a:stretch>
            <a:fillRect/>
          </a:stretch>
        </p:blipFill>
        <p:spPr>
          <a:xfrm>
            <a:off x="2173282" y="5019152"/>
            <a:ext cx="1821746" cy="1819240"/>
          </a:xfrm>
          <a:custGeom>
            <a:avLst/>
            <a:gdLst>
              <a:gd name="connsiteX0" fmla="*/ 858289 w 1821746"/>
              <a:gd name="connsiteY0" fmla="*/ 0 h 1819240"/>
              <a:gd name="connsiteX1" fmla="*/ 1821746 w 1821746"/>
              <a:gd name="connsiteY1" fmla="*/ 887628 h 1819240"/>
              <a:gd name="connsiteX2" fmla="*/ 963456 w 1821746"/>
              <a:gd name="connsiteY2" fmla="*/ 1819240 h 1819240"/>
              <a:gd name="connsiteX3" fmla="*/ 0 w 1821746"/>
              <a:gd name="connsiteY3" fmla="*/ 931612 h 1819240"/>
              <a:gd name="connsiteX4" fmla="*/ 858289 w 1821746"/>
              <a:gd name="connsiteY4" fmla="*/ 0 h 181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1746" h="1819240">
                <a:moveTo>
                  <a:pt x="858289" y="0"/>
                </a:moveTo>
                <a:lnTo>
                  <a:pt x="1821746" y="887628"/>
                </a:lnTo>
                <a:lnTo>
                  <a:pt x="963456" y="1819240"/>
                </a:lnTo>
                <a:lnTo>
                  <a:pt x="0" y="931612"/>
                </a:lnTo>
                <a:lnTo>
                  <a:pt x="858289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D90A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5400" b="1" dirty="0">
                      <a:solidFill>
                        <a:srgbClr val="8D90A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8.1 </a:t>
                  </a:r>
                  <a:r>
                    <a:rPr lang="zh-CN" altLang="en-US" sz="5400" b="1" dirty="0">
                      <a:solidFill>
                        <a:srgbClr val="8D90A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小数的乘除法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第八单元   总复习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D90A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  <p:sp>
        <p:nvSpPr>
          <p:cNvPr id="18" name="矩形 17"/>
          <p:cNvSpPr/>
          <p:nvPr/>
        </p:nvSpPr>
        <p:spPr>
          <a:xfrm rot="18759254">
            <a:off x="10601064" y="5258054"/>
            <a:ext cx="1318622" cy="1318622"/>
          </a:xfrm>
          <a:prstGeom prst="rect">
            <a:avLst/>
          </a:prstGeom>
          <a:solidFill>
            <a:srgbClr val="8D90A3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 rot="18759254">
            <a:off x="673938" y="1410978"/>
            <a:ext cx="3263392" cy="3263392"/>
          </a:xfrm>
          <a:prstGeom prst="rect">
            <a:avLst/>
          </a:prstGeom>
          <a:noFill/>
          <a:ln>
            <a:solidFill>
              <a:srgbClr val="E1E2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 rot="18759254">
            <a:off x="3239660" y="293123"/>
            <a:ext cx="1637896" cy="1637896"/>
          </a:xfrm>
          <a:prstGeom prst="rect">
            <a:avLst/>
          </a:prstGeom>
          <a:solidFill>
            <a:srgbClr val="E1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18759254">
            <a:off x="277319" y="284642"/>
            <a:ext cx="1342859" cy="1342859"/>
          </a:xfrm>
          <a:prstGeom prst="rect">
            <a:avLst/>
          </a:prstGeom>
          <a:solidFill>
            <a:srgbClr val="E1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787400" y="1121181"/>
            <a:ext cx="54800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计算下面各题。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38945" y="1581978"/>
            <a:ext cx="627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（教科书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P115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“练习二十五”第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题）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1765300" y="2564565"/>
            <a:ext cx="9753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32.5÷2.5	       	1.36×0.05  	             0.06×1.7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765300" y="4481003"/>
            <a:ext cx="9753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2.08×75         	 65÷2.6           	 2.3÷0.46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124575" y="2564563"/>
            <a:ext cx="1135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=0.068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821737" y="2564562"/>
            <a:ext cx="1135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=0.102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036461" y="4440212"/>
            <a:ext cx="878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=156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770952" y="4484979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=25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821737" y="4444339"/>
            <a:ext cx="535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=5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173802" y="2564564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=13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040" y="1196131"/>
            <a:ext cx="11079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林华的妈妈去市场买水果。她先花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元买了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2.5kg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橙子，还准备买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3kg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苹果，苹果的单价是橙子的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2475" y="2955906"/>
            <a:ext cx="37893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10÷2.5=4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2475" y="5049818"/>
            <a:ext cx="533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答：买苹果应付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19.2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grpSp>
        <p:nvGrpSpPr>
          <p:cNvPr id="23557" name="组合 5"/>
          <p:cNvGrpSpPr/>
          <p:nvPr/>
        </p:nvGrpSpPr>
        <p:grpSpPr bwMode="auto">
          <a:xfrm>
            <a:off x="7027545" y="2096125"/>
            <a:ext cx="3054350" cy="3578225"/>
            <a:chOff x="7921573" y="2849697"/>
            <a:chExt cx="3054294" cy="3578136"/>
          </a:xfrm>
        </p:grpSpPr>
        <p:pic>
          <p:nvPicPr>
            <p:cNvPr id="2356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1198" y="2849697"/>
              <a:ext cx="3044669" cy="357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对话气泡: 圆角矩形 4"/>
            <p:cNvSpPr/>
            <p:nvPr/>
          </p:nvSpPr>
          <p:spPr>
            <a:xfrm>
              <a:off x="7921573" y="3730737"/>
              <a:ext cx="2590752" cy="541325"/>
            </a:xfrm>
            <a:prstGeom prst="wedgeRoundRectCallout">
              <a:avLst>
                <a:gd name="adj1" fmla="val 1763"/>
                <a:gd name="adj2" fmla="val 7131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买苹果应付多少钱呢？</a:t>
              </a:r>
            </a:p>
          </p:txBody>
        </p:sp>
      </p:grpSp>
      <p:sp>
        <p:nvSpPr>
          <p:cNvPr id="2765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7600" y="914718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AFDBFF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3559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855980"/>
            <a:ext cx="182563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79793"/>
            <a:ext cx="1825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437991" y="1994605"/>
            <a:ext cx="4343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（教科书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P113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2022475" y="3654406"/>
            <a:ext cx="37893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4×1.6=6.4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</p:txBody>
      </p:sp>
      <p:sp>
        <p:nvSpPr>
          <p:cNvPr id="13" name="TextBox 2"/>
          <p:cNvSpPr txBox="1"/>
          <p:nvPr/>
        </p:nvSpPr>
        <p:spPr>
          <a:xfrm>
            <a:off x="2022475" y="4351318"/>
            <a:ext cx="37893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6.4×3=19.2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649922" y="1054061"/>
            <a:ext cx="108689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根据我们学过的运算定律，在下面的□里填上合适的数，在○里填上合适的运算符号。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47390" y="2928935"/>
            <a:ext cx="92456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31.8×</a:t>
            </a: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□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=1.2 ×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7390" y="3778285"/>
            <a:ext cx="92456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(2.5+3.5)×</a:t>
            </a: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□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□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□</a:t>
            </a: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○</a:t>
            </a: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□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×4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7390" y="4693567"/>
            <a:ext cx="92456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(1.5×1.2)×</a:t>
            </a: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□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=1.2×(</a:t>
            </a: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□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×4)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9733" y="3090147"/>
            <a:ext cx="1346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7428" y="3207942"/>
            <a:ext cx="1346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31.8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4421" y="3917254"/>
            <a:ext cx="1346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5351" y="3179173"/>
            <a:ext cx="99440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5463" y="3891076"/>
            <a:ext cx="1346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5390" y="3917253"/>
            <a:ext cx="1346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3990" y="3924126"/>
            <a:ext cx="1346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3990" y="4847453"/>
            <a:ext cx="1346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3810" y="4847454"/>
            <a:ext cx="762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119144" y="3900629"/>
            <a:ext cx="67468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</a:p>
        </p:txBody>
      </p:sp>
      <p:sp>
        <p:nvSpPr>
          <p:cNvPr id="30736" name="文本框 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24560" y="906760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AFDBFF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5617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910" y="848022"/>
            <a:ext cx="182563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60" y="871835"/>
            <a:ext cx="1825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"/>
          <p:cNvSpPr txBox="1"/>
          <p:nvPr/>
        </p:nvSpPr>
        <p:spPr>
          <a:xfrm>
            <a:off x="398463" y="1930358"/>
            <a:ext cx="6446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（教科书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P115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“练习二十五”第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题）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622435" y="4160691"/>
            <a:ext cx="27813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3 2 9 9 4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3937" y="1913364"/>
            <a:ext cx="105140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42.3×0.78                        5.87÷1.9                             11.9÷0.72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621926" y="2511861"/>
            <a:ext cx="249396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4 2.3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×  0.7 8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858962" y="3380967"/>
            <a:ext cx="112562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3 3 8 4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1378538" y="3400178"/>
            <a:ext cx="2247900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051067" y="4160690"/>
            <a:ext cx="26962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641234" y="3706180"/>
            <a:ext cx="112562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2 9 6 1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>
            <a:off x="1157679" y="4198006"/>
            <a:ext cx="222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2894783" y="1883559"/>
            <a:ext cx="16875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32.99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0960" name="组合 40959"/>
          <p:cNvGrpSpPr/>
          <p:nvPr/>
        </p:nvGrpSpPr>
        <p:grpSpPr bwMode="auto">
          <a:xfrm>
            <a:off x="4537619" y="2863021"/>
            <a:ext cx="2946400" cy="882650"/>
            <a:chOff x="3514209" y="2142216"/>
            <a:chExt cx="2210323" cy="662867"/>
          </a:xfrm>
        </p:grpSpPr>
        <p:pic>
          <p:nvPicPr>
            <p:cNvPr id="27712" name="图片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511" y="2169748"/>
              <a:ext cx="1871021" cy="635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34"/>
            <p:cNvSpPr txBox="1">
              <a:spLocks noChangeArrowheads="1"/>
            </p:cNvSpPr>
            <p:nvPr/>
          </p:nvSpPr>
          <p:spPr bwMode="auto">
            <a:xfrm>
              <a:off x="3514209" y="2142216"/>
              <a:ext cx="395875" cy="3467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19</a:t>
              </a:r>
            </a:p>
          </p:txBody>
        </p:sp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4060683" y="2230719"/>
              <a:ext cx="715750" cy="3467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5 8.7</a:t>
              </a:r>
            </a:p>
          </p:txBody>
        </p:sp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510434" y="2432102"/>
            <a:ext cx="35618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375214" y="3425019"/>
            <a:ext cx="61266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5 7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5031679" y="3943834"/>
            <a:ext cx="2198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633372" y="4026682"/>
            <a:ext cx="164465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1 7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642358" y="4407384"/>
            <a:ext cx="164465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1 5 2</a:t>
            </a: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5237109" y="4869049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5950633" y="4898725"/>
            <a:ext cx="61266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1 8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5950633" y="5249751"/>
            <a:ext cx="86914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1 7 1</a:t>
            </a: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5081267" y="5731419"/>
            <a:ext cx="231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500300" y="5675542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63" name="矩形 40962"/>
          <p:cNvSpPr>
            <a:spLocks noChangeArrowheads="1"/>
          </p:cNvSpPr>
          <p:nvPr/>
        </p:nvSpPr>
        <p:spPr bwMode="auto">
          <a:xfrm>
            <a:off x="5820154" y="2424217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65" name="矩形 40964"/>
          <p:cNvSpPr>
            <a:spLocks noChangeArrowheads="1"/>
          </p:cNvSpPr>
          <p:nvPr/>
        </p:nvSpPr>
        <p:spPr bwMode="auto">
          <a:xfrm>
            <a:off x="6081508" y="2423056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67" name="矩形 40966"/>
          <p:cNvSpPr>
            <a:spLocks noChangeArrowheads="1"/>
          </p:cNvSpPr>
          <p:nvPr/>
        </p:nvSpPr>
        <p:spPr bwMode="auto">
          <a:xfrm>
            <a:off x="6439595" y="2434501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69" name="矩形 40968"/>
          <p:cNvSpPr>
            <a:spLocks noChangeArrowheads="1"/>
          </p:cNvSpPr>
          <p:nvPr/>
        </p:nvSpPr>
        <p:spPr bwMode="auto">
          <a:xfrm>
            <a:off x="5680078" y="2384521"/>
            <a:ext cx="26962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1" name="矩形 40970"/>
          <p:cNvSpPr>
            <a:spLocks noChangeArrowheads="1"/>
          </p:cNvSpPr>
          <p:nvPr/>
        </p:nvSpPr>
        <p:spPr bwMode="auto">
          <a:xfrm>
            <a:off x="6153390" y="4026682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3" name="矩形 40972"/>
          <p:cNvSpPr>
            <a:spLocks noChangeArrowheads="1"/>
          </p:cNvSpPr>
          <p:nvPr/>
        </p:nvSpPr>
        <p:spPr bwMode="auto">
          <a:xfrm>
            <a:off x="6489282" y="4898724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91838" y="1894076"/>
            <a:ext cx="19177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3.09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125075" y="1876479"/>
            <a:ext cx="19177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16.53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8056992" y="2480212"/>
            <a:ext cx="3438525" cy="3844603"/>
            <a:chOff x="6072182" y="1719474"/>
            <a:chExt cx="2578893" cy="2882771"/>
          </a:xfrm>
        </p:grpSpPr>
        <p:grpSp>
          <p:nvGrpSpPr>
            <p:cNvPr id="27685" name="组合 2"/>
            <p:cNvGrpSpPr/>
            <p:nvPr/>
          </p:nvGrpSpPr>
          <p:grpSpPr bwMode="auto">
            <a:xfrm>
              <a:off x="6072182" y="1719474"/>
              <a:ext cx="2578893" cy="2882771"/>
              <a:chOff x="6072187" y="1719052"/>
              <a:chExt cx="2578637" cy="2883270"/>
            </a:xfrm>
          </p:grpSpPr>
          <p:grpSp>
            <p:nvGrpSpPr>
              <p:cNvPr id="27687" name="组合 47"/>
              <p:cNvGrpSpPr/>
              <p:nvPr/>
            </p:nvGrpSpPr>
            <p:grpSpPr bwMode="auto">
              <a:xfrm>
                <a:off x="6072187" y="2075595"/>
                <a:ext cx="2578637" cy="675041"/>
                <a:chOff x="3514209" y="2115451"/>
                <a:chExt cx="2578637" cy="675041"/>
              </a:xfrm>
            </p:grpSpPr>
            <p:pic>
              <p:nvPicPr>
                <p:cNvPr id="27709" name="图片 48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65407" y="2115451"/>
                  <a:ext cx="2327439" cy="6750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514209" y="2141642"/>
                  <a:ext cx="395742" cy="3462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1pPr>
                  <a:lvl2pPr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2pPr>
                  <a:lvl3pPr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3pPr>
                  <a:lvl4pPr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4pPr>
                  <a:lvl5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5pPr>
                  <a:lvl6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6pPr>
                  <a:lvl7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7pPr>
                  <a:lvl8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8pPr>
                  <a:lvl9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72</a:t>
                  </a:r>
                </a:p>
              </p:txBody>
            </p:sp>
            <p:sp>
              <p:nvSpPr>
                <p:cNvPr id="5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036842" y="2138070"/>
                  <a:ext cx="1484874" cy="3462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1pPr>
                  <a:lvl2pPr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2pPr>
                  <a:lvl3pPr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3pPr>
                  <a:lvl4pPr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4pPr>
                  <a:lvl5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5pPr>
                  <a:lvl6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6pPr>
                  <a:lvl7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7pPr>
                  <a:lvl8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8pPr>
                  <a:lvl9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 1 1 9 0.0 0 0</a:t>
                  </a:r>
                </a:p>
              </p:txBody>
            </p:sp>
          </p:grpSp>
          <p:sp>
            <p:nvSpPr>
              <p:cNvPr id="52" name="Text Box 11"/>
              <p:cNvSpPr txBox="1">
                <a:spLocks noChangeArrowheads="1"/>
              </p:cNvSpPr>
              <p:nvPr/>
            </p:nvSpPr>
            <p:spPr bwMode="auto">
              <a:xfrm>
                <a:off x="7007797" y="1719052"/>
                <a:ext cx="267114" cy="3462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3" name="Text Box 12"/>
              <p:cNvSpPr txBox="1">
                <a:spLocks noChangeArrowheads="1"/>
              </p:cNvSpPr>
              <p:nvPr/>
            </p:nvSpPr>
            <p:spPr bwMode="auto">
              <a:xfrm>
                <a:off x="6978163" y="2392280"/>
                <a:ext cx="459455" cy="3462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7 2</a:t>
                </a:r>
              </a:p>
            </p:txBody>
          </p:sp>
          <p:sp>
            <p:nvSpPr>
              <p:cNvPr id="54" name="Line 13"/>
              <p:cNvSpPr>
                <a:spLocks noChangeShapeType="1"/>
              </p:cNvSpPr>
              <p:nvPr/>
            </p:nvSpPr>
            <p:spPr bwMode="auto">
              <a:xfrm>
                <a:off x="6589334" y="2691677"/>
                <a:ext cx="19607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Text Box 14"/>
              <p:cNvSpPr txBox="1">
                <a:spLocks noChangeArrowheads="1"/>
              </p:cNvSpPr>
              <p:nvPr/>
            </p:nvSpPr>
            <p:spPr bwMode="auto">
              <a:xfrm>
                <a:off x="6983589" y="2671575"/>
                <a:ext cx="1233365" cy="3462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4 7</a:t>
                </a:r>
              </a:p>
            </p:txBody>
          </p:sp>
          <p:sp>
            <p:nvSpPr>
              <p:cNvPr id="56" name="Text Box 14"/>
              <p:cNvSpPr txBox="1">
                <a:spLocks noChangeArrowheads="1"/>
              </p:cNvSpPr>
              <p:nvPr/>
            </p:nvSpPr>
            <p:spPr bwMode="auto">
              <a:xfrm>
                <a:off x="6980468" y="2896961"/>
                <a:ext cx="1233365" cy="3462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4 3 2</a:t>
                </a:r>
              </a:p>
            </p:txBody>
          </p:sp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>
                <a:off x="6675773" y="3243188"/>
                <a:ext cx="191552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Text Box 34"/>
              <p:cNvSpPr txBox="1">
                <a:spLocks noChangeArrowheads="1"/>
              </p:cNvSpPr>
              <p:nvPr/>
            </p:nvSpPr>
            <p:spPr bwMode="auto">
              <a:xfrm>
                <a:off x="7207890" y="3201052"/>
                <a:ext cx="459455" cy="3462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3 8</a:t>
                </a:r>
              </a:p>
            </p:txBody>
          </p:sp>
          <p:sp>
            <p:nvSpPr>
              <p:cNvPr id="59" name="Text Box 34"/>
              <p:cNvSpPr txBox="1">
                <a:spLocks noChangeArrowheads="1"/>
              </p:cNvSpPr>
              <p:nvPr/>
            </p:nvSpPr>
            <p:spPr bwMode="auto">
              <a:xfrm>
                <a:off x="7230249" y="3437322"/>
                <a:ext cx="715509" cy="3462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3 6  0</a:t>
                </a:r>
              </a:p>
            </p:txBody>
          </p:sp>
          <p:sp>
            <p:nvSpPr>
              <p:cNvPr id="60" name="Line 13"/>
              <p:cNvSpPr>
                <a:spLocks noChangeShapeType="1"/>
              </p:cNvSpPr>
              <p:nvPr/>
            </p:nvSpPr>
            <p:spPr bwMode="auto">
              <a:xfrm>
                <a:off x="6705215" y="3789043"/>
                <a:ext cx="191671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62" name="矩形 60"/>
              <p:cNvSpPr>
                <a:spLocks noChangeArrowheads="1"/>
              </p:cNvSpPr>
              <p:nvPr/>
            </p:nvSpPr>
            <p:spPr bwMode="auto">
              <a:xfrm>
                <a:off x="7487104" y="3735739"/>
                <a:ext cx="459455" cy="346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2 0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63" name="矩形 61"/>
              <p:cNvSpPr>
                <a:spLocks noChangeArrowheads="1"/>
              </p:cNvSpPr>
              <p:nvPr/>
            </p:nvSpPr>
            <p:spPr bwMode="auto">
              <a:xfrm>
                <a:off x="7240064" y="1720978"/>
                <a:ext cx="267114" cy="346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64" name="矩形 62"/>
              <p:cNvSpPr>
                <a:spLocks noChangeArrowheads="1"/>
              </p:cNvSpPr>
              <p:nvPr/>
            </p:nvSpPr>
            <p:spPr bwMode="auto">
              <a:xfrm>
                <a:off x="7453546" y="1722355"/>
                <a:ext cx="267114" cy="346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65" name="矩形 63"/>
              <p:cNvSpPr>
                <a:spLocks noChangeArrowheads="1"/>
              </p:cNvSpPr>
              <p:nvPr/>
            </p:nvSpPr>
            <p:spPr bwMode="auto">
              <a:xfrm>
                <a:off x="7641771" y="1722355"/>
                <a:ext cx="267114" cy="346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66" name="矩形 65"/>
              <p:cNvSpPr>
                <a:spLocks noChangeArrowheads="1"/>
              </p:cNvSpPr>
              <p:nvPr/>
            </p:nvSpPr>
            <p:spPr bwMode="auto">
              <a:xfrm>
                <a:off x="7392893" y="2661089"/>
                <a:ext cx="267114" cy="346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0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67" name="矩形 66"/>
              <p:cNvSpPr>
                <a:spLocks noChangeArrowheads="1"/>
              </p:cNvSpPr>
              <p:nvPr/>
            </p:nvSpPr>
            <p:spPr bwMode="auto">
              <a:xfrm>
                <a:off x="7650949" y="3201052"/>
                <a:ext cx="267114" cy="346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0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68" name="矩形 67"/>
              <p:cNvSpPr>
                <a:spLocks noChangeArrowheads="1"/>
              </p:cNvSpPr>
              <p:nvPr/>
            </p:nvSpPr>
            <p:spPr bwMode="auto">
              <a:xfrm>
                <a:off x="7451936" y="3971917"/>
                <a:ext cx="651797" cy="346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1 4 4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69" name="矩形 40974"/>
              <p:cNvSpPr>
                <a:spLocks noChangeArrowheads="1"/>
              </p:cNvSpPr>
              <p:nvPr/>
            </p:nvSpPr>
            <p:spPr bwMode="auto">
              <a:xfrm>
                <a:off x="7839171" y="3748428"/>
                <a:ext cx="267114" cy="346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0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Line 13"/>
              <p:cNvSpPr>
                <a:spLocks noChangeShapeType="1"/>
              </p:cNvSpPr>
              <p:nvPr/>
            </p:nvSpPr>
            <p:spPr bwMode="auto">
              <a:xfrm>
                <a:off x="6816721" y="4288510"/>
                <a:ext cx="173337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71" name="矩形 72"/>
              <p:cNvSpPr>
                <a:spLocks noChangeArrowheads="1"/>
              </p:cNvSpPr>
              <p:nvPr/>
            </p:nvSpPr>
            <p:spPr bwMode="auto">
              <a:xfrm>
                <a:off x="7683409" y="4256095"/>
                <a:ext cx="459455" cy="346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5 6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72" name="矩形 73"/>
              <p:cNvSpPr>
                <a:spLocks noChangeArrowheads="1"/>
              </p:cNvSpPr>
              <p:nvPr/>
            </p:nvSpPr>
            <p:spPr bwMode="auto">
              <a:xfrm>
                <a:off x="8068092" y="4253667"/>
                <a:ext cx="267114" cy="346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0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73" name="矩形 75"/>
              <p:cNvSpPr>
                <a:spLocks noChangeArrowheads="1"/>
              </p:cNvSpPr>
              <p:nvPr/>
            </p:nvSpPr>
            <p:spPr bwMode="auto">
              <a:xfrm>
                <a:off x="7852513" y="1721506"/>
                <a:ext cx="267114" cy="346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7353849" y="1731339"/>
              <a:ext cx="202219" cy="346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847" name="文本框 6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1412" y="1534478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AFDBFF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7680" name="图片 6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762" y="1475740"/>
            <a:ext cx="182563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图片 6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2" y="1499553"/>
            <a:ext cx="1825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2" name="矩形 2"/>
          <p:cNvSpPr>
            <a:spLocks noChangeArrowheads="1"/>
          </p:cNvSpPr>
          <p:nvPr/>
        </p:nvSpPr>
        <p:spPr bwMode="auto">
          <a:xfrm>
            <a:off x="630896" y="1127085"/>
            <a:ext cx="10826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计算下面各题。（得数保留两位小数）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（教科书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P117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“练习二十五”第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题）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矩形 65"/>
          <p:cNvSpPr>
            <a:spLocks noChangeArrowheads="1"/>
          </p:cNvSpPr>
          <p:nvPr/>
        </p:nvSpPr>
        <p:spPr bwMode="auto">
          <a:xfrm>
            <a:off x="6108495" y="298060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6419488" y="2989232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8" grpId="0"/>
      <p:bldP spid="10" grpId="0"/>
      <p:bldP spid="4" grpId="0"/>
      <p:bldP spid="21" grpId="0"/>
      <p:bldP spid="22" grpId="0"/>
      <p:bldP spid="24" grpId="0"/>
      <p:bldP spid="26" grpId="0"/>
      <p:bldP spid="28" grpId="0"/>
      <p:bldP spid="29" grpId="0"/>
      <p:bldP spid="31" grpId="0"/>
      <p:bldP spid="40963" grpId="0"/>
      <p:bldP spid="40965" grpId="0"/>
      <p:bldP spid="40967" grpId="0"/>
      <p:bldP spid="40969" grpId="0"/>
      <p:bldP spid="40971" grpId="0"/>
      <p:bldP spid="40973" grpId="0"/>
      <p:bldP spid="47" grpId="0"/>
      <p:bldP spid="7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1187440"/>
            <a:ext cx="125349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在下面的○里填上“＞”或“＜”。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9.9×6.9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○</a:t>
            </a: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70   0.97</a:t>
            </a: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×23.8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○</a:t>
            </a: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24   57.5</a:t>
            </a: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×6.2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○</a:t>
            </a: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420        </a:t>
            </a:r>
            <a:endParaRPr kumimoji="0" lang="zh-CN" altLang="en-US" sz="3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15.6×2.1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○</a:t>
            </a: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  26.4×1.08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○</a:t>
            </a: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26.4  5.9×7.8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○</a:t>
            </a: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        </a:t>
            </a:r>
            <a:endParaRPr kumimoji="0" lang="zh-CN" altLang="en-US" sz="3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1421" y="3276303"/>
            <a:ext cx="6794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7654" y="3228867"/>
            <a:ext cx="9048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77825" y="3228867"/>
            <a:ext cx="8620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96184" y="4467562"/>
            <a:ext cx="8461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510002" y="4467562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589513" y="4460577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</a:p>
        </p:txBody>
      </p:sp>
      <p:sp>
        <p:nvSpPr>
          <p:cNvPr id="37897" name="文本框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223838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AFDBFF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9706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550" y="165100"/>
            <a:ext cx="182563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8913"/>
            <a:ext cx="1825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/>
          <p:nvPr/>
        </p:nvSpPr>
        <p:spPr>
          <a:xfrm>
            <a:off x="614363" y="1669310"/>
            <a:ext cx="7097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（教科书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P117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“练习二十五”第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题）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070" y="1112381"/>
            <a:ext cx="11144250" cy="11401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四川省峨眉山是我国降雨天数最多的地方。峨眉山的年降水量可达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2033.9mm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，平均每月降水量大约有多少毫米？（得数保留一位小数）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3528" y="3252508"/>
            <a:ext cx="77089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2033.9÷12≈169.5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mm)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600010" y="4036124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答：平均每月降水量大约有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169.5mm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9941" name="文本框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223838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AFDBFF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1750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550" y="165100"/>
            <a:ext cx="182563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8913"/>
            <a:ext cx="1825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/>
          <p:nvPr/>
        </p:nvSpPr>
        <p:spPr>
          <a:xfrm>
            <a:off x="457200" y="2288021"/>
            <a:ext cx="8190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（教科书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P116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“练习二十五”第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题）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090" y="1693654"/>
            <a:ext cx="104967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计算下面各题。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1.83+2.7                       2.73×1.5            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5.5×17.3+6.7×5.5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28.5÷15                      8.3-2.63                  3.8+4.29+2.1+4.2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2325" y="3038295"/>
            <a:ext cx="16383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=4.53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29234" y="3038295"/>
            <a:ext cx="1638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=4.095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48860" y="3760181"/>
            <a:ext cx="1638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=132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62325" y="4488417"/>
            <a:ext cx="1638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=1.9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214133" y="4516594"/>
            <a:ext cx="1638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=5.67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51893" y="4488417"/>
            <a:ext cx="1638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=14.39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5" name="文本框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6960" y="1503998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AFDBFF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3802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310" y="1445260"/>
            <a:ext cx="182563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60" y="1469073"/>
            <a:ext cx="1825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/>
          <p:nvPr/>
        </p:nvSpPr>
        <p:spPr>
          <a:xfrm>
            <a:off x="449897" y="1182489"/>
            <a:ext cx="7628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（教科书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P117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“练习二十五”第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题）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1065471"/>
            <a:ext cx="10858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从地球上向月球发射的一个激光信号，经过约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2.56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秒收到从月球反射回来的信号。已知光速是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万千米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秒，算一算这时月球到地球的距离是多少。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12116" y="2207781"/>
            <a:ext cx="5928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（教科书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P117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“练习二十五”第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题）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3923327" y="3065979"/>
            <a:ext cx="47101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30×2.56=76.8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（万千米）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3923327" y="3762892"/>
            <a:ext cx="4648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76.8÷2=38.4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（万千米）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747583" y="4629874"/>
            <a:ext cx="824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答：这时月球到地球的距离是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38.4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万千米。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999391"/>
            <a:ext cx="10858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一个玩具厂做一个毛绒兔原来需要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3.8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元的材料。后来改进了制作方法，每个只需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3.6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元的材料。原来准备做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180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个毛绒兔的材料，现在可以做多少个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32753" y="2199720"/>
            <a:ext cx="6415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（教科书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P118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“练习二十五”第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题）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4322128" y="3282315"/>
            <a:ext cx="53959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解：设现在可以做</a:t>
            </a:r>
            <a:r>
              <a:rPr kumimoji="0" lang="en-US" altLang="zh-CN" sz="240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个。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441315" y="3866515"/>
            <a:ext cx="2819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3.6</a:t>
            </a:r>
            <a:r>
              <a:rPr kumimoji="0" lang="en-US" altLang="zh-CN" sz="240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=3.8×180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5908040" y="4311015"/>
            <a:ext cx="2819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=190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293553" y="4968240"/>
            <a:ext cx="489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答：现在可以做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190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个。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ChangeArrowheads="1"/>
          </p:cNvSpPr>
          <p:nvPr/>
        </p:nvSpPr>
        <p:spPr bwMode="auto">
          <a:xfrm>
            <a:off x="101600" y="1336040"/>
            <a:ext cx="564356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660400" y="1797705"/>
            <a:ext cx="9031288" cy="20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从课后习题中选取；</a:t>
            </a:r>
          </a:p>
          <a:p>
            <a:pPr marL="342900" marR="0" lvl="0" indent="-342900" defTabSz="914400" eaLnBrk="1" fontAlgn="auto" latinLnBrk="0" hangingPunct="1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完成练习册本课时的习题。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五、课后作业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86" y="2143762"/>
            <a:ext cx="3909804" cy="14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23" y="4164583"/>
            <a:ext cx="3848632" cy="144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99" y="3230661"/>
            <a:ext cx="3825822" cy="144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660400" y="1256160"/>
            <a:ext cx="6760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在本学期的学习中，你印象最深的是什么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 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一、展示“成长小档案”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8263" b="24232"/>
          <a:stretch>
            <a:fillRect/>
          </a:stretch>
        </p:blipFill>
        <p:spPr>
          <a:xfrm>
            <a:off x="1" y="956071"/>
            <a:ext cx="4611266" cy="4611266"/>
          </a:xfrm>
          <a:custGeom>
            <a:avLst/>
            <a:gdLst>
              <a:gd name="connsiteX0" fmla="*/ 2211185 w 4611266"/>
              <a:gd name="connsiteY0" fmla="*/ 0 h 4611266"/>
              <a:gd name="connsiteX1" fmla="*/ 4611266 w 4611266"/>
              <a:gd name="connsiteY1" fmla="*/ 2211185 h 4611266"/>
              <a:gd name="connsiteX2" fmla="*/ 2400082 w 4611266"/>
              <a:gd name="connsiteY2" fmla="*/ 4611266 h 4611266"/>
              <a:gd name="connsiteX3" fmla="*/ 0 w 4611266"/>
              <a:gd name="connsiteY3" fmla="*/ 2400082 h 4611266"/>
              <a:gd name="connsiteX4" fmla="*/ 2211185 w 4611266"/>
              <a:gd name="connsiteY4" fmla="*/ 0 h 46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1266" h="4611266">
                <a:moveTo>
                  <a:pt x="2211185" y="0"/>
                </a:moveTo>
                <a:lnTo>
                  <a:pt x="4611266" y="2211185"/>
                </a:lnTo>
                <a:lnTo>
                  <a:pt x="2400082" y="4611266"/>
                </a:lnTo>
                <a:lnTo>
                  <a:pt x="0" y="2400082"/>
                </a:lnTo>
                <a:lnTo>
                  <a:pt x="2211185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60495" r="48229" b="5625"/>
          <a:stretch>
            <a:fillRect/>
          </a:stretch>
        </p:blipFill>
        <p:spPr>
          <a:xfrm>
            <a:off x="1" y="4523998"/>
            <a:ext cx="2314394" cy="2314394"/>
          </a:xfrm>
          <a:custGeom>
            <a:avLst/>
            <a:gdLst>
              <a:gd name="connsiteX0" fmla="*/ 1109793 w 2314394"/>
              <a:gd name="connsiteY0" fmla="*/ 0 h 2314394"/>
              <a:gd name="connsiteX1" fmla="*/ 2314394 w 2314394"/>
              <a:gd name="connsiteY1" fmla="*/ 1109794 h 2314394"/>
              <a:gd name="connsiteX2" fmla="*/ 1204601 w 2314394"/>
              <a:gd name="connsiteY2" fmla="*/ 2314394 h 2314394"/>
              <a:gd name="connsiteX3" fmla="*/ 0 w 2314394"/>
              <a:gd name="connsiteY3" fmla="*/ 1204601 h 2314394"/>
              <a:gd name="connsiteX4" fmla="*/ 1109793 w 2314394"/>
              <a:gd name="connsiteY4" fmla="*/ 0 h 231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394" h="2314394">
                <a:moveTo>
                  <a:pt x="1109793" y="0"/>
                </a:moveTo>
                <a:lnTo>
                  <a:pt x="2314394" y="1109794"/>
                </a:lnTo>
                <a:lnTo>
                  <a:pt x="1204601" y="2314394"/>
                </a:lnTo>
                <a:lnTo>
                  <a:pt x="0" y="1204601"/>
                </a:lnTo>
                <a:lnTo>
                  <a:pt x="1109793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8" t="67743" r="12939" b="5625"/>
          <a:stretch>
            <a:fillRect/>
          </a:stretch>
        </p:blipFill>
        <p:spPr>
          <a:xfrm>
            <a:off x="2173282" y="5019152"/>
            <a:ext cx="1821746" cy="1819240"/>
          </a:xfrm>
          <a:custGeom>
            <a:avLst/>
            <a:gdLst>
              <a:gd name="connsiteX0" fmla="*/ 858289 w 1821746"/>
              <a:gd name="connsiteY0" fmla="*/ 0 h 1819240"/>
              <a:gd name="connsiteX1" fmla="*/ 1821746 w 1821746"/>
              <a:gd name="connsiteY1" fmla="*/ 887628 h 1819240"/>
              <a:gd name="connsiteX2" fmla="*/ 963456 w 1821746"/>
              <a:gd name="connsiteY2" fmla="*/ 1819240 h 1819240"/>
              <a:gd name="connsiteX3" fmla="*/ 0 w 1821746"/>
              <a:gd name="connsiteY3" fmla="*/ 931612 h 1819240"/>
              <a:gd name="connsiteX4" fmla="*/ 858289 w 1821746"/>
              <a:gd name="connsiteY4" fmla="*/ 0 h 181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1746" h="1819240">
                <a:moveTo>
                  <a:pt x="858289" y="0"/>
                </a:moveTo>
                <a:lnTo>
                  <a:pt x="1821746" y="887628"/>
                </a:lnTo>
                <a:lnTo>
                  <a:pt x="963456" y="1819240"/>
                </a:lnTo>
                <a:lnTo>
                  <a:pt x="0" y="931612"/>
                </a:lnTo>
                <a:lnTo>
                  <a:pt x="858289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D90A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D90A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第八单元   总复习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D90A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  <p:sp>
        <p:nvSpPr>
          <p:cNvPr id="18" name="矩形 17"/>
          <p:cNvSpPr/>
          <p:nvPr/>
        </p:nvSpPr>
        <p:spPr>
          <a:xfrm rot="18759254">
            <a:off x="10601064" y="5258054"/>
            <a:ext cx="1318622" cy="1318622"/>
          </a:xfrm>
          <a:prstGeom prst="rect">
            <a:avLst/>
          </a:prstGeom>
          <a:solidFill>
            <a:srgbClr val="8D90A3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 rot="18759254">
            <a:off x="673938" y="1410978"/>
            <a:ext cx="3263392" cy="3263392"/>
          </a:xfrm>
          <a:prstGeom prst="rect">
            <a:avLst/>
          </a:prstGeom>
          <a:noFill/>
          <a:ln>
            <a:solidFill>
              <a:srgbClr val="E1E2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 rot="18759254">
            <a:off x="3239660" y="293123"/>
            <a:ext cx="1637896" cy="1637896"/>
          </a:xfrm>
          <a:prstGeom prst="rect">
            <a:avLst/>
          </a:prstGeom>
          <a:solidFill>
            <a:srgbClr val="E1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18759254">
            <a:off x="277319" y="284642"/>
            <a:ext cx="1342859" cy="1342859"/>
          </a:xfrm>
          <a:prstGeom prst="rect">
            <a:avLst/>
          </a:prstGeom>
          <a:solidFill>
            <a:srgbClr val="E1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295771" y="1438005"/>
            <a:ext cx="2974975" cy="627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B05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小数乘法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2041771" y="2912792"/>
            <a:ext cx="495300" cy="25923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小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数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乘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整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2781546" y="2912792"/>
            <a:ext cx="495300" cy="25923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小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数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乘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小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3522909" y="2912792"/>
            <a:ext cx="496887" cy="25923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积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近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似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值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4264271" y="2912792"/>
            <a:ext cx="496888" cy="25923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连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乘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乘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加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乘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减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5007221" y="2912792"/>
            <a:ext cx="496888" cy="25923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小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数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乘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法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简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算</a:t>
            </a:r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 flipH="1">
            <a:off x="2183059" y="2158730"/>
            <a:ext cx="1258887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 flipH="1">
            <a:off x="3087934" y="2158730"/>
            <a:ext cx="354012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3441946" y="2150792"/>
            <a:ext cx="350838" cy="677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>
            <a:off x="3449884" y="2158730"/>
            <a:ext cx="1635125" cy="59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>
            <a:off x="3441946" y="2160317"/>
            <a:ext cx="963613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6312146" y="1464992"/>
            <a:ext cx="3022600" cy="573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B05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小数除法</a:t>
            </a:r>
          </a:p>
        </p:txBody>
      </p:sp>
      <p:sp>
        <p:nvSpPr>
          <p:cNvPr id="10255" name="Rectangle 3"/>
          <p:cNvSpPr>
            <a:spLocks noChangeArrowheads="1"/>
          </p:cNvSpPr>
          <p:nvPr/>
        </p:nvSpPr>
        <p:spPr bwMode="auto">
          <a:xfrm>
            <a:off x="6242296" y="2863580"/>
            <a:ext cx="533400" cy="2586037"/>
          </a:xfrm>
          <a:prstGeom prst="rect">
            <a:avLst/>
          </a:prstGeom>
          <a:solidFill>
            <a:srgbClr val="FF5E0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整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法</a:t>
            </a:r>
          </a:p>
        </p:txBody>
      </p:sp>
      <p:sp>
        <p:nvSpPr>
          <p:cNvPr id="10256" name="Rectangle 4"/>
          <p:cNvSpPr>
            <a:spLocks noChangeArrowheads="1"/>
          </p:cNvSpPr>
          <p:nvPr/>
        </p:nvSpPr>
        <p:spPr bwMode="auto">
          <a:xfrm>
            <a:off x="6867771" y="2865167"/>
            <a:ext cx="533400" cy="2586038"/>
          </a:xfrm>
          <a:prstGeom prst="rect">
            <a:avLst/>
          </a:prstGeom>
          <a:solidFill>
            <a:srgbClr val="FF5E0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法</a:t>
            </a:r>
          </a:p>
        </p:txBody>
      </p:sp>
      <p:sp>
        <p:nvSpPr>
          <p:cNvPr id="10257" name="Rectangle 5"/>
          <p:cNvSpPr>
            <a:spLocks noChangeArrowheads="1"/>
          </p:cNvSpPr>
          <p:nvPr/>
        </p:nvSpPr>
        <p:spPr bwMode="auto">
          <a:xfrm>
            <a:off x="7539284" y="2868342"/>
            <a:ext cx="533400" cy="2582863"/>
          </a:xfrm>
          <a:prstGeom prst="rect">
            <a:avLst/>
          </a:prstGeom>
          <a:solidFill>
            <a:srgbClr val="FF5E0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商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近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值</a:t>
            </a:r>
          </a:p>
        </p:txBody>
      </p:sp>
      <p:sp>
        <p:nvSpPr>
          <p:cNvPr id="10258" name="Rectangle 6"/>
          <p:cNvSpPr>
            <a:spLocks noChangeArrowheads="1"/>
          </p:cNvSpPr>
          <p:nvPr/>
        </p:nvSpPr>
        <p:spPr bwMode="auto">
          <a:xfrm>
            <a:off x="8242546" y="2842942"/>
            <a:ext cx="533400" cy="2605088"/>
          </a:xfrm>
          <a:prstGeom prst="rect">
            <a:avLst/>
          </a:prstGeom>
          <a:solidFill>
            <a:srgbClr val="FF5E0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循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环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10259" name="Line 8"/>
          <p:cNvSpPr>
            <a:spLocks noChangeShapeType="1"/>
          </p:cNvSpPr>
          <p:nvPr/>
        </p:nvSpPr>
        <p:spPr bwMode="auto">
          <a:xfrm>
            <a:off x="7823446" y="2114280"/>
            <a:ext cx="1397000" cy="754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60" name="Line 9"/>
          <p:cNvSpPr>
            <a:spLocks noChangeShapeType="1"/>
          </p:cNvSpPr>
          <p:nvPr/>
        </p:nvSpPr>
        <p:spPr bwMode="auto">
          <a:xfrm flipH="1">
            <a:off x="6459784" y="2114280"/>
            <a:ext cx="1346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61" name="Line 10"/>
          <p:cNvSpPr>
            <a:spLocks noChangeShapeType="1"/>
          </p:cNvSpPr>
          <p:nvPr/>
        </p:nvSpPr>
        <p:spPr bwMode="auto">
          <a:xfrm flipH="1">
            <a:off x="7112246" y="2114280"/>
            <a:ext cx="693738" cy="738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62" name="Line 11"/>
          <p:cNvSpPr>
            <a:spLocks noChangeShapeType="1"/>
          </p:cNvSpPr>
          <p:nvPr/>
        </p:nvSpPr>
        <p:spPr bwMode="auto">
          <a:xfrm>
            <a:off x="7805984" y="2114280"/>
            <a:ext cx="17462" cy="741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63" name="Line 13"/>
          <p:cNvSpPr>
            <a:spLocks noChangeShapeType="1"/>
          </p:cNvSpPr>
          <p:nvPr/>
        </p:nvSpPr>
        <p:spPr bwMode="auto">
          <a:xfrm>
            <a:off x="7805984" y="2114280"/>
            <a:ext cx="703262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64" name="Rectangle 14"/>
          <p:cNvSpPr>
            <a:spLocks noChangeArrowheads="1"/>
          </p:cNvSpPr>
          <p:nvPr/>
        </p:nvSpPr>
        <p:spPr bwMode="auto">
          <a:xfrm>
            <a:off x="8909296" y="2857230"/>
            <a:ext cx="533400" cy="2590800"/>
          </a:xfrm>
          <a:prstGeom prst="rect">
            <a:avLst/>
          </a:prstGeom>
          <a:solidFill>
            <a:srgbClr val="FF5E0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解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决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二、整理小数乘、除法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184496"/>
            <a:ext cx="10858500" cy="367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导学提纲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小数乘、除法的计算方法与整数乘、除法的计算方法有什么相同点和不同点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小数混合运算的运算顺序是什么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小数乘、除法的估算要注意什么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什么叫循环小数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二、整理小数乘、除法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958784" y="4503060"/>
            <a:ext cx="15494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5 3 3 0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2009584" y="2439310"/>
            <a:ext cx="163512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2.0 5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×  2.6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982597" y="3441023"/>
            <a:ext cx="112562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1 2 3 0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1766697" y="3448960"/>
            <a:ext cx="1620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152459" y="4531635"/>
            <a:ext cx="26962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2777791" y="4569928"/>
            <a:ext cx="241300" cy="31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28"/>
          <p:cNvGrpSpPr/>
          <p:nvPr/>
        </p:nvGrpSpPr>
        <p:grpSpPr bwMode="auto">
          <a:xfrm>
            <a:off x="6325373" y="2455894"/>
            <a:ext cx="4248150" cy="1611313"/>
            <a:chOff x="3109" y="3129"/>
            <a:chExt cx="2676" cy="1015"/>
          </a:xfrm>
        </p:grpSpPr>
        <p:pic>
          <p:nvPicPr>
            <p:cNvPr id="13331" name="Picture 2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1" y="3306"/>
              <a:ext cx="554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27"/>
            <p:cNvSpPr>
              <a:spLocks noChangeArrowheads="1"/>
            </p:cNvSpPr>
            <p:nvPr/>
          </p:nvSpPr>
          <p:spPr bwMode="auto">
            <a:xfrm>
              <a:off x="3109" y="3129"/>
              <a:ext cx="1687" cy="626"/>
            </a:xfrm>
            <a:prstGeom prst="wedgeRoundRectCallout">
              <a:avLst>
                <a:gd name="adj1" fmla="val 62468"/>
                <a:gd name="adj2" fmla="val -1078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先按照整数乘法计算，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因数中有几位小数，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积中也应有几位小数。</a:t>
              </a:r>
              <a:endPara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5"/>
          <p:cNvGrpSpPr/>
          <p:nvPr/>
        </p:nvGrpSpPr>
        <p:grpSpPr bwMode="auto">
          <a:xfrm>
            <a:off x="4704787" y="3566404"/>
            <a:ext cx="3765550" cy="1460500"/>
            <a:chOff x="2560" y="1797"/>
            <a:chExt cx="2372" cy="920"/>
          </a:xfrm>
        </p:grpSpPr>
        <p:pic>
          <p:nvPicPr>
            <p:cNvPr id="13329" name="Picture 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60" y="1983"/>
              <a:ext cx="560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27"/>
            <p:cNvSpPr>
              <a:spLocks noChangeArrowheads="1"/>
            </p:cNvSpPr>
            <p:nvPr/>
          </p:nvSpPr>
          <p:spPr bwMode="auto">
            <a:xfrm>
              <a:off x="3334" y="1797"/>
              <a:ext cx="1598" cy="703"/>
            </a:xfrm>
            <a:prstGeom prst="wedgeRoundRectCallout">
              <a:avLst>
                <a:gd name="adj1" fmla="val -61324"/>
                <a:gd name="adj2" fmla="val -526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如果积的末尾有</a:t>
              </a: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要先点上小数点，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再将</a:t>
              </a: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舍去，化简。</a:t>
              </a:r>
              <a:endParaRPr kumimoji="0" lang="zh-CN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992122" y="3991885"/>
            <a:ext cx="86914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4 1 0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>
            <a:cxnSpLocks noChangeShapeType="1"/>
          </p:cNvCxnSpPr>
          <p:nvPr/>
        </p:nvCxnSpPr>
        <p:spPr bwMode="auto">
          <a:xfrm>
            <a:off x="1766697" y="4539573"/>
            <a:ext cx="1620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459516" y="1929467"/>
            <a:ext cx="27352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2.05×2.6=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153800" y="1955196"/>
            <a:ext cx="155098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5.33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663174" y="5311462"/>
            <a:ext cx="787792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规律：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一个数（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除外）乘大于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的数，积比原来的数大；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一个数（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除外）乘小于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的数，积比原来的数小。</a:t>
            </a:r>
          </a:p>
        </p:txBody>
      </p:sp>
      <p:sp>
        <p:nvSpPr>
          <p:cNvPr id="19" name="TextBox 21"/>
          <p:cNvSpPr txBox="1"/>
          <p:nvPr/>
        </p:nvSpPr>
        <p:spPr>
          <a:xfrm>
            <a:off x="663174" y="1153329"/>
            <a:ext cx="1592684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小数乘法</a:t>
            </a:r>
          </a:p>
        </p:txBody>
      </p:sp>
      <p:sp>
        <p:nvSpPr>
          <p:cNvPr id="20" name="云形标注 7"/>
          <p:cNvSpPr/>
          <p:nvPr/>
        </p:nvSpPr>
        <p:spPr>
          <a:xfrm>
            <a:off x="5591196" y="1294849"/>
            <a:ext cx="2575677" cy="967582"/>
          </a:xfrm>
          <a:prstGeom prst="cloudCallout">
            <a:avLst>
              <a:gd name="adj1" fmla="val -33002"/>
              <a:gd name="adj2" fmla="val 7165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乘法怎么验算呢？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二、整理小数乘、除法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4" grpId="0"/>
      <p:bldP spid="16" grpId="0" bldLvl="0" animBg="1"/>
      <p:bldP spid="17" grpId="0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09" y="4836761"/>
            <a:ext cx="18780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0204" y="1811182"/>
            <a:ext cx="169950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11.5÷0.28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5641940" y="1670456"/>
            <a:ext cx="365837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除数是小数的计算方法：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5784607" y="3210534"/>
            <a:ext cx="3405099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）按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整数除法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的方法去除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5814190" y="3784432"/>
            <a:ext cx="340509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商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的小数点要和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被除数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的小数点对齐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5814190" y="4697775"/>
            <a:ext cx="3547766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）整数部分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不够除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商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点上小数点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845766" y="5575759"/>
            <a:ext cx="3547766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）如果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有余数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，要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添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再除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1788602" y="4261486"/>
            <a:ext cx="187102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0.144÷0.16</a:t>
            </a:r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2724115" y="2503018"/>
            <a:ext cx="78418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11.5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1431890" y="2458568"/>
            <a:ext cx="78418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0.28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770179" y="2609995"/>
            <a:ext cx="3148619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）用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商不变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定律，同扩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0401" y="1133507"/>
            <a:ext cx="1484242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小数除法</a:t>
            </a:r>
          </a:p>
        </p:txBody>
      </p:sp>
      <p:sp>
        <p:nvSpPr>
          <p:cNvPr id="19471" name="文本框 2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79490" y="1120322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AFDBFF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4351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40" y="1061584"/>
            <a:ext cx="182563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图片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90" y="1085397"/>
            <a:ext cx="1825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682679" y="2715447"/>
            <a:ext cx="241300" cy="241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099558" y="2727641"/>
            <a:ext cx="241300" cy="241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480522" y="2503018"/>
            <a:ext cx="4032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446972" y="2568750"/>
            <a:ext cx="242887" cy="241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 bwMode="auto">
          <a:xfrm>
            <a:off x="1860148" y="3348614"/>
            <a:ext cx="2360180" cy="637653"/>
            <a:chOff x="2026871" y="3068096"/>
            <a:chExt cx="2360179" cy="637653"/>
          </a:xfrm>
        </p:grpSpPr>
        <p:pic>
          <p:nvPicPr>
            <p:cNvPr id="14371" name="图片 4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461" y="3068096"/>
              <a:ext cx="1879589" cy="63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41"/>
            <p:cNvSpPr txBox="1">
              <a:spLocks noChangeArrowheads="1"/>
            </p:cNvSpPr>
            <p:nvPr/>
          </p:nvSpPr>
          <p:spPr bwMode="auto">
            <a:xfrm>
              <a:off x="2732088" y="3103850"/>
              <a:ext cx="1644649" cy="4616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1 1 5 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34" name="Text Box 42"/>
            <p:cNvSpPr txBox="1">
              <a:spLocks noChangeArrowheads="1"/>
            </p:cNvSpPr>
            <p:nvPr/>
          </p:nvSpPr>
          <p:spPr bwMode="auto">
            <a:xfrm>
              <a:off x="2026871" y="3103410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28</a:t>
              </a:r>
            </a:p>
          </p:txBody>
        </p:sp>
      </p:grp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2429722" y="4820886"/>
            <a:ext cx="156368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0.144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073997" y="4800249"/>
            <a:ext cx="78418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0.16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1080595" y="4870602"/>
            <a:ext cx="241300" cy="2444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343079" y="5084427"/>
            <a:ext cx="241300" cy="241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678836" y="5084427"/>
            <a:ext cx="241300" cy="241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441116" y="4910431"/>
            <a:ext cx="244475" cy="241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65" name="对象 1"/>
          <p:cNvGraphicFramePr>
            <a:graphicFrameLocks noChangeAspect="1"/>
          </p:cNvGraphicFramePr>
          <p:nvPr/>
        </p:nvGraphicFramePr>
        <p:xfrm>
          <a:off x="6207090" y="424928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9" imgW="434975" imgH="676910" progId="Equation.DSMT4">
                  <p:embed/>
                </p:oleObj>
              </mc:Choice>
              <mc:Fallback>
                <p:oleObj name="Equation" r:id="rId9" imgW="434975" imgH="67691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090" y="4249284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图片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79" y="2415424"/>
            <a:ext cx="1879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 bwMode="auto">
          <a:xfrm>
            <a:off x="1279490" y="5648932"/>
            <a:ext cx="2514600" cy="690301"/>
            <a:chOff x="1655763" y="5719762"/>
            <a:chExt cx="2514600" cy="690302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657475" y="5740399"/>
              <a:ext cx="784189" cy="461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14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655763" y="5719762"/>
              <a:ext cx="527709" cy="461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16</a:t>
              </a:r>
            </a:p>
          </p:txBody>
        </p:sp>
        <p:pic>
          <p:nvPicPr>
            <p:cNvPr id="14370" name="图片 4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774" y="5772411"/>
              <a:ext cx="1879589" cy="63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二、整理小数乘、除法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9" grpId="0"/>
      <p:bldP spid="23" grpId="0"/>
      <p:bldP spid="24" grpId="0"/>
      <p:bldP spid="25" grpId="0"/>
      <p:bldP spid="11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49525" y="1205508"/>
            <a:ext cx="44164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7.65÷0.85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pic>
        <p:nvPicPr>
          <p:cNvPr id="16387" name="图片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2439260"/>
            <a:ext cx="14922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6"/>
          <p:cNvGrpSpPr/>
          <p:nvPr/>
        </p:nvGrpSpPr>
        <p:grpSpPr bwMode="auto">
          <a:xfrm>
            <a:off x="2066935" y="2868031"/>
            <a:ext cx="1582737" cy="1251282"/>
            <a:chOff x="163" y="3968"/>
            <a:chExt cx="748" cy="591"/>
          </a:xfrm>
        </p:grpSpPr>
        <p:sp>
          <p:nvSpPr>
            <p:cNvPr id="6" name="Text Box 44"/>
            <p:cNvSpPr txBox="1">
              <a:spLocks noChangeArrowheads="1"/>
            </p:cNvSpPr>
            <p:nvPr/>
          </p:nvSpPr>
          <p:spPr bwMode="auto">
            <a:xfrm>
              <a:off x="163" y="4167"/>
              <a:ext cx="748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扩大到它的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100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倍</a:t>
              </a:r>
            </a:p>
          </p:txBody>
        </p:sp>
        <p:sp>
          <p:nvSpPr>
            <p:cNvPr id="7" name="Line 45"/>
            <p:cNvSpPr>
              <a:spLocks noChangeShapeType="1"/>
            </p:cNvSpPr>
            <p:nvPr/>
          </p:nvSpPr>
          <p:spPr bwMode="auto">
            <a:xfrm flipV="1">
              <a:off x="576" y="3968"/>
              <a:ext cx="0" cy="2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3014663" y="2345598"/>
            <a:ext cx="52770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3798494" y="2390047"/>
            <a:ext cx="86914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7 65</a:t>
            </a:r>
          </a:p>
        </p:txBody>
      </p:sp>
      <p:grpSp>
        <p:nvGrpSpPr>
          <p:cNvPr id="15" name="Group 49"/>
          <p:cNvGrpSpPr/>
          <p:nvPr/>
        </p:nvGrpSpPr>
        <p:grpSpPr bwMode="auto">
          <a:xfrm>
            <a:off x="4773772" y="2464297"/>
            <a:ext cx="2084227" cy="831409"/>
            <a:chOff x="341" y="3729"/>
            <a:chExt cx="985" cy="393"/>
          </a:xfrm>
        </p:grpSpPr>
        <p:sp>
          <p:nvSpPr>
            <p:cNvPr id="7191" name="Text Box 50"/>
            <p:cNvSpPr txBox="1">
              <a:spLocks noChangeArrowheads="1"/>
            </p:cNvSpPr>
            <p:nvPr/>
          </p:nvSpPr>
          <p:spPr bwMode="auto">
            <a:xfrm>
              <a:off x="569" y="3729"/>
              <a:ext cx="757" cy="39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扩大到它的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100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倍</a:t>
              </a:r>
            </a:p>
          </p:txBody>
        </p:sp>
        <p:sp>
          <p:nvSpPr>
            <p:cNvPr id="16409" name="Line 51"/>
            <p:cNvSpPr>
              <a:spLocks noChangeShapeType="1"/>
            </p:cNvSpPr>
            <p:nvPr/>
          </p:nvSpPr>
          <p:spPr bwMode="auto">
            <a:xfrm rot="16200000" flipH="1" flipV="1">
              <a:off x="439" y="3705"/>
              <a:ext cx="0" cy="1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476750" y="1183283"/>
            <a:ext cx="711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624891" y="1181651"/>
            <a:ext cx="25352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（个）</a:t>
            </a:r>
          </a:p>
        </p:txBody>
      </p:sp>
      <p:sp>
        <p:nvSpPr>
          <p:cNvPr id="21514" name="矩形 31"/>
          <p:cNvSpPr>
            <a:spLocks noChangeArrowheads="1"/>
          </p:cNvSpPr>
          <p:nvPr/>
        </p:nvSpPr>
        <p:spPr bwMode="auto">
          <a:xfrm>
            <a:off x="2608263" y="2342423"/>
            <a:ext cx="43973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11" name="矩形 33"/>
          <p:cNvSpPr>
            <a:spLocks noChangeArrowheads="1"/>
          </p:cNvSpPr>
          <p:nvPr/>
        </p:nvSpPr>
        <p:spPr bwMode="auto">
          <a:xfrm>
            <a:off x="4049713" y="2318610"/>
            <a:ext cx="26962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40188" y="2261460"/>
            <a:ext cx="3857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4315397" y="2077906"/>
            <a:ext cx="35618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3882248" y="2838963"/>
            <a:ext cx="78418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7 65</a:t>
            </a: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3646488" y="3356962"/>
            <a:ext cx="1450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4274342" y="3348302"/>
            <a:ext cx="5715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0401" y="4915587"/>
            <a:ext cx="78333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除数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变成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整数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，被除数和除数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同时扩大相同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的倍数。</a:t>
            </a:r>
          </a:p>
        </p:txBody>
      </p:sp>
      <p:sp>
        <p:nvSpPr>
          <p:cNvPr id="44" name="云形标注 43"/>
          <p:cNvSpPr/>
          <p:nvPr/>
        </p:nvSpPr>
        <p:spPr>
          <a:xfrm>
            <a:off x="6965950" y="1720834"/>
            <a:ext cx="4800600" cy="1803400"/>
          </a:xfrm>
          <a:prstGeom prst="cloudCallout">
            <a:avLst>
              <a:gd name="adj1" fmla="val -39748"/>
              <a:gd name="adj2" fmla="val 8327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除法怎么验算呢？</a:t>
            </a:r>
          </a:p>
        </p:txBody>
      </p:sp>
      <p:sp>
        <p:nvSpPr>
          <p:cNvPr id="21523" name="文本框 2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223838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AFDBFF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404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550" y="165100"/>
            <a:ext cx="182563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图片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8913"/>
            <a:ext cx="1825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31"/>
          <p:cNvSpPr>
            <a:spLocks noChangeArrowheads="1"/>
          </p:cNvSpPr>
          <p:nvPr/>
        </p:nvSpPr>
        <p:spPr bwMode="auto">
          <a:xfrm>
            <a:off x="2852738" y="2350360"/>
            <a:ext cx="635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213" y="2301148"/>
            <a:ext cx="3841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二、整理小数乘、除法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4.81481E-6 L 0.02917 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4.81481E-6 L 0.05209 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2.46914E-7 L 0.02917 2.46914E-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2.46914E-7 L 0.05208 2.46914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1514" grpId="0"/>
      <p:bldP spid="16411" grpId="0"/>
      <p:bldP spid="37" grpId="0"/>
      <p:bldP spid="37" grpId="1"/>
      <p:bldP spid="37" grpId="2"/>
      <p:bldP spid="38" grpId="0"/>
      <p:bldP spid="39" grpId="0"/>
      <p:bldP spid="43" grpId="0" animBg="1"/>
      <p:bldP spid="44" grpId="0" animBg="1"/>
      <p:bldP spid="27" grpId="0"/>
      <p:bldP spid="16" grpId="0"/>
      <p:bldP spid="16" grpId="1"/>
      <p:bldP spid="1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245" y="1168698"/>
            <a:ext cx="54800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）计算：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460" y="2540001"/>
            <a:ext cx="8712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27×3=</a:t>
            </a:r>
            <a:r>
              <a:rPr kumimoji="0" lang="en-US" altLang="zh-CN" sz="240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24÷6=</a:t>
            </a:r>
            <a:r>
              <a:rPr kumimoji="0" lang="en-US" altLang="zh-CN" sz="240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.</a:t>
            </a:r>
            <a:r>
              <a:rPr kumimoji="0" lang="en-US" altLang="zh-CN" sz="24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" y="3221981"/>
            <a:ext cx="8712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2.7×3=</a:t>
            </a:r>
            <a:r>
              <a:rPr kumimoji="0" lang="en-US" altLang="zh-CN" sz="240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2.4÷6=</a:t>
            </a:r>
            <a:r>
              <a:rPr kumimoji="0" lang="en-US" altLang="zh-CN" sz="240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.</a:t>
            </a:r>
            <a:r>
              <a:rPr kumimoji="0" lang="en-US" altLang="zh-CN" sz="24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400" y="4040807"/>
            <a:ext cx="8712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2.7×0.3=</a:t>
            </a:r>
            <a:r>
              <a:rPr kumimoji="0" lang="en-US" altLang="zh-CN" sz="240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2.4÷0.6=</a:t>
            </a:r>
            <a:r>
              <a:rPr kumimoji="0" lang="en-US" altLang="zh-CN" sz="240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.</a:t>
            </a:r>
            <a:r>
              <a:rPr kumimoji="0" lang="en-US" altLang="zh-CN" sz="24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358" y="4796807"/>
            <a:ext cx="8712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2.7×0.03=</a:t>
            </a:r>
            <a:r>
              <a:rPr kumimoji="0" lang="en-US" altLang="zh-CN" sz="240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2.4÷0.06=</a:t>
            </a:r>
            <a:r>
              <a:rPr kumimoji="0" lang="en-US" altLang="zh-CN" sz="240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.</a:t>
            </a:r>
            <a:r>
              <a:rPr kumimoji="0" lang="en-US" altLang="zh-CN" sz="24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5153" y="2513878"/>
            <a:ext cx="7302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1535" y="2495551"/>
            <a:ext cx="6540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9290" y="3157207"/>
            <a:ext cx="8191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8.1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6620" y="3147045"/>
            <a:ext cx="990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6300" y="3986824"/>
            <a:ext cx="1066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0.81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8560" y="4034458"/>
            <a:ext cx="6953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8865" y="4776173"/>
            <a:ext cx="12477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0.081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5095" y="4715254"/>
            <a:ext cx="9842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8034337" y="2436466"/>
            <a:ext cx="3324860" cy="1213872"/>
            <a:chOff x="3431857" y="209795"/>
            <a:chExt cx="3724275" cy="1359186"/>
          </a:xfrm>
        </p:grpSpPr>
        <p:sp>
          <p:nvSpPr>
            <p:cNvPr id="16" name="云形标注 15"/>
            <p:cNvSpPr/>
            <p:nvPr/>
          </p:nvSpPr>
          <p:spPr>
            <a:xfrm>
              <a:off x="3431857" y="209795"/>
              <a:ext cx="3724275" cy="1359186"/>
            </a:xfrm>
            <a:prstGeom prst="cloudCallout">
              <a:avLst>
                <a:gd name="adj1" fmla="val -45892"/>
                <a:gd name="adj2" fmla="val 573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87891" y="600137"/>
              <a:ext cx="2738438" cy="3461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你发现什么规律了吗？</a:t>
              </a:r>
            </a:p>
          </p:txBody>
        </p:sp>
      </p:grpSp>
      <p:sp>
        <p:nvSpPr>
          <p:cNvPr id="23568" name="文本框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37920" y="1646238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AFDBFF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449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270" y="1587500"/>
            <a:ext cx="182563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图片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320" y="1611313"/>
            <a:ext cx="1825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"/>
          <p:cNvSpPr txBox="1"/>
          <p:nvPr/>
        </p:nvSpPr>
        <p:spPr>
          <a:xfrm>
            <a:off x="202247" y="1677124"/>
            <a:ext cx="4786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（教科书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P113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40" y="3958910"/>
            <a:ext cx="1277793" cy="167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725" y="1444943"/>
            <a:ext cx="10798175" cy="35561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除法中的变化规律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①商不变的性质：被除数和除数同时乘或除以相同的数（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除外），商</a:t>
            </a:r>
            <a:r>
              <a:rPr kumimoji="0" lang="zh-CN" altLang="en-US" sz="240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②除数不变，被除数扩大，商 </a:t>
            </a:r>
            <a:r>
              <a:rPr kumimoji="0" lang="zh-CN" altLang="en-US" sz="240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③被除数不变，除数缩小，商</a:t>
            </a:r>
            <a:r>
              <a:rPr kumimoji="0" lang="zh-CN" altLang="en-US" sz="240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0114280" y="2573725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不变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881880" y="3561080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扩大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881879" y="4406632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扩大</a:t>
            </a:r>
          </a:p>
        </p:txBody>
      </p:sp>
      <p:sp>
        <p:nvSpPr>
          <p:cNvPr id="2560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223838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AFDBFF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487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550" y="165100"/>
            <a:ext cx="182563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8913"/>
            <a:ext cx="1825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mQ2K7hprd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80K17zwcV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M5RT5nCZ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mQ2K7hprd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80K17zwcV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M5RT5nCZ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mQ2K7hprd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80K17zwcV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M5RT5nCZ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mQ2K7hprd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80K17zwcV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80K17zwcV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M5RT5nCZ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mQ2K7hprd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80K17zwcV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M5RT5nCZ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mQ2K7hprd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80K17zwcV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M5RT5nCZx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mQ2K7hprd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80K17zwcV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M5RT5nCZx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M5RT5nCZx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mQ2K7hprd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mQ2K7hprd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80K17zwcV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M5RT5nCZ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mQ2K7hprd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80K17zwcV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M5RT5nCZx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1268</Words>
  <Application>Microsoft Office PowerPoint</Application>
  <PresentationFormat>宽屏</PresentationFormat>
  <Paragraphs>306</Paragraphs>
  <Slides>20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www.2ppt.com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32</cp:revision>
  <dcterms:created xsi:type="dcterms:W3CDTF">2020-06-25T13:11:00Z</dcterms:created>
  <dcterms:modified xsi:type="dcterms:W3CDTF">2023-01-17T03:30:19Z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7B36C40913104B2BBA1D98676A71AB2B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