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8" r:id="rId3"/>
    <p:sldId id="289" r:id="rId4"/>
    <p:sldId id="290" r:id="rId5"/>
    <p:sldId id="257" r:id="rId6"/>
    <p:sldId id="260" r:id="rId7"/>
    <p:sldId id="274" r:id="rId8"/>
    <p:sldId id="261" r:id="rId9"/>
    <p:sldId id="263" r:id="rId10"/>
    <p:sldId id="265" r:id="rId11"/>
    <p:sldId id="267" r:id="rId12"/>
    <p:sldId id="269" r:id="rId13"/>
    <p:sldId id="273" r:id="rId14"/>
    <p:sldId id="292" r:id="rId15"/>
    <p:sldId id="275" r:id="rId16"/>
    <p:sldId id="293" r:id="rId17"/>
    <p:sldId id="285" r:id="rId18"/>
    <p:sldId id="283" r:id="rId19"/>
    <p:sldId id="29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76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6600"/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294" y="-264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853C1B6-C021-44F4-B50E-8013213E916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3C1B6-C021-44F4-B50E-8013213E9166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F45FE79-E7C2-4D5A-87B6-986B01121220}" type="slidenum">
              <a:rPr lang="zh-CN" altLang="en-US"/>
              <a:t>22</a:t>
            </a:fld>
            <a:endParaRPr lang="en-US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B94-3C7A-4180-9D58-3CD5E30274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3D7B5-1268-4DCE-A4CF-717794F0AC9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CB5E3-EC2B-485B-B0C6-F02D22CC44A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80ACA-0E67-4FD9-A151-D5562206B2B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075781-B675-4ADB-A35A-D9958C72908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B94-3C7A-4180-9D58-3CD5E30274B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9DEBF-E97F-4FBD-9956-B82401BB196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F9CD-3770-40B2-9B66-2683F002CFD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FB5B6-7DE1-4209-903A-76DDF6713CB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F429C-90CE-41BC-B154-AC7E5EEEF43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1B80F-8CDC-4E48-AE31-8E9C113DC58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7F7F2-2097-4BDF-8C39-B2501B60844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01857-C538-4F16-812B-72F0F48F2E5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F3D8F74-FB2C-4BDE-9610-04CC8CA027B1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say.mp3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file:///C:\Users\helen\Desktop\&#26032;&#24314;&#25991;&#20214;&#22841;%20(4)\&#26032;&#24314;&#25991;&#20214;&#22841;\&#26032;&#24314;&#25991;&#20214;&#22841;%20(2)\Listen%20and%20say..sw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elen\Desktop\&#26032;&#24314;&#25991;&#20214;&#22841;%20(4)\&#26032;&#24314;&#25991;&#20214;&#22841;\&#26032;&#24314;&#25991;&#20214;&#22841;%20(2)\Fun%20with%20language.swf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uanxiangshijiekatongzhuomianbizhi_370570_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07" y="980728"/>
            <a:ext cx="9144000" cy="2160240"/>
          </a:xfrm>
        </p:spPr>
        <p:txBody>
          <a:bodyPr/>
          <a:lstStyle/>
          <a:p>
            <a:r>
              <a:rPr lang="zh-CN" altLang="en-US" sz="5400" dirty="0">
                <a:latin typeface="Dotum" pitchFamily="34" charset="-127"/>
                <a:ea typeface="Dotum" pitchFamily="34" charset="-127"/>
              </a:rPr>
              <a:t>Unit </a:t>
            </a:r>
            <a:r>
              <a:rPr lang="zh-CN" altLang="en-US" sz="5400" dirty="0" smtClean="0">
                <a:latin typeface="Dotum" pitchFamily="34" charset="-127"/>
                <a:ea typeface="Dotum" pitchFamily="34" charset="-127"/>
              </a:rPr>
              <a:t>9</a:t>
            </a:r>
            <a:r>
              <a:rPr lang="en-US" altLang="zh-CN" sz="5400" dirty="0" smtClean="0">
                <a:latin typeface="Dotum" pitchFamily="34" charset="-127"/>
                <a:ea typeface="Dotum" pitchFamily="34" charset="-127"/>
              </a:rPr>
              <a:t/>
            </a:r>
            <a:br>
              <a:rPr lang="en-US" altLang="zh-CN" sz="5400" dirty="0" smtClean="0">
                <a:latin typeface="Dotum" pitchFamily="34" charset="-127"/>
                <a:ea typeface="Dotum" pitchFamily="34" charset="-127"/>
              </a:rPr>
            </a:br>
            <a:r>
              <a:rPr lang="zh-CN" altLang="en-US" sz="5400" dirty="0" smtClean="0">
                <a:latin typeface="Dotum" pitchFamily="34" charset="-127"/>
                <a:ea typeface="Dotum" pitchFamily="34" charset="-127"/>
              </a:rPr>
              <a:t>Who </a:t>
            </a:r>
            <a:r>
              <a:rPr lang="zh-CN" altLang="en-US" sz="5400" dirty="0">
                <a:latin typeface="Dotum" pitchFamily="34" charset="-127"/>
                <a:ea typeface="Dotum" pitchFamily="34" charset="-127"/>
              </a:rPr>
              <a:t>is this cute baby?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508518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sister lovely</a:t>
            </a:r>
          </a:p>
          <a:p>
            <a:r>
              <a:rPr lang="zh-CN" altLang="en-US" sz="6000" dirty="0">
                <a:latin typeface="Comic Sans MS" panose="030F0702030302020204" pitchFamily="66" charset="0"/>
              </a:rPr>
              <a:t> lovely </a:t>
            </a:r>
          </a:p>
          <a:p>
            <a:r>
              <a:rPr lang="zh-CN" altLang="en-US" sz="6000" dirty="0">
                <a:latin typeface="Comic Sans MS" panose="030F0702030302020204" pitchFamily="66" charset="0"/>
              </a:rPr>
              <a:t>(可爱的）</a:t>
            </a:r>
          </a:p>
          <a:p>
            <a:endParaRPr lang="zh-CN" altLang="en-US" sz="6000" dirty="0">
              <a:latin typeface="Comic Sans MS" panose="030F0702030302020204" pitchFamily="66" charset="0"/>
            </a:endParaRPr>
          </a:p>
          <a:p>
            <a:endParaRPr lang="zh-CN" alt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3317" name="Picture 5" descr="康枝子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53088" y="1601788"/>
            <a:ext cx="2808287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brother heavy</a:t>
            </a:r>
          </a:p>
          <a:p>
            <a:r>
              <a:rPr lang="zh-CN" altLang="en-US" sz="6000" b="1" dirty="0">
                <a:latin typeface="Comic Sans MS" panose="030F0702030302020204" pitchFamily="66" charset="0"/>
              </a:rPr>
              <a:t> heavy</a:t>
            </a:r>
          </a:p>
          <a:p>
            <a:r>
              <a:rPr lang="zh-CN" altLang="en-US" sz="6000" b="1" dirty="0">
                <a:latin typeface="Comic Sans MS" panose="030F0702030302020204" pitchFamily="66" charset="0"/>
              </a:rPr>
              <a:t>（重的）</a:t>
            </a:r>
          </a:p>
          <a:p>
            <a:endParaRPr lang="zh-CN" altLang="en-US" sz="6000" b="1" dirty="0">
              <a:latin typeface="Comic Sans MS" panose="030F0702030302020204" pitchFamily="66" charset="0"/>
            </a:endParaRPr>
          </a:p>
          <a:p>
            <a:endParaRPr lang="zh-CN" alt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4341" name="Picture 5" descr="康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35600" y="1196975"/>
            <a:ext cx="3251200" cy="4929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600">
                <a:latin typeface="Comic Sans MS" panose="030F0702030302020204" pitchFamily="66" charset="0"/>
              </a:rPr>
              <a:t>grandfather old</a:t>
            </a:r>
          </a:p>
          <a:p>
            <a:r>
              <a:rPr lang="zh-CN" altLang="en-US" sz="6000">
                <a:latin typeface="Comic Sans MS" panose="030F0702030302020204" pitchFamily="66" charset="0"/>
              </a:rPr>
              <a:t> old (老的）</a:t>
            </a:r>
          </a:p>
          <a:p>
            <a:endParaRPr lang="zh-CN" altLang="en-US" sz="6000">
              <a:latin typeface="Comic Sans MS" panose="030F0702030302020204" pitchFamily="66" charset="0"/>
            </a:endParaRPr>
          </a:p>
        </p:txBody>
      </p:sp>
      <p:pic>
        <p:nvPicPr>
          <p:cNvPr id="15365" name="Picture 5" descr="康伯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37188" y="1601788"/>
            <a:ext cx="3249612" cy="42052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186363" cy="4525963"/>
          </a:xfrm>
        </p:spPr>
        <p:txBody>
          <a:bodyPr/>
          <a:lstStyle/>
          <a:p>
            <a:r>
              <a:rPr lang="zh-CN" altLang="en-US" sz="3600">
                <a:latin typeface="Comic Sans MS" panose="030F0702030302020204" pitchFamily="66" charset="0"/>
              </a:rPr>
              <a:t>grandmother happy</a:t>
            </a:r>
          </a:p>
          <a:p>
            <a:r>
              <a:rPr lang="zh-CN" altLang="en-US" sz="5400">
                <a:latin typeface="Comic Sans MS" panose="030F0702030302020204" pitchFamily="66" charset="0"/>
              </a:rPr>
              <a:t> happy</a:t>
            </a:r>
            <a:r>
              <a:rPr lang="zh-CN" altLang="en-US" sz="4000">
                <a:latin typeface="Comic Sans MS" panose="030F0702030302020204" pitchFamily="66" charset="0"/>
              </a:rPr>
              <a:t>（高兴的）</a:t>
            </a:r>
          </a:p>
          <a:p>
            <a:endParaRPr lang="zh-CN" altLang="en-US" sz="4000">
              <a:latin typeface="Comic Sans MS" panose="030F0702030302020204" pitchFamily="66" charset="0"/>
            </a:endParaRPr>
          </a:p>
          <a:p>
            <a:endParaRPr lang="zh-CN" altLang="en-US" sz="6000">
              <a:latin typeface="Comic Sans MS" panose="030F0702030302020204" pitchFamily="66" charset="0"/>
            </a:endParaRPr>
          </a:p>
        </p:txBody>
      </p:sp>
      <p:pic>
        <p:nvPicPr>
          <p:cNvPr id="16389" name="Picture 5" descr="康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37188" y="1603375"/>
            <a:ext cx="2952750" cy="4203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ooksa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1388" y="981075"/>
            <a:ext cx="4392612" cy="4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My family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600" dirty="0"/>
              <a:t>Mother </a:t>
            </a:r>
            <a:r>
              <a:rPr lang="en-US" altLang="zh-CN" sz="3600" dirty="0">
                <a:solidFill>
                  <a:srgbClr val="FF0000"/>
                </a:solidFill>
              </a:rPr>
              <a:t>short</a:t>
            </a:r>
            <a:r>
              <a:rPr lang="en-US" altLang="zh-CN" sz="3600" dirty="0"/>
              <a:t> ,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father </a:t>
            </a:r>
            <a:r>
              <a:rPr lang="en-US" altLang="zh-CN" sz="3600" dirty="0">
                <a:solidFill>
                  <a:schemeClr val="accent2"/>
                </a:solidFill>
              </a:rPr>
              <a:t>tall</a:t>
            </a:r>
            <a:r>
              <a:rPr lang="en-US" altLang="zh-CN" sz="3600" dirty="0"/>
              <a:t>,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brother </a:t>
            </a:r>
            <a:r>
              <a:rPr lang="en-US" altLang="zh-CN" sz="3600" dirty="0">
                <a:solidFill>
                  <a:schemeClr val="folHlink"/>
                </a:solidFill>
              </a:rPr>
              <a:t>heavy</a:t>
            </a:r>
            <a:r>
              <a:rPr lang="en-US" altLang="zh-CN" sz="3600" dirty="0"/>
              <a:t>,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sister </a:t>
            </a:r>
            <a:r>
              <a:rPr lang="en-US" altLang="zh-CN" sz="3600" dirty="0">
                <a:solidFill>
                  <a:srgbClr val="CC00CC"/>
                </a:solidFill>
              </a:rPr>
              <a:t>lovely</a:t>
            </a:r>
            <a:r>
              <a:rPr lang="en-US" altLang="zh-CN" sz="3600" dirty="0"/>
              <a:t>,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grandfather </a:t>
            </a:r>
            <a:r>
              <a:rPr lang="en-US" altLang="zh-CN" sz="3600" dirty="0">
                <a:solidFill>
                  <a:srgbClr val="006600"/>
                </a:solidFill>
              </a:rPr>
              <a:t>old</a:t>
            </a:r>
            <a:r>
              <a:rPr lang="en-US" altLang="zh-CN" sz="3600" dirty="0"/>
              <a:t>,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grandmother </a:t>
            </a:r>
            <a:r>
              <a:rPr lang="en-US" altLang="zh-CN" sz="3600" dirty="0">
                <a:solidFill>
                  <a:srgbClr val="A50021"/>
                </a:solidFill>
              </a:rPr>
              <a:t>happy</a:t>
            </a:r>
            <a:r>
              <a:rPr lang="en-US" altLang="zh-CN" sz="36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CN" sz="3600" dirty="0"/>
              <a:t>That is my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Comic Sans MS" panose="030F0702030302020204" pitchFamily="66" charset="0"/>
              </a:rPr>
              <a:t>review the words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photo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相片  </a:t>
            </a:r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there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is 有    </a:t>
            </a:r>
          </a:p>
          <a:p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tall 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高的     short </a:t>
            </a:r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矮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的   </a:t>
            </a:r>
          </a:p>
          <a:p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lovely </a:t>
            </a:r>
            <a:r>
              <a:rPr lang="zh-CN" altLang="en-US" sz="4000" b="1" dirty="0">
                <a:latin typeface="MS PMincho" pitchFamily="18" charset="-128"/>
                <a:ea typeface="MS PMincho" pitchFamily="18" charset="-128"/>
              </a:rPr>
              <a:t>可爱的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 </a:t>
            </a:r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heavy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重的   </a:t>
            </a:r>
          </a:p>
          <a:p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old 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老的     happy高兴的</a:t>
            </a:r>
          </a:p>
          <a:p>
            <a:r>
              <a:rPr lang="zh-CN" altLang="en-US" sz="4800" b="1" dirty="0" smtClean="0">
                <a:latin typeface="MS PMincho" pitchFamily="18" charset="-128"/>
                <a:ea typeface="MS PMincho" pitchFamily="18" charset="-128"/>
              </a:rPr>
              <a:t>baby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宝宝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Comic Sans MS" panose="030F0702030302020204" pitchFamily="66" charset="0"/>
              </a:rPr>
              <a:t>review the words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zh-CN" altLang="en-US" sz="3600" b="1" dirty="0">
                <a:latin typeface="Comic Sans MS" panose="030F0702030302020204" pitchFamily="66" charset="0"/>
              </a:rPr>
              <a:t>    </a:t>
            </a:r>
            <a:r>
              <a:rPr lang="en-US" altLang="zh-CN" sz="4800" b="1" dirty="0" smtClean="0">
                <a:latin typeface="MS PMincho" pitchFamily="18" charset="-128"/>
                <a:ea typeface="MS PMincho" pitchFamily="18" charset="-128"/>
              </a:rPr>
              <a:t>thin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苗条的</a:t>
            </a:r>
          </a:p>
          <a:p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    </a:t>
            </a:r>
            <a:r>
              <a:rPr lang="en-US" altLang="zh-CN" sz="4800" b="1" dirty="0" smtClean="0">
                <a:latin typeface="MS PMincho" pitchFamily="18" charset="-128"/>
                <a:ea typeface="MS PMincho" pitchFamily="18" charset="-128"/>
              </a:rPr>
              <a:t>fat 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胖的</a:t>
            </a:r>
          </a:p>
          <a:p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    </a:t>
            </a:r>
            <a:r>
              <a:rPr lang="en-US" altLang="zh-CN" sz="4800" b="1" dirty="0" smtClean="0">
                <a:latin typeface="MS PMincho" pitchFamily="18" charset="-128"/>
                <a:ea typeface="MS PMincho" pitchFamily="18" charset="-128"/>
              </a:rPr>
              <a:t>cute </a:t>
            </a:r>
            <a:r>
              <a:rPr lang="zh-CN" altLang="en-US" sz="4000" b="1" dirty="0">
                <a:latin typeface="MS PMincho" pitchFamily="18" charset="-128"/>
                <a:ea typeface="MS PMincho" pitchFamily="18" charset="-128"/>
              </a:rPr>
              <a:t>可爱的</a:t>
            </a:r>
            <a:endParaRPr lang="zh-CN" altLang="en-US" sz="4800" b="1" dirty="0">
              <a:latin typeface="MS PMincho" pitchFamily="18" charset="-128"/>
              <a:ea typeface="MS PMincho" pitchFamily="18" charset="-128"/>
            </a:endParaRPr>
          </a:p>
          <a:p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    </a:t>
            </a:r>
            <a:r>
              <a:rPr lang="en-US" altLang="zh-CN" sz="4800" b="1" dirty="0" smtClean="0">
                <a:latin typeface="MS PMincho" pitchFamily="18" charset="-128"/>
                <a:ea typeface="MS PMincho" pitchFamily="18" charset="-128"/>
              </a:rPr>
              <a:t>uncle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叔叔</a:t>
            </a:r>
          </a:p>
          <a:p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    </a:t>
            </a:r>
            <a:r>
              <a:rPr lang="en-US" altLang="zh-CN" sz="4800" b="1" dirty="0" smtClean="0">
                <a:latin typeface="MS PMincho" pitchFamily="18" charset="-128"/>
                <a:ea typeface="MS PMincho" pitchFamily="18" charset="-128"/>
              </a:rPr>
              <a:t>aunt  </a:t>
            </a:r>
            <a:r>
              <a:rPr lang="zh-CN" altLang="en-US" sz="4800" b="1" dirty="0">
                <a:latin typeface="MS PMincho" pitchFamily="18" charset="-128"/>
                <a:ea typeface="MS PMincho" pitchFamily="18" charset="-128"/>
              </a:rPr>
              <a:t>阿姨</a:t>
            </a:r>
            <a:endParaRPr lang="zh-CN" sz="4800" b="1" dirty="0">
              <a:latin typeface="MS PMincho" pitchFamily="18" charset="-128"/>
              <a:ea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/>
          <a:lstStyle/>
          <a:p>
            <a:r>
              <a:rPr lang="zh-CN" altLang="en-US" sz="7200" b="1" dirty="0">
                <a:latin typeface="Comic Sans MS" panose="030F0702030302020204" pitchFamily="66" charset="0"/>
              </a:rPr>
              <a:t>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>
                <a:latin typeface="Comic Sans MS" panose="030F0702030302020204" pitchFamily="66" charset="0"/>
              </a:rPr>
              <a:t>family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zh-CN" altLang="en-US" sz="3600" b="1" dirty="0">
                <a:latin typeface="Comic Sans MS" panose="030F0702030302020204" pitchFamily="66" charset="0"/>
              </a:rPr>
              <a:t>f--father       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a--</a:t>
            </a:r>
            <a:r>
              <a:rPr lang="zh-CN" altLang="en-US" sz="3600" b="1" dirty="0">
                <a:latin typeface="Comic Sans MS" panose="030F0702030302020204" pitchFamily="66" charset="0"/>
              </a:rPr>
              <a:t>and</a:t>
            </a:r>
          </a:p>
          <a:p>
            <a:r>
              <a:rPr lang="zh-CN" altLang="en-US" sz="3600" b="1" dirty="0">
                <a:latin typeface="Comic Sans MS" panose="030F0702030302020204" pitchFamily="66" charset="0"/>
              </a:rPr>
              <a:t>m--mother      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i-</a:t>
            </a:r>
            <a:r>
              <a:rPr lang="zh-CN" altLang="en-US" sz="3600" b="1" dirty="0">
                <a:latin typeface="Comic Sans MS" panose="030F0702030302020204" pitchFamily="66" charset="0"/>
              </a:rPr>
              <a:t>-I                    l --love         </a:t>
            </a:r>
            <a:r>
              <a:rPr lang="zh-CN" altLang="en-US" sz="3600" b="1" dirty="0" smtClean="0">
                <a:latin typeface="Comic Sans MS" panose="030F0702030302020204" pitchFamily="66" charset="0"/>
              </a:rPr>
              <a:t> y-</a:t>
            </a:r>
            <a:r>
              <a:rPr lang="zh-CN" altLang="en-US" sz="3600" b="1" dirty="0">
                <a:latin typeface="Comic Sans MS" panose="030F0702030302020204" pitchFamily="66" charset="0"/>
              </a:rPr>
              <a:t>-you</a:t>
            </a:r>
          </a:p>
          <a:p>
            <a:r>
              <a:rPr lang="zh-CN" altLang="en-US" sz="3600" b="1" dirty="0">
                <a:latin typeface="Comic Sans MS" panose="030F0702030302020204" pitchFamily="66" charset="0"/>
              </a:rPr>
              <a:t>sentence:father and mother,Ilove you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848600" cy="5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1790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ph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800" b="1">
                <a:latin typeface="Comic Sans MS" panose="030F0702030302020204" pitchFamily="66" charset="0"/>
              </a:rPr>
              <a:t>t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050925" y="5167313"/>
            <a:ext cx="68341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A photo of …’s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review words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4400" b="1" dirty="0"/>
              <a:t>father 爸爸</a:t>
            </a:r>
          </a:p>
          <a:p>
            <a:endParaRPr lang="zh-CN" altLang="en-US" sz="44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4400" b="1" dirty="0"/>
              <a:t>mother妈妈</a:t>
            </a:r>
          </a:p>
          <a:p>
            <a:endParaRPr lang="zh-CN" altLang="en-US" sz="4400" b="1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9600" y="2493963"/>
            <a:ext cx="4038600" cy="3633787"/>
          </a:xfr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7825" y="2493963"/>
            <a:ext cx="32289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 rot="-1101219">
            <a:off x="4140200" y="3357563"/>
            <a:ext cx="21034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4800" b="1">
                <a:latin typeface="Comic Sans MS" panose="030F0702030302020204" pitchFamily="66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6553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>
                <a:solidFill>
                  <a:srgbClr val="FF6600"/>
                </a:solidFill>
              </a:rPr>
              <a:t> </a:t>
            </a:r>
            <a:r>
              <a:rPr lang="en-US" altLang="zh-CN" sz="8800">
                <a:solidFill>
                  <a:srgbClr val="CC66FF"/>
                </a:solidFill>
              </a:rPr>
              <a:t>a cute baby</a:t>
            </a:r>
          </a:p>
        </p:txBody>
      </p:sp>
      <p:pic>
        <p:nvPicPr>
          <p:cNvPr id="26627" name="Picture 3" descr="bab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763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657600" y="3733800"/>
            <a:ext cx="3200400" cy="76200"/>
          </a:xfrm>
          <a:prstGeom prst="rightArrow">
            <a:avLst>
              <a:gd name="adj1" fmla="val 50000"/>
              <a:gd name="adj2" fmla="val 10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4800" b="1">
              <a:latin typeface="Comic Sans MS" panose="030F0702030302020204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781800" y="3276600"/>
            <a:ext cx="15827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b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800" b="1">
                <a:latin typeface="Comic Sans MS" panose="030F0702030302020204" pitchFamily="66" charset="0"/>
              </a:rPr>
              <a:t>by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60950" y="4191000"/>
            <a:ext cx="4083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A cute baby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69925" y="5014913"/>
            <a:ext cx="7002463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Who is the cute baby?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69925" y="5853113"/>
            <a:ext cx="52530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It’s Ben’s c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ou</a:t>
            </a:r>
            <a:r>
              <a:rPr lang="en-US" altLang="zh-CN" sz="4800" b="1">
                <a:latin typeface="Comic Sans MS" panose="030F0702030302020204" pitchFamily="66" charset="0"/>
              </a:rPr>
              <a:t>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ea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4953000" y="3048000"/>
            <a:ext cx="2362200" cy="304800"/>
          </a:xfrm>
          <a:prstGeom prst="rightArrow">
            <a:avLst>
              <a:gd name="adj1" fmla="val 50000"/>
              <a:gd name="adj2" fmla="val 1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086600" y="2819400"/>
            <a:ext cx="18494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ea</a:t>
            </a:r>
            <a:r>
              <a:rPr lang="en-US" altLang="zh-CN" sz="4800" b="1">
                <a:latin typeface="Comic Sans MS" panose="030F0702030302020204" pitchFamily="66" charset="0"/>
              </a:rPr>
              <a:t>v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72000" y="4572000"/>
            <a:ext cx="3844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A heavy boy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90600" y="5181600"/>
            <a:ext cx="76533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Comic Sans MS" panose="030F0702030302020204" pitchFamily="66" charset="0"/>
              </a:rPr>
              <a:t>Who is this              ?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203325" y="5853113"/>
            <a:ext cx="281463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It’s Ben.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800600" y="5181600"/>
            <a:ext cx="30337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lovely girl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876800" y="5257800"/>
            <a:ext cx="3133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heavy boy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914400" y="5867400"/>
            <a:ext cx="52022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It’s Ben’s sister.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1447800" y="2971800"/>
            <a:ext cx="2209800" cy="76200"/>
          </a:xfrm>
          <a:prstGeom prst="leftArrow">
            <a:avLst>
              <a:gd name="adj1" fmla="val 50000"/>
              <a:gd name="adj2" fmla="val 7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4800" b="1">
              <a:latin typeface="Comic Sans MS" panose="030F0702030302020204" pitchFamily="66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28600" y="2438400"/>
            <a:ext cx="1812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l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800" b="1">
                <a:latin typeface="Comic Sans MS" panose="030F0702030302020204" pitchFamily="66" charset="0"/>
              </a:rPr>
              <a:t>vel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3505200"/>
            <a:ext cx="37449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A lovely girl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/>
      <p:bldP spid="27656" grpId="0"/>
      <p:bldP spid="27657" grpId="0" build="allAtOnce"/>
      <p:bldP spid="27658" grpId="0"/>
      <p:bldP spid="27658" grpId="1"/>
      <p:bldP spid="27659" grpId="0" animBg="1"/>
      <p:bldP spid="27660" grpId="0"/>
      <p:bldP spid="27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sten and say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410200" y="2057400"/>
            <a:ext cx="152400" cy="914400"/>
          </a:xfrm>
          <a:prstGeom prst="down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800600" y="2895600"/>
            <a:ext cx="1143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t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al</a:t>
            </a:r>
            <a:r>
              <a:rPr lang="en-US" altLang="zh-CN" sz="4800" b="1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895600" y="1371600"/>
            <a:ext cx="1752600" cy="76200"/>
          </a:xfrm>
          <a:prstGeom prst="leftArrow">
            <a:avLst>
              <a:gd name="adj1" fmla="val 50000"/>
              <a:gd name="adj2" fmla="val 5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143000" y="1066800"/>
            <a:ext cx="17351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sh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or</a:t>
            </a:r>
            <a:r>
              <a:rPr lang="en-US" altLang="zh-CN" sz="4800" b="1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19200" y="5105400"/>
            <a:ext cx="64341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Who is the tall man?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7644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Who is the short woman?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447800" y="5867400"/>
            <a:ext cx="59245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He is Ben’s father.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066800" y="5867400"/>
            <a:ext cx="63769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She is Ben’s mother.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/>
      <p:bldP spid="28677" grpId="0" animBg="1"/>
      <p:bldP spid="28679" grpId="0"/>
      <p:bldP spid="28679" grpId="1"/>
      <p:bldP spid="28680" grpId="0"/>
      <p:bldP spid="28681" grpId="0" build="allAtOnce"/>
      <p:bldP spid="28681" grpId="1" build="allAtOnce"/>
      <p:bldP spid="28682" grpId="0"/>
      <p:bldP spid="2868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b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0"/>
            <a:ext cx="533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4572000"/>
            <a:ext cx="9128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There is a strong man in the photo.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5257800"/>
            <a:ext cx="2970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Who is he?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5867400"/>
            <a:ext cx="4579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>
                <a:latin typeface="Comic Sans MS" panose="030F0702030302020204" pitchFamily="66" charset="0"/>
              </a:rPr>
              <a:t>He is Ben’s uncle.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randfath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0"/>
            <a:ext cx="4648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1752600" y="2743200"/>
            <a:ext cx="1828800" cy="76200"/>
          </a:xfrm>
          <a:prstGeom prst="leftArrow">
            <a:avLst>
              <a:gd name="adj1" fmla="val 50000"/>
              <a:gd name="adj2" fmla="val 6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1676400"/>
            <a:ext cx="3740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gr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800" b="1">
                <a:latin typeface="Comic Sans MS" panose="030F0702030302020204" pitchFamily="66" charset="0"/>
              </a:rPr>
              <a:t>nd</a:t>
            </a:r>
            <a:r>
              <a:rPr lang="en-US" altLang="zh-CN" sz="4800" b="1">
                <a:solidFill>
                  <a:srgbClr val="CC00FF"/>
                </a:solidFill>
                <a:latin typeface="Comic Sans MS" panose="030F0702030302020204" pitchFamily="66" charset="0"/>
              </a:rPr>
              <a:t>father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8925" y="2347913"/>
            <a:ext cx="10302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old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257800" y="3200400"/>
            <a:ext cx="1447800" cy="76200"/>
          </a:xfrm>
          <a:prstGeom prst="rightArrow">
            <a:avLst>
              <a:gd name="adj1" fmla="val 50000"/>
              <a:gd name="adj2" fmla="val 4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257800" y="2209800"/>
            <a:ext cx="3886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gr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800" b="1">
                <a:latin typeface="Comic Sans MS" panose="030F0702030302020204" pitchFamily="66" charset="0"/>
              </a:rPr>
              <a:t>nd</a:t>
            </a:r>
            <a:r>
              <a:rPr lang="en-US" altLang="zh-CN" sz="4800" b="1">
                <a:solidFill>
                  <a:srgbClr val="FF00FF"/>
                </a:solidFill>
                <a:latin typeface="Comic Sans MS" panose="030F0702030302020204" pitchFamily="66" charset="0"/>
              </a:rPr>
              <a:t>mother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629400" y="3124200"/>
            <a:ext cx="18621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happy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0" y="4343400"/>
            <a:ext cx="8964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chemeClr val="hlink"/>
                </a:solidFill>
                <a:latin typeface="Comic Sans MS" panose="030F0702030302020204" pitchFamily="66" charset="0"/>
              </a:rPr>
              <a:t>There is</a:t>
            </a:r>
            <a:r>
              <a:rPr lang="en-US" altLang="zh-CN" sz="4400" b="1">
                <a:latin typeface="Comic Sans MS" panose="030F0702030302020204" pitchFamily="66" charset="0"/>
              </a:rPr>
              <a:t> a/an …  in the picture.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52400" y="5105400"/>
            <a:ext cx="48307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Who is he/she?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04800" y="5791200"/>
            <a:ext cx="40973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He/She is ….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657600" y="0"/>
            <a:ext cx="192881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Ben’s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429000" y="5867400"/>
            <a:ext cx="57499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Ben’s grandfather.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429000" y="5791200"/>
            <a:ext cx="58959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Ben’s grandmother.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77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7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27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278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278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/>
      <p:bldP spid="32774" grpId="0" animBg="1"/>
      <p:bldP spid="32775" grpId="0"/>
      <p:bldP spid="32776" grpId="0"/>
      <p:bldP spid="32777" grpId="0"/>
      <p:bldP spid="32778" grpId="0"/>
      <p:bldP spid="32779" grpId="0"/>
      <p:bldP spid="32780" grpId="0"/>
      <p:bldP spid="32781" grpId="0"/>
      <p:bldP spid="32781" grpId="1"/>
      <p:bldP spid="32782" grpId="0"/>
      <p:bldP spid="3278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Listen and say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897" y="92488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AutoShape 3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620000" y="5638800"/>
            <a:ext cx="1042988" cy="1042988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" y="533400"/>
            <a:ext cx="4496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Comic Sans MS" panose="030F0702030302020204" pitchFamily="66" charset="0"/>
              </a:rPr>
              <a:t>Listen and </a:t>
            </a:r>
            <a:r>
              <a:rPr lang="en-US" altLang="zh-CN" sz="4800" b="1" dirty="0" smtClean="0">
                <a:latin typeface="Comic Sans MS" panose="030F0702030302020204" pitchFamily="66" charset="0"/>
              </a:rPr>
              <a:t>say</a:t>
            </a:r>
            <a:endParaRPr lang="en-US" altLang="zh-CN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48072" y="228600"/>
            <a:ext cx="83716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/>
              <a:t>Watch the video and answer the following questions: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550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6666FF"/>
                </a:solidFill>
              </a:rPr>
              <a:t>1. Is this a photo of Ben’s family?</a:t>
            </a:r>
          </a:p>
        </p:txBody>
      </p:sp>
      <p:pic>
        <p:nvPicPr>
          <p:cNvPr id="34820" name="Picture 4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10668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6600"/>
                </a:solidFill>
              </a:rPr>
              <a:t>Yes, it is.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752600" y="36576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 smtClean="0">
                <a:solidFill>
                  <a:srgbClr val="6666FF"/>
                </a:solidFill>
              </a:rPr>
              <a:t>2.Who is the strong man?</a:t>
            </a:r>
            <a:endParaRPr lang="en-US" altLang="zh-CN" sz="3600" dirty="0">
              <a:solidFill>
                <a:srgbClr val="6666FF"/>
              </a:solidFill>
            </a:endParaRPr>
          </a:p>
        </p:txBody>
      </p:sp>
      <p:pic>
        <p:nvPicPr>
          <p:cNvPr id="34823" name="Picture 7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181600"/>
            <a:ext cx="10668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124200" y="533400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6600"/>
                </a:solidFill>
              </a:rPr>
              <a:t>He is Ben’s uncle.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601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/>
              <a:t>Watch the video and answer the following questions: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6666FF"/>
                </a:solidFill>
              </a:rPr>
              <a:t>3. Is Ben’s aunt heavy?</a:t>
            </a:r>
          </a:p>
        </p:txBody>
      </p:sp>
      <p:pic>
        <p:nvPicPr>
          <p:cNvPr id="35844" name="Picture 4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10668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33600" y="2667000"/>
            <a:ext cx="601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6600"/>
                </a:solidFill>
              </a:rPr>
              <a:t>No, it isn’t.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752600" y="3657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6666FF"/>
                </a:solidFill>
              </a:rPr>
              <a:t>4. Who is the cute baby?</a:t>
            </a:r>
          </a:p>
        </p:txBody>
      </p:sp>
      <p:pic>
        <p:nvPicPr>
          <p:cNvPr id="35847" name="Picture 7" descr="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419600"/>
            <a:ext cx="10668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905000" y="4572000"/>
            <a:ext cx="655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6600"/>
                </a:solidFill>
              </a:rPr>
              <a:t>He is Ben’s cousin.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801688"/>
            <a:ext cx="86106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 dirty="0">
                <a:latin typeface="Comic Sans MS" panose="030F0702030302020204" pitchFamily="66" charset="0"/>
              </a:rPr>
              <a:t>听录音，判断对</a:t>
            </a:r>
            <a:r>
              <a:rPr lang="zh-CN" altLang="en-US" sz="4000" b="1" dirty="0" smtClean="0">
                <a:latin typeface="Comic Sans MS" panose="030F0702030302020204" pitchFamily="66" charset="0"/>
              </a:rPr>
              <a:t>错。</a:t>
            </a:r>
            <a:endParaRPr lang="en-US" altLang="zh-CN" sz="4000" b="1" dirty="0" smtClean="0">
              <a:latin typeface="Comic Sans MS" panose="030F0702030302020204" pitchFamily="66" charset="0"/>
            </a:endParaRPr>
          </a:p>
          <a:p>
            <a:endParaRPr lang="zh-CN" altLang="en-US" sz="4000" b="1" dirty="0">
              <a:latin typeface="Comic Sans MS" panose="030F0702030302020204" pitchFamily="66" charset="0"/>
            </a:endParaRPr>
          </a:p>
          <a:p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( )</a:t>
            </a:r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1This is a photo </a:t>
            </a:r>
            <a:r>
              <a:rPr lang="en-US" altLang="zh-CN" sz="3200" b="1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ofJiamin’s</a:t>
            </a: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family.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( ) 2 The strong man is Ben’s uncle.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( ) 3 Ben’ s aunt is short and thin.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( ) 4  The cute baby isn’t Ben’s brother.</a:t>
            </a:r>
          </a:p>
          <a:p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 ( ) 5 Ben’s cousin is cute.</a:t>
            </a:r>
          </a:p>
          <a:p>
            <a:endParaRPr lang="zh-CN" altLang="en-US" sz="32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5752" y="2020490"/>
            <a:ext cx="430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9552" y="2477690"/>
            <a:ext cx="46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15752" y="2934890"/>
            <a:ext cx="430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9552" y="3468290"/>
            <a:ext cx="46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39552" y="4001690"/>
            <a:ext cx="46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6872" name="AutoShape 8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8305800" y="6248400"/>
            <a:ext cx="381000" cy="3048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7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368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45" y="1340768"/>
            <a:ext cx="9180513" cy="2595562"/>
          </a:xfrm>
        </p:spPr>
        <p:txBody>
          <a:bodyPr/>
          <a:lstStyle/>
          <a:p>
            <a:r>
              <a:rPr lang="zh-CN" altLang="en-US" sz="5400" dirty="0">
                <a:latin typeface="Comic Sans MS" panose="030F0702030302020204" pitchFamily="66" charset="0"/>
              </a:rPr>
              <a:t>Thank  you for your listening!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review the words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4400" b="1" dirty="0"/>
              <a:t>sister 姐妹</a:t>
            </a:r>
          </a:p>
          <a:p>
            <a:endParaRPr lang="zh-CN" altLang="en-US" sz="4400" b="1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4400" b="1" dirty="0"/>
              <a:t>brother兄弟</a:t>
            </a:r>
          </a:p>
          <a:p>
            <a:endParaRPr lang="zh-CN" altLang="en-US" sz="44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49500"/>
            <a:ext cx="333375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544763"/>
            <a:ext cx="2982912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 rot="-1101219">
            <a:off x="3595688" y="3357563"/>
            <a:ext cx="21034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4800" b="1">
                <a:latin typeface="Comic Sans MS" panose="030F0702030302020204" pitchFamily="66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zh-CN" altLang="en-US" dirty="0"/>
              <a:t>grandpa(grandfather）</a:t>
            </a:r>
          </a:p>
          <a:p>
            <a:r>
              <a:rPr lang="zh-CN" altLang="en-US" dirty="0"/>
              <a:t>爷爷，外公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7638"/>
            <a:ext cx="4495800" cy="4708525"/>
          </a:xfrm>
        </p:spPr>
        <p:txBody>
          <a:bodyPr/>
          <a:lstStyle/>
          <a:p>
            <a:r>
              <a:rPr lang="zh-CN" altLang="en-US" dirty="0"/>
              <a:t>grandma(grandmother）奶奶，外婆</a:t>
            </a:r>
          </a:p>
          <a:p>
            <a:endParaRPr lang="zh-CN" alt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2565400"/>
            <a:ext cx="33337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" y="2792413"/>
            <a:ext cx="3167062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-1101219">
            <a:off x="3595688" y="3357563"/>
            <a:ext cx="21034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latin typeface="Comic Sans MS" panose="030F0702030302020204" pitchFamily="66" charset="0"/>
              </a:rPr>
              <a:t>Wh</a:t>
            </a:r>
            <a:r>
              <a:rPr lang="en-US" altLang="zh-CN" sz="4800" b="1">
                <a:solidFill>
                  <a:schemeClr val="hlink"/>
                </a:solidFill>
                <a:latin typeface="Comic Sans MS" panose="030F0702030302020204" pitchFamily="66" charset="0"/>
              </a:rPr>
              <a:t>o</a:t>
            </a:r>
            <a:r>
              <a:rPr lang="zh-CN" altLang="en-US" sz="4800" b="1">
                <a:latin typeface="Comic Sans MS" panose="030F0702030302020204" pitchFamily="66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zh-CN" altLang="en-US" sz="6000" b="1" dirty="0">
                <a:latin typeface="Comic Sans MS" panose="030F0702030302020204" pitchFamily="66" charset="0"/>
              </a:rPr>
              <a:t>listen a song</a:t>
            </a:r>
            <a:r>
              <a:rPr lang="zh-CN" altLang="en-US" sz="6000" dirty="0">
                <a:latin typeface="Comic Sans MS" panose="030F0702030302020204" pitchFamily="66" charset="0"/>
              </a:rPr>
              <a:t>:</a:t>
            </a:r>
            <a:br>
              <a:rPr lang="zh-CN" altLang="en-US" sz="6000" dirty="0">
                <a:latin typeface="Comic Sans MS" panose="030F0702030302020204" pitchFamily="66" charset="0"/>
              </a:rPr>
            </a:br>
            <a:r>
              <a:rPr lang="zh-CN" altLang="en-US" sz="6000" dirty="0">
                <a:latin typeface="Comic Sans MS" panose="030F0702030302020204" pitchFamily="66" charset="0"/>
              </a:rPr>
              <a:t>finger family</a:t>
            </a:r>
            <a:endParaRPr lang="zh-CN" alt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zh-CN" altLang="en-US" b="1" dirty="0">
                <a:latin typeface="Comic Sans MS" panose="030F0702030302020204" pitchFamily="66" charset="0"/>
              </a:rPr>
              <a:t>learn new words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6202363" cy="4525963"/>
          </a:xfrm>
        </p:spPr>
        <p:txBody>
          <a:bodyPr/>
          <a:lstStyle/>
          <a:p>
            <a:r>
              <a:rPr lang="zh-CN" altLang="en-US" sz="6600" b="1" dirty="0">
                <a:latin typeface="MS PMincho" pitchFamily="18" charset="-128"/>
                <a:ea typeface="MS PMincho" pitchFamily="18" charset="-128"/>
              </a:rPr>
              <a:t>photo</a:t>
            </a:r>
            <a:r>
              <a:rPr lang="zh-CN" altLang="en-US" sz="4000" b="1" dirty="0">
                <a:latin typeface="Comic Sans MS" panose="030F0702030302020204" pitchFamily="66" charset="0"/>
              </a:rPr>
              <a:t>相片</a:t>
            </a:r>
          </a:p>
          <a:p>
            <a:r>
              <a:rPr lang="en-US" altLang="zh-CN" sz="4000" b="1" dirty="0">
                <a:latin typeface="Comic Sans MS" panose="030F0702030302020204" pitchFamily="66" charset="0"/>
              </a:rPr>
              <a:t>a ph</a:t>
            </a:r>
            <a:r>
              <a:rPr lang="en-US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</a:t>
            </a:r>
            <a:r>
              <a:rPr lang="en-US" altLang="zh-CN" sz="4000" b="1" dirty="0">
                <a:latin typeface="Comic Sans MS" panose="030F0702030302020204" pitchFamily="66" charset="0"/>
              </a:rPr>
              <a:t>t</a:t>
            </a:r>
            <a:r>
              <a:rPr lang="en-US" altLang="zh-CN" sz="4000" b="1" dirty="0">
                <a:solidFill>
                  <a:schemeClr val="accent2"/>
                </a:solidFill>
                <a:latin typeface="Comic Sans MS" panose="030F0702030302020204" pitchFamily="66" charset="0"/>
              </a:rPr>
              <a:t>o </a:t>
            </a:r>
            <a:r>
              <a:rPr lang="en-US" altLang="zh-CN" sz="4000" b="1" dirty="0">
                <a:latin typeface="Comic Sans MS" panose="030F0702030302020204" pitchFamily="66" charset="0"/>
              </a:rPr>
              <a:t>of Song </a:t>
            </a:r>
            <a:r>
              <a:rPr lang="en-US" altLang="zh-CN" sz="4000" b="1" dirty="0" err="1">
                <a:latin typeface="Comic Sans MS" panose="030F0702030302020204" pitchFamily="66" charset="0"/>
              </a:rPr>
              <a:t>Jiarui</a:t>
            </a:r>
            <a:r>
              <a:rPr lang="en-US" altLang="zh-CN" sz="4000" b="1" dirty="0">
                <a:latin typeface="Comic Sans MS" panose="030F0702030302020204" pitchFamily="66" charset="0"/>
              </a:rPr>
              <a:t>.</a:t>
            </a:r>
            <a:endParaRPr lang="zh-CN" altLang="en-US" sz="4000" b="1" dirty="0">
              <a:latin typeface="Comic Sans MS" panose="030F0702030302020204" pitchFamily="66" charset="0"/>
            </a:endParaRPr>
          </a:p>
        </p:txBody>
      </p:sp>
      <p:pic>
        <p:nvPicPr>
          <p:cNvPr id="9222" name="Picture 6" descr="ps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924175"/>
            <a:ext cx="5414962" cy="37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925" y="12700"/>
            <a:ext cx="8229600" cy="4525963"/>
          </a:xfrm>
        </p:spPr>
        <p:txBody>
          <a:bodyPr/>
          <a:lstStyle/>
          <a:p>
            <a:r>
              <a:rPr lang="en-US" altLang="zh-CN" sz="6600" b="1" dirty="0">
                <a:latin typeface="MS PMincho" pitchFamily="18" charset="-128"/>
                <a:ea typeface="MS PMincho" pitchFamily="18" charset="-128"/>
              </a:rPr>
              <a:t>there</a:t>
            </a:r>
            <a:r>
              <a:rPr lang="en-US" altLang="zh-CN" sz="4800" b="1" dirty="0">
                <a:latin typeface="Comic Sans MS" panose="030F0702030302020204" pitchFamily="66" charset="0"/>
              </a:rPr>
              <a:t> </a:t>
            </a:r>
            <a:r>
              <a:rPr lang="zh-CN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那</a:t>
            </a:r>
            <a:r>
              <a:rPr lang="zh-CN" altLang="en-US" sz="4800" b="1" dirty="0">
                <a:latin typeface="Comic Sans MS" panose="030F0702030302020204" pitchFamily="66" charset="0"/>
              </a:rPr>
              <a:t>里</a:t>
            </a:r>
          </a:p>
          <a:p>
            <a:r>
              <a:rPr lang="zh-CN" altLang="en-US" sz="6600" b="1" dirty="0">
                <a:latin typeface="MS PMincho" pitchFamily="18" charset="-128"/>
                <a:ea typeface="MS PMincho" pitchFamily="18" charset="-128"/>
              </a:rPr>
              <a:t>there is</a:t>
            </a:r>
            <a:r>
              <a:rPr lang="zh-CN" altLang="en-US" sz="4800" b="1" dirty="0">
                <a:latin typeface="Comic Sans MS" panose="030F0702030302020204" pitchFamily="66" charset="0"/>
              </a:rPr>
              <a:t> </a:t>
            </a:r>
            <a:r>
              <a:rPr lang="en-US" altLang="zh-CN" sz="4800" b="1" dirty="0">
                <a:latin typeface="Comic Sans MS" panose="030F0702030302020204" pitchFamily="66" charset="0"/>
              </a:rPr>
              <a:t>… </a:t>
            </a:r>
            <a:r>
              <a:rPr lang="zh-CN" altLang="en-US" sz="4800" b="1" dirty="0">
                <a:latin typeface="Comic Sans MS" panose="030F0702030302020204" pitchFamily="66" charset="0"/>
              </a:rPr>
              <a:t>有</a:t>
            </a:r>
            <a:r>
              <a:rPr lang="en-US" altLang="zh-CN" sz="4800" b="1" dirty="0">
                <a:latin typeface="Comic Sans MS" panose="030F0702030302020204" pitchFamily="66" charset="0"/>
              </a:rPr>
              <a:t>…</a:t>
            </a:r>
            <a:endParaRPr lang="zh-CN" altLang="en-US" sz="4800" b="1" dirty="0">
              <a:latin typeface="Comic Sans MS" panose="030F0702030302020204" pitchFamily="66" charset="0"/>
            </a:endParaRPr>
          </a:p>
        </p:txBody>
      </p:sp>
      <p:pic>
        <p:nvPicPr>
          <p:cNvPr id="10245" name="Picture 5" descr="康家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6963" y="2276475"/>
            <a:ext cx="4754562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546600" cy="1828800"/>
          </a:xfrm>
        </p:spPr>
        <p:txBody>
          <a:bodyPr/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father tall</a:t>
            </a:r>
          </a:p>
          <a:p>
            <a:r>
              <a:rPr lang="zh-CN" altLang="en-US" sz="6600" b="1" dirty="0">
                <a:latin typeface="MS PMincho" pitchFamily="18" charset="-128"/>
                <a:ea typeface="MS PMincho" pitchFamily="18" charset="-128"/>
              </a:rPr>
              <a:t>tall</a:t>
            </a:r>
            <a:r>
              <a:rPr lang="zh-CN" altLang="en-US" sz="6000" dirty="0">
                <a:latin typeface="Comic Sans MS" panose="030F0702030302020204" pitchFamily="66" charset="0"/>
              </a:rPr>
              <a:t>（高的）</a:t>
            </a:r>
          </a:p>
          <a:p>
            <a:endParaRPr lang="zh-CN" altLang="en-US" sz="6000" dirty="0">
              <a:latin typeface="Comic Sans MS" panose="030F0702030302020204" pitchFamily="66" charset="0"/>
            </a:endParaRPr>
          </a:p>
          <a:p>
            <a:endParaRPr lang="zh-CN" alt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1269" name="Picture 5" descr="苏志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35600" y="1600200"/>
            <a:ext cx="32512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zh-CN" altLang="en-US" sz="3600" dirty="0">
                <a:latin typeface="Comic Sans MS" panose="030F0702030302020204" pitchFamily="66" charset="0"/>
              </a:rPr>
              <a:t>mother short</a:t>
            </a:r>
          </a:p>
          <a:p>
            <a:r>
              <a:rPr lang="zh-CN" altLang="en-US" sz="6000" dirty="0">
                <a:latin typeface="Comic Sans MS" panose="030F0702030302020204" pitchFamily="66" charset="0"/>
              </a:rPr>
              <a:t>  short</a:t>
            </a:r>
          </a:p>
          <a:p>
            <a:r>
              <a:rPr lang="zh-CN" altLang="en-US" sz="6000" dirty="0">
                <a:latin typeface="Comic Sans MS" panose="030F0702030302020204" pitchFamily="66" charset="0"/>
              </a:rPr>
              <a:t>（ 矮的）</a:t>
            </a:r>
          </a:p>
          <a:p>
            <a:endParaRPr lang="zh-CN" altLang="en-US" sz="6000" dirty="0">
              <a:latin typeface="Comic Sans MS" panose="030F0702030302020204" pitchFamily="66" charset="0"/>
            </a:endParaRPr>
          </a:p>
          <a:p>
            <a:endParaRPr lang="zh-CN" altLang="en-US" sz="6000" dirty="0">
              <a:latin typeface="Comic Sans MS" panose="030F0702030302020204" pitchFamily="66" charset="0"/>
            </a:endParaRPr>
          </a:p>
        </p:txBody>
      </p:sp>
      <p:pic>
        <p:nvPicPr>
          <p:cNvPr id="12293" name="Picture 5" descr="丁玲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9488" y="1419225"/>
            <a:ext cx="3671887" cy="4708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全屏显示(4:3)</PresentationFormat>
  <Paragraphs>121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Dotum</vt:lpstr>
      <vt:lpstr>MS PMincho</vt:lpstr>
      <vt:lpstr>宋体</vt:lpstr>
      <vt:lpstr>微软雅黑</vt:lpstr>
      <vt:lpstr>Arial</vt:lpstr>
      <vt:lpstr>Comic Sans MS</vt:lpstr>
      <vt:lpstr>WWW.2PPT.COM
</vt:lpstr>
      <vt:lpstr>Unit 9 Who is this cute baby?</vt:lpstr>
      <vt:lpstr>review words</vt:lpstr>
      <vt:lpstr>review the words</vt:lpstr>
      <vt:lpstr>PowerPoint 演示文稿</vt:lpstr>
      <vt:lpstr>listen a song: finger family</vt:lpstr>
      <vt:lpstr>learn new words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My family</vt:lpstr>
      <vt:lpstr>review the words</vt:lpstr>
      <vt:lpstr>review the words</vt:lpstr>
      <vt:lpstr>family</vt:lpstr>
      <vt:lpstr>family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 you for your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2013-04-07T15:46:00Z</dcterms:created>
  <dcterms:modified xsi:type="dcterms:W3CDTF">2023-01-17T03:30:33Z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2D24FA24DF68487DAAC6006F97B48217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