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4" r:id="rId4"/>
    <p:sldId id="265" r:id="rId5"/>
    <p:sldId id="272" r:id="rId6"/>
    <p:sldId id="273" r:id="rId7"/>
    <p:sldId id="282" r:id="rId8"/>
    <p:sldId id="274" r:id="rId9"/>
    <p:sldId id="283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282E9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8DB67F2B-FB2D-4DC1-AE07-A9A375179B0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4C2478D-4590-453F-BA98-607C81258F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C0161D-EA6A-41A8-87DE-5E12D2DEB5FF}" type="slidenum">
              <a:rPr lang="zh-CN" altLang="en-US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158988-9C2D-4C7D-8152-B106A1E8FB2F}" type="slidenum">
              <a:rPr lang="zh-CN" altLang="en-US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EF329E-AA10-40F5-8EB9-A4840267395F}" type="slidenum">
              <a:rPr lang="zh-CN" altLang="en-US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DF02C6-1953-4C76-8727-5127C953953B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DB1D571-4F0E-4FC0-B30B-F82DC0D8046D}" type="slidenum">
              <a:rPr lang="zh-CN" altLang="en-US">
                <a:latin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C39779-A963-4FF6-8420-F2A9A162E3A3}" type="slidenum">
              <a:rPr lang="zh-CN" altLang="en-US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06BE931-B701-42EE-9713-8931072EAC86}" type="slidenum">
              <a:rPr lang="zh-CN" altLang="en-US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92DF75-AE67-4228-B772-6FA73483B4FD}" type="slidenum">
              <a:rPr lang="zh-CN" altLang="en-US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89033F-D9CF-488B-8DC3-36DAA8C443FD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957DE1-8B9A-4CCE-9FAF-22F810A9EF83}" type="slidenum">
              <a:rPr lang="zh-CN" altLang="en-US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FB9454-6611-4C9A-BDDF-8BC0EA6B4338}" type="slidenum">
              <a:rPr lang="zh-CN" altLang="en-US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0F26A-ECEF-4114-BFA6-31F7CD2C18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1233-20D8-431D-8F5E-A5EB3C1DC1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2306-7654-4DA2-90AC-A6EFC6D250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79A83-D837-4EEF-A32E-8D6D454D76E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042EE-76F0-4FC5-BABB-F9F3C07D13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96C95-9AFB-4370-89FF-D7E0617E202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50F6-69C7-4016-8E91-8239EAF601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E875A-E4A6-41BA-BB36-B068931B7F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83B7-BD5F-4711-A5FB-D551383D9F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1621-2F01-4A35-A3B9-6D0472C365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F739F-6D40-464E-AB75-A259B5B669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1D2B-D422-4448-B330-1AF0435FE6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79F1-5C1C-4A2D-AE57-5DAAE9E780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A5BA-1337-4DE8-A2DC-915A84C5A2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68FC-AD1C-4150-A504-D22EF6755C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28E5-4BE6-48C1-AAF9-B1FB8CE6DB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1BB38-FF7D-42A9-A2C7-D5CE5A5CEF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B66C-DDB8-41F2-B6BA-B5C19AF676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19658-8131-4CBA-A1C4-52D4FEA646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2BEF91-A3AC-4924-8150-56D0263D51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GIF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39875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分式的加法与减法</a:t>
            </a:r>
            <a:endParaRPr lang="en-US" altLang="zh-CN" sz="4800" kern="1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sz="36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33883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60813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解：原式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255838" y="3648075"/>
          <a:ext cx="3886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r:id="rId4" imgW="2755900" imgH="596900" progId="Equation.3">
                  <p:embed/>
                </p:oleObj>
              </mc:Choice>
              <mc:Fallback>
                <p:oleObj r:id="rId4" imgW="2755900" imgH="59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648075"/>
                        <a:ext cx="38862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255838" y="4667250"/>
          <a:ext cx="255428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r:id="rId6" imgW="1778635" imgH="609600" progId="Equation.3">
                  <p:embed/>
                </p:oleObj>
              </mc:Choice>
              <mc:Fallback>
                <p:oleObj r:id="rId6" imgW="1778635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4667250"/>
                        <a:ext cx="2554287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208588" y="5648325"/>
          <a:ext cx="11922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r:id="rId8" imgW="965835" imgH="596900" progId="Equation.DSMT4">
                  <p:embed/>
                </p:oleObj>
              </mc:Choice>
              <mc:Fallback>
                <p:oleObj r:id="rId8" imgW="965835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5648325"/>
                        <a:ext cx="1192212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2019300" y="519113"/>
          <a:ext cx="30480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r:id="rId10" imgW="2411730" imgH="622300" progId="Equation.3">
                  <p:embed/>
                </p:oleObj>
              </mc:Choice>
              <mc:Fallback>
                <p:oleObj r:id="rId10" imgW="241173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519113"/>
                        <a:ext cx="30480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255838" y="1381125"/>
          <a:ext cx="37369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r:id="rId12" imgW="1828800" imgH="431800" progId="Equation.3">
                  <p:embed/>
                </p:oleObj>
              </mc:Choice>
              <mc:Fallback>
                <p:oleObj r:id="rId12" imgW="18288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381125"/>
                        <a:ext cx="37369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55838" y="2547938"/>
          <a:ext cx="4603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r:id="rId14" imgW="3276600" imgH="647700" progId="Equation.3">
                  <p:embed/>
                </p:oleObj>
              </mc:Choice>
              <mc:Fallback>
                <p:oleObj r:id="rId14" imgW="3276600" imgH="647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2547938"/>
                        <a:ext cx="46037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762000" y="658813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计算</a:t>
            </a: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255838" y="5700713"/>
          <a:ext cx="2952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r:id="rId16" imgW="2146935" imgH="596900" progId="Equation.3">
                  <p:embed/>
                </p:oleObj>
              </mc:Choice>
              <mc:Fallback>
                <p:oleObj r:id="rId16" imgW="2146935" imgH="596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5700713"/>
                        <a:ext cx="29527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732088" y="3362325"/>
          <a:ext cx="36083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r:id="rId4" imgW="2057400" imgH="444500" progId="Equation.DSMT4">
                  <p:embed/>
                </p:oleObj>
              </mc:Choice>
              <mc:Fallback>
                <p:oleObj r:id="rId4" imgW="2057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3362325"/>
                        <a:ext cx="360838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732088" y="4594225"/>
          <a:ext cx="569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r:id="rId6" imgW="432435" imgH="622935" progId="Equation.3">
                  <p:embed/>
                </p:oleObj>
              </mc:Choice>
              <mc:Fallback>
                <p:oleObj r:id="rId6" imgW="432435" imgH="6229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94225"/>
                        <a:ext cx="569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43000" y="2339975"/>
            <a:ext cx="167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sz="28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解：原式</a:t>
            </a:r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2514600" y="1076325"/>
          <a:ext cx="3603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r:id="rId8" imgW="3529330" imgH="673100" progId="Equation.3">
                  <p:embed/>
                </p:oleObj>
              </mc:Choice>
              <mc:Fallback>
                <p:oleObj r:id="rId8" imgW="3529330" imgH="673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76325"/>
                        <a:ext cx="36036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732088" y="2170113"/>
          <a:ext cx="344011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r:id="rId10" imgW="1790700" imgH="482600" progId="Equation.DSMT4">
                  <p:embed/>
                </p:oleObj>
              </mc:Choice>
              <mc:Fallback>
                <p:oleObj r:id="rId10" imgW="17907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2170113"/>
                        <a:ext cx="344011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43000" y="1196975"/>
            <a:ext cx="1316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 Italic" pitchFamily="18" charset="0"/>
                <a:ea typeface="黑体" panose="02010609060101010101" pitchFamily="49" charset="-122"/>
              </a:rPr>
              <a:t>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0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969963" y="773113"/>
            <a:ext cx="131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FF"/>
                </a:solidFill>
                <a:latin typeface="Times New Roman Italic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latin typeface="Times New Roman Italic" pitchFamily="18" charset="0"/>
                <a:ea typeface="黑体" panose="02010609060101010101" pitchFamily="49" charset="-122"/>
              </a:rPr>
              <a:t>计算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286000" y="493713"/>
          <a:ext cx="37766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r:id="rId4" imgW="2146935" imgH="558800" progId="Equation.3">
                  <p:embed/>
                </p:oleObj>
              </mc:Choice>
              <mc:Fallback>
                <p:oleObj r:id="rId4" imgW="2146935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3713"/>
                        <a:ext cx="3776663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69963" y="2032000"/>
            <a:ext cx="167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解：原式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570163" y="1892300"/>
          <a:ext cx="3124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r:id="rId6" imgW="1105535" imgH="279400" progId="Equation.3">
                  <p:embed/>
                </p:oleObj>
              </mc:Choice>
              <mc:Fallback>
                <p:oleObj r:id="rId6" imgW="1105535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1892300"/>
                        <a:ext cx="3124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570163" y="2882900"/>
          <a:ext cx="2438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r:id="rId8" imgW="660400" imgH="228600" progId="Equation.3">
                  <p:embed/>
                </p:oleObj>
              </mc:Choice>
              <mc:Fallback>
                <p:oleObj r:id="rId8" imgW="660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882900"/>
                        <a:ext cx="2438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AutoShape 7" descr="指点"/>
          <p:cNvSpPr>
            <a:spLocks noChangeAspect="1" noChangeArrowheads="1"/>
          </p:cNvSpPr>
          <p:nvPr/>
        </p:nvSpPr>
        <p:spPr bwMode="auto">
          <a:xfrm>
            <a:off x="377825" y="5427663"/>
            <a:ext cx="1143000" cy="1096962"/>
          </a:xfrm>
          <a:prstGeom prst="actionButtonBlank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rgbClr val="800080"/>
            </a:solidFill>
            <a:miter lim="800000"/>
          </a:ln>
          <a:effectLst>
            <a:prstShdw prst="shdw17" dist="17961" dir="2700000">
              <a:srgbClr val="4D004D"/>
            </a:prstShdw>
          </a:effectLst>
        </p:spPr>
        <p:txBody>
          <a:bodyPr wrap="none" anchor="ctr"/>
          <a:lstStyle/>
          <a:p>
            <a:endParaRPr lang="zh-CN" altLang="en-US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055688" y="4265613"/>
            <a:ext cx="3124200" cy="728662"/>
          </a:xfrm>
          <a:prstGeom prst="cloudCallout">
            <a:avLst>
              <a:gd name="adj1" fmla="val -40391"/>
              <a:gd name="adj2" fmla="val 14338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CN" sz="24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这么算简单！</a:t>
            </a:r>
          </a:p>
        </p:txBody>
      </p:sp>
      <p:pic>
        <p:nvPicPr>
          <p:cNvPr id="16393" name="Picture 9" descr="AG00029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21513" y="4994275"/>
            <a:ext cx="17145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899025" y="3649663"/>
            <a:ext cx="3581400" cy="838200"/>
          </a:xfrm>
          <a:prstGeom prst="cloudCallout">
            <a:avLst>
              <a:gd name="adj1" fmla="val 29921"/>
              <a:gd name="adj2" fmla="val 15454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CN" sz="2400" b="1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这种算法正确吗？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 animBg="1"/>
      <p:bldP spid="16392" grpId="0" animBg="1"/>
      <p:bldP spid="163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/>
        </p:nvGraphicFramePr>
        <p:xfrm>
          <a:off x="2068513" y="762000"/>
          <a:ext cx="4343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r:id="rId4" imgW="2146935" imgH="558800" progId="Equation.3">
                  <p:embed/>
                </p:oleObj>
              </mc:Choice>
              <mc:Fallback>
                <p:oleObj r:id="rId4" imgW="2146935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762000"/>
                        <a:ext cx="434340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 rot="4813423">
            <a:off x="-241300" y="2682876"/>
            <a:ext cx="3216275" cy="71755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1139"/>
              </a:avLst>
            </a:prstTxWarp>
          </a:bodyPr>
          <a:lstStyle/>
          <a:p>
            <a:pPr algn="ctr" fontAlgn="auto"/>
            <a:r>
              <a:rPr lang="zh-CN" altLang="en-US" sz="3600" kern="10">
                <a:ln w="9525">
                  <a:solidFill>
                    <a:srgbClr val="800000"/>
                  </a:solidFill>
                  <a:round/>
                </a:ln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应该这样算！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992313" y="2362200"/>
          <a:ext cx="39624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r:id="rId6" imgW="2121535" imgH="558800" progId="Equation.3">
                  <p:embed/>
                </p:oleObj>
              </mc:Choice>
              <mc:Fallback>
                <p:oleObj r:id="rId6" imgW="2121535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62200"/>
                        <a:ext cx="39624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068513" y="3962400"/>
          <a:ext cx="24384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r:id="rId8" imgW="1029335" imgH="647700" progId="Equation.3">
                  <p:embed/>
                </p:oleObj>
              </mc:Choice>
              <mc:Fallback>
                <p:oleObj r:id="rId8" imgW="1029335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3962400"/>
                        <a:ext cx="24384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919663" y="5000625"/>
            <a:ext cx="3352800" cy="1150938"/>
          </a:xfrm>
          <a:prstGeom prst="wedgeRectCallout">
            <a:avLst>
              <a:gd name="adj1" fmla="val -55838"/>
              <a:gd name="adj2" fmla="val -139796"/>
            </a:avLst>
          </a:prstGeom>
          <a:solidFill>
            <a:srgbClr val="0099FF"/>
          </a:solidFill>
          <a:ln w="12700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00"/>
                </a:solidFill>
                <a:latin typeface="Times New Roman Italic" pitchFamily="18" charset="0"/>
                <a:ea typeface="黑体" panose="02010609060101010101" pitchFamily="49" charset="-122"/>
              </a:rPr>
              <a:t>注意：同级运算，从左到右进行！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4638" y="3930650"/>
            <a:ext cx="6400800" cy="2620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注意符号的变化</a:t>
            </a:r>
            <a:endParaRPr lang="en-US" altLang="zh-CN" b="1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运算结果化成最简分式或整式</a:t>
            </a:r>
            <a:endParaRPr lang="en-US" altLang="zh-CN" b="1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适当的运用运算律</a:t>
            </a:r>
            <a:endParaRPr lang="en-US" altLang="zh-CN" b="1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注意运算顺序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6650" y="617538"/>
            <a:ext cx="5703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分式混和运算的运算顺序</a:t>
            </a:r>
            <a:endParaRPr lang="zh-CN" sz="2400" b="1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4638" y="1379538"/>
            <a:ext cx="54864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先算乘方再算乘除最后算加减；</a:t>
            </a:r>
            <a:endParaRPr lang="en-US" altLang="zh-CN" sz="2800" b="1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有括号的先算括号里面的；</a:t>
            </a:r>
            <a:endParaRPr lang="en-US" altLang="zh-CN" sz="2800" b="1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同级运算，从左到右依次计算。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36650" y="3367088"/>
            <a:ext cx="461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分式混和运算注意事项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4" grpId="0"/>
      <p:bldP spid="5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754313" y="3692525"/>
          <a:ext cx="3124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r:id="rId4" imgW="1765300" imgH="431800" progId="Equation.DSMT4">
                  <p:embed/>
                </p:oleObj>
              </mc:Choice>
              <mc:Fallback>
                <p:oleObj r:id="rId4" imgW="17653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692525"/>
                        <a:ext cx="3124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2754313" y="4687888"/>
          <a:ext cx="35147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r:id="rId6" imgW="1651000" imgH="393700" progId="Equation.DSMT4">
                  <p:embed/>
                </p:oleObj>
              </mc:Choice>
              <mc:Fallback>
                <p:oleObj r:id="rId6" imgW="16510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4687888"/>
                        <a:ext cx="35147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719138" y="968375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zh-CN" altLang="en-US" sz="36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作业</a:t>
            </a:r>
            <a:endParaRPr lang="en-US" altLang="zh-CN" sz="3600" b="1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54150" y="1785938"/>
            <a:ext cx="52085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课本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93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页习题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3.5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                        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5,6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</a:rPr>
              <a:t>补充</a:t>
            </a:r>
            <a:endParaRPr lang="en-US" altLang="zh-CN" sz="32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5602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03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5604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5605" name="组合 3"/>
          <p:cNvGrpSpPr/>
          <p:nvPr/>
        </p:nvGrpSpPr>
        <p:grpSpPr bwMode="auto">
          <a:xfrm>
            <a:off x="2862263" y="3810000"/>
            <a:ext cx="3808412" cy="736600"/>
            <a:chOff x="3246438" y="2955925"/>
            <a:chExt cx="3808412" cy="736600"/>
          </a:xfrm>
        </p:grpSpPr>
        <p:grpSp>
          <p:nvGrpSpPr>
            <p:cNvPr id="25606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5607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08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04</a:t>
                </a:r>
              </a:p>
            </p:txBody>
          </p:sp>
        </p:grpSp>
        <p:sp>
          <p:nvSpPr>
            <p:cNvPr id="25609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5610" name="组合 4"/>
          <p:cNvGrpSpPr/>
          <p:nvPr/>
        </p:nvGrpSpPr>
        <p:grpSpPr bwMode="auto">
          <a:xfrm>
            <a:off x="2370138" y="4754563"/>
            <a:ext cx="3808412" cy="736600"/>
            <a:chOff x="2773363" y="3849688"/>
            <a:chExt cx="3808412" cy="735012"/>
          </a:xfrm>
        </p:grpSpPr>
        <p:grpSp>
          <p:nvGrpSpPr>
            <p:cNvPr id="25611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5612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13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5614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5615" name="组合 2"/>
          <p:cNvGrpSpPr/>
          <p:nvPr/>
        </p:nvGrpSpPr>
        <p:grpSpPr bwMode="auto">
          <a:xfrm>
            <a:off x="3843338" y="1919288"/>
            <a:ext cx="3802062" cy="736600"/>
            <a:chOff x="3709988" y="2103438"/>
            <a:chExt cx="3802062" cy="736600"/>
          </a:xfrm>
        </p:grpSpPr>
        <p:sp>
          <p:nvSpPr>
            <p:cNvPr id="25616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5618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问题探究</a:t>
              </a:r>
            </a:p>
          </p:txBody>
        </p:sp>
      </p:grpSp>
      <p:grpSp>
        <p:nvGrpSpPr>
          <p:cNvPr id="25619" name="组合 2"/>
          <p:cNvGrpSpPr/>
          <p:nvPr/>
        </p:nvGrpSpPr>
        <p:grpSpPr bwMode="auto">
          <a:xfrm>
            <a:off x="3355975" y="2865438"/>
            <a:ext cx="3802063" cy="736600"/>
            <a:chOff x="3709988" y="2103438"/>
            <a:chExt cx="3802062" cy="736600"/>
          </a:xfrm>
        </p:grpSpPr>
        <p:sp>
          <p:nvSpPr>
            <p:cNvPr id="2562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5622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1088" y="2320925"/>
            <a:ext cx="7102475" cy="18351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Times New Roman Italic" pitchFamily="18" charset="0"/>
                <a:ea typeface="黑体" panose="02010609060101010101" pitchFamily="49" charset="-122"/>
              </a:rPr>
              <a:t>熟练掌握分式混合运算的方法</a:t>
            </a:r>
            <a:endParaRPr lang="zh-CN" altLang="zh-CN" sz="3200" b="1" dirty="0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 smtClean="0">
                <a:latin typeface="Times New Roman Italic" pitchFamily="18" charset="0"/>
                <a:ea typeface="黑体" panose="02010609060101010101" pitchFamily="49" charset="-122"/>
              </a:rPr>
              <a:t>灵活运用该方法进行分式的混合运算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1488" y="730250"/>
            <a:ext cx="5740400" cy="7588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分式的运算包含哪些？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825" y="1255713"/>
            <a:ext cx="3121025" cy="1930400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分式的乘除法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分式的加减法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分式的乘方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7413" y="3186113"/>
            <a:ext cx="73326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分数的混合运算包含哪些运算呢？分数混合运算的顺序又是怎样的</a:t>
            </a:r>
            <a:r>
              <a:rPr lang="en-US" altLang="zh-CN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?</a:t>
            </a:r>
            <a:endParaRPr lang="zh-CN" altLang="zh-CN" sz="3200" b="1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4088" y="4691063"/>
            <a:ext cx="73326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分数的混合运算遵循有理数混合运算法则，先算乘方，再算乘除，最后算加减，有括号时先算括号里面的。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0225" y="2589213"/>
            <a:ext cx="5703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分式混和运算的运算顺序</a:t>
            </a:r>
            <a:r>
              <a:rPr lang="zh-CN" altLang="en-US" sz="2400" b="1" dirty="0" smtClean="0">
                <a:latin typeface="Times New Roman Italic" pitchFamily="18" charset="0"/>
                <a:ea typeface="黑体" panose="02010609060101010101" pitchFamily="49" charset="-122"/>
              </a:rPr>
              <a:t>同分数</a:t>
            </a:r>
            <a:endParaRPr lang="zh-CN" sz="2400" b="1" dirty="0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7038" y="3890963"/>
            <a:ext cx="5486400" cy="22082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先算乘方再算乘除最后算加减；</a:t>
            </a:r>
            <a:endParaRPr lang="en-US" altLang="zh-CN" b="1" dirty="0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有括号的先算括号里面的；</a:t>
            </a:r>
            <a:endParaRPr lang="en-US" altLang="zh-CN" b="1" dirty="0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同级运算，从左到右依次计算。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2175" y="925513"/>
            <a:ext cx="73326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3.</a:t>
            </a:r>
            <a:r>
              <a:rPr lang="zh-CN" altLang="en-US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分式的混合运算包含哪些运算呢？分式混合运算的顺序又是怎样的</a:t>
            </a:r>
            <a:r>
              <a:rPr lang="en-US" altLang="zh-CN" sz="32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?</a:t>
            </a:r>
            <a:endParaRPr lang="zh-CN" altLang="zh-CN" sz="3200" b="1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2291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833438" y="2230438"/>
            <a:ext cx="798512" cy="800100"/>
            <a:chOff x="1438" y="2523"/>
            <a:chExt cx="687" cy="688"/>
          </a:xfrm>
        </p:grpSpPr>
        <p:sp>
          <p:nvSpPr>
            <p:cNvPr id="32770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解</a:t>
              </a:r>
            </a:p>
          </p:txBody>
        </p:sp>
        <p:grpSp>
          <p:nvGrpSpPr>
            <p:cNvPr id="32771" name="Group 11"/>
            <p:cNvGrpSpPr>
              <a:grpSpLocks noChangeAspect="1"/>
            </p:cNvGrpSpPr>
            <p:nvPr/>
          </p:nvGrpSpPr>
          <p:grpSpPr bwMode="auto">
            <a:xfrm>
              <a:off x="1438" y="2525"/>
              <a:ext cx="687" cy="687"/>
              <a:chOff x="975" y="755"/>
              <a:chExt cx="1406" cy="1405"/>
            </a:xfrm>
          </p:grpSpPr>
          <p:sp>
            <p:nvSpPr>
              <p:cNvPr id="12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4"/>
                <a:ext cx="1406" cy="1407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4"/>
                <a:ext cx="1305" cy="1307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1458913" y="1258888"/>
          <a:ext cx="68786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r:id="rId4" imgW="4165600" imgH="444500" progId="Equation.DSMT4">
                  <p:embed/>
                </p:oleObj>
              </mc:Choice>
              <mc:Fallback>
                <p:oleObj r:id="rId4" imgW="4165600" imgH="444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258888"/>
                        <a:ext cx="68786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1938338" y="2527300"/>
          <a:ext cx="46259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r:id="rId6" imgW="2298700" imgH="444500" progId="Equation.DSMT4">
                  <p:embed/>
                </p:oleObj>
              </mc:Choice>
              <mc:Fallback>
                <p:oleObj r:id="rId6" imgW="2298700" imgH="444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527300"/>
                        <a:ext cx="46259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2119313" y="3433763"/>
          <a:ext cx="444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r:id="rId8" imgW="2209800" imgH="469900" progId="Equation.DSMT4">
                  <p:embed/>
                </p:oleObj>
              </mc:Choice>
              <mc:Fallback>
                <p:oleObj r:id="rId8" imgW="2209800" imgH="469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433763"/>
                        <a:ext cx="444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2162175" y="4605338"/>
          <a:ext cx="21256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r:id="rId10" imgW="1129665" imgH="469900" progId="Equation.DSMT4">
                  <p:embed/>
                </p:oleObj>
              </mc:Choice>
              <mc:Fallback>
                <p:oleObj r:id="rId10" imgW="1129665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605338"/>
                        <a:ext cx="21256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33438" y="709613"/>
            <a:ext cx="198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5  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计算：</a:t>
            </a:r>
            <a:endParaRPr lang="zh-CN" altLang="en-US" sz="2800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2174875" y="5700713"/>
          <a:ext cx="12906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r:id="rId12" imgW="685800" imgH="419100" progId="Equation.DSMT4">
                  <p:embed/>
                </p:oleObj>
              </mc:Choice>
              <mc:Fallback>
                <p:oleObj r:id="rId12" imgW="6858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5700713"/>
                        <a:ext cx="12906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4656138" y="5418138"/>
            <a:ext cx="1905000" cy="990600"/>
          </a:xfrm>
          <a:prstGeom prst="wedgeRoundRectCallout">
            <a:avLst>
              <a:gd name="adj1" fmla="val -111714"/>
              <a:gd name="adj2" fmla="val 1543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CN" sz="24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结果化成</a:t>
            </a:r>
          </a:p>
          <a:p>
            <a:pPr algn="ctr" eaLnBrk="1" hangingPunct="1">
              <a:buFontTx/>
              <a:buNone/>
              <a:defRPr/>
            </a:pPr>
            <a:r>
              <a:rPr lang="zh-CN" sz="24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最简分式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206875" y="4456113"/>
            <a:ext cx="4714875" cy="823912"/>
            <a:chOff x="4232952" y="4608512"/>
            <a:chExt cx="4713515" cy="823914"/>
          </a:xfrm>
        </p:grpSpPr>
        <p:sp>
          <p:nvSpPr>
            <p:cNvPr id="2" name="云形标注 1"/>
            <p:cNvSpPr/>
            <p:nvPr/>
          </p:nvSpPr>
          <p:spPr>
            <a:xfrm>
              <a:off x="4232952" y="4608512"/>
              <a:ext cx="4713515" cy="823914"/>
            </a:xfrm>
            <a:prstGeom prst="cloudCallout">
              <a:avLst>
                <a:gd name="adj1" fmla="val -15983"/>
                <a:gd name="adj2" fmla="val -89047"/>
              </a:avLst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graphicFrame>
          <p:nvGraphicFramePr>
            <p:cNvPr id="32783" name="Object 17"/>
            <p:cNvGraphicFramePr>
              <a:graphicFrameLocks noChangeAspect="1"/>
            </p:cNvGraphicFramePr>
            <p:nvPr/>
          </p:nvGraphicFramePr>
          <p:xfrm>
            <a:off x="4506685" y="4776901"/>
            <a:ext cx="41592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r:id="rId14" imgW="2209800" imgH="279400" progId="Equation.DSMT4">
                    <p:embed/>
                  </p:oleObj>
                </mc:Choice>
                <mc:Fallback>
                  <p:oleObj r:id="rId14" imgW="2209800" imgH="279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685" y="4776901"/>
                          <a:ext cx="41592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1938338" y="2447925"/>
          <a:ext cx="339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3" imgW="1688465" imgH="431800" progId="Equation.DSMT4">
                  <p:embed/>
                </p:oleObj>
              </mc:Choice>
              <mc:Fallback>
                <p:oleObj r:id="rId3" imgW="1688465" imgH="431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447925"/>
                        <a:ext cx="3394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2143125" y="3548063"/>
          <a:ext cx="29352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r:id="rId5" imgW="1459865" imgH="444500" progId="Equation.DSMT4">
                  <p:embed/>
                </p:oleObj>
              </mc:Choice>
              <mc:Fallback>
                <p:oleObj r:id="rId5" imgW="1459865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548063"/>
                        <a:ext cx="29352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2143125" y="4710113"/>
          <a:ext cx="28051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r:id="rId7" imgW="1485900" imgH="469900" progId="Equation.DSMT4">
                  <p:embed/>
                </p:oleObj>
              </mc:Choice>
              <mc:Fallback>
                <p:oleObj r:id="rId7" imgW="1485900" imgH="469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710113"/>
                        <a:ext cx="280511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2143125" y="6016625"/>
          <a:ext cx="4794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r:id="rId9" imgW="254000" imgH="165100" progId="Equation.DSMT4">
                  <p:embed/>
                </p:oleObj>
              </mc:Choice>
              <mc:Fallback>
                <p:oleObj r:id="rId9" imgW="254000" imgH="165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6016625"/>
                        <a:ext cx="4794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4"/>
          <p:cNvGraphicFramePr>
            <a:graphicFrameLocks noChangeAspect="1"/>
          </p:cNvGraphicFramePr>
          <p:nvPr/>
        </p:nvGraphicFramePr>
        <p:xfrm>
          <a:off x="1458913" y="1258888"/>
          <a:ext cx="68786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r:id="rId11" imgW="4165600" imgH="444500" progId="Equation.DSMT4">
                  <p:embed/>
                </p:oleObj>
              </mc:Choice>
              <mc:Fallback>
                <p:oleObj r:id="rId11" imgW="4165600" imgH="444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258888"/>
                        <a:ext cx="68786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33438" y="709613"/>
            <a:ext cx="198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5  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计算：</a:t>
            </a:r>
            <a:endParaRPr lang="zh-CN" altLang="en-US" sz="2800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1006475" y="1766888"/>
            <a:ext cx="798513" cy="800100"/>
            <a:chOff x="1438" y="2523"/>
            <a:chExt cx="687" cy="688"/>
          </a:xfrm>
        </p:grpSpPr>
        <p:sp>
          <p:nvSpPr>
            <p:cNvPr id="35842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解</a:t>
              </a:r>
            </a:p>
          </p:txBody>
        </p:sp>
        <p:grpSp>
          <p:nvGrpSpPr>
            <p:cNvPr id="35843" name="Group 11"/>
            <p:cNvGrpSpPr>
              <a:grpSpLocks noChangeAspect="1"/>
            </p:cNvGrpSpPr>
            <p:nvPr/>
          </p:nvGrpSpPr>
          <p:grpSpPr bwMode="auto">
            <a:xfrm>
              <a:off x="1438" y="2525"/>
              <a:ext cx="687" cy="687"/>
              <a:chOff x="975" y="755"/>
              <a:chExt cx="1406" cy="1405"/>
            </a:xfrm>
          </p:grpSpPr>
          <p:sp>
            <p:nvSpPr>
              <p:cNvPr id="12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4"/>
                <a:ext cx="1406" cy="1407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4"/>
                <a:ext cx="1305" cy="1307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720850" y="1227138"/>
          <a:ext cx="38385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r:id="rId4" imgW="2324100" imgH="431800" progId="Equation.DSMT4">
                  <p:embed/>
                </p:oleObj>
              </mc:Choice>
              <mc:Fallback>
                <p:oleObj r:id="rId4" imgW="23241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227138"/>
                        <a:ext cx="38385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1795463" y="2765425"/>
          <a:ext cx="2938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r:id="rId6" imgW="1459865" imgH="469900" progId="Equation.DSMT4">
                  <p:embed/>
                </p:oleObj>
              </mc:Choice>
              <mc:Fallback>
                <p:oleObj r:id="rId6" imgW="1459865" imgH="469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765425"/>
                        <a:ext cx="2938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1795463" y="3598863"/>
          <a:ext cx="310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8" imgW="1651000" imgH="469900" progId="Equation.DSMT4">
                  <p:embed/>
                </p:oleObj>
              </mc:Choice>
              <mc:Fallback>
                <p:oleObj r:id="rId8" imgW="16510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598863"/>
                        <a:ext cx="31019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1795463" y="4354513"/>
          <a:ext cx="1504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r:id="rId10" imgW="748665" imgH="406400" progId="Equation.DSMT4">
                  <p:embed/>
                </p:oleObj>
              </mc:Choice>
              <mc:Fallback>
                <p:oleObj r:id="rId10" imgW="748665" imgH="40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4354513"/>
                        <a:ext cx="1504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1841500" y="5170488"/>
          <a:ext cx="1222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r:id="rId12" imgW="647700" imgH="406400" progId="Equation.DSMT4">
                  <p:embed/>
                </p:oleObj>
              </mc:Choice>
              <mc:Fallback>
                <p:oleObj r:id="rId12" imgW="647700" imgH="40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5170488"/>
                        <a:ext cx="12223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矩形 21"/>
          <p:cNvSpPr>
            <a:spLocks noChangeArrowheads="1"/>
          </p:cNvSpPr>
          <p:nvPr/>
        </p:nvSpPr>
        <p:spPr bwMode="auto">
          <a:xfrm>
            <a:off x="914400" y="708025"/>
            <a:ext cx="3789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6  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先化简，再求值：</a:t>
            </a:r>
            <a:endParaRPr lang="zh-CN" altLang="en-US" sz="2800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93863" y="5954713"/>
            <a:ext cx="2832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=2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时，原式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=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4470400" y="5884863"/>
          <a:ext cx="5270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r:id="rId14" imgW="279400" imgH="393700" progId="Equation.DSMT4">
                  <p:embed/>
                </p:oleObj>
              </mc:Choice>
              <mc:Fallback>
                <p:oleObj r:id="rId14" imgW="279400" imgH="3937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884863"/>
                        <a:ext cx="5270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2032000" y="2014538"/>
          <a:ext cx="30829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r:id="rId16" imgW="1866900" imgH="431800" progId="Equation.DSMT4">
                  <p:embed/>
                </p:oleObj>
              </mc:Choice>
              <mc:Fallback>
                <p:oleObj r:id="rId16" imgW="18669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014538"/>
                        <a:ext cx="30829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030913" y="2765425"/>
            <a:ext cx="2209800" cy="642938"/>
          </a:xfrm>
          <a:prstGeom prst="wedgeRoundRectCallout">
            <a:avLst>
              <a:gd name="adj1" fmla="val -101641"/>
              <a:gd name="adj2" fmla="val 13116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zh-CN" sz="2800" b="1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巧用分配律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4897438" y="4773613"/>
            <a:ext cx="3508375" cy="692150"/>
          </a:xfrm>
          <a:prstGeom prst="wedgeEllipseCallout">
            <a:avLst>
              <a:gd name="adj1" fmla="val -89366"/>
              <a:gd name="adj2" fmla="val -7373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</a:rPr>
              <a:t>能约分的先约分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24" grpId="0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50925" y="896938"/>
            <a:ext cx="2038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32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计算：</a:t>
            </a:r>
            <a:endParaRPr lang="zh-CN" altLang="en-US" sz="3200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905125" y="530225"/>
          <a:ext cx="4405313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r:id="rId3" imgW="1397000" imgH="419100" progId="Equation.DSMT4">
                  <p:embed/>
                </p:oleObj>
              </mc:Choice>
              <mc:Fallback>
                <p:oleObj r:id="rId3" imgW="13970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30225"/>
                        <a:ext cx="4405313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50925" y="2536825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zh-CN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解：</a:t>
            </a:r>
            <a:r>
              <a:rPr lang="zh-CN" sz="32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原式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2786063" y="2078038"/>
          <a:ext cx="41275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r:id="rId5" imgW="2297430" imgH="812165" progId="Equation.3">
                  <p:embed/>
                </p:oleObj>
              </mc:Choice>
              <mc:Fallback>
                <p:oleObj r:id="rId5" imgW="2297430" imgH="81216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078038"/>
                        <a:ext cx="41275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786063" y="3733800"/>
          <a:ext cx="4090987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r:id="rId7" imgW="2121535" imgH="698500" progId="Equation.3">
                  <p:embed/>
                </p:oleObj>
              </mc:Choice>
              <mc:Fallback>
                <p:oleObj r:id="rId7" imgW="2121535" imgH="698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733800"/>
                        <a:ext cx="4090987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786063" y="5224463"/>
          <a:ext cx="1473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r:id="rId9" imgW="787400" imgH="330200" progId="Equation.3">
                  <p:embed/>
                </p:oleObj>
              </mc:Choice>
              <mc:Fallback>
                <p:oleObj r:id="rId9" imgW="7874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224463"/>
                        <a:ext cx="1473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4338" y="3613150"/>
            <a:ext cx="2286000" cy="1971675"/>
          </a:xfrm>
          <a:prstGeom prst="wedgeRoundRectCallout">
            <a:avLst>
              <a:gd name="adj1" fmla="val 83234"/>
              <a:gd name="adj2" fmla="val -884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zh-CN" sz="3600" b="1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分子、分母分别乘方</a:t>
            </a:r>
            <a:endParaRPr lang="zh-CN" sz="100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313488" y="5356225"/>
            <a:ext cx="2514600" cy="1143000"/>
          </a:xfrm>
          <a:prstGeom prst="wedgeEllipseCallout">
            <a:avLst>
              <a:gd name="adj1" fmla="val -84093"/>
              <a:gd name="adj2" fmla="val -8097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注意符号的变化！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364</Words>
  <Application>Microsoft Office PowerPoint</Application>
  <PresentationFormat>全屏显示(4:3)</PresentationFormat>
  <Paragraphs>74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 Italic</vt:lpstr>
      <vt:lpstr>WWW.2PPT.COM
</vt:lpstr>
      <vt:lpstr>Equation.DSMT4</vt:lpstr>
      <vt:lpstr>Equation.3</vt:lpstr>
      <vt:lpstr>PowerPoint 演示文稿</vt:lpstr>
      <vt:lpstr>PowerPoint 演示文稿</vt:lpstr>
      <vt:lpstr>PowerPoint 演示文稿</vt:lpstr>
      <vt:lpstr>1.分式的运算包含哪些？</vt:lpstr>
      <vt:lpstr>分式混和运算的运算顺序同分数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2023-01-17T03:30:40Z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2D1CA94F7DE146E883A9F7F0F67171D0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