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58" r:id="rId5"/>
    <p:sldId id="269" r:id="rId6"/>
    <p:sldId id="273" r:id="rId7"/>
    <p:sldId id="275" r:id="rId8"/>
    <p:sldId id="261" r:id="rId9"/>
    <p:sldId id="262" r:id="rId10"/>
    <p:sldId id="265" r:id="rId11"/>
    <p:sldId id="271" r:id="rId12"/>
    <p:sldId id="274" r:id="rId13"/>
    <p:sldId id="268" r:id="rId14"/>
    <p:sldId id="264" r:id="rId15"/>
    <p:sldId id="266" r:id="rId16"/>
    <p:sldId id="263" r:id="rId17"/>
    <p:sldId id="267" r:id="rId18"/>
    <p:sldId id="276" r:id="rId19"/>
    <p:sldId id="272" r:id="rId20"/>
    <p:sldId id="277" r:id="rId21"/>
    <p:sldId id="270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CCFFFF"/>
    <a:srgbClr val="FF9933"/>
    <a:srgbClr val="CCECFF"/>
    <a:srgbClr val="FF6699"/>
    <a:srgbClr val="FF0066"/>
    <a:srgbClr val="FFCCFF"/>
    <a:srgbClr val="FF99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BD15B-87FF-44C1-9EA8-AE07205D3E9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F3E6-FC69-410A-B923-D0EA81738C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9F3E6-FC69-410A-B923-D0EA81738C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5284-57EC-462E-A778-FEA528A7F2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B359-65FF-45D3-9701-8B729E7325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3.wdp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hyperlink" Target="&#23567;&#40643;&#20154;&#21809;&#29983;&#26085;&#27468;_&#26631;&#28165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10490"/>
            <a:ext cx="18002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Module 8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6450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always like birthday parties</a:t>
            </a:r>
            <a:endParaRPr lang="zh-CN" altLang="en-US" sz="4000" b="1" dirty="0">
              <a:solidFill>
                <a:srgbClr val="FFFF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9504" y="2548934"/>
            <a:ext cx="1451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Unit 1</a:t>
            </a:r>
            <a:r>
              <a:rPr lang="en-US" altLang="zh-CN" sz="3600" b="1" dirty="0" smtClean="0">
                <a:solidFill>
                  <a:srgbClr val="FFFFCC"/>
                </a:solidFill>
              </a:rPr>
              <a:t> 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6200000">
            <a:off x="1115616" y="-537368"/>
            <a:ext cx="432048" cy="1584176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3960440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3. Listen and read .</a:t>
            </a:r>
            <a:endParaRPr lang="zh-CN" altLang="en-US" sz="3600" b="1" dirty="0"/>
          </a:p>
        </p:txBody>
      </p:sp>
      <p:sp>
        <p:nvSpPr>
          <p:cNvPr id="5" name="折角形 4"/>
          <p:cNvSpPr/>
          <p:nvPr/>
        </p:nvSpPr>
        <p:spPr>
          <a:xfrm>
            <a:off x="1043608" y="1268760"/>
            <a:ext cx="6912768" cy="4896544"/>
          </a:xfrm>
          <a:prstGeom prst="foldedCorner">
            <a:avLst>
              <a:gd name="adj" fmla="val 22614"/>
            </a:avLst>
          </a:prstGeom>
          <a:solidFill>
            <a:srgbClr val="FFFFFF">
              <a:alpha val="40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1608762"/>
            <a:ext cx="75649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people </a:t>
            </a:r>
            <a:r>
              <a:rPr lang="en-US" altLang="zh-CN" sz="3200" b="1" dirty="0" smtClean="0"/>
              <a:t>can you find in this dialogue ?</a:t>
            </a:r>
          </a:p>
          <a:p>
            <a:r>
              <a:rPr lang="en-US" altLang="zh-CN" sz="2800" b="1" dirty="0" smtClean="0"/>
              <a:t>   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Four. (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Daming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, Betty, Tony, 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Lingling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)</a:t>
            </a:r>
          </a:p>
          <a:p>
            <a:endParaRPr lang="en-US" altLang="zh-CN" sz="2800" b="1" dirty="0" smtClean="0"/>
          </a:p>
          <a:p>
            <a:r>
              <a:rPr lang="en-US" altLang="zh-CN" sz="3200" b="1" dirty="0" smtClean="0"/>
              <a:t>2.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altLang="zh-CN" sz="3200" b="1" dirty="0" smtClean="0"/>
              <a:t> are they talking about?</a:t>
            </a:r>
          </a:p>
          <a:p>
            <a:r>
              <a:rPr lang="en-US" altLang="zh-CN" sz="2800" b="1" dirty="0" smtClean="0"/>
              <a:t>    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Birthday parties. </a:t>
            </a:r>
          </a:p>
          <a:p>
            <a:endParaRPr lang="en-US" altLang="zh-CN" sz="2800" b="1" dirty="0" smtClean="0"/>
          </a:p>
          <a:p>
            <a:r>
              <a:rPr lang="en-US" altLang="zh-CN" sz="3200" b="1" dirty="0" smtClean="0"/>
              <a:t>3.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altLang="zh-CN" sz="3200" b="1" dirty="0" smtClean="0"/>
              <a:t> is going to have a birthday party?</a:t>
            </a:r>
          </a:p>
          <a:p>
            <a:r>
              <a:rPr lang="en-US" altLang="zh-CN" sz="2800" b="1" dirty="0" smtClean="0"/>
              <a:t>     </a:t>
            </a:r>
            <a:r>
              <a:rPr lang="en-US" altLang="zh-CN" sz="2800" b="1" dirty="0" err="1" smtClean="0">
                <a:solidFill>
                  <a:srgbClr val="C00000"/>
                </a:solidFill>
              </a:rPr>
              <a:t>Daming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.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43608" y="3429000"/>
            <a:ext cx="69127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43608" y="4797152"/>
            <a:ext cx="69127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050156" y="1149442"/>
            <a:ext cx="6899672" cy="5004556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6200000">
            <a:off x="1115616" y="-537368"/>
            <a:ext cx="432048" cy="1584176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3960440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white"/>
                </a:solidFill>
              </a:rPr>
              <a:t>3. Listen and read .</a:t>
            </a:r>
            <a:endParaRPr lang="zh-CN" altLang="en-US" sz="3600" b="1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0787" y="1556220"/>
            <a:ext cx="5184576" cy="2151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370749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Lingling</a:t>
            </a:r>
            <a:r>
              <a:rPr lang="en-US" altLang="zh-CN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Tony    Betty    </a:t>
            </a:r>
            <a:r>
              <a:rPr lang="en-US" altLang="zh-CN" sz="2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Daming</a:t>
            </a:r>
            <a:endParaRPr lang="zh-CN" alt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2150" y="4991508"/>
            <a:ext cx="320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Role play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6200000">
            <a:off x="1115616" y="-537368"/>
            <a:ext cx="432048" cy="1584176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7128792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prstClr val="white"/>
                </a:solidFill>
              </a:rPr>
              <a:t>3.</a:t>
            </a:r>
            <a:r>
              <a:rPr lang="en-US" altLang="zh-CN" sz="3600" b="1" u="sng" dirty="0" smtClean="0">
                <a:solidFill>
                  <a:prstClr val="white"/>
                </a:solidFill>
              </a:rPr>
              <a:t>Underline</a:t>
            </a:r>
            <a:r>
              <a:rPr lang="en-US" altLang="zh-CN" sz="3600" b="1" dirty="0" smtClean="0">
                <a:solidFill>
                  <a:prstClr val="white"/>
                </a:solidFill>
              </a:rPr>
              <a:t> the answer on the book.</a:t>
            </a:r>
            <a:endParaRPr lang="zh-CN" altLang="en-US" sz="36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51520" y="1268760"/>
          <a:ext cx="8424936" cy="420624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60000"/>
                  </a:srgbClr>
                </a:solidFill>
                <a:tableStyleId>{5FD0F851-EC5A-4D38-B0AD-8093EC10F338}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smtClean="0"/>
                        <a:t>1. When and where will </a:t>
                      </a:r>
                      <a:r>
                        <a:rPr lang="en-US" altLang="zh-CN" sz="2800" b="1" dirty="0" err="1" smtClean="0"/>
                        <a:t>Daming</a:t>
                      </a:r>
                      <a:r>
                        <a:rPr lang="en-US" altLang="zh-CN" sz="2800" b="1" dirty="0" smtClean="0"/>
                        <a:t>    hold the birthday party?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smtClean="0"/>
                        <a:t>2. What does </a:t>
                      </a:r>
                      <a:r>
                        <a:rPr lang="en-US" altLang="zh-CN" sz="2800" b="1" dirty="0" err="1" smtClean="0"/>
                        <a:t>Daming</a:t>
                      </a:r>
                      <a:r>
                        <a:rPr lang="en-US" altLang="zh-CN" sz="2800" b="1" dirty="0" smtClean="0"/>
                        <a:t> usually do at a</a:t>
                      </a:r>
                      <a:r>
                        <a:rPr lang="en-US" altLang="zh-CN" sz="2800" b="1" baseline="0" dirty="0" smtClean="0"/>
                        <a:t> birthday parties?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smtClean="0"/>
                        <a:t>3. Does </a:t>
                      </a:r>
                      <a:r>
                        <a:rPr lang="en-US" altLang="zh-CN" sz="2800" b="1" dirty="0" err="1" smtClean="0"/>
                        <a:t>Daming</a:t>
                      </a:r>
                      <a:r>
                        <a:rPr lang="en-US" altLang="zh-CN" sz="2800" b="1" dirty="0" smtClean="0"/>
                        <a:t> sing the birthday</a:t>
                      </a:r>
                      <a:r>
                        <a:rPr lang="en-US" altLang="zh-CN" sz="2800" b="1" baseline="0" dirty="0" smtClean="0"/>
                        <a:t> song in English or Chinese?</a:t>
                      </a:r>
                      <a:r>
                        <a:rPr lang="en-US" altLang="zh-CN" sz="2800" b="1" dirty="0" smtClean="0"/>
                        <a:t> 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smtClean="0"/>
                        <a:t>4. What would </a:t>
                      </a:r>
                      <a:r>
                        <a:rPr lang="en-US" altLang="zh-CN" sz="2800" b="1" dirty="0" err="1" smtClean="0"/>
                        <a:t>Daming</a:t>
                      </a:r>
                      <a:r>
                        <a:rPr lang="en-US" altLang="zh-CN" sz="2800" b="1" dirty="0" smtClean="0"/>
                        <a:t> like for his</a:t>
                      </a:r>
                      <a:r>
                        <a:rPr lang="en-US" altLang="zh-CN" sz="2800" b="1" baseline="0" dirty="0" smtClean="0"/>
                        <a:t> birthday?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34514" y="1340768"/>
            <a:ext cx="2736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Saturday, at his house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Eat noodles and birthday cakes.</a:t>
            </a:r>
          </a:p>
          <a:p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Chinese and English.</a:t>
            </a:r>
          </a:p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It’s a secret.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59225" y="593699"/>
          <a:ext cx="8517231" cy="34113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9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2011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2012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2013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2014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2015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get presents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/>
                        <a:t>eat</a:t>
                      </a:r>
                      <a:r>
                        <a:rPr lang="en-US" altLang="zh-CN" sz="2400" b="1" baseline="0" dirty="0" smtClean="0"/>
                        <a:t> cake</a:t>
                      </a:r>
                      <a:endParaRPr lang="zh-CN" alt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45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sing the</a:t>
                      </a:r>
                      <a:r>
                        <a:rPr lang="en-US" altLang="zh-CN" sz="2400" b="1" baseline="0" dirty="0" smtClean="0"/>
                        <a:t> song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get cards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play games</a:t>
                      </a:r>
                      <a:r>
                        <a:rPr lang="en-US" altLang="zh-CN" sz="2400" b="1" baseline="0" dirty="0" smtClean="0"/>
                        <a:t> 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108225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√     √     √      √     √</a:t>
            </a:r>
            <a:endParaRPr lang="zh-CN" alt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62373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/>
              <a:t>     √     √      √     √</a:t>
            </a:r>
            <a:endParaRPr lang="zh-CN" alt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211843" y="219373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/>
              <a:t>     </a:t>
            </a:r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/>
              <a:t>     √      √     √</a:t>
            </a:r>
            <a:endParaRPr lang="zh-CN" alt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193540" y="276131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>
                <a:solidFill>
                  <a:srgbClr val="FF0000"/>
                </a:solidFill>
              </a:rPr>
              <a:t>     </a:t>
            </a:r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>
                <a:solidFill>
                  <a:srgbClr val="FF0000"/>
                </a:solidFill>
              </a:rPr>
              <a:t>     </a:t>
            </a:r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>
                <a:solidFill>
                  <a:srgbClr val="FF0000"/>
                </a:solidFill>
              </a:rPr>
              <a:t>      </a:t>
            </a:r>
            <a:r>
              <a:rPr lang="zh-CN" altLang="en-US" sz="4800" dirty="0" smtClean="0"/>
              <a:t>√     √</a:t>
            </a:r>
            <a:endParaRPr lang="zh-CN" alt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199893" y="330946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>
                <a:solidFill>
                  <a:srgbClr val="FF0000"/>
                </a:solidFill>
              </a:rPr>
              <a:t>     </a:t>
            </a:r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>
                <a:solidFill>
                  <a:srgbClr val="FF0000"/>
                </a:solidFill>
              </a:rPr>
              <a:t>     </a:t>
            </a:r>
            <a:r>
              <a:rPr lang="en-US" altLang="zh-CN" sz="4400" dirty="0" smtClean="0">
                <a:solidFill>
                  <a:srgbClr val="FF0000"/>
                </a:solidFill>
              </a:rPr>
              <a:t>X</a:t>
            </a:r>
            <a:r>
              <a:rPr lang="zh-CN" altLang="en-US" sz="4800" dirty="0" smtClean="0">
                <a:solidFill>
                  <a:srgbClr val="FF0000"/>
                </a:solidFill>
              </a:rPr>
              <a:t>      </a:t>
            </a:r>
            <a:r>
              <a:rPr lang="en-US" altLang="zh-CN" sz="4400" dirty="0" smtClean="0">
                <a:solidFill>
                  <a:srgbClr val="FF0000"/>
                </a:solidFill>
              </a:rPr>
              <a:t>X      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X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8116" y="111538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always</a:t>
            </a:r>
            <a:endParaRPr lang="zh-CN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78116" y="1781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usually</a:t>
            </a:r>
            <a:endParaRPr lang="zh-CN" alt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78116" y="234761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often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6140" y="2934269"/>
            <a:ext cx="189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sometimes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84469" y="346335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never</a:t>
            </a:r>
            <a:endParaRPr lang="zh-CN" alt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6000" y="4293096"/>
            <a:ext cx="8676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always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get presents on my birthday.</a:t>
            </a: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usually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eat birthday cakes on my birthday.</a:t>
            </a: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often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sing Happy Birthday Song on my birthday.</a:t>
            </a: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sometimes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get birthday cards on my birthday.</a:t>
            </a: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never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play games on my birthday.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10800000">
            <a:off x="7884368" y="4293096"/>
            <a:ext cx="590328" cy="2232248"/>
          </a:xfrm>
          <a:prstGeom prst="triangle">
            <a:avLst>
              <a:gd name="adj" fmla="val 4229"/>
            </a:avLst>
          </a:prstGeom>
          <a:solidFill>
            <a:srgbClr val="FF66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8460" y="10908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On my birthday :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87097"/>
            <a:ext cx="741682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these words on your textbook.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23528" y="260647"/>
            <a:ext cx="1224136" cy="8992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11760" y="1916832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always          </a:t>
            </a:r>
            <a:r>
              <a:rPr lang="en-US" altLang="zh-CN" sz="4000" b="1" dirty="0" smtClean="0">
                <a:solidFill>
                  <a:srgbClr val="FF6699"/>
                </a:solidFill>
              </a:rPr>
              <a:t>x3</a:t>
            </a:r>
          </a:p>
          <a:p>
            <a:r>
              <a:rPr lang="en-US" altLang="zh-CN" sz="4000" b="1" dirty="0"/>
              <a:t>u</a:t>
            </a:r>
            <a:r>
              <a:rPr lang="en-US" altLang="zh-CN" sz="4000" b="1" dirty="0" smtClean="0"/>
              <a:t>sually          </a:t>
            </a:r>
            <a:r>
              <a:rPr lang="en-US" altLang="zh-CN" sz="4000" b="1" dirty="0" smtClean="0">
                <a:solidFill>
                  <a:srgbClr val="FF6699"/>
                </a:solidFill>
              </a:rPr>
              <a:t>x3</a:t>
            </a:r>
          </a:p>
          <a:p>
            <a:r>
              <a:rPr lang="en-US" altLang="zh-CN" sz="4000" b="1" dirty="0"/>
              <a:t>s</a:t>
            </a:r>
            <a:r>
              <a:rPr lang="en-US" altLang="zh-CN" sz="4000" b="1" dirty="0" smtClean="0"/>
              <a:t>ometimes   </a:t>
            </a:r>
            <a:r>
              <a:rPr lang="en-US" altLang="zh-CN" sz="4000" b="1" dirty="0" smtClean="0">
                <a:solidFill>
                  <a:srgbClr val="FF6699"/>
                </a:solidFill>
              </a:rPr>
              <a:t>x2</a:t>
            </a:r>
          </a:p>
          <a:p>
            <a:r>
              <a:rPr lang="en-US" altLang="zh-CN" sz="4000" b="1" dirty="0"/>
              <a:t>n</a:t>
            </a:r>
            <a:r>
              <a:rPr lang="en-US" altLang="zh-CN" sz="4000" b="1" dirty="0" smtClean="0"/>
              <a:t>ever            </a:t>
            </a:r>
            <a:r>
              <a:rPr lang="en-US" altLang="zh-CN" sz="4000" b="1" dirty="0" smtClean="0">
                <a:solidFill>
                  <a:srgbClr val="FF6699"/>
                </a:solidFill>
              </a:rPr>
              <a:t>x1</a:t>
            </a:r>
            <a:r>
              <a:rPr lang="en-US" altLang="zh-CN" sz="4000" b="1" dirty="0" smtClean="0"/>
              <a:t> </a:t>
            </a:r>
            <a:endParaRPr lang="zh-CN" alt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" y="0"/>
            <a:ext cx="9144000" cy="6858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3073967"/>
            <a:ext cx="8316416" cy="3302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0546" tIns="35273" rIns="70546" bIns="35273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1. 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It</a:t>
            </a:r>
            <a:r>
              <a:rPr lang="en-US" altLang="zh-CN" sz="2800" b="1" dirty="0" smtClean="0">
                <a:latin typeface="+mn-lt"/>
                <a:ea typeface="微软雅黑" panose="020B0503020204020204" pitchFamily="34" charset="-122"/>
              </a:rPr>
              <a:t>’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s Daming</a:t>
            </a:r>
            <a:r>
              <a:rPr lang="en-US" altLang="zh-CN" sz="2800" b="1" dirty="0" smtClean="0">
                <a:latin typeface="+mn-lt"/>
                <a:ea typeface="微软雅黑" panose="020B0503020204020204" pitchFamily="34" charset="-122"/>
              </a:rPr>
              <a:t>’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s </a:t>
            </a: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birthday party on 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Saturday</a:t>
            </a: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2. Tony never likes birthday parties.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3. 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Daming</a:t>
            </a:r>
            <a:r>
              <a:rPr lang="en-US" altLang="zh-CN" sz="2800" b="1" dirty="0" smtClean="0">
                <a:latin typeface="+mn-lt"/>
                <a:ea typeface="微软雅黑" panose="020B0503020204020204" pitchFamily="34" charset="-122"/>
              </a:rPr>
              <a:t>’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s </a:t>
            </a: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mother sometimes makes 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a </a:t>
            </a: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birthday cake.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4. 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Daming</a:t>
            </a:r>
            <a:r>
              <a:rPr lang="en-US" altLang="zh-CN" sz="2800" b="1" dirty="0" smtClean="0">
                <a:latin typeface="+mn-lt"/>
                <a:ea typeface="微软雅黑" panose="020B0503020204020204" pitchFamily="34" charset="-122"/>
              </a:rPr>
              <a:t>’</a:t>
            </a:r>
            <a:r>
              <a:rPr lang="zh-CN" altLang="zh-CN" sz="2800" b="1" dirty="0" smtClean="0">
                <a:latin typeface="+mn-lt"/>
                <a:ea typeface="微软雅黑" panose="020B0503020204020204" pitchFamily="34" charset="-122"/>
              </a:rPr>
              <a:t>s </a:t>
            </a: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family always sings </a:t>
            </a:r>
            <a:r>
              <a:rPr lang="zh-CN" altLang="zh-CN" sz="2800" b="1" i="1" dirty="0">
                <a:latin typeface="+mn-lt"/>
                <a:ea typeface="微软雅黑" panose="020B0503020204020204" pitchFamily="34" charset="-122"/>
              </a:rPr>
              <a:t>Happy </a:t>
            </a:r>
            <a:r>
              <a:rPr lang="zh-CN" altLang="zh-CN" sz="2800" b="1" i="1" dirty="0" smtClean="0">
                <a:latin typeface="+mn-lt"/>
                <a:ea typeface="微软雅黑" panose="020B0503020204020204" pitchFamily="34" charset="-122"/>
              </a:rPr>
              <a:t>birthday</a:t>
            </a: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+mn-lt"/>
                <a:ea typeface="微软雅黑" panose="020B0503020204020204" pitchFamily="34" charset="-122"/>
              </a:rPr>
              <a:t>5. Daming never has birthday presents.</a:t>
            </a:r>
            <a:endParaRPr lang="zh-CN" altLang="zh-CN" sz="2400" b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549" y="3058941"/>
            <a:ext cx="244827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</a:rPr>
              <a:t>F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C00000"/>
                </a:solidFill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</a:rPr>
              <a:t>F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03502" y="3861048"/>
            <a:ext cx="912313" cy="539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452694" y="5776926"/>
            <a:ext cx="912313" cy="539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819588" y="4455816"/>
            <a:ext cx="1728192" cy="539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387097"/>
            <a:ext cx="61926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Now check the true sentences.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27584" y="2564904"/>
          <a:ext cx="7560840" cy="30634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3439"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endParaRPr lang="en-US" altLang="zh-CN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en-US" altLang="zh-CN" sz="4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 </a:t>
                      </a:r>
                      <a:endParaRPr lang="zh-CN" altLang="en-US" sz="4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always</a:t>
                      </a:r>
                    </a:p>
                    <a:p>
                      <a:r>
                        <a:rPr lang="en-US" altLang="zh-C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usually</a:t>
                      </a:r>
                    </a:p>
                    <a:p>
                      <a:r>
                        <a:rPr lang="en-US" altLang="zh-C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often</a:t>
                      </a:r>
                    </a:p>
                    <a:p>
                      <a:r>
                        <a:rPr lang="en-US" altLang="zh-C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sometimes</a:t>
                      </a:r>
                    </a:p>
                    <a:p>
                      <a:r>
                        <a:rPr lang="en-US" altLang="zh-C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never</a:t>
                      </a:r>
                      <a:endParaRPr lang="zh-CN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eat cakes</a:t>
                      </a:r>
                    </a:p>
                    <a:p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sing </a:t>
                      </a:r>
                    </a:p>
                    <a:p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get cards</a:t>
                      </a:r>
                    </a:p>
                    <a:p>
                      <a:r>
                        <a:rPr lang="en-US" altLang="zh-CN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get</a:t>
                      </a:r>
                      <a:r>
                        <a:rPr lang="en-US" altLang="zh-CN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presents</a:t>
                      </a:r>
                    </a:p>
                    <a:p>
                      <a:r>
                        <a:rPr lang="en-US" altLang="zh-CN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cut the cakes</a:t>
                      </a:r>
                    </a:p>
                    <a:p>
                      <a:r>
                        <a:rPr lang="en-US" altLang="zh-CN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eat noodles</a:t>
                      </a:r>
                    </a:p>
                    <a:p>
                      <a:r>
                        <a:rPr lang="en-US" altLang="zh-CN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hold a party</a:t>
                      </a:r>
                    </a:p>
                    <a:p>
                      <a:r>
                        <a:rPr lang="en-US" altLang="zh-CN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…</a:t>
                      </a:r>
                      <a:endParaRPr lang="zh-CN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en-US" altLang="zh-CN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en-US" altLang="zh-CN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3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on my birthday</a:t>
                      </a:r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83568" y="980728"/>
            <a:ext cx="784887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What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you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always/usually/sometimes/never…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do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your birthday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  I    sometimes      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eat cakes     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on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birthday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2697218"/>
            <a:ext cx="7848872" cy="35394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</a:rPr>
              <a:t>—What do you </a:t>
            </a:r>
            <a:r>
              <a:rPr lang="en-US" altLang="zh-CN" sz="2800" b="1" u="sng" dirty="0" smtClean="0">
                <a:solidFill>
                  <a:srgbClr val="002060"/>
                </a:solidFill>
              </a:rPr>
              <a:t>often/usually/always</a:t>
            </a:r>
            <a:r>
              <a:rPr lang="en-US" altLang="zh-CN" sz="2800" b="1" u="sng" dirty="0">
                <a:solidFill>
                  <a:srgbClr val="002060"/>
                </a:solidFill>
              </a:rPr>
              <a:t>/… </a:t>
            </a:r>
            <a:r>
              <a:rPr lang="en-US" altLang="zh-CN" sz="3200" b="1" dirty="0">
                <a:solidFill>
                  <a:srgbClr val="002060"/>
                </a:solidFill>
              </a:rPr>
              <a:t>do 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on           your </a:t>
            </a:r>
            <a:r>
              <a:rPr lang="en-US" altLang="zh-CN" sz="3200" b="1" dirty="0">
                <a:solidFill>
                  <a:srgbClr val="002060"/>
                </a:solidFill>
              </a:rPr>
              <a:t>birthday?</a:t>
            </a:r>
          </a:p>
          <a:p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</a:rPr>
              <a:t>—I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often/ usually/ always/… 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</a:rPr>
              <a:t>__</a:t>
            </a:r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</a:rPr>
              <a:t>on 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</a:rPr>
              <a:t>my </a:t>
            </a:r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</a:rPr>
              <a:t>birthday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>
                <a:solidFill>
                  <a:srgbClr val="002060"/>
                </a:solidFill>
              </a:rPr>
              <a:t>—</a:t>
            </a:r>
            <a:r>
              <a:rPr lang="en-US" altLang="zh-CN" sz="3200" b="1" dirty="0">
                <a:solidFill>
                  <a:srgbClr val="002060"/>
                </a:solidFill>
              </a:rPr>
              <a:t>What do you </a:t>
            </a:r>
            <a:r>
              <a:rPr lang="en-US" altLang="zh-CN" sz="2800" b="1" u="sng" dirty="0" smtClean="0">
                <a:solidFill>
                  <a:srgbClr val="002060"/>
                </a:solidFill>
              </a:rPr>
              <a:t>often/usually/always</a:t>
            </a:r>
            <a:r>
              <a:rPr lang="en-US" altLang="zh-CN" sz="2800" b="1" u="sng" dirty="0">
                <a:solidFill>
                  <a:srgbClr val="002060"/>
                </a:solidFill>
              </a:rPr>
              <a:t>/… </a:t>
            </a:r>
            <a:r>
              <a:rPr lang="en-US" altLang="zh-CN" sz="3200" b="1" dirty="0">
                <a:solidFill>
                  <a:srgbClr val="002060"/>
                </a:solidFill>
              </a:rPr>
              <a:t>do on Teachers’ Day?</a:t>
            </a:r>
          </a:p>
          <a:p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</a:rPr>
              <a:t>— I 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</a:rPr>
              <a:t>often/ usually/ always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</a:rPr>
              <a:t>/…__ 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</a:rPr>
              <a:t>on </a:t>
            </a:r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</a:rPr>
              <a:t>Teachers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</a:rPr>
              <a:t>’ Day.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1700808"/>
            <a:ext cx="295232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Work in pairs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" y="0"/>
            <a:ext cx="915338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7584" y="2132856"/>
            <a:ext cx="4572000" cy="163121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en-US" altLang="zh-CN" sz="3200" b="1" dirty="0"/>
              <a:t>What birthday present would you like to send to your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  <a:r>
              <a:rPr lang="en-US" altLang="zh-CN" sz="3200" b="1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6597" y="232173"/>
            <a:ext cx="8735577" cy="95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7" rIns="91435" bIns="45717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5.</a:t>
            </a:r>
            <a:r>
              <a:rPr lang="zh-CN" altLang="zh-CN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Complete </a:t>
            </a:r>
            <a:r>
              <a:rPr lang="zh-CN" altLang="zh-CN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the sentences with the words </a:t>
            </a:r>
            <a:endParaRPr lang="en-US" altLang="zh-CN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CN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zh-CN" altLang="zh-CN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from </a:t>
            </a:r>
            <a:r>
              <a:rPr lang="zh-CN" altLang="zh-CN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the box.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65171" y="1448594"/>
            <a:ext cx="7118427" cy="812524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 lIns="91435" tIns="45717" rIns="91435" bIns="45717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zh-CN" sz="3600" b="1" dirty="0">
                <a:solidFill>
                  <a:srgbClr val="002060"/>
                </a:solidFill>
                <a:latin typeface="+mn-lt"/>
              </a:rPr>
              <a:t>always   never   sometimes   usually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626" y="2428875"/>
            <a:ext cx="8064749" cy="2086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latin typeface="+mn-lt"/>
              </a:rPr>
              <a:t>1. Tony _______ likes birthday parties.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+mn-lt"/>
              </a:rPr>
              <a:t>2. We _______ eat noodles at the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+mn-lt"/>
              </a:rPr>
              <a:t>   birthday dinner.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084631" y="2478106"/>
            <a:ext cx="1518354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always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883397" y="3132800"/>
            <a:ext cx="1595298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usually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1742" y="3788173"/>
            <a:ext cx="8350433" cy="2751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latin typeface="+mn-lt"/>
              </a:rPr>
              <a:t>3. Daming’s mother __________ makes      a birthday cake.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+mn-lt"/>
              </a:rPr>
              <a:t>4. Lingling ___________ gives birthday cards.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106287" y="3809464"/>
            <a:ext cx="1287522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never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843808" y="5141089"/>
            <a:ext cx="2236500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sometimes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 animBg="1" autoUpdateAnimBg="0"/>
      <p:bldP spid="25606" grpId="0" autoUpdateAnimBg="0"/>
      <p:bldP spid="25607" grpId="0" autoUpdateAnimBg="0"/>
      <p:bldP spid="25608" grpId="0" animBg="1" autoUpdateAnimBg="0"/>
      <p:bldP spid="25609" grpId="0" autoUpdateAnimBg="0"/>
      <p:bldP spid="256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3169" y="1417029"/>
            <a:ext cx="2448272" cy="36959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32526" y="42022"/>
            <a:ext cx="2949021" cy="1872275"/>
            <a:chOff x="532526" y="42022"/>
            <a:chExt cx="2949021" cy="18722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2526" y="42022"/>
              <a:ext cx="2317158" cy="1668354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 flipH="1" flipV="1">
              <a:off x="2566108" y="1422411"/>
              <a:ext cx="915439" cy="49188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73635" y="2492896"/>
            <a:ext cx="3097580" cy="1484360"/>
            <a:chOff x="373635" y="2492896"/>
            <a:chExt cx="3097580" cy="14843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73635" y="2492896"/>
              <a:ext cx="1484360" cy="1484360"/>
            </a:xfrm>
            <a:prstGeom prst="rect">
              <a:avLst/>
            </a:prstGeom>
          </p:spPr>
        </p:pic>
        <p:cxnSp>
          <p:nvCxnSpPr>
            <p:cNvPr id="10" name="直接箭头连接符 9"/>
            <p:cNvCxnSpPr/>
            <p:nvPr/>
          </p:nvCxnSpPr>
          <p:spPr>
            <a:xfrm flipH="1">
              <a:off x="1835696" y="3410876"/>
              <a:ext cx="1635519" cy="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504748" y="4700837"/>
            <a:ext cx="2987132" cy="1410188"/>
            <a:chOff x="504748" y="4700837"/>
            <a:chExt cx="2987132" cy="141018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4748" y="4700837"/>
              <a:ext cx="1958594" cy="1410188"/>
            </a:xfrm>
            <a:prstGeom prst="rect">
              <a:avLst/>
            </a:prstGeom>
          </p:spPr>
        </p:pic>
        <p:cxnSp>
          <p:nvCxnSpPr>
            <p:cNvPr id="12" name="直接箭头连接符 11"/>
            <p:cNvCxnSpPr/>
            <p:nvPr/>
          </p:nvCxnSpPr>
          <p:spPr>
            <a:xfrm flipH="1">
              <a:off x="2555777" y="4922982"/>
              <a:ext cx="936103" cy="659519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940152" y="66300"/>
            <a:ext cx="2547404" cy="1979356"/>
            <a:chOff x="5940152" y="66300"/>
            <a:chExt cx="2547404" cy="19793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977" l="332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20273" y="66300"/>
              <a:ext cx="1467283" cy="1527464"/>
            </a:xfrm>
            <a:prstGeom prst="rect">
              <a:avLst/>
            </a:prstGeom>
          </p:spPr>
        </p:pic>
        <p:cxnSp>
          <p:nvCxnSpPr>
            <p:cNvPr id="16" name="直接箭头连接符 15"/>
            <p:cNvCxnSpPr/>
            <p:nvPr/>
          </p:nvCxnSpPr>
          <p:spPr>
            <a:xfrm flipV="1">
              <a:off x="5940152" y="1375096"/>
              <a:ext cx="1253610" cy="67056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5940152" y="2582394"/>
            <a:ext cx="2776791" cy="1365219"/>
            <a:chOff x="5940152" y="2582394"/>
            <a:chExt cx="2776791" cy="136521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7158926" y="2582394"/>
              <a:ext cx="1558017" cy="1365219"/>
            </a:xfrm>
            <a:prstGeom prst="rect">
              <a:avLst/>
            </a:prstGeom>
          </p:spPr>
        </p:pic>
        <p:cxnSp>
          <p:nvCxnSpPr>
            <p:cNvPr id="22" name="直接箭头连接符 21"/>
            <p:cNvCxnSpPr/>
            <p:nvPr/>
          </p:nvCxnSpPr>
          <p:spPr>
            <a:xfrm flipV="1">
              <a:off x="5940152" y="3606139"/>
              <a:ext cx="1080121" cy="1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5841516" y="4700837"/>
            <a:ext cx="3277077" cy="1091614"/>
            <a:chOff x="5841516" y="4700837"/>
            <a:chExt cx="3277077" cy="1091614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961483" y="4700837"/>
              <a:ext cx="1202805" cy="672379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237" l="977" r="98926">
                          <a14:foregroundMark x1="42090" y1="69466" x2="46777" y2="71374"/>
                          <a14:foregroundMark x1="54102" y1="29771" x2="50391" y2="82443"/>
                          <a14:foregroundMark x1="76172" y1="33588" x2="85938" y2="22137"/>
                          <a14:foregroundMark x1="55176" y1="24046" x2="60645" y2="389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517263">
              <a:off x="5841516" y="4953980"/>
              <a:ext cx="3277077" cy="83847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984103" y="616197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Happy Birthday song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50999" y="4005360"/>
            <a:ext cx="12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candles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50998" y="1564862"/>
            <a:ext cx="12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present</a:t>
            </a:r>
            <a:endParaRPr lang="zh-CN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4714" y="1658112"/>
            <a:ext cx="200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</a:t>
            </a:r>
            <a:r>
              <a:rPr lang="en-US" altLang="zh-CN" sz="2400" b="1" dirty="0" smtClean="0"/>
              <a:t>irthday cake</a:t>
            </a:r>
            <a:endParaRPr lang="zh-CN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3952483"/>
            <a:ext cx="12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card</a:t>
            </a:r>
            <a:endParaRPr lang="zh-CN" alt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71600" y="6161970"/>
            <a:ext cx="128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candy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20" grpId="0"/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2"/>
          <p:cNvSpPr txBox="1">
            <a:spLocks noChangeArrowheads="1"/>
          </p:cNvSpPr>
          <p:nvPr/>
        </p:nvSpPr>
        <p:spPr bwMode="auto">
          <a:xfrm>
            <a:off x="395536" y="548680"/>
            <a:ext cx="8461375" cy="46535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US" altLang="zh-CN" sz="3600" b="1" u="sng" dirty="0" smtClean="0">
                <a:solidFill>
                  <a:schemeClr val="accent6">
                    <a:lumMod val="75000"/>
                  </a:schemeClr>
                </a:solidFill>
              </a:rPr>
              <a:t>Underline</a:t>
            </a: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</a:rPr>
              <a:t>the correct words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At 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my birthday party, my mother usually buys a (1) special / secret birthday cake. My friends sing Happy birthday, and then I (2) cut / make it. My friends usually give me cards and ( 3) cakes / presents. I always love birthday parties!</a:t>
            </a:r>
          </a:p>
        </p:txBody>
      </p:sp>
      <p:sp>
        <p:nvSpPr>
          <p:cNvPr id="594947" name="Line 3"/>
          <p:cNvSpPr>
            <a:spLocks noChangeShapeType="1"/>
          </p:cNvSpPr>
          <p:nvPr/>
        </p:nvSpPr>
        <p:spPr bwMode="auto">
          <a:xfrm>
            <a:off x="1306594" y="3195558"/>
            <a:ext cx="14049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948" name="Line 4"/>
          <p:cNvSpPr>
            <a:spLocks noChangeShapeType="1"/>
          </p:cNvSpPr>
          <p:nvPr/>
        </p:nvSpPr>
        <p:spPr bwMode="auto">
          <a:xfrm flipV="1">
            <a:off x="6666469" y="3861048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949" name="Line 5"/>
          <p:cNvSpPr>
            <a:spLocks noChangeShapeType="1"/>
          </p:cNvSpPr>
          <p:nvPr/>
        </p:nvSpPr>
        <p:spPr bwMode="auto">
          <a:xfrm>
            <a:off x="1705946" y="5112026"/>
            <a:ext cx="1655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animBg="1"/>
      <p:bldP spid="594948" grpId="0" animBg="1"/>
      <p:bldP spid="5949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001" y="0"/>
            <a:ext cx="9154415" cy="6858000"/>
          </a:xfrm>
          <a:prstGeom prst="rect">
            <a:avLst/>
          </a:prstGeom>
        </p:spPr>
      </p:pic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209550" y="430894"/>
            <a:ext cx="3886200" cy="71596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defRPr/>
            </a:pPr>
            <a:r>
              <a:rPr lang="en-US" altLang="zh-CN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Homework</a:t>
            </a:r>
            <a:endParaRPr lang="zh-CN" alt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>
            <a:off x="3590131" y="105728"/>
            <a:ext cx="935038" cy="1179512"/>
          </a:xfrm>
          <a:custGeom>
            <a:avLst/>
            <a:gdLst>
              <a:gd name="connsiteX0" fmla="*/ 520043 w 1508125"/>
              <a:gd name="connsiteY0" fmla="*/ 72811 h 1905000"/>
              <a:gd name="connsiteX1" fmla="*/ 72858 w 1508125"/>
              <a:gd name="connsiteY1" fmla="*/ 519703 h 1905000"/>
              <a:gd name="connsiteX2" fmla="*/ 520043 w 1508125"/>
              <a:gd name="connsiteY2" fmla="*/ 966596 h 1905000"/>
              <a:gd name="connsiteX3" fmla="*/ 967228 w 1508125"/>
              <a:gd name="connsiteY3" fmla="*/ 519703 h 1905000"/>
              <a:gd name="connsiteX4" fmla="*/ 520043 w 1508125"/>
              <a:gd name="connsiteY4" fmla="*/ 72811 h 1905000"/>
              <a:gd name="connsiteX5" fmla="*/ 520043 w 1508125"/>
              <a:gd name="connsiteY5" fmla="*/ 0 h 1905000"/>
              <a:gd name="connsiteX6" fmla="*/ 1040086 w 1508125"/>
              <a:gd name="connsiteY6" fmla="*/ 519703 h 1905000"/>
              <a:gd name="connsiteX7" fmla="*/ 838502 w 1508125"/>
              <a:gd name="connsiteY7" fmla="*/ 929951 h 1905000"/>
              <a:gd name="connsiteX8" fmla="*/ 947488 w 1508125"/>
              <a:gd name="connsiteY8" fmla="*/ 1099058 h 1905000"/>
              <a:gd name="connsiteX9" fmla="*/ 980820 w 1508125"/>
              <a:gd name="connsiteY9" fmla="*/ 1075193 h 1905000"/>
              <a:gd name="connsiteX10" fmla="*/ 1504732 w 1508125"/>
              <a:gd name="connsiteY10" fmla="*/ 1823103 h 1905000"/>
              <a:gd name="connsiteX11" fmla="*/ 1394159 w 1508125"/>
              <a:gd name="connsiteY11" fmla="*/ 1903952 h 1905000"/>
              <a:gd name="connsiteX12" fmla="*/ 859270 w 1508125"/>
              <a:gd name="connsiteY12" fmla="*/ 1162220 h 1905000"/>
              <a:gd name="connsiteX13" fmla="*/ 891053 w 1508125"/>
              <a:gd name="connsiteY13" fmla="*/ 1139464 h 1905000"/>
              <a:gd name="connsiteX14" fmla="*/ 781019 w 1508125"/>
              <a:gd name="connsiteY14" fmla="*/ 968732 h 1905000"/>
              <a:gd name="connsiteX15" fmla="*/ 520043 w 1508125"/>
              <a:gd name="connsiteY15" fmla="*/ 1039406 h 1905000"/>
              <a:gd name="connsiteX16" fmla="*/ 0 w 1508125"/>
              <a:gd name="connsiteY16" fmla="*/ 519703 h 1905000"/>
              <a:gd name="connsiteX17" fmla="*/ 520043 w 1508125"/>
              <a:gd name="connsiteY17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8125" h="1905000">
                <a:moveTo>
                  <a:pt x="520043" y="72811"/>
                </a:moveTo>
                <a:cubicBezTo>
                  <a:pt x="273070" y="72811"/>
                  <a:pt x="72858" y="272891"/>
                  <a:pt x="72858" y="519703"/>
                </a:cubicBezTo>
                <a:cubicBezTo>
                  <a:pt x="72858" y="766515"/>
                  <a:pt x="273070" y="966596"/>
                  <a:pt x="520043" y="966596"/>
                </a:cubicBezTo>
                <a:cubicBezTo>
                  <a:pt x="767016" y="966596"/>
                  <a:pt x="967228" y="766515"/>
                  <a:pt x="967228" y="519703"/>
                </a:cubicBezTo>
                <a:cubicBezTo>
                  <a:pt x="967228" y="272891"/>
                  <a:pt x="767016" y="72811"/>
                  <a:pt x="520043" y="72811"/>
                </a:cubicBezTo>
                <a:close/>
                <a:moveTo>
                  <a:pt x="520043" y="0"/>
                </a:moveTo>
                <a:cubicBezTo>
                  <a:pt x="807255" y="0"/>
                  <a:pt x="1040086" y="232679"/>
                  <a:pt x="1040086" y="519703"/>
                </a:cubicBezTo>
                <a:cubicBezTo>
                  <a:pt x="1040086" y="686685"/>
                  <a:pt x="961283" y="835273"/>
                  <a:pt x="838502" y="929951"/>
                </a:cubicBezTo>
                <a:lnTo>
                  <a:pt x="947488" y="1099058"/>
                </a:lnTo>
                <a:lnTo>
                  <a:pt x="980820" y="1075193"/>
                </a:lnTo>
                <a:cubicBezTo>
                  <a:pt x="1402638" y="1441264"/>
                  <a:pt x="1531612" y="1722024"/>
                  <a:pt x="1504732" y="1823103"/>
                </a:cubicBezTo>
                <a:cubicBezTo>
                  <a:pt x="1495679" y="1891591"/>
                  <a:pt x="1433003" y="1909893"/>
                  <a:pt x="1394159" y="1903952"/>
                </a:cubicBezTo>
                <a:cubicBezTo>
                  <a:pt x="1137923" y="1842919"/>
                  <a:pt x="944541" y="1361818"/>
                  <a:pt x="859270" y="1162220"/>
                </a:cubicBezTo>
                <a:lnTo>
                  <a:pt x="891053" y="1139464"/>
                </a:lnTo>
                <a:lnTo>
                  <a:pt x="781019" y="968732"/>
                </a:lnTo>
                <a:cubicBezTo>
                  <a:pt x="704512" y="1013829"/>
                  <a:pt x="615267" y="1039406"/>
                  <a:pt x="520043" y="1039406"/>
                </a:cubicBezTo>
                <a:cubicBezTo>
                  <a:pt x="232831" y="1039406"/>
                  <a:pt x="0" y="806727"/>
                  <a:pt x="0" y="519703"/>
                </a:cubicBezTo>
                <a:cubicBezTo>
                  <a:pt x="0" y="232679"/>
                  <a:pt x="232831" y="0"/>
                  <a:pt x="52004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23" y="2564904"/>
            <a:ext cx="79918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b="1" dirty="0" smtClean="0"/>
              <a:t> Survey: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customs of other countries on birthday</a:t>
            </a:r>
          </a:p>
          <a:p>
            <a:pPr algn="r"/>
            <a:r>
              <a:rPr lang="en-US" altLang="zh-CN" sz="2800" b="1" dirty="0" smtClean="0"/>
              <a:t>     (no less than 1 country)</a:t>
            </a:r>
            <a:endParaRPr lang="en-US" altLang="zh-CN" sz="2800" b="1" dirty="0"/>
          </a:p>
          <a:p>
            <a:r>
              <a:rPr lang="en-US" altLang="zh-CN" sz="2800" b="1" dirty="0" smtClean="0"/>
              <a:t>2. </a:t>
            </a:r>
            <a:r>
              <a:rPr lang="en-US" altLang="zh-CN" sz="2800" b="1" dirty="0">
                <a:solidFill>
                  <a:srgbClr val="C00000"/>
                </a:solidFill>
              </a:rPr>
              <a:t>I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nterview</a:t>
            </a:r>
            <a:r>
              <a:rPr lang="en-US" altLang="zh-CN" sz="2800" b="1" dirty="0" smtClean="0"/>
              <a:t> 3 classmates </a:t>
            </a:r>
          </a:p>
          <a:p>
            <a:r>
              <a:rPr lang="en-US" altLang="zh-CN" sz="2800" b="1" dirty="0"/>
              <a:t> </a:t>
            </a:r>
            <a:r>
              <a:rPr lang="en-US" altLang="zh-CN" sz="2800" b="1" dirty="0" smtClean="0"/>
              <a:t>   “</a:t>
            </a:r>
            <a:r>
              <a:rPr lang="en-US" altLang="zh-CN" sz="2800" b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usually do on your birthday?</a:t>
            </a:r>
            <a:r>
              <a:rPr lang="en-US" altLang="zh-CN" sz="2800" b="1" dirty="0" smtClean="0"/>
              <a:t>”</a:t>
            </a:r>
          </a:p>
          <a:p>
            <a:r>
              <a:rPr lang="en-US" altLang="zh-CN" sz="2800" b="1" dirty="0" smtClean="0"/>
              <a:t>      Write down their names and answers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516" y="614591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 Happy Birthday Song ”</a:t>
            </a:r>
            <a:endParaRPr lang="zh-CN" altLang="en-US" sz="4000" b="1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070605"/>
            <a:ext cx="2801888" cy="140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0" b="96987" l="9921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7664" y="3070169"/>
            <a:ext cx="1008112" cy="10621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3528" y="1751474"/>
            <a:ext cx="4104456" cy="3995944"/>
            <a:chOff x="3556027" y="722878"/>
            <a:chExt cx="3040056" cy="32038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1126988">
              <a:off x="3556027" y="886678"/>
              <a:ext cx="3040056" cy="30400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327076">
              <a:off x="3613270" y="722878"/>
              <a:ext cx="2702432" cy="52322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m</a:t>
              </a:r>
              <a:r>
                <a:rPr lang="en-US" altLang="zh-CN" sz="2800" b="1" dirty="0" smtClean="0"/>
                <a:t>y grandmother</a:t>
              </a:r>
              <a:endParaRPr lang="zh-CN" altLang="en-US" sz="2800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27984" y="1878000"/>
            <a:ext cx="4889631" cy="3947188"/>
            <a:chOff x="5221270" y="2819287"/>
            <a:chExt cx="4059362" cy="307224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355298">
              <a:off x="5221270" y="2866468"/>
              <a:ext cx="4059362" cy="30250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16216" y="2819287"/>
              <a:ext cx="2412776" cy="523220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66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my roommate   </a:t>
              </a:r>
              <a:endParaRPr lang="zh-CN" alt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" y="127135"/>
            <a:ext cx="9144000" cy="107721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Would you like 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go to birthday parties?</a:t>
            </a:r>
          </a:p>
          <a:p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-  I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’d</a:t>
            </a:r>
            <a:r>
              <a:rPr lang="en-US" altLang="zh-C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love to. 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00" y="326645"/>
            <a:ext cx="8714172" cy="52322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like to </a:t>
            </a:r>
            <a:r>
              <a:rPr lang="en-US" altLang="zh-CN" sz="2400" b="1" dirty="0" smtClean="0"/>
              <a:t>know something about my birthday parties?</a:t>
            </a:r>
            <a:endParaRPr lang="zh-CN" altLang="en-US" sz="2400" b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1547062" y="1196752"/>
            <a:ext cx="5832648" cy="5234195"/>
            <a:chOff x="11501" y="1736418"/>
            <a:chExt cx="5424595" cy="49903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501" y="1736418"/>
              <a:ext cx="3585278" cy="268895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836909" y="4120855"/>
              <a:ext cx="3599187" cy="260591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405480">
              <a:off x="689589" y="3948862"/>
              <a:ext cx="3024336" cy="523220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FF66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 b="1" dirty="0"/>
                <a:t>m</a:t>
              </a:r>
              <a:r>
                <a:rPr lang="en-US" altLang="zh-CN" sz="2800" b="1" dirty="0" smtClean="0"/>
                <a:t>y birthday party</a:t>
              </a:r>
              <a:endParaRPr lang="zh-CN" alt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88640"/>
            <a:ext cx="6192688" cy="646331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</a:rPr>
              <a:t>Make a order for these things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80924" y="1075799"/>
            <a:ext cx="2309907" cy="1455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7354" y="3805796"/>
            <a:ext cx="1524366" cy="15868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099" y="1075799"/>
            <a:ext cx="2699958" cy="13822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294597" y="4365105"/>
            <a:ext cx="2700902" cy="1027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80924" y="3486561"/>
            <a:ext cx="2133600" cy="2133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87307" y="722798"/>
            <a:ext cx="2088232" cy="208823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31740" y="2805393"/>
            <a:ext cx="2759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eat </a:t>
            </a:r>
            <a:r>
              <a:rPr lang="en-US" altLang="zh-CN" sz="2800" b="1" dirty="0"/>
              <a:t>birthday </a:t>
            </a:r>
            <a:r>
              <a:rPr lang="en-US" altLang="zh-CN" sz="2800" b="1" dirty="0" smtClean="0"/>
              <a:t>cake</a:t>
            </a:r>
            <a:endParaRPr lang="en-US" altLang="zh-CN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5711544" y="5845761"/>
            <a:ext cx="340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sing Happy Birthday song</a:t>
            </a:r>
          </a:p>
        </p:txBody>
      </p:sp>
      <p:sp>
        <p:nvSpPr>
          <p:cNvPr id="12" name="矩形 11"/>
          <p:cNvSpPr/>
          <p:nvPr/>
        </p:nvSpPr>
        <p:spPr>
          <a:xfrm>
            <a:off x="107504" y="5845762"/>
            <a:ext cx="2592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get </a:t>
            </a:r>
            <a:r>
              <a:rPr lang="en-US" altLang="zh-CN" sz="2400" b="1" dirty="0" smtClean="0"/>
              <a:t>present </a:t>
            </a:r>
            <a:r>
              <a:rPr lang="en-US" altLang="zh-CN" sz="2400" b="1" dirty="0"/>
              <a:t>or </a:t>
            </a:r>
            <a:r>
              <a:rPr lang="en-US" altLang="zh-CN" sz="2400" b="1" dirty="0" smtClean="0"/>
              <a:t>card</a:t>
            </a:r>
            <a:endParaRPr lang="zh-CN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3571675" y="2811030"/>
            <a:ext cx="1985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cut the </a:t>
            </a:r>
            <a:r>
              <a:rPr lang="en-US" altLang="zh-CN" sz="2800" b="1" dirty="0" smtClean="0"/>
              <a:t>cake</a:t>
            </a:r>
            <a:endParaRPr lang="en-US" altLang="zh-CN" sz="2800" b="1" dirty="0"/>
          </a:p>
        </p:txBody>
      </p:sp>
      <p:sp>
        <p:nvSpPr>
          <p:cNvPr id="14" name="矩形 13"/>
          <p:cNvSpPr/>
          <p:nvPr/>
        </p:nvSpPr>
        <p:spPr>
          <a:xfrm>
            <a:off x="3480924" y="5793612"/>
            <a:ext cx="1928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eat noodles</a:t>
            </a:r>
            <a:endParaRPr lang="zh-CN" altLang="en-US" sz="2800" b="1" dirty="0"/>
          </a:p>
        </p:txBody>
      </p:sp>
      <p:sp>
        <p:nvSpPr>
          <p:cNvPr id="15" name="矩形 14"/>
          <p:cNvSpPr/>
          <p:nvPr/>
        </p:nvSpPr>
        <p:spPr>
          <a:xfrm>
            <a:off x="237218" y="2701731"/>
            <a:ext cx="2709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blow the candles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7218" y="101418"/>
            <a:ext cx="8056512" cy="646331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</a:rPr>
              <a:t>What can you do on a birthday party?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5834" y="990612"/>
            <a:ext cx="6696744" cy="218521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— What would you like to do at your birthday party?</a:t>
            </a:r>
          </a:p>
          <a:p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3600" b="1" dirty="0" smtClean="0">
                <a:solidFill>
                  <a:schemeClr val="accent2">
                    <a:lumMod val="50000"/>
                  </a:schemeClr>
                </a:solidFill>
                <a:ea typeface="微软雅黑" panose="020B0503020204020204" pitchFamily="34" charset="-122"/>
              </a:rPr>
              <a:t>— I’d like to 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28803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prstClr val="white"/>
                </a:solidFill>
              </a:rPr>
              <a:t>Work in pairs</a:t>
            </a:r>
            <a:endParaRPr lang="zh-CN" altLang="en-US" sz="3600" b="1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92338" y="2420888"/>
            <a:ext cx="2160240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/>
              <a:t>eat cakes</a:t>
            </a:r>
          </a:p>
          <a:p>
            <a:r>
              <a:rPr lang="en-US" altLang="zh-CN" sz="2800" b="1" dirty="0"/>
              <a:t>sing </a:t>
            </a:r>
          </a:p>
          <a:p>
            <a:r>
              <a:rPr lang="en-US" altLang="zh-CN" sz="2800" b="1" dirty="0"/>
              <a:t>get cards</a:t>
            </a:r>
          </a:p>
          <a:p>
            <a:r>
              <a:rPr lang="en-US" altLang="zh-CN" sz="2800" b="1" dirty="0"/>
              <a:t>get presents</a:t>
            </a:r>
          </a:p>
          <a:p>
            <a:r>
              <a:rPr lang="en-US" altLang="zh-CN" sz="2800" b="1" dirty="0"/>
              <a:t>cut the cakes</a:t>
            </a:r>
          </a:p>
          <a:p>
            <a:r>
              <a:rPr lang="en-US" altLang="zh-CN" sz="2800" b="1" dirty="0"/>
              <a:t>eat noodles</a:t>
            </a:r>
          </a:p>
          <a:p>
            <a:r>
              <a:rPr lang="en-US" altLang="zh-CN" sz="2800" b="1" dirty="0"/>
              <a:t>hold a party</a:t>
            </a:r>
          </a:p>
          <a:p>
            <a:r>
              <a:rPr lang="en-US" altLang="zh-CN" sz="2800" b="1" dirty="0"/>
              <a:t>      </a:t>
            </a:r>
            <a:r>
              <a:rPr lang="en-US" altLang="zh-CN" sz="2800" b="1" dirty="0" smtClean="0"/>
              <a:t>. . .</a:t>
            </a:r>
            <a:endParaRPr lang="en-US" altLang="zh-CN" sz="2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 r="-100000" b="-6299"/>
          <a:stretch>
            <a:fillRect/>
          </a:stretch>
        </p:blipFill>
        <p:spPr>
          <a:xfrm>
            <a:off x="170514" y="1474096"/>
            <a:ext cx="2935971" cy="1218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" b="96645" l="3529" r="95294">
                        <a14:foregroundMark x1="18824" y1="16134" x2="20784" y2="17891"/>
                        <a14:foregroundMark x1="50196" y1="4952" x2="49804" y2="8786"/>
                        <a14:foregroundMark x1="80196" y1="14856" x2="76078" y2="17891"/>
                        <a14:foregroundMark x1="85490" y1="40256" x2="89412" y2="39776"/>
                        <a14:foregroundMark x1="79020" y1="56709" x2="80588" y2="57188"/>
                        <a14:foregroundMark x1="5294" y1="40575" x2="8824" y2="40256"/>
                        <a14:foregroundMark x1="22745" y1="56230" x2="19020" y2="581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14516">
            <a:off x="7699141" y="2007073"/>
            <a:ext cx="887154" cy="108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Q截图2012101810342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" b="100000" l="0" r="100000">
                        <a14:foregroundMark x1="35042" y1="19681" x2="35457" y2="21454"/>
                        <a14:foregroundMark x1="47507" y1="8333" x2="45568" y2="9574"/>
                        <a14:foregroundMark x1="56233" y1="20922" x2="51662" y2="22695"/>
                        <a14:foregroundMark x1="57618" y1="20390" x2="55402" y2="22163"/>
                        <a14:foregroundMark x1="22161" y1="12943" x2="26870" y2="16667"/>
                        <a14:foregroundMark x1="40720" y1="29433" x2="38920" y2="39539"/>
                        <a14:foregroundMark x1="34765" y1="28723" x2="39197" y2="38298"/>
                        <a14:foregroundMark x1="20499" y1="10461" x2="20776" y2="20390"/>
                        <a14:foregroundMark x1="31856" y1="28723" x2="36981" y2="39007"/>
                        <a14:foregroundMark x1="34626" y1="35284" x2="35042" y2="4255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76672"/>
            <a:ext cx="684076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 Look at the picture and talk about it.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358407"/>
            <a:ext cx="19442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birthday cake 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940435"/>
            <a:ext cx="13681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presents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08588" y="6412113"/>
            <a:ext cx="8640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cards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5820072"/>
            <a:ext cx="79208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hats</a:t>
            </a:r>
            <a:endParaRPr lang="zh-CN" altLang="en-US" sz="24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085986" y="425452"/>
            <a:ext cx="1656184" cy="687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76672"/>
            <a:ext cx="763284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/>
              <a:t>2</a:t>
            </a:r>
            <a:r>
              <a:rPr lang="en-US" altLang="zh-CN" sz="2800" b="1" dirty="0" smtClean="0"/>
              <a:t>. Listen and number the words as you hear them.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556792"/>
            <a:ext cx="4752528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 smtClean="0"/>
              <a:t> birthday</a:t>
            </a:r>
          </a:p>
          <a:p>
            <a:pPr>
              <a:lnSpc>
                <a:spcPct val="150000"/>
              </a:lnSpc>
            </a:pPr>
            <a:r>
              <a:rPr lang="en-US" altLang="zh-CN" sz="4800" b="1" dirty="0" smtClean="0"/>
              <a:t> card</a:t>
            </a:r>
          </a:p>
          <a:p>
            <a:pPr>
              <a:lnSpc>
                <a:spcPct val="150000"/>
              </a:lnSpc>
            </a:pPr>
            <a:r>
              <a:rPr lang="en-US" altLang="zh-CN" sz="4800" b="1" dirty="0" smtClean="0"/>
              <a:t> party</a:t>
            </a:r>
          </a:p>
          <a:p>
            <a:pPr>
              <a:lnSpc>
                <a:spcPct val="150000"/>
              </a:lnSpc>
            </a:pPr>
            <a:r>
              <a:rPr lang="en-US" altLang="zh-CN" sz="4800" b="1" dirty="0" smtClean="0"/>
              <a:t> present</a:t>
            </a:r>
            <a:endParaRPr lang="zh-CN" altLang="en-US" sz="4800" b="1" dirty="0"/>
          </a:p>
        </p:txBody>
      </p:sp>
      <p:sp>
        <p:nvSpPr>
          <p:cNvPr id="6" name="圆角矩形 5"/>
          <p:cNvSpPr/>
          <p:nvPr/>
        </p:nvSpPr>
        <p:spPr>
          <a:xfrm>
            <a:off x="5077922" y="1893510"/>
            <a:ext cx="72008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077922" y="2996952"/>
            <a:ext cx="72008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077922" y="4122806"/>
            <a:ext cx="72008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77922" y="5145608"/>
            <a:ext cx="72008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214830" y="1844149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/>
              <a:t>1</a:t>
            </a:r>
            <a:endParaRPr lang="zh-CN" alt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33866" y="2957296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3</a:t>
            </a:r>
            <a:endParaRPr lang="zh-CN" alt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33866" y="4073445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4</a:t>
            </a:r>
            <a:endParaRPr lang="zh-CN" altLang="en-US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33866" y="5109326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2</a:t>
            </a:r>
            <a:endParaRPr lang="zh-CN" alt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7"/>
  <p:tag name="MH" val="20151013153927"/>
  <p:tag name="MH_LIBRARY" val="GRAPHIC"/>
  <p:tag name="MH_ORDER" val="Rounded Rectangle 326"/>
  <p:tag name="KSO_WM_UNIT_TYPE" val="a"/>
  <p:tag name="KSO_WM_UNIT_INDEX" val="1"/>
  <p:tag name="KSO_WM_UNIT_ID" val="custom160147_27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" val="提问   答  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3153927"/>
  <p:tag name="MH_LIBRARY" val="GRAPHIC"/>
  <p:tag name="MH_ORDER" val="Freeform 15"/>
  <p:tag name="KSO_WM_TAG_VERSION" val="1.0"/>
  <p:tag name="KSO_WM_BEAUTIFY_FLAG" val="#wm#"/>
  <p:tag name="KSO_WM_UNIT_TYPE" val="i"/>
  <p:tag name="KSO_WM_UNIT_ID" val="custom160147_27*i*7"/>
  <p:tag name="KSO_WM_TEMPLATE_CATEGORY" val="custom"/>
  <p:tag name="KSO_WM_TEMPLATE_INDEX" val="160147"/>
  <p:tag name="KSO_WM_UNIT_INDEX" val="7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全屏显示(4:3)</PresentationFormat>
  <Paragraphs>173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Aharoni</vt:lpstr>
      <vt:lpstr>华文新魏</vt:lpstr>
      <vt:lpstr>宋体</vt:lpstr>
      <vt:lpstr>微软雅黑</vt:lpstr>
      <vt:lpstr>Arial</vt:lpstr>
      <vt:lpstr>Calibri</vt:lpstr>
      <vt:lpstr>Century Gothic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2016-11-27T01:31:00Z</dcterms:created>
  <dcterms:modified xsi:type="dcterms:W3CDTF">2023-01-17T03:30:47Z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234A06477421486494DDB07B27EC715F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