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B3FE-9958-4044-943A-20D7563E59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5B60F-0B33-49A5-84BA-13CC440867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5B60F-0B33-49A5-84BA-13CC4408670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92408-BEF7-4E11-8542-6C9611CFF4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8CE85-34F1-4C53-B105-1343936597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9750E-E8AA-4C9C-BA3D-082E4E62D0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DF99-5E82-428A-A061-92E3AD1734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5BA45-55EE-462D-93CA-ACB7DB1E96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B0823-924C-47ED-9E53-548783FCE02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D2E83-86F7-417F-BCEE-36E2794152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5EF7C-33F3-4165-B769-60C6608475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E1886-7982-4D48-9F9D-08CB24054E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D665A-2ECB-4C03-8F5A-C569F6588C2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8BCA5-489D-438A-9D0D-A7901B811F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BCDE246-BEF5-44E0-ABB5-7CA1F70136F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file:///D:\&#36164;&#26009;\&#20116;&#24180;&#32423;\&#19978;&#23398;&#26399;\&#25945;&#26696;\U9\talk.swf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itl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45745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ea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195888"/>
            <a:ext cx="1662113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-30460" y="836712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7200" b="1" i="1" dirty="0" smtClean="0">
                <a:latin typeface="Times New Roman" panose="02020603050405020304" pitchFamily="18" charset="0"/>
              </a:rPr>
              <a:t>Unit 9</a:t>
            </a:r>
          </a:p>
          <a:p>
            <a:pPr algn="ctr">
              <a:spcBef>
                <a:spcPts val="0"/>
              </a:spcBef>
            </a:pPr>
            <a:r>
              <a:rPr lang="en-US" altLang="zh-CN" sz="7200" b="1" i="1" dirty="0" smtClean="0">
                <a:latin typeface="Times New Roman" panose="02020603050405020304" pitchFamily="18" charset="0"/>
              </a:rPr>
              <a:t>It </a:t>
            </a:r>
            <a:r>
              <a:rPr lang="en-US" altLang="zh-CN" sz="7200" b="1" i="1" dirty="0">
                <a:latin typeface="Times New Roman" panose="02020603050405020304" pitchFamily="18" charset="0"/>
              </a:rPr>
              <a:t>smells delicious</a:t>
            </a:r>
          </a:p>
        </p:txBody>
      </p:sp>
      <p:sp>
        <p:nvSpPr>
          <p:cNvPr id="8" name="矩形 7"/>
          <p:cNvSpPr/>
          <p:nvPr/>
        </p:nvSpPr>
        <p:spPr>
          <a:xfrm>
            <a:off x="1773356" y="544522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58888" y="5157788"/>
            <a:ext cx="6553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Maybe we can go to the Jiahua Restaurant.</a:t>
            </a:r>
          </a:p>
        </p:txBody>
      </p:sp>
      <p:pic>
        <p:nvPicPr>
          <p:cNvPr id="11268" name="Picture 4" descr="restaura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15888"/>
            <a:ext cx="6624638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53006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200" b="1" i="1">
                <a:solidFill>
                  <a:srgbClr val="FF0000"/>
                </a:solidFill>
                <a:latin typeface="Times New Roman" panose="02020603050405020304" pitchFamily="18" charset="0"/>
              </a:rPr>
              <a:t>What do you think of</a:t>
            </a: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 the chicken?</a:t>
            </a:r>
          </a:p>
        </p:txBody>
      </p:sp>
      <p:pic>
        <p:nvPicPr>
          <p:cNvPr id="12292" name="Picture 4" descr="chicke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0"/>
            <a:ext cx="7416800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53006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It </a:t>
            </a:r>
            <a:r>
              <a:rPr lang="en-US" altLang="zh-CN" sz="4200" b="1" i="1">
                <a:solidFill>
                  <a:srgbClr val="FF0000"/>
                </a:solidFill>
                <a:latin typeface="Times New Roman" panose="02020603050405020304" pitchFamily="18" charset="0"/>
              </a:rPr>
              <a:t>smell</a:t>
            </a: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s delicious and it is </a:t>
            </a:r>
            <a:r>
              <a:rPr lang="en-US" altLang="zh-CN" sz="4200" b="1" i="1">
                <a:solidFill>
                  <a:srgbClr val="FF0000"/>
                </a:solidFill>
                <a:latin typeface="Times New Roman" panose="02020603050405020304" pitchFamily="18" charset="0"/>
              </a:rPr>
              <a:t>salty</a:t>
            </a: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3315" name="Picture 3" descr="chicke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0"/>
            <a:ext cx="7416800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50847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Let’s try the chicken. </a:t>
            </a:r>
          </a:p>
        </p:txBody>
      </p:sp>
      <p:pic>
        <p:nvPicPr>
          <p:cNvPr id="14339" name="Picture 3" descr="chicke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0"/>
            <a:ext cx="7416800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5876925"/>
            <a:ext cx="9144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It </a:t>
            </a:r>
            <a:r>
              <a:rPr lang="en-US" altLang="zh-CN" sz="4200" b="1" i="1">
                <a:solidFill>
                  <a:srgbClr val="FF0000"/>
                </a:solidFill>
                <a:latin typeface="Times New Roman" panose="02020603050405020304" pitchFamily="18" charset="0"/>
              </a:rPr>
              <a:t>taste</a:t>
            </a: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s very good.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53006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What do you think of the fish?</a:t>
            </a:r>
          </a:p>
        </p:txBody>
      </p:sp>
      <p:pic>
        <p:nvPicPr>
          <p:cNvPr id="16388" name="Picture 4" descr="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63270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53006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It is delicious and </a:t>
            </a:r>
            <a:r>
              <a:rPr lang="en-US" altLang="zh-CN" sz="4200" b="1" i="1">
                <a:solidFill>
                  <a:srgbClr val="FF0000"/>
                </a:solidFill>
                <a:latin typeface="Times New Roman" panose="02020603050405020304" pitchFamily="18" charset="0"/>
              </a:rPr>
              <a:t>healthy</a:t>
            </a: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9459" name="Picture 3" descr="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63270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53006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I hope you’ll enjoy it.</a:t>
            </a:r>
          </a:p>
        </p:txBody>
      </p:sp>
      <p:pic>
        <p:nvPicPr>
          <p:cNvPr id="20483" name="Picture 3" descr="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63270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53006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What do you think of the vegetables?</a:t>
            </a:r>
          </a:p>
        </p:txBody>
      </p:sp>
      <p:pic>
        <p:nvPicPr>
          <p:cNvPr id="21508" name="Picture 4" descr="vegetab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0"/>
            <a:ext cx="7921625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53006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They are salty. And </a:t>
            </a:r>
            <a:r>
              <a:rPr lang="en-US" altLang="zh-CN" sz="4200" b="1" i="1">
                <a:solidFill>
                  <a:srgbClr val="FF0000"/>
                </a:solidFill>
                <a:latin typeface="Times New Roman" panose="02020603050405020304" pitchFamily="18" charset="0"/>
              </a:rPr>
              <a:t>fresh</a:t>
            </a:r>
            <a:r>
              <a:rPr lang="en-US" altLang="zh-CN" sz="4200" b="1" i="1">
                <a:solidFill>
                  <a:srgbClr val="0000FF"/>
                </a:solidFill>
                <a:latin typeface="Times New Roman" panose="02020603050405020304" pitchFamily="18" charset="0"/>
              </a:rPr>
              <a:t> too.</a:t>
            </a:r>
          </a:p>
        </p:txBody>
      </p:sp>
      <p:pic>
        <p:nvPicPr>
          <p:cNvPr id="22531" name="Picture 3" descr="vegetab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0"/>
            <a:ext cx="7921625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587692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What do you think of the …?</a:t>
            </a:r>
          </a:p>
        </p:txBody>
      </p:sp>
      <p:pic>
        <p:nvPicPr>
          <p:cNvPr id="23556" name="Picture 4" descr="chicke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1916113"/>
            <a:ext cx="29876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fis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59113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vegetabl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0"/>
            <a:ext cx="29876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sou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0"/>
            <a:ext cx="3132137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dumpli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8688" y="1916113"/>
            <a:ext cx="31353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chocolate cak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3860800"/>
            <a:ext cx="298926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amburg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860800"/>
            <a:ext cx="3059113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meat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916113"/>
            <a:ext cx="3059113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IC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11863" y="3860800"/>
            <a:ext cx="3132137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773238"/>
            <a:ext cx="9144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Sing a song</a:t>
            </a:r>
          </a:p>
          <a:p>
            <a:pPr algn="ctr">
              <a:spcBef>
                <a:spcPct val="50000"/>
              </a:spcBef>
            </a:pPr>
            <a:r>
              <a:rPr lang="en-US" altLang="zh-CN" sz="6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“Come on baby!”</a:t>
            </a:r>
          </a:p>
        </p:txBody>
      </p:sp>
      <p:pic>
        <p:nvPicPr>
          <p:cNvPr id="3079" name="Picture 7" descr="sing a so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724400"/>
            <a:ext cx="3276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587692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What kinds of foods are they?</a:t>
            </a:r>
          </a:p>
        </p:txBody>
      </p:sp>
      <p:pic>
        <p:nvPicPr>
          <p:cNvPr id="25612" name="Picture 12" descr="chicke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1916113"/>
            <a:ext cx="29876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fis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59113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vegetabl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0"/>
            <a:ext cx="29876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sou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0"/>
            <a:ext cx="3132137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dumpli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8688" y="1916113"/>
            <a:ext cx="31353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7" name="Picture 17" descr="chocolate cak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3860800"/>
            <a:ext cx="298926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hamburg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860800"/>
            <a:ext cx="3059113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9" name="Picture 19" descr="meat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916113"/>
            <a:ext cx="3059113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Picture 20" descr="IC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11863" y="3860800"/>
            <a:ext cx="3132137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43180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Salty food:</a:t>
            </a:r>
          </a:p>
        </p:txBody>
      </p:sp>
      <p:pic>
        <p:nvPicPr>
          <p:cNvPr id="26636" name="Picture 12" descr="chicke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3473450"/>
            <a:ext cx="29876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fis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313"/>
            <a:ext cx="298767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vegetabl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1484313"/>
            <a:ext cx="29876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Picture 15" descr="sou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0288" y="1484313"/>
            <a:ext cx="3033712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 descr="meat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473450"/>
            <a:ext cx="29876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1" name="Picture 17" descr="dumpli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07113" y="3500438"/>
            <a:ext cx="3036887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43180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Hot food:</a:t>
            </a:r>
          </a:p>
        </p:txBody>
      </p:sp>
      <p:pic>
        <p:nvPicPr>
          <p:cNvPr id="27656" name="Picture 8" descr="hamburg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1268413"/>
            <a:ext cx="2987675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43180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Sweet food:</a:t>
            </a:r>
          </a:p>
        </p:txBody>
      </p:sp>
      <p:pic>
        <p:nvPicPr>
          <p:cNvPr id="28678" name="Picture 6" descr="chocolate cak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412875"/>
            <a:ext cx="298926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IC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8988" y="1412875"/>
            <a:ext cx="3033712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587692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I can’t </a:t>
            </a:r>
            <a:r>
              <a:rPr lang="en-US" altLang="zh-CN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wait</a:t>
            </a:r>
            <a:r>
              <a:rPr lang="en-US" altLang="zh-CN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! I want to taste them now.</a:t>
            </a:r>
          </a:p>
        </p:txBody>
      </p:sp>
      <p:pic>
        <p:nvPicPr>
          <p:cNvPr id="29699" name="Picture 3" descr="chicke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1916113"/>
            <a:ext cx="29876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fis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59113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vegetabl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0"/>
            <a:ext cx="29876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sou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0"/>
            <a:ext cx="3132137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dumpli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8688" y="1916113"/>
            <a:ext cx="31353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chocolate cak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3860800"/>
            <a:ext cx="298926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hamburg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860800"/>
            <a:ext cx="3059113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meat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916113"/>
            <a:ext cx="3059113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IC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11863" y="3860800"/>
            <a:ext cx="3132137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11188" y="0"/>
            <a:ext cx="8281987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Game:</a:t>
            </a:r>
          </a:p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come on         hungry         first</a:t>
            </a:r>
          </a:p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delicious          quite          sweet</a:t>
            </a:r>
          </a:p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smell                salty           taste</a:t>
            </a:r>
          </a:p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healthy            fresh           wait</a:t>
            </a:r>
            <a:r>
              <a:rPr lang="en-US" altLang="zh-CN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</a:t>
            </a:r>
          </a:p>
        </p:txBody>
      </p:sp>
      <p:pic>
        <p:nvPicPr>
          <p:cNvPr id="30725" name="Picture 5" descr="bom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3429000"/>
            <a:ext cx="614363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bom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349500"/>
            <a:ext cx="614362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bom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357563"/>
            <a:ext cx="614362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bom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508500"/>
            <a:ext cx="614362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Letstalk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3850" y="0"/>
            <a:ext cx="8532813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Watch and write “T” or “F”</a:t>
            </a:r>
            <a:r>
              <a:rPr lang="zh-CN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：</a:t>
            </a:r>
          </a:p>
          <a:p>
            <a:pPr>
              <a:spcBef>
                <a:spcPct val="50000"/>
              </a:spcBef>
            </a:pPr>
            <a:r>
              <a:rPr lang="en-US" altLang="zh-CN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  )1.It’s time to have dinner.</a:t>
            </a:r>
          </a:p>
          <a:p>
            <a:pPr>
              <a:spcBef>
                <a:spcPct val="50000"/>
              </a:spcBef>
            </a:pPr>
            <a:r>
              <a:rPr lang="en-US" altLang="zh-CN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  )2.Ben will try the chicken first.</a:t>
            </a:r>
          </a:p>
          <a:p>
            <a:pPr>
              <a:spcBef>
                <a:spcPct val="50000"/>
              </a:spcBef>
            </a:pPr>
            <a:r>
              <a:rPr lang="en-US" altLang="zh-CN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  )3.Jiamin likes hot food.</a:t>
            </a:r>
          </a:p>
          <a:p>
            <a:pPr>
              <a:spcBef>
                <a:spcPct val="50000"/>
              </a:spcBef>
            </a:pPr>
            <a:r>
              <a:rPr lang="en-US" altLang="zh-CN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  )4.The sandwiches are very salty.</a:t>
            </a:r>
          </a:p>
          <a:p>
            <a:pPr>
              <a:spcBef>
                <a:spcPct val="50000"/>
              </a:spcBef>
            </a:pPr>
            <a:r>
              <a:rPr lang="en-US" altLang="zh-CN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  )5.The fish is good and healthy.</a:t>
            </a:r>
          </a:p>
          <a:p>
            <a:pPr>
              <a:spcBef>
                <a:spcPct val="50000"/>
              </a:spcBef>
            </a:pPr>
            <a:r>
              <a:rPr lang="en-US" altLang="zh-CN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  )6.Jiamin feels very hungry now.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31800" y="981075"/>
            <a:ext cx="6842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31800" y="1989138"/>
            <a:ext cx="755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31800" y="2997200"/>
            <a:ext cx="755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31800" y="4005263"/>
            <a:ext cx="755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31800" y="5013325"/>
            <a:ext cx="755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31800" y="6034088"/>
            <a:ext cx="755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32776" grpId="0"/>
      <p:bldP spid="32777" grpId="0"/>
      <p:bldP spid="327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772816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Read and act out</a:t>
            </a:r>
          </a:p>
        </p:txBody>
      </p:sp>
      <p:pic>
        <p:nvPicPr>
          <p:cNvPr id="33796" name="Picture 4" descr="Redocn_20120601120202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789363"/>
            <a:ext cx="3313112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820150" cy="65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Follow the tips and finish the passage: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It’s time to 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 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lunch. Ben will 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chicken 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f 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It’s d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but very 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Jiamin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d      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like hot food. He 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l    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sweet food. The sandwiches are 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s    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And the dumplings are 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q   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sweet. The fish is good and 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      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too. Everything   </a:t>
            </a:r>
            <a:r>
              <a:rPr lang="en-US" altLang="zh-CN" sz="40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l         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great.</a:t>
            </a:r>
            <a:endParaRPr lang="en-US" altLang="zh-CN" sz="4000" b="1" i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663825" y="1168400"/>
            <a:ext cx="1150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ave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911975" y="1168400"/>
            <a:ext cx="1150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ry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943100" y="1960563"/>
            <a:ext cx="1150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irst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175125" y="1960563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elicious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451725" y="1960563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ot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800225" y="2752725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oesn’t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911975" y="2752725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ikes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624638" y="3544888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alty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895850" y="4337050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uite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671888" y="5129213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ealthy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87338" y="5921375"/>
            <a:ext cx="1150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5" grpId="0"/>
      <p:bldP spid="34826" grpId="0"/>
      <p:bldP spid="34827" grpId="0"/>
      <p:bldP spid="34828" grpId="0"/>
      <p:bldP spid="34829" grpId="0"/>
      <p:bldP spid="34830" grpId="0"/>
      <p:bldP spid="34831" grpId="0"/>
      <p:bldP spid="34832" grpId="0"/>
      <p:bldP spid="34833" grpId="0"/>
      <p:bldP spid="348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566102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I’m </a:t>
            </a: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hungry</a:t>
            </a: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 now.</a:t>
            </a:r>
          </a:p>
        </p:txBody>
      </p:sp>
      <p:pic>
        <p:nvPicPr>
          <p:cNvPr id="4100" name="Picture 4" descr="hungry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620713"/>
            <a:ext cx="5710238" cy="3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Make a survey:</a:t>
            </a:r>
          </a:p>
        </p:txBody>
      </p:sp>
      <p:graphicFrame>
        <p:nvGraphicFramePr>
          <p:cNvPr id="36912" name="Group 48"/>
          <p:cNvGraphicFramePr>
            <a:graphicFrameLocks noGrp="1"/>
          </p:cNvGraphicFramePr>
          <p:nvPr/>
        </p:nvGraphicFramePr>
        <p:xfrm>
          <a:off x="323850" y="981075"/>
          <a:ext cx="8640763" cy="2664778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favourite 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395288" y="3789363"/>
            <a:ext cx="8532812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A:What’s your </a:t>
            </a:r>
            <a:r>
              <a:rPr lang="en-US" altLang="zh-CN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food?</a:t>
            </a:r>
          </a:p>
          <a:p>
            <a:pPr>
              <a:spcBef>
                <a:spcPct val="20000"/>
              </a:spcBef>
            </a:pP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B: My </a:t>
            </a:r>
            <a:r>
              <a:rPr lang="en-US" altLang="zh-CN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food is…</a:t>
            </a:r>
          </a:p>
          <a:p>
            <a:pPr>
              <a:spcBef>
                <a:spcPct val="20000"/>
              </a:spcBef>
            </a:pP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A: Why do you like it?</a:t>
            </a:r>
          </a:p>
          <a:p>
            <a:pPr>
              <a:spcBef>
                <a:spcPct val="20000"/>
              </a:spcBef>
            </a:pP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B: Because it’s </a:t>
            </a:r>
            <a:r>
              <a:rPr lang="en-US" altLang="zh-CN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 </a:t>
            </a:r>
            <a:endParaRPr lang="en-US" altLang="zh-CN" sz="4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566102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I think I’ll go to KFC </a:t>
            </a: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first</a:t>
            </a: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4" descr="K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835342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5157788"/>
            <a:ext cx="914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Do you like them?</a:t>
            </a:r>
          </a:p>
        </p:txBody>
      </p:sp>
      <p:pic>
        <p:nvPicPr>
          <p:cNvPr id="6149" name="Picture 5" descr="w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400675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5157788"/>
            <a:ext cx="8785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They look </a:t>
            </a: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delicious</a:t>
            </a: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, but very hot. </a:t>
            </a:r>
          </a:p>
        </p:txBody>
      </p:sp>
      <p:pic>
        <p:nvPicPr>
          <p:cNvPr id="7172" name="Picture 4" descr="w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400675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5157788"/>
            <a:ext cx="8785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I don’t like hot food. </a:t>
            </a:r>
          </a:p>
        </p:txBody>
      </p:sp>
      <p:pic>
        <p:nvPicPr>
          <p:cNvPr id="8195" name="Picture 3" descr="w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400675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5157788"/>
            <a:ext cx="8785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They are </a:t>
            </a: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quite</a:t>
            </a: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 sweet. </a:t>
            </a:r>
          </a:p>
        </p:txBody>
      </p:sp>
      <p:pic>
        <p:nvPicPr>
          <p:cNvPr id="9220" name="Picture 4" descr="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5888"/>
            <a:ext cx="5257800" cy="4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5157788"/>
            <a:ext cx="8785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I don’t like </a:t>
            </a:r>
            <a:r>
              <a:rPr lang="en-US" altLang="zh-CN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sweet</a:t>
            </a:r>
            <a:r>
              <a:rPr lang="en-US" altLang="zh-CN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 food, too. </a:t>
            </a:r>
          </a:p>
        </p:txBody>
      </p:sp>
      <p:pic>
        <p:nvPicPr>
          <p:cNvPr id="10243" name="Picture 3" descr="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5888"/>
            <a:ext cx="5257800" cy="4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全屏显示(4:3)</PresentationFormat>
  <Paragraphs>69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2012-03-26T16:41:00Z</dcterms:created>
  <dcterms:modified xsi:type="dcterms:W3CDTF">2023-01-17T03:31:19Z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74D4D8D138A34ACA9A60D3E2A99F83EA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