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89" r:id="rId3"/>
    <p:sldId id="288" r:id="rId4"/>
    <p:sldId id="277" r:id="rId5"/>
    <p:sldId id="276" r:id="rId6"/>
    <p:sldId id="280" r:id="rId7"/>
    <p:sldId id="279" r:id="rId8"/>
    <p:sldId id="278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0" r:id="rId17"/>
    <p:sldId id="291" r:id="rId18"/>
    <p:sldId id="292" r:id="rId19"/>
  </p:sldIdLst>
  <p:sldSz cx="9144000" cy="5143500" type="screen16x9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o Tao" initials="TT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510"/>
    <a:srgbClr val="F0AE9B"/>
    <a:srgbClr val="C4312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5FC25-23D2-4B63-91B1-AFF03C8FA1C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3F478-FAA5-4229-95C8-D30EB4B39D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92"/>
            <a:ext cx="7886700" cy="43596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062"/>
            <a:ext cx="3655181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384"/>
            <a:ext cx="3655181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062"/>
            <a:ext cx="3673182" cy="61804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384"/>
            <a:ext cx="3673182" cy="2643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3124012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61"/>
            <a:ext cx="4629150" cy="40535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3124012" cy="28591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1.png"/><Relationship Id="rId7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3.png"/><Relationship Id="rId10" Type="http://schemas.openxmlformats.org/officeDocument/2006/relationships/image" Target="../media/image24.png"/><Relationship Id="rId4" Type="http://schemas.openxmlformats.org/officeDocument/2006/relationships/image" Target="../media/image22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NUL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8.pn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3810" y="513080"/>
            <a:ext cx="5530215" cy="662305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第二单元  认识图形（二）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605415" y="1723488"/>
            <a:ext cx="6266815" cy="9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认识图形</a:t>
            </a:r>
            <a:endParaRPr lang="en-US" altLang="zh-CN" sz="4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546860" y="3022893"/>
            <a:ext cx="2325370" cy="18853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702762" y="1866170"/>
            <a:ext cx="1805305" cy="12268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55606" y="1866170"/>
            <a:ext cx="1430020" cy="13258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825304" y="3042825"/>
            <a:ext cx="1386840" cy="128968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903883" y="2869470"/>
            <a:ext cx="1586865" cy="154495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810" y="4477321"/>
            <a:ext cx="654305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巩固练习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6440" y="1314973"/>
            <a:ext cx="2861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64770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连一连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15340" y="1939290"/>
            <a:ext cx="1138555" cy="11480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98445" y="1751965"/>
            <a:ext cx="1348105" cy="13481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923790" y="1970405"/>
            <a:ext cx="1374775" cy="920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153910" y="1892935"/>
            <a:ext cx="1124585" cy="10756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893445" y="3479800"/>
            <a:ext cx="1060450" cy="9861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694940" y="3434715"/>
            <a:ext cx="1306830" cy="12725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5060315" y="3613150"/>
            <a:ext cx="1101725" cy="102171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6945630" y="3534410"/>
            <a:ext cx="1541145" cy="1047115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1823720" y="2912745"/>
            <a:ext cx="1191895" cy="901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522730" y="2835275"/>
            <a:ext cx="5631180" cy="824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898900" y="2903855"/>
            <a:ext cx="1229360" cy="8559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6293485" y="2776220"/>
            <a:ext cx="1047115" cy="1010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7" name="图片 16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 flipV="1">
            <a:off x="3784600" y="153670"/>
            <a:ext cx="1457325" cy="1010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巩固练习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9369" y="1317064"/>
            <a:ext cx="3226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按要求找图</a:t>
            </a:r>
          </a:p>
        </p:txBody>
      </p:sp>
      <p:grpSp>
        <p:nvGrpSpPr>
          <p:cNvPr id="1073743659" name="组合 1073743658"/>
          <p:cNvGrpSpPr/>
          <p:nvPr/>
        </p:nvGrpSpPr>
        <p:grpSpPr>
          <a:xfrm>
            <a:off x="1018540" y="2192655"/>
            <a:ext cx="1022350" cy="675640"/>
            <a:chOff x="3150" y="9084"/>
            <a:chExt cx="945" cy="624"/>
          </a:xfrm>
        </p:grpSpPr>
        <p:sp>
          <p:nvSpPr>
            <p:cNvPr id="1073743660" name="椭圆 1073743659"/>
            <p:cNvSpPr/>
            <p:nvPr/>
          </p:nvSpPr>
          <p:spPr>
            <a:xfrm>
              <a:off x="3465" y="9084"/>
              <a:ext cx="630" cy="624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61" name="矩形 1073743660"/>
            <p:cNvSpPr/>
            <p:nvPr/>
          </p:nvSpPr>
          <p:spPr>
            <a:xfrm>
              <a:off x="3150" y="9084"/>
              <a:ext cx="630" cy="62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73743662" name="组合 1073743661"/>
          <p:cNvGrpSpPr/>
          <p:nvPr/>
        </p:nvGrpSpPr>
        <p:grpSpPr>
          <a:xfrm>
            <a:off x="3094990" y="2183765"/>
            <a:ext cx="961390" cy="714375"/>
            <a:chOff x="3990" y="9084"/>
            <a:chExt cx="840" cy="624"/>
          </a:xfrm>
        </p:grpSpPr>
        <p:sp>
          <p:nvSpPr>
            <p:cNvPr id="1073743663" name="任意多边形 1073743662"/>
            <p:cNvSpPr/>
            <p:nvPr/>
          </p:nvSpPr>
          <p:spPr>
            <a:xfrm rot="10800000">
              <a:off x="3990" y="9084"/>
              <a:ext cx="840" cy="624"/>
            </a:xfrm>
            <a:custGeom>
              <a:avLst/>
              <a:gdLst>
                <a:gd name="txL" fmla="*/ 3921 w 21600"/>
                <a:gd name="txT" fmla="*/ 3921 h 21600"/>
                <a:gd name="txR" fmla="*/ 17679 w 21600"/>
                <a:gd name="txB" fmla="*/ 17679 h 21600"/>
              </a:gdLst>
              <a:ahLst/>
              <a:cxnLst>
                <a:cxn ang="0">
                  <a:pos x="19479" y="10800"/>
                </a:cxn>
                <a:cxn ang="90">
                  <a:pos x="10800" y="21600"/>
                </a:cxn>
                <a:cxn ang="180">
                  <a:pos x="2121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4242" y="21600"/>
                  </a:lnTo>
                  <a:lnTo>
                    <a:pt x="1735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64" name="椭圆 1073743663"/>
            <p:cNvSpPr/>
            <p:nvPr/>
          </p:nvSpPr>
          <p:spPr>
            <a:xfrm>
              <a:off x="4095" y="9084"/>
              <a:ext cx="630" cy="624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73743665" name="组合 1073743664"/>
          <p:cNvGrpSpPr/>
          <p:nvPr/>
        </p:nvGrpSpPr>
        <p:grpSpPr>
          <a:xfrm>
            <a:off x="4976495" y="2096135"/>
            <a:ext cx="1268730" cy="758190"/>
            <a:chOff x="5835" y="9084"/>
            <a:chExt cx="1050" cy="627"/>
          </a:xfrm>
        </p:grpSpPr>
        <p:sp>
          <p:nvSpPr>
            <p:cNvPr id="1073743666" name="直角三角形 1073743665"/>
            <p:cNvSpPr/>
            <p:nvPr/>
          </p:nvSpPr>
          <p:spPr>
            <a:xfrm flipH="1">
              <a:off x="5835" y="9084"/>
              <a:ext cx="420" cy="624"/>
            </a:xfrm>
            <a:prstGeom prst="rtTriangl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67" name="平行四边形 1073743666"/>
            <p:cNvSpPr/>
            <p:nvPr/>
          </p:nvSpPr>
          <p:spPr>
            <a:xfrm>
              <a:off x="6045" y="9087"/>
              <a:ext cx="840" cy="624"/>
            </a:xfrm>
            <a:prstGeom prst="parallelogram">
              <a:avLst>
                <a:gd name="adj" fmla="val 33653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73743668" name="组合 1073743667"/>
          <p:cNvGrpSpPr/>
          <p:nvPr/>
        </p:nvGrpSpPr>
        <p:grpSpPr>
          <a:xfrm>
            <a:off x="6744970" y="2099945"/>
            <a:ext cx="1411605" cy="798195"/>
            <a:chOff x="6705" y="9084"/>
            <a:chExt cx="1380" cy="780"/>
          </a:xfrm>
        </p:grpSpPr>
        <p:sp>
          <p:nvSpPr>
            <p:cNvPr id="1073743669" name="矩形 1073743668"/>
            <p:cNvSpPr/>
            <p:nvPr/>
          </p:nvSpPr>
          <p:spPr>
            <a:xfrm>
              <a:off x="7020" y="9552"/>
              <a:ext cx="735" cy="312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70" name="任意多边形 1073743669"/>
            <p:cNvSpPr/>
            <p:nvPr/>
          </p:nvSpPr>
          <p:spPr>
            <a:xfrm>
              <a:off x="6705" y="9084"/>
              <a:ext cx="1380" cy="468"/>
            </a:xfrm>
            <a:custGeom>
              <a:avLst/>
              <a:gdLst>
                <a:gd name="txL" fmla="*/ 4500 w 21600"/>
                <a:gd name="txT" fmla="*/ 4500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700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803275" y="3512820"/>
            <a:ext cx="7537450" cy="48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把上图中的长方形、正方形、三角形和圆用阴影标出来。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17905" y="2180590"/>
            <a:ext cx="681990" cy="69151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23895" y="2185035"/>
            <a:ext cx="703580" cy="7035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066915" y="2579370"/>
            <a:ext cx="751840" cy="3187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rot="1080000" flipH="1">
            <a:off x="5054600" y="2052320"/>
            <a:ext cx="297180" cy="872490"/>
          </a:xfrm>
          <a:custGeom>
            <a:avLst/>
            <a:gdLst>
              <a:gd name="connsiteX0" fmla="*/ 8 w 676"/>
              <a:gd name="connsiteY0" fmla="*/ 1766 h 1983"/>
              <a:gd name="connsiteX1" fmla="*/ 0 w 676"/>
              <a:gd name="connsiteY1" fmla="*/ 0 h 1983"/>
              <a:gd name="connsiteX2" fmla="*/ 676 w 676"/>
              <a:gd name="connsiteY2" fmla="*/ 1983 h 1983"/>
              <a:gd name="connsiteX3" fmla="*/ 8 w 676"/>
              <a:gd name="connsiteY3" fmla="*/ 1766 h 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" h="1983">
                <a:moveTo>
                  <a:pt x="8" y="1766"/>
                </a:moveTo>
                <a:lnTo>
                  <a:pt x="0" y="0"/>
                </a:lnTo>
                <a:lnTo>
                  <a:pt x="676" y="1983"/>
                </a:lnTo>
                <a:lnTo>
                  <a:pt x="8" y="1766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374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7374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7374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7374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2" grpId="0" bldLvl="0" animBg="1"/>
      <p:bldP spid="5" grpId="0" animBg="1"/>
      <p:bldP spid="6" grpId="0" bldLvl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巩固练习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9237" y="1323676"/>
            <a:ext cx="6028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13335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数一数，下图中有多少个长方形?</a:t>
            </a:r>
          </a:p>
        </p:txBody>
      </p:sp>
      <p:grpSp>
        <p:nvGrpSpPr>
          <p:cNvPr id="1073743678" name="组合 1073743677"/>
          <p:cNvGrpSpPr/>
          <p:nvPr/>
        </p:nvGrpSpPr>
        <p:grpSpPr>
          <a:xfrm>
            <a:off x="1870075" y="2026285"/>
            <a:ext cx="2696845" cy="1144905"/>
            <a:chOff x="2940" y="13764"/>
            <a:chExt cx="1470" cy="624"/>
          </a:xfrm>
          <a:solidFill>
            <a:srgbClr val="90B510"/>
          </a:solidFill>
        </p:grpSpPr>
        <p:sp>
          <p:nvSpPr>
            <p:cNvPr id="1073743679" name="矩形 1073743678"/>
            <p:cNvSpPr/>
            <p:nvPr/>
          </p:nvSpPr>
          <p:spPr>
            <a:xfrm>
              <a:off x="2940" y="13764"/>
              <a:ext cx="1470" cy="312"/>
            </a:xfrm>
            <a:prstGeom prst="rect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80" name="矩形 1073743679"/>
            <p:cNvSpPr/>
            <p:nvPr/>
          </p:nvSpPr>
          <p:spPr>
            <a:xfrm>
              <a:off x="2940" y="14076"/>
              <a:ext cx="735" cy="312"/>
            </a:xfrm>
            <a:prstGeom prst="rect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681" name="矩形 1073743680"/>
            <p:cNvSpPr/>
            <p:nvPr/>
          </p:nvSpPr>
          <p:spPr>
            <a:xfrm>
              <a:off x="3675" y="14076"/>
              <a:ext cx="735" cy="312"/>
            </a:xfrm>
            <a:prstGeom prst="rect">
              <a:avLst/>
            </a:prstGeom>
            <a:grp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57465" y="3540125"/>
            <a:ext cx="1276350" cy="16040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918710" y="2343150"/>
            <a:ext cx="281178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答案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51270" y="3462020"/>
            <a:ext cx="6360795" cy="1463040"/>
          </a:xfrm>
          <a:prstGeom prst="rect">
            <a:avLst/>
          </a:prstGeom>
          <a:solidFill>
            <a:srgbClr val="306A9B"/>
          </a:solidFill>
          <a:ln w="9525">
            <a:noFill/>
          </a:ln>
        </p:spPr>
        <p:txBody>
          <a:bodyPr wrap="square">
            <a:spAutoFit/>
          </a:bodyPr>
          <a:lstStyle/>
          <a:p>
            <a:pPr marL="0" indent="0" algn="l">
              <a:lnSpc>
                <a:spcPct val="150000"/>
              </a:lnSpc>
            </a:pPr>
            <a:r>
              <a:rPr lang="zh-CN" altLang="en-US" sz="2000" b="0" u="none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【解析】该图形由大长方形和小长方形构成。由图中的黑色分割线可知，内部有</a:t>
            </a:r>
            <a:r>
              <a:rPr lang="en-US" altLang="zh-CN" sz="2000" b="0" u="none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3</a:t>
            </a:r>
            <a:r>
              <a:rPr lang="zh-CN" altLang="en-US" sz="2000" b="0" u="none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个小长方形，另外，整个外框是一个大长方形，一共</a:t>
            </a:r>
            <a:r>
              <a:rPr lang="en-US" altLang="zh-CN" sz="2000" b="0" u="none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4</a:t>
            </a:r>
            <a:r>
              <a:rPr lang="zh-CN" altLang="en-US" sz="2000" b="0" u="none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个长方形。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7374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flipH="1">
            <a:off x="7380605" y="3585210"/>
            <a:ext cx="1553210" cy="1385570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1839" y="1323900"/>
            <a:ext cx="723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把下面实物的面与相应的图形连起来。</a:t>
            </a:r>
          </a:p>
        </p:txBody>
      </p:sp>
      <p:pic>
        <p:nvPicPr>
          <p:cNvPr id="1073743559" name="图片 1073743558" descr="C:\Documents and Settings\Administrator\Application Data\Tencent\Users\425568035\QQ\WinTemp\RichOle\IQBA$9IH6(F9KXT_JM%C9%L.png"/>
          <p:cNvPicPr>
            <a:picLocks noChangeAspect="1"/>
          </p:cNvPicPr>
          <p:nvPr/>
        </p:nvPicPr>
        <p:blipFill>
          <a:blip r:embed="rId3" r:link="rId4" cstate="email"/>
          <a:stretch>
            <a:fillRect/>
          </a:stretch>
        </p:blipFill>
        <p:spPr>
          <a:xfrm>
            <a:off x="1322705" y="2388870"/>
            <a:ext cx="1210945" cy="6692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3558" name="图片 1073743557" descr="C:\Documents and Settings\Administrator\Application Data\Tencent\Users\425568035\QQ\WinTemp\RichOle\1)AB)%OP%)C`H_MYA(7~L6M.png"/>
          <p:cNvPicPr>
            <a:picLocks noChangeAspect="1"/>
          </p:cNvPicPr>
          <p:nvPr/>
        </p:nvPicPr>
        <p:blipFill>
          <a:blip r:embed="rId5" r:link="rId4"/>
          <a:stretch>
            <a:fillRect/>
          </a:stretch>
        </p:blipFill>
        <p:spPr>
          <a:xfrm>
            <a:off x="2953385" y="2353310"/>
            <a:ext cx="2874010" cy="8528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7389" name="图片 1073747388" descr="C:\Documents and Settings\Administrator\Application Data\Tencent\Users\425568035\QQ\WinTemp\RichOle\]G_TXQ(LA0CNI))2URB3AN6.png"/>
          <p:cNvPicPr>
            <a:picLocks noChangeAspect="1"/>
          </p:cNvPicPr>
          <p:nvPr/>
        </p:nvPicPr>
        <p:blipFill>
          <a:blip r:embed="rId6" r:link="rId4" cstate="email"/>
          <a:stretch>
            <a:fillRect/>
          </a:stretch>
        </p:blipFill>
        <p:spPr>
          <a:xfrm>
            <a:off x="6160135" y="2387918"/>
            <a:ext cx="800100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1252220" y="3798570"/>
            <a:ext cx="6044565" cy="48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长方形         圆          三角形           正方形</a:t>
            </a:r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2034540" y="3153410"/>
            <a:ext cx="18415" cy="6375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直接连接符 4"/>
          <p:cNvCxnSpPr>
            <a:stCxn id="1073743558" idx="2"/>
          </p:cNvCxnSpPr>
          <p:nvPr/>
        </p:nvCxnSpPr>
        <p:spPr>
          <a:xfrm flipH="1">
            <a:off x="3364230" y="3215005"/>
            <a:ext cx="1026160" cy="58356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582670" y="3126105"/>
            <a:ext cx="2521585" cy="81089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3373120" y="3144520"/>
            <a:ext cx="2804160" cy="70104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747895" y="3213100"/>
            <a:ext cx="327025" cy="57785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374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7374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7374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1300" y="3603625"/>
            <a:ext cx="1526540" cy="1233805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073743562" name="矩形 1073743561"/>
          <p:cNvSpPr/>
          <p:nvPr/>
        </p:nvSpPr>
        <p:spPr>
          <a:xfrm rot="8162498">
            <a:off x="2544762" y="2061210"/>
            <a:ext cx="600075" cy="29718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4" name="等腰三角形 1073743563"/>
          <p:cNvSpPr/>
          <p:nvPr/>
        </p:nvSpPr>
        <p:spPr>
          <a:xfrm>
            <a:off x="2525078" y="2713990"/>
            <a:ext cx="533400" cy="39624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3" name="矩形 1073743562"/>
          <p:cNvSpPr/>
          <p:nvPr/>
        </p:nvSpPr>
        <p:spPr>
          <a:xfrm rot="1764664">
            <a:off x="2640330" y="3376295"/>
            <a:ext cx="356235" cy="35052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7" name="椭圆 1073743566"/>
          <p:cNvSpPr/>
          <p:nvPr/>
        </p:nvSpPr>
        <p:spPr>
          <a:xfrm>
            <a:off x="2614930" y="4056380"/>
            <a:ext cx="353695" cy="35179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8" name="等腰三角形 1073743567"/>
          <p:cNvSpPr/>
          <p:nvPr/>
        </p:nvSpPr>
        <p:spPr>
          <a:xfrm rot="10800000">
            <a:off x="6586538" y="2011680"/>
            <a:ext cx="466725" cy="39624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5" name="椭圆 1073743564"/>
          <p:cNvSpPr/>
          <p:nvPr/>
        </p:nvSpPr>
        <p:spPr>
          <a:xfrm>
            <a:off x="6610668" y="2678430"/>
            <a:ext cx="466725" cy="467995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6" name="矩形 1073743565"/>
          <p:cNvSpPr/>
          <p:nvPr/>
        </p:nvSpPr>
        <p:spPr>
          <a:xfrm>
            <a:off x="6611620" y="4024630"/>
            <a:ext cx="419100" cy="41529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3743561" name="矩形 1073743560"/>
          <p:cNvSpPr/>
          <p:nvPr/>
        </p:nvSpPr>
        <p:spPr>
          <a:xfrm>
            <a:off x="6587490" y="3435985"/>
            <a:ext cx="466725" cy="23114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277995" y="1875155"/>
            <a:ext cx="1128395" cy="26777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长方形</a:t>
            </a:r>
          </a:p>
          <a:p>
            <a:pPr marL="0" indent="0" algn="l"/>
            <a:endParaRPr lang="zh-CN" altLang="en-US" sz="2400" b="0" u="none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圆</a:t>
            </a:r>
          </a:p>
          <a:p>
            <a:pPr marL="0" indent="0" algn="l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  <a:p>
            <a:pPr marL="0" indent="0" algn="l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312160" y="2157095"/>
            <a:ext cx="94678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269230" y="2320925"/>
            <a:ext cx="1247775" cy="11201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138805" y="3021965"/>
            <a:ext cx="1183640" cy="114744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5342255" y="2284730"/>
            <a:ext cx="1165225" cy="19570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3138805" y="2885440"/>
            <a:ext cx="1311275" cy="1301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996180" y="2876550"/>
            <a:ext cx="14935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138805" y="3603625"/>
            <a:ext cx="11652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342255" y="3669030"/>
            <a:ext cx="1174750" cy="5003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357745" y="739775"/>
            <a:ext cx="1521460" cy="1581150"/>
          </a:xfrm>
          <a:prstGeom prst="rect">
            <a:avLst/>
          </a:prstGeom>
        </p:spPr>
      </p:pic>
      <p:sp>
        <p:nvSpPr>
          <p:cNvPr id="24" name="文本框 2"/>
          <p:cNvSpPr txBox="1"/>
          <p:nvPr/>
        </p:nvSpPr>
        <p:spPr>
          <a:xfrm>
            <a:off x="681839" y="1323900"/>
            <a:ext cx="723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374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7374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7374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7374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7374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374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7374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7374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3743562" grpId="0" bldLvl="0" animBg="1"/>
      <p:bldP spid="1073743564" grpId="0" bldLvl="0" animBg="1"/>
      <p:bldP spid="1073743563" grpId="0" bldLvl="0" animBg="1"/>
      <p:bldP spid="1073743567" grpId="0" bldLvl="0" animBg="1"/>
      <p:bldP spid="1073743568" grpId="0" bldLvl="0" animBg="1"/>
      <p:bldP spid="1073743565" grpId="0" bldLvl="0" animBg="1"/>
      <p:bldP spid="1073743566" grpId="0" bldLvl="0" animBg="1"/>
      <p:bldP spid="1073743561" grpId="0" bldLvl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1073743569" name="组合 1073743568"/>
          <p:cNvGrpSpPr/>
          <p:nvPr/>
        </p:nvGrpSpPr>
        <p:grpSpPr>
          <a:xfrm>
            <a:off x="3229610" y="2606040"/>
            <a:ext cx="2978150" cy="1609725"/>
            <a:chOff x="2730" y="4404"/>
            <a:chExt cx="2310" cy="1248"/>
          </a:xfrm>
        </p:grpSpPr>
        <p:sp>
          <p:nvSpPr>
            <p:cNvPr id="1073743570" name="矩形 1073743569"/>
            <p:cNvSpPr/>
            <p:nvPr/>
          </p:nvSpPr>
          <p:spPr>
            <a:xfrm>
              <a:off x="3360" y="5028"/>
              <a:ext cx="1680" cy="46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1" name="矩形 1073743570"/>
            <p:cNvSpPr/>
            <p:nvPr/>
          </p:nvSpPr>
          <p:spPr>
            <a:xfrm>
              <a:off x="2730" y="4872"/>
              <a:ext cx="630" cy="624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2" name="等腰三角形 1073743571"/>
            <p:cNvSpPr/>
            <p:nvPr/>
          </p:nvSpPr>
          <p:spPr>
            <a:xfrm>
              <a:off x="2730" y="4404"/>
              <a:ext cx="630" cy="46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3" name="矩形 1073743572"/>
            <p:cNvSpPr/>
            <p:nvPr/>
          </p:nvSpPr>
          <p:spPr>
            <a:xfrm rot="2884679">
              <a:off x="3747" y="4747"/>
              <a:ext cx="316" cy="311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4" name="椭圆 1073743573"/>
            <p:cNvSpPr/>
            <p:nvPr/>
          </p:nvSpPr>
          <p:spPr>
            <a:xfrm>
              <a:off x="3570" y="5340"/>
              <a:ext cx="315" cy="312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5" name="椭圆 1073743574"/>
            <p:cNvSpPr/>
            <p:nvPr/>
          </p:nvSpPr>
          <p:spPr>
            <a:xfrm>
              <a:off x="4605" y="4761"/>
              <a:ext cx="315" cy="312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3743576" name="椭圆 1073743575"/>
            <p:cNvSpPr/>
            <p:nvPr/>
          </p:nvSpPr>
          <p:spPr>
            <a:xfrm>
              <a:off x="4410" y="5340"/>
              <a:ext cx="315" cy="312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4050030" y="3411220"/>
            <a:ext cx="2161540" cy="6038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4299585" y="3813175"/>
            <a:ext cx="419100" cy="4191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382895" y="3813175"/>
            <a:ext cx="419100" cy="4191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226435" y="3220085"/>
            <a:ext cx="816610" cy="81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2880000">
            <a:off x="4531995" y="3056255"/>
            <a:ext cx="412115" cy="412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634355" y="3066415"/>
            <a:ext cx="419100" cy="4191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/>
        </p:nvSpPr>
        <p:spPr>
          <a:xfrm>
            <a:off x="3237865" y="2567305"/>
            <a:ext cx="812800" cy="661035"/>
          </a:xfrm>
          <a:custGeom>
            <a:avLst/>
            <a:gdLst>
              <a:gd name="connsiteX0" fmla="*/ 0 w 1057"/>
              <a:gd name="connsiteY0" fmla="*/ 844 h 859"/>
              <a:gd name="connsiteX1" fmla="*/ 527 w 1057"/>
              <a:gd name="connsiteY1" fmla="*/ 0 h 859"/>
              <a:gd name="connsiteX2" fmla="*/ 1057 w 1057"/>
              <a:gd name="connsiteY2" fmla="*/ 859 h 859"/>
              <a:gd name="connsiteX3" fmla="*/ 0 w 1057"/>
              <a:gd name="connsiteY3" fmla="*/ 844 h 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" h="859">
                <a:moveTo>
                  <a:pt x="0" y="844"/>
                </a:moveTo>
                <a:lnTo>
                  <a:pt x="527" y="0"/>
                </a:lnTo>
                <a:lnTo>
                  <a:pt x="1057" y="859"/>
                </a:lnTo>
                <a:lnTo>
                  <a:pt x="0" y="844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036695"/>
            <a:ext cx="2809240" cy="10661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325235" y="3741420"/>
            <a:ext cx="2809240" cy="1212215"/>
          </a:xfrm>
          <a:prstGeom prst="rect">
            <a:avLst/>
          </a:prstGeom>
        </p:spPr>
      </p:pic>
      <p:sp>
        <p:nvSpPr>
          <p:cNvPr id="22" name="文本框 2"/>
          <p:cNvSpPr txBox="1"/>
          <p:nvPr/>
        </p:nvSpPr>
        <p:spPr>
          <a:xfrm>
            <a:off x="681838" y="1323900"/>
            <a:ext cx="78391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【例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给下面图形中的圆涂红色，正方形涂蓝色，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方形涂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黄色，三角形涂绿色。</a:t>
            </a: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10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4036695"/>
            <a:ext cx="2809240" cy="10661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325235" y="3741420"/>
            <a:ext cx="2809240" cy="1212215"/>
          </a:xfrm>
          <a:prstGeom prst="rect">
            <a:avLst/>
          </a:prstGeom>
        </p:spPr>
      </p:pic>
      <p:sp>
        <p:nvSpPr>
          <p:cNvPr id="22" name="文本框 2"/>
          <p:cNvSpPr txBox="1"/>
          <p:nvPr/>
        </p:nvSpPr>
        <p:spPr>
          <a:xfrm>
            <a:off x="842606" y="1323900"/>
            <a:ext cx="7839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填出下面图形的名称</a:t>
            </a:r>
          </a:p>
        </p:txBody>
      </p:sp>
      <p:sp>
        <p:nvSpPr>
          <p:cNvPr id="3" name="矩形 705"/>
          <p:cNvSpPr>
            <a:spLocks noChangeArrowheads="1"/>
          </p:cNvSpPr>
          <p:nvPr/>
        </p:nvSpPr>
        <p:spPr bwMode="auto">
          <a:xfrm>
            <a:off x="3309796" y="2517714"/>
            <a:ext cx="1141624" cy="5998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自选图形 706"/>
          <p:cNvSpPr>
            <a:spLocks noChangeArrowheads="1"/>
          </p:cNvSpPr>
          <p:nvPr/>
        </p:nvSpPr>
        <p:spPr bwMode="auto">
          <a:xfrm>
            <a:off x="4908409" y="2517714"/>
            <a:ext cx="733425" cy="599189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椭圆 707"/>
          <p:cNvSpPr>
            <a:spLocks noChangeArrowheads="1"/>
          </p:cNvSpPr>
          <p:nvPr/>
        </p:nvSpPr>
        <p:spPr bwMode="auto">
          <a:xfrm>
            <a:off x="6219930" y="2454327"/>
            <a:ext cx="848771" cy="73567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矩形 708"/>
          <p:cNvSpPr>
            <a:spLocks noChangeArrowheads="1"/>
          </p:cNvSpPr>
          <p:nvPr/>
        </p:nvSpPr>
        <p:spPr bwMode="auto">
          <a:xfrm>
            <a:off x="1857689" y="2517714"/>
            <a:ext cx="837412" cy="667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526061" y="3540731"/>
            <a:ext cx="5941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latin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宋体" panose="02010600030101010101" pitchFamily="2" charset="-122"/>
              </a:rPr>
              <a:t>(    </a:t>
            </a:r>
            <a:r>
              <a:rPr lang="en-US" altLang="zh-CN" sz="2400" b="1" kern="100" dirty="0" smtClean="0">
                <a:latin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宋体" panose="02010600030101010101" pitchFamily="2" charset="-122"/>
              </a:rPr>
              <a:t>)  </a:t>
            </a:r>
            <a:r>
              <a:rPr lang="zh-CN" altLang="zh-CN" sz="2400" b="1" kern="100" dirty="0" smtClean="0">
                <a:latin typeface="Times New Roman" panose="02020603050405020304"/>
              </a:rPr>
              <a:t>（</a:t>
            </a:r>
            <a:r>
              <a:rPr lang="en-US" altLang="zh-CN" sz="2400" b="1" kern="100" dirty="0" smtClean="0">
                <a:latin typeface="Times New Roman" panose="02020603050405020304"/>
              </a:rPr>
              <a:t>          </a:t>
            </a:r>
            <a:r>
              <a:rPr lang="zh-CN" altLang="zh-CN" sz="2400" b="1" kern="100" dirty="0">
                <a:latin typeface="Times New Roman" panose="02020603050405020304"/>
              </a:rPr>
              <a:t>）</a:t>
            </a:r>
            <a:r>
              <a:rPr lang="en-US" altLang="zh-CN" sz="2400" b="1" kern="100" dirty="0">
                <a:latin typeface="Times New Roman" panose="02020603050405020304"/>
              </a:rPr>
              <a:t> </a:t>
            </a:r>
            <a:r>
              <a:rPr lang="en-US" altLang="zh-CN" sz="2400" b="1" kern="100" dirty="0" smtClean="0">
                <a:latin typeface="Times New Roman" panose="02020603050405020304"/>
              </a:rPr>
              <a:t>  </a:t>
            </a:r>
            <a:r>
              <a:rPr lang="zh-CN" altLang="zh-CN" sz="2400" b="1" kern="100" dirty="0" smtClean="0">
                <a:latin typeface="Times New Roman" panose="02020603050405020304"/>
              </a:rPr>
              <a:t>（</a:t>
            </a:r>
            <a:r>
              <a:rPr lang="en-US" altLang="zh-CN" sz="2400" b="1" kern="100" dirty="0" smtClean="0">
                <a:latin typeface="Times New Roman" panose="02020603050405020304"/>
              </a:rPr>
              <a:t>        </a:t>
            </a:r>
            <a:r>
              <a:rPr lang="zh-CN" altLang="zh-CN" sz="2400" b="1" kern="100" dirty="0">
                <a:latin typeface="Times New Roman" panose="02020603050405020304"/>
              </a:rPr>
              <a:t>）</a:t>
            </a:r>
            <a:r>
              <a:rPr lang="en-US" altLang="zh-CN" sz="2400" b="1" kern="100" dirty="0">
                <a:latin typeface="Times New Roman" panose="02020603050405020304"/>
              </a:rPr>
              <a:t>  </a:t>
            </a:r>
            <a:r>
              <a:rPr lang="en-US" altLang="zh-CN" sz="2400" b="1" kern="100" dirty="0" smtClean="0">
                <a:latin typeface="Times New Roman" panose="02020603050405020304"/>
              </a:rPr>
              <a:t> </a:t>
            </a:r>
            <a:r>
              <a:rPr lang="zh-CN" altLang="zh-CN" sz="2400" b="1" kern="100" dirty="0" smtClean="0">
                <a:latin typeface="Times New Roman" panose="02020603050405020304"/>
              </a:rPr>
              <a:t>（</a:t>
            </a:r>
            <a:r>
              <a:rPr lang="en-US" altLang="zh-CN" sz="2400" b="1" kern="100" dirty="0" smtClean="0">
                <a:latin typeface="Times New Roman" panose="02020603050405020304"/>
              </a:rPr>
              <a:t>       </a:t>
            </a:r>
            <a:r>
              <a:rPr lang="zh-CN" altLang="zh-CN" sz="2400" b="1" kern="100" dirty="0">
                <a:latin typeface="Times New Roman" panose="02020603050405020304"/>
              </a:rPr>
              <a:t>）</a:t>
            </a:r>
            <a:endParaRPr lang="zh-CN" altLang="en-US" sz="2400" b="1" dirty="0"/>
          </a:p>
        </p:txBody>
      </p:sp>
      <p:sp>
        <p:nvSpPr>
          <p:cNvPr id="27" name="矩形 26"/>
          <p:cNvSpPr/>
          <p:nvPr/>
        </p:nvSpPr>
        <p:spPr>
          <a:xfrm>
            <a:off x="1784797" y="353606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kern="1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正方形</a:t>
            </a:r>
            <a:endParaRPr lang="zh-CN" altLang="en-US" sz="20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323170" y="353606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kern="1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长方形</a:t>
            </a:r>
            <a:endParaRPr lang="zh-CN" altLang="en-US" sz="2000" b="1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838073" y="3546117"/>
            <a:ext cx="9589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三角形</a:t>
            </a:r>
            <a:endParaRPr lang="zh-CN" altLang="en-US" sz="20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399115" y="3536792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圆形</a:t>
            </a:r>
            <a:endParaRPr lang="zh-CN" altLang="en-US" sz="20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749"/>
          <p:cNvGrpSpPr/>
          <p:nvPr/>
        </p:nvGrpSpPr>
        <p:grpSpPr bwMode="auto">
          <a:xfrm>
            <a:off x="4152899" y="2441749"/>
            <a:ext cx="867018" cy="594764"/>
            <a:chOff x="6195" y="13920"/>
            <a:chExt cx="782" cy="780"/>
          </a:xfrm>
        </p:grpSpPr>
        <p:sp>
          <p:nvSpPr>
            <p:cNvPr id="3075" name="矩形 750"/>
            <p:cNvSpPr>
              <a:spLocks noChangeArrowheads="1"/>
            </p:cNvSpPr>
            <p:nvPr/>
          </p:nvSpPr>
          <p:spPr bwMode="auto">
            <a:xfrm>
              <a:off x="6195" y="13920"/>
              <a:ext cx="782" cy="7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7" name="矩形 751"/>
            <p:cNvSpPr>
              <a:spLocks noChangeArrowheads="1"/>
            </p:cNvSpPr>
            <p:nvPr/>
          </p:nvSpPr>
          <p:spPr bwMode="auto">
            <a:xfrm rot="-2786815">
              <a:off x="6221" y="14157"/>
              <a:ext cx="748" cy="31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2" name="文本框 2"/>
          <p:cNvSpPr txBox="1"/>
          <p:nvPr/>
        </p:nvSpPr>
        <p:spPr>
          <a:xfrm>
            <a:off x="842606" y="1323900"/>
            <a:ext cx="7839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看一看，涂一涂</a:t>
            </a:r>
          </a:p>
        </p:txBody>
      </p:sp>
      <p:sp>
        <p:nvSpPr>
          <p:cNvPr id="17" name="矩形 16"/>
          <p:cNvSpPr/>
          <p:nvPr/>
        </p:nvSpPr>
        <p:spPr>
          <a:xfrm>
            <a:off x="1215867" y="205666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）给长方形涂上蓝色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24430" y="313664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）给正方形涂上黄色。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15867" y="409641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）给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圆涂上红色。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组合 743"/>
          <p:cNvGrpSpPr/>
          <p:nvPr/>
        </p:nvGrpSpPr>
        <p:grpSpPr bwMode="auto">
          <a:xfrm>
            <a:off x="1962150" y="2597410"/>
            <a:ext cx="851388" cy="380366"/>
            <a:chOff x="2730" y="14079"/>
            <a:chExt cx="1110" cy="286"/>
          </a:xfrm>
        </p:grpSpPr>
        <p:sp>
          <p:nvSpPr>
            <p:cNvPr id="25" name="矩形 744"/>
            <p:cNvSpPr>
              <a:spLocks noChangeArrowheads="1"/>
            </p:cNvSpPr>
            <p:nvPr/>
          </p:nvSpPr>
          <p:spPr bwMode="auto">
            <a:xfrm>
              <a:off x="3000" y="14082"/>
              <a:ext cx="840" cy="28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矩形 745"/>
            <p:cNvSpPr>
              <a:spLocks noChangeArrowheads="1"/>
            </p:cNvSpPr>
            <p:nvPr/>
          </p:nvSpPr>
          <p:spPr bwMode="auto">
            <a:xfrm>
              <a:off x="2730" y="14079"/>
              <a:ext cx="283" cy="28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746"/>
          <p:cNvGrpSpPr/>
          <p:nvPr/>
        </p:nvGrpSpPr>
        <p:grpSpPr bwMode="auto">
          <a:xfrm>
            <a:off x="3162300" y="2518331"/>
            <a:ext cx="531720" cy="515007"/>
            <a:chOff x="4515" y="13683"/>
            <a:chExt cx="585" cy="684"/>
          </a:xfrm>
        </p:grpSpPr>
        <p:sp>
          <p:nvSpPr>
            <p:cNvPr id="3072" name="矩形 747"/>
            <p:cNvSpPr>
              <a:spLocks noChangeArrowheads="1"/>
            </p:cNvSpPr>
            <p:nvPr/>
          </p:nvSpPr>
          <p:spPr bwMode="auto">
            <a:xfrm rot="5400000">
              <a:off x="4600" y="13866"/>
              <a:ext cx="684" cy="31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3" name="矩形 748"/>
            <p:cNvSpPr>
              <a:spLocks noChangeArrowheads="1"/>
            </p:cNvSpPr>
            <p:nvPr/>
          </p:nvSpPr>
          <p:spPr bwMode="auto">
            <a:xfrm>
              <a:off x="4515" y="14076"/>
              <a:ext cx="283" cy="28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78" name="组合 755"/>
          <p:cNvGrpSpPr/>
          <p:nvPr/>
        </p:nvGrpSpPr>
        <p:grpSpPr bwMode="auto">
          <a:xfrm>
            <a:off x="3100933" y="3497692"/>
            <a:ext cx="1661253" cy="598717"/>
            <a:chOff x="3450" y="1512"/>
            <a:chExt cx="2220" cy="822"/>
          </a:xfrm>
        </p:grpSpPr>
        <p:sp>
          <p:nvSpPr>
            <p:cNvPr id="3079" name="自选图形 756"/>
            <p:cNvSpPr>
              <a:spLocks noChangeArrowheads="1"/>
            </p:cNvSpPr>
            <p:nvPr/>
          </p:nvSpPr>
          <p:spPr bwMode="auto">
            <a:xfrm>
              <a:off x="3450" y="1512"/>
              <a:ext cx="870" cy="82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0" name="矩形 757"/>
            <p:cNvSpPr>
              <a:spLocks noChangeArrowheads="1"/>
            </p:cNvSpPr>
            <p:nvPr/>
          </p:nvSpPr>
          <p:spPr bwMode="auto">
            <a:xfrm>
              <a:off x="3675" y="1911"/>
              <a:ext cx="414" cy="414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081" name="组合 758"/>
            <p:cNvGrpSpPr/>
            <p:nvPr/>
          </p:nvGrpSpPr>
          <p:grpSpPr bwMode="auto">
            <a:xfrm>
              <a:off x="5040" y="1599"/>
              <a:ext cx="630" cy="629"/>
              <a:chOff x="5040" y="1599"/>
              <a:chExt cx="630" cy="629"/>
            </a:xfrm>
          </p:grpSpPr>
          <p:sp>
            <p:nvSpPr>
              <p:cNvPr id="3082" name="自选图形 759"/>
              <p:cNvSpPr>
                <a:spLocks noChangeArrowheads="1"/>
              </p:cNvSpPr>
              <p:nvPr/>
            </p:nvSpPr>
            <p:spPr bwMode="auto">
              <a:xfrm>
                <a:off x="5040" y="1599"/>
                <a:ext cx="630" cy="624"/>
              </a:xfrm>
              <a:prstGeom prst="rtTriangle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83" name="矩形 760"/>
              <p:cNvSpPr>
                <a:spLocks noChangeArrowheads="1"/>
              </p:cNvSpPr>
              <p:nvPr/>
            </p:nvSpPr>
            <p:spPr bwMode="auto">
              <a:xfrm>
                <a:off x="5040" y="1911"/>
                <a:ext cx="315" cy="31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084" name="组合 752"/>
          <p:cNvGrpSpPr/>
          <p:nvPr/>
        </p:nvGrpSpPr>
        <p:grpSpPr bwMode="auto">
          <a:xfrm>
            <a:off x="2070684" y="3497692"/>
            <a:ext cx="425694" cy="598718"/>
            <a:chOff x="2205" y="1281"/>
            <a:chExt cx="471" cy="696"/>
          </a:xfrm>
        </p:grpSpPr>
        <p:sp>
          <p:nvSpPr>
            <p:cNvPr id="3085" name="矩形 753"/>
            <p:cNvSpPr>
              <a:spLocks noChangeArrowheads="1"/>
            </p:cNvSpPr>
            <p:nvPr/>
          </p:nvSpPr>
          <p:spPr bwMode="auto">
            <a:xfrm>
              <a:off x="2205" y="1281"/>
              <a:ext cx="471" cy="46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6" name="矩形 754"/>
            <p:cNvSpPr>
              <a:spLocks noChangeArrowheads="1"/>
            </p:cNvSpPr>
            <p:nvPr/>
          </p:nvSpPr>
          <p:spPr bwMode="auto">
            <a:xfrm>
              <a:off x="2205" y="1746"/>
              <a:ext cx="471" cy="23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08" name="组合 766"/>
          <p:cNvGrpSpPr/>
          <p:nvPr/>
        </p:nvGrpSpPr>
        <p:grpSpPr bwMode="auto">
          <a:xfrm>
            <a:off x="4258499" y="4401178"/>
            <a:ext cx="534561" cy="517647"/>
            <a:chOff x="6510" y="3000"/>
            <a:chExt cx="476" cy="476"/>
          </a:xfrm>
        </p:grpSpPr>
        <p:sp>
          <p:nvSpPr>
            <p:cNvPr id="3109" name="矩形 767"/>
            <p:cNvSpPr>
              <a:spLocks noChangeArrowheads="1"/>
            </p:cNvSpPr>
            <p:nvPr/>
          </p:nvSpPr>
          <p:spPr bwMode="auto">
            <a:xfrm>
              <a:off x="6510" y="3000"/>
              <a:ext cx="476" cy="47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0" name="椭圆 768"/>
            <p:cNvSpPr>
              <a:spLocks noChangeArrowheads="1"/>
            </p:cNvSpPr>
            <p:nvPr/>
          </p:nvSpPr>
          <p:spPr bwMode="auto">
            <a:xfrm>
              <a:off x="6510" y="3000"/>
              <a:ext cx="476" cy="468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11" name="自选图形 761"/>
          <p:cNvSpPr>
            <a:spLocks noChangeArrowheads="1"/>
          </p:cNvSpPr>
          <p:nvPr/>
        </p:nvSpPr>
        <p:spPr bwMode="auto">
          <a:xfrm>
            <a:off x="1979631" y="4617200"/>
            <a:ext cx="715470" cy="296862"/>
          </a:xfrm>
          <a:prstGeom prst="triangle">
            <a:avLst>
              <a:gd name="adj" fmla="val 2856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12" name="组合 763"/>
          <p:cNvGrpSpPr/>
          <p:nvPr/>
        </p:nvGrpSpPr>
        <p:grpSpPr bwMode="auto">
          <a:xfrm>
            <a:off x="3093945" y="4496520"/>
            <a:ext cx="764622" cy="417542"/>
            <a:chOff x="4410" y="2844"/>
            <a:chExt cx="945" cy="468"/>
          </a:xfrm>
        </p:grpSpPr>
        <p:sp>
          <p:nvSpPr>
            <p:cNvPr id="3113" name="矩形 764"/>
            <p:cNvSpPr>
              <a:spLocks noChangeArrowheads="1"/>
            </p:cNvSpPr>
            <p:nvPr/>
          </p:nvSpPr>
          <p:spPr bwMode="auto">
            <a:xfrm>
              <a:off x="4410" y="3000"/>
              <a:ext cx="945" cy="31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4" name="椭圆 765"/>
            <p:cNvSpPr>
              <a:spLocks noChangeArrowheads="1"/>
            </p:cNvSpPr>
            <p:nvPr/>
          </p:nvSpPr>
          <p:spPr bwMode="auto">
            <a:xfrm>
              <a:off x="4725" y="2844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115" name="矩形 3114"/>
          <p:cNvSpPr/>
          <p:nvPr/>
        </p:nvSpPr>
        <p:spPr>
          <a:xfrm>
            <a:off x="1962150" y="2601400"/>
            <a:ext cx="207094" cy="376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7" name="矩形 3116"/>
          <p:cNvSpPr/>
          <p:nvPr/>
        </p:nvSpPr>
        <p:spPr>
          <a:xfrm>
            <a:off x="2179216" y="2601400"/>
            <a:ext cx="634322" cy="372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19" name="矩形 3118"/>
          <p:cNvSpPr/>
          <p:nvPr/>
        </p:nvSpPr>
        <p:spPr>
          <a:xfrm>
            <a:off x="3426449" y="2518331"/>
            <a:ext cx="267118" cy="50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3" name="流程图: 联系 3122"/>
          <p:cNvSpPr/>
          <p:nvPr/>
        </p:nvSpPr>
        <p:spPr>
          <a:xfrm>
            <a:off x="3336017" y="4496520"/>
            <a:ext cx="267118" cy="2783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4" name="流程图: 联系 3123"/>
          <p:cNvSpPr/>
          <p:nvPr/>
        </p:nvSpPr>
        <p:spPr>
          <a:xfrm>
            <a:off x="4258499" y="4421274"/>
            <a:ext cx="534561" cy="4812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5" name="矩形 3124"/>
          <p:cNvSpPr/>
          <p:nvPr/>
        </p:nvSpPr>
        <p:spPr>
          <a:xfrm>
            <a:off x="2081804" y="3520022"/>
            <a:ext cx="404526" cy="373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6" name="矩形 3125"/>
          <p:cNvSpPr/>
          <p:nvPr/>
        </p:nvSpPr>
        <p:spPr>
          <a:xfrm>
            <a:off x="3280863" y="3797050"/>
            <a:ext cx="288193" cy="292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7" name="矩形 3126"/>
          <p:cNvSpPr/>
          <p:nvPr/>
        </p:nvSpPr>
        <p:spPr>
          <a:xfrm>
            <a:off x="4290749" y="3758836"/>
            <a:ext cx="235030" cy="248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28" name="矩形 3127"/>
          <p:cNvSpPr/>
          <p:nvPr/>
        </p:nvSpPr>
        <p:spPr>
          <a:xfrm>
            <a:off x="4162877" y="2432550"/>
            <a:ext cx="867018" cy="59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34206">
            <a:off x="4417474" y="2466523"/>
            <a:ext cx="3714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07620" y="2143774"/>
            <a:ext cx="2623804" cy="237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111" grpId="0" animBg="1"/>
      <p:bldP spid="3115" grpId="0" animBg="1"/>
      <p:bldP spid="3117" grpId="0" animBg="1"/>
      <p:bldP spid="3119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</a:p>
        </p:txBody>
      </p:sp>
      <p:sp>
        <p:nvSpPr>
          <p:cNvPr id="22" name="文本框 2"/>
          <p:cNvSpPr txBox="1"/>
          <p:nvPr/>
        </p:nvSpPr>
        <p:spPr>
          <a:xfrm>
            <a:off x="842606" y="1323900"/>
            <a:ext cx="7839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数一数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89"/>
          <p:cNvGrpSpPr/>
          <p:nvPr/>
        </p:nvGrpSpPr>
        <p:grpSpPr bwMode="auto">
          <a:xfrm>
            <a:off x="1180146" y="2031790"/>
            <a:ext cx="2115713" cy="1765598"/>
            <a:chOff x="2625" y="7368"/>
            <a:chExt cx="3465" cy="3120"/>
          </a:xfrm>
        </p:grpSpPr>
        <p:sp>
          <p:nvSpPr>
            <p:cNvPr id="3" name="矩形 790"/>
            <p:cNvSpPr>
              <a:spLocks noChangeArrowheads="1"/>
            </p:cNvSpPr>
            <p:nvPr/>
          </p:nvSpPr>
          <p:spPr bwMode="auto">
            <a:xfrm>
              <a:off x="3045" y="8772"/>
              <a:ext cx="1365" cy="312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椭圆 791"/>
            <p:cNvSpPr>
              <a:spLocks noChangeArrowheads="1"/>
            </p:cNvSpPr>
            <p:nvPr/>
          </p:nvSpPr>
          <p:spPr bwMode="auto">
            <a:xfrm>
              <a:off x="4755" y="8748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椭圆 792"/>
            <p:cNvSpPr>
              <a:spLocks noChangeArrowheads="1"/>
            </p:cNvSpPr>
            <p:nvPr/>
          </p:nvSpPr>
          <p:spPr bwMode="auto">
            <a:xfrm>
              <a:off x="5145" y="8772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椭圆 793"/>
            <p:cNvSpPr>
              <a:spLocks noChangeArrowheads="1"/>
            </p:cNvSpPr>
            <p:nvPr/>
          </p:nvSpPr>
          <p:spPr bwMode="auto">
            <a:xfrm>
              <a:off x="5565" y="8772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椭圆 794"/>
            <p:cNvSpPr>
              <a:spLocks noChangeArrowheads="1"/>
            </p:cNvSpPr>
            <p:nvPr/>
          </p:nvSpPr>
          <p:spPr bwMode="auto">
            <a:xfrm>
              <a:off x="5460" y="9240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椭圆 795"/>
            <p:cNvSpPr>
              <a:spLocks noChangeArrowheads="1"/>
            </p:cNvSpPr>
            <p:nvPr/>
          </p:nvSpPr>
          <p:spPr bwMode="auto">
            <a:xfrm>
              <a:off x="5775" y="8460"/>
              <a:ext cx="315" cy="31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矩形 796"/>
            <p:cNvSpPr>
              <a:spLocks noChangeArrowheads="1"/>
            </p:cNvSpPr>
            <p:nvPr/>
          </p:nvSpPr>
          <p:spPr bwMode="auto">
            <a:xfrm rot="-1193988">
              <a:off x="4614" y="8281"/>
              <a:ext cx="283" cy="28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矩形 797"/>
            <p:cNvSpPr>
              <a:spLocks noChangeArrowheads="1"/>
            </p:cNvSpPr>
            <p:nvPr/>
          </p:nvSpPr>
          <p:spPr bwMode="auto">
            <a:xfrm rot="1375921">
              <a:off x="5249" y="8306"/>
              <a:ext cx="283" cy="29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矩形 798"/>
            <p:cNvSpPr>
              <a:spLocks noChangeArrowheads="1"/>
            </p:cNvSpPr>
            <p:nvPr/>
          </p:nvSpPr>
          <p:spPr bwMode="auto">
            <a:xfrm rot="-1193988">
              <a:off x="5070" y="9315"/>
              <a:ext cx="283" cy="28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矩形 799"/>
            <p:cNvSpPr>
              <a:spLocks noChangeArrowheads="1"/>
            </p:cNvSpPr>
            <p:nvPr/>
          </p:nvSpPr>
          <p:spPr bwMode="auto">
            <a:xfrm rot="1375921">
              <a:off x="4623" y="9242"/>
              <a:ext cx="283" cy="29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自选图形 800"/>
            <p:cNvSpPr>
              <a:spLocks noChangeArrowheads="1"/>
            </p:cNvSpPr>
            <p:nvPr/>
          </p:nvSpPr>
          <p:spPr bwMode="auto">
            <a:xfrm rot="15965306">
              <a:off x="2650" y="8589"/>
              <a:ext cx="288" cy="339"/>
            </a:xfrm>
            <a:prstGeom prst="rtTriangl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自选图形 801"/>
            <p:cNvSpPr>
              <a:spLocks noChangeArrowheads="1"/>
            </p:cNvSpPr>
            <p:nvPr/>
          </p:nvSpPr>
          <p:spPr bwMode="auto">
            <a:xfrm rot="10598155">
              <a:off x="2639" y="8988"/>
              <a:ext cx="333" cy="291"/>
            </a:xfrm>
            <a:prstGeom prst="rtTriangle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矩形 802"/>
            <p:cNvSpPr>
              <a:spLocks noChangeArrowheads="1"/>
            </p:cNvSpPr>
            <p:nvPr/>
          </p:nvSpPr>
          <p:spPr bwMode="auto">
            <a:xfrm rot="1206522">
              <a:off x="5565" y="7368"/>
              <a:ext cx="210" cy="7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矩形 803"/>
            <p:cNvSpPr>
              <a:spLocks noChangeArrowheads="1"/>
            </p:cNvSpPr>
            <p:nvPr/>
          </p:nvSpPr>
          <p:spPr bwMode="auto">
            <a:xfrm rot="-1746422">
              <a:off x="4410" y="7368"/>
              <a:ext cx="210" cy="7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矩形 804"/>
            <p:cNvSpPr>
              <a:spLocks noChangeArrowheads="1"/>
            </p:cNvSpPr>
            <p:nvPr/>
          </p:nvSpPr>
          <p:spPr bwMode="auto">
            <a:xfrm rot="-1746422">
              <a:off x="5775" y="9708"/>
              <a:ext cx="210" cy="7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矩形 805"/>
            <p:cNvSpPr>
              <a:spLocks noChangeArrowheads="1"/>
            </p:cNvSpPr>
            <p:nvPr/>
          </p:nvSpPr>
          <p:spPr bwMode="auto">
            <a:xfrm rot="1206522">
              <a:off x="4830" y="9708"/>
              <a:ext cx="210" cy="7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7" name="矩形 26"/>
          <p:cNvSpPr/>
          <p:nvPr/>
        </p:nvSpPr>
        <p:spPr>
          <a:xfrm>
            <a:off x="4114788" y="1780914"/>
            <a:ext cx="37229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有（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）个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长方形，</a:t>
            </a:r>
            <a:endParaRPr lang="en-US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有（</a:t>
            </a: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）个正方形，</a:t>
            </a:r>
            <a:endParaRPr lang="en-US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有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）个圆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</a:t>
            </a:r>
            <a:endParaRPr lang="en-US" altLang="zh-CN" sz="2400" kern="1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 algn="just">
              <a:spcAft>
                <a:spcPts val="0"/>
              </a:spcAft>
            </a:pP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有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）个三角形。</a:t>
            </a:r>
            <a:endParaRPr lang="zh-CN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2"/>
          <p:cNvSpPr txBox="1"/>
          <p:nvPr/>
        </p:nvSpPr>
        <p:spPr>
          <a:xfrm>
            <a:off x="814142" y="3797388"/>
            <a:ext cx="7839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.○□○□○□……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照这样画下去，第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个是（     ）。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061803" y="17671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061803" y="21571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065022" y="249345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066702" y="286691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7" name="椭圆 793"/>
          <p:cNvSpPr>
            <a:spLocks noChangeArrowheads="1"/>
          </p:cNvSpPr>
          <p:nvPr/>
        </p:nvSpPr>
        <p:spPr bwMode="auto">
          <a:xfrm>
            <a:off x="6885781" y="3848513"/>
            <a:ext cx="439469" cy="45953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64" grpId="0"/>
      <p:bldP spid="65" grpId="0"/>
      <p:bldP spid="66" grpId="0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376238"/>
            <a:ext cx="1959428" cy="496491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272415">
              <a:defRPr/>
            </a:pPr>
            <a:r>
              <a:rPr lang="zh-CN" altLang="en-US" sz="2400" dirty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2303080" y="2965077"/>
            <a:ext cx="1568053" cy="157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组合 55"/>
          <p:cNvGrpSpPr/>
          <p:nvPr/>
        </p:nvGrpSpPr>
        <p:grpSpPr>
          <a:xfrm>
            <a:off x="2417380" y="872730"/>
            <a:ext cx="5349996" cy="2206648"/>
            <a:chOff x="1720375" y="1553028"/>
            <a:chExt cx="6950000" cy="2990982"/>
          </a:xfrm>
        </p:grpSpPr>
        <p:sp>
          <p:nvSpPr>
            <p:cNvPr id="75" name="云形 74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397674" y="2234189"/>
              <a:ext cx="5846434" cy="1626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今天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同学们都带来了一些积木。请拿出一个你喜欢的积木，向大家介绍它的名称，好吗？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376238"/>
            <a:ext cx="1959428" cy="496491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272415">
              <a:defRPr/>
            </a:pPr>
            <a:r>
              <a:rPr lang="zh-CN" altLang="en-US" sz="2400" dirty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64776" y="2965077"/>
            <a:ext cx="1568053" cy="157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组合 55"/>
          <p:cNvGrpSpPr/>
          <p:nvPr/>
        </p:nvGrpSpPr>
        <p:grpSpPr>
          <a:xfrm>
            <a:off x="679077" y="1306286"/>
            <a:ext cx="3722102" cy="1773091"/>
            <a:chOff x="1720375" y="1553028"/>
            <a:chExt cx="6950000" cy="2990982"/>
          </a:xfrm>
        </p:grpSpPr>
        <p:sp>
          <p:nvSpPr>
            <p:cNvPr id="75" name="云形 74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16435" y="2487315"/>
              <a:ext cx="5846433" cy="1100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今天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老师也带来了一些图形，你们认识吗？</a:t>
              </a:r>
            </a:p>
          </p:txBody>
        </p:sp>
      </p:grpSp>
      <p:sp>
        <p:nvSpPr>
          <p:cNvPr id="5" name="椭圆 4"/>
          <p:cNvSpPr/>
          <p:nvPr/>
        </p:nvSpPr>
        <p:spPr>
          <a:xfrm>
            <a:off x="2518491" y="3543520"/>
            <a:ext cx="710139" cy="7530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71458" y="3571029"/>
            <a:ext cx="1268898" cy="110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0" name="组合 99"/>
          <p:cNvGrpSpPr/>
          <p:nvPr/>
        </p:nvGrpSpPr>
        <p:grpSpPr>
          <a:xfrm>
            <a:off x="6409663" y="2647734"/>
            <a:ext cx="2559220" cy="923295"/>
            <a:chOff x="1720375" y="1553028"/>
            <a:chExt cx="6950000" cy="2990982"/>
          </a:xfrm>
        </p:grpSpPr>
        <p:sp>
          <p:nvSpPr>
            <p:cNvPr id="101" name="云形 100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397674" y="2686497"/>
              <a:ext cx="5846433" cy="1196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动动你的小脑筋哟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3428118" y="3664598"/>
            <a:ext cx="1066210" cy="569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783022" y="3550524"/>
            <a:ext cx="773723" cy="7422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5772943" y="3500284"/>
            <a:ext cx="738405" cy="771431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0" y="501650"/>
            <a:ext cx="481316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操作感悟，探索新知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8500" y="1446530"/>
            <a:ext cx="2969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858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摸一摸，找一找</a:t>
            </a:r>
          </a:p>
        </p:txBody>
      </p:sp>
      <p:sp>
        <p:nvSpPr>
          <p:cNvPr id="7" name="矩形 6"/>
          <p:cNvSpPr/>
          <p:nvPr/>
        </p:nvSpPr>
        <p:spPr>
          <a:xfrm>
            <a:off x="1184500" y="2116977"/>
            <a:ext cx="1137920" cy="510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  <p:sp>
        <p:nvSpPr>
          <p:cNvPr id="9" name="矩形 8"/>
          <p:cNvSpPr/>
          <p:nvPr/>
        </p:nvSpPr>
        <p:spPr>
          <a:xfrm>
            <a:off x="1214644" y="4323807"/>
            <a:ext cx="1137920" cy="510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</p:txBody>
      </p:sp>
      <p:sp>
        <p:nvSpPr>
          <p:cNvPr id="11" name="矩形 10"/>
          <p:cNvSpPr/>
          <p:nvPr/>
        </p:nvSpPr>
        <p:spPr>
          <a:xfrm>
            <a:off x="1202034" y="3619864"/>
            <a:ext cx="1137920" cy="510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</a:p>
        </p:txBody>
      </p:sp>
      <p:sp>
        <p:nvSpPr>
          <p:cNvPr id="16" name="矩形 15"/>
          <p:cNvSpPr/>
          <p:nvPr/>
        </p:nvSpPr>
        <p:spPr>
          <a:xfrm>
            <a:off x="1184500" y="2868162"/>
            <a:ext cx="1137920" cy="510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4883499" y="1992140"/>
            <a:ext cx="4050386" cy="1929516"/>
            <a:chOff x="1720375" y="1553028"/>
            <a:chExt cx="6950000" cy="2990982"/>
          </a:xfrm>
        </p:grpSpPr>
        <p:sp>
          <p:nvSpPr>
            <p:cNvPr id="18" name="云形 17"/>
            <p:cNvSpPr/>
            <p:nvPr/>
          </p:nvSpPr>
          <p:spPr>
            <a:xfrm>
              <a:off x="1720375" y="1553028"/>
              <a:ext cx="6950000" cy="2990982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97675" y="2112646"/>
              <a:ext cx="5846433" cy="2043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小朋友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，这些图形其实就藏在每人手中的积木上呢！请大家仔细看一看、摸一摸，看谁先找到它们</a:t>
              </a:r>
            </a:p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1458" y="3571029"/>
            <a:ext cx="1268898" cy="110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椭圆 20"/>
          <p:cNvSpPr/>
          <p:nvPr/>
        </p:nvSpPr>
        <p:spPr>
          <a:xfrm>
            <a:off x="3763528" y="3550058"/>
            <a:ext cx="710139" cy="75303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625686" y="2868162"/>
            <a:ext cx="1066210" cy="569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771929" y="2005088"/>
            <a:ext cx="773723" cy="7422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3723336" y="4431322"/>
            <a:ext cx="738405" cy="502419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2517108" y="2201431"/>
            <a:ext cx="869183" cy="37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>
            <a:off x="2528836" y="3006951"/>
            <a:ext cx="869183" cy="37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7" name="右箭头 26"/>
          <p:cNvSpPr/>
          <p:nvPr/>
        </p:nvSpPr>
        <p:spPr>
          <a:xfrm>
            <a:off x="2550612" y="3782327"/>
            <a:ext cx="869183" cy="37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2562340" y="4447175"/>
            <a:ext cx="869183" cy="37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81294" y="1943100"/>
            <a:ext cx="1641475" cy="1894205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3124" y="1445260"/>
            <a:ext cx="2798445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125095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积木图形认一认</a:t>
            </a:r>
          </a:p>
        </p:txBody>
      </p:sp>
      <p:sp>
        <p:nvSpPr>
          <p:cNvPr id="18" name="椭圆形标注 17"/>
          <p:cNvSpPr/>
          <p:nvPr/>
        </p:nvSpPr>
        <p:spPr>
          <a:xfrm>
            <a:off x="6992059" y="1445260"/>
            <a:ext cx="1657985" cy="9080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</p:txBody>
      </p:sp>
      <p:sp>
        <p:nvSpPr>
          <p:cNvPr id="21" name="流程图: 顺序访问存储器 20"/>
          <p:cNvSpPr/>
          <p:nvPr/>
        </p:nvSpPr>
        <p:spPr>
          <a:xfrm>
            <a:off x="3039184" y="1993900"/>
            <a:ext cx="929005" cy="782955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圆</a:t>
            </a:r>
          </a:p>
        </p:txBody>
      </p:sp>
      <p:sp>
        <p:nvSpPr>
          <p:cNvPr id="23" name="右箭头 22"/>
          <p:cNvSpPr/>
          <p:nvPr/>
        </p:nvSpPr>
        <p:spPr>
          <a:xfrm>
            <a:off x="5916369" y="2326005"/>
            <a:ext cx="1283970" cy="118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 flipH="1">
            <a:off x="4113604" y="2630805"/>
            <a:ext cx="1283970" cy="118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/>
          <a:srcRect l="21032" t="8361" r="22778" b="8750"/>
          <a:stretch>
            <a:fillRect/>
          </a:stretch>
        </p:blipFill>
        <p:spPr>
          <a:xfrm>
            <a:off x="2808158" y="2884805"/>
            <a:ext cx="899160" cy="1894840"/>
          </a:xfrm>
          <a:prstGeom prst="rect">
            <a:avLst/>
          </a:prstGeom>
        </p:spPr>
      </p:pic>
      <p:sp>
        <p:nvSpPr>
          <p:cNvPr id="26" name="左箭头标注 25"/>
          <p:cNvSpPr/>
          <p:nvPr/>
        </p:nvSpPr>
        <p:spPr>
          <a:xfrm>
            <a:off x="3625403" y="4145280"/>
            <a:ext cx="2622550" cy="42799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</p:txBody>
      </p:sp>
      <p:sp>
        <p:nvSpPr>
          <p:cNvPr id="29" name="右箭头标注 28"/>
          <p:cNvSpPr/>
          <p:nvPr/>
        </p:nvSpPr>
        <p:spPr>
          <a:xfrm>
            <a:off x="649158" y="3304540"/>
            <a:ext cx="2404110" cy="38227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  <p:bldP spid="24" grpId="0" animBg="1"/>
      <p:bldP spid="26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4466" y="4233068"/>
            <a:ext cx="876452" cy="838042"/>
          </a:xfrm>
          <a:prstGeom prst="rect">
            <a:avLst/>
          </a:prstGeom>
        </p:spPr>
      </p:pic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4155" y="2507032"/>
            <a:ext cx="7015010" cy="1938992"/>
          </a:xfrm>
          <a:prstGeom prst="rect">
            <a:avLst/>
          </a:prstGeom>
          <a:solidFill>
            <a:srgbClr val="306A9B"/>
          </a:solidFill>
          <a:ln w="9525">
            <a:noFill/>
          </a:ln>
        </p:spPr>
        <p:txBody>
          <a:bodyPr wrap="square">
            <a:spAutoFit/>
          </a:bodyPr>
          <a:lstStyle/>
          <a:p>
            <a:pPr marL="0" indent="0" algn="l">
              <a:lnSpc>
                <a:spcPct val="150000"/>
              </a:lnSpc>
            </a:pPr>
            <a:r>
              <a:rPr lang="zh-CN" altLang="en-US" sz="2000" b="0" u="none" dirty="0" smtClean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【知识小结】</a:t>
            </a:r>
            <a:r>
              <a:rPr lang="en-US" altLang="zh-CN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把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正</a:t>
            </a:r>
            <a:r>
              <a:rPr lang="en-US" altLang="zh-CN" sz="2000" dirty="0" err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方体的一个面画下来，画出的图形是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正</a:t>
            </a:r>
            <a:r>
              <a:rPr lang="en-US" altLang="zh-CN" sz="2000" dirty="0" err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方形；把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长</a:t>
            </a:r>
            <a:r>
              <a:rPr lang="en-US" altLang="zh-CN" sz="2000" dirty="0" err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方体的一个面画下来，画出的图形是正方形；把这种积木的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一个</a:t>
            </a:r>
            <a:r>
              <a:rPr lang="en-US" altLang="zh-CN" sz="2000" dirty="0" err="1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面画下来，画出的图形是三角形；把圆柱的底面画下来，画出的图形是圆</a:t>
            </a:r>
            <a:r>
              <a:rPr lang="en-US" altLang="zh-CN" sz="20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2400" b="0" u="none" dirty="0"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5026" y="1327081"/>
            <a:ext cx="7855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 algn="just">
              <a:spcAft>
                <a:spcPts val="0"/>
              </a:spcAft>
            </a:pPr>
            <a:r>
              <a:rPr lang="zh-CN" altLang="zh-CN" sz="2800" b="1" kern="100" dirty="0">
                <a:latin typeface="Times New Roman" panose="02020603050405020304"/>
              </a:rPr>
              <a:t>知识点</a:t>
            </a:r>
            <a:r>
              <a:rPr lang="en-US" altLang="zh-CN" sz="2800" b="1" kern="100" dirty="0" smtClean="0">
                <a:latin typeface="Times New Roman" panose="02020603050405020304"/>
              </a:rPr>
              <a:t>1</a:t>
            </a:r>
            <a:r>
              <a:rPr lang="zh-CN" altLang="en-US" sz="2800" b="1" kern="100" dirty="0" smtClean="0">
                <a:latin typeface="Times New Roman" panose="02020603050405020304"/>
              </a:rPr>
              <a:t>：</a:t>
            </a:r>
            <a:r>
              <a:rPr lang="zh-CN" altLang="zh-CN" sz="2800" dirty="0"/>
              <a:t>认识长方形、正方形、三角形和圆</a:t>
            </a:r>
            <a:endParaRPr lang="zh-CN" altLang="zh-CN" sz="2800" b="1" kern="100" dirty="0">
              <a:latin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en-US" altLang="zh-CN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628" y="1978289"/>
            <a:ext cx="1239520" cy="267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</a:t>
            </a: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圆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85870" y="3960460"/>
            <a:ext cx="801370" cy="7804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870325" y="3371180"/>
            <a:ext cx="633095" cy="5892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85870" y="2739355"/>
            <a:ext cx="843280" cy="5734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855085" y="1948145"/>
            <a:ext cx="664210" cy="615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762564" y="1960845"/>
            <a:ext cx="382016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构成图形的四条边一样长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762564" y="2675220"/>
            <a:ext cx="510794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其中有两条边较长，另外两条边较短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62564" y="3397850"/>
            <a:ext cx="510794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由三条线段首尾相连构成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62564" y="4173458"/>
            <a:ext cx="510794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最中间的点到周围的距离都相等</a:t>
            </a:r>
          </a:p>
        </p:txBody>
      </p:sp>
      <p:cxnSp>
        <p:nvCxnSpPr>
          <p:cNvPr id="9" name="直接箭头连接符 8"/>
          <p:cNvCxnSpPr/>
          <p:nvPr/>
        </p:nvCxnSpPr>
        <p:spPr>
          <a:xfrm>
            <a:off x="1629150" y="2202462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1630830" y="3048174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1632510" y="3682878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1624142" y="4367822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3316741" y="2202462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3326789" y="2920394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3334992" y="3627426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3250537" y="4385977"/>
            <a:ext cx="4737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16880" y="131717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知识小结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40790" y="2047240"/>
            <a:ext cx="1144905" cy="9918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62570" y="1355090"/>
            <a:ext cx="737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153035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练习一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下面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的这些积木分别可以画出什么图形？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154045" y="2138680"/>
            <a:ext cx="1464945" cy="9010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446395" y="2009140"/>
            <a:ext cx="775335" cy="10299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112000" y="3193415"/>
            <a:ext cx="801370" cy="7804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581650" y="3289300"/>
            <a:ext cx="633095" cy="58928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65195" y="3305175"/>
            <a:ext cx="843280" cy="57340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1481455" y="3262630"/>
            <a:ext cx="664210" cy="61595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5778" y="4185285"/>
            <a:ext cx="8199755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2400" b="0" u="none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     正方形       </a:t>
            </a:r>
            <a:r>
              <a:rPr lang="zh-CN" altLang="en-US" sz="2400" b="0" u="none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长方形        三角形    </a:t>
            </a:r>
            <a:r>
              <a:rPr lang="zh-CN" altLang="en-US" sz="2400" b="0" u="none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圆</a:t>
            </a:r>
            <a:endParaRPr lang="zh-CN" altLang="en-US" sz="2400" b="0" u="none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7112000" y="1972945"/>
            <a:ext cx="688975" cy="1066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716915" y="3132455"/>
            <a:ext cx="7710805" cy="1188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9525" algn="l">
              <a:lnSpc>
                <a:spcPct val="150000"/>
              </a:lnSpc>
            </a:pPr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长方形有（         ）                    正方形有（          ）  </a:t>
            </a:r>
          </a:p>
          <a:p>
            <a:pPr marL="0" indent="9525" algn="l">
              <a:lnSpc>
                <a:spcPct val="150000"/>
              </a:lnSpc>
            </a:pPr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圆有   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（ </a:t>
            </a:r>
            <a:r>
              <a:rPr lang="zh-CN" altLang="en-US" sz="2400" b="0" u="none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       ）                    三角形有（          ）</a:t>
            </a: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74725" y="2134870"/>
            <a:ext cx="625475" cy="6254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07280" y="2310765"/>
            <a:ext cx="992505" cy="3543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018030" y="2183765"/>
            <a:ext cx="555625" cy="5556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983990" y="2053590"/>
            <a:ext cx="578485" cy="87439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合并 9"/>
          <p:cNvSpPr/>
          <p:nvPr/>
        </p:nvSpPr>
        <p:spPr>
          <a:xfrm>
            <a:off x="2971165" y="2232660"/>
            <a:ext cx="685800" cy="709930"/>
          </a:xfrm>
          <a:prstGeom prst="flowChartMerg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决策 11"/>
          <p:cNvSpPr/>
          <p:nvPr/>
        </p:nvSpPr>
        <p:spPr>
          <a:xfrm>
            <a:off x="6271895" y="2124710"/>
            <a:ext cx="792480" cy="792480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6960000">
            <a:off x="7164070" y="2282190"/>
            <a:ext cx="1146810" cy="3543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109345" y="2222500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04390" y="2219325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112770" y="2217420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095750" y="2222500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226050" y="2284095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90335" y="2284095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559675" y="2310765"/>
            <a:ext cx="35496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332990" y="3304540"/>
            <a:ext cx="89217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845300" y="3304540"/>
            <a:ext cx="89217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332990" y="3896360"/>
            <a:ext cx="89217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2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845300" y="3896360"/>
            <a:ext cx="89217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3</a:t>
            </a:r>
          </a:p>
        </p:txBody>
      </p:sp>
      <p:sp>
        <p:nvSpPr>
          <p:cNvPr id="24" name="文本框 4"/>
          <p:cNvSpPr txBox="1"/>
          <p:nvPr/>
        </p:nvSpPr>
        <p:spPr>
          <a:xfrm>
            <a:off x="562570" y="1355090"/>
            <a:ext cx="7373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3035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练习二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看图将号码填在括号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里？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全屏显示(16:9)</PresentationFormat>
  <Paragraphs>104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2017-01-09T09:09:00Z</dcterms:created>
  <dcterms:modified xsi:type="dcterms:W3CDTF">2023-01-17T03:31:26Z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04F35F3160C8442C90111886EA39E936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