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363" r:id="rId4"/>
    <p:sldId id="482" r:id="rId5"/>
    <p:sldId id="425" r:id="rId6"/>
    <p:sldId id="594" r:id="rId7"/>
    <p:sldId id="414" r:id="rId8"/>
    <p:sldId id="558" r:id="rId9"/>
    <p:sldId id="561" r:id="rId10"/>
    <p:sldId id="455" r:id="rId11"/>
    <p:sldId id="563" r:id="rId12"/>
    <p:sldId id="587" r:id="rId13"/>
    <p:sldId id="588" r:id="rId14"/>
    <p:sldId id="589" r:id="rId15"/>
    <p:sldId id="591" r:id="rId16"/>
    <p:sldId id="490" r:id="rId17"/>
    <p:sldId id="494" r:id="rId18"/>
    <p:sldId id="586" r:id="rId19"/>
    <p:sldId id="595" r:id="rId20"/>
    <p:sldId id="417" r:id="rId21"/>
    <p:sldId id="418" r:id="rId22"/>
    <p:sldId id="512" r:id="rId23"/>
    <p:sldId id="422" r:id="rId24"/>
    <p:sldId id="421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9">
          <p15:clr>
            <a:srgbClr val="A4A3A4"/>
          </p15:clr>
        </p15:guide>
        <p15:guide id="2" pos="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8F2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 autoAdjust="0"/>
  </p:normalViewPr>
  <p:slideViewPr>
    <p:cSldViewPr>
      <p:cViewPr>
        <p:scale>
          <a:sx n="100" d="100"/>
          <a:sy n="100" d="100"/>
        </p:scale>
        <p:origin x="-204" y="-264"/>
      </p:cViewPr>
      <p:guideLst>
        <p:guide orient="horz" pos="3919"/>
        <p:guide pos="3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/>
            </a:lvl1pPr>
          </a:lstStyle>
          <a:p>
            <a:pPr>
              <a:defRPr/>
            </a:pPr>
            <a:fld id="{373BF594-FF8D-42E1-94D1-7F8560F0F990}" type="datetime1">
              <a:rPr lang="zh-CN" altLang="en-US"/>
              <a:t>2023-01-17</a:t>
            </a:fld>
            <a:endParaRPr lang="zh-CN" altLang="en-US" sz="1200"/>
          </a:p>
        </p:txBody>
      </p:sp>
      <p:sp>
        <p:nvSpPr>
          <p:cNvPr id="63492" name="幻灯片图像占位符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buFontTx/>
              <a:buNone/>
              <a:defRPr/>
            </a:pPr>
            <a:r>
              <a:rPr lang="zh-CN" sz="1200">
                <a:sym typeface="+mn-ea"/>
              </a:rPr>
              <a:t>单击此处编辑母版文本样式</a:t>
            </a:r>
          </a:p>
          <a:p>
            <a:pPr defTabSz="0" eaLnBrk="0" hangingPunct="0">
              <a:spcBef>
                <a:spcPct val="30000"/>
              </a:spcBef>
              <a:buFontTx/>
              <a:buNone/>
              <a:defRPr/>
            </a:pPr>
            <a:r>
              <a:rPr lang="zh-CN" sz="1200">
                <a:sym typeface="+mn-ea"/>
              </a:rPr>
              <a:t>第二级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  <a:defRPr/>
            </a:pPr>
            <a:r>
              <a:rPr lang="zh-CN" sz="1200">
                <a:sym typeface="+mn-ea"/>
              </a:rPr>
              <a:t>第三级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  <a:defRPr/>
            </a:pPr>
            <a:r>
              <a:rPr lang="zh-CN" sz="1200">
                <a:sym typeface="+mn-ea"/>
              </a:rPr>
              <a:t>第四级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  <a:defRPr/>
            </a:pPr>
            <a:r>
              <a:rPr lang="zh-CN" sz="1200">
                <a:sym typeface="+mn-ea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>
              <a:defRPr/>
            </a:pPr>
            <a:fld id="{92ACEF78-D9C8-4E41-B81F-B2ABE6D58A42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73BF594-FF8D-42E1-94D1-7F8560F0F990}" type="datetime1">
              <a:rPr lang="zh-CN" altLang="en-US" smtClean="0"/>
              <a:t>2023-01-17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83D2-E9F2-4531-A627-3BBC8BB87952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A39D-FA73-4F56-B0DD-57BCB464EC6D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609F-4D7D-455C-BE9C-04DAE03BC4F0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2458-3635-45B1-AE26-C582C9ADDDCF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989B-C958-4ABB-8691-1FDD40475FD3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097C-8A8E-4766-9D02-81ADFE7506BA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54A6-BA2B-4D3D-93A4-8A2BD34EDABD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2192E-6C2E-4872-A961-1ABB68E52389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47C4-1F05-4855-A92A-E498EDD82AB8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9E95-25DA-4379-BBD3-F610EE0DC765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971B-14F3-4B96-9D51-656FD6441B94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D2A3-9208-45A1-ABE9-9C6C64B76DA9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C2AE-6B71-42F1-AECB-ACF50459A9FE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EB9F-EC88-4500-B370-0BA7D87021FA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41EC-57BE-4161-B95D-49AE74CD74D0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2F51-0F62-4D32-9BBE-BC656E8B23D8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B434-9655-4381-B34B-72B8B55EFE7C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C2F2-2301-444D-9403-BFC078F73B24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9008-13E8-4971-8012-0586E1C6CCA7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A1CD-A060-4115-B773-30F5682D2762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E4DEA-743C-495C-BBF6-D3E96CCCFA63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B791-F262-4391-854A-A929D43BC918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ED48B-A0ED-4F52-98C1-F91C20537645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AB1A-40BD-4968-869B-F5576B7F54E6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1206-D7BB-4C8D-B42A-07AF289DFF6C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EA5C-12B1-450B-948C-75B8B39AA6A0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93A6-E002-4919-A320-185085847D31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4552-E2B1-430F-8167-742373217478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E72A-3AF2-4A81-A635-1CAC544BA744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1DE4-8BCE-4382-9F58-C214D8450D87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08E5-4EA8-4EF6-9FB5-9DF6A1569AF0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8188-CBD7-4179-B5C1-15C4ADCAFB3D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71C9-D3B6-48A3-8D3A-FF588B8A815D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6BA92-9114-4975-B14D-BE7853025BAF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7CCE-568F-4324-9BCA-D4B8C138E26A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7298-6AF9-429E-B1BC-604BED6AE295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CF66-CE1C-49DC-A489-3F178B59BBC4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B09B-1DE0-44C3-B440-3EF3E5AD12D0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FDBE-4105-4FFD-A278-3140E83ADBC1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6E11D-9888-4396-9416-3635B4969A30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77B21-AFEA-4339-B4A7-C10DAE3BA719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1555-67ED-4BB0-8841-418618D4C3FD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6999-B585-4343-BF5A-3FB55A3D3E20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7B3FD-D063-47D7-817D-B0890C592F9B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D189-330E-4668-BED6-00BDB9BFCA6D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6B25-B15D-4D2B-87E4-2191ECFC1CBC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2599-2D4A-4446-8AC5-756374714325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F116-D2DB-47D5-A9E4-444A9A417EC5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DC08-50D0-4D87-B403-DF12A3E9CB7A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2A77-4E1F-468C-B62E-C9940968FF6B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0B38-4B28-45C8-9DFD-BAC3C833467A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A0CB-C59E-4874-A53D-0FCBED8814F1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8D3D-9E1A-48C0-B3AA-D55F00C28EE4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40FB-D727-4A29-8006-5BD00E20ABB9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0181-C5C5-4F1C-B1CD-6DE63ED01A0C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0C21-8385-463D-98DD-BFA7B0270AB5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A8F0-ECC6-498F-A22A-959179A9AD65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E7B6-66F5-4539-B417-8F5EE0697108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C58B3-E94D-4060-8733-BBC2E535C155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73AF-28AA-49B4-BD72-058C5585D8AB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A9FC-9A7B-4BA3-9DCC-504C5681DE64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3BC2-AB3C-4AEB-A07B-6F2A8796E9F3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8664-6407-417A-89A2-8824CF6C4767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7611-BF8A-47A3-A923-AA6DC238C3E3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7B46-78E1-460C-AD64-EDCA83EA7096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4BB6-9666-4A2B-AD2E-1D693E9E6A14}" type="slidenum">
              <a:rPr lang="zh-CN" altLang="en-US"/>
              <a:t>‹#›</a:t>
            </a:fld>
            <a:endParaRPr lang="zh-CN" altLang="en-US" b="1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300D2A-4CD9-4322-8493-FDCFF1F7FB25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75268D-567D-4B94-A545-661EA8D217D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d"/>
  </p:transition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11D43E-99D7-4C43-A33C-8AF62EB88BF7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8B79A5-2FE1-4415-B38F-FA067A88562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0EEB0E-E582-426D-98AD-4DB262EDB3D3}" type="datetime1">
              <a:rPr lang="zh-CN" altLang="en-US"/>
              <a:t>2023-01-17</a:t>
            </a:fld>
            <a:endParaRPr lang="en-US" sz="1100">
              <a:solidFill>
                <a:srgbClr val="3071C3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6F3C24-5165-4CE0-B819-6D3AE1B9CC0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d"/>
  </p:transition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9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jpe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5.png"/><Relationship Id="rId7" Type="http://schemas.openxmlformats.org/officeDocument/2006/relationships/image" Target="../media/image2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7.emf"/><Relationship Id="rId10" Type="http://schemas.openxmlformats.org/officeDocument/2006/relationships/image" Target="../media/image13.jpeg"/><Relationship Id="rId4" Type="http://schemas.openxmlformats.org/officeDocument/2006/relationships/image" Target="../media/image6.emf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5.png"/><Relationship Id="rId7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5.png"/><Relationship Id="rId7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11738" y="5199063"/>
            <a:ext cx="4132262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图片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37175"/>
            <a:ext cx="385127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9" name="文本框 22"/>
          <p:cNvSpPr>
            <a:spLocks noChangeArrowheads="1"/>
          </p:cNvSpPr>
          <p:nvPr/>
        </p:nvSpPr>
        <p:spPr bwMode="auto">
          <a:xfrm>
            <a:off x="988219" y="2584451"/>
            <a:ext cx="70770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ts val="5500"/>
              </a:lnSpc>
            </a:pPr>
            <a:r>
              <a:rPr lang="en-US" altLang="zh-CN" sz="4300" b="1" dirty="0">
                <a:solidFill>
                  <a:srgbClr val="000000"/>
                </a:solidFill>
                <a:latin typeface="Baskerville Old Face" panose="02020602080505020303" pitchFamily="18" charset="0"/>
                <a:ea typeface="Kozuka Gothic Pro H" pitchFamily="34" charset="-128"/>
                <a:sym typeface="方正大黑简体" charset="0"/>
              </a:rPr>
              <a:t>Lesson 1  Li Ming’s Big Family</a:t>
            </a:r>
            <a:endParaRPr lang="zh-CN" altLang="en-US" sz="4300" b="1" dirty="0">
              <a:solidFill>
                <a:srgbClr val="000000"/>
              </a:solidFill>
              <a:latin typeface="Baskerville Old Face" panose="02020602080505020303" pitchFamily="18" charset="0"/>
              <a:ea typeface="Kozuka Gothic Pro H" pitchFamily="34" charset="-128"/>
              <a:sym typeface="方正大黑简体" charset="0"/>
            </a:endParaRPr>
          </a:p>
        </p:txBody>
      </p:sp>
      <p:sp>
        <p:nvSpPr>
          <p:cNvPr id="37900" name="TextBox 3"/>
          <p:cNvSpPr>
            <a:spLocks noChangeArrowheads="1"/>
          </p:cNvSpPr>
          <p:nvPr/>
        </p:nvSpPr>
        <p:spPr bwMode="auto">
          <a:xfrm>
            <a:off x="892969" y="1333560"/>
            <a:ext cx="73580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/>
          <a:p>
            <a:pPr algn="ctr" eaLnBrk="0" hangingPunct="0"/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Unit 1 My Family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69961" y="540412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矩形 12"/>
          <p:cNvSpPr>
            <a:spLocks noChangeArrowheads="1"/>
          </p:cNvSpPr>
          <p:nvPr/>
        </p:nvSpPr>
        <p:spPr bwMode="auto">
          <a:xfrm>
            <a:off x="2571750" y="1060450"/>
            <a:ext cx="507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have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（动词</a:t>
            </a:r>
            <a:r>
              <a:rPr 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）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有；吃；进行</a:t>
            </a:r>
            <a:endParaRPr lang="zh-CN" altLang="en-US" dirty="0"/>
          </a:p>
        </p:txBody>
      </p:sp>
      <p:sp>
        <p:nvSpPr>
          <p:cNvPr id="28678" name="矩形 22"/>
          <p:cNvSpPr>
            <a:spLocks noChangeArrowheads="1"/>
          </p:cNvSpPr>
          <p:nvPr/>
        </p:nvSpPr>
        <p:spPr bwMode="auto">
          <a:xfrm>
            <a:off x="6683375" y="1954213"/>
            <a:ext cx="868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</a:rPr>
              <a:t>had</a:t>
            </a:r>
          </a:p>
        </p:txBody>
      </p:sp>
      <p:pic>
        <p:nvPicPr>
          <p:cNvPr id="49158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162" name="Group 13"/>
          <p:cNvGrpSpPr/>
          <p:nvPr/>
        </p:nvGrpSpPr>
        <p:grpSpPr bwMode="auto">
          <a:xfrm>
            <a:off x="609600" y="1123950"/>
            <a:ext cx="1933575" cy="460375"/>
            <a:chOff x="0" y="0"/>
            <a:chExt cx="1933289" cy="458799"/>
          </a:xfrm>
        </p:grpSpPr>
        <p:sp>
          <p:nvSpPr>
            <p:cNvPr id="49178" name="圆角矩形 30"/>
            <p:cNvSpPr>
              <a:spLocks noChangeArrowheads="1"/>
            </p:cNvSpPr>
            <p:nvPr/>
          </p:nvSpPr>
          <p:spPr bwMode="auto">
            <a:xfrm>
              <a:off x="0" y="3135"/>
              <a:ext cx="1778000" cy="4492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3C7D4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ECADC4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4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9179" name="文本框 19"/>
            <p:cNvSpPr>
              <a:spLocks noChangeArrowheads="1"/>
            </p:cNvSpPr>
            <p:nvPr/>
          </p:nvSpPr>
          <p:spPr bwMode="auto">
            <a:xfrm>
              <a:off x="228314" y="0"/>
              <a:ext cx="1704975" cy="458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  <a:sym typeface="黑体" panose="02010609060101010101" pitchFamily="49" charset="-122"/>
                </a:rPr>
                <a:t>难点词汇</a:t>
              </a:r>
              <a:endPara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</p:grpSp>
      <p:sp>
        <p:nvSpPr>
          <p:cNvPr id="46092" name="矩形 33"/>
          <p:cNvSpPr>
            <a:spLocks noChangeArrowheads="1"/>
          </p:cNvSpPr>
          <p:nvPr/>
        </p:nvSpPr>
        <p:spPr bwMode="auto">
          <a:xfrm>
            <a:off x="2863850" y="1966913"/>
            <a:ext cx="1082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has</a:t>
            </a:r>
          </a:p>
        </p:txBody>
      </p:sp>
      <p:grpSp>
        <p:nvGrpSpPr>
          <p:cNvPr id="3" name="Group 19"/>
          <p:cNvGrpSpPr/>
          <p:nvPr/>
        </p:nvGrpSpPr>
        <p:grpSpPr bwMode="auto">
          <a:xfrm>
            <a:off x="4835525" y="1952625"/>
            <a:ext cx="1720850" cy="523875"/>
            <a:chOff x="139700" y="0"/>
            <a:chExt cx="1721494" cy="522566"/>
          </a:xfrm>
        </p:grpSpPr>
        <p:sp>
          <p:nvSpPr>
            <p:cNvPr id="49176" name="矩形 36"/>
            <p:cNvSpPr>
              <a:spLocks noChangeArrowheads="1"/>
            </p:cNvSpPr>
            <p:nvPr/>
          </p:nvSpPr>
          <p:spPr bwMode="auto">
            <a:xfrm>
              <a:off x="489584" y="0"/>
              <a:ext cx="1371610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过去式</a:t>
              </a:r>
              <a:endParaRPr lang="zh-CN" altLang="en-US" dirty="0"/>
            </a:p>
          </p:txBody>
        </p:sp>
        <p:pic>
          <p:nvPicPr>
            <p:cNvPr id="49177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9700" y="69763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对角圆角矩形 23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pSp>
        <p:nvGrpSpPr>
          <p:cNvPr id="4" name="Group 19"/>
          <p:cNvGrpSpPr/>
          <p:nvPr/>
        </p:nvGrpSpPr>
        <p:grpSpPr bwMode="auto">
          <a:xfrm>
            <a:off x="701675" y="1987550"/>
            <a:ext cx="2025650" cy="522288"/>
            <a:chOff x="139700" y="22803"/>
            <a:chExt cx="2025025" cy="520666"/>
          </a:xfrm>
        </p:grpSpPr>
        <p:sp>
          <p:nvSpPr>
            <p:cNvPr id="49174" name="矩形 36"/>
            <p:cNvSpPr>
              <a:spLocks noChangeArrowheads="1"/>
            </p:cNvSpPr>
            <p:nvPr/>
          </p:nvSpPr>
          <p:spPr bwMode="auto">
            <a:xfrm>
              <a:off x="486412" y="22803"/>
              <a:ext cx="1678313" cy="52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三单形式</a:t>
              </a:r>
            </a:p>
          </p:txBody>
        </p:sp>
        <p:pic>
          <p:nvPicPr>
            <p:cNvPr id="49175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9700" y="69763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1" name="矩形 20"/>
          <p:cNvSpPr>
            <a:spLocks noChangeArrowheads="1"/>
          </p:cNvSpPr>
          <p:nvPr/>
        </p:nvSpPr>
        <p:spPr bwMode="auto">
          <a:xfrm>
            <a:off x="2008188" y="2814638"/>
            <a:ext cx="59944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表示“有”。如：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She has a little brother.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她有一个小弟弟。</a:t>
            </a:r>
          </a:p>
        </p:txBody>
      </p:sp>
      <p:grpSp>
        <p:nvGrpSpPr>
          <p:cNvPr id="5" name="Group 17"/>
          <p:cNvGrpSpPr/>
          <p:nvPr/>
        </p:nvGrpSpPr>
        <p:grpSpPr bwMode="auto">
          <a:xfrm>
            <a:off x="701675" y="2895600"/>
            <a:ext cx="1514475" cy="523875"/>
            <a:chOff x="0" y="0"/>
            <a:chExt cx="1515554" cy="523220"/>
          </a:xfrm>
        </p:grpSpPr>
        <p:sp>
          <p:nvSpPr>
            <p:cNvPr id="49172" name="矩形 29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用法</a:t>
              </a:r>
            </a:p>
          </p:txBody>
        </p:sp>
        <p:pic>
          <p:nvPicPr>
            <p:cNvPr id="49173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矩形 20"/>
          <p:cNvSpPr>
            <a:spLocks noChangeArrowheads="1"/>
          </p:cNvSpPr>
          <p:nvPr/>
        </p:nvSpPr>
        <p:spPr bwMode="auto">
          <a:xfrm>
            <a:off x="2008188" y="4559300"/>
            <a:ext cx="68849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表示“吃，喝”。如：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have breakfast </a:t>
            </a:r>
            <a:r>
              <a:rPr lang="zh-CN" altLang="en-US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吃早餐     </a:t>
            </a: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have dinner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吃晚餐  </a:t>
            </a: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have lunch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吃午餐     </a:t>
            </a: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have a drink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喝点水</a:t>
            </a:r>
            <a:endParaRPr lang="zh-CN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2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3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/>
      <p:bldP spid="28678" grpId="0" bldLvl="0"/>
      <p:bldP spid="46092" grpId="0"/>
      <p:bldP spid="46092" grpId="1"/>
      <p:bldP spid="29701" grpId="0" bldLvl="0"/>
      <p:bldP spid="8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矩形 20"/>
          <p:cNvSpPr>
            <a:spLocks noChangeArrowheads="1"/>
          </p:cNvSpPr>
          <p:nvPr/>
        </p:nvSpPr>
        <p:spPr bwMode="auto">
          <a:xfrm>
            <a:off x="1257300" y="1106488"/>
            <a:ext cx="59944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表示“进行活动”。如：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have a rest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休息一会儿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have a look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看一看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have a good time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玩得高兴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have an English class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上英语课</a:t>
            </a:r>
          </a:p>
        </p:txBody>
      </p:sp>
      <p:pic>
        <p:nvPicPr>
          <p:cNvPr id="50181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对角圆角矩形 24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矩形 15"/>
          <p:cNvSpPr>
            <a:spLocks noChangeArrowheads="1"/>
          </p:cNvSpPr>
          <p:nvPr/>
        </p:nvSpPr>
        <p:spPr bwMode="auto">
          <a:xfrm>
            <a:off x="2365375" y="801688"/>
            <a:ext cx="466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  </a:t>
            </a:r>
            <a:r>
              <a:rPr lang="en-US" altLang="zh-CN" sz="32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have</a:t>
            </a:r>
            <a:r>
              <a:rPr lang="zh-CN" altLang="en-US" sz="32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与</a:t>
            </a:r>
            <a:r>
              <a:rPr lang="en-US" altLang="zh-CN" sz="32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there be</a:t>
            </a:r>
            <a:r>
              <a:rPr lang="zh-CN" altLang="en-US" sz="32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939800" y="1403350"/>
            <a:ext cx="6267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二者都可以表示“有”，但用法不同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en-US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3" name="Group 22"/>
          <p:cNvGrpSpPr/>
          <p:nvPr/>
        </p:nvGrpSpPr>
        <p:grpSpPr bwMode="auto">
          <a:xfrm>
            <a:off x="577850" y="812800"/>
            <a:ext cx="1857375" cy="522288"/>
            <a:chOff x="-279400" y="139440"/>
            <a:chExt cx="1856117" cy="520348"/>
          </a:xfrm>
        </p:grpSpPr>
        <p:sp>
          <p:nvSpPr>
            <p:cNvPr id="51218" name="矩形 45"/>
            <p:cNvSpPr>
              <a:spLocks noChangeArrowheads="1"/>
            </p:cNvSpPr>
            <p:nvPr/>
          </p:nvSpPr>
          <p:spPr bwMode="auto">
            <a:xfrm>
              <a:off x="71755" y="139440"/>
              <a:ext cx="1504962" cy="520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辨析</a:t>
              </a:r>
            </a:p>
          </p:txBody>
        </p:sp>
        <p:pic>
          <p:nvPicPr>
            <p:cNvPr id="51219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-279400" y="209160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5"/>
          <p:cNvSpPr>
            <a:spLocks noChangeArrowheads="1"/>
          </p:cNvSpPr>
          <p:nvPr/>
        </p:nvSpPr>
        <p:spPr bwMode="auto">
          <a:xfrm>
            <a:off x="739775" y="2019300"/>
            <a:ext cx="12128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have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2022475" y="1951038"/>
            <a:ext cx="67310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通常表示“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某人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拥有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……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的意思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;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当主语是第三人称单数时用</a:t>
            </a: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has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。如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:</a:t>
            </a:r>
            <a:endParaRPr lang="zh-CN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He has a pen. 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他有一支钢笔。</a:t>
            </a:r>
            <a:endParaRPr lang="en-US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矩形 15"/>
          <p:cNvSpPr>
            <a:spLocks noChangeArrowheads="1"/>
          </p:cNvSpPr>
          <p:nvPr/>
        </p:nvSpPr>
        <p:spPr bwMode="auto">
          <a:xfrm>
            <a:off x="352425" y="3775075"/>
            <a:ext cx="165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there be</a:t>
            </a:r>
            <a:r>
              <a:rPr lang="zh-CN" altLang="en-US"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008188" y="3797300"/>
            <a:ext cx="63420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某处存在某物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be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动词随主语的变化而变化。</a:t>
            </a:r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:</a:t>
            </a:r>
            <a:endParaRPr lang="zh-CN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There is a book on the desk.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</a:p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桌上有本书。</a:t>
            </a:r>
            <a:endParaRPr lang="zh-CN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800" dirty="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There are many books on the desk.</a:t>
            </a:r>
            <a:r>
              <a:rPr lang="en-US" altLang="zh-CN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</a:p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桌上有很多本书。</a:t>
            </a:r>
            <a:endParaRPr lang="zh-CN" altLang="en-US" sz="2800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对角圆角矩形 24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ldLvl="0"/>
      <p:bldP spid="13335" grpId="0" bldLvl="0"/>
      <p:bldP spid="2" grpId="0" bldLvl="0"/>
      <p:bldP spid="6" grpId="0" bldLvl="0"/>
      <p:bldP spid="7" grpId="0" bldLvl="0"/>
      <p:bldP spid="8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对角圆角矩形 20"/>
          <p:cNvSpPr>
            <a:spLocks noChangeArrowheads="1"/>
          </p:cNvSpPr>
          <p:nvPr/>
        </p:nvSpPr>
        <p:spPr bwMode="auto">
          <a:xfrm>
            <a:off x="1187450" y="117475"/>
            <a:ext cx="3024188" cy="596900"/>
          </a:xfrm>
          <a:custGeom>
            <a:avLst/>
            <a:gdLst>
              <a:gd name="T0" fmla="*/ 0 w 4763"/>
              <a:gd name="T1" fmla="*/ 0 h 941"/>
              <a:gd name="T2" fmla="*/ 4763 w 4763"/>
              <a:gd name="T3" fmla="*/ 941 h 941"/>
            </a:gdLst>
            <a:ahLst/>
            <a:cxnLst/>
            <a:rect l="T0" t="T1" r="T2" b="T3"/>
            <a:pathLst>
              <a:path w="4763" h="941">
                <a:moveTo>
                  <a:pt x="156" y="0"/>
                </a:moveTo>
                <a:lnTo>
                  <a:pt x="4763" y="0"/>
                </a:lnTo>
                <a:lnTo>
                  <a:pt x="4763" y="784"/>
                </a:lnTo>
                <a:cubicBezTo>
                  <a:pt x="4763" y="870"/>
                  <a:pt x="4693" y="940"/>
                  <a:pt x="4607" y="940"/>
                </a:cubicBezTo>
                <a:lnTo>
                  <a:pt x="0" y="941"/>
                </a:lnTo>
                <a:lnTo>
                  <a:pt x="0" y="156"/>
                </a:lnTo>
                <a:cubicBezTo>
                  <a:pt x="0" y="70"/>
                  <a:pt x="70" y="0"/>
                  <a:pt x="156" y="0"/>
                </a:cubicBezTo>
                <a:close/>
              </a:path>
            </a:pathLst>
          </a:cu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zh-CN" altLang="en-US" sz="40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重难点探究</a:t>
            </a:r>
            <a:endParaRPr lang="en-US" sz="4000" b="1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  <p:grpSp>
        <p:nvGrpSpPr>
          <p:cNvPr id="3" name="组合 19473"/>
          <p:cNvGrpSpPr/>
          <p:nvPr/>
        </p:nvGrpSpPr>
        <p:grpSpPr bwMode="auto">
          <a:xfrm>
            <a:off x="912813" y="1670050"/>
            <a:ext cx="1514475" cy="520700"/>
            <a:chOff x="0" y="0"/>
            <a:chExt cx="1515554" cy="522901"/>
          </a:xfrm>
        </p:grpSpPr>
        <p:sp>
          <p:nvSpPr>
            <p:cNvPr id="52237" name="矩形 25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2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易错</a:t>
              </a:r>
              <a:endParaRPr lang="zh-CN" altLang="en-US"/>
            </a:p>
          </p:txBody>
        </p:sp>
        <p:pic>
          <p:nvPicPr>
            <p:cNvPr id="52238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35" name="Text Box 23"/>
          <p:cNvSpPr txBox="1"/>
          <p:nvPr/>
        </p:nvSpPr>
        <p:spPr>
          <a:xfrm>
            <a:off x="1847850" y="1543050"/>
            <a:ext cx="7072313" cy="1211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     My grandparents ______ two sons.</a:t>
            </a:r>
          </a:p>
          <a:p>
            <a:pPr ea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     A. there is                B. has              C. have</a:t>
            </a:r>
            <a:endParaRPr lang="zh-CN" altLang="en-US" noProof="1">
              <a:sym typeface="+mn-ea"/>
            </a:endParaRPr>
          </a:p>
        </p:txBody>
      </p:sp>
      <p:sp>
        <p:nvSpPr>
          <p:cNvPr id="2" name="矩形 13"/>
          <p:cNvSpPr>
            <a:spLocks noChangeArrowheads="1"/>
          </p:cNvSpPr>
          <p:nvPr/>
        </p:nvSpPr>
        <p:spPr bwMode="auto">
          <a:xfrm>
            <a:off x="1209675" y="3327400"/>
            <a:ext cx="73374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解析：此题考查“某人拥有</a:t>
            </a:r>
            <a:r>
              <a:rPr lang="en-US" altLang="zh-CN" sz="2800">
                <a:solidFill>
                  <a:schemeClr val="accent1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”，句中主语</a:t>
            </a:r>
            <a:r>
              <a:rPr lang="en-US" altLang="zh-CN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My grandparents</a:t>
            </a:r>
            <a:r>
              <a:rPr lang="zh-CN" altLang="en-US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是复数形式，所以要用动词</a:t>
            </a:r>
            <a:r>
              <a:rPr lang="en-US" altLang="zh-CN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have</a:t>
            </a:r>
            <a:r>
              <a:rPr lang="zh-CN" altLang="en-US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。故应选</a:t>
            </a:r>
            <a:r>
              <a:rPr lang="en-US" altLang="zh-CN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sz="280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2" name="矩形 24"/>
          <p:cNvSpPr>
            <a:spLocks noChangeArrowheads="1"/>
          </p:cNvSpPr>
          <p:nvPr/>
        </p:nvSpPr>
        <p:spPr bwMode="auto">
          <a:xfrm>
            <a:off x="5253038" y="1682750"/>
            <a:ext cx="773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bldLvl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2474913" y="1057275"/>
            <a:ext cx="5799137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This is my </a:t>
            </a:r>
            <a:r>
              <a:rPr lang="en-US" altLang="zh-CN" sz="2800" dirty="0" err="1">
                <a:solidFill>
                  <a:srgbClr val="FF0000"/>
                </a:solidFill>
              </a:rPr>
              <a:t>father,my</a:t>
            </a:r>
            <a:r>
              <a:rPr lang="en-US" altLang="zh-CN" sz="2800" dirty="0">
                <a:solidFill>
                  <a:srgbClr val="FF0000"/>
                </a:solidFill>
              </a:rPr>
              <a:t> mother and me. 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这是我和我的爸爸妈妈。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9" name="矩形 7"/>
          <p:cNvSpPr>
            <a:spLocks noChangeArrowheads="1"/>
          </p:cNvSpPr>
          <p:nvPr/>
        </p:nvSpPr>
        <p:spPr bwMode="auto">
          <a:xfrm>
            <a:off x="1857375" y="2362200"/>
            <a:ext cx="694848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This is...</a:t>
            </a:r>
            <a:r>
              <a:rPr lang="en-US" altLang="zh-CN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用于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向别人介绍某人</a:t>
            </a:r>
            <a:r>
              <a:rPr lang="en-US" altLang="zh-CN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其中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this is</a:t>
            </a:r>
            <a:r>
              <a:rPr lang="zh-CN" altLang="en-US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不能缩写。如：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This is my little brother. 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这是我的小弟弟</a:t>
            </a:r>
            <a:r>
              <a:rPr lang="zh-CN" altLang="en-US" sz="2800" dirty="0">
                <a:solidFill>
                  <a:schemeClr val="tx2"/>
                </a:solidFill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This is her best friend. 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这是她最好的朋友。</a:t>
            </a:r>
          </a:p>
        </p:txBody>
      </p:sp>
      <p:pic>
        <p:nvPicPr>
          <p:cNvPr id="53254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7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8" name="Group 12"/>
          <p:cNvGrpSpPr/>
          <p:nvPr/>
        </p:nvGrpSpPr>
        <p:grpSpPr bwMode="auto">
          <a:xfrm>
            <a:off x="539750" y="1123950"/>
            <a:ext cx="1865313" cy="460375"/>
            <a:chOff x="0" y="0"/>
            <a:chExt cx="1864096" cy="460078"/>
          </a:xfrm>
        </p:grpSpPr>
        <p:sp>
          <p:nvSpPr>
            <p:cNvPr id="53265" name="圆角矩形 20"/>
            <p:cNvSpPr>
              <a:spLocks noChangeArrowheads="1"/>
            </p:cNvSpPr>
            <p:nvPr/>
          </p:nvSpPr>
          <p:spPr bwMode="auto">
            <a:xfrm>
              <a:off x="0" y="3135"/>
              <a:ext cx="1778000" cy="4492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3C7D4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ECADC4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4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3266" name="文本框 19"/>
            <p:cNvSpPr>
              <a:spLocks noChangeArrowheads="1"/>
            </p:cNvSpPr>
            <p:nvPr/>
          </p:nvSpPr>
          <p:spPr bwMode="auto">
            <a:xfrm>
              <a:off x="159121" y="0"/>
              <a:ext cx="1704975" cy="46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  <a:sym typeface="黑体" panose="02010609060101010101" pitchFamily="49" charset="-122"/>
                </a:rPr>
                <a:t>重点句型</a:t>
              </a:r>
            </a:p>
          </p:txBody>
        </p:sp>
      </p:grpSp>
      <p:grpSp>
        <p:nvGrpSpPr>
          <p:cNvPr id="3" name="Group 15"/>
          <p:cNvGrpSpPr/>
          <p:nvPr/>
        </p:nvGrpSpPr>
        <p:grpSpPr bwMode="auto">
          <a:xfrm>
            <a:off x="608013" y="2432050"/>
            <a:ext cx="1516062" cy="523875"/>
            <a:chOff x="0" y="0"/>
            <a:chExt cx="1515554" cy="523220"/>
          </a:xfrm>
        </p:grpSpPr>
        <p:sp>
          <p:nvSpPr>
            <p:cNvPr id="53263" name="矩形 23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详解</a:t>
              </a:r>
              <a:endParaRPr lang="zh-CN" altLang="en-US" dirty="0"/>
            </a:p>
          </p:txBody>
        </p:sp>
        <p:pic>
          <p:nvPicPr>
            <p:cNvPr id="53264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对角圆角矩形 16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/>
      <p:bldP spid="16389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矩形 6"/>
          <p:cNvSpPr>
            <a:spLocks noChangeArrowheads="1"/>
          </p:cNvSpPr>
          <p:nvPr/>
        </p:nvSpPr>
        <p:spPr bwMode="auto">
          <a:xfrm>
            <a:off x="2471738" y="955675"/>
            <a:ext cx="643096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Times New Roman" panose="02020603050405020304" pitchFamily="18" charset="0"/>
              </a:rPr>
              <a:t>I have two grandfathers and grandmothers.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Times New Roman" panose="02020603050405020304" pitchFamily="18" charset="0"/>
              </a:rPr>
              <a:t>我有一个爷爷和一个外公，还有一个奶奶和一个外婆。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pic>
        <p:nvPicPr>
          <p:cNvPr id="54277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81" name="Group 12"/>
          <p:cNvGrpSpPr/>
          <p:nvPr/>
        </p:nvGrpSpPr>
        <p:grpSpPr bwMode="auto">
          <a:xfrm>
            <a:off x="539750" y="1123950"/>
            <a:ext cx="1865313" cy="460375"/>
            <a:chOff x="0" y="0"/>
            <a:chExt cx="1864096" cy="460078"/>
          </a:xfrm>
        </p:grpSpPr>
        <p:sp>
          <p:nvSpPr>
            <p:cNvPr id="54293" name="圆角矩形 18"/>
            <p:cNvSpPr>
              <a:spLocks noChangeArrowheads="1"/>
            </p:cNvSpPr>
            <p:nvPr/>
          </p:nvSpPr>
          <p:spPr bwMode="auto">
            <a:xfrm>
              <a:off x="0" y="3135"/>
              <a:ext cx="1778000" cy="4492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3C7D4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ECADC4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4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294" name="文本框 19"/>
            <p:cNvSpPr>
              <a:spLocks noChangeArrowheads="1"/>
            </p:cNvSpPr>
            <p:nvPr/>
          </p:nvSpPr>
          <p:spPr bwMode="auto">
            <a:xfrm>
              <a:off x="159121" y="0"/>
              <a:ext cx="1704975" cy="46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  <a:sym typeface="黑体" panose="02010609060101010101" pitchFamily="49" charset="-122"/>
                </a:rPr>
                <a:t>难点句型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638175" y="3048000"/>
            <a:ext cx="1516063" cy="522288"/>
            <a:chOff x="0" y="0"/>
            <a:chExt cx="1515554" cy="523220"/>
          </a:xfrm>
        </p:grpSpPr>
        <p:sp>
          <p:nvSpPr>
            <p:cNvPr id="54291" name="矩形 21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详解</a:t>
              </a:r>
              <a:endParaRPr lang="zh-CN" altLang="en-US" dirty="0"/>
            </a:p>
          </p:txBody>
        </p:sp>
        <p:pic>
          <p:nvPicPr>
            <p:cNvPr id="54292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对角圆角矩形 16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9460" name="TextBox 9"/>
          <p:cNvSpPr>
            <a:spLocks noChangeArrowheads="1"/>
          </p:cNvSpPr>
          <p:nvPr/>
        </p:nvSpPr>
        <p:spPr bwMode="auto">
          <a:xfrm>
            <a:off x="1965325" y="4505325"/>
            <a:ext cx="71564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I have a sister.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我有一个妹妹。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She has ten pencils.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她有十支铅笔。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" name="矩形 7"/>
          <p:cNvSpPr/>
          <p:nvPr/>
        </p:nvSpPr>
        <p:spPr>
          <a:xfrm>
            <a:off x="1882775" y="2967038"/>
            <a:ext cx="7351713" cy="112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spc="-10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800" spc="-10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主语</a:t>
            </a:r>
            <a:r>
              <a:rPr lang="en-US" altLang="zh-CN" sz="2800" spc="-100" noProof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+have/has+…</a:t>
            </a:r>
            <a:r>
              <a:rPr lang="en-US" altLang="zh-CN" sz="2800" spc="-10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800" spc="-100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表示“某人拥有</a:t>
            </a:r>
            <a:r>
              <a:rPr lang="en-US" altLang="zh-CN" sz="2800" spc="-100" noProof="1">
                <a:solidFill>
                  <a:srgbClr val="0000FF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……</a:t>
            </a:r>
            <a:r>
              <a:rPr lang="zh-CN" altLang="en-US" sz="2800" spc="-100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”，</a:t>
            </a:r>
            <a:r>
              <a:rPr lang="zh-CN" altLang="en-US" sz="2800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其中动词</a:t>
            </a:r>
            <a:r>
              <a:rPr lang="en-US" altLang="zh-CN" sz="2800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have</a:t>
            </a:r>
            <a:r>
              <a:rPr lang="zh-CN" altLang="en-US" sz="2800" noProof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意思是“有，拥有”。</a:t>
            </a:r>
            <a:endParaRPr lang="zh-CN" altLang="en-US" sz="2800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5" name="组合 7"/>
          <p:cNvGrpSpPr/>
          <p:nvPr/>
        </p:nvGrpSpPr>
        <p:grpSpPr bwMode="auto">
          <a:xfrm>
            <a:off x="657225" y="4576763"/>
            <a:ext cx="1530350" cy="522287"/>
            <a:chOff x="1035" y="6989"/>
            <a:chExt cx="2409" cy="824"/>
          </a:xfrm>
        </p:grpSpPr>
        <p:sp>
          <p:nvSpPr>
            <p:cNvPr id="54289" name="矩形 18"/>
            <p:cNvSpPr>
              <a:spLocks noChangeArrowheads="1"/>
            </p:cNvSpPr>
            <p:nvPr/>
          </p:nvSpPr>
          <p:spPr bwMode="auto">
            <a:xfrm>
              <a:off x="1502" y="6989"/>
              <a:ext cx="1943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例句</a:t>
              </a:r>
              <a:endParaRPr lang="zh-CN" altLang="en-US" sz="24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endParaRPr>
            </a:p>
          </p:txBody>
        </p:sp>
        <p:pic>
          <p:nvPicPr>
            <p:cNvPr id="54290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35" y="7098"/>
              <a:ext cx="498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ldLvl="0"/>
      <p:bldP spid="19460" grpId="0" bldLvl="0"/>
      <p:bldP spid="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5"/>
          <p:cNvGrpSpPr/>
          <p:nvPr/>
        </p:nvGrpSpPr>
        <p:grpSpPr bwMode="auto">
          <a:xfrm>
            <a:off x="660400" y="1412875"/>
            <a:ext cx="1516063" cy="522288"/>
            <a:chOff x="0" y="0"/>
            <a:chExt cx="1515554" cy="522901"/>
          </a:xfrm>
        </p:grpSpPr>
        <p:sp>
          <p:nvSpPr>
            <p:cNvPr id="55313" name="矩形 21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2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拓展</a:t>
              </a:r>
            </a:p>
          </p:txBody>
        </p:sp>
        <p:pic>
          <p:nvPicPr>
            <p:cNvPr id="55314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对角圆角矩形 16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9460" name="TextBox 9"/>
          <p:cNvSpPr>
            <a:spLocks noChangeArrowheads="1"/>
          </p:cNvSpPr>
          <p:nvPr/>
        </p:nvSpPr>
        <p:spPr bwMode="auto">
          <a:xfrm>
            <a:off x="1987550" y="2260600"/>
            <a:ext cx="715645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We don’t have enough water.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我们没有足够的水。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He doesn’t have brothers or sisters.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他没有兄弟姐妹。</a:t>
            </a:r>
          </a:p>
        </p:txBody>
      </p:sp>
      <p:sp>
        <p:nvSpPr>
          <p:cNvPr id="2" name="矩形 7"/>
          <p:cNvSpPr/>
          <p:nvPr/>
        </p:nvSpPr>
        <p:spPr>
          <a:xfrm>
            <a:off x="1974850" y="1401763"/>
            <a:ext cx="71247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否定句：</a:t>
            </a:r>
            <a:r>
              <a:rPr lang="zh-CN" altLang="en-US" sz="2800" spc="-100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主语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sym typeface="+mn-ea"/>
              </a:rPr>
              <a:t>+don’t/doesn’t have+… </a:t>
            </a:r>
          </a:p>
        </p:txBody>
      </p:sp>
      <p:grpSp>
        <p:nvGrpSpPr>
          <p:cNvPr id="4" name="Group 15"/>
          <p:cNvGrpSpPr/>
          <p:nvPr/>
        </p:nvGrpSpPr>
        <p:grpSpPr bwMode="auto">
          <a:xfrm>
            <a:off x="679450" y="2359025"/>
            <a:ext cx="1516063" cy="522288"/>
            <a:chOff x="0" y="0"/>
            <a:chExt cx="1515554" cy="522901"/>
          </a:xfrm>
        </p:grpSpPr>
        <p:sp>
          <p:nvSpPr>
            <p:cNvPr id="55311" name="矩形 21"/>
            <p:cNvSpPr>
              <a:spLocks noChangeArrowheads="1"/>
            </p:cNvSpPr>
            <p:nvPr/>
          </p:nvSpPr>
          <p:spPr bwMode="auto">
            <a:xfrm>
              <a:off x="281105" y="0"/>
              <a:ext cx="1234449" cy="522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例句</a:t>
              </a:r>
            </a:p>
          </p:txBody>
        </p:sp>
        <p:pic>
          <p:nvPicPr>
            <p:cNvPr id="55312" name="图片 1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07757"/>
              <a:ext cx="316679" cy="36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ldLvl="0"/>
      <p:bldP spid="2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对角圆角矩形 10"/>
          <p:cNvSpPr/>
          <p:nvPr/>
        </p:nvSpPr>
        <p:spPr>
          <a:xfrm>
            <a:off x="1187450" y="1158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课文原文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" name="内容占位符 32"/>
          <p:cNvSpPr>
            <a:spLocks noGrp="1"/>
          </p:cNvSpPr>
          <p:nvPr/>
        </p:nvSpPr>
        <p:spPr>
          <a:xfrm>
            <a:off x="2273300" y="2057400"/>
            <a:ext cx="527685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zh-CN" sz="2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56333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09650" y="774700"/>
            <a:ext cx="7264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4" name="矩形 12"/>
          <p:cNvSpPr>
            <a:spLocks noChangeArrowheads="1"/>
          </p:cNvSpPr>
          <p:nvPr/>
        </p:nvSpPr>
        <p:spPr bwMode="auto">
          <a:xfrm>
            <a:off x="1568450" y="5524500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Times New Roman" panose="02020603050405020304" pitchFamily="18" charset="0"/>
              </a:rPr>
              <a:t>1)grandfathers   2)grandmothers  3)parents  4)brother  5)sisters  6)aunt  7)uncle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矩形 12"/>
          <p:cNvSpPr>
            <a:spLocks noChangeArrowheads="1"/>
          </p:cNvSpPr>
          <p:nvPr/>
        </p:nvSpPr>
        <p:spPr bwMode="auto">
          <a:xfrm>
            <a:off x="1071563" y="3865563"/>
            <a:ext cx="4502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08CDE8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A:This is my sister.</a:t>
            </a:r>
            <a:endParaRPr lang="zh-CN" altLang="en-US">
              <a:solidFill>
                <a:srgbClr val="08CDE8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6874" name="矩形 13"/>
          <p:cNvSpPr>
            <a:spLocks noChangeArrowheads="1"/>
          </p:cNvSpPr>
          <p:nvPr/>
        </p:nvSpPr>
        <p:spPr bwMode="auto">
          <a:xfrm>
            <a:off x="1071563" y="4413250"/>
            <a:ext cx="3521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08CDE8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B:This is my family.</a:t>
            </a:r>
            <a:endParaRPr lang="zh-CN" altLang="en-US">
              <a:solidFill>
                <a:srgbClr val="08CDE8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6875" name="矩形 14"/>
          <p:cNvSpPr>
            <a:spLocks noChangeArrowheads="1"/>
          </p:cNvSpPr>
          <p:nvPr/>
        </p:nvSpPr>
        <p:spPr bwMode="auto">
          <a:xfrm>
            <a:off x="1071563" y="4960938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08CDE8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C:This is …</a:t>
            </a:r>
            <a:endParaRPr lang="zh-CN" altLang="en-US">
              <a:solidFill>
                <a:srgbClr val="08CDE8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6876" name="矩形 15"/>
          <p:cNvSpPr>
            <a:spLocks noChangeArrowheads="1"/>
          </p:cNvSpPr>
          <p:nvPr/>
        </p:nvSpPr>
        <p:spPr bwMode="auto">
          <a:xfrm>
            <a:off x="1071563" y="5508625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08CDE8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D:This is ...</a:t>
            </a:r>
            <a:endParaRPr lang="zh-CN" altLang="en-US">
              <a:solidFill>
                <a:srgbClr val="08CDE8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57352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356" name="Group 18"/>
          <p:cNvGrpSpPr/>
          <p:nvPr/>
        </p:nvGrpSpPr>
        <p:grpSpPr bwMode="auto">
          <a:xfrm>
            <a:off x="473075" y="1042988"/>
            <a:ext cx="1720850" cy="657225"/>
            <a:chOff x="0" y="0"/>
            <a:chExt cx="1169975" cy="657654"/>
          </a:xfrm>
        </p:grpSpPr>
        <p:sp>
          <p:nvSpPr>
            <p:cNvPr id="57364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1169975" cy="657654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rgbClr val="8CB3E3"/>
            </a:solidFill>
            <a:ln w="38100">
              <a:solidFill>
                <a:srgbClr val="FFFFFF"/>
              </a:solidFill>
              <a:miter lim="800000"/>
            </a:ln>
          </p:spPr>
          <p:txBody>
            <a:bodyPr wrap="none" anchor="ctr"/>
            <a:lstStyle/>
            <a:p>
              <a:pPr eaLnBrk="0" hangingPunct="0"/>
              <a:endParaRPr lang="zh-CN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57365" name="矩形 23"/>
            <p:cNvSpPr>
              <a:spLocks noChangeArrowheads="1"/>
            </p:cNvSpPr>
            <p:nvPr/>
          </p:nvSpPr>
          <p:spPr bwMode="auto">
            <a:xfrm>
              <a:off x="9726" y="52844"/>
              <a:ext cx="1160035" cy="522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Pair work</a:t>
              </a:r>
              <a:endParaRPr lang="zh-CN" altLang="en-US" sz="2800" b="1">
                <a:solidFill>
                  <a:schemeClr val="tx2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0" name="对角圆角矩形 19"/>
          <p:cNvSpPr/>
          <p:nvPr/>
        </p:nvSpPr>
        <p:spPr>
          <a:xfrm>
            <a:off x="1187450" y="115888"/>
            <a:ext cx="2455863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课堂互动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57360" name="j117.jpg" descr="id:2147495140;FounderC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0550" y="1752600"/>
            <a:ext cx="1606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1" name="j118.jpg" descr="id:2147495147;FounderC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37350" y="1822450"/>
            <a:ext cx="18161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2" name="j119.jpg" descr="id:2147495154;FounderCE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16200" y="1822450"/>
            <a:ext cx="1885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3" name="j120.jpg" descr="id:2147495161;FounderCE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1400" y="1822450"/>
            <a:ext cx="146685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1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5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9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bldLvl="0"/>
      <p:bldP spid="36874" grpId="0" bldLvl="0"/>
      <p:bldP spid="36875" grpId="0" bldLvl="0"/>
      <p:bldP spid="36876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Box 6"/>
          <p:cNvSpPr>
            <a:spLocks noChangeArrowheads="1"/>
          </p:cNvSpPr>
          <p:nvPr/>
        </p:nvSpPr>
        <p:spPr bwMode="auto">
          <a:xfrm>
            <a:off x="428625" y="1150938"/>
            <a:ext cx="7929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一、看图，写出图片对应的家庭成员的英文名称。</a:t>
            </a:r>
            <a:endParaRPr 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  <p:pic>
        <p:nvPicPr>
          <p:cNvPr id="5837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对角圆角矩形 9"/>
          <p:cNvSpPr/>
          <p:nvPr/>
        </p:nvSpPr>
        <p:spPr>
          <a:xfrm>
            <a:off x="1187450" y="115888"/>
            <a:ext cx="23764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巩固练习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58380" name="J116.eps" descr="id:2147495133;FounderC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250" y="2492375"/>
            <a:ext cx="76136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对角圆角矩形 10"/>
          <p:cNvSpPr/>
          <p:nvPr/>
        </p:nvSpPr>
        <p:spPr>
          <a:xfrm>
            <a:off x="1187450" y="1158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课前热身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1289050" y="1127125"/>
            <a:ext cx="6985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你们还记得幼儿园时学习过的“爸爸的爸爸叫什么，爸爸的爸爸叫爷爷；爸爸的妈妈叫什么，爸爸的妈妈叫奶奶</a:t>
            </a:r>
            <a:r>
              <a:rPr lang="en-US" altLang="zh-CN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”吗？播放</a:t>
            </a:r>
            <a:r>
              <a:rPr lang="en-US" altLang="zh-CN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家族歌</a:t>
            </a:r>
            <a:r>
              <a:rPr lang="en-US" altLang="zh-CN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26638" name="Picture 14" descr="http://imgsrc.baidu.com/imgad/pic/item/38dbb6fd5266d016a27c8c139c2bd40735fa35a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47928" y="3428960"/>
            <a:ext cx="454025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对角圆角矩形 8"/>
          <p:cNvSpPr/>
          <p:nvPr/>
        </p:nvSpPr>
        <p:spPr>
          <a:xfrm>
            <a:off x="1187450" y="166688"/>
            <a:ext cx="23764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巩固练习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9403" name="TextBox 9"/>
          <p:cNvSpPr txBox="1">
            <a:spLocks noChangeArrowheads="1"/>
          </p:cNvSpPr>
          <p:nvPr/>
        </p:nvSpPr>
        <p:spPr bwMode="auto">
          <a:xfrm>
            <a:off x="254000" y="1543050"/>
            <a:ext cx="86487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</a:rPr>
              <a:t>)1. Ben’s family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 </a:t>
            </a:r>
            <a:r>
              <a:rPr lang="en-US" altLang="zh-CN" sz="2400" dirty="0">
                <a:latin typeface="Times New Roman" panose="02020603050405020304" pitchFamily="18" charset="0"/>
              </a:rPr>
              <a:t>having lunch in the dining room. 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　　　   </a:t>
            </a:r>
            <a:r>
              <a:rPr lang="en-US" altLang="zh-CN" sz="2400" dirty="0">
                <a:latin typeface="Times New Roman" panose="02020603050405020304" pitchFamily="18" charset="0"/>
              </a:rPr>
              <a:t>A. am	       B. is	           C. are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</a:rPr>
              <a:t>)2. She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 </a:t>
            </a:r>
            <a:r>
              <a:rPr lang="en-US" altLang="zh-CN" sz="2400" dirty="0">
                <a:latin typeface="Times New Roman" panose="02020603050405020304" pitchFamily="18" charset="0"/>
              </a:rPr>
              <a:t>brothers  or  sisters. 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A. have               B. doesn’t have    C. don’t have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</a:rPr>
              <a:t>)3.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</a:rPr>
              <a:t>family is very big. 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A. My	      B. I	           C. Mine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</a:rPr>
              <a:t>)4. There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</a:rPr>
              <a:t>a girl and two women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</a:rPr>
              <a:t>the picture. 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A. have; on	      B. is; in	           C. are; in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</a:rPr>
              <a:t>)5. We live </a:t>
            </a:r>
            <a:r>
              <a:rPr lang="zh-CN" altLang="en-US" sz="2400" u="sng" dirty="0"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</a:rPr>
              <a:t>China. 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A. at	                  B. in   	           C. to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1300" y="984250"/>
            <a:ext cx="370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二、单项选择。</a:t>
            </a:r>
            <a:endParaRPr lang="en-US" altLang="zh-CN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矩形 3"/>
          <p:cNvSpPr>
            <a:spLocks noChangeArrowheads="1"/>
          </p:cNvSpPr>
          <p:nvPr/>
        </p:nvSpPr>
        <p:spPr bwMode="auto">
          <a:xfrm>
            <a:off x="571500" y="915988"/>
            <a:ext cx="78422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一、本课时学习的重点词汇如下：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60400" y="4270375"/>
            <a:ext cx="7815263" cy="2382838"/>
            <a:chOff x="0" y="0"/>
            <a:chExt cx="7786742" cy="3189942"/>
          </a:xfrm>
        </p:grpSpPr>
        <p:sp>
          <p:nvSpPr>
            <p:cNvPr id="60430" name="矩形 4"/>
            <p:cNvSpPr>
              <a:spLocks noChangeArrowheads="1"/>
            </p:cNvSpPr>
            <p:nvPr/>
          </p:nvSpPr>
          <p:spPr bwMode="auto">
            <a:xfrm>
              <a:off x="0" y="1501327"/>
              <a:ext cx="7786742" cy="494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60431" name="矩形 6"/>
            <p:cNvSpPr>
              <a:spLocks noChangeArrowheads="1"/>
            </p:cNvSpPr>
            <p:nvPr/>
          </p:nvSpPr>
          <p:spPr bwMode="auto">
            <a:xfrm>
              <a:off x="0" y="0"/>
              <a:ext cx="7786742" cy="3005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1. This is my </a:t>
              </a:r>
              <a:r>
                <a:rPr lang="en-US" altLang="zh-CN" sz="28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father,my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 mother and me.</a:t>
              </a:r>
            </a:p>
            <a:p>
              <a:pPr eaLnBrk="0" hangingPunct="0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    这是我和我的爸爸妈妈。</a:t>
              </a:r>
              <a:endPara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endParaRPr>
            </a:p>
            <a:p>
              <a:pPr eaLnBrk="0" hangingPunct="0"/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2. I have two grandfathers and two grandmothers.</a:t>
              </a:r>
            </a:p>
            <a:p>
              <a:pPr eaLnBrk="0" hangingPunct="0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    我有一个爷爷和一个外公，还有一个奶奶和一个外婆。</a:t>
              </a:r>
              <a:endPara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60432" name="矩形 7"/>
            <p:cNvSpPr>
              <a:spLocks noChangeArrowheads="1"/>
            </p:cNvSpPr>
            <p:nvPr/>
          </p:nvSpPr>
          <p:spPr bwMode="auto">
            <a:xfrm>
              <a:off x="0" y="2571768"/>
              <a:ext cx="7286676" cy="618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endParaRPr>
            </a:p>
          </p:txBody>
        </p:sp>
      </p:grpSp>
      <p:sp>
        <p:nvSpPr>
          <p:cNvPr id="39947" name="矩形 10"/>
          <p:cNvSpPr>
            <a:spLocks noChangeArrowheads="1"/>
          </p:cNvSpPr>
          <p:nvPr/>
        </p:nvSpPr>
        <p:spPr bwMode="auto">
          <a:xfrm>
            <a:off x="590550" y="3778250"/>
            <a:ext cx="600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二、本课时学习的重点句子如下：</a:t>
            </a:r>
            <a:endParaRPr lang="zh-CN" altLang="en-US" dirty="0"/>
          </a:p>
        </p:txBody>
      </p:sp>
      <p:pic>
        <p:nvPicPr>
          <p:cNvPr id="6042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图片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5" name="图片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对角圆角矩形 15"/>
          <p:cNvSpPr/>
          <p:nvPr/>
        </p:nvSpPr>
        <p:spPr>
          <a:xfrm>
            <a:off x="1187450" y="115888"/>
            <a:ext cx="23764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回顾小结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698500" y="1454150"/>
            <a:ext cx="78422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father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爸爸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mother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妈妈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brother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哥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弟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，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sister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姐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妹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，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grandfather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外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祖父 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grandmother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外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祖母，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parent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（父亲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母亲），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楷体" panose="02010609060101010101" pitchFamily="49" charset="-122"/>
              </a:rPr>
              <a:t>have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有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吃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进行活动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)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ldLvl="0"/>
      <p:bldP spid="39947" grpId="0" bldLvl="0"/>
      <p:bldP spid="3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855550C-3C08-44C3-A398-070A6630BEE4}" type="slidenum">
              <a:rPr lang="zh-CN" altLang="en-US" smtClean="0">
                <a:solidFill>
                  <a:srgbClr val="898989"/>
                </a:solidFill>
              </a:rPr>
              <a:t>22</a:t>
            </a:fld>
            <a:endParaRPr lang="en-US" altLang="zh-CN" b="1" smtClean="0">
              <a:solidFill>
                <a:srgbClr val="898989"/>
              </a:solidFill>
            </a:endParaRPr>
          </a:p>
        </p:txBody>
      </p:sp>
      <p:sp>
        <p:nvSpPr>
          <p:cNvPr id="40964" name="矩形 2"/>
          <p:cNvSpPr>
            <a:spLocks noChangeArrowheads="1"/>
          </p:cNvSpPr>
          <p:nvPr/>
        </p:nvSpPr>
        <p:spPr bwMode="auto">
          <a:xfrm>
            <a:off x="3071813" y="1076325"/>
            <a:ext cx="28575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400" dirty="0">
                <a:solidFill>
                  <a:srgbClr val="FF0000"/>
                </a:solidFill>
                <a:sym typeface="Calibri" panose="020F0502020204030204" pitchFamily="34" charset="0"/>
              </a:rPr>
              <a:t>Homework </a:t>
            </a:r>
            <a:endParaRPr lang="zh-CN" altLang="en-US" sz="4400" dirty="0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40965" name="矩形 3"/>
          <p:cNvSpPr>
            <a:spLocks noChangeArrowheads="1"/>
          </p:cNvSpPr>
          <p:nvPr/>
        </p:nvSpPr>
        <p:spPr bwMode="auto">
          <a:xfrm>
            <a:off x="1009650" y="2160588"/>
            <a:ext cx="7134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 algn="just" eaLnBrk="0" hangingPunct="0"/>
            <a:r>
              <a:rPr lang="en-US" altLang="zh-CN" sz="3600" dirty="0">
                <a:solidFill>
                  <a:srgbClr val="00B0F0"/>
                </a:solidFill>
                <a:sym typeface="Calibri" panose="020F0502020204030204" pitchFamily="34" charset="0"/>
              </a:rPr>
              <a:t>1. Draw a picture of your family.</a:t>
            </a:r>
          </a:p>
          <a:p>
            <a:pPr marL="742950" indent="-742950" algn="just" eaLnBrk="0" hangingPunct="0"/>
            <a:r>
              <a:rPr lang="zh-CN" altLang="en-US" sz="36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画一幅你的全家福。</a:t>
            </a:r>
          </a:p>
          <a:p>
            <a:pPr marL="742950" indent="-742950" algn="just" eaLnBrk="0" hangingPunct="0"/>
            <a:endParaRPr lang="zh-CN" altLang="en-US" sz="3600" dirty="0">
              <a:solidFill>
                <a:srgbClr val="08CDE8"/>
              </a:solidFill>
              <a:sym typeface="宋体" panose="02010600030101010101" pitchFamily="2" charset="-122"/>
            </a:endParaRPr>
          </a:p>
        </p:txBody>
      </p:sp>
      <p:pic>
        <p:nvPicPr>
          <p:cNvPr id="61447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8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9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0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对角圆角矩形 11"/>
          <p:cNvSpPr/>
          <p:nvPr/>
        </p:nvSpPr>
        <p:spPr>
          <a:xfrm>
            <a:off x="1187450" y="115888"/>
            <a:ext cx="23764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课后作业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4286" name="TextBox 12"/>
          <p:cNvSpPr txBox="1">
            <a:spLocks noChangeArrowheads="1"/>
          </p:cNvSpPr>
          <p:nvPr/>
        </p:nvSpPr>
        <p:spPr bwMode="auto">
          <a:xfrm>
            <a:off x="1009650" y="3711575"/>
            <a:ext cx="57975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2</a:t>
            </a:r>
            <a:r>
              <a:rPr lang="en-US" altLang="zh-CN" sz="3600" dirty="0">
                <a:solidFill>
                  <a:srgbClr val="00B0F0"/>
                </a:solidFill>
                <a:sym typeface="Calibri" panose="020F0502020204030204" pitchFamily="34" charset="0"/>
              </a:rPr>
              <a:t>. </a:t>
            </a:r>
            <a:r>
              <a:rPr lang="en-US" altLang="zh-CN" sz="3600" dirty="0">
                <a:solidFill>
                  <a:srgbClr val="00B0F0"/>
                </a:solidFill>
              </a:rPr>
              <a:t>Introduce your family to your class.</a:t>
            </a:r>
          </a:p>
          <a:p>
            <a:pPr eaLnBrk="1" hangingPunct="1"/>
            <a:r>
              <a:rPr lang="zh-CN" altLang="en-US" sz="36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向你的同学介绍你的家人</a:t>
            </a:r>
            <a:r>
              <a:rPr lang="zh-CN" altLang="en-US" sz="3600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。 </a:t>
            </a:r>
            <a:endParaRPr lang="en-US" altLang="zh-CN" sz="36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ldLvl="0"/>
      <p:bldP spid="40965" grpId="0" bldLvl="0"/>
      <p:bldP spid="542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581025" y="2463800"/>
            <a:ext cx="8035925" cy="19288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 eaLnBrk="0" hangingPunct="0"/>
            <a:r>
              <a:rPr lang="en-US" altLang="zh-CN" sz="3600" dirty="0">
                <a:solidFill>
                  <a:srgbClr val="0099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Play a game “The family in our house”.</a:t>
            </a:r>
          </a:p>
        </p:txBody>
      </p:sp>
      <p:pic>
        <p:nvPicPr>
          <p:cNvPr id="39941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对角圆角矩形 9"/>
          <p:cNvSpPr/>
          <p:nvPr/>
        </p:nvSpPr>
        <p:spPr>
          <a:xfrm>
            <a:off x="1187450" y="1158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课前热身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9948" name="对角圆角矩形 3"/>
          <p:cNvSpPr>
            <a:spLocks noChangeArrowheads="1"/>
          </p:cNvSpPr>
          <p:nvPr/>
        </p:nvSpPr>
        <p:spPr bwMode="auto">
          <a:xfrm>
            <a:off x="3157538" y="1260475"/>
            <a:ext cx="2428875" cy="625475"/>
          </a:xfrm>
          <a:custGeom>
            <a:avLst/>
            <a:gdLst>
              <a:gd name="T0" fmla="*/ 0 w 3825"/>
              <a:gd name="T1" fmla="*/ 0 h 941"/>
              <a:gd name="T2" fmla="*/ 3825 w 3825"/>
              <a:gd name="T3" fmla="*/ 941 h 941"/>
            </a:gdLst>
            <a:ahLst/>
            <a:cxnLst/>
            <a:rect l="T0" t="T1" r="T2" b="T3"/>
            <a:pathLst>
              <a:path w="3825" h="941">
                <a:moveTo>
                  <a:pt x="156" y="0"/>
                </a:moveTo>
                <a:lnTo>
                  <a:pt x="3825" y="0"/>
                </a:lnTo>
                <a:lnTo>
                  <a:pt x="3825" y="784"/>
                </a:lnTo>
                <a:cubicBezTo>
                  <a:pt x="3825" y="870"/>
                  <a:pt x="3755" y="940"/>
                  <a:pt x="3669" y="940"/>
                </a:cubicBezTo>
                <a:lnTo>
                  <a:pt x="0" y="941"/>
                </a:lnTo>
                <a:lnTo>
                  <a:pt x="0" y="156"/>
                </a:lnTo>
                <a:cubicBezTo>
                  <a:pt x="0" y="70"/>
                  <a:pt x="70" y="0"/>
                  <a:pt x="156" y="0"/>
                </a:cubicBezTo>
                <a:close/>
              </a:path>
            </a:pathLst>
          </a:custGeom>
          <a:gradFill rotWithShape="1">
            <a:gsLst>
              <a:gs pos="0">
                <a:srgbClr val="A6E4FF"/>
              </a:gs>
              <a:gs pos="34999">
                <a:srgbClr val="BFEDFF"/>
              </a:gs>
              <a:gs pos="100000">
                <a:srgbClr val="E6F9FF"/>
              </a:gs>
            </a:gsLst>
            <a:lin ang="5400000" scaled="1"/>
          </a:gradFill>
          <a:ln w="9525">
            <a:solidFill>
              <a:srgbClr val="4BACC6"/>
            </a:solidFill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sz="4000" dirty="0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华文行楷" panose="02010800040101010101" pitchFamily="2" charset="-122"/>
              </a:rPr>
              <a:t>复习回顾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对角圆角矩形 9"/>
          <p:cNvSpPr/>
          <p:nvPr/>
        </p:nvSpPr>
        <p:spPr>
          <a:xfrm>
            <a:off x="1187450" y="1158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话题导入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1285875" y="987425"/>
            <a:ext cx="57975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0066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family</a:t>
            </a:r>
          </a:p>
        </p:txBody>
      </p:sp>
      <p:pic>
        <p:nvPicPr>
          <p:cNvPr id="40972" name="j1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2763" y="3013075"/>
            <a:ext cx="12573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j1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59425" y="3013075"/>
            <a:ext cx="1397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j10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52763" y="1755775"/>
            <a:ext cx="1257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j10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59425" y="1825625"/>
            <a:ext cx="1397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j105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52763" y="4619625"/>
            <a:ext cx="12557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7" name="j106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35613" y="4619625"/>
            <a:ext cx="1397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图片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图片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图片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图片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14"/>
          <p:cNvSpPr>
            <a:spLocks noChangeArrowheads="1"/>
          </p:cNvSpPr>
          <p:nvPr/>
        </p:nvSpPr>
        <p:spPr bwMode="auto">
          <a:xfrm>
            <a:off x="942975" y="1144588"/>
            <a:ext cx="48831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494429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father/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fɑːðə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父亲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爸爸</a:t>
            </a:r>
            <a:endParaRPr lang="zh-CN" altLang="en-US" sz="3600" b="1" dirty="0">
              <a:solidFill>
                <a:srgbClr val="494429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华文楷体" panose="02010600040101010101" pitchFamily="2" charset="-122"/>
            </a:endParaRPr>
          </a:p>
        </p:txBody>
      </p:sp>
      <p:sp>
        <p:nvSpPr>
          <p:cNvPr id="8203" name="矩形 15"/>
          <p:cNvSpPr>
            <a:spLocks noChangeArrowheads="1"/>
          </p:cNvSpPr>
          <p:nvPr/>
        </p:nvSpPr>
        <p:spPr bwMode="auto">
          <a:xfrm>
            <a:off x="1011238" y="2711450"/>
            <a:ext cx="5302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mother/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mʌðə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母亲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妈妈</a:t>
            </a:r>
          </a:p>
        </p:txBody>
      </p:sp>
      <p:sp>
        <p:nvSpPr>
          <p:cNvPr id="8204" name="矩形 16"/>
          <p:cNvSpPr>
            <a:spLocks noChangeArrowheads="1"/>
          </p:cNvSpPr>
          <p:nvPr/>
        </p:nvSpPr>
        <p:spPr bwMode="auto">
          <a:xfrm>
            <a:off x="1081088" y="4300538"/>
            <a:ext cx="48196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grandfather</a:t>
            </a:r>
          </a:p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grænfɑːðə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)[(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外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祖父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en-US" altLang="zh-CN" sz="40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  <a:sym typeface="华文楷体" panose="02010600040101010101" pitchFamily="2" charset="-122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463550" y="1144588"/>
            <a:ext cx="633413" cy="720725"/>
            <a:chOff x="0" y="0"/>
            <a:chExt cx="633358" cy="720289"/>
          </a:xfrm>
        </p:grpSpPr>
        <p:pic>
          <p:nvPicPr>
            <p:cNvPr id="42009" name="图片 1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0" name="TextBox 2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1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Group 19"/>
          <p:cNvGrpSpPr/>
          <p:nvPr/>
        </p:nvGrpSpPr>
        <p:grpSpPr bwMode="auto">
          <a:xfrm>
            <a:off x="396875" y="2711450"/>
            <a:ext cx="633413" cy="720725"/>
            <a:chOff x="0" y="0"/>
            <a:chExt cx="633358" cy="720289"/>
          </a:xfrm>
        </p:grpSpPr>
        <p:pic>
          <p:nvPicPr>
            <p:cNvPr id="42007" name="图片 1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08" name="TextBox 28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2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Group 22"/>
          <p:cNvGrpSpPr/>
          <p:nvPr/>
        </p:nvGrpSpPr>
        <p:grpSpPr bwMode="auto">
          <a:xfrm>
            <a:off x="412750" y="4314825"/>
            <a:ext cx="633413" cy="720725"/>
            <a:chOff x="0" y="0"/>
            <a:chExt cx="633358" cy="720289"/>
          </a:xfrm>
        </p:grpSpPr>
        <p:pic>
          <p:nvPicPr>
            <p:cNvPr id="42005" name="图片 1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06" name="TextBox 31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3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4" name="对角圆角矩形 23"/>
          <p:cNvSpPr/>
          <p:nvPr/>
        </p:nvSpPr>
        <p:spPr>
          <a:xfrm>
            <a:off x="1143000" y="1666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新词展示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42002" name="j10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40525" y="1268413"/>
            <a:ext cx="14668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3" name="j10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0675" y="2874963"/>
            <a:ext cx="153670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4" name="j10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00825" y="4621213"/>
            <a:ext cx="14668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/>
      <p:bldP spid="82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14"/>
          <p:cNvSpPr>
            <a:spLocks noChangeArrowheads="1"/>
          </p:cNvSpPr>
          <p:nvPr/>
        </p:nvSpPr>
        <p:spPr bwMode="auto">
          <a:xfrm>
            <a:off x="1184275" y="1157288"/>
            <a:ext cx="4883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grandmother</a:t>
            </a:r>
          </a:p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grænmʌðə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)[(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外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祖母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]</a:t>
            </a:r>
            <a:endParaRPr lang="zh-CN" altLang="en-US" sz="3600" b="1" dirty="0">
              <a:solidFill>
                <a:srgbClr val="494429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华文楷体" panose="02010600040101010101" pitchFamily="2" charset="-122"/>
            </a:endParaRPr>
          </a:p>
        </p:txBody>
      </p:sp>
      <p:sp>
        <p:nvSpPr>
          <p:cNvPr id="8204" name="矩形 16"/>
          <p:cNvSpPr>
            <a:spLocks noChangeArrowheads="1"/>
          </p:cNvSpPr>
          <p:nvPr/>
        </p:nvSpPr>
        <p:spPr bwMode="auto">
          <a:xfrm>
            <a:off x="1219200" y="4686300"/>
            <a:ext cx="4819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sister/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sɪstə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姐姐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妹妹</a:t>
            </a:r>
            <a:endParaRPr lang="en-US" sz="40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  <a:sym typeface="华文楷体" panose="02010600040101010101" pitchFamily="2" charset="-122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504825" y="1152525"/>
            <a:ext cx="633413" cy="720725"/>
            <a:chOff x="0" y="0"/>
            <a:chExt cx="633358" cy="720289"/>
          </a:xfrm>
        </p:grpSpPr>
        <p:pic>
          <p:nvPicPr>
            <p:cNvPr id="43033" name="图片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4" name="TextBox 2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4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Group 19"/>
          <p:cNvGrpSpPr/>
          <p:nvPr/>
        </p:nvGrpSpPr>
        <p:grpSpPr bwMode="auto">
          <a:xfrm>
            <a:off x="487363" y="3228975"/>
            <a:ext cx="633412" cy="720725"/>
            <a:chOff x="0" y="0"/>
            <a:chExt cx="633358" cy="720289"/>
          </a:xfrm>
        </p:grpSpPr>
        <p:pic>
          <p:nvPicPr>
            <p:cNvPr id="43031" name="图片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2" name="TextBox 28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5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Group 22"/>
          <p:cNvGrpSpPr/>
          <p:nvPr/>
        </p:nvGrpSpPr>
        <p:grpSpPr bwMode="auto">
          <a:xfrm>
            <a:off x="487363" y="4765675"/>
            <a:ext cx="633412" cy="720725"/>
            <a:chOff x="0" y="0"/>
            <a:chExt cx="633358" cy="720289"/>
          </a:xfrm>
        </p:grpSpPr>
        <p:pic>
          <p:nvPicPr>
            <p:cNvPr id="43029" name="图片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0" name="TextBox 31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6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4" name="对角圆角矩形 23"/>
          <p:cNvSpPr/>
          <p:nvPr/>
        </p:nvSpPr>
        <p:spPr>
          <a:xfrm>
            <a:off x="1143000" y="1666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新词展示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43025" name="j10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97638" y="1346200"/>
            <a:ext cx="1676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15"/>
          <p:cNvSpPr>
            <a:spLocks noChangeArrowheads="1"/>
          </p:cNvSpPr>
          <p:nvPr/>
        </p:nvSpPr>
        <p:spPr bwMode="auto">
          <a:xfrm>
            <a:off x="1250950" y="3251200"/>
            <a:ext cx="5302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brother/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brʌðə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(r)/</a:t>
            </a:r>
          </a:p>
          <a:p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哥哥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弟弟</a:t>
            </a:r>
          </a:p>
        </p:txBody>
      </p:sp>
      <p:pic>
        <p:nvPicPr>
          <p:cNvPr id="43027" name="j10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97638" y="3384550"/>
            <a:ext cx="16065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8" name="j10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96050" y="4781550"/>
            <a:ext cx="16065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14"/>
          <p:cNvSpPr>
            <a:spLocks noChangeArrowheads="1"/>
          </p:cNvSpPr>
          <p:nvPr/>
        </p:nvSpPr>
        <p:spPr bwMode="auto">
          <a:xfrm>
            <a:off x="1016000" y="1354138"/>
            <a:ext cx="48831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parent/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ˈ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peərənt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父亲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母亲</a:t>
            </a:r>
            <a:endParaRPr lang="zh-CN" altLang="en-US" sz="4000" b="1" dirty="0">
              <a:solidFill>
                <a:srgbClr val="494429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华文楷体" panose="02010600040101010101" pitchFamily="2" charset="-122"/>
            </a:endParaRPr>
          </a:p>
        </p:txBody>
      </p:sp>
      <p:sp>
        <p:nvSpPr>
          <p:cNvPr id="8203" name="矩形 15"/>
          <p:cNvSpPr>
            <a:spLocks noChangeArrowheads="1"/>
          </p:cNvSpPr>
          <p:nvPr/>
        </p:nvSpPr>
        <p:spPr bwMode="auto">
          <a:xfrm>
            <a:off x="1084263" y="3197225"/>
            <a:ext cx="7646987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have/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həv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动词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)[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有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吃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进行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活动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)]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第三人称单数形式为</a:t>
            </a:r>
            <a:r>
              <a:rPr lang="en-US" altLang="zh-CN" sz="4000" dirty="0">
                <a:ea typeface="华文楷体" panose="02010600040101010101" pitchFamily="2" charset="-122"/>
                <a:cs typeface="Times New Roman" panose="02020603050405020304" pitchFamily="18" charset="0"/>
              </a:rPr>
              <a:t>has)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466725" y="1423988"/>
            <a:ext cx="633413" cy="720725"/>
            <a:chOff x="0" y="0"/>
            <a:chExt cx="633358" cy="720289"/>
          </a:xfrm>
        </p:grpSpPr>
        <p:pic>
          <p:nvPicPr>
            <p:cNvPr id="44052" name="图片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3" name="TextBox 2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7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Group 19"/>
          <p:cNvGrpSpPr/>
          <p:nvPr/>
        </p:nvGrpSpPr>
        <p:grpSpPr bwMode="auto">
          <a:xfrm>
            <a:off x="400050" y="3267075"/>
            <a:ext cx="633413" cy="720725"/>
            <a:chOff x="0" y="0"/>
            <a:chExt cx="633358" cy="720289"/>
          </a:xfrm>
        </p:grpSpPr>
        <p:pic>
          <p:nvPicPr>
            <p:cNvPr id="44050" name="图片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633358" cy="720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1" name="TextBox 28"/>
            <p:cNvSpPr>
              <a:spLocks noChangeArrowheads="1"/>
            </p:cNvSpPr>
            <p:nvPr/>
          </p:nvSpPr>
          <p:spPr bwMode="auto">
            <a:xfrm>
              <a:off x="147348" y="195452"/>
              <a:ext cx="486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000000"/>
                  </a:solidFill>
                  <a:sym typeface="Calibri" panose="020F0502020204030204" pitchFamily="34" charset="0"/>
                </a:rPr>
                <a:t>8</a:t>
              </a:r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4" name="对角圆角矩形 23"/>
          <p:cNvSpPr/>
          <p:nvPr/>
        </p:nvSpPr>
        <p:spPr>
          <a:xfrm>
            <a:off x="1143000" y="1666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新词展示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44048" name="j10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67500" y="161607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j10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645400" y="1616075"/>
            <a:ext cx="108585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ldLvl="0"/>
      <p:bldP spid="8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对角圆角矩形 10"/>
          <p:cNvSpPr/>
          <p:nvPr/>
        </p:nvSpPr>
        <p:spPr>
          <a:xfrm>
            <a:off x="1187450" y="115888"/>
            <a:ext cx="2349500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课文原文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" name="内容占位符 32"/>
          <p:cNvSpPr>
            <a:spLocks noGrp="1"/>
          </p:cNvSpPr>
          <p:nvPr/>
        </p:nvSpPr>
        <p:spPr>
          <a:xfrm>
            <a:off x="2273300" y="2057400"/>
            <a:ext cx="527685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zh-CN" sz="2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47117" name="Picture 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0400" y="958850"/>
            <a:ext cx="78867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3363" y="6042025"/>
            <a:ext cx="16240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675" y="6221413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图片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图片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343650"/>
            <a:ext cx="7207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136" name="Group 13"/>
          <p:cNvGrpSpPr/>
          <p:nvPr/>
        </p:nvGrpSpPr>
        <p:grpSpPr bwMode="auto">
          <a:xfrm>
            <a:off x="539750" y="1123950"/>
            <a:ext cx="1933575" cy="463550"/>
            <a:chOff x="0" y="0"/>
            <a:chExt cx="1933289" cy="461963"/>
          </a:xfrm>
        </p:grpSpPr>
        <p:sp>
          <p:nvSpPr>
            <p:cNvPr id="48153" name="圆角矩形 18"/>
            <p:cNvSpPr>
              <a:spLocks noChangeArrowheads="1"/>
            </p:cNvSpPr>
            <p:nvPr/>
          </p:nvSpPr>
          <p:spPr bwMode="auto">
            <a:xfrm>
              <a:off x="0" y="3135"/>
              <a:ext cx="1778000" cy="4492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3C7D4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ECADC4"/>
              </a:solidFill>
              <a:round/>
            </a:ln>
          </p:spPr>
          <p:txBody>
            <a:bodyPr anchor="ctr"/>
            <a:lstStyle/>
            <a:p>
              <a:pPr algn="ctr" eaLnBrk="0" hangingPunct="0"/>
              <a:endParaRPr lang="zh-CN" altLang="zh-CN" sz="24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8154" name="文本框 19"/>
            <p:cNvSpPr>
              <a:spLocks noChangeArrowheads="1"/>
            </p:cNvSpPr>
            <p:nvPr/>
          </p:nvSpPr>
          <p:spPr bwMode="auto">
            <a:xfrm>
              <a:off x="228314" y="0"/>
              <a:ext cx="17049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  <a:sym typeface="黑体" panose="02010609060101010101" pitchFamily="49" charset="-122"/>
                </a:rPr>
                <a:t>重点词汇</a:t>
              </a:r>
            </a:p>
          </p:txBody>
        </p:sp>
      </p:grpSp>
      <p:sp>
        <p:nvSpPr>
          <p:cNvPr id="23" name="对角圆角矩形 22"/>
          <p:cNvSpPr/>
          <p:nvPr/>
        </p:nvSpPr>
        <p:spPr>
          <a:xfrm>
            <a:off x="1187450" y="115888"/>
            <a:ext cx="3024188" cy="598487"/>
          </a:xfrm>
          <a:prstGeom prst="round2DiagRect">
            <a:avLst/>
          </a:prstGeom>
          <a:solidFill>
            <a:srgbClr val="0066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重难点探究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" name="矩形 6"/>
          <p:cNvSpPr>
            <a:spLocks noChangeArrowheads="1"/>
          </p:cNvSpPr>
          <p:nvPr/>
        </p:nvSpPr>
        <p:spPr bwMode="auto">
          <a:xfrm>
            <a:off x="2865438" y="1781175"/>
            <a:ext cx="19383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sym typeface="华文楷体" panose="02010600040101010101" pitchFamily="2" charset="-122"/>
              </a:rPr>
              <a:t>father</a:t>
            </a:r>
          </a:p>
          <a:p>
            <a:pPr algn="ctr" eaLnBrk="0" hangingPunct="0"/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父亲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;</a:t>
            </a:r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爸爸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3084513" y="3216275"/>
            <a:ext cx="165258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mother</a:t>
            </a:r>
          </a:p>
          <a:p>
            <a:pPr algn="ctr" eaLnBrk="0" hangingPunct="0"/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母亲</a:t>
            </a:r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;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妈妈</a:t>
            </a:r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698500" y="3216275"/>
            <a:ext cx="118903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sym typeface="华文楷体" panose="02010600040101010101" pitchFamily="2" charset="-122"/>
              </a:rPr>
              <a:t>grand</a:t>
            </a:r>
            <a:r>
              <a:rPr lang="en-US" altLang="zh-CN" sz="32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</a:t>
            </a:r>
          </a:p>
          <a:p>
            <a:pPr algn="ctr" eaLnBrk="0" hangingPunct="0"/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大</a:t>
            </a:r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)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3073400" y="4648200"/>
            <a:ext cx="15367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parent</a:t>
            </a:r>
          </a:p>
          <a:p>
            <a:pPr algn="ctr" eaLnBrk="0" hangingPunct="0"/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父亲</a:t>
            </a:r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;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母亲</a:t>
            </a:r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1770063" y="2171700"/>
            <a:ext cx="1544637" cy="1246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 flipV="1">
            <a:off x="1781175" y="3568700"/>
            <a:ext cx="1393825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>
            <a:off x="1778000" y="3708400"/>
            <a:ext cx="1501775" cy="138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5956300" y="1704975"/>
            <a:ext cx="2563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sym typeface="华文楷体" panose="02010600040101010101" pitchFamily="2" charset="-122"/>
              </a:rPr>
              <a:t>grandfather</a:t>
            </a:r>
          </a:p>
          <a:p>
            <a:pPr algn="ctr" eaLnBrk="0" hangingPunct="0"/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外</a:t>
            </a: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祖父</a:t>
            </a:r>
          </a:p>
        </p:txBody>
      </p:sp>
      <p:sp>
        <p:nvSpPr>
          <p:cNvPr id="15" name="矩形 8"/>
          <p:cNvSpPr>
            <a:spLocks noChangeArrowheads="1"/>
          </p:cNvSpPr>
          <p:nvPr/>
        </p:nvSpPr>
        <p:spPr bwMode="auto">
          <a:xfrm>
            <a:off x="5956300" y="3200400"/>
            <a:ext cx="2833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grandmother</a:t>
            </a:r>
          </a:p>
          <a:p>
            <a:pPr algn="ctr" eaLnBrk="0" hangingPunct="0"/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外</a:t>
            </a:r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祖母</a:t>
            </a:r>
          </a:p>
        </p:txBody>
      </p:sp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6022975" y="4656138"/>
            <a:ext cx="25622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grandparent</a:t>
            </a:r>
          </a:p>
          <a:p>
            <a:pPr algn="ctr" eaLnBrk="0" hangingPunct="0"/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外</a:t>
            </a:r>
            <a:r>
              <a:rPr lang="en-US" altLang="zh-CN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Times New Roman" panose="02020603050405020304" pitchFamily="18" charset="0"/>
              </a:rPr>
              <a:t>祖父母</a:t>
            </a:r>
          </a:p>
        </p:txBody>
      </p:sp>
      <p:cxnSp>
        <p:nvCxnSpPr>
          <p:cNvPr id="20" name="直接箭头连接符 19"/>
          <p:cNvCxnSpPr>
            <a:cxnSpLocks noChangeShapeType="1"/>
          </p:cNvCxnSpPr>
          <p:nvPr/>
        </p:nvCxnSpPr>
        <p:spPr bwMode="auto">
          <a:xfrm flipV="1">
            <a:off x="4564063" y="2135188"/>
            <a:ext cx="150495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箭头连接符 20"/>
          <p:cNvCxnSpPr>
            <a:cxnSpLocks noChangeShapeType="1"/>
          </p:cNvCxnSpPr>
          <p:nvPr/>
        </p:nvCxnSpPr>
        <p:spPr bwMode="auto">
          <a:xfrm flipV="1">
            <a:off x="4598988" y="3562350"/>
            <a:ext cx="1506537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箭头连接符 21"/>
          <p:cNvCxnSpPr>
            <a:cxnSpLocks noChangeShapeType="1"/>
          </p:cNvCxnSpPr>
          <p:nvPr/>
        </p:nvCxnSpPr>
        <p:spPr bwMode="auto">
          <a:xfrm flipV="1">
            <a:off x="4564063" y="4938713"/>
            <a:ext cx="150495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5" grpId="0" bldLvl="0"/>
      <p:bldP spid="6" grpId="0" bldLvl="0"/>
      <p:bldP spid="7" grpId="0" bldLvl="0"/>
      <p:bldP spid="14" grpId="0" bldLvl="0"/>
      <p:bldP spid="15" grpId="0" bldLvl="0"/>
      <p:bldP spid="16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全屏显示(4:3)</PresentationFormat>
  <Paragraphs>158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Kozuka Gothic Pro H</vt:lpstr>
      <vt:lpstr>方正大黑简体</vt:lpstr>
      <vt:lpstr>黑体</vt:lpstr>
      <vt:lpstr>华文行楷</vt:lpstr>
      <vt:lpstr>华文楷体</vt:lpstr>
      <vt:lpstr>楷体</vt:lpstr>
      <vt:lpstr>宋体</vt:lpstr>
      <vt:lpstr>微软雅黑</vt:lpstr>
      <vt:lpstr>Arial</vt:lpstr>
      <vt:lpstr>Baskerville Old Face</vt:lpstr>
      <vt:lpstr>Calibri</vt:lpstr>
      <vt:lpstr>Times New Roman</vt:lpstr>
      <vt:lpstr>WWW.2PPT.COM
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2018-02-09T00:47:00Z</dcterms:created>
  <dcterms:modified xsi:type="dcterms:W3CDTF">2023-01-17T03:31:33Z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B1419637EBE8409396057A89FF719AAF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