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3" r:id="rId2"/>
    <p:sldId id="275" r:id="rId3"/>
    <p:sldId id="430" r:id="rId4"/>
    <p:sldId id="431" r:id="rId5"/>
    <p:sldId id="454" r:id="rId6"/>
    <p:sldId id="432" r:id="rId7"/>
    <p:sldId id="450" r:id="rId8"/>
    <p:sldId id="449" r:id="rId9"/>
    <p:sldId id="455" r:id="rId10"/>
    <p:sldId id="433" r:id="rId11"/>
    <p:sldId id="456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20B4F02F-4ADB-4CC7-90D1-301E9A0B2FC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8F38218-395E-4222-8710-768C322EF2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38218-395E-4222-8710-768C322EF24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314826" y="679070"/>
            <a:ext cx="4702103" cy="3785362"/>
          </a:xfrm>
          <a:custGeom>
            <a:avLst/>
            <a:gdLst>
              <a:gd name="connsiteX0" fmla="*/ 4479243 w 6269470"/>
              <a:gd name="connsiteY0" fmla="*/ 732874 h 5047149"/>
              <a:gd name="connsiteX1" fmla="*/ 6269470 w 6269470"/>
              <a:gd name="connsiteY1" fmla="*/ 2523573 h 5047149"/>
              <a:gd name="connsiteX2" fmla="*/ 4479243 w 6269470"/>
              <a:gd name="connsiteY2" fmla="*/ 4314272 h 5047149"/>
              <a:gd name="connsiteX3" fmla="*/ 2689016 w 6269470"/>
              <a:gd name="connsiteY3" fmla="*/ 2523573 h 5047149"/>
              <a:gd name="connsiteX4" fmla="*/ 4479243 w 6269470"/>
              <a:gd name="connsiteY4" fmla="*/ 732874 h 5047149"/>
              <a:gd name="connsiteX5" fmla="*/ 2522398 w 6269470"/>
              <a:gd name="connsiteY5" fmla="*/ 0 h 5047149"/>
              <a:gd name="connsiteX6" fmla="*/ 4114696 w 6269470"/>
              <a:gd name="connsiteY6" fmla="*/ 565929 h 5047149"/>
              <a:gd name="connsiteX7" fmla="*/ 4148778 w 6269470"/>
              <a:gd name="connsiteY7" fmla="*/ 596737 h 5047149"/>
              <a:gd name="connsiteX8" fmla="*/ 4084973 w 6269470"/>
              <a:gd name="connsiteY8" fmla="*/ 606477 h 5047149"/>
              <a:gd name="connsiteX9" fmla="*/ 2522906 w 6269470"/>
              <a:gd name="connsiteY9" fmla="*/ 2523573 h 5047149"/>
              <a:gd name="connsiteX10" fmla="*/ 4084973 w 6269470"/>
              <a:gd name="connsiteY10" fmla="*/ 4440669 h 5047149"/>
              <a:gd name="connsiteX11" fmla="*/ 4152117 w 6269470"/>
              <a:gd name="connsiteY11" fmla="*/ 4450919 h 5047149"/>
              <a:gd name="connsiteX12" fmla="*/ 4147893 w 6269470"/>
              <a:gd name="connsiteY12" fmla="*/ 4454798 h 5047149"/>
              <a:gd name="connsiteX13" fmla="*/ 1245423 w 6269470"/>
              <a:gd name="connsiteY13" fmla="*/ 4700368 h 5047149"/>
              <a:gd name="connsiteX14" fmla="*/ 1240685 w 6269470"/>
              <a:gd name="connsiteY14" fmla="*/ 4695629 h 5047149"/>
              <a:gd name="connsiteX15" fmla="*/ 167468 w 6269470"/>
              <a:gd name="connsiteY15" fmla="*/ 4989405 h 5047149"/>
              <a:gd name="connsiteX16" fmla="*/ 139038 w 6269470"/>
              <a:gd name="connsiteY16" fmla="*/ 4804616 h 5047149"/>
              <a:gd name="connsiteX17" fmla="*/ 657871 w 6269470"/>
              <a:gd name="connsiteY17" fmla="*/ 4217064 h 5047149"/>
              <a:gd name="connsiteX18" fmla="*/ 631818 w 6269470"/>
              <a:gd name="connsiteY18" fmla="*/ 4195750 h 5047149"/>
              <a:gd name="connsiteX19" fmla="*/ 738428 w 6269470"/>
              <a:gd name="connsiteY19" fmla="*/ 739172 h 5047149"/>
              <a:gd name="connsiteX20" fmla="*/ 2522398 w 6269470"/>
              <a:gd name="connsiteY20" fmla="*/ 0 h 504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69470" h="5047149">
                <a:moveTo>
                  <a:pt x="4479243" y="732874"/>
                </a:moveTo>
                <a:cubicBezTo>
                  <a:pt x="5467958" y="732874"/>
                  <a:pt x="6269470" y="1534597"/>
                  <a:pt x="6269470" y="2523573"/>
                </a:cubicBezTo>
                <a:cubicBezTo>
                  <a:pt x="6269470" y="3512549"/>
                  <a:pt x="5467958" y="4314272"/>
                  <a:pt x="4479243" y="4314272"/>
                </a:cubicBezTo>
                <a:cubicBezTo>
                  <a:pt x="3490528" y="4314272"/>
                  <a:pt x="2689016" y="3512549"/>
                  <a:pt x="2689016" y="2523573"/>
                </a:cubicBezTo>
                <a:cubicBezTo>
                  <a:pt x="2689016" y="1534597"/>
                  <a:pt x="3490528" y="732874"/>
                  <a:pt x="4479243" y="732874"/>
                </a:cubicBezTo>
                <a:close/>
                <a:moveTo>
                  <a:pt x="2522398" y="0"/>
                </a:moveTo>
                <a:cubicBezTo>
                  <a:pt x="3087288" y="0"/>
                  <a:pt x="3652176" y="188644"/>
                  <a:pt x="4114696" y="565929"/>
                </a:cubicBezTo>
                <a:lnTo>
                  <a:pt x="4148778" y="596737"/>
                </a:lnTo>
                <a:lnTo>
                  <a:pt x="4084973" y="606477"/>
                </a:lnTo>
                <a:cubicBezTo>
                  <a:pt x="3193503" y="788946"/>
                  <a:pt x="2522906" y="1577926"/>
                  <a:pt x="2522906" y="2523573"/>
                </a:cubicBezTo>
                <a:cubicBezTo>
                  <a:pt x="2522906" y="3469221"/>
                  <a:pt x="3193503" y="4258200"/>
                  <a:pt x="4084973" y="4440669"/>
                </a:cubicBezTo>
                <a:lnTo>
                  <a:pt x="4152117" y="4450919"/>
                </a:lnTo>
                <a:lnTo>
                  <a:pt x="4147893" y="4454798"/>
                </a:lnTo>
                <a:cubicBezTo>
                  <a:pt x="3320175" y="5152218"/>
                  <a:pt x="2151632" y="5233429"/>
                  <a:pt x="1245423" y="4700368"/>
                </a:cubicBezTo>
                <a:lnTo>
                  <a:pt x="1240685" y="4695629"/>
                </a:lnTo>
                <a:cubicBezTo>
                  <a:pt x="859252" y="4984667"/>
                  <a:pt x="451767" y="5034412"/>
                  <a:pt x="167468" y="4989405"/>
                </a:cubicBezTo>
                <a:cubicBezTo>
                  <a:pt x="72696" y="4975190"/>
                  <a:pt x="53743" y="4847266"/>
                  <a:pt x="139038" y="4804616"/>
                </a:cubicBezTo>
                <a:cubicBezTo>
                  <a:pt x="399641" y="4676676"/>
                  <a:pt x="563115" y="4423184"/>
                  <a:pt x="657871" y="4217064"/>
                </a:cubicBezTo>
                <a:lnTo>
                  <a:pt x="631818" y="4195750"/>
                </a:lnTo>
                <a:cubicBezTo>
                  <a:pt x="-244756" y="3203073"/>
                  <a:pt x="-209226" y="1686822"/>
                  <a:pt x="738428" y="739172"/>
                </a:cubicBezTo>
                <a:cubicBezTo>
                  <a:pt x="1231208" y="246392"/>
                  <a:pt x="1876793" y="0"/>
                  <a:pt x="252239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defRPr>
            </a:lvl1pPr>
          </a:lstStyle>
          <a:p>
            <a:pPr marL="0" lvl="0" algn="ctr"/>
            <a:endParaRPr lang="en-ID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315686" y="0"/>
            <a:ext cx="340688" cy="8164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latin typeface="Abadi" panose="020B0604020104020204" pitchFamily="34" charset="0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315686" y="0"/>
            <a:ext cx="340688" cy="8164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latin typeface="Abadi" panose="020B0604020104020204" pitchFamily="34" charset="0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486" y="160565"/>
            <a:ext cx="8665029" cy="4822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30116" y="1009984"/>
            <a:ext cx="3827860" cy="3082528"/>
          </a:xfrm>
        </p:spPr>
      </p:pic>
      <p:grpSp>
        <p:nvGrpSpPr>
          <p:cNvPr id="40" name="组合 39"/>
          <p:cNvGrpSpPr/>
          <p:nvPr/>
        </p:nvGrpSpPr>
        <p:grpSpPr>
          <a:xfrm>
            <a:off x="664114" y="2115445"/>
            <a:ext cx="4463057" cy="1092240"/>
            <a:chOff x="1571361" y="2735515"/>
            <a:chExt cx="5950742" cy="1456320"/>
          </a:xfrm>
        </p:grpSpPr>
        <p:sp>
          <p:nvSpPr>
            <p:cNvPr id="41" name="矩形 40"/>
            <p:cNvSpPr/>
            <p:nvPr/>
          </p:nvSpPr>
          <p:spPr bwMode="auto">
            <a:xfrm>
              <a:off x="1602936" y="2735515"/>
              <a:ext cx="5919167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3000" b="1" kern="100" dirty="0">
                  <a:latin typeface="Abadi" panose="020B0604020104020204" pitchFamily="34" charset="0"/>
                  <a:cs typeface="+mn-ea"/>
                  <a:sym typeface="+mn-lt"/>
                </a:rPr>
                <a:t>3.3.2 </a:t>
              </a:r>
              <a:r>
                <a:rPr lang="zh-CN" altLang="en-US" sz="3000" b="1" kern="100" dirty="0">
                  <a:latin typeface="Abadi" panose="020B0604020104020204" pitchFamily="34" charset="0"/>
                  <a:cs typeface="+mn-ea"/>
                  <a:sym typeface="+mn-lt"/>
                </a:rPr>
                <a:t>解一元一次程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4" name="矩形 43"/>
          <p:cNvSpPr/>
          <p:nvPr/>
        </p:nvSpPr>
        <p:spPr bwMode="auto">
          <a:xfrm>
            <a:off x="664114" y="1578096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latin typeface="Abadi" panose="020B0604020104020204" pitchFamily="34" charset="0"/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64115" y="3137340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64115" y="2814035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latin typeface="Abadi" panose="020B0604020104020204" pitchFamily="34" charset="0"/>
                <a:cs typeface="+mn-ea"/>
                <a:sym typeface="+mn-lt"/>
              </a:rPr>
              <a:t>解一元一次方程 </a:t>
            </a:r>
            <a:r>
              <a:rPr lang="en-US" altLang="zh-CN" dirty="0">
                <a:latin typeface="Abadi" panose="020B0604020104020204" pitchFamily="34" charset="0"/>
                <a:cs typeface="+mn-ea"/>
                <a:sym typeface="+mn-lt"/>
              </a:rPr>
              <a:t>——</a:t>
            </a:r>
            <a:r>
              <a:rPr lang="zh-CN" altLang="en-US" dirty="0">
                <a:latin typeface="Abadi" panose="020B0604020104020204" pitchFamily="34" charset="0"/>
                <a:cs typeface="+mn-ea"/>
                <a:sym typeface="+mn-lt"/>
              </a:rPr>
              <a:t>（去分</a:t>
            </a:r>
            <a:r>
              <a:rPr lang="zh-CN" altLang="en-US" dirty="0" smtClean="0">
                <a:latin typeface="Abadi" panose="020B0604020104020204" pitchFamily="34" charset="0"/>
                <a:cs typeface="+mn-ea"/>
                <a:sym typeface="+mn-lt"/>
              </a:rPr>
              <a:t>母）</a:t>
            </a:r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80396" y="3942541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790217" y="809602"/>
                <a:ext cx="4879221" cy="3524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spAutoFit/>
              </a:bodyPr>
              <a:lstStyle/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zh-CN" altLang="en-US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．解方程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</m:t>
                        </m:r>
                      </m:num>
                      <m:den>
                        <m:r>
                          <a:rPr lang="zh-CN" altLang="en-US" sz="1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zh-CN" alt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4−</m:t>
                        </m:r>
                        <m:r>
                          <a:rPr lang="zh-CN" alt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1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18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</m:t>
                    </m:r>
                  </m:oMath>
                </a14:m>
                <a:r>
                  <a:rPr lang="zh-CN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去分母正确的是（</a:t>
                </a:r>
                <a:r>
                  <a:rPr lang="zh-CN" altLang="en-US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  ）</a:t>
                </a:r>
                <a:endParaRPr lang="en-US" altLang="zh-CN" sz="1800" b="1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A.2(x-1)-3(4-x)=1</a:t>
                </a:r>
              </a:p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B.2x-1-12+x=1</a:t>
                </a:r>
              </a:p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C.2(x-1)-3(4-x)=6</a:t>
                </a:r>
              </a:p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800" b="1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D. 2x-1-12-3x=6</a:t>
                </a:r>
                <a:endParaRPr lang="zh-CN" altLang="en-US" sz="18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 eaLnBrk="0" fontAlgn="base" hangingPunct="0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0217" y="809602"/>
                <a:ext cx="4879221" cy="3524298"/>
              </a:xfrm>
              <a:prstGeom prst="rect">
                <a:avLst/>
              </a:prstGeom>
              <a:blipFill rotWithShape="1">
                <a:blip r:embed="rId3"/>
                <a:stretch>
                  <a:fillRect l="-6" t="-17" r="-153" b="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899593" y="291047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685800"/>
            <a:endParaRPr lang="zh-CN" altLang="en-US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4135211" y="1855209"/>
                <a:ext cx="4572000" cy="2759345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>
                  <a:lnSpc>
                    <a:spcPct val="200000"/>
                  </a:lnSpc>
                </a:pPr>
                <a:r>
                  <a:rPr lang="zh-CN" altLang="en-US" sz="1500" dirty="0">
                    <a:latin typeface="Abadi" panose="020B0604020104020204" pitchFamily="34" charset="0"/>
                    <a:cs typeface="+mn-ea"/>
                    <a:sym typeface="+mn-lt"/>
                  </a:rPr>
                  <a:t>【答案】C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1500" dirty="0">
                    <a:latin typeface="Abadi" panose="020B0604020104020204" pitchFamily="34" charset="0"/>
                    <a:cs typeface="+mn-ea"/>
                    <a:sym typeface="+mn-lt"/>
                  </a:rPr>
                  <a:t>【解析】试题解析：方程两边同乘以6得，</a:t>
                </a:r>
                <a14:m>
                  <m:oMath xmlns:m="http://schemas.openxmlformats.org/officeDocument/2006/math">
                    <m:r>
                      <a:rPr lang="zh-CN" altLang="en-US" sz="15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6×</m:t>
                    </m:r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zh-CN" altLang="en-US" sz="15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−6×</m:t>
                    </m:r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4−</m:t>
                        </m:r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15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=6×1</m:t>
                    </m:r>
                  </m:oMath>
                </a14:m>
                <a:r>
                  <a:rPr lang="zh-CN" altLang="en-US" sz="1500" dirty="0"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1500" dirty="0">
                    <a:latin typeface="Abadi" panose="020B0604020104020204" pitchFamily="34" charset="0"/>
                    <a:cs typeface="+mn-ea"/>
                    <a:sym typeface="+mn-lt"/>
                  </a:rPr>
                  <a:t>即2（x-1）-3(4-x)=6，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1500" dirty="0">
                    <a:latin typeface="Abadi" panose="020B0604020104020204" pitchFamily="34" charset="0"/>
                    <a:cs typeface="+mn-ea"/>
                    <a:sym typeface="+mn-lt"/>
                  </a:rPr>
                  <a:t>故选C.</a:t>
                </a: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211" y="1855209"/>
                <a:ext cx="4572000" cy="2759345"/>
              </a:xfrm>
              <a:prstGeom prst="rect">
                <a:avLst/>
              </a:prstGeom>
              <a:blipFill rotWithShape="1">
                <a:blip r:embed="rId4"/>
                <a:stretch>
                  <a:fillRect l="-2" t="-14" r="2" b="-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本框 47"/>
              <p:cNvSpPr txBox="1"/>
              <p:nvPr/>
            </p:nvSpPr>
            <p:spPr>
              <a:xfrm>
                <a:off x="790218" y="1598296"/>
                <a:ext cx="3438056" cy="524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685800"/>
                <a:r>
                  <a:rPr lang="zh-CN" altLang="en-US" sz="24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解方程</a:t>
                </a:r>
                <a14:m>
                  <m:oMath xmlns:m="http://schemas.openxmlformats.org/officeDocument/2006/math">
                    <m:r>
                      <a:rPr lang="zh-CN" alt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：</m:t>
                    </m:r>
                    <m:f>
                      <m:fPr>
                        <m:ctrlPr>
                          <a:rPr lang="zh-CN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0.3</m:t>
                        </m:r>
                      </m:den>
                    </m:f>
                    <m: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=1+</m:t>
                    </m:r>
                    <m:f>
                      <m:fPr>
                        <m:ctrlPr>
                          <a:rPr lang="zh-CN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1.2−0.3</m:t>
                        </m:r>
                        <m:r>
                          <a:rPr lang="zh-CN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0.2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8" name="文本框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18" y="1598296"/>
                <a:ext cx="3438056" cy="524615"/>
              </a:xfrm>
              <a:prstGeom prst="rect">
                <a:avLst/>
              </a:prstGeom>
              <a:blipFill rotWithShape="1">
                <a:blip r:embed="rId3"/>
                <a:stretch>
                  <a:fillRect l="-8" r="-375" b="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90218" y="385144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969182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latin typeface="Abadi" panose="020B0604020104020204" pitchFamily="34" charset="0"/>
                <a:cs typeface="+mn-ea"/>
                <a:sym typeface="+mn-lt"/>
              </a:rPr>
              <a:t>1.</a:t>
            </a:r>
            <a:r>
              <a:rPr lang="zh-CN" altLang="en-US" dirty="0">
                <a:latin typeface="Abadi" panose="020B0604020104020204" pitchFamily="34" charset="0"/>
                <a:cs typeface="+mn-ea"/>
                <a:sym typeface="+mn-lt"/>
              </a:rPr>
              <a:t>进一步熟悉利用等式的性质解一元一次方程的基本技能。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en-US" altLang="zh-CN" dirty="0" smtClean="0">
                <a:latin typeface="Abadi" panose="020B0604020104020204" pitchFamily="34" charset="0"/>
                <a:cs typeface="+mn-ea"/>
                <a:sym typeface="+mn-lt"/>
              </a:rPr>
              <a:t>.</a:t>
            </a:r>
            <a:r>
              <a:rPr lang="zh-CN" altLang="en-US" dirty="0" smtClean="0">
                <a:latin typeface="Abadi" panose="020B0604020104020204" pitchFamily="34" charset="0"/>
                <a:cs typeface="+mn-ea"/>
                <a:sym typeface="+mn-lt"/>
              </a:rPr>
              <a:t>利</a:t>
            </a:r>
            <a:r>
              <a:rPr lang="zh-CN" altLang="en-US" dirty="0">
                <a:latin typeface="Abadi" panose="020B0604020104020204" pitchFamily="34" charset="0"/>
                <a:cs typeface="+mn-ea"/>
                <a:sym typeface="+mn-lt"/>
              </a:rPr>
              <a:t>用去分母方法解一元一次方程。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00224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2827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latin typeface="Abadi" panose="020B0604020104020204" pitchFamily="34" charset="0"/>
                <a:cs typeface="+mn-ea"/>
                <a:sym typeface="+mn-lt"/>
              </a:rPr>
              <a:t>重点：</a:t>
            </a:r>
            <a:r>
              <a:rPr lang="zh-CN" altLang="en-US" sz="1500" dirty="0">
                <a:latin typeface="Abadi" panose="020B0604020104020204" pitchFamily="34" charset="0"/>
                <a:cs typeface="+mn-ea"/>
                <a:sym typeface="+mn-lt"/>
              </a:rPr>
              <a:t>掌握用去分母方法解一元一次方程。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latin typeface="Abadi" panose="020B0604020104020204" pitchFamily="34" charset="0"/>
                <a:cs typeface="+mn-ea"/>
                <a:sym typeface="+mn-lt"/>
              </a:rPr>
              <a:t>难点：</a:t>
            </a:r>
            <a:r>
              <a:rPr lang="zh-CN" altLang="en-US" sz="1500" dirty="0">
                <a:latin typeface="Abadi" panose="020B0604020104020204" pitchFamily="34" charset="0"/>
                <a:cs typeface="+mn-ea"/>
                <a:sym typeface="+mn-lt"/>
              </a:rPr>
              <a:t>灵活用去分母方法解一元一次方程。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7519" y="1017502"/>
            <a:ext cx="8208963" cy="4154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500" kern="0" dirty="0">
                <a:solidFill>
                  <a:srgbClr val="00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   </a:t>
            </a:r>
            <a:r>
              <a:rPr lang="zh-CN" altLang="en-US" sz="1500" b="0" kern="0" dirty="0">
                <a:solidFill>
                  <a:srgbClr val="00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一个数，它的三分之二，它的一半，它的七分之一，它的全部，加起来总共是</a:t>
            </a:r>
            <a:r>
              <a:rPr lang="en-US" altLang="zh-CN" sz="1500" b="0" kern="0" dirty="0">
                <a:solidFill>
                  <a:srgbClr val="00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33</a:t>
            </a:r>
            <a:r>
              <a:rPr lang="zh-CN" altLang="en-US" sz="1500" b="0" kern="0" dirty="0">
                <a:solidFill>
                  <a:srgbClr val="00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，求这个数</a:t>
            </a:r>
            <a:r>
              <a:rPr lang="en-US" altLang="zh-CN" sz="1500" b="0" kern="0" dirty="0">
                <a:solidFill>
                  <a:srgbClr val="00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.</a:t>
            </a:r>
            <a:endParaRPr lang="zh-CN" altLang="en-US" sz="1500" b="0" dirty="0">
              <a:solidFill>
                <a:prstClr val="black"/>
              </a:solidFill>
              <a:latin typeface="Abadi" panose="020B060402010402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2730" y="1389372"/>
            <a:ext cx="6190788" cy="341632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  <a:defRPr/>
            </a:pPr>
            <a:r>
              <a:rPr lang="zh-CN" altLang="en-US" sz="15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分析：</a:t>
            </a:r>
            <a:endParaRPr lang="en-US" altLang="zh-CN" sz="1500" b="1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设这个数为</a:t>
            </a:r>
            <a:r>
              <a:rPr lang="en-US" altLang="zh-CN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x.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它的三分之二为</a:t>
            </a:r>
            <a:r>
              <a:rPr lang="zh-CN" altLang="en-US" sz="1500" u="sng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             </a:t>
            </a: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它的一半为</a:t>
            </a:r>
            <a:r>
              <a:rPr lang="zh-CN" altLang="en-US" sz="1500" u="sng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                </a:t>
            </a: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它的七分之一为</a:t>
            </a:r>
            <a:r>
              <a:rPr lang="zh-CN" altLang="en-US" sz="1500" u="sng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               </a:t>
            </a:r>
            <a:r>
              <a:rPr lang="zh-CN" altLang="en-US" sz="15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；</a:t>
            </a:r>
            <a:endParaRPr lang="en-US" altLang="zh-CN" sz="15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  <a:buFontTx/>
              <a:buAutoNum type="arabicParenBoth"/>
              <a:defRPr/>
            </a:pPr>
            <a:endParaRPr lang="zh-CN" altLang="en-US" sz="15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8"/>
              <p:cNvSpPr txBox="1"/>
              <p:nvPr/>
            </p:nvSpPr>
            <p:spPr>
              <a:xfrm>
                <a:off x="2351338" y="2403691"/>
                <a:ext cx="768735" cy="5360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endParaRPr lang="zh-CN" altLang="en-US" sz="2100" dirty="0">
                  <a:solidFill>
                    <a:srgbClr val="0033CC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338" y="2403691"/>
                <a:ext cx="768735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74" t="-40" r="41" b="-302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9"/>
              <p:cNvSpPr txBox="1"/>
              <p:nvPr/>
            </p:nvSpPr>
            <p:spPr>
              <a:xfrm>
                <a:off x="3181752" y="3985973"/>
                <a:ext cx="4241414" cy="6027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400" dirty="0" err="1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x+x</a:t>
                </a:r>
                <a:r>
                  <a:rPr lang="en-US" altLang="zh-CN" sz="24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=33</a:t>
                </a:r>
                <a:endParaRPr lang="zh-CN" altLang="en-US" sz="2400" dirty="0">
                  <a:solidFill>
                    <a:srgbClr val="0033CC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752" y="3985973"/>
                <a:ext cx="4241414" cy="602762"/>
              </a:xfrm>
              <a:prstGeom prst="rect">
                <a:avLst/>
              </a:prstGeom>
              <a:blipFill rotWithShape="1">
                <a:blip r:embed="rId4"/>
                <a:stretch>
                  <a:fillRect l="-9" t="-13" b="-1859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477136" y="4334717"/>
            <a:ext cx="564000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en-US" altLang="zh-CN" sz="18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(5)</a:t>
            </a:r>
            <a:r>
              <a:rPr lang="zh-CN" altLang="en-US" sz="18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根据题意可列方程为</a:t>
            </a:r>
            <a:r>
              <a:rPr lang="en-US" altLang="zh-CN" sz="18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________________________</a:t>
            </a:r>
            <a:r>
              <a:rPr lang="zh-CN" altLang="en-US" sz="18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 </a:t>
            </a:r>
          </a:p>
        </p:txBody>
      </p:sp>
      <p:sp>
        <p:nvSpPr>
          <p:cNvPr id="11" name="卷形: 水平 10"/>
          <p:cNvSpPr/>
          <p:nvPr/>
        </p:nvSpPr>
        <p:spPr>
          <a:xfrm>
            <a:off x="5582402" y="1765416"/>
            <a:ext cx="2560412" cy="710103"/>
          </a:xfrm>
          <a:prstGeom prst="horizontalScroll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500" b="1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已知合计为</a:t>
            </a:r>
            <a:r>
              <a:rPr lang="en-US" altLang="zh-CN" sz="1500" b="1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33</a:t>
            </a:r>
            <a:endParaRPr lang="zh-CN" altLang="en-US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641823" y="3745859"/>
            <a:ext cx="1349187" cy="1349187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698403" y="3277618"/>
            <a:ext cx="325079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等式中含有分数，如何求得方程的解呢？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8"/>
              <p:cNvSpPr txBox="1"/>
              <p:nvPr/>
            </p:nvSpPr>
            <p:spPr>
              <a:xfrm>
                <a:off x="2091060" y="2943469"/>
                <a:ext cx="1029013" cy="51220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endParaRPr lang="zh-CN" altLang="en-US" sz="2800" dirty="0">
                  <a:solidFill>
                    <a:srgbClr val="0033CC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7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060" y="2943469"/>
                <a:ext cx="1029013" cy="512208"/>
              </a:xfrm>
              <a:prstGeom prst="rect">
                <a:avLst/>
              </a:prstGeom>
              <a:blipFill rotWithShape="1">
                <a:blip r:embed="rId6"/>
                <a:stretch>
                  <a:fillRect t="-48" r="31" b="-371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8"/>
              <p:cNvSpPr txBox="1"/>
              <p:nvPr/>
            </p:nvSpPr>
            <p:spPr>
              <a:xfrm>
                <a:off x="2378009" y="3512271"/>
                <a:ext cx="1029013" cy="51288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0033CC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endParaRPr lang="zh-CN" altLang="en-US" sz="2800" dirty="0">
                  <a:solidFill>
                    <a:srgbClr val="0033CC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009" y="3512271"/>
                <a:ext cx="1029013" cy="512882"/>
              </a:xfrm>
              <a:prstGeom prst="rect">
                <a:avLst/>
              </a:prstGeom>
              <a:blipFill rotWithShape="1">
                <a:blip r:embed="rId7"/>
                <a:stretch>
                  <a:fillRect l="-55" t="-17" r="24" b="-269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790218" y="385144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 animBg="1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501719" y="1004884"/>
                <a:ext cx="8140563" cy="4027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1500" b="1" dirty="0">
                    <a:latin typeface="Abadi" panose="020B0604020104020204" pitchFamily="34" charset="0"/>
                    <a:cs typeface="+mn-ea"/>
                    <a:sym typeface="+mn-lt"/>
                  </a:rPr>
                  <a:t>如何求方程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1500" dirty="0" err="1">
                    <a:latin typeface="Abadi" panose="020B0604020104020204" pitchFamily="34" charset="0"/>
                    <a:cs typeface="+mn-ea"/>
                    <a:sym typeface="+mn-lt"/>
                  </a:rPr>
                  <a:t>x+x</a:t>
                </a:r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=33</a:t>
                </a:r>
                <a:r>
                  <a:rPr lang="zh-CN" altLang="en-US" sz="1500" b="1" dirty="0">
                    <a:latin typeface="Abadi" panose="020B0604020104020204" pitchFamily="34" charset="0"/>
                    <a:cs typeface="+mn-ea"/>
                    <a:sym typeface="+mn-lt"/>
                  </a:rPr>
                  <a:t>的解？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19" y="1004884"/>
                <a:ext cx="8140563" cy="402707"/>
              </a:xfrm>
              <a:prstGeom prst="rect">
                <a:avLst/>
              </a:prstGeom>
              <a:blipFill rotWithShape="1">
                <a:blip r:embed="rId3"/>
                <a:stretch>
                  <a:fillRect l="-1" t="-78" r="7" b="107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双波形 5"/>
          <p:cNvSpPr/>
          <p:nvPr/>
        </p:nvSpPr>
        <p:spPr>
          <a:xfrm>
            <a:off x="5542459" y="1017377"/>
            <a:ext cx="3099823" cy="527630"/>
          </a:xfrm>
          <a:prstGeom prst="doubleWave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把它变成</a:t>
            </a:r>
            <a:r>
              <a:rPr lang="en-US" altLang="zh-CN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x=a</a:t>
            </a:r>
            <a:r>
              <a:rPr lang="zh-CN" altLang="en-US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（常数）的形式</a:t>
            </a: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568586" y="1884847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571015" y="2792336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559061" y="3693089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559061" y="372719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合并同类项</a:t>
            </a: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3594966" y="4338969"/>
            <a:ext cx="4694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1830599" y="1418921"/>
                <a:ext cx="1593224" cy="39688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1500" dirty="0" err="1">
                    <a:latin typeface="Abadi" panose="020B0604020104020204" pitchFamily="34" charset="0"/>
                    <a:cs typeface="+mn-ea"/>
                    <a:sym typeface="+mn-lt"/>
                  </a:rPr>
                  <a:t>x+x</a:t>
                </a:r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=33</a:t>
                </a:r>
                <a:endParaRPr lang="zh-CN" altLang="en-US" sz="1500" dirty="0"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599" y="1418921"/>
                <a:ext cx="1593224" cy="396888"/>
              </a:xfrm>
              <a:prstGeom prst="rect">
                <a:avLst/>
              </a:prstGeom>
              <a:blipFill rotWithShape="1">
                <a:blip r:embed="rId4"/>
                <a:stretch>
                  <a:fillRect l="-33" t="-83" r="-2397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/>
          <p:cNvSpPr txBox="1"/>
          <p:nvPr/>
        </p:nvSpPr>
        <p:spPr>
          <a:xfrm>
            <a:off x="2277016" y="190574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去分母</a:t>
            </a:r>
          </a:p>
        </p:txBody>
      </p:sp>
      <p:sp>
        <p:nvSpPr>
          <p:cNvPr id="27" name="矩形 26"/>
          <p:cNvSpPr/>
          <p:nvPr/>
        </p:nvSpPr>
        <p:spPr>
          <a:xfrm>
            <a:off x="2064815" y="4200094"/>
            <a:ext cx="991297" cy="3000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500" dirty="0">
                <a:latin typeface="Abadi" panose="020B0604020104020204" pitchFamily="34" charset="0"/>
                <a:cs typeface="+mn-ea"/>
                <a:sym typeface="+mn-lt"/>
              </a:rPr>
              <a:t>97x=1386</a:t>
            </a:r>
            <a:endParaRPr lang="zh-CN" altLang="en-US" sz="15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110727" y="4652848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endParaRPr lang="zh-CN" altLang="en-US" b="1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4184732" y="4137616"/>
                <a:ext cx="738424" cy="39693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1386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97</m:t>
                        </m:r>
                      </m:den>
                    </m:f>
                  </m:oMath>
                </a14:m>
                <a:endParaRPr lang="zh-CN" altLang="en-US" sz="1500" dirty="0"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732" y="4137616"/>
                <a:ext cx="738424" cy="396935"/>
              </a:xfrm>
              <a:prstGeom prst="rect">
                <a:avLst/>
              </a:prstGeom>
              <a:blipFill rotWithShape="1">
                <a:blip r:embed="rId5"/>
                <a:stretch>
                  <a:fillRect l="-11" t="-149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本框 30"/>
          <p:cNvSpPr txBox="1"/>
          <p:nvPr/>
        </p:nvSpPr>
        <p:spPr>
          <a:xfrm>
            <a:off x="3002843" y="1895944"/>
            <a:ext cx="531357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（观察方程，各分母最小公倍数是</a:t>
            </a:r>
            <a:r>
              <a:rPr lang="en-US" altLang="zh-CN" b="1" dirty="0">
                <a:latin typeface="Abadi" panose="020B0604020104020204" pitchFamily="34" charset="0"/>
                <a:cs typeface="+mn-ea"/>
                <a:sym typeface="+mn-lt"/>
              </a:rPr>
              <a:t>42</a:t>
            </a:r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，所以等式两边同时乘以</a:t>
            </a:r>
            <a:r>
              <a:rPr lang="en-US" altLang="zh-CN" b="1" dirty="0">
                <a:latin typeface="Abadi" panose="020B0604020104020204" pitchFamily="34" charset="0"/>
                <a:cs typeface="+mn-ea"/>
                <a:sym typeface="+mn-lt"/>
              </a:rPr>
              <a:t>42</a:t>
            </a:r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613923" y="2403827"/>
                <a:ext cx="3944028" cy="396840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x×42+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 ×42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 ×42 +x ×42 =33 ×42</a:t>
                </a:r>
                <a:endParaRPr lang="zh-CN" altLang="en-US" sz="1500" dirty="0"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23" y="2403827"/>
                <a:ext cx="3944028" cy="396840"/>
              </a:xfrm>
              <a:prstGeom prst="rect">
                <a:avLst/>
              </a:prstGeom>
              <a:blipFill rotWithShape="1">
                <a:blip r:embed="rId6"/>
                <a:stretch>
                  <a:fillRect l="-13" t="-89" r="-14299" b="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1441955" y="3319841"/>
                <a:ext cx="2254463" cy="30008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r>
                      <a:rPr lang="en-US" altLang="zh-CN" sz="15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8x+ </a:t>
                </a:r>
                <a14:m>
                  <m:oMath xmlns:m="http://schemas.openxmlformats.org/officeDocument/2006/math">
                    <m:r>
                      <a:rPr lang="en-US" altLang="zh-CN" sz="15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1x+ </a:t>
                </a:r>
                <a14:m>
                  <m:oMath xmlns:m="http://schemas.openxmlformats.org/officeDocument/2006/math">
                    <m:r>
                      <a:rPr lang="en-US" altLang="zh-CN" sz="15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</m:oMath>
                </a14:m>
                <a:r>
                  <a:rPr lang="en-US" altLang="zh-CN" sz="1500" dirty="0">
                    <a:latin typeface="Abadi" panose="020B0604020104020204" pitchFamily="34" charset="0"/>
                    <a:cs typeface="+mn-ea"/>
                    <a:sym typeface="+mn-lt"/>
                  </a:rPr>
                  <a:t>x+42x=1386</a:t>
                </a:r>
                <a:endParaRPr lang="zh-CN" altLang="en-US" sz="1500" dirty="0"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955" y="3319841"/>
                <a:ext cx="2254463" cy="300082"/>
              </a:xfrm>
              <a:prstGeom prst="rect">
                <a:avLst/>
              </a:prstGeom>
              <a:blipFill rotWithShape="1">
                <a:blip r:embed="rId7"/>
                <a:stretch>
                  <a:fillRect l="-22" t="-5945" r="-13601" b="1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/>
          <p:cNvSpPr txBox="1"/>
          <p:nvPr/>
        </p:nvSpPr>
        <p:spPr>
          <a:xfrm>
            <a:off x="790218" y="385144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22" grpId="0"/>
      <p:bldP spid="27" grpId="0"/>
      <p:bldP spid="28" grpId="0"/>
      <p:bldP spid="31" grpId="0"/>
      <p:bldP spid="3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361712" y="981997"/>
                <a:ext cx="8140563" cy="4027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1500" b="1" dirty="0">
                    <a:latin typeface="Abadi" panose="020B0604020104020204" pitchFamily="34" charset="0"/>
                    <a:cs typeface="+mn-ea"/>
                    <a:sym typeface="+mn-lt"/>
                  </a:rPr>
                  <a:t>如何求方程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15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−2=</m:t>
                    </m:r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den>
                    </m:f>
                    <m:r>
                      <a:rPr lang="zh-CN" altLang="en-US" sz="15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15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</m:t>
                        </m:r>
                      </m:num>
                      <m:den>
                        <m:r>
                          <a:rPr lang="zh-CN" altLang="en-US" sz="15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1500" b="1" dirty="0">
                    <a:latin typeface="Abadi" panose="020B0604020104020204" pitchFamily="34" charset="0"/>
                    <a:cs typeface="+mn-ea"/>
                    <a:sym typeface="+mn-lt"/>
                  </a:rPr>
                  <a:t>的解？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12" y="981997"/>
                <a:ext cx="8140563" cy="402707"/>
              </a:xfrm>
              <a:prstGeom prst="rect">
                <a:avLst/>
              </a:prstGeom>
              <a:blipFill rotWithShape="1">
                <a:blip r:embed="rId3"/>
                <a:stretch>
                  <a:fillRect l="-5" t="-71" r="3" b="100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双波形 5"/>
          <p:cNvSpPr/>
          <p:nvPr/>
        </p:nvSpPr>
        <p:spPr>
          <a:xfrm>
            <a:off x="5405541" y="895967"/>
            <a:ext cx="3376748" cy="574766"/>
          </a:xfrm>
          <a:prstGeom prst="doubleWave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8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把它变成</a:t>
            </a:r>
            <a:r>
              <a:rPr lang="en-US" altLang="zh-CN" sz="18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x=a</a:t>
            </a:r>
            <a:r>
              <a:rPr lang="zh-CN" altLang="en-US" sz="18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（常数）的形式</a:t>
            </a: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568586" y="1884847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571015" y="2792336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559061" y="3693089"/>
            <a:ext cx="0" cy="433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559061" y="372719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合并同类项</a:t>
            </a: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3594966" y="4338969"/>
            <a:ext cx="4694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959223" y="1414114"/>
                <a:ext cx="3346511" cy="47397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+1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−2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</m:t>
                          </m:r>
                        </m:den>
                      </m:f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+3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223" y="1414114"/>
                <a:ext cx="3346511" cy="473976"/>
              </a:xfrm>
              <a:prstGeom prst="rect">
                <a:avLst/>
              </a:prstGeom>
              <a:blipFill rotWithShape="1">
                <a:blip r:embed="rId4"/>
                <a:stretch>
                  <a:fillRect l="-11" t="-127" r="13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/>
          <p:cNvSpPr txBox="1"/>
          <p:nvPr/>
        </p:nvSpPr>
        <p:spPr>
          <a:xfrm>
            <a:off x="2277016" y="1905745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去分母</a:t>
            </a:r>
          </a:p>
        </p:txBody>
      </p:sp>
      <p:sp>
        <p:nvSpPr>
          <p:cNvPr id="27" name="矩形 26"/>
          <p:cNvSpPr/>
          <p:nvPr/>
        </p:nvSpPr>
        <p:spPr>
          <a:xfrm>
            <a:off x="2251765" y="4155816"/>
            <a:ext cx="630622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dirty="0">
                <a:latin typeface="Abadi" panose="020B0604020104020204" pitchFamily="34" charset="0"/>
                <a:cs typeface="+mn-ea"/>
                <a:sym typeface="+mn-lt"/>
              </a:rPr>
              <a:t>16x=7</a:t>
            </a:r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110727" y="4652848"/>
            <a:ext cx="13212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endParaRPr lang="zh-CN" altLang="en-US" b="1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4342732" y="4126928"/>
                <a:ext cx="532838" cy="37407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num>
                      <m:den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16</m:t>
                        </m:r>
                      </m:den>
                    </m:f>
                  </m:oMath>
                </a14:m>
                <a:endParaRPr lang="zh-CN" altLang="en-US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732" y="4126928"/>
                <a:ext cx="532838" cy="374077"/>
              </a:xfrm>
              <a:prstGeom prst="rect">
                <a:avLst/>
              </a:prstGeom>
              <a:blipFill rotWithShape="1">
                <a:blip r:embed="rId5"/>
                <a:stretch>
                  <a:fillRect l="-113" t="-17" r="-1065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本框 30"/>
          <p:cNvSpPr txBox="1"/>
          <p:nvPr/>
        </p:nvSpPr>
        <p:spPr>
          <a:xfrm>
            <a:off x="3002843" y="1895944"/>
            <a:ext cx="531357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（观察方程，各分母最小公倍数是</a:t>
            </a:r>
            <a:r>
              <a:rPr lang="en-US" altLang="zh-CN" b="1" dirty="0">
                <a:latin typeface="Abadi" panose="020B0604020104020204" pitchFamily="34" charset="0"/>
                <a:cs typeface="+mn-ea"/>
                <a:sym typeface="+mn-lt"/>
              </a:rPr>
              <a:t>10</a:t>
            </a:r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，所以等式两边同时乘以</a:t>
            </a:r>
            <a:r>
              <a:rPr lang="en-US" altLang="zh-CN" b="1" dirty="0">
                <a:latin typeface="Abadi" panose="020B0604020104020204" pitchFamily="34" charset="0"/>
                <a:cs typeface="+mn-ea"/>
                <a:sym typeface="+mn-lt"/>
              </a:rPr>
              <a:t>10</a:t>
            </a:r>
            <a:r>
              <a:rPr lang="zh-CN" altLang="en-US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408621" y="2366198"/>
                <a:ext cx="4447713" cy="375231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algn="ctr" defTabSz="685800"/>
                <a14:m>
                  <m:oMath xmlns:m="http://schemas.openxmlformats.org/officeDocument/2006/math">
                    <m:f>
                      <m:fPr>
                        <m:ctrlPr>
                          <a:rPr lang="zh-CN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num>
                      <m:den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×10</m:t>
                    </m:r>
                    <m:r>
                      <a:rPr lang="zh-CN" alt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×10</m:t>
                    </m:r>
                    <m:r>
                      <a:rPr lang="zh-CN" alt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</m:num>
                      <m:den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den>
                    </m:f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×10</m:t>
                    </m:r>
                    <m:r>
                      <a:rPr lang="zh-CN" alt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</m:t>
                        </m:r>
                      </m:num>
                      <m:den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×10</m:t>
                    </m:r>
                  </m:oMath>
                </a14:m>
                <a:endParaRPr lang="zh-CN" altLang="en-US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21" y="2366198"/>
                <a:ext cx="4447713" cy="375231"/>
              </a:xfrm>
              <a:prstGeom prst="rect">
                <a:avLst/>
              </a:prstGeom>
              <a:blipFill rotWithShape="1">
                <a:blip r:embed="rId6"/>
                <a:stretch>
                  <a:fillRect l="-7" t="-50" r="11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705178" y="3338186"/>
                <a:ext cx="3726816" cy="28469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zh-CN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</m:t>
                      </m:r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)×5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20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a:rPr lang="en-US" altLang="zh-CN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zh-CN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en-US" altLang="zh-CN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en-US" altLang="zh-CN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(2</m:t>
                      </m:r>
                      <m:r>
                        <a:rPr lang="zh-CN" alt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en-US" altLang="zh-CN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)×2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78" y="3338186"/>
                <a:ext cx="3726816" cy="284693"/>
              </a:xfrm>
              <a:prstGeom prst="rect">
                <a:avLst/>
              </a:prstGeom>
              <a:blipFill rotWithShape="1">
                <a:blip r:embed="rId7"/>
                <a:stretch>
                  <a:fillRect l="-9" t="-220" r="9" b="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2"/>
          <p:cNvSpPr txBox="1"/>
          <p:nvPr/>
        </p:nvSpPr>
        <p:spPr>
          <a:xfrm>
            <a:off x="790218" y="385144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22" grpId="0"/>
      <p:bldP spid="27" grpId="0"/>
      <p:bldP spid="28" grpId="0"/>
      <p:bldP spid="31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704851" y="1162051"/>
              <a:ext cx="7686676" cy="34671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8006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632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843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55903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036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具体做法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依据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注意事项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393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等式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36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26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Abadi" panose="020B0604020104020204" pitchFamily="34" charset="0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）移动的项一定要变号，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36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sym typeface="+mn-lt"/>
                            </a:rPr>
                            <a:t>ax=b</a:t>
                          </a:r>
                        </a:p>
                        <a:p>
                          <a:pPr algn="ctr"/>
                          <a:r>
                            <a:rPr lang="zh-CN" altLang="en-US" sz="1200" u="sng" dirty="0"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Abadi" panose="020B0604020104020204" pitchFamily="34" charset="0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101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将方程两边都除以未知数系数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a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，得解</a:t>
                          </a:r>
                          <a:r>
                            <a:rPr lang="en-US" altLang="zh-CN" sz="1200" u="sng" dirty="0">
                              <a:sym typeface="+mn-lt"/>
                            </a:rPr>
                            <a:t>x=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1200" i="1" u="sng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𝒂</m:t>
                                  </m:r>
                                </m:den>
                              </m:f>
                            </m:oMath>
                          </a14:m>
                          <a:endParaRPr lang="en-US" altLang="zh-CN" sz="1200" b="1" i="1" u="sng" dirty="0">
                            <a:solidFill>
                              <a:schemeClr val="accent2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704851" y="1162051"/>
              <a:ext cx="7686676" cy="34671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80065"/>
                    <a:gridCol w="2663273"/>
                    <a:gridCol w="1284301"/>
                    <a:gridCol w="2559037"/>
                  </a:tblGrid>
                  <a:tr h="4036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具体做法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依据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Abadi" panose="020B0604020104020204" pitchFamily="34" charset="0"/>
                              <a:sym typeface="+mn-lt"/>
                            </a:rPr>
                            <a:t>注意事项</a:t>
                          </a:r>
                          <a:endParaRPr lang="zh-CN" altLang="en-US" sz="1500" dirty="0"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393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等式</a:t>
                          </a:r>
                          <a:endParaRPr lang="zh-CN" altLang="en-US" sz="1200" dirty="0">
                            <a:latin typeface="Abadi" panose="020B0604020104020204" pitchFamily="34" charset="0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436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726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Abadi" panose="020B0604020104020204" pitchFamily="34" charset="0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）移动的项一定要变号，</a:t>
                          </a:r>
                          <a:endParaRPr lang="zh-CN" altLang="en-US" sz="1200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436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sym typeface="+mn-lt"/>
                            </a:rPr>
                            <a:t>ax=b</a:t>
                          </a:r>
                          <a:endParaRPr lang="en-US" altLang="zh-CN" sz="1200" u="sng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u="sng" dirty="0"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Abadi" panose="020B0604020104020204" pitchFamily="34" charset="0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102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Abadi" panose="020B0604020104020204" pitchFamily="34" charset="0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Abadi" panose="020B0604020104020204" pitchFamily="34" charset="0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文本框 5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去分母法解一元一次方程的步骤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2"/>
              <p:cNvSpPr txBox="1">
                <a:spLocks noRot="1" noChangeArrowheads="1"/>
              </p:cNvSpPr>
              <p:nvPr/>
            </p:nvSpPr>
            <p:spPr bwMode="auto">
              <a:xfrm>
                <a:off x="603250" y="896114"/>
                <a:ext cx="8540750" cy="857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r>
                  <a:rPr lang="zh-CN" altLang="en-US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（</a:t>
                </a:r>
                <a:r>
                  <a:rPr lang="en-US" altLang="zh-CN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1</a:t>
                </a:r>
                <a:r>
                  <a:rPr lang="zh-CN" altLang="en-US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+1</m:t>
                        </m:r>
                      </m:num>
                      <m:den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－</m:t>
                    </m:r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2</m:t>
                    </m:r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＝</m:t>
                    </m:r>
                    <m:f>
                      <m:fPr>
                        <m:ctrlP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700" dirty="0">
                  <a:solidFill>
                    <a:prstClr val="black"/>
                  </a:solidFill>
                  <a:latin typeface="Abadi" panose="020B0604020104020204" pitchFamily="34" charset="0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3250" y="896114"/>
                <a:ext cx="8540750" cy="857250"/>
              </a:xfrm>
              <a:prstGeom prst="rect">
                <a:avLst/>
              </a:prstGeom>
              <a:blipFill rotWithShape="1">
                <a:blip r:embed="rId3"/>
                <a:stretch>
                  <a:fillRect t="-15" b="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14326" y="1999683"/>
            <a:ext cx="3740288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r" defTabSz="685800">
              <a:spcBef>
                <a:spcPct val="50000"/>
              </a:spcBef>
            </a:pP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解：去分母（两边同乘</a:t>
            </a:r>
            <a:r>
              <a:rPr lang="en-US" altLang="zh-CN" sz="1800" b="1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），得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460578" y="2429525"/>
            <a:ext cx="138548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endParaRPr lang="zh-CN" altLang="zh-CN" sz="2800" b="1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968739" y="2885893"/>
            <a:ext cx="1085874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移项，得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2130769" y="3772103"/>
            <a:ext cx="1923845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en-US" altLang="zh-CN" sz="1800" b="1" dirty="0">
                <a:latin typeface="Abadi" panose="020B0604020104020204" pitchFamily="34" charset="0"/>
                <a:cs typeface="+mn-ea"/>
                <a:sym typeface="+mn-lt"/>
              </a:rPr>
              <a:t> </a:t>
            </a: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合并同类项，得 </a:t>
            </a:r>
          </a:p>
        </p:txBody>
      </p:sp>
      <p:sp>
        <p:nvSpPr>
          <p:cNvPr id="15" name="Rectangle 2"/>
          <p:cNvSpPr txBox="1">
            <a:spLocks noRot="1" noChangeArrowheads="1"/>
          </p:cNvSpPr>
          <p:nvPr/>
        </p:nvSpPr>
        <p:spPr bwMode="auto">
          <a:xfrm>
            <a:off x="4270375" y="1683465"/>
            <a:ext cx="333057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2x+2-8=x</a:t>
            </a:r>
          </a:p>
        </p:txBody>
      </p:sp>
      <p:sp>
        <p:nvSpPr>
          <p:cNvPr id="16" name="Rectangle 2"/>
          <p:cNvSpPr txBox="1">
            <a:spLocks noRot="1" noChangeArrowheads="1"/>
          </p:cNvSpPr>
          <p:nvPr/>
        </p:nvSpPr>
        <p:spPr bwMode="auto">
          <a:xfrm>
            <a:off x="4270374" y="2540715"/>
            <a:ext cx="333057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2x</a:t>
            </a:r>
            <a:r>
              <a:rPr lang="en-US" altLang="zh-CN" sz="3200" dirty="0">
                <a:solidFill>
                  <a:srgbClr val="FF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-x</a:t>
            </a:r>
            <a:r>
              <a:rPr lang="en-US" altLang="zh-CN" sz="3200" dirty="0">
                <a:solidFill>
                  <a:prstClr val="black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=</a:t>
            </a:r>
            <a:r>
              <a:rPr lang="en-US" altLang="zh-CN" sz="3200" dirty="0">
                <a:solidFill>
                  <a:srgbClr val="FF0000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6</a:t>
            </a:r>
          </a:p>
        </p:txBody>
      </p:sp>
      <p:sp>
        <p:nvSpPr>
          <p:cNvPr id="17" name="Rectangle 2"/>
          <p:cNvSpPr txBox="1">
            <a:spLocks noRot="1" noChangeArrowheads="1"/>
          </p:cNvSpPr>
          <p:nvPr/>
        </p:nvSpPr>
        <p:spPr bwMode="auto">
          <a:xfrm>
            <a:off x="4270374" y="3471618"/>
            <a:ext cx="333057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3200" dirty="0">
                <a:solidFill>
                  <a:prstClr val="black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x=6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解方程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/>
      <p:bldP spid="26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2"/>
              <p:cNvSpPr txBox="1">
                <a:spLocks noRot="1" noChangeArrowheads="1"/>
              </p:cNvSpPr>
              <p:nvPr/>
            </p:nvSpPr>
            <p:spPr bwMode="auto">
              <a:xfrm>
                <a:off x="441756" y="825710"/>
                <a:ext cx="8540750" cy="857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r>
                  <a:rPr lang="zh-CN" altLang="en-US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（</a:t>
                </a:r>
                <a:r>
                  <a:rPr lang="en-US" altLang="zh-CN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2</a:t>
                </a:r>
                <a:r>
                  <a:rPr lang="zh-CN" altLang="en-US" sz="27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＋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－</m:t>
                    </m:r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1</m:t>
                    </m:r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＝</m:t>
                    </m:r>
                    <m:f>
                      <m:fPr>
                        <m:ctrlP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－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  <m:r>
                      <a:rPr lang="zh-CN" altLang="en-US" sz="27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－</m:t>
                    </m:r>
                    <m:f>
                      <m:fPr>
                        <m:ctrlP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2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＋</m:t>
                        </m:r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7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700" dirty="0">
                  <a:solidFill>
                    <a:prstClr val="black"/>
                  </a:solidFill>
                  <a:latin typeface="Abadi" panose="020B0604020104020204" pitchFamily="34" charset="0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756" y="825710"/>
                <a:ext cx="8540750" cy="857250"/>
              </a:xfrm>
              <a:prstGeom prst="rect">
                <a:avLst/>
              </a:prstGeom>
              <a:blipFill rotWithShape="1">
                <a:blip r:embed="rId3"/>
                <a:stretch>
                  <a:fillRect l="-5" t="-24" r="5" b="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14325" y="1841257"/>
            <a:ext cx="3581292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r" defTabSz="685800">
              <a:spcBef>
                <a:spcPct val="50000"/>
              </a:spcBef>
            </a:pP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解：去分母（两边同乘</a:t>
            </a:r>
            <a:r>
              <a:rPr lang="en-US" altLang="zh-CN" sz="1800" b="1" dirty="0">
                <a:latin typeface="Abadi" panose="020B0604020104020204" pitchFamily="34" charset="0"/>
                <a:cs typeface="+mn-ea"/>
                <a:sym typeface="+mn-lt"/>
              </a:rPr>
              <a:t>20</a:t>
            </a: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），得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670368" y="2315459"/>
            <a:ext cx="138548" cy="5000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685800"/>
            <a:endParaRPr lang="zh-CN" altLang="zh-CN" sz="2800" b="1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572899" y="2438520"/>
            <a:ext cx="1322718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去括号，得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971772" y="3633047"/>
            <a:ext cx="1923845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en-US" altLang="zh-CN" sz="1800" b="1" dirty="0">
                <a:latin typeface="Abadi" panose="020B0604020104020204" pitchFamily="34" charset="0"/>
                <a:cs typeface="+mn-ea"/>
                <a:sym typeface="+mn-lt"/>
              </a:rPr>
              <a:t> </a:t>
            </a: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合并同类项，得 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087330" y="4230310"/>
            <a:ext cx="2808287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algn="r" defTabSz="685800">
              <a:spcBef>
                <a:spcPct val="50000"/>
              </a:spcBef>
            </a:pP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系数化成</a:t>
            </a:r>
            <a:r>
              <a:rPr lang="en-US" altLang="zh-CN" sz="1800" b="1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，得</a:t>
            </a:r>
          </a:p>
        </p:txBody>
      </p:sp>
      <p:sp>
        <p:nvSpPr>
          <p:cNvPr id="17" name="Rectangle 2"/>
          <p:cNvSpPr txBox="1">
            <a:spLocks noRot="1" noChangeArrowheads="1"/>
          </p:cNvSpPr>
          <p:nvPr/>
        </p:nvSpPr>
        <p:spPr bwMode="auto">
          <a:xfrm>
            <a:off x="3929800" y="3582593"/>
            <a:ext cx="3618731" cy="44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914400"/>
            <a:r>
              <a:rPr lang="en-US" altLang="zh-CN" sz="1500" dirty="0">
                <a:solidFill>
                  <a:prstClr val="black"/>
                </a:solidFill>
                <a:latin typeface="Abadi" panose="020B0604020104020204" pitchFamily="34" charset="0"/>
                <a:ea typeface="+mn-ea"/>
                <a:cs typeface="+mn-ea"/>
                <a:sym typeface="+mn-lt"/>
              </a:rPr>
              <a:t>28x=-9</a:t>
            </a:r>
            <a:endParaRPr lang="en-US" altLang="zh-CN" sz="1500" dirty="0">
              <a:solidFill>
                <a:srgbClr val="FF0000"/>
              </a:solidFill>
              <a:latin typeface="Abadi" panose="020B0604020104020204" pitchFamily="34" charset="0"/>
              <a:ea typeface="+mn-ea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2"/>
              <p:cNvSpPr txBox="1">
                <a:spLocks noRot="1" noChangeArrowheads="1"/>
              </p:cNvSpPr>
              <p:nvPr/>
            </p:nvSpPr>
            <p:spPr bwMode="auto">
              <a:xfrm>
                <a:off x="3929800" y="4212247"/>
                <a:ext cx="3244712" cy="429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r>
                  <a:rPr lang="en-US" altLang="zh-CN" sz="15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x=-</a:t>
                </a:r>
                <a:r>
                  <a:rPr lang="en-US" altLang="zh-CN" sz="1500" dirty="0">
                    <a:solidFill>
                      <a:srgbClr val="0033CC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9</m:t>
                        </m:r>
                      </m:num>
                      <m:den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28</m:t>
                        </m:r>
                      </m:den>
                    </m:f>
                  </m:oMath>
                </a14:m>
                <a:endParaRPr lang="en-US" altLang="zh-CN" sz="1500" dirty="0">
                  <a:solidFill>
                    <a:srgbClr val="FF0000"/>
                  </a:solidFill>
                  <a:latin typeface="Abadi" panose="020B0604020104020204" pitchFamily="34" charset="0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9800" y="4212247"/>
                <a:ext cx="3244712" cy="429935"/>
              </a:xfrm>
              <a:prstGeom prst="rect">
                <a:avLst/>
              </a:prstGeom>
              <a:blipFill rotWithShape="1">
                <a:blip r:embed="rId4"/>
                <a:stretch>
                  <a:fillRect l="-13" t="-68" r="9" b="7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3409663" y="2824577"/>
            <a:ext cx="138564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endParaRPr lang="zh-CN" altLang="en-US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929801" y="1845098"/>
                <a:ext cx="3412713" cy="30008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zh-CN" altLang="en-US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10(3</m:t>
                          </m:r>
                          <m:r>
                            <a:rPr lang="zh-CN" altLang="en-US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＋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2)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－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20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＝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5(2</m:t>
                          </m:r>
                          <m:r>
                            <a:rPr lang="zh-CN" altLang="en-US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－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1)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－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4(2</m:t>
                          </m:r>
                          <m:r>
                            <a:rPr lang="zh-CN" altLang="en-US" sz="1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＋</m:t>
                          </m:r>
                          <m:r>
                            <a:rPr lang="zh-CN" altLang="en-US" sz="15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zh-CN" altLang="en-US" sz="15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801" y="1845098"/>
                <a:ext cx="3412713" cy="300083"/>
              </a:xfrm>
              <a:prstGeom prst="rect">
                <a:avLst/>
              </a:prstGeom>
              <a:blipFill rotWithShape="1">
                <a:blip r:embed="rId5"/>
                <a:stretch>
                  <a:fillRect l="-12" t="-141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2809743" y="3035784"/>
            <a:ext cx="1085874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r" defTabSz="685800"/>
            <a:r>
              <a:rPr lang="zh-CN" altLang="en-US" sz="1800" b="1" dirty="0">
                <a:latin typeface="Abadi" panose="020B0604020104020204" pitchFamily="34" charset="0"/>
                <a:cs typeface="+mn-ea"/>
                <a:sym typeface="+mn-lt"/>
              </a:rPr>
              <a:t>移项，得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929800" y="2442466"/>
                <a:ext cx="2829140" cy="30008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30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＋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20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20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＝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10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5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8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4</m:t>
                      </m:r>
                    </m:oMath>
                  </m:oMathPara>
                </a14:m>
                <a:endParaRPr lang="zh-CN" altLang="en-US" sz="15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800" y="2442466"/>
                <a:ext cx="2829140" cy="300083"/>
              </a:xfrm>
              <a:prstGeom prst="rect">
                <a:avLst/>
              </a:prstGeom>
              <a:blipFill rotWithShape="1">
                <a:blip r:embed="rId6"/>
                <a:stretch>
                  <a:fillRect l="-15" t="-85" b="2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895618" y="3053292"/>
                <a:ext cx="3021500" cy="30008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30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10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＋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8</m:t>
                      </m:r>
                      <m:r>
                        <a:rPr lang="zh-CN" altLang="en-US" sz="1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＝－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20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＋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20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5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－</m:t>
                      </m:r>
                      <m:r>
                        <a:rPr lang="zh-CN" altLang="en-US" sz="15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4</m:t>
                      </m:r>
                    </m:oMath>
                  </m:oMathPara>
                </a14:m>
                <a:endParaRPr lang="zh-CN" altLang="en-US" sz="15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618" y="3053292"/>
                <a:ext cx="3021500" cy="300083"/>
              </a:xfrm>
              <a:prstGeom prst="rect">
                <a:avLst/>
              </a:prstGeom>
              <a:blipFill rotWithShape="1">
                <a:blip r:embed="rId7"/>
                <a:stretch>
                  <a:fillRect l="-17" t="-71" r="2" b="1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本框 17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解方程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8" grpId="0"/>
      <p:bldP spid="17" grpId="0"/>
      <p:bldP spid="6" grpId="0"/>
      <p:bldP spid="31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2"/>
              <p:cNvSpPr txBox="1">
                <a:spLocks noRot="1" noChangeArrowheads="1"/>
              </p:cNvSpPr>
              <p:nvPr/>
            </p:nvSpPr>
            <p:spPr bwMode="auto">
              <a:xfrm>
                <a:off x="368524" y="1028450"/>
                <a:ext cx="8540750" cy="857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defTabSz="914400"/>
                <a:r>
                  <a:rPr lang="zh-CN" altLang="en-US" sz="32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3)</a:t>
                </a:r>
                <a:r>
                  <a:rPr lang="zh-CN" altLang="en-US" sz="3200" dirty="0">
                    <a:solidFill>
                      <a:prstClr val="black"/>
                    </a:solidFill>
                    <a:latin typeface="Abadi" panose="020B0604020104020204" pitchFamily="34" charset="0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3</m:t>
                    </m:r>
                    <m:r>
                      <a:rPr lang="zh-CN" alt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＋</m:t>
                    </m:r>
                    <m:f>
                      <m:fPr>
                        <m:ctrlPr>
                          <a:rPr lang="zh-CN" alt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zh-CN" altLang="en-US" sz="3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3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＝</m:t>
                    </m:r>
                    <m:r>
                      <a:rPr lang="zh-CN" altLang="en-US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3</m:t>
                    </m:r>
                    <m:r>
                      <a:rPr lang="zh-CN" altLang="en-US" sz="32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－</m:t>
                    </m:r>
                    <m:f>
                      <m:fPr>
                        <m:ctrlPr>
                          <a:rPr lang="zh-CN" alt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3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zh-CN" altLang="en-US" sz="3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3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3200" dirty="0">
                  <a:solidFill>
                    <a:prstClr val="black"/>
                  </a:solidFill>
                  <a:latin typeface="Abadi" panose="020B0604020104020204" pitchFamily="34" charset="0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524" y="1028450"/>
                <a:ext cx="8540750" cy="857250"/>
              </a:xfrm>
              <a:prstGeom prst="rect">
                <a:avLst/>
              </a:prstGeom>
              <a:blipFill rotWithShape="1">
                <a:blip r:embed="rId3"/>
                <a:stretch>
                  <a:fillRect l="-3" t="-45" r="3" b="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双波形 20"/>
          <p:cNvSpPr/>
          <p:nvPr/>
        </p:nvSpPr>
        <p:spPr>
          <a:xfrm>
            <a:off x="3046054" y="2970418"/>
            <a:ext cx="3376748" cy="574766"/>
          </a:xfrm>
          <a:prstGeom prst="doubleWave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8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试一试你可以求出结果吗？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90218" y="385144"/>
            <a:ext cx="742763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latin typeface="Abadi" panose="020B0604020104020204" pitchFamily="34" charset="0"/>
                <a:cs typeface="+mn-ea"/>
                <a:sym typeface="+mn-lt"/>
              </a:rPr>
              <a:t>解方程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Surfzone Gradient Color 20">
      <a:dk1>
        <a:sysClr val="windowText" lastClr="000000"/>
      </a:dk1>
      <a:lt1>
        <a:sysClr val="window" lastClr="FFFFFF"/>
      </a:lt1>
      <a:dk2>
        <a:srgbClr val="394656"/>
      </a:dk2>
      <a:lt2>
        <a:srgbClr val="B4B3B2"/>
      </a:lt2>
      <a:accent1>
        <a:srgbClr val="EC5487"/>
      </a:accent1>
      <a:accent2>
        <a:srgbClr val="ED6290"/>
      </a:accent2>
      <a:accent3>
        <a:srgbClr val="EF6F9A"/>
      </a:accent3>
      <a:accent4>
        <a:srgbClr val="F07BA5"/>
      </a:accent4>
      <a:accent5>
        <a:srgbClr val="F287AF"/>
      </a:accent5>
      <a:accent6>
        <a:srgbClr val="F392BD"/>
      </a:accent6>
      <a:hlink>
        <a:srgbClr val="0563C1"/>
      </a:hlink>
      <a:folHlink>
        <a:srgbClr val="954F72"/>
      </a:folHlink>
    </a:clrScheme>
    <a:fontScheme name="tkxqbyer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872</Words>
  <Application>Microsoft Office PowerPoint</Application>
  <PresentationFormat>全屏显示(16:9)</PresentationFormat>
  <Paragraphs>126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Abadi</vt:lpstr>
      <vt:lpstr>阿里巴巴普惠体 R</vt:lpstr>
      <vt:lpstr>思源黑体 CN Regular</vt:lpstr>
      <vt:lpstr>微软雅黑</vt:lpstr>
      <vt:lpstr>Arial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2020-04-04T15:21:00Z</dcterms:created>
  <dcterms:modified xsi:type="dcterms:W3CDTF">2023-01-17T03:31:40Z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829B2F76B4D74DB497BE8ADD52888796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