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77" r:id="rId2"/>
    <p:sldId id="778" r:id="rId3"/>
    <p:sldId id="779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0000"/>
    <a:srgbClr val="009999"/>
    <a:srgbClr val="CC0099"/>
    <a:srgbClr val="FFFFFF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79E73582-F18C-440A-B497-2468A1D8778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63FD8343-3440-4D6F-A8A1-BC9329039D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2586E2E8-F9BB-499D-AB92-1DDB63F430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E0406C5E-2367-4008-8C1F-57C7D1CF4A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AE9163D8-CA6C-43F5-9C86-F1BFF4DC93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D4FA95DA-8154-4405-8DB0-22FA6FF099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ABCCADDF-BBE5-4E35-9276-53DA63A385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5FCB8865-B756-4882-A466-B745832B70FE}" type="datetime1">
              <a:rPr lang="zh-CN" altLang="en-US"/>
              <a:t>2023-01-17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3EBE2B01-5349-47F0-9511-0802AD1F37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F7B2BA5B-3117-4ACD-8F59-28038BD878C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3D3B893D-6CAF-4601-8FF5-8BCDA7E3FE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6F6A3CFD-6078-430D-877B-26D933EE5B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AB1C4B7B-E8DA-4013-BCB1-E761B38455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3A5DE043-33E0-4228-8F15-650A4F3717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92A24BA1-3074-4F93-AAC2-4F55959822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93417240-6D47-43C9-980B-68A246EE1C8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464CE774-624A-4EE3-8B65-7FEED0B16E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E3B4A444-62E6-4912-8D25-B477CBFF57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757DF7E3-41AB-4230-8644-80E01DBDF1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47649560-3263-415D-9272-EED12227BB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6DC5C4BB-1E4B-4FBF-88CA-08C10EA78F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19125D53-7F3F-4CBF-9C0E-9431EA1AC9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DF24937A-54CD-421C-B685-ACC1B821B1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E1D110BB-EDD7-4939-97AB-7B1D1AD843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E5458851-DBFC-41D7-B7A0-848AE5871A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758207-5540-415A-8400-0ED44E4520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10F8232-7DDA-474D-B784-DAE510C0CE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57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6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kumimoji="0" lang="zh-CN" altLang="en-US" sz="32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初中英语外研版版八年级下</a:t>
              </a:r>
            </a:p>
          </p:txBody>
        </p:sp>
      </p:grpSp>
      <p:sp>
        <p:nvSpPr>
          <p:cNvPr id="15363" name="TextBox 9"/>
          <p:cNvSpPr>
            <a:spLocks noChangeArrowheads="1"/>
          </p:cNvSpPr>
          <p:nvPr/>
        </p:nvSpPr>
        <p:spPr bwMode="auto">
          <a:xfrm>
            <a:off x="0" y="220486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en-US" altLang="zh-CN" dirty="0">
                <a:solidFill>
                  <a:srgbClr val="000000"/>
                </a:solidFill>
                <a:sym typeface="Times New Roman" panose="02020603050405020304" pitchFamily="18" charset="0"/>
              </a:rPr>
              <a:t>Module3 Journey to space</a:t>
            </a:r>
            <a:endParaRPr kumimoji="0" lang="zh-CN" altLang="en-US" dirty="0">
              <a:solidFill>
                <a:srgbClr val="00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15364" name="TextBox 10"/>
          <p:cNvSpPr>
            <a:spLocks noChangeArrowheads="1"/>
          </p:cNvSpPr>
          <p:nvPr/>
        </p:nvSpPr>
        <p:spPr bwMode="auto">
          <a:xfrm>
            <a:off x="2132" y="3140968"/>
            <a:ext cx="9141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en-US" altLang="zh-CN" sz="4800" dirty="0">
                <a:solidFill>
                  <a:srgbClr val="FF0000"/>
                </a:solidFill>
                <a:sym typeface="Times New Roman" panose="02020603050405020304" pitchFamily="18" charset="0"/>
              </a:rPr>
              <a:t>Unit1 Has it arrived yet?</a:t>
            </a:r>
            <a:endParaRPr kumimoji="0" lang="zh-CN" altLang="en-US" sz="4800" dirty="0">
              <a:solidFill>
                <a:srgbClr val="FF0000"/>
              </a:solidFill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32" y="5409220"/>
            <a:ext cx="914186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u=3439715231,941043682&amp;fm=15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50" y="728663"/>
            <a:ext cx="39592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u=201182959,15997706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728663"/>
            <a:ext cx="381635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827088" y="4724400"/>
            <a:ext cx="7416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I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’ve just made</a:t>
            </a:r>
            <a:r>
              <a:rPr lang="en-US" altLang="zh-CN" sz="3600" dirty="0">
                <a:latin typeface="Times New Roman" panose="02020603050405020304" pitchFamily="18" charset="0"/>
              </a:rPr>
              <a:t> a model spaceship for our school project.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1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719138" y="4257675"/>
            <a:ext cx="77406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Scientists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have sent</a:t>
            </a:r>
            <a:r>
              <a:rPr lang="en-US" altLang="zh-CN" sz="3600" dirty="0">
                <a:latin typeface="Times New Roman" panose="02020603050405020304" pitchFamily="18" charset="0"/>
              </a:rPr>
              <a:t> spaceship to Mars. The journey </a:t>
            </a:r>
            <a:r>
              <a:rPr lang="en-US" altLang="zh-CN" sz="36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has taken</a:t>
            </a:r>
            <a:r>
              <a:rPr lang="en-US" altLang="zh-CN" sz="3600" dirty="0">
                <a:latin typeface="Times New Roman" panose="02020603050405020304" pitchFamily="18" charset="0"/>
              </a:rPr>
              <a:t> several months.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765175"/>
            <a:ext cx="4875212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1150938" y="4132263"/>
            <a:ext cx="6877050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—Are there any astronauts in the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spaceship?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—No, there aren’t.</a:t>
            </a:r>
          </a:p>
        </p:txBody>
      </p:sp>
      <p:pic>
        <p:nvPicPr>
          <p:cNvPr id="27651" name="Picture 6" descr="u=2467594783,3015146720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00100"/>
            <a:ext cx="3673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u=1008083505,157250372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800100"/>
            <a:ext cx="36004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4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4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yuzhoufeichua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54038"/>
            <a:ext cx="428466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935038" y="4760913"/>
            <a:ext cx="72723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Astronauts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have already been to</a:t>
            </a:r>
            <a:r>
              <a:rPr lang="en-US" altLang="zh-CN" sz="3600">
                <a:latin typeface="Times New Roman" panose="02020603050405020304" pitchFamily="18" charset="0"/>
              </a:rPr>
              <a:t> the moon.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=1770096651,4147057815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76250"/>
            <a:ext cx="65166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Text Box 3"/>
          <p:cNvSpPr txBox="1">
            <a:spLocks noChangeArrowheads="1"/>
          </p:cNvSpPr>
          <p:nvPr/>
        </p:nvSpPr>
        <p:spPr bwMode="auto">
          <a:xfrm>
            <a:off x="935038" y="4313238"/>
            <a:ext cx="7453312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No one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has been to</a:t>
            </a:r>
            <a:r>
              <a:rPr lang="en-US" altLang="zh-CN" sz="3600">
                <a:latin typeface="Times New Roman" panose="02020603050405020304" pitchFamily="18" charset="0"/>
              </a:rPr>
              <a:t> Mars yet, because Mars is very far away, much farther than the moon.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792163" y="4184650"/>
            <a:ext cx="770572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Lots of scientists are working hard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in order to</a:t>
            </a:r>
            <a:r>
              <a:rPr lang="en-US" altLang="zh-CN" sz="3600">
                <a:latin typeface="Times New Roman" panose="02020603050405020304" pitchFamily="18" charset="0"/>
              </a:rPr>
              <a:t> send astronauts to Mars one day.</a:t>
            </a:r>
          </a:p>
        </p:txBody>
      </p:sp>
      <p:pic>
        <p:nvPicPr>
          <p:cNvPr id="30723" name="Picture 8" descr="u=2068203092,204997463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513" y="873125"/>
            <a:ext cx="34274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63600"/>
            <a:ext cx="33940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1295400" y="4683125"/>
            <a:ext cx="6408738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You can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go online</a:t>
            </a:r>
            <a:r>
              <a:rPr lang="en-US" altLang="zh-CN" sz="3600">
                <a:latin typeface="Times New Roman" panose="02020603050405020304" pitchFamily="18" charset="0"/>
              </a:rPr>
              <a:t> to </a:t>
            </a:r>
            <a:r>
              <a:rPr lang="en-US" altLang="zh-CN"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search for</a:t>
            </a:r>
            <a:r>
              <a:rPr lang="en-US" altLang="zh-CN" sz="3600">
                <a:latin typeface="Times New Roman" panose="02020603050405020304" pitchFamily="18" charset="0"/>
              </a:rPr>
              <a:t> information.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56896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719138" y="800100"/>
            <a:ext cx="7705725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9900CC"/>
                </a:solidFill>
                <a:latin typeface="Arial" panose="020B0604020202020204" pitchFamily="34" charset="0"/>
              </a:rPr>
              <a:t>3. Now answer the questions.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1. What school project have </a:t>
            </a:r>
            <a:r>
              <a:rPr lang="en-US" altLang="zh-CN" sz="36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dirty="0">
                <a:latin typeface="Times New Roman" panose="02020603050405020304" pitchFamily="18" charset="0"/>
              </a:rPr>
              <a:t> and Tony got?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2. How does </a:t>
            </a:r>
            <a:r>
              <a:rPr lang="en-US" altLang="zh-CN" sz="36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dirty="0">
                <a:latin typeface="Times New Roman" panose="02020603050405020304" pitchFamily="18" charset="0"/>
              </a:rPr>
              <a:t> feel about the school project?</a:t>
            </a: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1042988" y="2924175"/>
            <a:ext cx="78136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They have got a project on spaceships.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He’s not sure how to make the model.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1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21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21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92163" y="944563"/>
            <a:ext cx="7237412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3. What news has Tony heard?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4. Has anyone been to Mars? Why?</a:t>
            </a:r>
          </a:p>
        </p:txBody>
      </p:sp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1262063" y="1700213"/>
            <a:ext cx="6767512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The spaceship to Mars has reached there.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No one has been to Mars yet, because Mars is very far away, much farther than the moon.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9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4213" y="1230313"/>
            <a:ext cx="7777162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4. Complete the passage with the correct form of the words in the box.</a:t>
            </a:r>
          </a:p>
        </p:txBody>
      </p:sp>
      <p:graphicFrame>
        <p:nvGraphicFramePr>
          <p:cNvPr id="662542" name="Group 14"/>
          <p:cNvGraphicFramePr>
            <a:graphicFrameLocks noGrp="1"/>
          </p:cNvGraphicFramePr>
          <p:nvPr/>
        </p:nvGraphicFramePr>
        <p:xfrm>
          <a:off x="863600" y="3025775"/>
          <a:ext cx="7883525" cy="804863"/>
        </p:xfrm>
        <a:graphic>
          <a:graphicData uri="http://schemas.openxmlformats.org/drawingml/2006/table">
            <a:tbl>
              <a:tblPr/>
              <a:tblGrid>
                <a:gridCol w="788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4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Arrive,   discover,   planet,    send,   yet</a:t>
                      </a:r>
                      <a:endParaRPr kumimoji="1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9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00338" y="22050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gray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Webdings" panose="05030102010509060703" pitchFamily="18" charset="2"/>
              <a:buNone/>
            </a:pPr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</a:rPr>
              <a:t>Warm-up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4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1</a:t>
            </a:r>
            <a:endParaRPr lang="zh-CN" altLang="en-US" sz="1800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00338" y="31305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396" name="Rectangle 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Presentation</a:t>
            </a: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7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2</a:t>
            </a:r>
            <a:endParaRPr lang="zh-CN" altLang="en-US" sz="1800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18" name="Freeform 4"/>
          <p:cNvSpPr/>
          <p:nvPr/>
        </p:nvSpPr>
        <p:spPr bwMode="gray">
          <a:xfrm>
            <a:off x="2700338" y="4056063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399" name="Rectangl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544763" y="3636963"/>
            <a:ext cx="5029200" cy="623887"/>
          </a:xfrm>
          <a:prstGeom prst="rect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Language Points</a:t>
            </a:r>
          </a:p>
        </p:txBody>
      </p:sp>
      <p:sp>
        <p:nvSpPr>
          <p:cNvPr id="16400" name="椭圆 27"/>
          <p:cNvSpPr>
            <a:spLocks noChangeArrowheads="1"/>
          </p:cNvSpPr>
          <p:nvPr/>
        </p:nvSpPr>
        <p:spPr bwMode="auto">
          <a:xfrm>
            <a:off x="2624138" y="368141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57C89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3</a:t>
            </a:r>
            <a:endParaRPr lang="zh-CN" altLang="en-US" sz="1800">
              <a:solidFill>
                <a:srgbClr val="F57C89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pic>
        <p:nvPicPr>
          <p:cNvPr id="16401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图片 2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0163" y="3406775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6"/>
          <p:cNvSpPr txBox="1">
            <a:spLocks noChangeArrowheads="1"/>
          </p:cNvSpPr>
          <p:nvPr/>
        </p:nvSpPr>
        <p:spPr bwMode="auto">
          <a:xfrm>
            <a:off x="539750" y="441325"/>
            <a:ext cx="809942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  On today’s news, Tony has heard that scientists have (1) ____ a spaceship to Mars and it has (2) _______ on the (3) _____ after a journey of several months from the earth. Scientists have not (4) _________ life on Mars (5) ___. And no astronaut has ever been to Mars because it is very far away.</a:t>
            </a:r>
          </a:p>
        </p:txBody>
      </p:sp>
      <p:sp>
        <p:nvSpPr>
          <p:cNvPr id="612369" name="Rectangle 17"/>
          <p:cNvSpPr>
            <a:spLocks noChangeArrowheads="1"/>
          </p:cNvSpPr>
          <p:nvPr/>
        </p:nvSpPr>
        <p:spPr bwMode="auto">
          <a:xfrm>
            <a:off x="5075238" y="1311275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sent</a:t>
            </a:r>
          </a:p>
        </p:txBody>
      </p:sp>
      <p:sp>
        <p:nvSpPr>
          <p:cNvPr id="612370" name="Rectangle 18"/>
          <p:cNvSpPr>
            <a:spLocks noChangeArrowheads="1"/>
          </p:cNvSpPr>
          <p:nvPr/>
        </p:nvSpPr>
        <p:spPr bwMode="auto">
          <a:xfrm>
            <a:off x="4932363" y="2024063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arrived</a:t>
            </a:r>
          </a:p>
        </p:txBody>
      </p:sp>
      <p:sp>
        <p:nvSpPr>
          <p:cNvPr id="612371" name="Rectangle 19"/>
          <p:cNvSpPr>
            <a:spLocks noChangeArrowheads="1"/>
          </p:cNvSpPr>
          <p:nvPr/>
        </p:nvSpPr>
        <p:spPr bwMode="auto">
          <a:xfrm>
            <a:off x="503238" y="2716213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planet</a:t>
            </a:r>
          </a:p>
        </p:txBody>
      </p:sp>
      <p:sp>
        <p:nvSpPr>
          <p:cNvPr id="612372" name="Rectangle 20"/>
          <p:cNvSpPr>
            <a:spLocks noChangeArrowheads="1"/>
          </p:cNvSpPr>
          <p:nvPr/>
        </p:nvSpPr>
        <p:spPr bwMode="auto">
          <a:xfrm>
            <a:off x="539750" y="4156075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discovered</a:t>
            </a:r>
          </a:p>
        </p:txBody>
      </p:sp>
      <p:sp>
        <p:nvSpPr>
          <p:cNvPr id="612373" name="Rectangle 21"/>
          <p:cNvSpPr>
            <a:spLocks noChangeArrowheads="1"/>
          </p:cNvSpPr>
          <p:nvPr/>
        </p:nvSpPr>
        <p:spPr bwMode="auto">
          <a:xfrm>
            <a:off x="5903913" y="4119563"/>
            <a:ext cx="76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zh-CN">
                <a:solidFill>
                  <a:srgbClr val="FF0000"/>
                </a:solidFill>
              </a:rPr>
              <a:t>yet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69" grpId="0"/>
      <p:bldP spid="612370" grpId="0"/>
      <p:bldP spid="612371" grpId="0"/>
      <p:bldP spid="612372" grpId="0"/>
      <p:bldP spid="6123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412750" y="1484313"/>
            <a:ext cx="8316913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1. What are you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up to</a:t>
            </a:r>
            <a:r>
              <a:rPr lang="en-US" altLang="zh-CN" sz="3200" dirty="0">
                <a:latin typeface="Times New Roman" panose="02020603050405020304" pitchFamily="18" charset="0"/>
              </a:rPr>
              <a:t>? </a:t>
            </a:r>
            <a:r>
              <a:rPr lang="zh-CN" altLang="en-US" sz="3200" dirty="0">
                <a:latin typeface="Times New Roman" panose="02020603050405020304" pitchFamily="18" charset="0"/>
              </a:rPr>
              <a:t>你在做什么呢？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up to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表示“正在干，从事着”。常用</a:t>
            </a:r>
          </a:p>
          <a:p>
            <a:pPr eaLnBrk="1" hangingPunct="1">
              <a:lnSpc>
                <a:spcPct val="115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   在非正式常合中。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e.g. What’s he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up to</a:t>
            </a:r>
            <a:r>
              <a:rPr lang="en-US" altLang="zh-CN" sz="3200" dirty="0">
                <a:latin typeface="Times New Roman" panose="02020603050405020304" pitchFamily="18" charset="0"/>
              </a:rPr>
              <a:t> with all those books on the floor?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What were you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up to</a:t>
            </a:r>
            <a:r>
              <a:rPr lang="en-US" altLang="zh-CN" sz="3200" dirty="0">
                <a:latin typeface="Times New Roman" panose="02020603050405020304" pitchFamily="18" charset="0"/>
              </a:rPr>
              <a:t> yesterday? You didn’t answer my phone. </a:t>
            </a:r>
          </a:p>
        </p:txBody>
      </p:sp>
      <p:sp>
        <p:nvSpPr>
          <p:cNvPr id="36867" name="椭圆 5"/>
          <p:cNvSpPr>
            <a:spLocks noChangeArrowheads="1"/>
          </p:cNvSpPr>
          <p:nvPr/>
        </p:nvSpPr>
        <p:spPr bwMode="auto">
          <a:xfrm>
            <a:off x="250825" y="620713"/>
            <a:ext cx="2808288" cy="604837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sym typeface="Times New Roman" panose="02020603050405020304" pitchFamily="18" charset="0"/>
              </a:rPr>
              <a:t>Language points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4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4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576263" y="728663"/>
            <a:ext cx="8135937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2. I’ve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just</a:t>
            </a:r>
            <a:r>
              <a:rPr lang="en-US" altLang="zh-CN" sz="3200" dirty="0">
                <a:latin typeface="Times New Roman" panose="02020603050405020304" pitchFamily="18" charset="0"/>
              </a:rPr>
              <a:t> made this model of the space station.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</a:t>
            </a:r>
            <a:r>
              <a:rPr lang="zh-CN" altLang="en-US" sz="3200" dirty="0">
                <a:latin typeface="Times New Roman" panose="02020603050405020304" pitchFamily="18" charset="0"/>
              </a:rPr>
              <a:t>这是我刚做的宇宙空间站的模型。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just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常用在现在完成时的肯定句中，常放在助动词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have/has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后面。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e.g. We’ve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just</a:t>
            </a:r>
            <a:r>
              <a:rPr lang="en-US" altLang="zh-CN" sz="3200" dirty="0">
                <a:latin typeface="Times New Roman" panose="02020603050405020304" pitchFamily="18" charset="0"/>
              </a:rPr>
              <a:t> watched the film.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</a:t>
            </a:r>
            <a:r>
              <a:rPr lang="zh-CN" altLang="en-US" sz="3200" dirty="0">
                <a:latin typeface="Times New Roman" panose="02020603050405020304" pitchFamily="18" charset="0"/>
              </a:rPr>
              <a:t>我们刚看了电影。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4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4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647700" y="671513"/>
            <a:ext cx="788511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11200" algn="l"/>
                <a:tab pos="81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711200" algn="l"/>
                <a:tab pos="81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711200" algn="l"/>
                <a:tab pos="81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711200" algn="l"/>
                <a:tab pos="81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711200" algn="l"/>
                <a:tab pos="81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711200" algn="l"/>
                <a:tab pos="81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711200" algn="l"/>
                <a:tab pos="81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711200" algn="l"/>
                <a:tab pos="81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tabLst>
                <a:tab pos="711200" algn="l"/>
                <a:tab pos="81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3. I haven’t started it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yet</a:t>
            </a:r>
            <a:r>
              <a:rPr lang="en-US" altLang="zh-CN" sz="3200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</a:t>
            </a:r>
            <a:r>
              <a:rPr lang="zh-CN" altLang="en-US" sz="3200" dirty="0">
                <a:latin typeface="Times New Roman" panose="02020603050405020304" pitchFamily="18" charset="0"/>
              </a:rPr>
              <a:t>我还没有开始做呢。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yet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表示“还（末）”，常用在现在完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   成时的否定句中，通常放在句末。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e.g. We haven’t finished our homework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yet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       </a:t>
            </a:r>
            <a:r>
              <a:rPr lang="zh-CN" altLang="en-US" sz="3200" dirty="0">
                <a:latin typeface="Times New Roman" panose="02020603050405020304" pitchFamily="18" charset="0"/>
              </a:rPr>
              <a:t>我们还没有完成作业。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4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4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863600" y="984250"/>
            <a:ext cx="7453313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/>
              <a:t>4. Have you heard the</a:t>
            </a:r>
            <a:r>
              <a:rPr lang="en-US" altLang="zh-CN" sz="3200">
                <a:solidFill>
                  <a:srgbClr val="FF0000"/>
                </a:solidFill>
              </a:rPr>
              <a:t> latest</a:t>
            </a:r>
            <a:r>
              <a:rPr lang="en-US" altLang="zh-CN" sz="3200"/>
              <a:t> news?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/>
              <a:t>    </a:t>
            </a:r>
            <a:r>
              <a:rPr lang="zh-CN" altLang="en-US" sz="3200"/>
              <a:t>你听说过这个最新消息吗？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>
                <a:solidFill>
                  <a:srgbClr val="0000FF"/>
                </a:solidFill>
              </a:rPr>
              <a:t>    </a:t>
            </a:r>
            <a:r>
              <a:rPr lang="en-US" altLang="zh-CN" sz="3200">
                <a:solidFill>
                  <a:srgbClr val="FF0000"/>
                </a:solidFill>
              </a:rPr>
              <a:t>latest</a:t>
            </a:r>
            <a:r>
              <a:rPr lang="en-US" altLang="zh-CN" sz="3200" i="1">
                <a:solidFill>
                  <a:srgbClr val="FF0000"/>
                </a:solidFill>
              </a:rPr>
              <a:t> adj.</a:t>
            </a:r>
            <a:r>
              <a:rPr lang="zh-CN" altLang="en-US" sz="3200">
                <a:solidFill>
                  <a:srgbClr val="FF0000"/>
                </a:solidFill>
              </a:rPr>
              <a:t>最近的；最新的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/>
              <a:t>e.g. The news is all about the </a:t>
            </a:r>
            <a:r>
              <a:rPr lang="en-US" altLang="zh-CN" sz="3200">
                <a:solidFill>
                  <a:srgbClr val="FF0000"/>
                </a:solidFill>
              </a:rPr>
              <a:t>latest</a:t>
            </a:r>
            <a:endParaRPr lang="en-US" altLang="zh-CN" sz="3200"/>
          </a:p>
          <a:p>
            <a:pPr eaLnBrk="1" hangingPunct="1">
              <a:lnSpc>
                <a:spcPct val="150000"/>
              </a:lnSpc>
            </a:pPr>
            <a:r>
              <a:rPr lang="en-US" altLang="zh-CN" sz="3200"/>
              <a:t>       meeting.</a:t>
            </a:r>
            <a:br>
              <a:rPr lang="en-US" altLang="zh-CN" sz="3200"/>
            </a:br>
            <a:r>
              <a:rPr lang="en-US" altLang="zh-CN" sz="3200"/>
              <a:t>      </a:t>
            </a:r>
            <a:r>
              <a:rPr lang="zh-CN" altLang="en-US" sz="3200"/>
              <a:t>这条消息是关于最近的会议的。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6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6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2"/>
          <p:cNvSpPr txBox="1">
            <a:spLocks noChangeArrowheads="1"/>
          </p:cNvSpPr>
          <p:nvPr/>
        </p:nvSpPr>
        <p:spPr bwMode="auto">
          <a:xfrm>
            <a:off x="431800" y="404813"/>
            <a:ext cx="87122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5.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That’s why</a:t>
            </a:r>
            <a:r>
              <a:rPr lang="en-US" altLang="zh-CN" sz="3200">
                <a:latin typeface="Times New Roman" panose="02020603050405020304" pitchFamily="18" charset="0"/>
              </a:rPr>
              <a:t> it’s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3200">
                <a:latin typeface="Times New Roman" panose="02020603050405020304" pitchFamily="18" charset="0"/>
              </a:rPr>
              <a:t> the news.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</a:t>
            </a:r>
            <a:r>
              <a:rPr lang="zh-CN" altLang="en-US" sz="3200">
                <a:latin typeface="Times New Roman" panose="02020603050405020304" pitchFamily="18" charset="0"/>
              </a:rPr>
              <a:t>这就是它为什么出现在新闻报导的原因。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That’s why… 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这就是为什么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e.g.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That’s why</a:t>
            </a:r>
            <a:r>
              <a:rPr lang="en-US" altLang="zh-CN" sz="3200">
                <a:latin typeface="Times New Roman" panose="02020603050405020304" pitchFamily="18" charset="0"/>
              </a:rPr>
              <a:t> they didn’t like the music.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   </a:t>
            </a:r>
            <a:r>
              <a:rPr lang="zh-CN" altLang="en-US" sz="3200">
                <a:latin typeface="Times New Roman" panose="02020603050405020304" pitchFamily="18" charset="0"/>
              </a:rPr>
              <a:t>这就是为什么他们不喜欢这个音乐。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</a:rPr>
              <a:t>  prep. 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播放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中；关于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e.g. What’s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on</a:t>
            </a:r>
            <a:r>
              <a:rPr lang="en-US" altLang="zh-CN" sz="3200">
                <a:latin typeface="Times New Roman" panose="02020603050405020304" pitchFamily="18" charset="0"/>
              </a:rPr>
              <a:t> the TV?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  </a:t>
            </a:r>
            <a:r>
              <a:rPr lang="zh-CN" altLang="en-US" sz="3200">
                <a:latin typeface="Times New Roman" panose="02020603050405020304" pitchFamily="18" charset="0"/>
              </a:rPr>
              <a:t>电视正在播放什么节目？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5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5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908050"/>
            <a:ext cx="7954962" cy="439102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/>
              <a:t>6. So have they </a:t>
            </a:r>
            <a:r>
              <a:rPr lang="en-US" altLang="zh-CN" b="1" smtClean="0">
                <a:solidFill>
                  <a:srgbClr val="FF0000"/>
                </a:solidFill>
              </a:rPr>
              <a:t>discovered</a:t>
            </a:r>
            <a:r>
              <a:rPr lang="en-US" altLang="zh-CN" b="1" smtClean="0"/>
              <a:t> life on Mars?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/>
              <a:t>    </a:t>
            </a:r>
            <a:r>
              <a:rPr lang="zh-CN" altLang="en-US" b="1" smtClean="0"/>
              <a:t>所以他们在火星上发现生命了吗？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/>
              <a:t>    </a:t>
            </a:r>
            <a:r>
              <a:rPr lang="en-US" altLang="zh-CN" b="1" smtClean="0">
                <a:solidFill>
                  <a:srgbClr val="FF0000"/>
                </a:solidFill>
              </a:rPr>
              <a:t>discover   </a:t>
            </a:r>
            <a:r>
              <a:rPr lang="en-US" altLang="zh-CN" b="1" i="1" smtClean="0">
                <a:solidFill>
                  <a:srgbClr val="FF0000"/>
                </a:solidFill>
              </a:rPr>
              <a:t>v.</a:t>
            </a:r>
            <a:r>
              <a:rPr lang="en-US" altLang="zh-CN" b="1" smtClean="0">
                <a:solidFill>
                  <a:srgbClr val="FF0000"/>
                </a:solidFill>
              </a:rPr>
              <a:t>  </a:t>
            </a:r>
            <a:r>
              <a:rPr lang="zh-CN" altLang="en-US" b="1" smtClean="0">
                <a:solidFill>
                  <a:srgbClr val="FF0000"/>
                </a:solidFill>
              </a:rPr>
              <a:t>发现；找到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/>
              <a:t>e.g. The fact is that he did not </a:t>
            </a:r>
            <a:r>
              <a:rPr lang="en-US" altLang="zh-CN" b="1" smtClean="0">
                <a:solidFill>
                  <a:srgbClr val="FF0000"/>
                </a:solidFill>
              </a:rPr>
              <a:t>discover </a:t>
            </a:r>
            <a:r>
              <a:rPr lang="en-US" altLang="zh-CN" b="1" smtClean="0"/>
              <a:t>it.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/>
              <a:t>       </a:t>
            </a:r>
            <a:r>
              <a:rPr lang="zh-CN" altLang="en-US" b="1" smtClean="0"/>
              <a:t>事实是他没有发现它。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6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6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376238" y="441325"/>
            <a:ext cx="83915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3200"/>
              <a:t>7. Astronauts </a:t>
            </a:r>
            <a:r>
              <a:rPr lang="en-US" altLang="zh-CN" sz="3200">
                <a:solidFill>
                  <a:srgbClr val="FF0000"/>
                </a:solidFill>
              </a:rPr>
              <a:t>have already been to </a:t>
            </a:r>
            <a:r>
              <a:rPr lang="en-US" altLang="zh-CN" sz="3200"/>
              <a:t>the 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3200"/>
              <a:t>    moon.  </a:t>
            </a:r>
            <a:r>
              <a:rPr lang="zh-CN" altLang="en-US" sz="3200"/>
              <a:t>宇航员已经去过月球了。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    </a:t>
            </a:r>
            <a:r>
              <a:rPr lang="en-US" altLang="zh-CN" sz="3200">
                <a:solidFill>
                  <a:srgbClr val="FF0000"/>
                </a:solidFill>
              </a:rPr>
              <a:t>already</a:t>
            </a:r>
            <a:r>
              <a:rPr lang="zh-CN" altLang="en-US" sz="3200">
                <a:solidFill>
                  <a:srgbClr val="FF0000"/>
                </a:solidFill>
              </a:rPr>
              <a:t>表示“已经”，</a:t>
            </a:r>
            <a:r>
              <a:rPr lang="zh-CN" altLang="en-US" sz="3200"/>
              <a:t>常放在</a:t>
            </a:r>
            <a:r>
              <a:rPr lang="en-US" altLang="zh-CN" sz="3200"/>
              <a:t>have/ has</a:t>
            </a:r>
            <a:r>
              <a:rPr lang="zh-CN" altLang="en-US" sz="3200"/>
              <a:t>之后，通常用于肯定句中。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3200"/>
              <a:t>e.g. Jack has </a:t>
            </a:r>
            <a:r>
              <a:rPr lang="en-US" altLang="zh-CN" sz="3200">
                <a:solidFill>
                  <a:srgbClr val="FF0000"/>
                </a:solidFill>
              </a:rPr>
              <a:t>already </a:t>
            </a:r>
            <a:r>
              <a:rPr lang="en-US" altLang="zh-CN" sz="3200"/>
              <a:t>finished his homework.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</a:rPr>
              <a:t>have/ has been to</a:t>
            </a:r>
            <a:r>
              <a:rPr lang="zh-CN" altLang="en-US" sz="3200">
                <a:solidFill>
                  <a:srgbClr val="0000FF"/>
                </a:solidFill>
              </a:rPr>
              <a:t>表示曾经去过某地，</a:t>
            </a:r>
            <a:r>
              <a:rPr lang="zh-CN" altLang="en-US" sz="3200"/>
              <a:t>但现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zh-CN" altLang="en-US" sz="3200"/>
              <a:t>在已经回到他的生活所在地。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3200"/>
              <a:t>e.g. They’ve </a:t>
            </a:r>
            <a:r>
              <a:rPr lang="en-US" altLang="zh-CN" sz="3200">
                <a:solidFill>
                  <a:srgbClr val="FF0000"/>
                </a:solidFill>
              </a:rPr>
              <a:t>already</a:t>
            </a:r>
            <a:r>
              <a:rPr lang="en-US" altLang="zh-CN" sz="3200"/>
              <a:t> been to Suzhou twice.</a:t>
            </a:r>
          </a:p>
          <a:p>
            <a:pPr marL="449580" indent="-449580" eaLnBrk="1" hangingPunct="1">
              <a:lnSpc>
                <a:spcPct val="120000"/>
              </a:lnSpc>
            </a:pPr>
            <a:r>
              <a:rPr lang="en-US" altLang="zh-CN" sz="3200"/>
              <a:t>       </a:t>
            </a:r>
            <a:r>
              <a:rPr lang="zh-CN" altLang="en-US" sz="3200"/>
              <a:t>他们已经去过苏州两次了。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6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6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/>
          <p:cNvSpPr txBox="1">
            <a:spLocks noChangeArrowheads="1"/>
          </p:cNvSpPr>
          <p:nvPr/>
        </p:nvSpPr>
        <p:spPr bwMode="auto">
          <a:xfrm>
            <a:off x="647700" y="549275"/>
            <a:ext cx="781208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just/already/yet</a:t>
            </a:r>
            <a:r>
              <a:rPr lang="zh-CN" altLang="en-US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用法小结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just  </a:t>
            </a:r>
            <a:r>
              <a:rPr lang="en-US" altLang="zh-CN" sz="3200" dirty="0">
                <a:latin typeface="Times New Roman" panose="02020603050405020304" pitchFamily="18" charset="0"/>
              </a:rPr>
              <a:t>“</a:t>
            </a:r>
            <a:r>
              <a:rPr lang="zh-CN" altLang="en-US" sz="3200" dirty="0">
                <a:latin typeface="Times New Roman" panose="02020603050405020304" pitchFamily="18" charset="0"/>
              </a:rPr>
              <a:t>刚刚”；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already </a:t>
            </a:r>
            <a:r>
              <a:rPr lang="en-US" altLang="zh-CN" sz="3200" dirty="0">
                <a:latin typeface="Times New Roman" panose="02020603050405020304" pitchFamily="18" charset="0"/>
              </a:rPr>
              <a:t> “</a:t>
            </a:r>
            <a:r>
              <a:rPr lang="zh-CN" altLang="en-US" sz="3200" dirty="0">
                <a:latin typeface="Times New Roman" panose="02020603050405020304" pitchFamily="18" charset="0"/>
              </a:rPr>
              <a:t>已经”，一般置于</a:t>
            </a:r>
            <a:r>
              <a:rPr lang="en-US" altLang="zh-CN" sz="3200" dirty="0">
                <a:latin typeface="Times New Roman" panose="02020603050405020304" pitchFamily="18" charset="0"/>
              </a:rPr>
              <a:t>have/has</a:t>
            </a:r>
            <a:r>
              <a:rPr lang="zh-CN" altLang="en-US" sz="3200" dirty="0">
                <a:latin typeface="Times New Roman" panose="02020603050405020304" pitchFamily="18" charset="0"/>
              </a:rPr>
              <a:t>之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          后，两者都用于肯定句；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yet </a:t>
            </a:r>
            <a:r>
              <a:rPr lang="zh-CN" altLang="en-US" sz="3200" dirty="0">
                <a:latin typeface="Times New Roman" panose="02020603050405020304" pitchFamily="18" charset="0"/>
              </a:rPr>
              <a:t>用在否定句和疑问句，表示“还未”。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have been to </a:t>
            </a:r>
            <a:r>
              <a:rPr lang="zh-CN" altLang="en-US" sz="3200" dirty="0">
                <a:latin typeface="Times New Roman" panose="02020603050405020304" pitchFamily="18" charset="0"/>
              </a:rPr>
              <a:t>表示“去过某地”，但现在已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                 经回来了；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have gone to </a:t>
            </a:r>
            <a:r>
              <a:rPr lang="zh-CN" altLang="en-US" sz="3200" dirty="0">
                <a:latin typeface="Times New Roman" panose="02020603050405020304" pitchFamily="18" charset="0"/>
              </a:rPr>
              <a:t>表示“去了某地”，现在不在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                      这里（说话人所在地）。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5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5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5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5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395288" y="1160463"/>
            <a:ext cx="8461375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400" dirty="0">
                <a:solidFill>
                  <a:srgbClr val="0000FF"/>
                </a:solidFill>
                <a:latin typeface="Arial" panose="020B0604020202020204" pitchFamily="34" charset="0"/>
              </a:rPr>
              <a:t>5. Listen and underline the words the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>
                <a:solidFill>
                  <a:srgbClr val="0000FF"/>
                </a:solidFill>
                <a:latin typeface="Arial" panose="020B0604020202020204" pitchFamily="34" charset="0"/>
              </a:rPr>
              <a:t>    speaker stresses.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/>
              <a:t>1. I’ve just made a model spaceship for our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/>
              <a:t>    school project.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/>
              <a:t>2. I haven’t started yet because I’m not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/>
              <a:t>    sure how to make it.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/>
              <a:t>3. Has it arrived yet?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/>
              <a:t>4. Astronauts have already been to the moon.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3400" dirty="0">
                <a:solidFill>
                  <a:srgbClr val="9900CC"/>
                </a:solidFill>
                <a:latin typeface="Arial" panose="020B0604020202020204" pitchFamily="34" charset="0"/>
              </a:rPr>
              <a:t>Now listen again and repeat.</a:t>
            </a:r>
          </a:p>
        </p:txBody>
      </p:sp>
      <p:sp>
        <p:nvSpPr>
          <p:cNvPr id="45060" name="WordArt 11"/>
          <p:cNvSpPr>
            <a:spLocks noChangeArrowheads="1" noChangeShapeType="1" noTextEdit="1"/>
          </p:cNvSpPr>
          <p:nvPr/>
        </p:nvSpPr>
        <p:spPr bwMode="auto">
          <a:xfrm>
            <a:off x="1150938" y="440668"/>
            <a:ext cx="6734175" cy="791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Pronunciation and speaking</a:t>
            </a:r>
            <a:endParaRPr lang="zh-CN" altLang="en-US" kern="10" dirty="0">
              <a:ln w="9525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22605" name="Line 13"/>
          <p:cNvSpPr>
            <a:spLocks noChangeShapeType="1"/>
          </p:cNvSpPr>
          <p:nvPr/>
        </p:nvSpPr>
        <p:spPr bwMode="auto">
          <a:xfrm>
            <a:off x="1763713" y="2924175"/>
            <a:ext cx="17637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06" name="Line 14"/>
          <p:cNvSpPr>
            <a:spLocks noChangeShapeType="1"/>
          </p:cNvSpPr>
          <p:nvPr/>
        </p:nvSpPr>
        <p:spPr bwMode="auto">
          <a:xfrm>
            <a:off x="3959225" y="2924175"/>
            <a:ext cx="3025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07" name="Line 15"/>
          <p:cNvSpPr>
            <a:spLocks noChangeShapeType="1"/>
          </p:cNvSpPr>
          <p:nvPr/>
        </p:nvSpPr>
        <p:spPr bwMode="auto">
          <a:xfrm>
            <a:off x="971550" y="3500438"/>
            <a:ext cx="25923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08" name="Line 16"/>
          <p:cNvSpPr>
            <a:spLocks noChangeShapeType="1"/>
          </p:cNvSpPr>
          <p:nvPr/>
        </p:nvSpPr>
        <p:spPr bwMode="auto">
          <a:xfrm flipV="1">
            <a:off x="1187450" y="4005263"/>
            <a:ext cx="5005388" cy="36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09" name="Line 17"/>
          <p:cNvSpPr>
            <a:spLocks noChangeShapeType="1"/>
          </p:cNvSpPr>
          <p:nvPr/>
        </p:nvSpPr>
        <p:spPr bwMode="auto">
          <a:xfrm>
            <a:off x="863600" y="4616450"/>
            <a:ext cx="17287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3132138" y="4616450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11" name="Line 19"/>
          <p:cNvSpPr>
            <a:spLocks noChangeShapeType="1"/>
          </p:cNvSpPr>
          <p:nvPr/>
        </p:nvSpPr>
        <p:spPr bwMode="auto">
          <a:xfrm>
            <a:off x="2051050" y="5192713"/>
            <a:ext cx="22685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12" name="Line 20"/>
          <p:cNvSpPr>
            <a:spLocks noChangeShapeType="1"/>
          </p:cNvSpPr>
          <p:nvPr/>
        </p:nvSpPr>
        <p:spPr bwMode="auto">
          <a:xfrm>
            <a:off x="900113" y="5768975"/>
            <a:ext cx="20510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4032250" y="5734050"/>
            <a:ext cx="24479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>
            <a:off x="7704138" y="5768975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2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2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2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2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2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2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622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605" grpId="0" animBg="1"/>
      <p:bldP spid="622606" grpId="0" animBg="1"/>
      <p:bldP spid="622607" grpId="0" animBg="1"/>
      <p:bldP spid="622608" grpId="0" animBg="1"/>
      <p:bldP spid="622609" grpId="0" animBg="1"/>
      <p:bldP spid="622610" grpId="0" animBg="1"/>
      <p:bldP spid="622611" grpId="0" animBg="1"/>
      <p:bldP spid="622612" grpId="0" animBg="1"/>
      <p:bldP spid="622613" grpId="0" animBg="1"/>
      <p:bldP spid="6226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W0201312023047850602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28775"/>
            <a:ext cx="3182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u=4096582134,663078313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6713" y="1793875"/>
            <a:ext cx="20161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u=2358941261,3981506395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6713" y="4098925"/>
            <a:ext cx="20875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6408738" y="1982788"/>
            <a:ext cx="1981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earth  </a:t>
            </a:r>
            <a:r>
              <a:rPr lang="en-US" altLang="zh-CN" i="1" dirty="0">
                <a:solidFill>
                  <a:srgbClr val="FF0000"/>
                </a:solidFill>
              </a:rPr>
              <a:t>n.</a:t>
            </a:r>
            <a:r>
              <a:rPr lang="zh-CN" altLang="en-US" dirty="0">
                <a:solidFill>
                  <a:srgbClr val="FF0000"/>
                </a:solidFill>
              </a:rPr>
              <a:t>地球  </a:t>
            </a: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6300788" y="4214813"/>
            <a:ext cx="24844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moon  </a:t>
            </a:r>
            <a:r>
              <a:rPr lang="en-US" altLang="zh-CN" i="1" dirty="0">
                <a:solidFill>
                  <a:srgbClr val="FF0000"/>
                </a:solidFill>
              </a:rPr>
              <a:t>n.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月亮；月球</a:t>
            </a:r>
          </a:p>
        </p:txBody>
      </p:sp>
      <p:sp>
        <p:nvSpPr>
          <p:cNvPr id="17415" name="WordArt 11"/>
          <p:cNvSpPr>
            <a:spLocks noChangeArrowheads="1" noChangeShapeType="1" noTextEdit="1"/>
          </p:cNvSpPr>
          <p:nvPr/>
        </p:nvSpPr>
        <p:spPr bwMode="auto">
          <a:xfrm>
            <a:off x="3600450" y="334963"/>
            <a:ext cx="3024188" cy="6365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New words</a:t>
            </a:r>
            <a:endParaRPr lang="zh-CN" altLang="en-US" kern="10" dirty="0">
              <a:ln w="12700">
                <a:solidFill>
                  <a:srgbClr val="B2B2B2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7416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2800" dirty="0">
                <a:solidFill>
                  <a:srgbClr val="000000"/>
                </a:solidFill>
                <a:sym typeface="Times New Roman" panose="02020603050405020304" pitchFamily="18" charset="0"/>
              </a:rPr>
              <a:t>Presentation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7" grpId="0"/>
      <p:bldP spid="6266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31" name="Text Box 7"/>
          <p:cNvSpPr txBox="1">
            <a:spLocks noChangeArrowheads="1"/>
          </p:cNvSpPr>
          <p:nvPr/>
        </p:nvSpPr>
        <p:spPr bwMode="auto">
          <a:xfrm>
            <a:off x="576263" y="800100"/>
            <a:ext cx="8029575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9900CC"/>
                </a:solidFill>
                <a:latin typeface="Arial" panose="020B0604020202020204" pitchFamily="34" charset="0"/>
              </a:rPr>
              <a:t>Make lists of what we have and have not done in space travel.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 i="1">
                <a:solidFill>
                  <a:srgbClr val="008000"/>
                </a:solidFill>
                <a:latin typeface="Times New Roman" panose="02020603050405020304" pitchFamily="18" charset="0"/>
              </a:rPr>
              <a:t>We have</a:t>
            </a:r>
            <a:endParaRPr lang="en-US" altLang="zh-CN" sz="3600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</p:txBody>
      </p:sp>
      <p:sp>
        <p:nvSpPr>
          <p:cNvPr id="615432" name="Text Box 8"/>
          <p:cNvSpPr txBox="1">
            <a:spLocks noChangeArrowheads="1"/>
          </p:cNvSpPr>
          <p:nvPr/>
        </p:nvSpPr>
        <p:spPr bwMode="auto">
          <a:xfrm>
            <a:off x="719138" y="2781300"/>
            <a:ext cx="76327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A dog has travelled in space.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Men have travelled to the moon.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Spaceships have taken photographs on Mars.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576263" y="765175"/>
            <a:ext cx="8029575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 i="1">
                <a:solidFill>
                  <a:srgbClr val="008000"/>
                </a:solidFill>
                <a:latin typeface="Times New Roman" panose="02020603050405020304" pitchFamily="18" charset="0"/>
              </a:rPr>
              <a:t>We have not…</a:t>
            </a:r>
            <a:r>
              <a:rPr lang="en-US" altLang="zh-CN" sz="3600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_________________________________</a:t>
            </a:r>
          </a:p>
        </p:txBody>
      </p:sp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647700" y="1412875"/>
            <a:ext cx="7848600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We have not built houses in space.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Astronauts have not been to Mercury.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Scientists have not visited Venus.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684213" y="2565400"/>
            <a:ext cx="774065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9900CC"/>
                </a:solidFill>
                <a:latin typeface="Arial" panose="020B0604020202020204" pitchFamily="34" charset="0"/>
              </a:rPr>
              <a:t>7. Talk about space travel with the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9900CC"/>
                </a:solidFill>
                <a:latin typeface="Arial" panose="020B0604020202020204" pitchFamily="34" charset="0"/>
              </a:rPr>
              <a:t>    lists in Activity 6.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i="1">
                <a:solidFill>
                  <a:srgbClr val="0066FF"/>
                </a:solidFill>
                <a:latin typeface="Times New Roman" panose="02020603050405020304" pitchFamily="18" charset="0"/>
              </a:rPr>
              <a:t>    —Have we sent a spaceship to Mars?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i="1">
                <a:solidFill>
                  <a:srgbClr val="0066FF"/>
                </a:solidFill>
                <a:latin typeface="Times New Roman" panose="02020603050405020304" pitchFamily="18" charset="0"/>
              </a:rPr>
              <a:t>    —Yes, we have. But…</a:t>
            </a:r>
          </a:p>
        </p:txBody>
      </p:sp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2195513" y="1196975"/>
            <a:ext cx="4932362" cy="111601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CC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Work in pairs. </a:t>
            </a:r>
            <a:endParaRPr lang="zh-CN" altLang="en-US" kern="1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CC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6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16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754063" y="2103438"/>
            <a:ext cx="781367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1. —Where’s Ben?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—He______ to the teachers’ office.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    He’ll be back soon.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A. go                  B. has gone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C. has been </a:t>
            </a:r>
          </a:p>
        </p:txBody>
      </p:sp>
      <p:pic>
        <p:nvPicPr>
          <p:cNvPr id="653316" name="Picture 4" descr="046b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8613" y="4406900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椭圆 5"/>
          <p:cNvSpPr>
            <a:spLocks noChangeArrowheads="1"/>
          </p:cNvSpPr>
          <p:nvPr/>
        </p:nvSpPr>
        <p:spPr bwMode="auto">
          <a:xfrm>
            <a:off x="539750" y="584200"/>
            <a:ext cx="2808288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2800" dirty="0">
                <a:solidFill>
                  <a:srgbClr val="000000"/>
                </a:solidFill>
                <a:sym typeface="Times New Roman" panose="02020603050405020304" pitchFamily="18" charset="0"/>
              </a:rPr>
              <a:t>Exercise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755650" y="1312863"/>
            <a:ext cx="74168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2. —Will you please go to see the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    movie Guanyinshan with me?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—No, I won’t. I ______ it already.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A. saw             B. have seen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C. see              D. will see </a:t>
            </a:r>
          </a:p>
        </p:txBody>
      </p:sp>
      <p:pic>
        <p:nvPicPr>
          <p:cNvPr id="655363" name="Picture 3" descr="046b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3608388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11188" y="188913"/>
            <a:ext cx="8137525" cy="57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3. She isn’t at the cinema now because she _________ the library.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A. has been to      B. have been to 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C. have gone to    D. has gone to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4. —Jim isn’t in the classroom. Where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    is he?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—He _______ to the teacher’s office.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A. will go                 B.  has gone  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C. had gone             D. is going </a:t>
            </a:r>
          </a:p>
        </p:txBody>
      </p:sp>
      <p:pic>
        <p:nvPicPr>
          <p:cNvPr id="654339" name="Picture 3" descr="046b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2097088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4340" name="Picture 4" descr="046b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724400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792163" y="873125"/>
            <a:ext cx="7451725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9580" indent="-44958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5. —I’d like you to tell me something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    about Shen Nongjia.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—I’m sorry, but neither Jack nor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    I ____ there.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A. have been 	   B. has been	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C. have gone	   D. has gone</a:t>
            </a:r>
          </a:p>
        </p:txBody>
      </p:sp>
      <p:pic>
        <p:nvPicPr>
          <p:cNvPr id="658435" name="Picture 3" descr="046b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4425" y="3897313"/>
            <a:ext cx="8286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792163" y="1089025"/>
            <a:ext cx="76327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Complete the sentences.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1. </a:t>
            </a:r>
            <a:r>
              <a:rPr lang="zh-CN" altLang="en-US" sz="3600">
                <a:latin typeface="Times New Roman" panose="02020603050405020304" pitchFamily="18" charset="0"/>
              </a:rPr>
              <a:t>我们已经到达上海。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    </a:t>
            </a:r>
            <a:r>
              <a:rPr lang="en-US" altLang="zh-CN" sz="3600">
                <a:latin typeface="Times New Roman" panose="02020603050405020304" pitchFamily="18" charset="0"/>
              </a:rPr>
              <a:t>We __________________ Shanghai.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2. </a:t>
            </a:r>
            <a:r>
              <a:rPr lang="zh-CN" altLang="en-US" sz="3600">
                <a:latin typeface="Times New Roman" panose="02020603050405020304" pitchFamily="18" charset="0"/>
              </a:rPr>
              <a:t>他刚刚做完这个模型。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    </a:t>
            </a:r>
            <a:r>
              <a:rPr lang="en-US" altLang="zh-CN" sz="3600">
                <a:latin typeface="Times New Roman" panose="02020603050405020304" pitchFamily="18" charset="0"/>
              </a:rPr>
              <a:t>He ____________ this model.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3. </a:t>
            </a:r>
            <a:r>
              <a:rPr lang="zh-CN" altLang="en-US" sz="3600">
                <a:latin typeface="Times New Roman" panose="02020603050405020304" pitchFamily="18" charset="0"/>
              </a:rPr>
              <a:t>这个女孩在干什么？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    </a:t>
            </a:r>
            <a:r>
              <a:rPr lang="en-US" altLang="zh-CN" sz="3600">
                <a:latin typeface="Times New Roman" panose="02020603050405020304" pitchFamily="18" charset="0"/>
              </a:rPr>
              <a:t>What ___ this girl ______?</a:t>
            </a:r>
          </a:p>
        </p:txBody>
      </p:sp>
      <p:sp>
        <p:nvSpPr>
          <p:cNvPr id="609286" name="Rectangle 6"/>
          <p:cNvSpPr>
            <a:spLocks noChangeArrowheads="1"/>
          </p:cNvSpPr>
          <p:nvPr/>
        </p:nvSpPr>
        <p:spPr bwMode="auto">
          <a:xfrm>
            <a:off x="2016125" y="2339975"/>
            <a:ext cx="43497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have already reached</a:t>
            </a:r>
          </a:p>
        </p:txBody>
      </p:sp>
      <p:sp>
        <p:nvSpPr>
          <p:cNvPr id="609287" name="Rectangle 7"/>
          <p:cNvSpPr>
            <a:spLocks noChangeArrowheads="1"/>
          </p:cNvSpPr>
          <p:nvPr/>
        </p:nvSpPr>
        <p:spPr bwMode="auto">
          <a:xfrm>
            <a:off x="1916113" y="3759200"/>
            <a:ext cx="28765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has just made</a:t>
            </a:r>
          </a:p>
        </p:txBody>
      </p:sp>
      <p:sp>
        <p:nvSpPr>
          <p:cNvPr id="609288" name="Rectangle 8"/>
          <p:cNvSpPr>
            <a:spLocks noChangeArrowheads="1"/>
          </p:cNvSpPr>
          <p:nvPr/>
        </p:nvSpPr>
        <p:spPr bwMode="auto">
          <a:xfrm>
            <a:off x="2628900" y="5091113"/>
            <a:ext cx="4427538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is                  up to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9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9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09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9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9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9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6" grpId="0"/>
      <p:bldP spid="609287" grpId="0"/>
      <p:bldP spid="6092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468313" y="1289050"/>
            <a:ext cx="80994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4. —</a:t>
            </a:r>
            <a:r>
              <a:rPr lang="zh-CN" altLang="en-US" sz="3600">
                <a:latin typeface="Times New Roman" panose="02020603050405020304" pitchFamily="18" charset="0"/>
              </a:rPr>
              <a:t>你曾经去过香港吗？   </a:t>
            </a:r>
            <a:r>
              <a:rPr lang="en-US" altLang="zh-CN" sz="3600">
                <a:latin typeface="Times New Roman" panose="02020603050405020304" pitchFamily="18" charset="0"/>
              </a:rPr>
              <a:t>—</a:t>
            </a:r>
            <a:r>
              <a:rPr lang="zh-CN" altLang="en-US" sz="3600">
                <a:latin typeface="Times New Roman" panose="02020603050405020304" pitchFamily="18" charset="0"/>
              </a:rPr>
              <a:t>是的。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    </a:t>
            </a:r>
            <a:r>
              <a:rPr lang="en-US" altLang="zh-CN" sz="3600">
                <a:latin typeface="Times New Roman" panose="02020603050405020304" pitchFamily="18" charset="0"/>
              </a:rPr>
              <a:t>—_____ you ___________ Hong Kong?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   —Yes, I 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5. </a:t>
            </a:r>
            <a:r>
              <a:rPr lang="zh-CN" altLang="en-US" sz="3600">
                <a:latin typeface="Times New Roman" panose="02020603050405020304" pitchFamily="18" charset="0"/>
              </a:rPr>
              <a:t>他们听说过这个最近的新闻吗？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>
                <a:latin typeface="Times New Roman" panose="02020603050405020304" pitchFamily="18" charset="0"/>
              </a:rPr>
              <a:t>    </a:t>
            </a:r>
            <a:r>
              <a:rPr lang="en-US" altLang="zh-CN" sz="3600">
                <a:latin typeface="Times New Roman" panose="02020603050405020304" pitchFamily="18" charset="0"/>
              </a:rPr>
              <a:t>Have they ___________________?</a:t>
            </a:r>
          </a:p>
        </p:txBody>
      </p:sp>
      <p:sp>
        <p:nvSpPr>
          <p:cNvPr id="614405" name="Rectangle 5"/>
          <p:cNvSpPr>
            <a:spLocks noChangeArrowheads="1"/>
          </p:cNvSpPr>
          <p:nvPr/>
        </p:nvSpPr>
        <p:spPr bwMode="auto">
          <a:xfrm>
            <a:off x="1439863" y="2078038"/>
            <a:ext cx="459105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</a:rPr>
              <a:t>Have         ever been to</a:t>
            </a:r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2736850" y="2751138"/>
            <a:ext cx="110807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614407" name="Rectangle 7"/>
          <p:cNvSpPr>
            <a:spLocks noChangeArrowheads="1"/>
          </p:cNvSpPr>
          <p:nvPr/>
        </p:nvSpPr>
        <p:spPr bwMode="auto">
          <a:xfrm>
            <a:off x="3059113" y="4203700"/>
            <a:ext cx="454501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</a:rPr>
              <a:t>heard this latest news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5" grpId="0"/>
      <p:bldP spid="614406" grpId="0"/>
      <p:bldP spid="6144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=201182959,15997706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089025"/>
            <a:ext cx="38163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u=254684947,2959676464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25538"/>
            <a:ext cx="381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3" name="Rectangle 7"/>
          <p:cNvSpPr>
            <a:spLocks noChangeArrowheads="1"/>
          </p:cNvSpPr>
          <p:nvPr/>
        </p:nvSpPr>
        <p:spPr bwMode="auto">
          <a:xfrm>
            <a:off x="1692275" y="4833938"/>
            <a:ext cx="2195513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model  </a:t>
            </a:r>
            <a:r>
              <a:rPr lang="en-US" altLang="zh-CN" i="1">
                <a:solidFill>
                  <a:srgbClr val="FF0000"/>
                </a:solidFill>
              </a:rPr>
              <a:t>n.</a:t>
            </a:r>
            <a:r>
              <a:rPr lang="zh-CN" altLang="en-US">
                <a:solidFill>
                  <a:srgbClr val="FF0000"/>
                </a:solidFill>
              </a:rPr>
              <a:t>模型  </a:t>
            </a:r>
          </a:p>
        </p:txBody>
      </p:sp>
      <p:sp>
        <p:nvSpPr>
          <p:cNvPr id="623624" name="Rectangle 8"/>
          <p:cNvSpPr>
            <a:spLocks noChangeArrowheads="1"/>
          </p:cNvSpPr>
          <p:nvPr/>
        </p:nvSpPr>
        <p:spPr bwMode="auto">
          <a:xfrm>
            <a:off x="5472113" y="4833938"/>
            <a:ext cx="27003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spaceship  </a:t>
            </a:r>
            <a:r>
              <a:rPr lang="en-US" altLang="zh-CN" i="1">
                <a:solidFill>
                  <a:srgbClr val="FF0000"/>
                </a:solidFill>
              </a:rPr>
              <a:t>n.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</a:rPr>
              <a:t>航天器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3" grpId="0"/>
      <p:bldP spid="6236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u=2010436963,2470864858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8425" y="2276475"/>
            <a:ext cx="32766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u=1986089704,1158793848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276475"/>
            <a:ext cx="29527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3024188" y="650875"/>
            <a:ext cx="32035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astronaut   </a:t>
            </a:r>
            <a:r>
              <a:rPr lang="en-US" altLang="zh-CN" i="1">
                <a:solidFill>
                  <a:srgbClr val="FF0000"/>
                </a:solidFill>
              </a:rPr>
              <a:t>n.</a:t>
            </a:r>
            <a:r>
              <a:rPr lang="zh-CN" altLang="en-US">
                <a:solidFill>
                  <a:srgbClr val="FF0000"/>
                </a:solidFill>
              </a:rPr>
              <a:t>宇航员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u=3107576397,925013001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657225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u=1008269671,1627934364&amp;fm=21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657225"/>
            <a:ext cx="32432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u=1385843438,1724761225&amp;fm=2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2889250"/>
            <a:ext cx="32035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4" name="Rectangle 8"/>
          <p:cNvSpPr>
            <a:spLocks noChangeArrowheads="1"/>
          </p:cNvSpPr>
          <p:nvPr/>
        </p:nvSpPr>
        <p:spPr bwMode="auto">
          <a:xfrm>
            <a:off x="3143250" y="4941888"/>
            <a:ext cx="25082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</a:rPr>
              <a:t>space travel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>
                <a:solidFill>
                  <a:srgbClr val="FF0000"/>
                </a:solidFill>
              </a:rPr>
              <a:t>航天旅行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12763" y="1460500"/>
            <a:ext cx="82359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</a:rPr>
              <a:t>1. Listen and number the words as you hear them. </a:t>
            </a:r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922338" y="2863850"/>
            <a:ext cx="741680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earth             land           message    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moon             news          planet  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reach            scientist</a:t>
            </a:r>
          </a:p>
        </p:txBody>
      </p:sp>
      <p:sp>
        <p:nvSpPr>
          <p:cNvPr id="610313" name="Rectangle 9"/>
          <p:cNvSpPr>
            <a:spLocks noChangeArrowheads="1"/>
          </p:cNvSpPr>
          <p:nvPr/>
        </p:nvSpPr>
        <p:spPr bwMode="auto">
          <a:xfrm>
            <a:off x="2362200" y="2971800"/>
            <a:ext cx="647700" cy="649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14" name="Rectangle 10"/>
          <p:cNvSpPr>
            <a:spLocks noChangeArrowheads="1"/>
          </p:cNvSpPr>
          <p:nvPr/>
        </p:nvSpPr>
        <p:spPr bwMode="auto">
          <a:xfrm>
            <a:off x="4702175" y="2971800"/>
            <a:ext cx="647700" cy="649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15" name="Rectangle 11"/>
          <p:cNvSpPr>
            <a:spLocks noChangeArrowheads="1"/>
          </p:cNvSpPr>
          <p:nvPr/>
        </p:nvSpPr>
        <p:spPr bwMode="auto">
          <a:xfrm>
            <a:off x="7546975" y="2971800"/>
            <a:ext cx="647700" cy="649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16" name="Rectangle 12"/>
          <p:cNvSpPr>
            <a:spLocks noChangeArrowheads="1"/>
          </p:cNvSpPr>
          <p:nvPr/>
        </p:nvSpPr>
        <p:spPr bwMode="auto">
          <a:xfrm>
            <a:off x="2362200" y="3871913"/>
            <a:ext cx="647700" cy="649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17" name="Rectangle 13"/>
          <p:cNvSpPr>
            <a:spLocks noChangeArrowheads="1"/>
          </p:cNvSpPr>
          <p:nvPr/>
        </p:nvSpPr>
        <p:spPr bwMode="auto">
          <a:xfrm>
            <a:off x="4702175" y="3871913"/>
            <a:ext cx="647700" cy="649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18" name="Rectangle 14"/>
          <p:cNvSpPr>
            <a:spLocks noChangeArrowheads="1"/>
          </p:cNvSpPr>
          <p:nvPr/>
        </p:nvSpPr>
        <p:spPr bwMode="auto">
          <a:xfrm>
            <a:off x="7546975" y="3906838"/>
            <a:ext cx="647700" cy="649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19" name="Rectangle 15"/>
          <p:cNvSpPr>
            <a:spLocks noChangeArrowheads="1"/>
          </p:cNvSpPr>
          <p:nvPr/>
        </p:nvSpPr>
        <p:spPr bwMode="auto">
          <a:xfrm>
            <a:off x="2362200" y="4735513"/>
            <a:ext cx="647700" cy="6492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610320" name="Rectangle 16"/>
          <p:cNvSpPr>
            <a:spLocks noChangeArrowheads="1"/>
          </p:cNvSpPr>
          <p:nvPr/>
        </p:nvSpPr>
        <p:spPr bwMode="auto">
          <a:xfrm>
            <a:off x="5349875" y="4699000"/>
            <a:ext cx="647700" cy="6492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10000"/>
              </a:lnSpc>
            </a:pPr>
            <a:endParaRPr lang="zh-CN" altLang="en-US"/>
          </a:p>
        </p:txBody>
      </p:sp>
      <p:sp>
        <p:nvSpPr>
          <p:cNvPr id="22541" name="WordArt 18"/>
          <p:cNvSpPr>
            <a:spLocks noChangeArrowheads="1" noChangeShapeType="1" noTextEdit="1"/>
          </p:cNvSpPr>
          <p:nvPr/>
        </p:nvSpPr>
        <p:spPr bwMode="auto">
          <a:xfrm>
            <a:off x="1914525" y="684213"/>
            <a:ext cx="5618163" cy="6477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Listening and vocabulary</a:t>
            </a:r>
            <a:endParaRPr lang="zh-CN" altLang="en-US" kern="1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FF9900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10323" name="Text Box 19"/>
          <p:cNvSpPr txBox="1">
            <a:spLocks noChangeArrowheads="1"/>
          </p:cNvSpPr>
          <p:nvPr/>
        </p:nvSpPr>
        <p:spPr bwMode="auto">
          <a:xfrm>
            <a:off x="2433638" y="2979738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10324" name="Text Box 20"/>
          <p:cNvSpPr txBox="1">
            <a:spLocks noChangeArrowheads="1"/>
          </p:cNvSpPr>
          <p:nvPr/>
        </p:nvSpPr>
        <p:spPr bwMode="auto">
          <a:xfrm>
            <a:off x="4810125" y="2979738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0325" name="Text Box 21"/>
          <p:cNvSpPr txBox="1">
            <a:spLocks noChangeArrowheads="1"/>
          </p:cNvSpPr>
          <p:nvPr/>
        </p:nvSpPr>
        <p:spPr bwMode="auto">
          <a:xfrm>
            <a:off x="4846638" y="3914775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0326" name="Text Box 22"/>
          <p:cNvSpPr txBox="1">
            <a:spLocks noChangeArrowheads="1"/>
          </p:cNvSpPr>
          <p:nvPr/>
        </p:nvSpPr>
        <p:spPr bwMode="auto">
          <a:xfrm>
            <a:off x="2470150" y="4743450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0327" name="Text Box 23"/>
          <p:cNvSpPr txBox="1">
            <a:spLocks noChangeArrowheads="1"/>
          </p:cNvSpPr>
          <p:nvPr/>
        </p:nvSpPr>
        <p:spPr bwMode="auto">
          <a:xfrm>
            <a:off x="7654925" y="2943225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0328" name="Text Box 24"/>
          <p:cNvSpPr txBox="1">
            <a:spLocks noChangeArrowheads="1"/>
          </p:cNvSpPr>
          <p:nvPr/>
        </p:nvSpPr>
        <p:spPr bwMode="auto">
          <a:xfrm>
            <a:off x="5422900" y="4672013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10329" name="Text Box 25"/>
          <p:cNvSpPr txBox="1">
            <a:spLocks noChangeArrowheads="1"/>
          </p:cNvSpPr>
          <p:nvPr/>
        </p:nvSpPr>
        <p:spPr bwMode="auto">
          <a:xfrm>
            <a:off x="2470150" y="3879850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10330" name="Text Box 26"/>
          <p:cNvSpPr txBox="1">
            <a:spLocks noChangeArrowheads="1"/>
          </p:cNvSpPr>
          <p:nvPr/>
        </p:nvSpPr>
        <p:spPr bwMode="auto">
          <a:xfrm>
            <a:off x="7654925" y="3914775"/>
            <a:ext cx="431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0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0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0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0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10" grpId="0"/>
      <p:bldP spid="610313" grpId="0" animBg="1"/>
      <p:bldP spid="610314" grpId="0" animBg="1"/>
      <p:bldP spid="610315" grpId="0" animBg="1"/>
      <p:bldP spid="610316" grpId="0" animBg="1"/>
      <p:bldP spid="610317" grpId="0" animBg="1"/>
      <p:bldP spid="610318" grpId="0" animBg="1"/>
      <p:bldP spid="610319" grpId="0" animBg="1"/>
      <p:bldP spid="610320" grpId="0" animBg="1"/>
      <p:bldP spid="610323" grpId="0"/>
      <p:bldP spid="610324" grpId="0"/>
      <p:bldP spid="610325" grpId="0"/>
      <p:bldP spid="610326" grpId="0"/>
      <p:bldP spid="610327" grpId="0"/>
      <p:bldP spid="610328" grpId="0"/>
      <p:bldP spid="610329" grpId="0"/>
      <p:bldP spid="610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468313" y="836613"/>
            <a:ext cx="809942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0000FF"/>
                </a:solidFill>
                <a:latin typeface="Arial" panose="020B0604020202020204" pitchFamily="34" charset="0"/>
              </a:rPr>
              <a:t>2. Listen again and complete the notes.</a:t>
            </a:r>
            <a:endParaRPr lang="en-US" altLang="zh-CN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zh-CN" sz="3600">
                <a:latin typeface="Times New Roman" panose="02020603050405020304" pitchFamily="18" charset="0"/>
              </a:rPr>
              <a:t> news about the trip to (1) 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● journey of (2) _________ months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● has not sent back any (3) _________ yet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● hope to find (4) _______ on Mars</a:t>
            </a:r>
          </a:p>
        </p:txBody>
      </p:sp>
      <p:sp>
        <p:nvSpPr>
          <p:cNvPr id="620554" name="Text Box 10"/>
          <p:cNvSpPr txBox="1">
            <a:spLocks noChangeArrowheads="1"/>
          </p:cNvSpPr>
          <p:nvPr/>
        </p:nvSpPr>
        <p:spPr bwMode="auto">
          <a:xfrm>
            <a:off x="6281738" y="2328863"/>
            <a:ext cx="16922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Mars</a:t>
            </a:r>
          </a:p>
        </p:txBody>
      </p:sp>
      <p:sp>
        <p:nvSpPr>
          <p:cNvPr id="620555" name="Text Box 11"/>
          <p:cNvSpPr txBox="1">
            <a:spLocks noChangeArrowheads="1"/>
          </p:cNvSpPr>
          <p:nvPr/>
        </p:nvSpPr>
        <p:spPr bwMode="auto">
          <a:xfrm>
            <a:off x="4248150" y="3090863"/>
            <a:ext cx="16922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eight</a:t>
            </a:r>
          </a:p>
        </p:txBody>
      </p:sp>
      <p:sp>
        <p:nvSpPr>
          <p:cNvPr id="620556" name="Text Box 12"/>
          <p:cNvSpPr txBox="1">
            <a:spLocks noChangeArrowheads="1"/>
          </p:cNvSpPr>
          <p:nvPr/>
        </p:nvSpPr>
        <p:spPr bwMode="auto">
          <a:xfrm>
            <a:off x="6102350" y="3721100"/>
            <a:ext cx="2303463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messages</a:t>
            </a:r>
          </a:p>
        </p:txBody>
      </p:sp>
      <p:sp>
        <p:nvSpPr>
          <p:cNvPr id="620557" name="Text Box 13"/>
          <p:cNvSpPr txBox="1">
            <a:spLocks noChangeArrowheads="1"/>
          </p:cNvSpPr>
          <p:nvPr/>
        </p:nvSpPr>
        <p:spPr bwMode="auto">
          <a:xfrm>
            <a:off x="4319588" y="5214938"/>
            <a:ext cx="2303462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life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0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20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20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4" grpId="0"/>
      <p:bldP spid="620555" grpId="0"/>
      <p:bldP spid="620556" grpId="0"/>
      <p:bldP spid="6205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286000" y="584200"/>
            <a:ext cx="4572000" cy="6127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704"/>
              </a:avLst>
            </a:prstTxWarp>
          </a:bodyPr>
          <a:lstStyle/>
          <a:p>
            <a:pPr algn="ctr"/>
            <a:r>
              <a:rPr lang="en-US" altLang="zh-CN" kern="10" dirty="0">
                <a:ln w="1905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CC9900"/>
                    </a:gs>
                    <a:gs pos="100000">
                      <a:srgbClr val="66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Listen and read</a:t>
            </a:r>
            <a:endParaRPr lang="zh-CN" altLang="en-US" kern="10" dirty="0">
              <a:ln w="1905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CC9900"/>
                  </a:gs>
                  <a:gs pos="100000">
                    <a:srgbClr val="66CC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079500" y="1592263"/>
            <a:ext cx="6624638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Pay attention to the following sentences.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1402</Words>
  <Application>Microsoft Office PowerPoint</Application>
  <PresentationFormat>全屏显示(4:3)</PresentationFormat>
  <Paragraphs>204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Raavi</vt:lpstr>
      <vt:lpstr>方正舒体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2005-11-29T12:00:00Z</dcterms:created>
  <dcterms:modified xsi:type="dcterms:W3CDTF">2023-01-17T03:31:54Z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83CEA12171AD4F758FA839C65F18AF76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