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1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A4F07-C0E5-4480-9B6C-F73A1B1E0B3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DEB52-21FE-4666-91EA-2BBC29F3E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DEB52-21FE-4666-91EA-2BBC29F3E06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745B-0B2A-476D-9350-5F780DA792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8D68D-E4F2-4619-8ECA-97CC2A6900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AF05F-5C92-4123-BCCE-5A7FA61210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4CF71-679F-436A-9F77-8E80FED282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8EE71-19FC-4897-8C1E-B3DD4C43EA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D064C-CEAE-45A7-92B9-7A7CAA2961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36A09-3C78-45FF-A1D1-469A75C5EA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98E49-81DB-4F3D-AD90-2D7AD27913E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9C60-E18A-44D8-8483-4A25A7835E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DC7C6-3D80-472C-B63C-14DD778A77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903FCDA-5573-4D9C-922F-08BB6D43BD6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2425" y="838200"/>
            <a:ext cx="8458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400" b="1" kern="10" dirty="0" smtClean="0">
                <a:ln w="9525">
                  <a:noFill/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Unit 10</a:t>
            </a:r>
          </a:p>
          <a:p>
            <a:pPr>
              <a:lnSpc>
                <a:spcPct val="150000"/>
              </a:lnSpc>
            </a:pPr>
            <a:r>
              <a:rPr lang="en-US" altLang="zh-CN" sz="4400" b="1" kern="10" dirty="0" smtClean="0">
                <a:ln w="9525">
                  <a:noFill/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If you go to the party, you’ll</a:t>
            </a:r>
          </a:p>
          <a:p>
            <a:pPr>
              <a:lnSpc>
                <a:spcPct val="150000"/>
              </a:lnSpc>
            </a:pPr>
            <a:r>
              <a:rPr lang="en-US" altLang="zh-CN" sz="4400" b="1" kern="10" dirty="0" smtClean="0">
                <a:ln w="9525">
                  <a:noFill/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have a great time!</a:t>
            </a:r>
            <a:endParaRPr lang="zh-CN" altLang="en-US" sz="4400" b="1" kern="10" dirty="0">
              <a:ln w="9525">
                <a:noFill/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79267" y="5334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"/>
          <p:cNvSpPr>
            <a:spLocks noChangeArrowheads="1"/>
          </p:cNvSpPr>
          <p:nvPr/>
        </p:nvSpPr>
        <p:spPr bwMode="auto">
          <a:xfrm>
            <a:off x="217488" y="981075"/>
            <a:ext cx="8675687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3230" indent="-443230"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如果他们今天聚会，班里一半的学生将</a:t>
            </a:r>
          </a:p>
          <a:p>
            <a:pPr marL="443230" indent="-443230" algn="l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不会去。</a:t>
            </a:r>
          </a:p>
          <a:p>
            <a:pPr marL="443230" indent="-443230" algn="l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If they ______ the party today, ______ the class _______ come.  </a:t>
            </a:r>
          </a:p>
          <a:p>
            <a:pPr marL="443230" indent="-443230"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我们应当要求人们带食物来吗？   </a:t>
            </a:r>
          </a:p>
          <a:p>
            <a:pPr marL="443230" indent="-443230" algn="l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Should we ______ people to ______ food?  </a:t>
            </a:r>
          </a:p>
        </p:txBody>
      </p:sp>
      <p:sp>
        <p:nvSpPr>
          <p:cNvPr id="81923" name="Text Box 7"/>
          <p:cNvSpPr txBox="1">
            <a:spLocks noChangeArrowheads="1"/>
          </p:cNvSpPr>
          <p:nvPr/>
        </p:nvSpPr>
        <p:spPr bwMode="auto">
          <a:xfrm>
            <a:off x="2311400" y="2535238"/>
            <a:ext cx="607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have                                half</a:t>
            </a:r>
          </a:p>
        </p:txBody>
      </p:sp>
      <p:sp>
        <p:nvSpPr>
          <p:cNvPr id="81924" name="Text Box 8"/>
          <p:cNvSpPr txBox="1">
            <a:spLocks noChangeArrowheads="1"/>
          </p:cNvSpPr>
          <p:nvPr/>
        </p:nvSpPr>
        <p:spPr bwMode="auto">
          <a:xfrm>
            <a:off x="2627313" y="3284538"/>
            <a:ext cx="1728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won’t</a:t>
            </a:r>
          </a:p>
        </p:txBody>
      </p:sp>
      <p:sp>
        <p:nvSpPr>
          <p:cNvPr id="81925" name="Text Box 9"/>
          <p:cNvSpPr txBox="1">
            <a:spLocks noChangeArrowheads="1"/>
          </p:cNvSpPr>
          <p:nvPr/>
        </p:nvSpPr>
        <p:spPr bwMode="auto">
          <a:xfrm>
            <a:off x="3059113" y="4652963"/>
            <a:ext cx="489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ask                      bring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矩形 1"/>
          <p:cNvSpPr>
            <a:spLocks noChangeArrowheads="1"/>
          </p:cNvSpPr>
          <p:nvPr/>
        </p:nvSpPr>
        <p:spPr bwMode="auto">
          <a:xfrm>
            <a:off x="369887" y="1447800"/>
            <a:ext cx="8316913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如果我们要求人们带食物来时，他们</a:t>
            </a:r>
          </a:p>
          <a:p>
            <a:pPr algn="l"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将会只带薯条和巧克力。</a:t>
            </a:r>
          </a:p>
          <a:p>
            <a:pPr algn="l"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we ______ people to bring food,  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 just ______ potato chips and 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chocolate. </a:t>
            </a:r>
          </a:p>
        </p:txBody>
      </p:sp>
      <p:sp>
        <p:nvSpPr>
          <p:cNvPr id="82947" name="Text Box 7"/>
          <p:cNvSpPr txBox="1">
            <a:spLocks noChangeArrowheads="1"/>
          </p:cNvSpPr>
          <p:nvPr/>
        </p:nvSpPr>
        <p:spPr bwMode="auto">
          <a:xfrm>
            <a:off x="1341437" y="2816225"/>
            <a:ext cx="33845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               ask</a:t>
            </a:r>
          </a:p>
        </p:txBody>
      </p:sp>
      <p:sp>
        <p:nvSpPr>
          <p:cNvPr id="82948" name="Text Box 8"/>
          <p:cNvSpPr txBox="1">
            <a:spLocks noChangeArrowheads="1"/>
          </p:cNvSpPr>
          <p:nvPr/>
        </p:nvSpPr>
        <p:spPr bwMode="auto">
          <a:xfrm>
            <a:off x="1270000" y="3549650"/>
            <a:ext cx="489743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they’ll            bring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9"/>
          <p:cNvSpPr txBox="1">
            <a:spLocks noChangeArrowheads="1"/>
          </p:cNvSpPr>
          <p:nvPr/>
        </p:nvSpPr>
        <p:spPr bwMode="auto">
          <a:xfrm>
            <a:off x="1008063" y="4683125"/>
            <a:ext cx="73088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例如：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We </a:t>
            </a:r>
            <a:r>
              <a:rPr lang="en-US" altLang="zh-CN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go to the park if it _______ ______ (rain) tomorrow.</a:t>
            </a:r>
          </a:p>
        </p:txBody>
      </p:sp>
      <p:sp>
        <p:nvSpPr>
          <p:cNvPr id="83971" name="WordArt 4"/>
          <p:cNvSpPr>
            <a:spLocks noChangeArrowheads="1" noChangeShapeType="1" noTextEdit="1"/>
          </p:cNvSpPr>
          <p:nvPr/>
        </p:nvSpPr>
        <p:spPr bwMode="auto">
          <a:xfrm>
            <a:off x="539750" y="358775"/>
            <a:ext cx="4321175" cy="1196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Grammar</a:t>
            </a:r>
            <a:endParaRPr lang="zh-CN" altLang="en-US" sz="40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3972" name="Rectangle 3"/>
          <p:cNvSpPr>
            <a:spLocks noChangeArrowheads="1"/>
          </p:cNvSpPr>
          <p:nvPr/>
        </p:nvSpPr>
        <p:spPr bwMode="auto">
          <a:xfrm>
            <a:off x="1368425" y="1706563"/>
            <a:ext cx="69484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</a:rPr>
              <a:t>含</a:t>
            </a:r>
            <a:r>
              <a:rPr lang="en-US" altLang="zh-CN" sz="3600" b="1" dirty="0">
                <a:solidFill>
                  <a:srgbClr val="FF0000"/>
                </a:solidFill>
              </a:rPr>
              <a:t>if</a:t>
            </a:r>
            <a:r>
              <a:rPr lang="zh-CN" altLang="en-US" sz="3600" b="1" dirty="0">
                <a:solidFill>
                  <a:srgbClr val="FF0000"/>
                </a:solidFill>
              </a:rPr>
              <a:t>条件状语从句的主从复合句</a:t>
            </a:r>
          </a:p>
        </p:txBody>
      </p:sp>
      <p:sp>
        <p:nvSpPr>
          <p:cNvPr id="83973" name="Rectangle 11"/>
          <p:cNvSpPr>
            <a:spLocks noChangeArrowheads="1"/>
          </p:cNvSpPr>
          <p:nvPr/>
        </p:nvSpPr>
        <p:spPr bwMode="auto">
          <a:xfrm>
            <a:off x="611188" y="2492375"/>
            <a:ext cx="8027987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if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条件状语从句中，主句用一般将来</a:t>
            </a:r>
          </a:p>
          <a:p>
            <a:pPr marL="609600" indent="-609600" algn="l">
              <a:lnSpc>
                <a:spcPct val="12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时，从句用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表示将来。</a:t>
            </a:r>
          </a:p>
          <a:p>
            <a:pPr marL="609600" indent="-609600" algn="l">
              <a:lnSpc>
                <a:spcPct val="12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3600" b="1" dirty="0">
                <a:latin typeface="Times New Roman" panose="02020603050405020304" pitchFamily="18" charset="0"/>
              </a:rPr>
              <a:t>原则。</a:t>
            </a:r>
            <a:endParaRPr lang="zh-CN" altLang="en-US" sz="3600" b="1" dirty="0"/>
          </a:p>
        </p:txBody>
      </p:sp>
      <p:sp>
        <p:nvSpPr>
          <p:cNvPr id="83974" name="矩形 16"/>
          <p:cNvSpPr>
            <a:spLocks noChangeArrowheads="1"/>
          </p:cNvSpPr>
          <p:nvPr/>
        </p:nvSpPr>
        <p:spPr bwMode="auto">
          <a:xfrm>
            <a:off x="1042988" y="5451475"/>
            <a:ext cx="165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doesn’t</a:t>
            </a:r>
          </a:p>
        </p:txBody>
      </p:sp>
      <p:sp>
        <p:nvSpPr>
          <p:cNvPr id="83975" name="Text Box 13"/>
          <p:cNvSpPr txBox="1">
            <a:spLocks noChangeArrowheads="1"/>
          </p:cNvSpPr>
          <p:nvPr/>
        </p:nvSpPr>
        <p:spPr bwMode="auto">
          <a:xfrm>
            <a:off x="1042988" y="3860800"/>
            <a:ext cx="3024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主将从现</a:t>
            </a:r>
          </a:p>
        </p:txBody>
      </p:sp>
      <p:sp>
        <p:nvSpPr>
          <p:cNvPr id="83976" name="矩形 10"/>
          <p:cNvSpPr>
            <a:spLocks noChangeArrowheads="1"/>
          </p:cNvSpPr>
          <p:nvPr/>
        </p:nvSpPr>
        <p:spPr bwMode="auto">
          <a:xfrm>
            <a:off x="2951163" y="5445125"/>
            <a:ext cx="1044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rain</a:t>
            </a:r>
          </a:p>
        </p:txBody>
      </p:sp>
      <p:sp>
        <p:nvSpPr>
          <p:cNvPr id="83977" name="矩形 12"/>
          <p:cNvSpPr>
            <a:spLocks noChangeArrowheads="1"/>
          </p:cNvSpPr>
          <p:nvPr/>
        </p:nvSpPr>
        <p:spPr bwMode="auto">
          <a:xfrm>
            <a:off x="3389313" y="3211513"/>
            <a:ext cx="2767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一般现在时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/>
      <p:bldP spid="83976" grpId="0"/>
      <p:bldP spid="839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6"/>
          <p:cNvSpPr txBox="1">
            <a:spLocks noChangeArrowheads="1"/>
          </p:cNvSpPr>
          <p:nvPr/>
        </p:nvSpPr>
        <p:spPr bwMode="auto">
          <a:xfrm>
            <a:off x="792163" y="1341438"/>
            <a:ext cx="78120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if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条件状语从句中，如果主句有</a:t>
            </a:r>
          </a:p>
          <a:p>
            <a:pPr>
              <a:lnSpc>
                <a:spcPct val="125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must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can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may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等情态动词，从</a:t>
            </a:r>
          </a:p>
          <a:p>
            <a:pPr>
              <a:lnSpc>
                <a:spcPct val="125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句用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</a:t>
            </a:r>
            <a:r>
              <a:rPr lang="zh-CN" altLang="en-US" sz="4000" dirty="0">
                <a:latin typeface="Times New Roman" panose="02020603050405020304" pitchFamily="18" charset="0"/>
              </a:rPr>
              <a:t>。</a:t>
            </a:r>
            <a:r>
              <a:rPr lang="zh-CN" altLang="en-US" sz="44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4995" name="矩形 9"/>
          <p:cNvSpPr>
            <a:spLocks noChangeArrowheads="1"/>
          </p:cNvSpPr>
          <p:nvPr/>
        </p:nvSpPr>
        <p:spPr bwMode="auto">
          <a:xfrm>
            <a:off x="1189038" y="3708400"/>
            <a:ext cx="71643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例如：</a:t>
            </a:r>
            <a:r>
              <a:rPr lang="en-US" altLang="zh-CN" sz="3600" b="1" dirty="0">
                <a:latin typeface="Times New Roman" panose="02020603050405020304" pitchFamily="18" charset="0"/>
              </a:rPr>
              <a:t>You </a:t>
            </a:r>
            <a:r>
              <a:rPr lang="en-US" altLang="zh-CN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must</a:t>
            </a:r>
            <a:r>
              <a:rPr lang="en-US" altLang="zh-CN" sz="3600" b="1" dirty="0">
                <a:latin typeface="Times New Roman" panose="02020603050405020304" pitchFamily="18" charset="0"/>
              </a:rPr>
              <a:t> stop if the traffic 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     light ____ (be) red.</a:t>
            </a:r>
          </a:p>
        </p:txBody>
      </p:sp>
      <p:sp>
        <p:nvSpPr>
          <p:cNvPr id="84996" name="矩形 11"/>
          <p:cNvSpPr>
            <a:spLocks noChangeArrowheads="1"/>
          </p:cNvSpPr>
          <p:nvPr/>
        </p:nvSpPr>
        <p:spPr bwMode="auto">
          <a:xfrm>
            <a:off x="3924300" y="4587875"/>
            <a:ext cx="684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84997" name="矩形 13"/>
          <p:cNvSpPr>
            <a:spLocks noChangeArrowheads="1"/>
          </p:cNvSpPr>
          <p:nvPr/>
        </p:nvSpPr>
        <p:spPr bwMode="auto">
          <a:xfrm>
            <a:off x="2274888" y="2852738"/>
            <a:ext cx="2728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一般现在时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9"/>
          <p:cNvSpPr txBox="1">
            <a:spLocks noChangeArrowheads="1"/>
          </p:cNvSpPr>
          <p:nvPr/>
        </p:nvSpPr>
        <p:spPr bwMode="auto">
          <a:xfrm>
            <a:off x="1258888" y="3860800"/>
            <a:ext cx="7021512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例如：</a:t>
            </a:r>
            <a:r>
              <a:rPr lang="en-US" altLang="zh-CN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Don’ t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wait for me if I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_____ (be) late.</a:t>
            </a:r>
          </a:p>
        </p:txBody>
      </p:sp>
      <p:sp>
        <p:nvSpPr>
          <p:cNvPr id="86019" name="Rectangle 11"/>
          <p:cNvSpPr>
            <a:spLocks noChangeArrowheads="1"/>
          </p:cNvSpPr>
          <p:nvPr/>
        </p:nvSpPr>
        <p:spPr bwMode="auto">
          <a:xfrm>
            <a:off x="755650" y="1576388"/>
            <a:ext cx="7920038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2075" indent="-92075" algn="l">
              <a:lnSpc>
                <a:spcPct val="13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if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条件状语从句中，主句是祈使句，</a:t>
            </a:r>
          </a:p>
          <a:p>
            <a:pPr marL="92075" indent="-92075" algn="l">
              <a:lnSpc>
                <a:spcPct val="13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从句用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表示将来。</a:t>
            </a:r>
          </a:p>
          <a:p>
            <a:pPr marL="92075" indent="-92075" algn="l">
              <a:lnSpc>
                <a:spcPct val="13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</a:t>
            </a:r>
            <a:r>
              <a:rPr lang="zh-CN" altLang="en-US" sz="3600" b="1" dirty="0">
                <a:latin typeface="Times New Roman" panose="02020603050405020304" pitchFamily="18" charset="0"/>
              </a:rPr>
              <a:t>原则。</a:t>
            </a:r>
            <a:endParaRPr lang="zh-CN" altLang="en-US" sz="3600" b="1" dirty="0"/>
          </a:p>
        </p:txBody>
      </p:sp>
      <p:sp>
        <p:nvSpPr>
          <p:cNvPr id="86020" name="矩形 16"/>
          <p:cNvSpPr>
            <a:spLocks noChangeArrowheads="1"/>
          </p:cNvSpPr>
          <p:nvPr/>
        </p:nvSpPr>
        <p:spPr bwMode="auto">
          <a:xfrm>
            <a:off x="2987675" y="4724400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86021" name="Text Box 13"/>
          <p:cNvSpPr txBox="1">
            <a:spLocks noChangeArrowheads="1"/>
          </p:cNvSpPr>
          <p:nvPr/>
        </p:nvSpPr>
        <p:spPr bwMode="auto">
          <a:xfrm>
            <a:off x="1258888" y="3141663"/>
            <a:ext cx="23764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主祈从现</a:t>
            </a:r>
          </a:p>
        </p:txBody>
      </p:sp>
      <p:sp>
        <p:nvSpPr>
          <p:cNvPr id="86022" name="矩形 12"/>
          <p:cNvSpPr>
            <a:spLocks noChangeArrowheads="1"/>
          </p:cNvSpPr>
          <p:nvPr/>
        </p:nvSpPr>
        <p:spPr bwMode="auto">
          <a:xfrm>
            <a:off x="2843213" y="2349500"/>
            <a:ext cx="2665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一般现在时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5"/>
          <p:cNvSpPr txBox="1">
            <a:spLocks noChangeArrowheads="1"/>
          </p:cNvSpPr>
          <p:nvPr/>
        </p:nvSpPr>
        <p:spPr bwMode="invGray">
          <a:xfrm>
            <a:off x="504825" y="3284538"/>
            <a:ext cx="7812088" cy="14097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0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2. If it ____ (be) cold tomorrow, I will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  wear my sweater. </a:t>
            </a:r>
          </a:p>
        </p:txBody>
      </p:sp>
      <p:sp>
        <p:nvSpPr>
          <p:cNvPr id="87043" name="Text Box 16"/>
          <p:cNvSpPr txBox="1">
            <a:spLocks noChangeArrowheads="1"/>
          </p:cNvSpPr>
          <p:nvPr/>
        </p:nvSpPr>
        <p:spPr bwMode="auto">
          <a:xfrm>
            <a:off x="504825" y="4759325"/>
            <a:ext cx="80279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3. </a:t>
            </a:r>
            <a:r>
              <a:rPr lang="en-US" altLang="zh-CN" sz="3600" b="1">
                <a:latin typeface="Times New Roman" panose="02020603050405020304" pitchFamily="18" charset="0"/>
              </a:rPr>
              <a:t>He can go home if he ________ (finish)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his homework.</a:t>
            </a:r>
          </a:p>
        </p:txBody>
      </p:sp>
      <p:sp>
        <p:nvSpPr>
          <p:cNvPr id="87044" name="矩形 11"/>
          <p:cNvSpPr>
            <a:spLocks noChangeArrowheads="1"/>
          </p:cNvSpPr>
          <p:nvPr/>
        </p:nvSpPr>
        <p:spPr bwMode="auto">
          <a:xfrm>
            <a:off x="5148263" y="4868863"/>
            <a:ext cx="165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finishes</a:t>
            </a:r>
          </a:p>
        </p:txBody>
      </p:sp>
      <p:sp>
        <p:nvSpPr>
          <p:cNvPr id="87045" name="Text Box 3"/>
          <p:cNvSpPr txBox="1">
            <a:spLocks noChangeArrowheads="1"/>
          </p:cNvSpPr>
          <p:nvPr/>
        </p:nvSpPr>
        <p:spPr bwMode="invGray">
          <a:xfrm>
            <a:off x="504825" y="1773238"/>
            <a:ext cx="7993063" cy="13557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0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668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240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812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384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956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528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100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672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1. Put up your hands if you _____ (have) 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  any questions.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invGray">
          <a:xfrm>
            <a:off x="6011863" y="1844675"/>
            <a:ext cx="1152525" cy="6413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0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invGray">
          <a:xfrm>
            <a:off x="2105025" y="3357563"/>
            <a:ext cx="488950" cy="6413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0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87048" name="WordArt 8"/>
          <p:cNvSpPr>
            <a:spLocks noChangeArrowheads="1" noChangeShapeType="1" noTextEdit="1"/>
          </p:cNvSpPr>
          <p:nvPr/>
        </p:nvSpPr>
        <p:spPr bwMode="auto">
          <a:xfrm>
            <a:off x="2378075" y="620713"/>
            <a:ext cx="4679950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趁热打铁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/>
      <p:bldP spid="87044" grpId="0"/>
      <p:bldP spid="87045" grpId="0"/>
      <p:bldP spid="87046" grpId="0"/>
      <p:bldP spid="870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Box 1"/>
          <p:cNvSpPr txBox="1">
            <a:spLocks noChangeArrowheads="1"/>
          </p:cNvSpPr>
          <p:nvPr/>
        </p:nvSpPr>
        <p:spPr bwMode="auto">
          <a:xfrm>
            <a:off x="2411413" y="2205038"/>
            <a:ext cx="626427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upset  </a:t>
            </a:r>
            <a:r>
              <a:rPr lang="en-US" altLang="zh-CN" sz="36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难过；失望；沮丧</a:t>
            </a:r>
          </a:p>
        </p:txBody>
      </p:sp>
      <p:sp>
        <p:nvSpPr>
          <p:cNvPr id="88067" name="TextBox 2"/>
          <p:cNvSpPr txBox="1">
            <a:spLocks noChangeArrowheads="1"/>
          </p:cNvSpPr>
          <p:nvPr/>
        </p:nvSpPr>
        <p:spPr bwMode="auto">
          <a:xfrm>
            <a:off x="539750" y="3421063"/>
            <a:ext cx="82804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e.g. Mom will be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upset</a:t>
            </a:r>
            <a:r>
              <a:rPr lang="en-US" altLang="zh-CN" sz="3600" b="1" dirty="0">
                <a:latin typeface="Times New Roman" panose="02020603050405020304" pitchFamily="18" charset="0"/>
              </a:rPr>
              <a:t> if I forget it again.    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如果我再忘记，我妈妈会失望的。</a:t>
            </a:r>
          </a:p>
        </p:txBody>
      </p:sp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2268538" y="692150"/>
            <a:ext cx="4751387" cy="1139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New words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88069" name="Picture 5" descr="happy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844675"/>
            <a:ext cx="1439863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Box 3"/>
          <p:cNvSpPr txBox="1">
            <a:spLocks noChangeArrowheads="1"/>
          </p:cNvSpPr>
          <p:nvPr/>
        </p:nvSpPr>
        <p:spPr bwMode="auto">
          <a:xfrm>
            <a:off x="539750" y="1773238"/>
            <a:ext cx="67325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e.g. You’d better order a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taxi</a:t>
            </a:r>
            <a:r>
              <a:rPr lang="en-US" altLang="zh-CN" sz="3600" b="1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你最好提前预定一辆的士。</a:t>
            </a:r>
          </a:p>
        </p:txBody>
      </p:sp>
      <p:sp>
        <p:nvSpPr>
          <p:cNvPr id="89091" name="TextBox 9"/>
          <p:cNvSpPr txBox="1">
            <a:spLocks noChangeArrowheads="1"/>
          </p:cNvSpPr>
          <p:nvPr/>
        </p:nvSpPr>
        <p:spPr bwMode="auto">
          <a:xfrm>
            <a:off x="468313" y="836613"/>
            <a:ext cx="514826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9933"/>
                </a:solidFill>
                <a:latin typeface="Times New Roman" panose="02020603050405020304" pitchFamily="18" charset="0"/>
              </a:rPr>
              <a:t>taxi  </a:t>
            </a:r>
            <a:r>
              <a:rPr lang="en-US" altLang="zh-CN" sz="3600" b="1" i="1">
                <a:solidFill>
                  <a:srgbClr val="FF9933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>
                <a:solidFill>
                  <a:srgbClr val="FF9933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FF9933"/>
                </a:solidFill>
                <a:latin typeface="Times New Roman" panose="02020603050405020304" pitchFamily="18" charset="0"/>
              </a:rPr>
              <a:t>出租车；的士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539750" y="4149725"/>
            <a:ext cx="7343775" cy="14668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e.g. Can you give me some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advice</a:t>
            </a:r>
            <a:r>
              <a:rPr lang="en-US" altLang="zh-CN" sz="3600" b="1" dirty="0">
                <a:latin typeface="Times New Roman" panose="02020603050405020304" pitchFamily="18" charset="0"/>
              </a:rPr>
              <a:t>?</a:t>
            </a:r>
          </a:p>
          <a:p>
            <a:pPr algn="l"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能请你给我一些建议吗？</a:t>
            </a:r>
          </a:p>
        </p:txBody>
      </p:sp>
      <p:sp>
        <p:nvSpPr>
          <p:cNvPr id="89093" name="TextBox 9"/>
          <p:cNvSpPr txBox="1">
            <a:spLocks noChangeArrowheads="1"/>
          </p:cNvSpPr>
          <p:nvPr/>
        </p:nvSpPr>
        <p:spPr bwMode="auto">
          <a:xfrm>
            <a:off x="468313" y="836613"/>
            <a:ext cx="514826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taxi  </a:t>
            </a:r>
            <a:r>
              <a:rPr lang="en-US" altLang="zh-CN" sz="36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出租车；的士</a:t>
            </a:r>
          </a:p>
        </p:txBody>
      </p:sp>
      <p:sp>
        <p:nvSpPr>
          <p:cNvPr id="89094" name="TextBox 8"/>
          <p:cNvSpPr txBox="1">
            <a:spLocks noChangeArrowheads="1"/>
          </p:cNvSpPr>
          <p:nvPr/>
        </p:nvSpPr>
        <p:spPr bwMode="auto">
          <a:xfrm>
            <a:off x="539750" y="3284538"/>
            <a:ext cx="81724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advice  </a:t>
            </a:r>
            <a:r>
              <a:rPr lang="en-US" altLang="zh-CN" sz="3600" b="1" i="1" dirty="0">
                <a:solidFill>
                  <a:srgbClr val="CC3399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6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劝告；建议 （不可数名词）</a:t>
            </a:r>
            <a:endParaRPr lang="zh-CN" altLang="en-US" sz="3600" dirty="0">
              <a:solidFill>
                <a:srgbClr val="CC33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2" grpId="0"/>
      <p:bldP spid="8909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WordArt 2"/>
          <p:cNvSpPr>
            <a:spLocks noChangeArrowheads="1" noChangeShapeType="1" noTextEdit="1"/>
          </p:cNvSpPr>
          <p:nvPr/>
        </p:nvSpPr>
        <p:spPr bwMode="auto">
          <a:xfrm>
            <a:off x="611188" y="812800"/>
            <a:ext cx="2232025" cy="74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短语</a:t>
            </a:r>
          </a:p>
        </p:txBody>
      </p:sp>
      <p:sp>
        <p:nvSpPr>
          <p:cNvPr id="90115" name="TextBox 10"/>
          <p:cNvSpPr txBox="1">
            <a:spLocks noChangeArrowheads="1"/>
          </p:cNvSpPr>
          <p:nvPr/>
        </p:nvSpPr>
        <p:spPr bwMode="auto">
          <a:xfrm>
            <a:off x="900113" y="3284538"/>
            <a:ext cx="7561262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Let me give you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 piece of advice</a:t>
            </a:r>
            <a:r>
              <a:rPr lang="en-US" altLang="zh-CN" sz="3600" b="1">
                <a:latin typeface="Times New Roman" panose="02020603050405020304" pitchFamily="18" charset="0"/>
              </a:rPr>
              <a:t>.    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</a:t>
            </a:r>
            <a:r>
              <a:rPr lang="zh-CN" altLang="en-US" sz="3600" b="1">
                <a:latin typeface="Times New Roman" panose="02020603050405020304" pitchFamily="18" charset="0"/>
              </a:rPr>
              <a:t>我来给你出个点子。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71550" y="1700213"/>
            <a:ext cx="6911975" cy="15208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CC3399"/>
                </a:solidFill>
                <a:latin typeface="Times New Roman" panose="02020603050405020304" pitchFamily="18" charset="0"/>
              </a:rPr>
              <a:t>a piece of advice/ a word of advice </a:t>
            </a:r>
            <a:r>
              <a:rPr lang="zh-CN" altLang="en-US" sz="3600" b="1">
                <a:solidFill>
                  <a:srgbClr val="CC3399"/>
                </a:solidFill>
                <a:latin typeface="Times New Roman" panose="02020603050405020304" pitchFamily="18" charset="0"/>
              </a:rPr>
              <a:t>一条建议；一则忠告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ChangeArrowheads="1"/>
          </p:cNvSpPr>
          <p:nvPr/>
        </p:nvSpPr>
        <p:spPr bwMode="auto">
          <a:xfrm>
            <a:off x="541338" y="1504950"/>
            <a:ext cx="8207375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Dear Su Mei, </a:t>
            </a:r>
          </a:p>
          <a:p>
            <a:pPr algn="l">
              <a:lnSpc>
                <a:spcPct val="13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I don’t ______ (know) what to _____ (do) about going to Mike’s birthday party tomorrow night. My parents _____ (think) I should study for my English exam next week. If I _____ (go) to the party, they _______ (be) upset.</a:t>
            </a:r>
          </a:p>
        </p:txBody>
      </p:sp>
      <p:sp>
        <p:nvSpPr>
          <p:cNvPr id="91139" name="Oval 2"/>
          <p:cNvSpPr>
            <a:spLocks noChangeArrowheads="1"/>
          </p:cNvSpPr>
          <p:nvPr/>
        </p:nvSpPr>
        <p:spPr bwMode="auto">
          <a:xfrm>
            <a:off x="468313" y="260350"/>
            <a:ext cx="898525" cy="990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4000" b="1">
                <a:latin typeface="Times New Roman" panose="02020603050405020304" pitchFamily="18" charset="0"/>
              </a:rPr>
              <a:t>3a</a:t>
            </a:r>
          </a:p>
        </p:txBody>
      </p:sp>
      <p:sp>
        <p:nvSpPr>
          <p:cNvPr id="91140" name="Rectangle 12"/>
          <p:cNvSpPr>
            <a:spLocks noChangeArrowheads="1"/>
          </p:cNvSpPr>
          <p:nvPr/>
        </p:nvSpPr>
        <p:spPr bwMode="auto">
          <a:xfrm>
            <a:off x="1403350" y="188913"/>
            <a:ext cx="7524750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</a:rPr>
              <a:t>Fill in the blanks with the correct forms of the verbs in brackets.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087563" y="2276475"/>
            <a:ext cx="1368425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know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6516688" y="2276475"/>
            <a:ext cx="1008062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940425" y="3644900"/>
            <a:ext cx="1296988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think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700338" y="4941888"/>
            <a:ext cx="722312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647700" y="5661025"/>
            <a:ext cx="1584325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will be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41" grpId="0"/>
      <p:bldP spid="91142" grpId="0"/>
      <p:bldP spid="91143" grpId="0"/>
      <p:bldP spid="91144" grpId="0"/>
      <p:bldP spid="911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95288" y="1125538"/>
            <a:ext cx="8353425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当主句是一般将来时时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will+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动原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latin typeface="Times New Roman" panose="02020603050405020304" pitchFamily="18" charset="0"/>
              </a:rPr>
              <a:t>，</a:t>
            </a:r>
            <a:r>
              <a:rPr lang="en-US" altLang="zh-CN" sz="3200" b="1" dirty="0">
                <a:latin typeface="Times New Roman" panose="02020603050405020304" pitchFamily="18" charset="0"/>
              </a:rPr>
              <a:t>if </a:t>
            </a:r>
            <a:r>
              <a:rPr lang="zh-CN" altLang="en-US" sz="3200" b="1" dirty="0">
                <a:latin typeface="Times New Roman" panose="02020603050405020304" pitchFamily="18" charset="0"/>
              </a:rPr>
              <a:t>引导的从句必须用现在时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动词用动原或三单形式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latin typeface="Times New Roman" panose="02020603050405020304" pitchFamily="18" charset="0"/>
              </a:rPr>
              <a:t>来表示将来可能发生的动作或存在的状态。</a:t>
            </a:r>
            <a:endParaRPr lang="zh-CN" altLang="en-US" sz="32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  <a:buSzPct val="70000"/>
              <a:buFont typeface="Wingdings" panose="05000000000000000000" pitchFamily="2" charset="2"/>
              <a:buChar char="l"/>
            </a:pP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zh-CN" sz="3200" b="1" dirty="0">
                <a:latin typeface="Times New Roman" panose="02020603050405020304" pitchFamily="18" charset="0"/>
              </a:rPr>
              <a:t> it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is</a:t>
            </a:r>
            <a:r>
              <a:rPr lang="en-US" altLang="zh-CN" sz="3200" b="1" dirty="0">
                <a:latin typeface="Times New Roman" panose="02020603050405020304" pitchFamily="18" charset="0"/>
              </a:rPr>
              <a:t> sunny tomorrow, we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200" b="1" dirty="0">
                <a:latin typeface="Times New Roman" panose="02020603050405020304" pitchFamily="18" charset="0"/>
              </a:rPr>
              <a:t> go to the park.  </a:t>
            </a:r>
            <a:r>
              <a:rPr lang="zh-CN" altLang="en-US" sz="3200" b="1" dirty="0">
                <a:latin typeface="Times New Roman" panose="02020603050405020304" pitchFamily="18" charset="0"/>
              </a:rPr>
              <a:t>如果明天天气好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</a:rPr>
              <a:t>我们就去公园。</a:t>
            </a:r>
          </a:p>
          <a:p>
            <a:pPr>
              <a:lnSpc>
                <a:spcPct val="105000"/>
              </a:lnSpc>
              <a:buSzPct val="70000"/>
              <a:buFont typeface="Wingdings" panose="05000000000000000000" pitchFamily="2" charset="2"/>
              <a:buChar char="l"/>
            </a:pP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rain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stops</a:t>
            </a:r>
            <a:r>
              <a:rPr lang="en-US" altLang="zh-CN" sz="3200" b="1" dirty="0">
                <a:latin typeface="Times New Roman" panose="02020603050405020304" pitchFamily="18" charset="0"/>
              </a:rPr>
              <a:t> tonight, </a:t>
            </a:r>
          </a:p>
          <a:p>
            <a:pPr>
              <a:lnSpc>
                <a:spcPct val="105000"/>
              </a:lnSpc>
              <a:buSzPct val="70000"/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 we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will</a:t>
            </a:r>
            <a:r>
              <a:rPr lang="en-US" altLang="zh-CN" sz="3200" b="1" dirty="0">
                <a:latin typeface="Times New Roman" panose="02020603050405020304" pitchFamily="18" charset="0"/>
              </a:rPr>
              <a:t> go to the movies.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如果今晚雨停了，我们就去看电影。</a:t>
            </a:r>
          </a:p>
          <a:p>
            <a:pPr>
              <a:lnSpc>
                <a:spcPct val="105000"/>
              </a:lnSpc>
              <a:buSzPct val="70000"/>
              <a:buFont typeface="Wingdings" panose="05000000000000000000" pitchFamily="2" charset="2"/>
              <a:buChar char="l"/>
            </a:pP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CN" sz="3200" b="1" dirty="0">
                <a:latin typeface="Times New Roman" panose="02020603050405020304" pitchFamily="18" charset="0"/>
              </a:rPr>
              <a:t>she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3200" b="1" dirty="0">
                <a:latin typeface="Times New Roman" panose="02020603050405020304" pitchFamily="18" charset="0"/>
              </a:rPr>
              <a:t> kind to me, I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won’t</a:t>
            </a:r>
            <a:r>
              <a:rPr lang="en-US" altLang="zh-CN" sz="3200" b="1" dirty="0">
                <a:latin typeface="Times New Roman" panose="02020603050405020304" pitchFamily="18" charset="0"/>
              </a:rPr>
              <a:t> argue with her.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如果她好好对我，我就不跟她吵。</a:t>
            </a:r>
          </a:p>
        </p:txBody>
      </p:sp>
      <p:sp>
        <p:nvSpPr>
          <p:cNvPr id="73731" name="Text Box 6"/>
          <p:cNvSpPr txBox="1">
            <a:spLocks noChangeArrowheads="1"/>
          </p:cNvSpPr>
          <p:nvPr/>
        </p:nvSpPr>
        <p:spPr bwMode="auto">
          <a:xfrm>
            <a:off x="323850" y="404813"/>
            <a:ext cx="8358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if </a:t>
            </a:r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引导一个条件状语从句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ChangeArrowheads="1"/>
          </p:cNvSpPr>
          <p:nvPr/>
        </p:nvSpPr>
        <p:spPr bwMode="auto">
          <a:xfrm>
            <a:off x="539750" y="630238"/>
            <a:ext cx="8208963" cy="567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Mike ______ (tell) us to wear nice clothes, but I don’t ________ (have) any. If I _____ (wear) jeans, I _______ (look) the worst. Also, I’m not sure how to _____ (go) to the party. If I ______ (walk), it ________ (take) me too long. If I _______ (take) a taxi, it ______ (be) too expensive. Can you give me some advice please?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Tina 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835150" y="731838"/>
            <a:ext cx="1152525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told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916238" y="1341438"/>
            <a:ext cx="1223962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7308850" y="1341438"/>
            <a:ext cx="1223963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wear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203575" y="1989138"/>
            <a:ext cx="2232025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will look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5580063" y="2565400"/>
            <a:ext cx="1296987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2555875" y="3179763"/>
            <a:ext cx="1152525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walk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5651500" y="3213100"/>
            <a:ext cx="2016125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will take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924300" y="3827463"/>
            <a:ext cx="1079500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take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611188" y="4437063"/>
            <a:ext cx="1584325" cy="609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will be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5" grpId="0"/>
      <p:bldP spid="92166" grpId="0"/>
      <p:bldP spid="92167" grpId="0"/>
      <p:bldP spid="92168" grpId="0"/>
      <p:bldP spid="92169" grpId="0"/>
      <p:bldP spid="92170" grpId="0"/>
      <p:bldP spid="921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2"/>
          <p:cNvSpPr>
            <a:spLocks noChangeArrowheads="1"/>
          </p:cNvSpPr>
          <p:nvPr/>
        </p:nvSpPr>
        <p:spPr bwMode="auto">
          <a:xfrm>
            <a:off x="1728788" y="333375"/>
            <a:ext cx="66960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5000"/>
              </a:lnSpc>
            </a:pPr>
            <a:r>
              <a:rPr lang="en-US" altLang="zh-CN" sz="3600" b="1" dirty="0">
                <a:solidFill>
                  <a:srgbClr val="0000FF"/>
                </a:solidFill>
              </a:rPr>
              <a:t>Complete the sentences using your own ideas.</a:t>
            </a:r>
          </a:p>
        </p:txBody>
      </p:sp>
      <p:sp>
        <p:nvSpPr>
          <p:cNvPr id="93187" name="Text Box 5"/>
          <p:cNvSpPr txBox="1">
            <a:spLocks noChangeArrowheads="1"/>
          </p:cNvSpPr>
          <p:nvPr/>
        </p:nvSpPr>
        <p:spPr bwMode="auto">
          <a:xfrm>
            <a:off x="468313" y="1773238"/>
            <a:ext cx="8316912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If I get up late tomorrow, ___________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If I don’t finish my homework, ______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If I don’t get enough exercise, _______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I will not have enough time to study if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________________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5. I will not make any friends if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__________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93188" name="Oval 2"/>
          <p:cNvSpPr>
            <a:spLocks noChangeArrowheads="1"/>
          </p:cNvSpPr>
          <p:nvPr/>
        </p:nvSpPr>
        <p:spPr bwMode="auto">
          <a:xfrm>
            <a:off x="684213" y="404813"/>
            <a:ext cx="971550" cy="9810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4000" b="1">
                <a:latin typeface="Times New Roman" panose="02020603050405020304" pitchFamily="18" charset="0"/>
              </a:rPr>
              <a:t>3b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73238"/>
            <a:ext cx="8135937" cy="4321175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altLang="zh-CN" sz="2400" b="1" dirty="0"/>
              <a:t>1.I’m sure </a:t>
            </a:r>
            <a:r>
              <a:rPr lang="en-US" altLang="zh-CN" sz="2400" b="1" dirty="0">
                <a:solidFill>
                  <a:srgbClr val="FF0066"/>
                </a:solidFill>
              </a:rPr>
              <a:t>if </a:t>
            </a:r>
            <a:r>
              <a:rPr lang="en-US" altLang="zh-CN" sz="2400" b="1" dirty="0"/>
              <a:t>he ____ (go) to the party, 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altLang="zh-CN" sz="2400" b="1" dirty="0"/>
              <a:t>     he ____  (have) a great time.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altLang="zh-CN" sz="2400" b="1" dirty="0"/>
              <a:t>2. I’ll buy a computer </a:t>
            </a:r>
            <a:r>
              <a:rPr lang="en-US" altLang="zh-CN" sz="2400" b="1" dirty="0">
                <a:solidFill>
                  <a:srgbClr val="FF0066"/>
                </a:solidFill>
              </a:rPr>
              <a:t>if</a:t>
            </a:r>
            <a:r>
              <a:rPr lang="en-US" altLang="zh-CN" sz="2400" b="1" dirty="0"/>
              <a:t> I ___(have) enough money.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altLang="zh-CN" sz="2400" b="1" dirty="0"/>
              <a:t>3. You ___ (not get) nervous </a:t>
            </a:r>
            <a:r>
              <a:rPr lang="en-US" altLang="zh-CN" sz="2400" b="1" dirty="0">
                <a:solidFill>
                  <a:srgbClr val="FF0066"/>
                </a:solidFill>
              </a:rPr>
              <a:t>if </a:t>
            </a:r>
            <a:r>
              <a:rPr lang="en-US" altLang="zh-CN" sz="2400" b="1" dirty="0"/>
              <a:t>you __ (do ) enough exercise.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altLang="zh-CN" sz="2400" b="1" dirty="0"/>
              <a:t>4. Please let us know </a:t>
            </a:r>
            <a:r>
              <a:rPr lang="en-US" altLang="zh-CN" sz="2400" b="1" dirty="0">
                <a:solidFill>
                  <a:srgbClr val="FF0066"/>
                </a:solidFill>
              </a:rPr>
              <a:t>if</a:t>
            </a:r>
            <a:r>
              <a:rPr lang="en-US" altLang="zh-CN" sz="2400" b="1" dirty="0"/>
              <a:t> he ___ (arrive) tomorrow.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altLang="zh-CN" sz="2400" b="1" dirty="0"/>
              <a:t>5. He’ll get better grades </a:t>
            </a:r>
            <a:r>
              <a:rPr lang="en-US" altLang="zh-CN" sz="2400" b="1" dirty="0">
                <a:solidFill>
                  <a:srgbClr val="FF0066"/>
                </a:solidFill>
              </a:rPr>
              <a:t>if</a:t>
            </a:r>
            <a:r>
              <a:rPr lang="en-US" altLang="zh-CN" sz="2400" b="1" dirty="0"/>
              <a:t> he _______ (study ) hard.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altLang="zh-CN" sz="2400" b="1" dirty="0"/>
              <a:t>6.We'll go for a picnic </a:t>
            </a:r>
            <a:r>
              <a:rPr lang="en-US" altLang="zh-CN" sz="2400" b="1" dirty="0">
                <a:solidFill>
                  <a:srgbClr val="FF0066"/>
                </a:solidFill>
              </a:rPr>
              <a:t>if</a:t>
            </a:r>
            <a:r>
              <a:rPr lang="en-US" altLang="zh-CN" sz="2400" b="1" dirty="0"/>
              <a:t> it _______(not rain) this Sunday.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endParaRPr lang="en-US" altLang="zh-CN" sz="2400" b="1" dirty="0"/>
          </a:p>
        </p:txBody>
      </p:sp>
      <p:sp>
        <p:nvSpPr>
          <p:cNvPr id="74755" name="Text Box 12"/>
          <p:cNvSpPr txBox="1">
            <a:spLocks noChangeArrowheads="1"/>
          </p:cNvSpPr>
          <p:nvPr/>
        </p:nvSpPr>
        <p:spPr bwMode="auto">
          <a:xfrm>
            <a:off x="539750" y="333375"/>
            <a:ext cx="82264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Fill in the blanks using the correct forms of the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025656" y="315805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8913" y="1628775"/>
            <a:ext cx="8955087" cy="4321175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CN" b="1" dirty="0"/>
              <a:t>1. I’m sure if he _________ (go) to the party, he ___________  (have) a great time.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b="1" dirty="0"/>
              <a:t>2. I’ll buy a computer if I ______ (have) enough money.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b="1" dirty="0"/>
              <a:t>3. You _____________ (not get) nervous if you _____ (do ) enough exercise.</a:t>
            </a:r>
          </a:p>
        </p:txBody>
      </p:sp>
      <p:sp>
        <p:nvSpPr>
          <p:cNvPr id="75779" name="Text Box 4"/>
          <p:cNvSpPr txBox="1">
            <a:spLocks noChangeArrowheads="1"/>
          </p:cNvSpPr>
          <p:nvPr/>
        </p:nvSpPr>
        <p:spPr bwMode="auto">
          <a:xfrm>
            <a:off x="3492500" y="1628775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goes</a:t>
            </a:r>
          </a:p>
        </p:txBody>
      </p:sp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984250" y="2276475"/>
            <a:ext cx="2520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will have</a:t>
            </a:r>
          </a:p>
        </p:txBody>
      </p:sp>
      <p:sp>
        <p:nvSpPr>
          <p:cNvPr id="75781" name="Text Box 7"/>
          <p:cNvSpPr txBox="1">
            <a:spLocks noChangeArrowheads="1"/>
          </p:cNvSpPr>
          <p:nvPr/>
        </p:nvSpPr>
        <p:spPr bwMode="auto">
          <a:xfrm>
            <a:off x="4932363" y="2871788"/>
            <a:ext cx="2506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75782" name="Text Box 8"/>
          <p:cNvSpPr txBox="1">
            <a:spLocks noChangeArrowheads="1"/>
          </p:cNvSpPr>
          <p:nvPr/>
        </p:nvSpPr>
        <p:spPr bwMode="auto">
          <a:xfrm>
            <a:off x="1908175" y="4144963"/>
            <a:ext cx="201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won’t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get</a:t>
            </a:r>
          </a:p>
        </p:txBody>
      </p:sp>
      <p:sp>
        <p:nvSpPr>
          <p:cNvPr id="75783" name="Text Box 9"/>
          <p:cNvSpPr txBox="1">
            <a:spLocks noChangeArrowheads="1"/>
          </p:cNvSpPr>
          <p:nvPr/>
        </p:nvSpPr>
        <p:spPr bwMode="auto">
          <a:xfrm>
            <a:off x="1752600" y="4724400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75784" name="Text Box 12"/>
          <p:cNvSpPr txBox="1">
            <a:spLocks noChangeArrowheads="1"/>
          </p:cNvSpPr>
          <p:nvPr/>
        </p:nvSpPr>
        <p:spPr bwMode="auto">
          <a:xfrm>
            <a:off x="539750" y="333375"/>
            <a:ext cx="82264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Fill in the blanks using the correct forms of the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utoUpdateAnimBg="0"/>
      <p:bldP spid="75780" grpId="0" autoUpdateAnimBg="0"/>
      <p:bldP spid="75781" grpId="0" autoUpdateAnimBg="0"/>
      <p:bldP spid="75782" grpId="0" autoUpdateAnimBg="0"/>
      <p:bldP spid="757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549275"/>
            <a:ext cx="8101013" cy="52578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endParaRPr lang="en-US" altLang="zh-CN" sz="2400" b="1"/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/>
              <a:t>4. Please let us know if he _________ (arrive) tomorrow.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/>
              <a:t>5. He’ll get better grades if he _________ (study ) hard.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b="1"/>
              <a:t>6.We’ll go for a picnic if it __________(not rain) this Sunday.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zh-CN" b="1"/>
          </a:p>
        </p:txBody>
      </p:sp>
      <p:sp>
        <p:nvSpPr>
          <p:cNvPr id="76803" name="Text Box 8"/>
          <p:cNvSpPr txBox="1">
            <a:spLocks noChangeArrowheads="1"/>
          </p:cNvSpPr>
          <p:nvPr/>
        </p:nvSpPr>
        <p:spPr bwMode="auto">
          <a:xfrm>
            <a:off x="5076825" y="1412875"/>
            <a:ext cx="2303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arrives</a:t>
            </a:r>
          </a:p>
        </p:txBody>
      </p:sp>
      <p:sp>
        <p:nvSpPr>
          <p:cNvPr id="76804" name="Text Box 12"/>
          <p:cNvSpPr txBox="1">
            <a:spLocks noChangeArrowheads="1"/>
          </p:cNvSpPr>
          <p:nvPr/>
        </p:nvSpPr>
        <p:spPr bwMode="auto">
          <a:xfrm>
            <a:off x="6011863" y="2924175"/>
            <a:ext cx="287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studies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914400" y="5029200"/>
            <a:ext cx="208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doesn’t 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4" grpId="0" autoUpdateAnimBg="0"/>
      <p:bldP spid="768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Oval 2"/>
          <p:cNvSpPr>
            <a:spLocks noChangeArrowheads="1"/>
          </p:cNvSpPr>
          <p:nvPr/>
        </p:nvSpPr>
        <p:spPr bwMode="auto">
          <a:xfrm>
            <a:off x="1585913" y="854075"/>
            <a:ext cx="898525" cy="990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4000" b="1">
                <a:latin typeface="Times New Roman" panose="02020603050405020304" pitchFamily="18" charset="0"/>
              </a:rPr>
              <a:t>2d</a:t>
            </a:r>
          </a:p>
        </p:txBody>
      </p:sp>
      <p:sp>
        <p:nvSpPr>
          <p:cNvPr id="77827" name="WordArt 4"/>
          <p:cNvSpPr>
            <a:spLocks noChangeArrowheads="1" noChangeShapeType="1" noTextEdit="1"/>
          </p:cNvSpPr>
          <p:nvPr/>
        </p:nvSpPr>
        <p:spPr bwMode="auto">
          <a:xfrm>
            <a:off x="255588" y="100013"/>
            <a:ext cx="2228850" cy="904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40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Reading</a:t>
            </a:r>
            <a:endParaRPr lang="zh-CN" altLang="en-US" sz="40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7828" name="Text Box 5"/>
          <p:cNvSpPr txBox="1">
            <a:spLocks noChangeArrowheads="1"/>
          </p:cNvSpPr>
          <p:nvPr/>
        </p:nvSpPr>
        <p:spPr bwMode="auto">
          <a:xfrm>
            <a:off x="2519363" y="588963"/>
            <a:ext cx="615632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009900"/>
                </a:solidFill>
              </a:rPr>
              <a:t>Read the conversation and answer the questions.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80975" y="1800225"/>
            <a:ext cx="8604250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668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240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812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384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956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528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100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672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1. What will happen if we ask people to </a:t>
            </a:r>
          </a:p>
          <a:p>
            <a:pPr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    bring food? Why</a:t>
            </a:r>
            <a:r>
              <a:rPr lang="zh-CN" altLang="en-US" sz="3400" b="1" dirty="0">
                <a:latin typeface="Times New Roman" panose="02020603050405020304" pitchFamily="18" charset="0"/>
              </a:rPr>
              <a:t>？</a:t>
            </a:r>
          </a:p>
          <a:p>
            <a:pPr>
              <a:lnSpc>
                <a:spcPct val="120000"/>
              </a:lnSpc>
            </a:pPr>
            <a:r>
              <a:rPr lang="zh-CN" altLang="en-US" sz="3400" b="1" dirty="0">
                <a:latin typeface="Times New Roman" panose="02020603050405020304" pitchFamily="18" charset="0"/>
              </a:rPr>
              <a:t>    </a:t>
            </a:r>
            <a:r>
              <a:rPr lang="en-US" altLang="zh-CN" sz="3400" b="1" dirty="0">
                <a:latin typeface="Times New Roman" panose="02020603050405020304" pitchFamily="18" charset="0"/>
              </a:rPr>
              <a:t>_____________________________________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    _____________________________________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2. What will happen if we give people some </a:t>
            </a:r>
          </a:p>
          <a:p>
            <a:pPr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    small gifts if they win? </a:t>
            </a:r>
          </a:p>
          <a:p>
            <a:pPr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    ___________________________________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76263" y="5543550"/>
            <a:ext cx="784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More people will want to play the games. </a:t>
            </a:r>
            <a:endParaRPr kumimoji="1" lang="en-US" altLang="zh-CN" sz="3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468313" y="3068638"/>
            <a:ext cx="8318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They’ll just bring potato chips and chocolate because they’ll be too lazy to cook.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1908175" y="836613"/>
            <a:ext cx="6480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Role-play the conversation.</a:t>
            </a:r>
          </a:p>
        </p:txBody>
      </p:sp>
      <p:sp>
        <p:nvSpPr>
          <p:cNvPr id="78851" name="Oval 5"/>
          <p:cNvSpPr>
            <a:spLocks noChangeArrowheads="1"/>
          </p:cNvSpPr>
          <p:nvPr/>
        </p:nvSpPr>
        <p:spPr bwMode="auto">
          <a:xfrm>
            <a:off x="1042988" y="8366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2d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1"/>
          <p:cNvSpPr>
            <a:spLocks noChangeArrowheads="1"/>
          </p:cNvSpPr>
          <p:nvPr/>
        </p:nvSpPr>
        <p:spPr bwMode="auto">
          <a:xfrm>
            <a:off x="504825" y="2708275"/>
            <a:ext cx="8388350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</a:rPr>
              <a:t>我想我将会乘公共汽车去参加聚会。</a:t>
            </a:r>
          </a:p>
          <a:p>
            <a:pPr marL="342900" indent="-342900" algn="l"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I _____ I’ll take the bus to the ______. 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</a:rPr>
              <a:t>如果你那样做，你将会迟到。</a:t>
            </a:r>
          </a:p>
          <a:p>
            <a:pPr marL="342900" indent="-342900" algn="l"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If you _____, _____ be late. </a:t>
            </a:r>
          </a:p>
        </p:txBody>
      </p:sp>
      <p:sp>
        <p:nvSpPr>
          <p:cNvPr id="79875" name="WordArt 4"/>
          <p:cNvSpPr>
            <a:spLocks noChangeArrowheads="1" noChangeShapeType="1" noTextEdit="1"/>
          </p:cNvSpPr>
          <p:nvPr/>
        </p:nvSpPr>
        <p:spPr bwMode="auto">
          <a:xfrm>
            <a:off x="1619250" y="476250"/>
            <a:ext cx="5689600" cy="1196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Grammar focus</a:t>
            </a:r>
            <a:endParaRPr lang="zh-CN" altLang="en-US" sz="40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2484438" y="5013325"/>
            <a:ext cx="2808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do      you’ll</a:t>
            </a:r>
          </a:p>
        </p:txBody>
      </p:sp>
      <p:sp>
        <p:nvSpPr>
          <p:cNvPr id="79877" name="Text Box 6"/>
          <p:cNvSpPr txBox="1">
            <a:spLocks noChangeArrowheads="1"/>
          </p:cNvSpPr>
          <p:nvPr/>
        </p:nvSpPr>
        <p:spPr bwMode="auto">
          <a:xfrm>
            <a:off x="1258888" y="3500438"/>
            <a:ext cx="7126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think                                         party        </a:t>
            </a:r>
          </a:p>
        </p:txBody>
      </p:sp>
      <p:sp>
        <p:nvSpPr>
          <p:cNvPr id="79878" name="Rectangle 12"/>
          <p:cNvSpPr>
            <a:spLocks noChangeArrowheads="1"/>
          </p:cNvSpPr>
          <p:nvPr/>
        </p:nvSpPr>
        <p:spPr bwMode="auto">
          <a:xfrm>
            <a:off x="539750" y="2016125"/>
            <a:ext cx="67691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根据课本内容，完成下列句子。 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1"/>
          <p:cNvSpPr>
            <a:spLocks noChangeArrowheads="1"/>
          </p:cNvSpPr>
          <p:nvPr/>
        </p:nvSpPr>
        <p:spPr bwMode="auto">
          <a:xfrm>
            <a:off x="574675" y="620713"/>
            <a:ext cx="8245475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</a:rPr>
              <a:t>我想我将待在家里。</a:t>
            </a:r>
          </a:p>
          <a:p>
            <a:pPr marL="342900" indent="-342900" algn="l">
              <a:lnSpc>
                <a:spcPct val="125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I _____ _____ stay at home.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</a:t>
            </a:r>
            <a:r>
              <a:rPr lang="zh-CN" altLang="en-US" sz="3600" b="1" dirty="0">
                <a:latin typeface="Times New Roman" panose="02020603050405020304" pitchFamily="18" charset="0"/>
              </a:rPr>
              <a:t>如果你那样做，你将会觉得很抱歉。 </a:t>
            </a:r>
          </a:p>
          <a:p>
            <a:pPr marL="342900" indent="-342900" algn="l">
              <a:lnSpc>
                <a:spcPct val="125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If you ____, ______ ____ sorry.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</a:rPr>
              <a:t>如果他们今天聚会，将会发生什</a:t>
            </a:r>
          </a:p>
          <a:p>
            <a:pPr marL="342900" indent="-342900" algn="l">
              <a:lnSpc>
                <a:spcPct val="125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么事？</a:t>
            </a:r>
          </a:p>
          <a:p>
            <a:pPr marL="342900" indent="-342900" algn="l">
              <a:lnSpc>
                <a:spcPct val="125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 ___ _______ if they _____ the  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party today?</a:t>
            </a:r>
          </a:p>
        </p:txBody>
      </p:sp>
      <p:sp>
        <p:nvSpPr>
          <p:cNvPr id="80899" name="Text Box 7"/>
          <p:cNvSpPr txBox="1">
            <a:spLocks noChangeArrowheads="1"/>
          </p:cNvSpPr>
          <p:nvPr/>
        </p:nvSpPr>
        <p:spPr bwMode="auto">
          <a:xfrm>
            <a:off x="1403350" y="1268413"/>
            <a:ext cx="27368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think   I’ll</a:t>
            </a:r>
          </a:p>
        </p:txBody>
      </p:sp>
      <p:sp>
        <p:nvSpPr>
          <p:cNvPr id="80900" name="Text Box 9"/>
          <p:cNvSpPr txBox="1">
            <a:spLocks noChangeArrowheads="1"/>
          </p:cNvSpPr>
          <p:nvPr/>
        </p:nvSpPr>
        <p:spPr bwMode="auto">
          <a:xfrm>
            <a:off x="2413000" y="2636838"/>
            <a:ext cx="38877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do      you’ll     be</a:t>
            </a: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0901" name="Text Box 6"/>
          <p:cNvSpPr txBox="1">
            <a:spLocks noChangeArrowheads="1"/>
          </p:cNvSpPr>
          <p:nvPr/>
        </p:nvSpPr>
        <p:spPr bwMode="auto">
          <a:xfrm>
            <a:off x="1042988" y="4791075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happen                have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  <p:bldP spid="8090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1380</Words>
  <Application>Microsoft Office PowerPoint</Application>
  <PresentationFormat>全屏显示(4:3)</PresentationFormat>
  <Paragraphs>175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2023-01-17T03:32:21Z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C63A8AB6A16B4BACB4474AAA588E0811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