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EA862-3267-4959-84EB-BF1317F4637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4B527-28DA-4A34-80AE-0C870DDAA8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DD2B8-665B-48FE-B455-48D3F48BC12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C258AC1-A2D6-417A-BDF7-D9396B1BD91F}" type="slidenum">
              <a:rPr lang="en-US" altLang="zh-CN" sz="1200">
                <a:solidFill>
                  <a:prstClr val="black"/>
                </a:solidFill>
              </a:rPr>
              <a:t>11</a:t>
            </a:fld>
            <a:endParaRPr lang="en-US" altLang="zh-CN" sz="120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CE39A-65E7-4931-80B6-6552CB8D720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3D548-0231-45E9-8872-4309AF95B32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141AB7-7C33-469E-B309-8820039E05F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52098-1E6B-42FB-A38A-CEF1B95783C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6D91-42D4-498E-92D7-7A3BF7E5EC4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FE9C6-53BD-4CC2-831A-31B41A1926F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183A18-6BC9-44F6-9D9C-EB3D8BD8A11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24D16-6AEB-4C27-B04C-46ECA55D541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CF5DF6-AC6A-44AD-93F8-9EB3E21F57C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2BDD9-98BE-4FE0-923E-357B01AB308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F285AD-7764-47FE-97AB-8709A80FE98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950D1-8846-4167-8EA7-C0ABAFBE2C5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E620-DECC-4478-9723-1436091F80A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1E701-1CDC-49B4-848A-F6615F6234B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ED2C2-73EF-4009-8EBB-4D61E0E0BC5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6ED0E-578E-4436-AEAE-529679ECF4A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7C5D0-4BEF-42D9-8845-EB638C62E93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71F2E-D16B-40CF-A0F9-81B3E2B0240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9B7E7-AE57-4435-8664-28D02C0769E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CDB36-6E47-4C5A-9759-25CAB7551A5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8DC83E-32C1-4C64-9A54-E7E0EEB5D02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763732-479D-4A3A-89C3-2A3B39CA932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GI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1331640" y="2089696"/>
            <a:ext cx="76438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6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 </a:t>
            </a:r>
            <a:r>
              <a:rPr kumimoji="1" lang="zh-CN" altLang="en-US" sz="6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同底数幂的乘法</a:t>
            </a:r>
            <a:endParaRPr kumimoji="1" lang="en-US" altLang="zh-CN" sz="60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7358063" y="500063"/>
            <a:ext cx="1735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七年级</a:t>
            </a:r>
            <a:r>
              <a:rPr lang="en-US" altLang="zh-CN" sz="2000" b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b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下册</a:t>
            </a:r>
            <a:r>
              <a:rPr lang="en-US" altLang="zh-CN" sz="2000" b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372225" y="1557338"/>
            <a:ext cx="184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500" b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5435600" y="333375"/>
            <a:ext cx="2089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336600"/>
                </a:solidFill>
                <a:ea typeface="黑体" panose="02010609060101010101" pitchFamily="49" charset="-122"/>
              </a:rPr>
              <a:t>初中数学</a:t>
            </a:r>
            <a:endParaRPr lang="en-US" altLang="zh-CN" sz="3200" b="1">
              <a:solidFill>
                <a:srgbClr val="336600"/>
              </a:solidFill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78771" y="47251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12775" y="1722438"/>
            <a:ext cx="4535488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嫦娥二号”发射升空后，飞行速度：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1.5×10</a:t>
            </a:r>
            <a:r>
              <a:rPr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米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秒，预计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日内到达指定轨道，若到达轨道时飞行了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4.32×10</a:t>
            </a:r>
            <a:r>
              <a:rPr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秒，请计算此时“嫦娥二号”飞行的路程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（结果用科学计数法表示）．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20713" y="4165600"/>
            <a:ext cx="440213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1.5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10</a:t>
            </a:r>
            <a:r>
              <a:rPr lang="en-US" altLang="zh-CN" sz="2800" b="1" baseline="4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4.32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10</a:t>
            </a:r>
            <a:r>
              <a:rPr lang="en-US" altLang="zh-CN" sz="2800" b="1" baseline="40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984250" y="5165725"/>
            <a:ext cx="22320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6.48×10</a:t>
            </a:r>
            <a:r>
              <a:rPr lang="en-US" altLang="zh-CN" sz="2800" b="1" baseline="40000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3000375" y="5183188"/>
            <a:ext cx="86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（米）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620713" y="5605463"/>
            <a:ext cx="8027987" cy="954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0000FF"/>
                </a:solidFill>
              </a:rPr>
              <a:t>答：此时“嫦娥二号”飞行的路程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大约是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6.48×10</a:t>
            </a:r>
            <a:r>
              <a:rPr lang="en-US" altLang="zh-CN" sz="2800" b="1" baseline="40000" dirty="0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米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981075" y="4670425"/>
            <a:ext cx="57340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＝（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1.5×4.32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×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10</a:t>
            </a:r>
            <a:r>
              <a:rPr lang="en-US" altLang="zh-CN" sz="2800" b="1" baseline="4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10</a:t>
            </a:r>
            <a:r>
              <a:rPr lang="en-US" altLang="zh-CN" sz="2800" b="1" baseline="40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）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272" name="Group 26"/>
          <p:cNvGrpSpPr/>
          <p:nvPr/>
        </p:nvGrpSpPr>
        <p:grpSpPr bwMode="auto">
          <a:xfrm>
            <a:off x="0" y="620713"/>
            <a:ext cx="5219700" cy="1079500"/>
            <a:chOff x="0" y="210"/>
            <a:chExt cx="3560" cy="816"/>
          </a:xfrm>
        </p:grpSpPr>
        <p:pic>
          <p:nvPicPr>
            <p:cNvPr id="11275" name="Picture 27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1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703" y="34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宋体" panose="02010600030101010101" pitchFamily="2" charset="-122"/>
                </a:rPr>
                <a:t>探研时空</a:t>
              </a:r>
            </a:p>
          </p:txBody>
        </p:sp>
      </p:grpSp>
      <p:pic>
        <p:nvPicPr>
          <p:cNvPr id="11273" name="图片 13" descr="12826129_11n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404813"/>
            <a:ext cx="3694112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  <p:bldP spid="51214" grpId="0"/>
      <p:bldP spid="51215" grpId="0"/>
      <p:bldP spid="51217" grpId="0"/>
      <p:bldP spid="51218" grpId="0"/>
      <p:bldP spid="512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369888" y="1439863"/>
            <a:ext cx="835342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大家想了解一下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嫦娥二号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探月卫星的基本数据，需要输入密码才能打开．现在知道 </a:t>
            </a:r>
            <a:r>
              <a:rPr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200" b="1" i="1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200" b="1" i="1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密码就是</a:t>
            </a:r>
            <a:r>
              <a:rPr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200" b="1" i="1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m+n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的值．你能帮助破解密码吗？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5580063" y="5013325"/>
            <a:ext cx="2736850" cy="914400"/>
            <a:chOff x="567" y="2614"/>
            <a:chExt cx="2358" cy="576"/>
          </a:xfrm>
        </p:grpSpPr>
        <p:sp>
          <p:nvSpPr>
            <p:cNvPr id="12301" name="Rectangle 11"/>
            <p:cNvSpPr>
              <a:spLocks noChangeArrowheads="1"/>
            </p:cNvSpPr>
            <p:nvPr/>
          </p:nvSpPr>
          <p:spPr bwMode="auto">
            <a:xfrm>
              <a:off x="567" y="2614"/>
              <a:ext cx="2358" cy="576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400" b="1" baseline="400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2" name="Text Box 12"/>
            <p:cNvSpPr txBox="1">
              <a:spLocks noChangeArrowheads="1"/>
            </p:cNvSpPr>
            <p:nvPr/>
          </p:nvSpPr>
          <p:spPr bwMode="auto">
            <a:xfrm>
              <a:off x="604" y="2726"/>
              <a:ext cx="2177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密码</a:t>
              </a:r>
            </a:p>
          </p:txBody>
        </p:sp>
      </p:grp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1116013" y="3141663"/>
            <a:ext cx="61198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解：因为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m+n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=x</a:t>
            </a:r>
            <a:r>
              <a:rPr lang="en-US" altLang="zh-CN" sz="3200" b="1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=32×8=256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；</a:t>
            </a:r>
          </a:p>
        </p:txBody>
      </p:sp>
      <p:grpSp>
        <p:nvGrpSpPr>
          <p:cNvPr id="12293" name="Group 20"/>
          <p:cNvGrpSpPr/>
          <p:nvPr/>
        </p:nvGrpSpPr>
        <p:grpSpPr bwMode="auto">
          <a:xfrm>
            <a:off x="0" y="549275"/>
            <a:ext cx="5651500" cy="1295400"/>
            <a:chOff x="0" y="210"/>
            <a:chExt cx="3560" cy="816"/>
          </a:xfrm>
        </p:grpSpPr>
        <p:pic>
          <p:nvPicPr>
            <p:cNvPr id="12299" name="Picture 21" descr="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21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703" y="34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宋体" panose="02010600030101010101" pitchFamily="2" charset="-122"/>
                </a:rPr>
                <a:t>探研时空</a:t>
              </a:r>
            </a:p>
          </p:txBody>
        </p:sp>
      </p:grpSp>
      <p:grpSp>
        <p:nvGrpSpPr>
          <p:cNvPr id="4" name="Group 24"/>
          <p:cNvGrpSpPr/>
          <p:nvPr/>
        </p:nvGrpSpPr>
        <p:grpSpPr bwMode="auto">
          <a:xfrm>
            <a:off x="1258888" y="4292600"/>
            <a:ext cx="6553200" cy="1382713"/>
            <a:chOff x="748" y="2750"/>
            <a:chExt cx="4128" cy="871"/>
          </a:xfrm>
        </p:grpSpPr>
        <p:sp>
          <p:nvSpPr>
            <p:cNvPr id="12297" name="Text Box 17"/>
            <p:cNvSpPr txBox="1">
              <a:spLocks noChangeArrowheads="1"/>
            </p:cNvSpPr>
            <p:nvPr/>
          </p:nvSpPr>
          <p:spPr bwMode="auto">
            <a:xfrm>
              <a:off x="748" y="2750"/>
              <a:ext cx="217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即 密码就是</a:t>
              </a:r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“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256”</a:t>
              </a:r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endPara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2298" name="Text Box 23"/>
            <p:cNvSpPr txBox="1">
              <a:spLocks noChangeArrowheads="1"/>
            </p:cNvSpPr>
            <p:nvPr/>
          </p:nvSpPr>
          <p:spPr bwMode="auto">
            <a:xfrm>
              <a:off x="4150" y="3294"/>
              <a:ext cx="7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256</a:t>
              </a:r>
            </a:p>
          </p:txBody>
        </p:sp>
      </p:grp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同底数幂的乘法</a:t>
            </a:r>
            <a:endParaRPr lang="en-US" altLang="zh-CN" sz="2800" b="1" i="1">
              <a:solidFill>
                <a:srgbClr val="336600"/>
              </a:solidFill>
              <a:latin typeface="宋体" panose="02010600030101010101" pitchFamily="2" charset="-122"/>
            </a:endParaRPr>
          </a:p>
        </p:txBody>
      </p:sp>
      <p:pic>
        <p:nvPicPr>
          <p:cNvPr id="105491" name="Picture 19" descr="res04_attpic_brie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188913"/>
            <a:ext cx="9144000" cy="704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99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1" grpId="0"/>
      <p:bldP spid="105481" grpId="1"/>
      <p:bldP spid="105487" grpId="0"/>
      <p:bldP spid="10548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"/>
          <p:cNvGrpSpPr/>
          <p:nvPr/>
        </p:nvGrpSpPr>
        <p:grpSpPr bwMode="auto">
          <a:xfrm>
            <a:off x="0" y="620713"/>
            <a:ext cx="5219700" cy="1079500"/>
            <a:chOff x="0" y="210"/>
            <a:chExt cx="3560" cy="816"/>
          </a:xfrm>
        </p:grpSpPr>
        <p:pic>
          <p:nvPicPr>
            <p:cNvPr id="13317" name="Picture 5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1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703" y="34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 dirty="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宋体" panose="02010600030101010101" pitchFamily="2" charset="-122"/>
                </a:rPr>
                <a:t>当堂反馈</a:t>
              </a:r>
            </a:p>
          </p:txBody>
        </p:sp>
      </p:grp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533400" y="1474788"/>
            <a:ext cx="8610600" cy="4462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计算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·(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     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·(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en-US" sz="2800" b="1" dirty="0">
                <a:solidFill>
                  <a:srgbClr val="000000"/>
                </a:solidFill>
              </a:rPr>
              <a:t>一个长方体的长为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4×10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厘米，宽为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2×10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厘米，高为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2.5×10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厘米，则它的体积为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 ）</a:t>
            </a:r>
            <a:r>
              <a:rPr lang="zh-CN" altLang="en-US" sz="2800" b="1" dirty="0">
                <a:solidFill>
                  <a:srgbClr val="000000"/>
                </a:solidFill>
              </a:rPr>
              <a:t>立方厘米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000000"/>
                </a:solidFill>
              </a:rPr>
              <a:t>（结果用科学记数法表示） 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2×10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en-US" altLang="zh-CN" sz="2800" b="1" dirty="0">
                <a:solidFill>
                  <a:srgbClr val="000000"/>
                </a:solidFill>
              </a:rPr>
              <a:t>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20×10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</a:rPr>
              <a:t>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20×10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18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8.5×10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已知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＝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＝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800" b="1" dirty="0">
                <a:solidFill>
                  <a:srgbClr val="000000"/>
                </a:solidFill>
              </a:rPr>
              <a:t>求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solidFill>
                  <a:srgbClr val="000000"/>
                </a:solidFill>
              </a:rPr>
              <a:t>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2800" b="1" dirty="0">
              <a:solidFill>
                <a:srgbClr val="000000"/>
              </a:solidFill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68313" y="1557338"/>
            <a:ext cx="8675687" cy="3540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 dirty="0">
                <a:solidFill>
                  <a:srgbClr val="336600"/>
                </a:solidFill>
                <a:latin typeface="宋体" panose="02010600030101010101" pitchFamily="2" charset="-122"/>
              </a:rPr>
              <a:t>【</a:t>
            </a:r>
            <a:r>
              <a:rPr lang="zh-CN" altLang="en-US" sz="3200" b="1" dirty="0">
                <a:solidFill>
                  <a:srgbClr val="336600"/>
                </a:solidFill>
                <a:latin typeface="宋体" panose="02010600030101010101" pitchFamily="2" charset="-122"/>
              </a:rPr>
              <a:t>规律探究题</a:t>
            </a:r>
            <a:r>
              <a:rPr lang="en-US" altLang="zh-CN" sz="3200" b="1" dirty="0">
                <a:solidFill>
                  <a:srgbClr val="336600"/>
                </a:solidFill>
                <a:latin typeface="宋体" panose="02010600030101010101" pitchFamily="2" charset="-122"/>
              </a:rPr>
              <a:t>】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表示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个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相乘，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表示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个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_____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相乘，因此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＝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　　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 ____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，由此推得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＝ 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，其中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都是正整数，并利用你发现的规律计算：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32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[(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　　．</a:t>
            </a:r>
            <a:endParaRPr lang="en-US" altLang="zh-CN" sz="32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pSp>
        <p:nvGrpSpPr>
          <p:cNvPr id="14339" name="Group 5"/>
          <p:cNvGrpSpPr/>
          <p:nvPr/>
        </p:nvGrpSpPr>
        <p:grpSpPr bwMode="auto">
          <a:xfrm>
            <a:off x="0" y="620713"/>
            <a:ext cx="5219700" cy="1079500"/>
            <a:chOff x="0" y="210"/>
            <a:chExt cx="3560" cy="816"/>
          </a:xfrm>
        </p:grpSpPr>
        <p:pic>
          <p:nvPicPr>
            <p:cNvPr id="14347" name="Picture 6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1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8" name="WordArt 7"/>
            <p:cNvSpPr>
              <a:spLocks noChangeArrowheads="1" noChangeShapeType="1" noTextEdit="1"/>
            </p:cNvSpPr>
            <p:nvPr/>
          </p:nvSpPr>
          <p:spPr bwMode="auto">
            <a:xfrm>
              <a:off x="703" y="34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 dirty="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宋体" panose="02010600030101010101" pitchFamily="2" charset="-122"/>
                </a:rPr>
                <a:t>课外延伸</a:t>
              </a:r>
            </a:p>
          </p:txBody>
        </p:sp>
      </p:grp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928688" y="2071688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5072063" y="2000250"/>
            <a:ext cx="2089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b="1" dirty="0">
                <a:solidFill>
                  <a:srgbClr val="000000"/>
                </a:solidFill>
              </a:rPr>
              <a:t>·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b="1" dirty="0">
                <a:solidFill>
                  <a:srgbClr val="000000"/>
                </a:solidFill>
              </a:rPr>
              <a:t>·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b="1" dirty="0">
                <a:solidFill>
                  <a:srgbClr val="000000"/>
                </a:solidFill>
              </a:rPr>
              <a:t>·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61803" name="Text Box 11"/>
          <p:cNvSpPr txBox="1">
            <a:spLocks noChangeArrowheads="1"/>
          </p:cNvSpPr>
          <p:nvPr/>
        </p:nvSpPr>
        <p:spPr bwMode="auto">
          <a:xfrm>
            <a:off x="7929563" y="2000250"/>
            <a:ext cx="792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61804" name="Text Box 12"/>
          <p:cNvSpPr txBox="1">
            <a:spLocks noChangeArrowheads="1"/>
          </p:cNvSpPr>
          <p:nvPr/>
        </p:nvSpPr>
        <p:spPr bwMode="auto">
          <a:xfrm>
            <a:off x="3857625" y="2500313"/>
            <a:ext cx="792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mn</a:t>
            </a:r>
          </a:p>
        </p:txBody>
      </p:sp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2857500" y="3500438"/>
            <a:ext cx="654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61806" name="Rectangle 14"/>
          <p:cNvSpPr>
            <a:spLocks noChangeArrowheads="1"/>
          </p:cNvSpPr>
          <p:nvPr/>
        </p:nvSpPr>
        <p:spPr bwMode="auto">
          <a:xfrm>
            <a:off x="3571875" y="4492625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1" grpId="0"/>
      <p:bldP spid="161802" grpId="0"/>
      <p:bldP spid="161803" grpId="0"/>
      <p:bldP spid="161804" grpId="0"/>
      <p:bldP spid="161805" grpId="0"/>
      <p:bldP spid="1618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843213" y="1268413"/>
            <a:ext cx="3241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000" b="1">
                <a:solidFill>
                  <a:srgbClr val="FFFFFF"/>
                </a:solidFill>
              </a:rPr>
              <a:t>小结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00113" y="2564904"/>
            <a:ext cx="71294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          </a:t>
            </a:r>
            <a:r>
              <a:rPr lang="zh-CN" altLang="en-US" sz="36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通过这节课的学习你有什么收获？</a:t>
            </a:r>
            <a:endParaRPr lang="en-US" altLang="zh-CN" sz="36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autoUpdateAnimBg="0"/>
      <p:bldP spid="23557" grpI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755650" y="1484313"/>
            <a:ext cx="6335713" cy="1677987"/>
          </a:xfrm>
          <a:prstGeom prst="rect">
            <a:avLst/>
          </a:prstGeom>
          <a:noFill/>
          <a:ln w="19050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336600"/>
                </a:solidFill>
              </a:rPr>
              <a:t>【</a:t>
            </a:r>
            <a:r>
              <a:rPr lang="zh-CN" altLang="en-US" sz="3600" b="1" dirty="0">
                <a:solidFill>
                  <a:srgbClr val="336600"/>
                </a:solidFill>
              </a:rPr>
              <a:t>课后作业</a:t>
            </a:r>
            <a:r>
              <a:rPr lang="en-US" altLang="zh-CN" sz="3600" b="1" dirty="0">
                <a:solidFill>
                  <a:srgbClr val="336600"/>
                </a:solidFill>
              </a:rPr>
              <a:t>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3600" b="1" dirty="0">
              <a:solidFill>
                <a:srgbClr val="3366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课本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48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习题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8.1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题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 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043608" y="708025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2051050" y="4429125"/>
            <a:ext cx="355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10×10×</a:t>
            </a:r>
            <a:r>
              <a:rPr kumimoji="1" lang="en-US" altLang="en-US" sz="2800" b="1" baseline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×10 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2462213" y="3449638"/>
            <a:ext cx="2251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10×</a:t>
            </a:r>
            <a:r>
              <a:rPr kumimoji="1" lang="en-US" altLang="en-US" sz="2800" b="1" baseline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×10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2771775" y="3860800"/>
            <a:ext cx="1800225" cy="622300"/>
            <a:chOff x="1400" y="2880"/>
            <a:chExt cx="882" cy="442"/>
          </a:xfrm>
        </p:grpSpPr>
        <p:sp>
          <p:nvSpPr>
            <p:cNvPr id="3099" name="AutoShape 12"/>
            <p:cNvSpPr/>
            <p:nvPr/>
          </p:nvSpPr>
          <p:spPr bwMode="auto">
            <a:xfrm rot="-5400000">
              <a:off x="1745" y="2535"/>
              <a:ext cx="192" cy="882"/>
            </a:xfrm>
            <a:prstGeom prst="leftBrace">
              <a:avLst>
                <a:gd name="adj1" fmla="val 3828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25" name="Text Box 13"/>
            <p:cNvSpPr txBox="1">
              <a:spLocks noChangeArrowheads="1"/>
            </p:cNvSpPr>
            <p:nvPr/>
          </p:nvSpPr>
          <p:spPr bwMode="auto">
            <a:xfrm>
              <a:off x="1589" y="3040"/>
              <a:ext cx="530" cy="2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en-US" altLang="zh-CN" sz="20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14</a:t>
              </a:r>
              <a:r>
                <a:rPr kumimoji="1" lang="zh-CN" altLang="en-US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个</a:t>
              </a:r>
              <a:r>
                <a:rPr kumimoji="1"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10</a:t>
              </a:r>
            </a:p>
          </p:txBody>
        </p:sp>
      </p:grpSp>
      <p:grpSp>
        <p:nvGrpSpPr>
          <p:cNvPr id="3" name="Group 14"/>
          <p:cNvGrpSpPr/>
          <p:nvPr/>
        </p:nvGrpSpPr>
        <p:grpSpPr bwMode="auto">
          <a:xfrm>
            <a:off x="5148263" y="3908425"/>
            <a:ext cx="1728787" cy="596900"/>
            <a:chOff x="2699" y="2872"/>
            <a:chExt cx="882" cy="480"/>
          </a:xfrm>
        </p:grpSpPr>
        <p:sp>
          <p:nvSpPr>
            <p:cNvPr id="3097" name="AutoShape 15"/>
            <p:cNvSpPr/>
            <p:nvPr/>
          </p:nvSpPr>
          <p:spPr bwMode="auto">
            <a:xfrm rot="-5400000">
              <a:off x="3044" y="2527"/>
              <a:ext cx="192" cy="882"/>
            </a:xfrm>
            <a:prstGeom prst="leftBrace">
              <a:avLst>
                <a:gd name="adj1" fmla="val 3828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23" name="Text Box 16"/>
            <p:cNvSpPr txBox="1">
              <a:spLocks noChangeArrowheads="1"/>
            </p:cNvSpPr>
            <p:nvPr/>
          </p:nvSpPr>
          <p:spPr bwMode="auto">
            <a:xfrm>
              <a:off x="2949" y="3033"/>
              <a:ext cx="530" cy="3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en-US" altLang="zh-CN" sz="20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3</a:t>
              </a:r>
              <a:r>
                <a:rPr kumimoji="1" lang="zh-CN" altLang="en-US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个</a:t>
              </a:r>
              <a:r>
                <a:rPr kumimoji="1"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10</a:t>
              </a:r>
            </a:p>
          </p:txBody>
        </p:sp>
      </p:grpSp>
      <p:grpSp>
        <p:nvGrpSpPr>
          <p:cNvPr id="4" name="Group 17"/>
          <p:cNvGrpSpPr/>
          <p:nvPr/>
        </p:nvGrpSpPr>
        <p:grpSpPr bwMode="auto">
          <a:xfrm>
            <a:off x="2779713" y="4868863"/>
            <a:ext cx="2449512" cy="615950"/>
            <a:chOff x="1411" y="3478"/>
            <a:chExt cx="1141" cy="454"/>
          </a:xfrm>
        </p:grpSpPr>
        <p:sp>
          <p:nvSpPr>
            <p:cNvPr id="3095" name="AutoShape 18"/>
            <p:cNvSpPr/>
            <p:nvPr/>
          </p:nvSpPr>
          <p:spPr bwMode="auto">
            <a:xfrm rot="-5400000">
              <a:off x="1886" y="3003"/>
              <a:ext cx="192" cy="1141"/>
            </a:xfrm>
            <a:prstGeom prst="leftBrace">
              <a:avLst>
                <a:gd name="adj1" fmla="val 4952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21" name="Text Box 19"/>
            <p:cNvSpPr txBox="1">
              <a:spLocks noChangeArrowheads="1"/>
            </p:cNvSpPr>
            <p:nvPr/>
          </p:nvSpPr>
          <p:spPr bwMode="auto">
            <a:xfrm>
              <a:off x="1729" y="3639"/>
              <a:ext cx="554" cy="2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en-US" altLang="zh-CN" sz="20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17</a:t>
              </a:r>
              <a:r>
                <a:rPr kumimoji="1" lang="zh-CN" altLang="en-US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个</a:t>
              </a:r>
              <a:r>
                <a:rPr kumimoji="1"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10</a:t>
              </a:r>
            </a:p>
          </p:txBody>
        </p:sp>
      </p:grp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2000250" y="5429250"/>
            <a:ext cx="16573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Group 23"/>
          <p:cNvGrpSpPr/>
          <p:nvPr/>
        </p:nvGrpSpPr>
        <p:grpSpPr bwMode="auto">
          <a:xfrm>
            <a:off x="500063" y="3429000"/>
            <a:ext cx="1547812" cy="534988"/>
            <a:chOff x="329" y="2561"/>
            <a:chExt cx="975" cy="337"/>
          </a:xfrm>
        </p:grpSpPr>
        <p:sp>
          <p:nvSpPr>
            <p:cNvPr id="4118" name="Rectangle 24"/>
            <p:cNvSpPr>
              <a:spLocks noChangeArrowheads="1"/>
            </p:cNvSpPr>
            <p:nvPr/>
          </p:nvSpPr>
          <p:spPr bwMode="auto">
            <a:xfrm>
              <a:off x="329" y="2561"/>
              <a:ext cx="492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10</a:t>
              </a:r>
              <a:r>
                <a:rPr lang="en-US" altLang="zh-CN" sz="2800" b="1" baseline="30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4119" name="Rectangle 25"/>
            <p:cNvSpPr>
              <a:spLocks noChangeArrowheads="1"/>
            </p:cNvSpPr>
            <p:nvPr/>
          </p:nvSpPr>
          <p:spPr bwMode="auto">
            <a:xfrm>
              <a:off x="884" y="2568"/>
              <a:ext cx="420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10</a:t>
              </a:r>
              <a:r>
                <a:rPr lang="en-US" altLang="zh-CN" sz="2800" b="1" baseline="30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1096963" y="3479800"/>
            <a:ext cx="49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47" name="Rectangle 27"/>
          <p:cNvSpPr>
            <a:spLocks noChangeArrowheads="1"/>
          </p:cNvSpPr>
          <p:nvPr/>
        </p:nvSpPr>
        <p:spPr bwMode="auto">
          <a:xfrm>
            <a:off x="4932363" y="3475038"/>
            <a:ext cx="2189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10×10×10</a:t>
            </a:r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4572000" y="3500438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56356" name="Rectangle 36"/>
          <p:cNvSpPr>
            <a:spLocks noChangeArrowheads="1"/>
          </p:cNvSpPr>
          <p:nvPr/>
        </p:nvSpPr>
        <p:spPr bwMode="auto">
          <a:xfrm>
            <a:off x="827088" y="5949950"/>
            <a:ext cx="662463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即：计算机工作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秒可进行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次运算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2595712" y="2981326"/>
            <a:ext cx="223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4859338" y="3429000"/>
            <a:ext cx="2519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              )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2517775" y="4386263"/>
            <a:ext cx="2990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                      )</a:t>
            </a:r>
          </a:p>
        </p:txBody>
      </p:sp>
      <p:sp>
        <p:nvSpPr>
          <p:cNvPr id="56374" name="Text Box 54"/>
          <p:cNvSpPr txBox="1">
            <a:spLocks noChangeArrowheads="1"/>
          </p:cNvSpPr>
          <p:nvPr/>
        </p:nvSpPr>
        <p:spPr bwMode="auto">
          <a:xfrm>
            <a:off x="2000250" y="3429000"/>
            <a:ext cx="407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089" name="组合 43"/>
          <p:cNvGrpSpPr/>
          <p:nvPr/>
        </p:nvGrpSpPr>
        <p:grpSpPr bwMode="auto">
          <a:xfrm>
            <a:off x="611188" y="742951"/>
            <a:ext cx="7913529" cy="2665412"/>
            <a:chOff x="823913" y="82365"/>
            <a:chExt cx="8138256" cy="3024336"/>
          </a:xfrm>
        </p:grpSpPr>
        <p:sp>
          <p:nvSpPr>
            <p:cNvPr id="4116" name="Text Box 30"/>
            <p:cNvSpPr txBox="1">
              <a:spLocks noChangeArrowheads="1"/>
            </p:cNvSpPr>
            <p:nvPr/>
          </p:nvSpPr>
          <p:spPr bwMode="auto">
            <a:xfrm>
              <a:off x="823913" y="620945"/>
              <a:ext cx="4007987" cy="20426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zh-CN" altLang="en-US" sz="2800" b="1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问题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一种电子计算机每秒可进行</a:t>
              </a:r>
              <a:r>
                <a:rPr lang="en-US" altLang="zh-CN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10</a:t>
              </a:r>
              <a:r>
                <a:rPr lang="en-US" altLang="zh-CN" sz="28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14  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次运算，它工作</a:t>
              </a:r>
              <a:r>
                <a:rPr lang="en-US" altLang="zh-CN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10</a:t>
              </a:r>
              <a:r>
                <a:rPr lang="en-US" altLang="zh-CN" sz="28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  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秒可进行多少次运算？</a:t>
              </a:r>
            </a:p>
          </p:txBody>
        </p:sp>
        <p:pic>
          <p:nvPicPr>
            <p:cNvPr id="3092" name="图片 42" descr="20101018184653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73737" y="82365"/>
              <a:ext cx="3888432" cy="302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90" name="Text Box 5"/>
          <p:cNvSpPr txBox="1">
            <a:spLocks noChangeArrowheads="1"/>
          </p:cNvSpPr>
          <p:nvPr/>
        </p:nvSpPr>
        <p:spPr bwMode="auto">
          <a:xfrm>
            <a:off x="675703" y="577057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 dirty="0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56341" grpId="0"/>
      <p:bldP spid="56346" grpId="0"/>
      <p:bldP spid="56348" grpId="0"/>
      <p:bldP spid="56356" grpId="0"/>
      <p:bldP spid="56371" grpId="0"/>
      <p:bldP spid="56372" grpId="0"/>
      <p:bldP spid="56373" grpId="0"/>
      <p:bldP spid="563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924050" y="1646262"/>
            <a:ext cx="206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i="1" baseline="30000" dirty="0">
                <a:solidFill>
                  <a:srgbClr val="FF33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6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  <a:r>
              <a:rPr kumimoji="1" lang="en-US" altLang="zh-CN" sz="36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i="1" baseline="30000" dirty="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8212" name="AutoShape 20"/>
          <p:cNvSpPr/>
          <p:nvPr/>
        </p:nvSpPr>
        <p:spPr bwMode="auto">
          <a:xfrm rot="16229434">
            <a:off x="4441032" y="1677218"/>
            <a:ext cx="228600" cy="1100137"/>
          </a:xfrm>
          <a:prstGeom prst="leftBrace">
            <a:avLst>
              <a:gd name="adj1" fmla="val 40104"/>
              <a:gd name="adj2" fmla="val 50032"/>
            </a:avLst>
          </a:prstGeom>
          <a:noFill/>
          <a:ln w="381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3" name="AutoShape 21"/>
          <p:cNvSpPr/>
          <p:nvPr/>
        </p:nvSpPr>
        <p:spPr bwMode="auto">
          <a:xfrm rot="16197003">
            <a:off x="6488907" y="1680393"/>
            <a:ext cx="228600" cy="1109663"/>
          </a:xfrm>
          <a:prstGeom prst="leftBrace">
            <a:avLst>
              <a:gd name="adj1" fmla="val 40451"/>
              <a:gd name="adj2" fmla="val 49912"/>
            </a:avLst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4" name="AutoShape 22"/>
          <p:cNvSpPr/>
          <p:nvPr/>
        </p:nvSpPr>
        <p:spPr bwMode="auto">
          <a:xfrm rot="16195422">
            <a:off x="4224338" y="2552724"/>
            <a:ext cx="228600" cy="892175"/>
          </a:xfrm>
          <a:prstGeom prst="leftBrace">
            <a:avLst>
              <a:gd name="adj1" fmla="val 32523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4148138" y="2151087"/>
            <a:ext cx="1071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235700" y="2166962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348038" y="2451125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6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aa</a:t>
            </a:r>
            <a:r>
              <a:rPr kumimoji="1" lang="en-US" altLang="zh-CN" sz="4000" b="1" i="1" baseline="20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kumimoji="1" lang="en-US" altLang="zh-CN" sz="24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368675" y="3295675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36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i="1" baseline="300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baseline="300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200" b="1" i="1" baseline="300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endParaRPr kumimoji="1" lang="en-US" altLang="zh-CN" sz="32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652838" y="2959125"/>
            <a:ext cx="1566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m+n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kumimoji="1" lang="zh-CN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476625" y="1628800"/>
            <a:ext cx="2451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aa</a:t>
            </a:r>
            <a:r>
              <a:rPr kumimoji="1" lang="en-US" altLang="zh-CN" sz="4000" b="1" i="1" baseline="20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422900" y="1643087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aa</a:t>
            </a:r>
            <a:r>
              <a:rPr kumimoji="1" lang="en-US" altLang="zh-CN" sz="4000" b="1" i="1" baseline="20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8284" name="Text Box 92"/>
          <p:cNvSpPr txBox="1">
            <a:spLocks noChangeArrowheads="1"/>
          </p:cNvSpPr>
          <p:nvPr/>
        </p:nvSpPr>
        <p:spPr bwMode="auto">
          <a:xfrm>
            <a:off x="925513" y="4403750"/>
            <a:ext cx="6840537" cy="83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800" b="1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4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· a</a:t>
            </a:r>
            <a:r>
              <a:rPr kumimoji="1" lang="en-US" altLang="zh-CN" sz="4800" b="1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4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  </a:t>
            </a:r>
            <a:r>
              <a:rPr kumimoji="1" lang="en-US" altLang="zh-CN" sz="4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8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m+n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都是正整数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291" name="Text Box 99"/>
          <p:cNvSpPr txBox="1">
            <a:spLocks noChangeArrowheads="1"/>
          </p:cNvSpPr>
          <p:nvPr/>
        </p:nvSpPr>
        <p:spPr bwMode="auto">
          <a:xfrm>
            <a:off x="814388" y="5403875"/>
            <a:ext cx="3354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同底数幂相乘，</a:t>
            </a:r>
            <a:endParaRPr kumimoji="1" lang="zh-CN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307" name="Text Box 115"/>
          <p:cNvSpPr txBox="1">
            <a:spLocks noChangeArrowheads="1"/>
          </p:cNvSpPr>
          <p:nvPr/>
        </p:nvSpPr>
        <p:spPr bwMode="auto">
          <a:xfrm>
            <a:off x="3622675" y="5394350"/>
            <a:ext cx="4464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底数</a:t>
            </a:r>
            <a:r>
              <a:rPr kumimoji="1" lang="zh-CN" altLang="en-US" sz="3200" b="1" u="sng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不变</a:t>
            </a:r>
            <a:r>
              <a:rPr kumimoji="1"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指数</a:t>
            </a:r>
            <a:r>
              <a:rPr kumimoji="1" lang="zh-CN" altLang="en-US" sz="3200" b="1" u="sng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相加</a:t>
            </a:r>
            <a:r>
              <a:rPr kumimoji="1"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Group 124"/>
          <p:cNvGrpSpPr/>
          <p:nvPr/>
        </p:nvGrpSpPr>
        <p:grpSpPr bwMode="auto">
          <a:xfrm>
            <a:off x="2120900" y="1749450"/>
            <a:ext cx="2466975" cy="2279650"/>
            <a:chOff x="872" y="875"/>
            <a:chExt cx="1554" cy="1436"/>
          </a:xfrm>
        </p:grpSpPr>
        <p:sp>
          <p:nvSpPr>
            <p:cNvPr id="4124" name="Rectangle 120"/>
            <p:cNvSpPr>
              <a:spLocks noChangeArrowheads="1"/>
            </p:cNvSpPr>
            <p:nvPr/>
          </p:nvSpPr>
          <p:spPr bwMode="auto">
            <a:xfrm>
              <a:off x="883" y="875"/>
              <a:ext cx="771" cy="317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5" name="Rectangle 122"/>
            <p:cNvSpPr>
              <a:spLocks noChangeArrowheads="1"/>
            </p:cNvSpPr>
            <p:nvPr/>
          </p:nvSpPr>
          <p:spPr bwMode="auto">
            <a:xfrm>
              <a:off x="1701" y="1955"/>
              <a:ext cx="725" cy="272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6" name="AutoShape 123"/>
            <p:cNvSpPr>
              <a:spLocks noChangeArrowheads="1"/>
            </p:cNvSpPr>
            <p:nvPr/>
          </p:nvSpPr>
          <p:spPr bwMode="auto">
            <a:xfrm rot="5400000">
              <a:off x="728" y="1352"/>
              <a:ext cx="1103" cy="8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026 h 21600"/>
                <a:gd name="T20" fmla="*/ 181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623" y="0"/>
                  </a:moveTo>
                  <a:lnTo>
                    <a:pt x="11645" y="4849"/>
                  </a:lnTo>
                  <a:lnTo>
                    <a:pt x="15125" y="4849"/>
                  </a:lnTo>
                  <a:lnTo>
                    <a:pt x="15125" y="18030"/>
                  </a:lnTo>
                  <a:lnTo>
                    <a:pt x="0" y="18030"/>
                  </a:lnTo>
                  <a:lnTo>
                    <a:pt x="0" y="21600"/>
                  </a:lnTo>
                  <a:lnTo>
                    <a:pt x="18120" y="21600"/>
                  </a:lnTo>
                  <a:lnTo>
                    <a:pt x="18120" y="4849"/>
                  </a:lnTo>
                  <a:lnTo>
                    <a:pt x="21600" y="4849"/>
                  </a:lnTo>
                  <a:lnTo>
                    <a:pt x="16623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35"/>
          <p:cNvGrpSpPr/>
          <p:nvPr/>
        </p:nvGrpSpPr>
        <p:grpSpPr bwMode="auto">
          <a:xfrm>
            <a:off x="1474788" y="4441850"/>
            <a:ext cx="2665412" cy="236537"/>
            <a:chOff x="3457" y="1980"/>
            <a:chExt cx="1358" cy="154"/>
          </a:xfrm>
        </p:grpSpPr>
        <p:sp>
          <p:nvSpPr>
            <p:cNvPr id="4120" name="Line 131"/>
            <p:cNvSpPr>
              <a:spLocks noChangeShapeType="1"/>
            </p:cNvSpPr>
            <p:nvPr/>
          </p:nvSpPr>
          <p:spPr bwMode="auto">
            <a:xfrm>
              <a:off x="3470" y="1980"/>
              <a:ext cx="0" cy="15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1" name="Line 132"/>
            <p:cNvSpPr>
              <a:spLocks noChangeShapeType="1"/>
            </p:cNvSpPr>
            <p:nvPr/>
          </p:nvSpPr>
          <p:spPr bwMode="auto">
            <a:xfrm>
              <a:off x="3457" y="1992"/>
              <a:ext cx="1358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2" name="Line 133"/>
            <p:cNvSpPr>
              <a:spLocks noChangeShapeType="1"/>
            </p:cNvSpPr>
            <p:nvPr/>
          </p:nvSpPr>
          <p:spPr bwMode="auto">
            <a:xfrm>
              <a:off x="4802" y="1980"/>
              <a:ext cx="0" cy="15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3" name="Line 134"/>
            <p:cNvSpPr>
              <a:spLocks noChangeShapeType="1"/>
            </p:cNvSpPr>
            <p:nvPr/>
          </p:nvSpPr>
          <p:spPr bwMode="auto">
            <a:xfrm>
              <a:off x="4008" y="1980"/>
              <a:ext cx="0" cy="15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42"/>
          <p:cNvGrpSpPr/>
          <p:nvPr/>
        </p:nvGrpSpPr>
        <p:grpSpPr bwMode="auto">
          <a:xfrm>
            <a:off x="1103313" y="5018112"/>
            <a:ext cx="2438400" cy="211138"/>
            <a:chOff x="3531" y="1797"/>
            <a:chExt cx="1206" cy="122"/>
          </a:xfrm>
        </p:grpSpPr>
        <p:sp>
          <p:nvSpPr>
            <p:cNvPr id="4116" name="Line 138"/>
            <p:cNvSpPr>
              <a:spLocks noChangeShapeType="1"/>
            </p:cNvSpPr>
            <p:nvPr/>
          </p:nvSpPr>
          <p:spPr bwMode="auto">
            <a:xfrm>
              <a:off x="3543" y="1797"/>
              <a:ext cx="0" cy="122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17" name="Line 139"/>
            <p:cNvSpPr>
              <a:spLocks noChangeShapeType="1"/>
            </p:cNvSpPr>
            <p:nvPr/>
          </p:nvSpPr>
          <p:spPr bwMode="auto">
            <a:xfrm>
              <a:off x="4113" y="1797"/>
              <a:ext cx="0" cy="122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18" name="Line 140"/>
            <p:cNvSpPr>
              <a:spLocks noChangeShapeType="1"/>
            </p:cNvSpPr>
            <p:nvPr/>
          </p:nvSpPr>
          <p:spPr bwMode="auto">
            <a:xfrm flipV="1">
              <a:off x="3531" y="1910"/>
              <a:ext cx="1206" cy="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19" name="Line 141"/>
            <p:cNvSpPr>
              <a:spLocks noChangeShapeType="1"/>
            </p:cNvSpPr>
            <p:nvPr/>
          </p:nvSpPr>
          <p:spPr bwMode="auto">
            <a:xfrm>
              <a:off x="4722" y="1797"/>
              <a:ext cx="0" cy="122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115" name="Text Box 5"/>
          <p:cNvSpPr txBox="1">
            <a:spLocks noChangeArrowheads="1"/>
          </p:cNvSpPr>
          <p:nvPr/>
        </p:nvSpPr>
        <p:spPr bwMode="auto">
          <a:xfrm>
            <a:off x="925513" y="692150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 dirty="0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75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5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25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"/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build="p" autoUpdateAnimBg="0"/>
      <p:bldP spid="8212" grpId="0" animBg="1" autoUpdateAnimBg="0"/>
      <p:bldP spid="8213" grpId="0" animBg="1" autoUpdateAnimBg="0"/>
      <p:bldP spid="8214" grpId="0" animBg="1" autoUpdateAnimBg="0"/>
      <p:bldP spid="8215" grpId="0" build="p" autoUpdateAnimBg="0" advAuto="0"/>
      <p:bldP spid="8216" grpId="0" build="p" autoUpdateAnimBg="0" advAuto="0"/>
      <p:bldP spid="8217" grpId="0" build="p" autoUpdateAnimBg="0"/>
      <p:bldP spid="8218" grpId="0" autoUpdateAnimBg="0"/>
      <p:bldP spid="8219" grpId="0" build="p" autoUpdateAnimBg="0" advAuto="0"/>
      <p:bldP spid="8221" grpId="0" build="p" autoUpdateAnimBg="0"/>
      <p:bldP spid="8222" grpId="0" build="p" autoUpdateAnimBg="0"/>
      <p:bldP spid="8284" grpId="0" animBg="1" autoUpdateAnimBg="0"/>
      <p:bldP spid="8291" grpId="0" autoUpdateAnimBg="0"/>
      <p:bldP spid="83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196975"/>
            <a:ext cx="7561262" cy="3816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CN" sz="3600" b="1" dirty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【</a:t>
            </a:r>
            <a:r>
              <a:rPr lang="zh-CN" altLang="en-US" sz="3600" b="1" dirty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例</a:t>
            </a:r>
            <a:r>
              <a:rPr lang="en-US" altLang="zh-CN" sz="3600" b="1" dirty="0">
                <a:solidFill>
                  <a:srgbClr val="008000"/>
                </a:solidFill>
                <a:latin typeface="+mn-ea"/>
                <a:ea typeface="+mn-ea"/>
                <a:cs typeface="+mn-cs"/>
              </a:rPr>
              <a:t>1</a:t>
            </a:r>
            <a:r>
              <a:rPr lang="en-US" altLang="zh-CN" sz="3600" b="1" dirty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】</a:t>
            </a:r>
            <a:r>
              <a:rPr lang="zh-CN" altLang="en-US" sz="2800" b="1" dirty="0">
                <a:latin typeface="+mn-lt"/>
                <a:ea typeface="+mn-ea"/>
                <a:cs typeface="+mn-cs"/>
              </a:rPr>
              <a:t>计算，</a:t>
            </a:r>
            <a:r>
              <a:rPr kumimoji="1" lang="zh-CN" altLang="en-US" sz="2800" b="1" dirty="0">
                <a:solidFill>
                  <a:srgbClr val="030305"/>
                </a:solidFill>
                <a:latin typeface="+mn-lt"/>
                <a:ea typeface="+mn-ea"/>
                <a:cs typeface="+mn-cs"/>
              </a:rPr>
              <a:t>结果用幂的形式表示：</a:t>
            </a:r>
            <a:r>
              <a:rPr lang="zh-CN" altLang="en-US" sz="2800" b="1" dirty="0">
                <a:latin typeface="+mn-lt"/>
                <a:ea typeface="+mn-ea"/>
                <a:cs typeface="+mn-cs"/>
              </a:rPr>
              <a:t>  </a:t>
            </a:r>
            <a:r>
              <a:rPr lang="zh-CN" altLang="en-US" b="1" dirty="0">
                <a:latin typeface="+mn-lt"/>
                <a:ea typeface="+mn-ea"/>
                <a:cs typeface="+mn-cs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CN" b="1" dirty="0">
                <a:latin typeface="Times New Roman" panose="02020603050405020304" pitchFamily="18" charset="0"/>
                <a:ea typeface="+mn-ea"/>
                <a:cs typeface="+mn-cs"/>
              </a:rPr>
              <a:t>     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（</a:t>
            </a:r>
            <a:r>
              <a:rPr lang="en-US" altLang="zh-CN" sz="3600" b="1" dirty="0">
                <a:latin typeface="+mn-ea"/>
                <a:ea typeface="+mn-ea"/>
                <a:cs typeface="+mn-cs"/>
              </a:rPr>
              <a:t>1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） </a:t>
            </a:r>
            <a:r>
              <a:rPr lang="en-US" altLang="zh-CN" sz="3600" b="1" i="1" dirty="0"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 · </a:t>
            </a:r>
            <a:r>
              <a:rPr lang="en-US" altLang="zh-CN" sz="3600" b="1" i="1" dirty="0"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+mn-ea"/>
                <a:cs typeface="+mn-cs"/>
              </a:rPr>
              <a:t>6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；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          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（</a:t>
            </a:r>
            <a:r>
              <a:rPr lang="en-US" altLang="zh-CN" sz="3600" b="1" dirty="0">
                <a:latin typeface="+mn-ea"/>
                <a:ea typeface="+mn-ea"/>
                <a:cs typeface="+mn-cs"/>
              </a:rPr>
              <a:t>2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） 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－</a:t>
            </a:r>
            <a:r>
              <a:rPr lang="en-US" altLang="zh-CN" sz="3600" b="1" dirty="0">
                <a:latin typeface="+mn-ea"/>
                <a:ea typeface="+mn-ea"/>
                <a:cs typeface="+mn-cs"/>
              </a:rPr>
              <a:t>2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×(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－</a:t>
            </a:r>
            <a:r>
              <a:rPr lang="en-US" altLang="zh-CN" sz="3600" b="1" dirty="0">
                <a:latin typeface="+mn-ea"/>
                <a:ea typeface="+mn-ea"/>
                <a:cs typeface="+mn-cs"/>
              </a:rPr>
              <a:t>2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+mn-ea"/>
                <a:cs typeface="+mn-cs"/>
              </a:rPr>
              <a:t>2 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；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（</a:t>
            </a:r>
            <a:r>
              <a:rPr lang="en-US" altLang="zh-CN" sz="3600" b="1" dirty="0">
                <a:latin typeface="+mn-ea"/>
                <a:ea typeface="+mn-ea"/>
                <a:cs typeface="+mn-cs"/>
              </a:rPr>
              <a:t>3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） －</a:t>
            </a:r>
            <a:r>
              <a:rPr lang="en-US" altLang="zh-CN" sz="3600" b="1" i="1" dirty="0"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lang="en-US" altLang="zh-CN" sz="3600" b="1" i="1" baseline="30000" dirty="0">
                <a:latin typeface="Times New Roman" panose="02020603050405020304" pitchFamily="18" charset="0"/>
                <a:ea typeface="+mn-ea"/>
                <a:cs typeface="+mn-cs"/>
              </a:rPr>
              <a:t>m </a:t>
            </a:r>
            <a:r>
              <a:rPr lang="zh-CN" altLang="zh-CN" sz="3600" b="1" i="1" dirty="0">
                <a:latin typeface="Times New Roman" panose="02020603050405020304" pitchFamily="18" charset="0"/>
                <a:ea typeface="+mn-ea"/>
                <a:cs typeface="+mn-cs"/>
              </a:rPr>
              <a:t>·</a:t>
            </a:r>
            <a:r>
              <a:rPr lang="en-US" altLang="zh-CN" sz="3600" b="1" i="1" dirty="0"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en-US" altLang="zh-CN" sz="3600" b="1" i="1" baseline="30000" dirty="0">
                <a:latin typeface="Times New Roman" panose="02020603050405020304" pitchFamily="18" charset="0"/>
                <a:ea typeface="+mn-ea"/>
                <a:cs typeface="+mn-cs"/>
              </a:rPr>
              <a:t>m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；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    （</a:t>
            </a:r>
            <a:r>
              <a:rPr lang="en-US" altLang="zh-CN" sz="3600" b="1" dirty="0">
                <a:latin typeface="+mn-ea"/>
                <a:ea typeface="+mn-ea"/>
                <a:cs typeface="+mn-cs"/>
              </a:rPr>
              <a:t>4</a:t>
            </a:r>
            <a:r>
              <a:rPr lang="zh-CN" altLang="en-US" sz="3600" b="1" dirty="0">
                <a:latin typeface="Times New Roman" panose="02020603050405020304" pitchFamily="18" charset="0"/>
                <a:ea typeface="+mn-ea"/>
                <a:cs typeface="+mn-cs"/>
              </a:rPr>
              <a:t>） </a:t>
            </a:r>
            <a:r>
              <a:rPr lang="en-US" altLang="zh-CN" sz="3600" b="1" dirty="0">
                <a:latin typeface="+mn-ea"/>
                <a:ea typeface="+mn-ea"/>
                <a:cs typeface="+mn-cs"/>
              </a:rPr>
              <a:t>2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+mn-ea"/>
                <a:cs typeface="+mn-cs"/>
              </a:rPr>
              <a:t>5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×</a:t>
            </a:r>
            <a:r>
              <a:rPr lang="en-US" altLang="zh-CN" sz="3600" b="1" dirty="0">
                <a:latin typeface="+mn-ea"/>
                <a:ea typeface="+mn-ea"/>
                <a:cs typeface="+mn-cs"/>
              </a:rPr>
              <a:t>2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×</a:t>
            </a:r>
            <a:r>
              <a:rPr lang="en-US" altLang="zh-CN" sz="3600" b="1" dirty="0">
                <a:latin typeface="+mn-ea"/>
                <a:ea typeface="+mn-ea"/>
                <a:cs typeface="+mn-cs"/>
              </a:rPr>
              <a:t>2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+mn-ea"/>
                <a:cs typeface="+mn-cs"/>
              </a:rPr>
              <a:t>4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zh-CN" altLang="en-US" sz="36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CN" b="1" dirty="0">
                <a:latin typeface="Times New Roman" panose="02020603050405020304" pitchFamily="18" charset="0"/>
                <a:ea typeface="+mn-ea"/>
                <a:cs typeface="+mn-cs"/>
              </a:rPr>
              <a:t>     </a:t>
            </a:r>
          </a:p>
        </p:txBody>
      </p:sp>
      <p:grpSp>
        <p:nvGrpSpPr>
          <p:cNvPr id="2" name="Group 58"/>
          <p:cNvGrpSpPr/>
          <p:nvPr/>
        </p:nvGrpSpPr>
        <p:grpSpPr bwMode="auto">
          <a:xfrm>
            <a:off x="5435600" y="4292600"/>
            <a:ext cx="3492500" cy="1935163"/>
            <a:chOff x="3742" y="2659"/>
            <a:chExt cx="1961" cy="1212"/>
          </a:xfrm>
        </p:grpSpPr>
        <p:sp>
          <p:nvSpPr>
            <p:cNvPr id="5126" name="AutoShape 59"/>
            <p:cNvSpPr>
              <a:spLocks noChangeArrowheads="1"/>
            </p:cNvSpPr>
            <p:nvPr/>
          </p:nvSpPr>
          <p:spPr bwMode="auto">
            <a:xfrm>
              <a:off x="3742" y="2659"/>
              <a:ext cx="1860" cy="941"/>
            </a:xfrm>
            <a:prstGeom prst="horizontalScroll">
              <a:avLst>
                <a:gd name="adj" fmla="val 125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7" name="Text Box 60"/>
            <p:cNvSpPr txBox="1">
              <a:spLocks noChangeArrowheads="1"/>
            </p:cNvSpPr>
            <p:nvPr/>
          </p:nvSpPr>
          <p:spPr bwMode="auto">
            <a:xfrm>
              <a:off x="3843" y="2835"/>
              <a:ext cx="1860" cy="1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 i="1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3200" b="1" i="1" baseline="30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m</a:t>
              </a:r>
              <a:r>
                <a:rPr lang="en-US" altLang="zh-CN" sz="3200" b="1" i="1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·a</a:t>
              </a:r>
              <a:r>
                <a:rPr lang="en-US" altLang="zh-CN" sz="3200" b="1" i="1" baseline="30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n</a:t>
              </a:r>
              <a:r>
                <a:rPr lang="en-US" altLang="zh-CN" sz="3200" b="1" i="1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·a</a:t>
              </a:r>
              <a:r>
                <a:rPr lang="en-US" altLang="zh-CN" sz="3200" b="1" i="1" baseline="30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kumimoji="1" lang="en-US" altLang="zh-CN" sz="2800" b="1" baseline="40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5724525" y="4652963"/>
            <a:ext cx="34194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zh-CN" sz="32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m+n+p</a:t>
            </a:r>
            <a:endParaRPr lang="en-US" altLang="zh-CN" sz="3200" b="1" i="1" baseline="30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baseline="400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i="1" baseline="400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3200" b="1" i="1" baseline="40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3200" b="1" i="1" baseline="4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i="1" baseline="40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3200" b="1" i="1" baseline="400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kumimoji="1" lang="zh-CN" altLang="en-US" sz="3200" b="1" baseline="4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都是正整数</a:t>
            </a:r>
            <a:r>
              <a:rPr kumimoji="1" lang="zh-CN" altLang="en-US" sz="3200" b="1" baseline="400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7"/>
          <p:cNvSpPr>
            <a:spLocks noChangeArrowheads="1"/>
          </p:cNvSpPr>
          <p:nvPr/>
        </p:nvSpPr>
        <p:spPr bwMode="auto">
          <a:xfrm>
            <a:off x="0" y="420846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grpSp>
        <p:nvGrpSpPr>
          <p:cNvPr id="6147" name="Group 19"/>
          <p:cNvGrpSpPr/>
          <p:nvPr/>
        </p:nvGrpSpPr>
        <p:grpSpPr bwMode="auto">
          <a:xfrm>
            <a:off x="1549400" y="1727200"/>
            <a:ext cx="6951663" cy="3292475"/>
            <a:chOff x="976" y="1088"/>
            <a:chExt cx="3953" cy="2032"/>
          </a:xfrm>
        </p:grpSpPr>
        <p:sp>
          <p:nvSpPr>
            <p:cNvPr id="1042" name="Rectangle 65"/>
            <p:cNvSpPr>
              <a:spLocks noChangeArrowheads="1"/>
            </p:cNvSpPr>
            <p:nvPr/>
          </p:nvSpPr>
          <p:spPr bwMode="auto">
            <a:xfrm>
              <a:off x="976" y="1088"/>
              <a:ext cx="3953" cy="20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．口答：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36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  <a:r>
                <a:rPr lang="en-US" altLang="zh-CN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altLang="zh-CN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r>
                <a:rPr lang="en-US" altLang="zh-CN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altLang="zh-CN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＝ 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；</a:t>
              </a:r>
              <a:endPara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36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  <a:r>
                <a:rPr lang="en-US" altLang="zh-CN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zh-CN" altLang="en-US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zh-CN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altLang="zh-CN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r>
                <a:rPr lang="en-US" altLang="zh-CN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zh-CN" altLang="en-US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zh-CN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＝ 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；</a:t>
              </a:r>
              <a:endPara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36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  <a:r>
                <a:rPr lang="zh-CN" altLang="en-US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zh-CN" sz="36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altLang="zh-CN" sz="3600" b="1" i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zh-CN" sz="36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·b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3600" b="1" i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＝ 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 ；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　　</a:t>
              </a:r>
              <a:endPara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36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4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）</a:t>
              </a:r>
              <a:r>
                <a:rPr lang="en-US" altLang="zh-CN" sz="36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r>
                <a:rPr lang="en-US" altLang="zh-CN" sz="36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· x</a:t>
              </a:r>
              <a:r>
                <a:rPr lang="en-US" altLang="zh-CN" sz="36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zh-CN" sz="36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·x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＝ </a:t>
              </a:r>
              <a:r>
                <a:rPr lang="zh-CN" altLang="en-US" sz="36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．</a:t>
              </a:r>
              <a:endPara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161" name="Object 81"/>
            <p:cNvGraphicFramePr>
              <a:graphicFrameLocks noChangeAspect="1"/>
            </p:cNvGraphicFramePr>
            <p:nvPr/>
          </p:nvGraphicFramePr>
          <p:xfrm>
            <a:off x="1828" y="1344"/>
            <a:ext cx="281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Microsoft 公式 3.0" r:id="rId3" imgW="203200" imgH="393700" progId="Equation.3">
                    <p:embed/>
                  </p:oleObj>
                </mc:Choice>
                <mc:Fallback>
                  <p:oleObj name="Microsoft 公式 3.0" r:id="rId3" imgW="203200" imgH="393700" progId="Equation.3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8" y="1344"/>
                          <a:ext cx="281" cy="5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2" name="Object 70"/>
            <p:cNvGraphicFramePr>
              <a:graphicFrameLocks noChangeAspect="1"/>
            </p:cNvGraphicFramePr>
            <p:nvPr/>
          </p:nvGraphicFramePr>
          <p:xfrm>
            <a:off x="2608" y="1344"/>
            <a:ext cx="281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公式" r:id="rId5" imgW="203200" imgH="393700" progId="Equation.3">
                    <p:embed/>
                  </p:oleObj>
                </mc:Choice>
                <mc:Fallback>
                  <p:oleObj name="公式" r:id="rId5" imgW="203200" imgH="393700" progId="Equation.3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1344"/>
                          <a:ext cx="281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48" name="Group 100"/>
          <p:cNvGrpSpPr/>
          <p:nvPr/>
        </p:nvGrpSpPr>
        <p:grpSpPr bwMode="auto">
          <a:xfrm>
            <a:off x="0" y="620713"/>
            <a:ext cx="4716463" cy="1223962"/>
            <a:chOff x="0" y="210"/>
            <a:chExt cx="3424" cy="816"/>
          </a:xfrm>
        </p:grpSpPr>
        <p:pic>
          <p:nvPicPr>
            <p:cNvPr id="6158" name="Picture 97" descr="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21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9" name="WordArt 99"/>
            <p:cNvSpPr>
              <a:spLocks noChangeArrowheads="1" noChangeShapeType="1" noTextEdit="1"/>
            </p:cNvSpPr>
            <p:nvPr/>
          </p:nvSpPr>
          <p:spPr bwMode="auto">
            <a:xfrm>
              <a:off x="703" y="346"/>
              <a:ext cx="2721" cy="369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宋体" panose="02010600030101010101" pitchFamily="2" charset="-122"/>
                </a:rPr>
                <a:t>小试牛刀</a:t>
              </a:r>
            </a:p>
          </p:txBody>
        </p:sp>
      </p:grpSp>
      <p:grpSp>
        <p:nvGrpSpPr>
          <p:cNvPr id="4" name="Group 108"/>
          <p:cNvGrpSpPr/>
          <p:nvPr/>
        </p:nvGrpSpPr>
        <p:grpSpPr bwMode="auto">
          <a:xfrm>
            <a:off x="5929313" y="2071688"/>
            <a:ext cx="892175" cy="936625"/>
            <a:chOff x="3198" y="2387"/>
            <a:chExt cx="562" cy="590"/>
          </a:xfrm>
        </p:grpSpPr>
        <p:sp>
          <p:nvSpPr>
            <p:cNvPr id="6156" name="Rectangle 101"/>
            <p:cNvSpPr>
              <a:spLocks noChangeArrowheads="1"/>
            </p:cNvSpPr>
            <p:nvPr/>
          </p:nvSpPr>
          <p:spPr bwMode="auto">
            <a:xfrm>
              <a:off x="3198" y="2507"/>
              <a:ext cx="56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   )</a:t>
              </a:r>
              <a:r>
                <a:rPr lang="en-US" altLang="zh-CN" sz="3200" b="1" baseline="30000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graphicFrame>
          <p:nvGraphicFramePr>
            <p:cNvPr id="6157" name="Object 102"/>
            <p:cNvGraphicFramePr>
              <a:graphicFrameLocks noChangeAspect="1"/>
            </p:cNvGraphicFramePr>
            <p:nvPr/>
          </p:nvGraphicFramePr>
          <p:xfrm>
            <a:off x="3288" y="2387"/>
            <a:ext cx="295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公式" r:id="rId7" imgW="279400" imgH="558800" progId="Equation.3">
                    <p:embed/>
                  </p:oleObj>
                </mc:Choice>
                <mc:Fallback>
                  <p:oleObj name="公式" r:id="rId7" imgW="279400" imgH="558800" progId="Equation.3">
                    <p:embed/>
                    <p:pic>
                      <p:nvPicPr>
                        <p:cNvPr id="0" name="图片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2387"/>
                          <a:ext cx="295" cy="5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428" name="Text Box 116"/>
          <p:cNvSpPr txBox="1">
            <a:spLocks noChangeArrowheads="1"/>
          </p:cNvSpPr>
          <p:nvPr/>
        </p:nvSpPr>
        <p:spPr bwMode="auto">
          <a:xfrm>
            <a:off x="6500813" y="2857500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13429" name="Text Box 117"/>
          <p:cNvSpPr txBox="1">
            <a:spLocks noChangeArrowheads="1"/>
          </p:cNvSpPr>
          <p:nvPr/>
        </p:nvSpPr>
        <p:spPr bwMode="auto">
          <a:xfrm>
            <a:off x="5214938" y="3429000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600" b="1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600" b="1" baseline="3000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430" name="Text Box 118"/>
          <p:cNvSpPr txBox="1">
            <a:spLocks noChangeArrowheads="1"/>
          </p:cNvSpPr>
          <p:nvPr/>
        </p:nvSpPr>
        <p:spPr bwMode="auto">
          <a:xfrm>
            <a:off x="4786313" y="3929063"/>
            <a:ext cx="935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155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8" grpId="0"/>
      <p:bldP spid="13429" grpId="0"/>
      <p:bldP spid="134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95300" y="1743075"/>
            <a:ext cx="8648700" cy="3478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下面的计算是否正确？如有错误，请改正：</a:t>
            </a:r>
            <a:endParaRPr lang="en-US" altLang="zh-CN" sz="36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；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8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x·x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＝ 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）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5984875" y="4573588"/>
            <a:ext cx="719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5984875" y="3997325"/>
            <a:ext cx="719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5984875" y="3421063"/>
            <a:ext cx="719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56682" name="Text Box 10"/>
          <p:cNvSpPr txBox="1">
            <a:spLocks noChangeArrowheads="1"/>
          </p:cNvSpPr>
          <p:nvPr/>
        </p:nvSpPr>
        <p:spPr bwMode="auto">
          <a:xfrm>
            <a:off x="5984875" y="2844800"/>
            <a:ext cx="719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991350" y="2854325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7000875" y="3421063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6894513" y="3997325"/>
            <a:ext cx="79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6962775" y="4530725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grpSp>
        <p:nvGrpSpPr>
          <p:cNvPr id="7179" name="Group 16"/>
          <p:cNvGrpSpPr/>
          <p:nvPr/>
        </p:nvGrpSpPr>
        <p:grpSpPr bwMode="auto">
          <a:xfrm>
            <a:off x="-36513" y="549275"/>
            <a:ext cx="5651501" cy="1295400"/>
            <a:chOff x="0" y="210"/>
            <a:chExt cx="3560" cy="816"/>
          </a:xfrm>
        </p:grpSpPr>
        <p:pic>
          <p:nvPicPr>
            <p:cNvPr id="7181" name="Picture 17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1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2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703" y="34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宋体" panose="02010600030101010101" pitchFamily="2" charset="-122"/>
                </a:rPr>
                <a:t>小荷才露尖尖角</a:t>
              </a:r>
            </a:p>
          </p:txBody>
        </p:sp>
      </p:grp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9" grpId="0"/>
      <p:bldP spid="156680" grpId="0"/>
      <p:bldP spid="156681" grpId="0"/>
      <p:bldP spid="156682" grpId="0"/>
      <p:bldP spid="156684" grpId="0"/>
      <p:bldP spid="156685" grpId="0"/>
      <p:bldP spid="156686" grpId="0"/>
      <p:bldP spid="1566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1979613" y="4268788"/>
            <a:ext cx="7200900" cy="641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600" b="1">
              <a:solidFill>
                <a:srgbClr val="000000"/>
              </a:solidFill>
            </a:endParaRPr>
          </a:p>
        </p:txBody>
      </p:sp>
      <p:grpSp>
        <p:nvGrpSpPr>
          <p:cNvPr id="8195" name="Group 9"/>
          <p:cNvGrpSpPr/>
          <p:nvPr/>
        </p:nvGrpSpPr>
        <p:grpSpPr bwMode="auto">
          <a:xfrm>
            <a:off x="-36513" y="620713"/>
            <a:ext cx="5651501" cy="1295400"/>
            <a:chOff x="0" y="210"/>
            <a:chExt cx="3560" cy="816"/>
          </a:xfrm>
        </p:grpSpPr>
        <p:pic>
          <p:nvPicPr>
            <p:cNvPr id="8206" name="Picture 10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1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03" y="34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宋体" panose="02010600030101010101" pitchFamily="2" charset="-122"/>
                </a:rPr>
                <a:t>小荷才露尖尖角</a:t>
              </a:r>
            </a:p>
          </p:txBody>
        </p:sp>
      </p:grp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3203575" y="2366963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3203575" y="3011488"/>
            <a:ext cx="1008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1042988" y="2395538"/>
            <a:ext cx="8353425" cy="2530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(__)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0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(___)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＝ 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0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若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3×27×3</a:t>
            </a:r>
            <a:r>
              <a:rPr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0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，则 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1042988" y="1725613"/>
            <a:ext cx="187166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．填空：</a:t>
            </a:r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3849688" y="4167188"/>
            <a:ext cx="1587" cy="723900"/>
          </a:xfrm>
          <a:custGeom>
            <a:avLst/>
            <a:gdLst>
              <a:gd name="T0" fmla="*/ 2147483647 w 1"/>
              <a:gd name="T1" fmla="*/ 0 h 456"/>
              <a:gd name="T2" fmla="*/ 0 w 1"/>
              <a:gd name="T3" fmla="*/ 2147483647 h 456"/>
              <a:gd name="T4" fmla="*/ 0 60000 65536"/>
              <a:gd name="T5" fmla="*/ 0 60000 65536"/>
              <a:gd name="T6" fmla="*/ 0 w 1"/>
              <a:gd name="T7" fmla="*/ 0 h 456"/>
              <a:gd name="T8" fmla="*/ 1 w 1"/>
              <a:gd name="T9" fmla="*/ 456 h 4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56">
                <a:moveTo>
                  <a:pt x="1" y="0"/>
                </a:moveTo>
                <a:lnTo>
                  <a:pt x="0" y="456"/>
                </a:lnTo>
              </a:path>
            </a:pathLst>
          </a:custGeom>
          <a:noFill/>
          <a:ln w="38100">
            <a:solidFill>
              <a:srgbClr val="99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7715" name="Rectangle 19"/>
          <p:cNvSpPr>
            <a:spLocks noChangeArrowheads="1"/>
          </p:cNvSpPr>
          <p:nvPr/>
        </p:nvSpPr>
        <p:spPr bwMode="auto">
          <a:xfrm>
            <a:off x="3530600" y="4814888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7716" name="Rectangle 20"/>
          <p:cNvSpPr>
            <a:spLocks noChangeArrowheads="1"/>
          </p:cNvSpPr>
          <p:nvPr/>
        </p:nvSpPr>
        <p:spPr bwMode="auto">
          <a:xfrm>
            <a:off x="8215313" y="3571875"/>
            <a:ext cx="442912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9</a:t>
            </a:r>
            <a:endParaRPr lang="en-US" altLang="zh-CN" sz="4000" b="1" baseline="300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57717" name="Rectangle 21"/>
          <p:cNvSpPr>
            <a:spLocks noChangeArrowheads="1"/>
          </p:cNvSpPr>
          <p:nvPr/>
        </p:nvSpPr>
        <p:spPr bwMode="auto">
          <a:xfrm>
            <a:off x="2700338" y="4814888"/>
            <a:ext cx="3871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×    </a:t>
            </a:r>
            <a:r>
              <a:rPr lang="en-US" altLang="zh-CN" sz="4000" b="1">
                <a:solidFill>
                  <a:srgbClr val="000000"/>
                </a:solidFill>
              </a:rPr>
              <a:t>×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endParaRPr lang="en-US" altLang="zh-CN" sz="4000">
              <a:solidFill>
                <a:srgbClr val="000000"/>
              </a:solidFill>
            </a:endParaRPr>
          </a:p>
        </p:txBody>
      </p:sp>
      <p:sp>
        <p:nvSpPr>
          <p:cNvPr id="157718" name="Rectangle 22"/>
          <p:cNvSpPr>
            <a:spLocks noChangeArrowheads="1"/>
          </p:cNvSpPr>
          <p:nvPr/>
        </p:nvSpPr>
        <p:spPr bwMode="auto">
          <a:xfrm>
            <a:off x="5715000" y="4786313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205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8" grpId="0"/>
      <p:bldP spid="157709" grpId="0"/>
      <p:bldP spid="157714" grpId="0" animBg="1"/>
      <p:bldP spid="157715" grpId="0"/>
      <p:bldP spid="157716" grpId="0"/>
      <p:bldP spid="157717" grpId="0"/>
      <p:bldP spid="1577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11188" y="908050"/>
            <a:ext cx="6696075" cy="283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3600" b="1" dirty="0">
                <a:solidFill>
                  <a:srgbClr val="008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计算，</a:t>
            </a:r>
            <a:r>
              <a:rPr kumimoji="1" lang="zh-CN" altLang="en-US" sz="2800" b="1" dirty="0">
                <a:solidFill>
                  <a:srgbClr val="030305"/>
                </a:solidFill>
                <a:latin typeface="宋体" panose="02010600030101010101" pitchFamily="2" charset="-122"/>
              </a:rPr>
              <a:t>结果用幂的形式表示：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  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6119813" y="2060575"/>
            <a:ext cx="3024187" cy="1249363"/>
            <a:chOff x="3651" y="1298"/>
            <a:chExt cx="1905" cy="787"/>
          </a:xfrm>
        </p:grpSpPr>
        <p:sp>
          <p:nvSpPr>
            <p:cNvPr id="9224" name="AutoShape 5"/>
            <p:cNvSpPr>
              <a:spLocks noChangeArrowheads="1"/>
            </p:cNvSpPr>
            <p:nvPr/>
          </p:nvSpPr>
          <p:spPr bwMode="auto">
            <a:xfrm>
              <a:off x="3651" y="1312"/>
              <a:ext cx="1860" cy="771"/>
            </a:xfrm>
            <a:prstGeom prst="wedgeRoundRectCallout">
              <a:avLst>
                <a:gd name="adj1" fmla="val -72741"/>
                <a:gd name="adj2" fmla="val -64917"/>
                <a:gd name="adj3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9225" name="Text Box 6"/>
            <p:cNvSpPr txBox="1">
              <a:spLocks noChangeArrowheads="1"/>
            </p:cNvSpPr>
            <p:nvPr/>
          </p:nvSpPr>
          <p:spPr bwMode="auto">
            <a:xfrm>
              <a:off x="3696" y="1298"/>
              <a:ext cx="1860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ea typeface="黑体" panose="02010609060101010101" pitchFamily="49" charset="-122"/>
                </a:rPr>
                <a:t>公式中的</a:t>
              </a:r>
              <a:r>
                <a:rPr kumimoji="1"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400" b="1">
                  <a:solidFill>
                    <a:srgbClr val="000000"/>
                  </a:solidFill>
                  <a:ea typeface="黑体" panose="02010609060101010101" pitchFamily="49" charset="-122"/>
                </a:rPr>
                <a:t>可代表一</a:t>
              </a:r>
              <a:r>
                <a:rPr kumimoji="1" lang="zh-CN" altLang="en-US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个数或字母或多项式等</a:t>
              </a:r>
              <a:r>
                <a:rPr kumimoji="1" lang="en-US" altLang="zh-CN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endPara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组合 14"/>
          <p:cNvGrpSpPr/>
          <p:nvPr/>
        </p:nvGrpSpPr>
        <p:grpSpPr bwMode="auto">
          <a:xfrm>
            <a:off x="3275013" y="3716338"/>
            <a:ext cx="2305050" cy="1223962"/>
            <a:chOff x="2771800" y="4293096"/>
            <a:chExt cx="2304256" cy="1224136"/>
          </a:xfrm>
        </p:grpSpPr>
        <p:sp>
          <p:nvSpPr>
            <p:cNvPr id="14" name="矩形标注 13"/>
            <p:cNvSpPr/>
            <p:nvPr/>
          </p:nvSpPr>
          <p:spPr>
            <a:xfrm>
              <a:off x="2771800" y="4293096"/>
              <a:ext cx="2088430" cy="1224136"/>
            </a:xfrm>
            <a:prstGeom prst="wedgeRectCallout">
              <a:avLst>
                <a:gd name="adj1" fmla="val -45159"/>
                <a:gd name="adj2" fmla="val -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23" name="Text Box 12"/>
            <p:cNvSpPr txBox="1">
              <a:spLocks noChangeArrowheads="1"/>
            </p:cNvSpPr>
            <p:nvPr/>
          </p:nvSpPr>
          <p:spPr bwMode="auto">
            <a:xfrm>
              <a:off x="2843213" y="4796405"/>
              <a:ext cx="2232843" cy="457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ea typeface="黑体" panose="02010609060101010101" pitchFamily="49" charset="-122"/>
                </a:rPr>
                <a:t>注意运算顺序</a:t>
              </a:r>
            </a:p>
          </p:txBody>
        </p:sp>
      </p:grp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/>
          <p:nvPr/>
        </p:nvGrpSpPr>
        <p:grpSpPr bwMode="auto">
          <a:xfrm>
            <a:off x="0" y="620713"/>
            <a:ext cx="5651500" cy="1295400"/>
            <a:chOff x="0" y="210"/>
            <a:chExt cx="3560" cy="816"/>
          </a:xfrm>
        </p:grpSpPr>
        <p:pic>
          <p:nvPicPr>
            <p:cNvPr id="10246" name="Picture 5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1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703" y="34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宋体" panose="02010600030101010101" pitchFamily="2" charset="-122"/>
                </a:rPr>
                <a:t>更上一层楼</a:t>
              </a:r>
            </a:p>
          </p:txBody>
        </p:sp>
      </p:grp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827088" y="1790700"/>
            <a:ext cx="23050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．计算：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Rectangle 12"/>
          <p:cNvSpPr>
            <a:spLocks noChangeArrowheads="1"/>
          </p:cNvSpPr>
          <p:nvPr/>
        </p:nvSpPr>
        <p:spPr bwMode="auto">
          <a:xfrm>
            <a:off x="971550" y="2492375"/>
            <a:ext cx="6985000" cy="1555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)·(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· (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·a</a:t>
            </a:r>
            <a:r>
              <a:rPr lang="en-US" altLang="zh-CN" sz="36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+1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·a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是正整数）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3600" b="1" baseline="30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48958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</a:t>
            </a:r>
            <a:r>
              <a:rPr lang="zh-CN" altLang="en-US" sz="2800" b="1" i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同底数幂的乘法</a:t>
            </a:r>
            <a:endParaRPr lang="en-US" altLang="zh-CN" sz="2800" b="1" i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Office PowerPoint</Application>
  <PresentationFormat>全屏显示(4:3)</PresentationFormat>
  <Paragraphs>141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黑体</vt:lpstr>
      <vt:lpstr>华文新魏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2018-07-11T09:07:00Z</dcterms:created>
  <dcterms:modified xsi:type="dcterms:W3CDTF">2023-01-17T03:32:28Z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45936CB3609B4B74998FB73CF3DD4732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