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2" r:id="rId3"/>
    <p:sldId id="287" r:id="rId4"/>
    <p:sldId id="293" r:id="rId5"/>
    <p:sldId id="285" r:id="rId6"/>
    <p:sldId id="288" r:id="rId7"/>
    <p:sldId id="258" r:id="rId8"/>
    <p:sldId id="298" r:id="rId9"/>
    <p:sldId id="259" r:id="rId10"/>
    <p:sldId id="299" r:id="rId11"/>
    <p:sldId id="261" r:id="rId12"/>
    <p:sldId id="260" r:id="rId13"/>
    <p:sldId id="296" r:id="rId14"/>
    <p:sldId id="257" r:id="rId15"/>
    <p:sldId id="267" r:id="rId16"/>
    <p:sldId id="268" r:id="rId17"/>
    <p:sldId id="269" r:id="rId18"/>
    <p:sldId id="270" r:id="rId19"/>
    <p:sldId id="289" r:id="rId20"/>
    <p:sldId id="274" r:id="rId21"/>
    <p:sldId id="302" r:id="rId22"/>
    <p:sldId id="301" r:id="rId23"/>
    <p:sldId id="281" r:id="rId24"/>
    <p:sldId id="290" r:id="rId25"/>
    <p:sldId id="295" r:id="rId26"/>
    <p:sldId id="284" r:id="rId27"/>
    <p:sldId id="276" r:id="rId28"/>
    <p:sldId id="304" r:id="rId29"/>
    <p:sldId id="291" r:id="rId30"/>
  </p:sldIdLst>
  <p:sldSz cx="9144000" cy="6858000" type="screen4x3"/>
  <p:notesSz cx="6858000" cy="9144000"/>
  <p:custDataLst>
    <p:tags r:id="rId3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1D749"/>
    <a:srgbClr val="FF3300"/>
    <a:srgbClr val="CC0066"/>
    <a:srgbClr val="FFCCFF"/>
    <a:srgbClr val="3399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3" autoAdjust="0"/>
    <p:restoredTop sz="91793" autoAdjust="0"/>
  </p:normalViewPr>
  <p:slideViewPr>
    <p:cSldViewPr>
      <p:cViewPr varScale="1">
        <p:scale>
          <a:sx n="106" d="100"/>
          <a:sy n="106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#1">
  <dgm:title val=""/>
  <dgm:desc val=""/>
  <dgm:catLst>
    <dgm:cat type="accent6" pri="11200"/>
  </dgm:catLst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B8D5A-0DBF-4389-8282-651BD983F157}" type="doc">
      <dgm:prSet loTypeId="urn:microsoft.com/office/officeart/2005/8/layout/vList5" loCatId="list" qsTypeId="urn:microsoft.com/office/officeart/2005/8/quickstyle/simple1#34" qsCatId="simple" csTypeId="urn:microsoft.com/office/officeart/2005/8/colors/accent6_2#1" csCatId="accent6" phldr="1"/>
      <dgm:spPr/>
      <dgm:t>
        <a:bodyPr/>
        <a:lstStyle/>
        <a:p>
          <a:endParaRPr lang="zh-CN" altLang="en-US"/>
        </a:p>
      </dgm:t>
    </dgm:pt>
    <dgm:pt modelId="{27C95960-7421-4CCB-8B18-B975F9534501}">
      <dgm:prSet phldrT="[文本]" custT="1"/>
      <dgm:spPr/>
      <dgm:t>
        <a:bodyPr/>
        <a:lstStyle/>
        <a:p>
          <a:r>
            <a:rPr lang="zh-CN" altLang="en-US" sz="2400" b="0" dirty="0" smtClean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rPr>
            <a:t>垂线</a:t>
          </a:r>
          <a:endParaRPr lang="zh-CN" altLang="en-US" sz="2400" b="0" dirty="0">
            <a:solidFill>
              <a:srgbClr val="FFFF00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579945C8-4F1F-43C1-8EEE-52AABD60F7DA}" type="parTrans" cxnId="{57CA4F2B-C921-4512-9F17-13182C91894D}">
      <dgm:prSet/>
      <dgm:spPr/>
      <dgm:t>
        <a:bodyPr/>
        <a:lstStyle/>
        <a:p>
          <a:endParaRPr lang="zh-CN" altLang="en-US"/>
        </a:p>
      </dgm:t>
    </dgm:pt>
    <dgm:pt modelId="{B10F4280-B0F3-4766-80FB-72EC224DBBD0}" type="sibTrans" cxnId="{57CA4F2B-C921-4512-9F17-13182C91894D}">
      <dgm:prSet/>
      <dgm:spPr/>
      <dgm:t>
        <a:bodyPr/>
        <a:lstStyle/>
        <a:p>
          <a:endParaRPr lang="zh-CN" altLang="en-US"/>
        </a:p>
      </dgm:t>
    </dgm:pt>
    <dgm:pt modelId="{DA25DF6A-174D-4CE1-8866-FC242661AE86}">
      <dgm:prSet phldrT="[文本]"/>
      <dgm:spPr/>
      <dgm:t>
        <a:bodyPr/>
        <a:lstStyle/>
        <a:p>
          <a:r>
            <a:rPr lang="zh-CN" altLang="en-US" b="0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rPr>
            <a:t>在同一平面内，过一点有且只有一条直线与已知直线垂直</a:t>
          </a:r>
          <a:r>
            <a:rPr lang="en-US" altLang="zh-CN" b="0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rPr>
            <a:t>.</a:t>
          </a:r>
          <a:endParaRPr lang="zh-CN" altLang="en-US" b="0" dirty="0">
            <a:solidFill>
              <a:srgbClr val="0000FF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441A91F5-95B6-4FDD-A564-6A01C41167D4}" type="parTrans" cxnId="{2C09E01B-7467-449C-B56B-BE98965524C3}">
      <dgm:prSet/>
      <dgm:spPr/>
      <dgm:t>
        <a:bodyPr/>
        <a:lstStyle/>
        <a:p>
          <a:endParaRPr lang="zh-CN" altLang="en-US"/>
        </a:p>
      </dgm:t>
    </dgm:pt>
    <dgm:pt modelId="{E0BC7E63-3AC1-4B29-AC77-18F4B31AFE8C}" type="sibTrans" cxnId="{2C09E01B-7467-449C-B56B-BE98965524C3}">
      <dgm:prSet/>
      <dgm:spPr/>
      <dgm:t>
        <a:bodyPr/>
        <a:lstStyle/>
        <a:p>
          <a:endParaRPr lang="zh-CN" altLang="en-US"/>
        </a:p>
      </dgm:t>
    </dgm:pt>
    <dgm:pt modelId="{1A97525E-8E61-4D71-BE6F-D6AA60527607}">
      <dgm:prSet phldrT="[文本]" custT="1"/>
      <dgm:spPr/>
      <dgm:t>
        <a:bodyPr/>
        <a:lstStyle/>
        <a:p>
          <a:r>
            <a:rPr lang="zh-CN" altLang="en-US" sz="2400" b="0" dirty="0" smtClean="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rPr>
            <a:t>垂线段</a:t>
          </a:r>
          <a:endParaRPr lang="zh-CN" altLang="en-US" sz="2400" b="0" dirty="0">
            <a:solidFill>
              <a:srgbClr val="FFFF00"/>
            </a:solidFill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2E33D417-3FD5-44B2-9C2D-444EEA6BCEF0}" type="parTrans" cxnId="{15D27049-952C-4C5B-986D-859FF38F57CF}">
      <dgm:prSet/>
      <dgm:spPr/>
      <dgm:t>
        <a:bodyPr/>
        <a:lstStyle/>
        <a:p>
          <a:endParaRPr lang="zh-CN" altLang="en-US"/>
        </a:p>
      </dgm:t>
    </dgm:pt>
    <dgm:pt modelId="{F647CD0D-75F0-4E08-890C-1556A018BBA7}" type="sibTrans" cxnId="{15D27049-952C-4C5B-986D-859FF38F57CF}">
      <dgm:prSet/>
      <dgm:spPr/>
      <dgm:t>
        <a:bodyPr/>
        <a:lstStyle/>
        <a:p>
          <a:endParaRPr lang="zh-CN" altLang="en-US"/>
        </a:p>
      </dgm:t>
    </dgm:pt>
    <dgm:pt modelId="{B6959F85-8BFD-4530-8EA3-FB39E9744278}">
      <dgm:prSet phldrT="[文本]"/>
      <dgm:spPr/>
      <dgm:t>
        <a:bodyPr/>
        <a:lstStyle/>
        <a:p>
          <a:r>
            <a:rPr lang="zh-CN" altLang="en-US" b="0" dirty="0" smtClean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rPr>
            <a:t>连接直线外一点与直线上各点的所有线段中，</a:t>
          </a:r>
          <a:r>
            <a:rPr lang="zh-CN" altLang="en-US" b="0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rPr>
            <a:t>垂线段最短</a:t>
          </a:r>
          <a:r>
            <a:rPr lang="en-US" altLang="zh-CN" b="0" dirty="0" smtClea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rPr>
            <a:t>.</a:t>
          </a:r>
          <a:endParaRPr lang="zh-CN" altLang="en-US" b="0" dirty="0">
            <a:latin typeface="黑体" panose="02010609060101010101" pitchFamily="2" charset="-122"/>
            <a:ea typeface="黑体" panose="02010609060101010101" pitchFamily="2" charset="-122"/>
          </a:endParaRPr>
        </a:p>
      </dgm:t>
    </dgm:pt>
    <dgm:pt modelId="{A66C0E75-04F9-4CA8-869F-572AC77B7DD0}" type="sibTrans" cxnId="{97BA75E6-484D-40A6-BED7-AA025033A820}">
      <dgm:prSet/>
      <dgm:spPr/>
      <dgm:t>
        <a:bodyPr/>
        <a:lstStyle/>
        <a:p>
          <a:endParaRPr lang="zh-CN" altLang="en-US"/>
        </a:p>
      </dgm:t>
    </dgm:pt>
    <dgm:pt modelId="{292BC07C-A0EB-4BAF-A50A-53CC3E119035}" type="parTrans" cxnId="{97BA75E6-484D-40A6-BED7-AA025033A820}">
      <dgm:prSet/>
      <dgm:spPr/>
      <dgm:t>
        <a:bodyPr/>
        <a:lstStyle/>
        <a:p>
          <a:endParaRPr lang="zh-CN" altLang="en-US"/>
        </a:p>
      </dgm:t>
    </dgm:pt>
    <dgm:pt modelId="{65B7AE9D-6FD9-43BA-B28E-3AF53163222A}" type="pres">
      <dgm:prSet presAssocID="{683B8D5A-0DBF-4389-8282-651BD983F1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88646D8-504D-413C-8D17-10A399CEC6C9}" type="pres">
      <dgm:prSet presAssocID="{27C95960-7421-4CCB-8B18-B975F9534501}" presName="linNode" presStyleCnt="0"/>
      <dgm:spPr/>
    </dgm:pt>
    <dgm:pt modelId="{0AA10FF4-03CB-43F6-98B2-699D2317B2AD}" type="pres">
      <dgm:prSet presAssocID="{27C95960-7421-4CCB-8B18-B975F9534501}" presName="parentText" presStyleLbl="node1" presStyleIdx="0" presStyleCnt="2" custScaleX="4323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708D504-5B81-44A2-A17A-0BF3E40FA546}" type="pres">
      <dgm:prSet presAssocID="{27C95960-7421-4CCB-8B18-B975F9534501}" presName="descendantText" presStyleLbl="alignAccFollowNode1" presStyleIdx="0" presStyleCnt="2" custScaleX="1243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F5ED98-01EE-4436-9575-21A097D60619}" type="pres">
      <dgm:prSet presAssocID="{B10F4280-B0F3-4766-80FB-72EC224DBBD0}" presName="sp" presStyleCnt="0"/>
      <dgm:spPr/>
    </dgm:pt>
    <dgm:pt modelId="{15FD4C6E-328D-4B1D-A878-20940D7EEB59}" type="pres">
      <dgm:prSet presAssocID="{1A97525E-8E61-4D71-BE6F-D6AA60527607}" presName="linNode" presStyleCnt="0"/>
      <dgm:spPr/>
    </dgm:pt>
    <dgm:pt modelId="{86EE74EF-13F8-4CC0-A0B5-0C36C7969A57}" type="pres">
      <dgm:prSet presAssocID="{1A97525E-8E61-4D71-BE6F-D6AA60527607}" presName="parentText" presStyleLbl="node1" presStyleIdx="1" presStyleCnt="2" custScaleX="4140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581C9B3-E963-4993-B3A5-24EDDBF33861}" type="pres">
      <dgm:prSet presAssocID="{1A97525E-8E61-4D71-BE6F-D6AA60527607}" presName="descendantText" presStyleLbl="alignAccFollowNode1" presStyleIdx="1" presStyleCnt="2" custScaleX="1245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7CA4F2B-C921-4512-9F17-13182C91894D}" srcId="{683B8D5A-0DBF-4389-8282-651BD983F157}" destId="{27C95960-7421-4CCB-8B18-B975F9534501}" srcOrd="0" destOrd="0" parTransId="{579945C8-4F1F-43C1-8EEE-52AABD60F7DA}" sibTransId="{B10F4280-B0F3-4766-80FB-72EC224DBBD0}"/>
    <dgm:cxn modelId="{BA87D0B8-FA2D-4942-8687-D8F3E9757AC6}" type="presOf" srcId="{1A97525E-8E61-4D71-BE6F-D6AA60527607}" destId="{86EE74EF-13F8-4CC0-A0B5-0C36C7969A57}" srcOrd="0" destOrd="0" presId="urn:microsoft.com/office/officeart/2005/8/layout/vList5"/>
    <dgm:cxn modelId="{10EFDAC1-1C73-409C-8C1D-DAEEFA8F2FD6}" type="presOf" srcId="{B6959F85-8BFD-4530-8EA3-FB39E9744278}" destId="{2581C9B3-E963-4993-B3A5-24EDDBF33861}" srcOrd="0" destOrd="0" presId="urn:microsoft.com/office/officeart/2005/8/layout/vList5"/>
    <dgm:cxn modelId="{97BA75E6-484D-40A6-BED7-AA025033A820}" srcId="{1A97525E-8E61-4D71-BE6F-D6AA60527607}" destId="{B6959F85-8BFD-4530-8EA3-FB39E9744278}" srcOrd="0" destOrd="0" parTransId="{292BC07C-A0EB-4BAF-A50A-53CC3E119035}" sibTransId="{A66C0E75-04F9-4CA8-869F-572AC77B7DD0}"/>
    <dgm:cxn modelId="{2C09E01B-7467-449C-B56B-BE98965524C3}" srcId="{27C95960-7421-4CCB-8B18-B975F9534501}" destId="{DA25DF6A-174D-4CE1-8866-FC242661AE86}" srcOrd="0" destOrd="0" parTransId="{441A91F5-95B6-4FDD-A564-6A01C41167D4}" sibTransId="{E0BC7E63-3AC1-4B29-AC77-18F4B31AFE8C}"/>
    <dgm:cxn modelId="{FB2F9820-BCDF-4B4E-8218-AEB0D3FE58D5}" type="presOf" srcId="{683B8D5A-0DBF-4389-8282-651BD983F157}" destId="{65B7AE9D-6FD9-43BA-B28E-3AF53163222A}" srcOrd="0" destOrd="0" presId="urn:microsoft.com/office/officeart/2005/8/layout/vList5"/>
    <dgm:cxn modelId="{15D27049-952C-4C5B-986D-859FF38F57CF}" srcId="{683B8D5A-0DBF-4389-8282-651BD983F157}" destId="{1A97525E-8E61-4D71-BE6F-D6AA60527607}" srcOrd="1" destOrd="0" parTransId="{2E33D417-3FD5-44B2-9C2D-444EEA6BCEF0}" sibTransId="{F647CD0D-75F0-4E08-890C-1556A018BBA7}"/>
    <dgm:cxn modelId="{521DBF42-54E5-4E9C-919C-4B7213322EB7}" type="presOf" srcId="{DA25DF6A-174D-4CE1-8866-FC242661AE86}" destId="{C708D504-5B81-44A2-A17A-0BF3E40FA546}" srcOrd="0" destOrd="0" presId="urn:microsoft.com/office/officeart/2005/8/layout/vList5"/>
    <dgm:cxn modelId="{A7327C93-B53E-47C1-8688-EF29B491F4D2}" type="presOf" srcId="{27C95960-7421-4CCB-8B18-B975F9534501}" destId="{0AA10FF4-03CB-43F6-98B2-699D2317B2AD}" srcOrd="0" destOrd="0" presId="urn:microsoft.com/office/officeart/2005/8/layout/vList5"/>
    <dgm:cxn modelId="{2319F911-D276-4002-A65E-B4838871F1C7}" type="presParOf" srcId="{65B7AE9D-6FD9-43BA-B28E-3AF53163222A}" destId="{388646D8-504D-413C-8D17-10A399CEC6C9}" srcOrd="0" destOrd="0" presId="urn:microsoft.com/office/officeart/2005/8/layout/vList5"/>
    <dgm:cxn modelId="{363FB674-DC95-406F-A944-A5A81F06132A}" type="presParOf" srcId="{388646D8-504D-413C-8D17-10A399CEC6C9}" destId="{0AA10FF4-03CB-43F6-98B2-699D2317B2AD}" srcOrd="0" destOrd="0" presId="urn:microsoft.com/office/officeart/2005/8/layout/vList5"/>
    <dgm:cxn modelId="{CB663807-1824-47C4-87C5-BDD8039A36DC}" type="presParOf" srcId="{388646D8-504D-413C-8D17-10A399CEC6C9}" destId="{C708D504-5B81-44A2-A17A-0BF3E40FA546}" srcOrd="1" destOrd="0" presId="urn:microsoft.com/office/officeart/2005/8/layout/vList5"/>
    <dgm:cxn modelId="{6375C2B1-2096-44A5-BEA9-BA2AFC4FE248}" type="presParOf" srcId="{65B7AE9D-6FD9-43BA-B28E-3AF53163222A}" destId="{28F5ED98-01EE-4436-9575-21A097D60619}" srcOrd="1" destOrd="0" presId="urn:microsoft.com/office/officeart/2005/8/layout/vList5"/>
    <dgm:cxn modelId="{376BB0B1-BEEE-49BE-87CE-5C46ACFCB615}" type="presParOf" srcId="{65B7AE9D-6FD9-43BA-B28E-3AF53163222A}" destId="{15FD4C6E-328D-4B1D-A878-20940D7EEB59}" srcOrd="2" destOrd="0" presId="urn:microsoft.com/office/officeart/2005/8/layout/vList5"/>
    <dgm:cxn modelId="{E24757C2-BF10-4182-AF5F-204ABB89622C}" type="presParOf" srcId="{15FD4C6E-328D-4B1D-A878-20940D7EEB59}" destId="{86EE74EF-13F8-4CC0-A0B5-0C36C7969A57}" srcOrd="0" destOrd="0" presId="urn:microsoft.com/office/officeart/2005/8/layout/vList5"/>
    <dgm:cxn modelId="{9B12CA6C-8ADE-471E-A852-77C77D274F87}" type="presParOf" srcId="{15FD4C6E-328D-4B1D-A878-20940D7EEB59}" destId="{2581C9B3-E963-4993-B3A5-24EDDBF3386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8D504-5B81-44A2-A17A-0BF3E40FA546}">
      <dsp:nvSpPr>
        <dsp:cNvPr id="0" name=""/>
        <dsp:cNvSpPr/>
      </dsp:nvSpPr>
      <dsp:spPr>
        <a:xfrm rot="5400000">
          <a:off x="3186412" y="-1943177"/>
          <a:ext cx="892082" cy="5001514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300" b="0" kern="1200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rPr>
            <a:t>在同一平面内，过一点有且只有一条直线与已知直线垂直</a:t>
          </a:r>
          <a:r>
            <a:rPr lang="en-US" altLang="zh-CN" sz="2300" b="0" kern="1200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rPr>
            <a:t>.</a:t>
          </a:r>
          <a:endParaRPr lang="zh-CN" altLang="en-US" sz="2300" b="0" kern="1200" dirty="0">
            <a:solidFill>
              <a:srgbClr val="0000FF"/>
            </a:solidFill>
            <a:latin typeface="黑体" pitchFamily="2" charset="-122"/>
            <a:ea typeface="黑体" pitchFamily="2" charset="-122"/>
          </a:endParaRPr>
        </a:p>
      </dsp:txBody>
      <dsp:txXfrm rot="-5400000">
        <a:off x="1131696" y="155087"/>
        <a:ext cx="4957966" cy="804986"/>
      </dsp:txXfrm>
    </dsp:sp>
    <dsp:sp modelId="{0AA10FF4-03CB-43F6-98B2-699D2317B2AD}">
      <dsp:nvSpPr>
        <dsp:cNvPr id="0" name=""/>
        <dsp:cNvSpPr/>
      </dsp:nvSpPr>
      <dsp:spPr>
        <a:xfrm>
          <a:off x="153333" y="27"/>
          <a:ext cx="978362" cy="11151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solidFill>
                <a:srgbClr val="FFFF00"/>
              </a:solidFill>
              <a:latin typeface="黑体" pitchFamily="2" charset="-122"/>
              <a:ea typeface="黑体" pitchFamily="2" charset="-122"/>
            </a:rPr>
            <a:t>垂线</a:t>
          </a:r>
          <a:endParaRPr lang="zh-CN" altLang="en-US" sz="2400" b="0" kern="1200" dirty="0">
            <a:solidFill>
              <a:srgbClr val="FFFF00"/>
            </a:solidFill>
            <a:latin typeface="黑体" pitchFamily="2" charset="-122"/>
            <a:ea typeface="黑体" pitchFamily="2" charset="-122"/>
          </a:endParaRPr>
        </a:p>
      </dsp:txBody>
      <dsp:txXfrm>
        <a:off x="201093" y="47787"/>
        <a:ext cx="882842" cy="1019582"/>
      </dsp:txXfrm>
    </dsp:sp>
    <dsp:sp modelId="{2581C9B3-E963-4993-B3A5-24EDDBF33861}">
      <dsp:nvSpPr>
        <dsp:cNvPr id="0" name=""/>
        <dsp:cNvSpPr/>
      </dsp:nvSpPr>
      <dsp:spPr>
        <a:xfrm rot="5400000">
          <a:off x="3150219" y="-777429"/>
          <a:ext cx="892082" cy="5011733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2200" b="0" kern="1200" dirty="0" smtClean="0">
              <a:solidFill>
                <a:srgbClr val="0000FF"/>
              </a:solidFill>
              <a:latin typeface="黑体" pitchFamily="2" charset="-122"/>
              <a:ea typeface="黑体" pitchFamily="2" charset="-122"/>
            </a:rPr>
            <a:t>连接直线外一点与直线上各点的所有线段中，</a:t>
          </a:r>
          <a:r>
            <a:rPr lang="zh-CN" altLang="en-US" sz="2200" b="0" kern="12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rPr>
            <a:t>垂线段最短</a:t>
          </a:r>
          <a:r>
            <a:rPr lang="en-US" altLang="zh-CN" sz="2200" b="0" kern="1200" dirty="0" smtClean="0">
              <a:solidFill>
                <a:srgbClr val="FF0000"/>
              </a:solidFill>
              <a:latin typeface="黑体" pitchFamily="2" charset="-122"/>
              <a:ea typeface="黑体" pitchFamily="2" charset="-122"/>
            </a:rPr>
            <a:t>.</a:t>
          </a:r>
          <a:endParaRPr lang="zh-CN" altLang="en-US" sz="2200" b="0" kern="1200" dirty="0">
            <a:latin typeface="黑体" pitchFamily="2" charset="-122"/>
            <a:ea typeface="黑体" pitchFamily="2" charset="-122"/>
          </a:endParaRPr>
        </a:p>
      </dsp:txBody>
      <dsp:txXfrm rot="-5400000">
        <a:off x="1090394" y="1325944"/>
        <a:ext cx="4968185" cy="804986"/>
      </dsp:txXfrm>
    </dsp:sp>
    <dsp:sp modelId="{86EE74EF-13F8-4CC0-A0B5-0C36C7969A57}">
      <dsp:nvSpPr>
        <dsp:cNvPr id="0" name=""/>
        <dsp:cNvSpPr/>
      </dsp:nvSpPr>
      <dsp:spPr>
        <a:xfrm>
          <a:off x="153333" y="1170885"/>
          <a:ext cx="937059" cy="111510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0" kern="1200" dirty="0" smtClean="0">
              <a:solidFill>
                <a:srgbClr val="FFFF00"/>
              </a:solidFill>
              <a:latin typeface="黑体" pitchFamily="2" charset="-122"/>
              <a:ea typeface="黑体" pitchFamily="2" charset="-122"/>
            </a:rPr>
            <a:t>垂线段</a:t>
          </a:r>
          <a:endParaRPr lang="zh-CN" altLang="en-US" sz="2400" b="0" kern="1200" dirty="0">
            <a:solidFill>
              <a:srgbClr val="FFFF00"/>
            </a:solidFill>
            <a:latin typeface="黑体" pitchFamily="2" charset="-122"/>
            <a:ea typeface="黑体" pitchFamily="2" charset="-122"/>
          </a:endParaRPr>
        </a:p>
      </dsp:txBody>
      <dsp:txXfrm>
        <a:off x="199076" y="1216628"/>
        <a:ext cx="845573" cy="1023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E0EC2F-914A-456F-B3D1-C2326E785342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AF2978-E263-4670-A9A7-C01360BD4668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45EA498-B22C-46AE-B121-BA38120504FE}" type="slidenum">
              <a:rPr lang="zh-CN" altLang="en-US" smtClean="0"/>
              <a:t>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375C92F-14DD-4E71-A8A8-F879673BCFC9}" type="slidenum">
              <a:rPr lang="zh-CN" altLang="en-US" smtClean="0"/>
              <a:t>17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101C4D5-04C4-4481-BF4F-8C9E6F44F3FD}" type="slidenum">
              <a:rPr lang="zh-CN" altLang="en-US" smtClean="0"/>
              <a:t>18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CC79EEE3-5E99-438A-85C9-8D150FCB92AE}" type="slidenum">
              <a:rPr lang="zh-CN" altLang="en-US" smtClean="0"/>
              <a:t>20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2D591D0-28B3-4168-9699-2076DB93BA36}" type="slidenum">
              <a:rPr lang="zh-CN" altLang="en-US" smtClean="0"/>
              <a:t>21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2EF4A083-1756-4005-9317-789E1A4E8BC5}" type="slidenum">
              <a:rPr lang="zh-CN" altLang="en-US" smtClean="0"/>
              <a:t>22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4E63AB-F319-45BB-B539-E92F2169CE6B}" type="slidenum">
              <a:rPr lang="zh-CN" altLang="en-US" smtClean="0"/>
              <a:t>23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51D3A4E-9C4A-4E35-A81E-A2C94BBBCD0C}" type="slidenum">
              <a:rPr lang="zh-CN" altLang="en-US" smtClean="0"/>
              <a:t>26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5B2B7D5-D1B4-45AC-A013-713256A963A5}" type="slidenum">
              <a:rPr lang="zh-CN" altLang="en-US" smtClean="0"/>
              <a:t>27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876D7E7-8447-4171-8B7B-AB7D2FBA57CF}" type="slidenum">
              <a:rPr lang="zh-CN" altLang="en-US" smtClean="0"/>
              <a:t>28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9156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4156227D-D4A1-4A6D-B7BB-ADD2B16FB91C}" type="slidenum">
              <a:rPr lang="zh-CN" altLang="en-US" sz="1200">
                <a:latin typeface="Calibri" panose="020F0502020204030204" pitchFamily="34" charset="0"/>
              </a:rPr>
              <a:t>2</a:t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1BD5C4C-D755-4DC0-87A6-D612DA15FCE1}" type="slidenum">
              <a:rPr lang="zh-CN" altLang="en-US" smtClean="0"/>
              <a:t>7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6EBA462-1983-4923-A5ED-333EA2724A82}" type="slidenum">
              <a:rPr lang="zh-CN" altLang="en-US" smtClean="0"/>
              <a:t>9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8736255-6100-4388-AE4F-5722DA7CC0B0}" type="slidenum">
              <a:rPr lang="zh-CN" altLang="en-US" smtClean="0"/>
              <a:t>11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665FD047-CB54-4C77-942B-C1E8EC2D9AFE}" type="slidenum">
              <a:rPr lang="zh-CN" altLang="en-US" smtClean="0"/>
              <a:t>12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BAC7714-8788-4356-9BFD-B52C13315B66}" type="slidenum">
              <a:rPr lang="zh-CN" altLang="en-US" smtClean="0"/>
              <a:t>14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009E953B-6129-4475-8977-C1F845DC2028}" type="slidenum">
              <a:rPr lang="zh-CN" altLang="en-US" smtClean="0"/>
              <a:t>15</a:t>
            </a:fld>
            <a:endParaRPr lang="zh-CN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49F340F-0641-4FE3-9E92-A69F551E4776}" type="slidenum">
              <a:rPr lang="zh-CN" altLang="en-US" smtClean="0"/>
              <a:t>16</a:t>
            </a:fld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首页绿色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I:\工作\logo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142875"/>
            <a:ext cx="12858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6" descr="首页绿色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6CC3F-0506-46E5-BE28-EB5E21BF848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旧知回顾</a:t>
            </a:r>
          </a:p>
        </p:txBody>
      </p:sp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旧知回顾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E32F6-6FA2-4A56-A5DC-E6616416E704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学习目标</a:t>
            </a:r>
          </a:p>
        </p:txBody>
      </p:sp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6501715" y="49428"/>
            <a:ext cx="1727886" cy="523220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学习目标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E421-30C4-4631-9326-8C72072345BB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AE17-9E1B-42E3-80E3-A6026AEFA61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随堂练习</a:t>
            </a:r>
          </a:p>
        </p:txBody>
      </p:sp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随堂练习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806A-38D5-4FBF-BA2E-E97BCDDB1DD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6501715" y="49428"/>
            <a:ext cx="1727886" cy="522905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A3F66-0ACE-4CFA-9B06-4F1B5335FF12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istrator\桌面\绿色带数学符号33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501BE-4878-4DAA-85BC-63BD83AC4246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A106D-8057-4992-AF00-67DD88316F2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30B0ED-2426-49CE-AA1C-118DE2DBCD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EA106D-8057-4992-AF00-67DD88316F2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E30B0ED-2426-49CE-AA1C-118DE2DBCDA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932" y="1196752"/>
            <a:ext cx="9150932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第</a:t>
            </a:r>
            <a:r>
              <a:rPr lang="en-US" altLang="zh-CN" sz="4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</a:t>
            </a:r>
            <a:r>
              <a:rPr lang="zh-CN" altLang="en-US" sz="40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章    角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defRPr/>
            </a:pPr>
            <a:r>
              <a:rPr lang="en-US" altLang="zh-CN" sz="6600" kern="10" dirty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8.5   </a:t>
            </a:r>
            <a:r>
              <a:rPr lang="zh-CN" altLang="en-US" sz="6600" kern="10" dirty="0">
                <a:ln w="9525"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垂直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558924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2"/>
          <p:cNvSpPr>
            <a:spLocks noChangeArrowheads="1"/>
          </p:cNvSpPr>
          <p:nvPr/>
        </p:nvSpPr>
        <p:spPr bwMode="auto">
          <a:xfrm>
            <a:off x="1106488" y="2286000"/>
            <a:ext cx="69310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   从垂直的定义可知，判断两条直线互相垂直的关键：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只要找到两条直线相交时四个交角中一个角是直角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8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143000" y="1428750"/>
            <a:ext cx="56880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用“⊥”和直线字母表示垂直</a:t>
            </a:r>
          </a:p>
        </p:txBody>
      </p:sp>
      <p:grpSp>
        <p:nvGrpSpPr>
          <p:cNvPr id="27651" name="组合 14"/>
          <p:cNvGrpSpPr/>
          <p:nvPr/>
        </p:nvGrpSpPr>
        <p:grpSpPr bwMode="auto">
          <a:xfrm>
            <a:off x="3587750" y="3286125"/>
            <a:ext cx="2211388" cy="1914525"/>
            <a:chOff x="5972175" y="2689225"/>
            <a:chExt cx="2210594" cy="1914525"/>
          </a:xfrm>
        </p:grpSpPr>
        <p:sp>
          <p:nvSpPr>
            <p:cNvPr id="27656" name="Line 8"/>
            <p:cNvSpPr>
              <a:spLocks noChangeShapeType="1"/>
            </p:cNvSpPr>
            <p:nvPr/>
          </p:nvSpPr>
          <p:spPr bwMode="auto">
            <a:xfrm>
              <a:off x="6980238" y="2946400"/>
              <a:ext cx="0" cy="165735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7657" name="组合 13"/>
            <p:cNvGrpSpPr/>
            <p:nvPr/>
          </p:nvGrpSpPr>
          <p:grpSpPr bwMode="auto">
            <a:xfrm>
              <a:off x="5972175" y="2689225"/>
              <a:ext cx="2210594" cy="1826432"/>
              <a:chOff x="5972175" y="2689225"/>
              <a:chExt cx="2210594" cy="1826432"/>
            </a:xfrm>
          </p:grpSpPr>
          <p:sp>
            <p:nvSpPr>
              <p:cNvPr id="27658" name="Rectangle 4"/>
              <p:cNvSpPr>
                <a:spLocks noChangeArrowheads="1"/>
              </p:cNvSpPr>
              <p:nvPr/>
            </p:nvSpPr>
            <p:spPr bwMode="auto">
              <a:xfrm>
                <a:off x="6980238" y="3811588"/>
                <a:ext cx="144462" cy="14446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160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27659" name="Line 7"/>
              <p:cNvSpPr>
                <a:spLocks noChangeShapeType="1"/>
              </p:cNvSpPr>
              <p:nvPr/>
            </p:nvSpPr>
            <p:spPr bwMode="auto">
              <a:xfrm>
                <a:off x="5972175" y="3954463"/>
                <a:ext cx="2089150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60" name="Text Box 9"/>
              <p:cNvSpPr txBox="1">
                <a:spLocks noChangeArrowheads="1"/>
              </p:cNvSpPr>
              <p:nvPr/>
            </p:nvSpPr>
            <p:spPr bwMode="auto">
              <a:xfrm>
                <a:off x="7793038" y="3394075"/>
                <a:ext cx="389731" cy="742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32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7661" name="Text Box 10"/>
              <p:cNvSpPr txBox="1">
                <a:spLocks noChangeArrowheads="1"/>
              </p:cNvSpPr>
              <p:nvPr/>
            </p:nvSpPr>
            <p:spPr bwMode="auto">
              <a:xfrm>
                <a:off x="6951663" y="2689225"/>
                <a:ext cx="389731" cy="7425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32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7662" name="Text Box 12"/>
              <p:cNvSpPr txBox="1">
                <a:spLocks noChangeArrowheads="1"/>
              </p:cNvSpPr>
              <p:nvPr/>
            </p:nvSpPr>
            <p:spPr bwMode="auto">
              <a:xfrm>
                <a:off x="6946900" y="3854450"/>
                <a:ext cx="444216" cy="661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8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27663" name="Text Box 18"/>
              <p:cNvSpPr txBox="1">
                <a:spLocks noChangeArrowheads="1"/>
              </p:cNvSpPr>
              <p:nvPr/>
            </p:nvSpPr>
            <p:spPr bwMode="auto">
              <a:xfrm>
                <a:off x="6980238" y="3378200"/>
                <a:ext cx="723275" cy="63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800">
                    <a:latin typeface="黑体" panose="02010609060101010101" pitchFamily="2" charset="-122"/>
                    <a:ea typeface="黑体" panose="02010609060101010101" pitchFamily="2" charset="-122"/>
                  </a:rPr>
                  <a:t>α </a:t>
                </a:r>
              </a:p>
            </p:txBody>
          </p:sp>
        </p:grpSp>
      </p:grp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1071563" y="785813"/>
            <a:ext cx="3168650" cy="638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dirty="0">
                <a:effectLst>
                  <a:outerShdw blurRad="38100" dist="38100" dir="2700000" algn="tl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垂直的表示：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1143000" y="2143125"/>
            <a:ext cx="69294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例如、如图，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互相垂直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,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垂足为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，则记为：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143125" y="2786063"/>
            <a:ext cx="2952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dirty="0" err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071563" y="5286375"/>
            <a:ext cx="7072312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若要强调垂足，则记为：</a:t>
            </a:r>
            <a:r>
              <a:rPr lang="en-US" altLang="zh-CN" sz="2800" i="1" dirty="0" err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 dirty="0" err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dirty="0" err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en-US" altLang="zh-CN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 </a:t>
            </a:r>
            <a:r>
              <a:rPr lang="zh-CN" altLang="en-US" sz="2800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垂足为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en-US" altLang="zh-CN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1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  <p:bldP spid="7188" grpId="0"/>
      <p:bldP spid="7189" grpId="0"/>
      <p:bldP spid="71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17"/>
          <p:cNvGrpSpPr/>
          <p:nvPr/>
        </p:nvGrpSpPr>
        <p:grpSpPr bwMode="auto">
          <a:xfrm>
            <a:off x="3341688" y="2428875"/>
            <a:ext cx="2516187" cy="2254250"/>
            <a:chOff x="5902324" y="1444627"/>
            <a:chExt cx="2516182" cy="2253441"/>
          </a:xfrm>
        </p:grpSpPr>
        <p:sp>
          <p:nvSpPr>
            <p:cNvPr id="28679" name="Line 19"/>
            <p:cNvSpPr>
              <a:spLocks noChangeShapeType="1"/>
            </p:cNvSpPr>
            <p:nvPr/>
          </p:nvSpPr>
          <p:spPr bwMode="auto">
            <a:xfrm rot="5400000" flipV="1">
              <a:off x="6189663" y="1749425"/>
              <a:ext cx="1873250" cy="1584325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8680" name="组合 16"/>
            <p:cNvGrpSpPr/>
            <p:nvPr/>
          </p:nvGrpSpPr>
          <p:grpSpPr bwMode="auto">
            <a:xfrm>
              <a:off x="5902324" y="1444627"/>
              <a:ext cx="2516182" cy="2253441"/>
              <a:chOff x="5902324" y="1444627"/>
              <a:chExt cx="2516182" cy="2253441"/>
            </a:xfrm>
          </p:grpSpPr>
          <p:sp>
            <p:nvSpPr>
              <p:cNvPr id="28681" name="Rectangle 20"/>
              <p:cNvSpPr>
                <a:spLocks noChangeArrowheads="1"/>
              </p:cNvSpPr>
              <p:nvPr/>
            </p:nvSpPr>
            <p:spPr bwMode="auto">
              <a:xfrm rot="19103763" flipV="1">
                <a:off x="6994525" y="2249488"/>
                <a:ext cx="160338" cy="192087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hlink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 sz="160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28682" name="Line 18"/>
              <p:cNvSpPr>
                <a:spLocks noChangeShapeType="1"/>
              </p:cNvSpPr>
              <p:nvPr/>
            </p:nvSpPr>
            <p:spPr bwMode="auto">
              <a:xfrm flipV="1">
                <a:off x="6118225" y="1677988"/>
                <a:ext cx="1873250" cy="1584325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83" name="Text Box 21"/>
              <p:cNvSpPr txBox="1">
                <a:spLocks noChangeArrowheads="1"/>
              </p:cNvSpPr>
              <p:nvPr/>
            </p:nvSpPr>
            <p:spPr bwMode="auto">
              <a:xfrm>
                <a:off x="5902324" y="1516065"/>
                <a:ext cx="404393" cy="523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8684" name="Text Box 22"/>
              <p:cNvSpPr txBox="1">
                <a:spLocks noChangeArrowheads="1"/>
              </p:cNvSpPr>
              <p:nvPr/>
            </p:nvSpPr>
            <p:spPr bwMode="auto">
              <a:xfrm>
                <a:off x="7902588" y="3159139"/>
                <a:ext cx="404393" cy="523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8685" name="Text Box 23"/>
              <p:cNvSpPr txBox="1">
                <a:spLocks noChangeArrowheads="1"/>
              </p:cNvSpPr>
              <p:nvPr/>
            </p:nvSpPr>
            <p:spPr bwMode="auto">
              <a:xfrm>
                <a:off x="5902325" y="3175000"/>
                <a:ext cx="423635" cy="5230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8686" name="Text Box 24"/>
              <p:cNvSpPr txBox="1">
                <a:spLocks noChangeArrowheads="1"/>
              </p:cNvSpPr>
              <p:nvPr/>
            </p:nvSpPr>
            <p:spPr bwMode="auto">
              <a:xfrm>
                <a:off x="7974027" y="1444627"/>
                <a:ext cx="444479" cy="523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28687" name="Text Box 25"/>
              <p:cNvSpPr txBox="1">
                <a:spLocks noChangeArrowheads="1"/>
              </p:cNvSpPr>
              <p:nvPr/>
            </p:nvSpPr>
            <p:spPr bwMode="auto">
              <a:xfrm>
                <a:off x="6838950" y="2425700"/>
                <a:ext cx="36420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</p:grp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1143000" y="4572000"/>
            <a:ext cx="2338388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数学表达形式：</a:t>
            </a:r>
          </a:p>
        </p:txBody>
      </p:sp>
      <p:sp>
        <p:nvSpPr>
          <p:cNvPr id="20491" name="Rectangle 27"/>
          <p:cNvSpPr>
            <a:spLocks noChangeArrowheads="1"/>
          </p:cNvSpPr>
          <p:nvPr/>
        </p:nvSpPr>
        <p:spPr bwMode="auto">
          <a:xfrm>
            <a:off x="1071563" y="1285875"/>
            <a:ext cx="6929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如图，当直线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与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CD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相交于点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O </a:t>
            </a:r>
            <a:r>
              <a:rPr lang="en-US" altLang="zh-CN" sz="2400" i="1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en-US" altLang="en-US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AOD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=90</a:t>
            </a:r>
            <a:r>
              <a:rPr lang="zh-CN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°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时，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AB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⊥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CD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，垂足为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1214438" y="5072063"/>
            <a:ext cx="62150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∵</a:t>
            </a:r>
            <a:r>
              <a:rPr lang="en-US" altLang="en-US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AOD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=90</a:t>
            </a:r>
            <a:r>
              <a:rPr lang="zh-CN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°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（已知）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∴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AB</a:t>
            </a:r>
            <a:r>
              <a:rPr lang="zh-CN" altLang="zh-CN" sz="2400" dirty="0">
                <a:latin typeface="Times New Roman" panose="02020603050405020304" pitchFamily="18" charset="0"/>
                <a:ea typeface="黑体" panose="02010609060101010101" pitchFamily="2" charset="-122"/>
              </a:rPr>
              <a:t>⊥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CD   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（垂直的定义）</a:t>
            </a:r>
          </a:p>
        </p:txBody>
      </p:sp>
      <p:sp>
        <p:nvSpPr>
          <p:cNvPr id="28678" name="Rectangle 31"/>
          <p:cNvSpPr>
            <a:spLocks noChangeArrowheads="1"/>
          </p:cNvSpPr>
          <p:nvPr/>
        </p:nvSpPr>
        <p:spPr bwMode="auto">
          <a:xfrm>
            <a:off x="1000125" y="790575"/>
            <a:ext cx="3570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垂直的数学表达形式：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0" grpId="0"/>
      <p:bldP spid="20491" grpId="0"/>
      <p:bldP spid="61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1143000" y="2973388"/>
            <a:ext cx="25701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数学表达形式：</a:t>
            </a:r>
          </a:p>
        </p:txBody>
      </p:sp>
      <p:sp>
        <p:nvSpPr>
          <p:cNvPr id="3" name="Rectangle 30"/>
          <p:cNvSpPr>
            <a:spLocks noChangeArrowheads="1"/>
          </p:cNvSpPr>
          <p:nvPr/>
        </p:nvSpPr>
        <p:spPr bwMode="auto">
          <a:xfrm>
            <a:off x="1071563" y="1330325"/>
            <a:ext cx="7143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反之，若直线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与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2" charset="-122"/>
              </a:rPr>
              <a:t>CD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垂直，垂足为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，那么，</a:t>
            </a:r>
            <a:r>
              <a:rPr lang="en-US" altLang="en-US" sz="2800" i="1" dirty="0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2" charset="-122"/>
              </a:rPr>
              <a:t>AOD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=90</a:t>
            </a:r>
            <a:r>
              <a:rPr lang="zh-CN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°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Rectangle 32"/>
          <p:cNvSpPr>
            <a:spLocks noChangeArrowheads="1"/>
          </p:cNvSpPr>
          <p:nvPr/>
        </p:nvSpPr>
        <p:spPr bwMode="auto">
          <a:xfrm>
            <a:off x="1139825" y="3830638"/>
            <a:ext cx="56245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∵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 sz="28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zh-CN" sz="28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（已知）</a:t>
            </a:r>
          </a:p>
          <a:p>
            <a:pPr>
              <a:lnSpc>
                <a:spcPct val="150000"/>
              </a:lnSpc>
            </a:pPr>
            <a:r>
              <a:rPr lang="en-US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∴ </a:t>
            </a:r>
            <a:r>
              <a:rPr lang="en-US" altLang="en-US" sz="2800" i="1" dirty="0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sz="2800" i="1" dirty="0">
                <a:latin typeface="Times New Roman" panose="02020603050405020304" pitchFamily="18" charset="0"/>
                <a:ea typeface="黑体" panose="02010609060101010101" pitchFamily="2" charset="-122"/>
              </a:rPr>
              <a:t>AOD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=90</a:t>
            </a:r>
            <a:r>
              <a:rPr lang="zh-CN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°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（垂直的定义）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88" y="2214563"/>
            <a:ext cx="721518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57"/>
          <p:cNvSpPr txBox="1">
            <a:spLocks noChangeArrowheads="1"/>
          </p:cNvSpPr>
          <p:nvPr/>
        </p:nvSpPr>
        <p:spPr bwMode="auto">
          <a:xfrm>
            <a:off x="1000125" y="785813"/>
            <a:ext cx="6894513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日常生活中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两条直线互相垂直的情形很常见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说出下图中的一些互相垂直的线条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3130" name="Text Box 58"/>
          <p:cNvSpPr txBox="1">
            <a:spLocks noChangeArrowheads="1"/>
          </p:cNvSpPr>
          <p:nvPr/>
        </p:nvSpPr>
        <p:spPr bwMode="auto">
          <a:xfrm>
            <a:off x="2595563" y="5429250"/>
            <a:ext cx="39528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你能再举出其他例子吗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?</a:t>
            </a:r>
          </a:p>
        </p:txBody>
      </p:sp>
      <p:cxnSp>
        <p:nvCxnSpPr>
          <p:cNvPr id="6" name="直接连接符 5"/>
          <p:cNvCxnSpPr/>
          <p:nvPr/>
        </p:nvCxnSpPr>
        <p:spPr>
          <a:xfrm rot="5400000">
            <a:off x="5750719" y="4036219"/>
            <a:ext cx="787400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5857875" y="4286250"/>
            <a:ext cx="571500" cy="1588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63575" y="3143250"/>
            <a:ext cx="21605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问题：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这样画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的垂线可以画几条？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000875" y="2571750"/>
            <a:ext cx="1643063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、放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、靠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、画线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29050" y="4138613"/>
            <a:ext cx="144463" cy="14446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C0066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2865438" y="4297363"/>
            <a:ext cx="302418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3806825" y="2506663"/>
            <a:ext cx="22225" cy="2293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5961063" y="3924300"/>
            <a:ext cx="312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357563" y="4214813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31753" name="Text Box 10"/>
          <p:cNvSpPr txBox="1">
            <a:spLocks noChangeArrowheads="1"/>
          </p:cNvSpPr>
          <p:nvPr/>
        </p:nvSpPr>
        <p:spPr bwMode="auto">
          <a:xfrm>
            <a:off x="2071688" y="1714500"/>
            <a:ext cx="5122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如图，已知直线</a:t>
            </a:r>
            <a:r>
              <a:rPr lang="zh-CN" altLang="en-US" sz="2400" i="1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作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l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的垂线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3323" name="Object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8950" y="5592763"/>
            <a:ext cx="61309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Object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69125" y="4662488"/>
            <a:ext cx="1149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Object 1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8" y="1214438"/>
            <a:ext cx="74612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Text Box 14"/>
          <p:cNvSpPr txBox="1">
            <a:spLocks noChangeArrowheads="1"/>
          </p:cNvSpPr>
          <p:nvPr/>
        </p:nvSpPr>
        <p:spPr bwMode="auto">
          <a:xfrm>
            <a:off x="2051050" y="1208088"/>
            <a:ext cx="36941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工具：直尺、三角板</a:t>
            </a: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3449638" y="2435225"/>
            <a:ext cx="404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1000125" y="4429125"/>
            <a:ext cx="1314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无数条</a:t>
            </a:r>
          </a:p>
        </p:txBody>
      </p:sp>
      <p:sp>
        <p:nvSpPr>
          <p:cNvPr id="31760" name="TextBox 28"/>
          <p:cNvSpPr txBox="1">
            <a:spLocks noChangeArrowheads="1"/>
          </p:cNvSpPr>
          <p:nvPr/>
        </p:nvSpPr>
        <p:spPr bwMode="auto">
          <a:xfrm>
            <a:off x="2643188" y="571500"/>
            <a:ext cx="2308225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垂线的画法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51445E-7 L 0.02691 -0.19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69942E-6 L -0.3467 -0.310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-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0.00017 0.25087 " pathEditMode="relative" rAng="0" ptsTypes="AA">
                                      <p:cBhvr>
                                        <p:cTn id="17" dur="3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7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3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71 -0.31075 L -0.00764 0.005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158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-0.19399 L 0.0349 -0.0157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8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 animBg="1"/>
      <p:bldP spid="13319" grpId="0" animBg="1"/>
      <p:bldP spid="13321" grpId="0"/>
      <p:bldP spid="13327" grpId="0"/>
      <p:bldP spid="133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686175" y="3424238"/>
            <a:ext cx="144463" cy="14446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C0066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2722563" y="3582988"/>
            <a:ext cx="302418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2" name="Oval 5"/>
          <p:cNvSpPr>
            <a:spLocks noChangeArrowheads="1"/>
          </p:cNvSpPr>
          <p:nvPr/>
        </p:nvSpPr>
        <p:spPr bwMode="auto">
          <a:xfrm>
            <a:off x="3614738" y="3511550"/>
            <a:ext cx="142875" cy="142875"/>
          </a:xfrm>
          <a:prstGeom prst="ellipse">
            <a:avLst/>
          </a:prstGeom>
          <a:solidFill>
            <a:srgbClr val="99CC00"/>
          </a:solidFill>
          <a:ln w="9525">
            <a:solidFill>
              <a:srgbClr val="99CC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>
            <a:off x="3686175" y="1782763"/>
            <a:ext cx="0" cy="2159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5818188" y="3222625"/>
            <a:ext cx="312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i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32775" name="Text Box 8"/>
          <p:cNvSpPr txBox="1">
            <a:spLocks noChangeArrowheads="1"/>
          </p:cNvSpPr>
          <p:nvPr/>
        </p:nvSpPr>
        <p:spPr bwMode="auto">
          <a:xfrm>
            <a:off x="3203575" y="2987675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1571625" y="714375"/>
            <a:ext cx="6000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如图，已知直线 </a:t>
            </a:r>
            <a:r>
              <a:rPr lang="en-US" altLang="zh-CN" sz="2400" i="1">
                <a:solidFill>
                  <a:srgbClr val="0000FF"/>
                </a:solidFill>
                <a:latin typeface="Times New Roman" panose="02020603050405020304" pitchFamily="18" charset="0"/>
                <a:ea typeface="PMingLiU" pitchFamily="18" charset="-120"/>
                <a:cs typeface="Times New Roman" panose="02020603050405020304" pitchFamily="18" charset="0"/>
              </a:rPr>
              <a:t>l</a:t>
            </a:r>
            <a:r>
              <a:rPr lang="zh-CN" altLang="en-US" sz="2400">
                <a:solidFill>
                  <a:srgbClr val="0000FF"/>
                </a:solidFill>
                <a:ea typeface="华文新魏" panose="02010800040101010101" pitchFamily="2" charset="-122"/>
              </a:rPr>
              <a:t>和</a:t>
            </a:r>
            <a:r>
              <a:rPr lang="en-US" altLang="zh-CN" sz="2400" i="1">
                <a:solidFill>
                  <a:srgbClr val="0000FF"/>
                </a:solidFill>
                <a:latin typeface="Times New Roman" panose="02020603050405020304" pitchFamily="18" charset="0"/>
                <a:ea typeface="PMingLiU" pitchFamily="18" charset="-120"/>
              </a:rPr>
              <a:t>l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上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的一点</a:t>
            </a:r>
            <a:r>
              <a:rPr lang="en-US" altLang="zh-CN" sz="24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,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作</a:t>
            </a:r>
            <a:r>
              <a:rPr lang="en-US" altLang="zh-CN" sz="24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的垂线</a:t>
            </a:r>
            <a:r>
              <a:rPr lang="en-US" altLang="zh-CN" sz="2400">
                <a:solidFill>
                  <a:srgbClr val="0000FF"/>
                </a:solidFill>
                <a:ea typeface="华文新魏" panose="02010800040101010101" pitchFamily="2" charset="-122"/>
              </a:rPr>
              <a:t>.</a:t>
            </a:r>
          </a:p>
        </p:txBody>
      </p:sp>
      <p:pic>
        <p:nvPicPr>
          <p:cNvPr id="14346" name="Object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6075" y="4878388"/>
            <a:ext cx="61309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Object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26250" y="3948113"/>
            <a:ext cx="1149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Object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43313" y="500063"/>
            <a:ext cx="74612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3298825" y="1711325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1963738" y="5857875"/>
            <a:ext cx="5216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则所画直线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是过点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的直线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的垂线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51445E-7 L 0.02691 -0.193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416 L -0.25209 -0.3102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5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21 -0.31029 L -0.34497 -0.310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0.00017 0.25087 " pathEditMode="relative" rAng="0" ptsTypes="AA">
                                      <p:cBhvr>
                                        <p:cTn id="27" dur="3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7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71 -0.31075 L -0.00764 0.0057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15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-0.19399 L 0.0349 -0.015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8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42" grpId="0" animBg="1"/>
      <p:bldP spid="14349" grpId="0"/>
      <p:bldP spid="143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879850" y="3414713"/>
            <a:ext cx="144463" cy="144462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C0066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2916238" y="3573463"/>
            <a:ext cx="3024187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6" name="Oval 5"/>
          <p:cNvSpPr>
            <a:spLocks noChangeArrowheads="1"/>
          </p:cNvSpPr>
          <p:nvPr/>
        </p:nvSpPr>
        <p:spPr bwMode="auto">
          <a:xfrm>
            <a:off x="3808413" y="1989138"/>
            <a:ext cx="142875" cy="142875"/>
          </a:xfrm>
          <a:prstGeom prst="ellipse">
            <a:avLst/>
          </a:prstGeom>
          <a:solidFill>
            <a:srgbClr val="99CC00"/>
          </a:solidFill>
          <a:ln w="9525">
            <a:solidFill>
              <a:srgbClr val="99CC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 flipH="1">
            <a:off x="3879850" y="1844675"/>
            <a:ext cx="0" cy="2519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6011863" y="3200400"/>
            <a:ext cx="31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i="1">
                <a:latin typeface="Times New Roman" panose="02020603050405020304" pitchFamily="18" charset="0"/>
                <a:ea typeface="华文新魏" panose="02010800040101010101" pitchFamily="2" charset="-122"/>
              </a:rPr>
              <a:t>l</a:t>
            </a:r>
          </a:p>
        </p:txBody>
      </p:sp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3463925" y="1714500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1500188" y="928688"/>
            <a:ext cx="6143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如图，已知直线 </a:t>
            </a:r>
            <a:r>
              <a:rPr lang="en-US" altLang="zh-CN" sz="2400" i="1">
                <a:solidFill>
                  <a:srgbClr val="0000FF"/>
                </a:solidFill>
                <a:latin typeface="Times New Roman" panose="02020603050405020304" pitchFamily="18" charset="0"/>
                <a:ea typeface="PMingLiU" pitchFamily="18" charset="-120"/>
              </a:rPr>
              <a:t>l</a:t>
            </a:r>
            <a:r>
              <a:rPr lang="en-US" altLang="zh-CN" sz="2400">
                <a:solidFill>
                  <a:srgbClr val="0000FF"/>
                </a:solidFill>
                <a:ea typeface="华文新魏" panose="02010800040101010101" pitchFamily="2" charset="-122"/>
              </a:rPr>
              <a:t> </a:t>
            </a:r>
            <a:r>
              <a:rPr lang="zh-CN" altLang="en-US" sz="2400">
                <a:solidFill>
                  <a:srgbClr val="0000FF"/>
                </a:solidFill>
                <a:ea typeface="华文新魏" panose="02010800040101010101" pitchFamily="2" charset="-122"/>
              </a:rPr>
              <a:t>和</a:t>
            </a:r>
            <a:r>
              <a:rPr lang="en-US" altLang="zh-CN" sz="2400" i="1">
                <a:solidFill>
                  <a:srgbClr val="0000FF"/>
                </a:solidFill>
                <a:latin typeface="Times New Roman" panose="02020603050405020304" pitchFamily="18" charset="0"/>
                <a:ea typeface="PMingLiU" pitchFamily="18" charset="-120"/>
              </a:rPr>
              <a:t>l</a:t>
            </a:r>
            <a:r>
              <a:rPr lang="zh-CN" altLang="en-US" sz="24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外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的一点</a:t>
            </a:r>
            <a:r>
              <a:rPr lang="en-US" altLang="zh-CN" sz="24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,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作</a:t>
            </a:r>
            <a:r>
              <a:rPr lang="en-US" altLang="zh-CN" sz="2400" i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的垂线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pic>
        <p:nvPicPr>
          <p:cNvPr id="15370" name="Object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868863"/>
            <a:ext cx="613092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Object 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19925" y="3938588"/>
            <a:ext cx="1149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Object 1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36988" y="490538"/>
            <a:ext cx="746125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3429000" y="3000375"/>
            <a:ext cx="404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643063" y="5715000"/>
            <a:ext cx="5357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则所画直线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是过点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的直线</a:t>
            </a:r>
            <a:r>
              <a:rPr lang="en-US" altLang="zh-CN" sz="24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</a:t>
            </a: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的垂线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33806" name="AutoShape 19"/>
          <p:cNvSpPr>
            <a:spLocks noChangeArrowheads="1"/>
          </p:cNvSpPr>
          <p:nvPr/>
        </p:nvSpPr>
        <p:spPr bwMode="auto">
          <a:xfrm>
            <a:off x="214313" y="2286000"/>
            <a:ext cx="2500312" cy="500063"/>
          </a:xfrm>
          <a:prstGeom prst="wedgeRoundRectCallout">
            <a:avLst>
              <a:gd name="adj1" fmla="val 48611"/>
              <a:gd name="adj2" fmla="val 92171"/>
              <a:gd name="adj3" fmla="val 16667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algn="ctr"/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请同学们画一下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51445E-7 L 0.02691 -0.193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97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00416 L -0.25209 -0.310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04" y="-157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21 -0.31029 L -0.34497 -0.310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92 L 0.00017 0.25087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3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71 -0.31075 L -0.00764 0.0057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4" y="1581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51 -0.19399 L 0.0349 -0.0157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89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6" grpId="0" animBg="1"/>
      <p:bldP spid="15373" grpId="0"/>
      <p:bldP spid="153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055688" y="3616325"/>
            <a:ext cx="6945312" cy="13843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结论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在同一平面内，</a:t>
            </a:r>
            <a:r>
              <a:rPr lang="zh-CN" altLang="en-US" sz="28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过一点有且只有一条直线与已知直线垂直</a:t>
            </a:r>
            <a:r>
              <a:rPr lang="en-US" altLang="zh-CN" sz="28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00125" y="2401888"/>
            <a:ext cx="442912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能作一条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而且只能作一条</a:t>
            </a:r>
            <a:r>
              <a:rPr lang="en-US" altLang="zh-CN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1000125" y="1044575"/>
            <a:ext cx="7143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问题</a:t>
            </a:r>
            <a:r>
              <a:rPr lang="en-US" altLang="zh-CN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 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过直线 </a:t>
            </a:r>
            <a:r>
              <a:rPr lang="en-US" altLang="zh-CN" sz="2800" i="1">
                <a:latin typeface="Times New Roman" panose="02020603050405020304" pitchFamily="18" charset="0"/>
                <a:ea typeface="PMingLiU" pitchFamily="18" charset="-120"/>
              </a:rPr>
              <a:t>l</a:t>
            </a:r>
            <a:r>
              <a:rPr lang="en-US" altLang="zh-CN" sz="2800" i="1">
                <a:latin typeface="Times New Roman" panose="02020603050405020304" pitchFamily="18" charset="0"/>
                <a:ea typeface="华文新魏" panose="02010800040101010101" pitchFamily="2" charset="-122"/>
              </a:rPr>
              <a:t> 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上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或外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的一点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 ,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作</a:t>
            </a:r>
            <a:r>
              <a:rPr lang="en-US" altLang="zh-CN" sz="2800" i="1">
                <a:latin typeface="Times New Roman" panose="02020603050405020304" pitchFamily="18" charset="0"/>
                <a:ea typeface="PMingLiU" pitchFamily="18" charset="-120"/>
              </a:rPr>
              <a:t>l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的垂线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可以作几条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928688" y="928688"/>
            <a:ext cx="7000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例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如图，直线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相交于点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OE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</a:rPr>
              <a:t>⊥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AB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, </a:t>
            </a:r>
            <a:r>
              <a:rPr lang="en-US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∠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1=55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°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求</a:t>
            </a:r>
            <a:r>
              <a:rPr lang="en-US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∠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EOD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的度数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901700" y="3286125"/>
            <a:ext cx="5027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∴ ∠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EOB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=90</a:t>
            </a:r>
            <a:r>
              <a:rPr lang="zh-CN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°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      (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垂直的定义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825500" y="4429125"/>
            <a:ext cx="5214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∴ ∠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EOD 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en-US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∠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EOB 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+</a:t>
            </a:r>
            <a:r>
              <a:rPr lang="en-US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∠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BOD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                     =90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°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+55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°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=145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°</a:t>
            </a:r>
            <a:endParaRPr lang="en-US" altLang="zh-CN" sz="2400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grpSp>
        <p:nvGrpSpPr>
          <p:cNvPr id="35845" name="组合 23"/>
          <p:cNvGrpSpPr/>
          <p:nvPr/>
        </p:nvGrpSpPr>
        <p:grpSpPr bwMode="auto">
          <a:xfrm>
            <a:off x="5786438" y="1500188"/>
            <a:ext cx="2789237" cy="2733675"/>
            <a:chOff x="5715008" y="1571612"/>
            <a:chExt cx="2789686" cy="2733863"/>
          </a:xfrm>
        </p:grpSpPr>
        <p:sp>
          <p:nvSpPr>
            <p:cNvPr id="35849" name="Text Box 8"/>
            <p:cNvSpPr txBox="1">
              <a:spLocks noChangeArrowheads="1"/>
            </p:cNvSpPr>
            <p:nvPr/>
          </p:nvSpPr>
          <p:spPr bwMode="auto">
            <a:xfrm>
              <a:off x="5715008" y="2428868"/>
              <a:ext cx="341760" cy="49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0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35850" name="组合 22"/>
            <p:cNvGrpSpPr/>
            <p:nvPr/>
          </p:nvGrpSpPr>
          <p:grpSpPr bwMode="auto">
            <a:xfrm>
              <a:off x="5857884" y="1571612"/>
              <a:ext cx="2646810" cy="2733863"/>
              <a:chOff x="6197600" y="2347913"/>
              <a:chExt cx="2646810" cy="2733863"/>
            </a:xfrm>
          </p:grpSpPr>
          <p:sp>
            <p:nvSpPr>
              <p:cNvPr id="35851" name="Rectangle 17"/>
              <p:cNvSpPr>
                <a:spLocks noChangeArrowheads="1"/>
              </p:cNvSpPr>
              <p:nvPr/>
            </p:nvSpPr>
            <p:spPr bwMode="auto">
              <a:xfrm>
                <a:off x="7435850" y="3689350"/>
                <a:ext cx="144463" cy="144463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folHlink"/>
                </a:solidFill>
                <a:miter lim="800000"/>
              </a:ln>
            </p:spPr>
            <p:txBody>
              <a:bodyPr wrap="none" anchor="ctr"/>
              <a:lstStyle/>
              <a:p>
                <a:pPr>
                  <a:lnSpc>
                    <a:spcPct val="150000"/>
                  </a:lnSpc>
                </a:pPr>
                <a:endParaRPr lang="zh-CN" altLang="en-US" sz="2400">
                  <a:latin typeface="黑体" panose="02010609060101010101" pitchFamily="2" charset="-122"/>
                  <a:ea typeface="黑体" panose="02010609060101010101" pitchFamily="2" charset="-122"/>
                </a:endParaRPr>
              </a:p>
            </p:txBody>
          </p:sp>
          <p:sp>
            <p:nvSpPr>
              <p:cNvPr id="35852" name="Line 5"/>
              <p:cNvSpPr>
                <a:spLocks noChangeShapeType="1"/>
              </p:cNvSpPr>
              <p:nvPr/>
            </p:nvSpPr>
            <p:spPr bwMode="auto">
              <a:xfrm>
                <a:off x="6197600" y="3840163"/>
                <a:ext cx="2592388" cy="0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3" name="Line 6"/>
              <p:cNvSpPr>
                <a:spLocks noChangeShapeType="1"/>
              </p:cNvSpPr>
              <p:nvPr/>
            </p:nvSpPr>
            <p:spPr bwMode="auto">
              <a:xfrm flipV="1">
                <a:off x="7423150" y="2616200"/>
                <a:ext cx="0" cy="1223963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4" name="Line 7"/>
              <p:cNvSpPr>
                <a:spLocks noChangeShapeType="1"/>
              </p:cNvSpPr>
              <p:nvPr/>
            </p:nvSpPr>
            <p:spPr bwMode="auto">
              <a:xfrm>
                <a:off x="6918325" y="2687638"/>
                <a:ext cx="1008063" cy="2305050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55" name="Text Box 9"/>
              <p:cNvSpPr txBox="1">
                <a:spLocks noChangeArrowheads="1"/>
              </p:cNvSpPr>
              <p:nvPr/>
            </p:nvSpPr>
            <p:spPr bwMode="auto">
              <a:xfrm>
                <a:off x="6570663" y="2379663"/>
                <a:ext cx="356188" cy="49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0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35856" name="Text Box 10"/>
              <p:cNvSpPr txBox="1">
                <a:spLocks noChangeArrowheads="1"/>
              </p:cNvSpPr>
              <p:nvPr/>
            </p:nvSpPr>
            <p:spPr bwMode="auto">
              <a:xfrm>
                <a:off x="7423150" y="2347913"/>
                <a:ext cx="341760" cy="49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0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35857" name="Text Box 11"/>
              <p:cNvSpPr txBox="1">
                <a:spLocks noChangeArrowheads="1"/>
              </p:cNvSpPr>
              <p:nvPr/>
            </p:nvSpPr>
            <p:spPr bwMode="auto">
              <a:xfrm>
                <a:off x="8502650" y="3714750"/>
                <a:ext cx="341760" cy="49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0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35858" name="Text Box 12"/>
              <p:cNvSpPr txBox="1">
                <a:spLocks noChangeArrowheads="1"/>
              </p:cNvSpPr>
              <p:nvPr/>
            </p:nvSpPr>
            <p:spPr bwMode="auto">
              <a:xfrm>
                <a:off x="7494588" y="4583113"/>
                <a:ext cx="370614" cy="49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0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35859" name="Text Box 13"/>
              <p:cNvSpPr txBox="1">
                <a:spLocks noChangeArrowheads="1"/>
              </p:cNvSpPr>
              <p:nvPr/>
            </p:nvSpPr>
            <p:spPr bwMode="auto">
              <a:xfrm>
                <a:off x="7134225" y="3700463"/>
                <a:ext cx="370614" cy="49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000" i="1">
                    <a:latin typeface="Times New Roman" panose="02020603050405020304" pitchFamily="18" charset="0"/>
                    <a:ea typeface="黑体" panose="02010609060101010101" pitchFamily="2" charset="-122"/>
                    <a:cs typeface="Times New Roman" panose="02020603050405020304" pitchFamily="18" charset="0"/>
                  </a:rPr>
                  <a:t>O</a:t>
                </a:r>
              </a:p>
            </p:txBody>
          </p:sp>
          <p:sp>
            <p:nvSpPr>
              <p:cNvPr id="35860" name="Text Box 14"/>
              <p:cNvSpPr txBox="1">
                <a:spLocks noChangeArrowheads="1"/>
              </p:cNvSpPr>
              <p:nvPr/>
            </p:nvSpPr>
            <p:spPr bwMode="auto">
              <a:xfrm>
                <a:off x="6846888" y="3282950"/>
                <a:ext cx="338137" cy="560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400">
                    <a:latin typeface="黑体" panose="02010609060101010101" pitchFamily="2" charset="-122"/>
                    <a:ea typeface="黑体" panose="02010609060101010101" pitchFamily="2" charset="-122"/>
                  </a:rPr>
                  <a:t>1</a:t>
                </a:r>
              </a:p>
            </p:txBody>
          </p:sp>
          <p:sp>
            <p:nvSpPr>
              <p:cNvPr id="35861" name="Text Box 18"/>
              <p:cNvSpPr txBox="1">
                <a:spLocks noChangeArrowheads="1"/>
              </p:cNvSpPr>
              <p:nvPr/>
            </p:nvSpPr>
            <p:spPr bwMode="auto">
              <a:xfrm>
                <a:off x="6961188" y="3330575"/>
                <a:ext cx="338137" cy="560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en-US" altLang="zh-CN" sz="2400">
                    <a:solidFill>
                      <a:srgbClr val="3399FF"/>
                    </a:solidFill>
                    <a:latin typeface="黑体" panose="02010609060101010101" pitchFamily="2" charset="-122"/>
                    <a:ea typeface="黑体" panose="02010609060101010101" pitchFamily="2" charset="-122"/>
                  </a:rPr>
                  <a:t>(</a:t>
                </a:r>
              </a:p>
            </p:txBody>
          </p:sp>
        </p:grpSp>
      </p:grp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928688" y="2143125"/>
            <a:ext cx="646112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解</a:t>
            </a:r>
            <a:r>
              <a:rPr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930275" y="2714625"/>
            <a:ext cx="4356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∵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⊥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OE</a:t>
            </a:r>
            <a:r>
              <a:rPr lang="zh-CN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         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（已知）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28688" y="3929063"/>
            <a:ext cx="529907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∵ ∠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BOD 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=</a:t>
            </a:r>
            <a:r>
              <a:rPr lang="en-US" altLang="en-US" sz="2400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1=55</a:t>
            </a:r>
            <a:r>
              <a:rPr lang="zh-CN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°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</a:rPr>
              <a:t> 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（对顶角相等）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任意多边形 17"/>
          <p:cNvSpPr/>
          <p:nvPr/>
        </p:nvSpPr>
        <p:spPr bwMode="auto">
          <a:xfrm>
            <a:off x="-1588" y="0"/>
            <a:ext cx="5437188" cy="6858000"/>
          </a:xfrm>
          <a:custGeom>
            <a:avLst/>
            <a:gdLst>
              <a:gd name="T0" fmla="*/ 0 w 5437991"/>
              <a:gd name="T1" fmla="*/ 0 h 6858000"/>
              <a:gd name="T2" fmla="*/ 5428377 w 5437991"/>
              <a:gd name="T3" fmla="*/ 0 h 6858000"/>
              <a:gd name="T4" fmla="*/ 1630243 w 5437991"/>
              <a:gd name="T5" fmla="*/ 6858000 h 6858000"/>
              <a:gd name="T6" fmla="*/ 0 w 5437991"/>
              <a:gd name="T7" fmla="*/ 6858000 h 6858000"/>
              <a:gd name="T8" fmla="*/ 0 w 5437991"/>
              <a:gd name="T9" fmla="*/ 0 h 6858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37991"/>
              <a:gd name="T16" fmla="*/ 0 h 6858000"/>
              <a:gd name="T17" fmla="*/ 5437991 w 5437991"/>
              <a:gd name="T18" fmla="*/ 6858000 h 6858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37991" h="6858000">
                <a:moveTo>
                  <a:pt x="0" y="0"/>
                </a:moveTo>
                <a:lnTo>
                  <a:pt x="5437991" y="0"/>
                </a:lnTo>
                <a:lnTo>
                  <a:pt x="163312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A1D74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18435" name="Text Box 20"/>
          <p:cNvSpPr txBox="1">
            <a:spLocks noChangeArrowheads="1"/>
          </p:cNvSpPr>
          <p:nvPr/>
        </p:nvSpPr>
        <p:spPr bwMode="auto">
          <a:xfrm>
            <a:off x="1306513" y="1206500"/>
            <a:ext cx="1811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FFFFFF"/>
                </a:solidFill>
                <a:latin typeface="Arial Black" panose="020B0A04020102020204" pitchFamily="34" charset="0"/>
                <a:ea typeface="华文新魏" panose="02010800040101010101" pitchFamily="2" charset="-122"/>
              </a:rPr>
              <a:t>Contents</a:t>
            </a:r>
          </a:p>
        </p:txBody>
      </p:sp>
      <p:sp>
        <p:nvSpPr>
          <p:cNvPr id="18436" name="文本框 20"/>
          <p:cNvSpPr txBox="1">
            <a:spLocks noChangeArrowheads="1"/>
          </p:cNvSpPr>
          <p:nvPr/>
        </p:nvSpPr>
        <p:spPr bwMode="auto">
          <a:xfrm>
            <a:off x="277813" y="828675"/>
            <a:ext cx="13477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8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18437" name="直接连接符 22"/>
          <p:cNvCxnSpPr>
            <a:cxnSpLocks noChangeShapeType="1"/>
          </p:cNvCxnSpPr>
          <p:nvPr/>
        </p:nvCxnSpPr>
        <p:spPr bwMode="auto">
          <a:xfrm>
            <a:off x="571500" y="1628775"/>
            <a:ext cx="2430463" cy="0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8" name="直接连接符 24"/>
          <p:cNvCxnSpPr>
            <a:cxnSpLocks noChangeShapeType="1"/>
          </p:cNvCxnSpPr>
          <p:nvPr/>
        </p:nvCxnSpPr>
        <p:spPr bwMode="auto">
          <a:xfrm>
            <a:off x="1320800" y="534988"/>
            <a:ext cx="0" cy="2124075"/>
          </a:xfrm>
          <a:prstGeom prst="line">
            <a:avLst/>
          </a:prstGeom>
          <a:noFill/>
          <a:ln w="9525">
            <a:solidFill>
              <a:srgbClr val="FFFFFF"/>
            </a:solidFill>
            <a:prstDash val="sys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9" name="椭圆 25"/>
          <p:cNvSpPr>
            <a:spLocks noChangeArrowheads="1"/>
          </p:cNvSpPr>
          <p:nvPr/>
        </p:nvSpPr>
        <p:spPr bwMode="auto">
          <a:xfrm>
            <a:off x="4192588" y="1246188"/>
            <a:ext cx="736600" cy="735012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40" name="椭圆 28"/>
          <p:cNvSpPr>
            <a:spLocks noChangeArrowheads="1"/>
          </p:cNvSpPr>
          <p:nvPr/>
        </p:nvSpPr>
        <p:spPr bwMode="auto">
          <a:xfrm>
            <a:off x="3709988" y="2103438"/>
            <a:ext cx="736600" cy="73660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>
              <a:solidFill>
                <a:srgbClr val="FFFFFF"/>
              </a:solidFill>
              <a:latin typeface="Arial Narrow" panose="020B0606020202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41" name="椭圆 31"/>
          <p:cNvSpPr>
            <a:spLocks noChangeArrowheads="1"/>
          </p:cNvSpPr>
          <p:nvPr/>
        </p:nvSpPr>
        <p:spPr bwMode="auto">
          <a:xfrm>
            <a:off x="4246563" y="1298575"/>
            <a:ext cx="628650" cy="630238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8442" name="椭圆 32"/>
          <p:cNvSpPr>
            <a:spLocks noChangeArrowheads="1"/>
          </p:cNvSpPr>
          <p:nvPr/>
        </p:nvSpPr>
        <p:spPr bwMode="auto">
          <a:xfrm>
            <a:off x="3762375" y="2157413"/>
            <a:ext cx="630238" cy="628650"/>
          </a:xfrm>
          <a:prstGeom prst="ellips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>
                <a:solidFill>
                  <a:srgbClr val="FFFFFF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02</a:t>
            </a:r>
          </a:p>
        </p:txBody>
      </p:sp>
      <p:grpSp>
        <p:nvGrpSpPr>
          <p:cNvPr id="18443" name="组合 23"/>
          <p:cNvGrpSpPr/>
          <p:nvPr/>
        </p:nvGrpSpPr>
        <p:grpSpPr bwMode="auto">
          <a:xfrm>
            <a:off x="3246438" y="2955925"/>
            <a:ext cx="735012" cy="736600"/>
            <a:chOff x="2986088" y="3314700"/>
            <a:chExt cx="735012" cy="736600"/>
          </a:xfrm>
        </p:grpSpPr>
        <p:sp>
          <p:nvSpPr>
            <p:cNvPr id="18455" name="椭圆 29"/>
            <p:cNvSpPr>
              <a:spLocks noChangeArrowheads="1"/>
            </p:cNvSpPr>
            <p:nvPr/>
          </p:nvSpPr>
          <p:spPr bwMode="auto">
            <a:xfrm>
              <a:off x="2986088" y="3314700"/>
              <a:ext cx="735012" cy="73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 Narrow" panose="020B0606020202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456" name="椭圆 33"/>
            <p:cNvSpPr>
              <a:spLocks noChangeArrowheads="1"/>
            </p:cNvSpPr>
            <p:nvPr/>
          </p:nvSpPr>
          <p:spPr bwMode="auto">
            <a:xfrm>
              <a:off x="3038475" y="3367088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18444" name="组合 18"/>
          <p:cNvGrpSpPr/>
          <p:nvPr/>
        </p:nvGrpSpPr>
        <p:grpSpPr bwMode="auto">
          <a:xfrm>
            <a:off x="2773363" y="3849688"/>
            <a:ext cx="735012" cy="735012"/>
            <a:chOff x="2513013" y="4183063"/>
            <a:chExt cx="735012" cy="735012"/>
          </a:xfrm>
        </p:grpSpPr>
        <p:sp>
          <p:nvSpPr>
            <p:cNvPr id="18453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 Narrow" panose="020B0606020202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454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04</a:t>
              </a:r>
            </a:p>
          </p:txBody>
        </p:sp>
      </p:grpSp>
      <p:sp>
        <p:nvSpPr>
          <p:cNvPr id="18445" name="文本框 35"/>
          <p:cNvSpPr txBox="1">
            <a:spLocks noChangeArrowheads="1"/>
          </p:cNvSpPr>
          <p:nvPr/>
        </p:nvSpPr>
        <p:spPr bwMode="auto">
          <a:xfrm>
            <a:off x="4929188" y="1428750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旧知回顾</a:t>
            </a:r>
          </a:p>
        </p:txBody>
      </p:sp>
      <p:sp>
        <p:nvSpPr>
          <p:cNvPr id="18446" name="文本框 36"/>
          <p:cNvSpPr txBox="1">
            <a:spLocks noChangeArrowheads="1"/>
          </p:cNvSpPr>
          <p:nvPr/>
        </p:nvSpPr>
        <p:spPr bwMode="auto">
          <a:xfrm>
            <a:off x="4478338" y="2268538"/>
            <a:ext cx="30749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学习目标</a:t>
            </a:r>
          </a:p>
        </p:txBody>
      </p:sp>
      <p:sp>
        <p:nvSpPr>
          <p:cNvPr id="18447" name="文本框 37"/>
          <p:cNvSpPr txBox="1">
            <a:spLocks noChangeArrowheads="1"/>
          </p:cNvSpPr>
          <p:nvPr/>
        </p:nvSpPr>
        <p:spPr bwMode="auto">
          <a:xfrm>
            <a:off x="3975100" y="3182938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新知探究</a:t>
            </a:r>
          </a:p>
        </p:txBody>
      </p:sp>
      <p:sp>
        <p:nvSpPr>
          <p:cNvPr id="18448" name="文本框 38"/>
          <p:cNvSpPr txBox="1">
            <a:spLocks noChangeArrowheads="1"/>
          </p:cNvSpPr>
          <p:nvPr/>
        </p:nvSpPr>
        <p:spPr bwMode="auto">
          <a:xfrm>
            <a:off x="3494088" y="404971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随堂练习</a:t>
            </a:r>
          </a:p>
        </p:txBody>
      </p:sp>
      <p:grpSp>
        <p:nvGrpSpPr>
          <p:cNvPr id="18449" name="组合 19"/>
          <p:cNvGrpSpPr/>
          <p:nvPr/>
        </p:nvGrpSpPr>
        <p:grpSpPr bwMode="auto">
          <a:xfrm>
            <a:off x="2279650" y="4821238"/>
            <a:ext cx="735013" cy="735012"/>
            <a:chOff x="2513013" y="4183063"/>
            <a:chExt cx="735012" cy="735012"/>
          </a:xfrm>
        </p:grpSpPr>
        <p:sp>
          <p:nvSpPr>
            <p:cNvPr id="18451" name="椭圆 30"/>
            <p:cNvSpPr>
              <a:spLocks noChangeArrowheads="1"/>
            </p:cNvSpPr>
            <p:nvPr/>
          </p:nvSpPr>
          <p:spPr bwMode="auto">
            <a:xfrm>
              <a:off x="2513013" y="4183063"/>
              <a:ext cx="735012" cy="7350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</a:pPr>
              <a:endParaRPr lang="zh-CN" altLang="en-US">
                <a:solidFill>
                  <a:srgbClr val="FFFFFF"/>
                </a:solidFill>
                <a:latin typeface="Arial Narrow" panose="020B0606020202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452" name="椭圆 34"/>
            <p:cNvSpPr>
              <a:spLocks noChangeArrowheads="1"/>
            </p:cNvSpPr>
            <p:nvPr/>
          </p:nvSpPr>
          <p:spPr bwMode="auto">
            <a:xfrm>
              <a:off x="2565400" y="4227513"/>
              <a:ext cx="630238" cy="63023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0" tIns="0" rIns="0" bIns="0" anchor="ctr"/>
            <a:lstStyle/>
            <a:p>
              <a:pPr algn="ctr"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FFFFFF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05</a:t>
              </a:r>
            </a:p>
          </p:txBody>
        </p:sp>
      </p:grpSp>
      <p:sp>
        <p:nvSpPr>
          <p:cNvPr id="18450" name="文本框 38"/>
          <p:cNvSpPr txBox="1">
            <a:spLocks noChangeArrowheads="1"/>
          </p:cNvSpPr>
          <p:nvPr/>
        </p:nvSpPr>
        <p:spPr bwMode="auto">
          <a:xfrm>
            <a:off x="3000375" y="4983163"/>
            <a:ext cx="307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994150" y="4000500"/>
            <a:ext cx="144463" cy="144463"/>
          </a:xfrm>
          <a:prstGeom prst="rect">
            <a:avLst/>
          </a:prstGeom>
          <a:solidFill>
            <a:srgbClr val="FF3300"/>
          </a:solidFill>
          <a:ln w="9525" algn="ctr">
            <a:solidFill>
              <a:srgbClr val="FF33CC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85850" y="4640263"/>
            <a:ext cx="6915150" cy="120015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结论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连接直线外一点与直线上各点的所有线段中，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垂线段最短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993775" y="5854700"/>
            <a:ext cx="3714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简单说成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en-US" altLang="zh-CN" sz="2400" dirty="0">
                <a:solidFill>
                  <a:srgbClr val="CC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垂线段最短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000125" y="1500188"/>
            <a:ext cx="6959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由直线外一点向直线引垂线，这点与垂足间的</a:t>
            </a:r>
            <a:r>
              <a:rPr kumimoji="1"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线段</a:t>
            </a:r>
            <a:r>
              <a:rPr kumimoji="1"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叫做</a:t>
            </a:r>
            <a:r>
              <a:rPr kumimoji="1"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垂线段</a:t>
            </a:r>
            <a:r>
              <a:rPr kumimoji="1" lang="en-US" altLang="zh-CN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kumimoji="1"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>
            <a:off x="2841625" y="4156075"/>
            <a:ext cx="2592388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1" name="Oval 8"/>
          <p:cNvSpPr>
            <a:spLocks noChangeArrowheads="1"/>
          </p:cNvSpPr>
          <p:nvPr/>
        </p:nvSpPr>
        <p:spPr bwMode="auto">
          <a:xfrm>
            <a:off x="3994150" y="2500313"/>
            <a:ext cx="142875" cy="142875"/>
          </a:xfrm>
          <a:prstGeom prst="ellipse">
            <a:avLst/>
          </a:prstGeom>
          <a:solidFill>
            <a:srgbClr val="FF3300"/>
          </a:solidFill>
          <a:ln w="9525" algn="ctr">
            <a:solidFill>
              <a:srgbClr val="FF33CC"/>
            </a:solidFill>
            <a:rou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6872" name="Text Box 9"/>
          <p:cNvSpPr txBox="1">
            <a:spLocks noChangeArrowheads="1"/>
          </p:cNvSpPr>
          <p:nvPr/>
        </p:nvSpPr>
        <p:spPr bwMode="auto">
          <a:xfrm>
            <a:off x="3560763" y="2282825"/>
            <a:ext cx="40481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224463" y="3579813"/>
            <a:ext cx="2984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708400" y="4000500"/>
            <a:ext cx="404813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3994150" y="4070350"/>
            <a:ext cx="142875" cy="142875"/>
          </a:xfrm>
          <a:prstGeom prst="ellipse">
            <a:avLst/>
          </a:prstGeom>
          <a:solidFill>
            <a:srgbClr val="3399FF"/>
          </a:solidFill>
          <a:ln w="9525" algn="ctr">
            <a:solidFill>
              <a:srgbClr val="3399FF"/>
            </a:solidFill>
            <a:rou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065588" y="2571750"/>
            <a:ext cx="0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6877" name="TextBox 28"/>
          <p:cNvSpPr txBox="1">
            <a:spLocks noChangeArrowheads="1"/>
          </p:cNvSpPr>
          <p:nvPr/>
        </p:nvSpPr>
        <p:spPr bwMode="auto">
          <a:xfrm>
            <a:off x="3714750" y="714375"/>
            <a:ext cx="15605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垂线段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0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/>
      <p:bldP spid="20486" grpId="0"/>
      <p:bldP spid="20491" grpId="0"/>
      <p:bldP spid="20492" grpId="0" animBg="1"/>
      <p:bldP spid="204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421188" y="4214813"/>
            <a:ext cx="144462" cy="144462"/>
          </a:xfrm>
          <a:prstGeom prst="rect">
            <a:avLst/>
          </a:prstGeom>
          <a:solidFill>
            <a:srgbClr val="FF3300"/>
          </a:solidFill>
          <a:ln w="9525" algn="ctr">
            <a:solidFill>
              <a:srgbClr val="FF33CC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143000" y="1571625"/>
            <a:ext cx="692943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直线外一点到这条直线的垂线段的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长度，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叫做</a:t>
            </a:r>
            <a:r>
              <a:rPr lang="zh-CN" altLang="en-US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点到直线的距离</a:t>
            </a:r>
            <a:r>
              <a:rPr lang="en-US" altLang="zh-CN" sz="24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400" dirty="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892" name="Line 7"/>
          <p:cNvSpPr>
            <a:spLocks noChangeShapeType="1"/>
          </p:cNvSpPr>
          <p:nvPr/>
        </p:nvSpPr>
        <p:spPr bwMode="auto">
          <a:xfrm>
            <a:off x="3230563" y="4370388"/>
            <a:ext cx="2592387" cy="0"/>
          </a:xfrm>
          <a:prstGeom prst="line">
            <a:avLst/>
          </a:prstGeom>
          <a:noFill/>
          <a:ln w="57150">
            <a:solidFill>
              <a:srgbClr val="FF33CC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3" name="Oval 8"/>
          <p:cNvSpPr>
            <a:spLocks noChangeArrowheads="1"/>
          </p:cNvSpPr>
          <p:nvPr/>
        </p:nvSpPr>
        <p:spPr bwMode="auto">
          <a:xfrm>
            <a:off x="4421188" y="2714625"/>
            <a:ext cx="142875" cy="142875"/>
          </a:xfrm>
          <a:prstGeom prst="ellipse">
            <a:avLst/>
          </a:prstGeom>
          <a:solidFill>
            <a:srgbClr val="FF3300"/>
          </a:solidFill>
          <a:ln w="9525" algn="ctr">
            <a:solidFill>
              <a:srgbClr val="FF33CC"/>
            </a:solidFill>
            <a:rou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3987800" y="2497138"/>
            <a:ext cx="404813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37895" name="Text Box 10"/>
          <p:cNvSpPr txBox="1">
            <a:spLocks noChangeArrowheads="1"/>
          </p:cNvSpPr>
          <p:nvPr/>
        </p:nvSpPr>
        <p:spPr bwMode="auto">
          <a:xfrm>
            <a:off x="5643563" y="3714750"/>
            <a:ext cx="30003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135438" y="4214813"/>
            <a:ext cx="404812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8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4421188" y="4284663"/>
            <a:ext cx="142875" cy="142875"/>
          </a:xfrm>
          <a:prstGeom prst="ellipse">
            <a:avLst/>
          </a:prstGeom>
          <a:solidFill>
            <a:srgbClr val="3399FF"/>
          </a:solidFill>
          <a:ln w="9525" algn="ctr">
            <a:solidFill>
              <a:srgbClr val="3399FF"/>
            </a:solidFill>
            <a:rou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4492625" y="2786063"/>
            <a:ext cx="0" cy="1584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20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6" grpId="0"/>
      <p:bldP spid="20491" grpId="0"/>
      <p:bldP spid="20492" grpId="0" animBg="1"/>
      <p:bldP spid="2049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2"/>
          <p:cNvSpPr txBox="1">
            <a:spLocks noChangeArrowheads="1"/>
          </p:cNvSpPr>
          <p:nvPr/>
        </p:nvSpPr>
        <p:spPr bwMode="auto">
          <a:xfrm>
            <a:off x="1143000" y="996950"/>
            <a:ext cx="7143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思考：如图是一个同学跳远的位置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跳远成绩怎么量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?</a:t>
            </a:r>
          </a:p>
        </p:txBody>
      </p:sp>
      <p:sp>
        <p:nvSpPr>
          <p:cNvPr id="38915" name="Rectangle 13"/>
          <p:cNvSpPr>
            <a:spLocks noChangeArrowheads="1"/>
          </p:cNvSpPr>
          <p:nvPr/>
        </p:nvSpPr>
        <p:spPr bwMode="auto">
          <a:xfrm>
            <a:off x="2214563" y="2643188"/>
            <a:ext cx="2705100" cy="140652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8916" name="Line 14"/>
          <p:cNvSpPr>
            <a:spLocks noChangeShapeType="1"/>
          </p:cNvSpPr>
          <p:nvPr/>
        </p:nvSpPr>
        <p:spPr bwMode="auto">
          <a:xfrm>
            <a:off x="5854700" y="2536825"/>
            <a:ext cx="0" cy="15843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8917" name="Oval 15"/>
          <p:cNvSpPr>
            <a:spLocks noChangeArrowheads="1"/>
          </p:cNvSpPr>
          <p:nvPr/>
        </p:nvSpPr>
        <p:spPr bwMode="auto">
          <a:xfrm>
            <a:off x="3351213" y="3184525"/>
            <a:ext cx="4572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8918" name="Oval 16"/>
          <p:cNvSpPr>
            <a:spLocks noChangeArrowheads="1"/>
          </p:cNvSpPr>
          <p:nvPr/>
        </p:nvSpPr>
        <p:spPr bwMode="auto">
          <a:xfrm>
            <a:off x="3046413" y="3489325"/>
            <a:ext cx="533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3810000" y="3257550"/>
            <a:ext cx="20161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5510213" y="2968625"/>
            <a:ext cx="0" cy="304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5510213" y="2968625"/>
            <a:ext cx="3048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5867400" y="2033588"/>
            <a:ext cx="381000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i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714750" y="2643188"/>
            <a:ext cx="533400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i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5861050" y="2886075"/>
            <a:ext cx="6096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i="1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527" name="Oval 23"/>
          <p:cNvSpPr>
            <a:spLocks noChangeArrowheads="1"/>
          </p:cNvSpPr>
          <p:nvPr/>
        </p:nvSpPr>
        <p:spPr bwMode="auto">
          <a:xfrm>
            <a:off x="3730625" y="3198813"/>
            <a:ext cx="142875" cy="142875"/>
          </a:xfrm>
          <a:prstGeom prst="ellipse">
            <a:avLst/>
          </a:prstGeom>
          <a:solidFill>
            <a:srgbClr val="FF3300"/>
          </a:solidFill>
          <a:ln w="9525" algn="ctr">
            <a:solidFill>
              <a:srgbClr val="FF3300"/>
            </a:solidFill>
            <a:rou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1143000" y="4500563"/>
            <a:ext cx="6715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解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: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过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点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作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PA</a:t>
            </a:r>
            <a:r>
              <a:rPr lang="en-US" altLang="zh-CN" sz="2400" dirty="0" err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⊥</a:t>
            </a:r>
            <a:r>
              <a:rPr lang="en-US" altLang="zh-CN" sz="2400" i="1" dirty="0" err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于点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垂线段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PA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的长度就是该同学的跳远成绩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1" grpId="0" animBg="1"/>
      <p:bldP spid="21522" grpId="0" animBg="1"/>
      <p:bldP spid="21523" grpId="0" animBg="1"/>
      <p:bldP spid="21524" grpId="0" autoUpdateAnimBg="0"/>
      <p:bldP spid="21525" grpId="0" autoUpdateAnimBg="0"/>
      <p:bldP spid="21526" grpId="0" autoUpdateAnimBg="0"/>
      <p:bldP spid="21527" grpId="0" animBg="1"/>
      <p:bldP spid="215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13"/>
          <p:cNvGrpSpPr/>
          <p:nvPr/>
        </p:nvGrpSpPr>
        <p:grpSpPr bwMode="auto">
          <a:xfrm>
            <a:off x="2214563" y="1751013"/>
            <a:ext cx="3954462" cy="3606800"/>
            <a:chOff x="4410075" y="2420938"/>
            <a:chExt cx="3954483" cy="3608114"/>
          </a:xfrm>
        </p:grpSpPr>
        <p:sp>
          <p:nvSpPr>
            <p:cNvPr id="39941" name="Line 3"/>
            <p:cNvSpPr>
              <a:spLocks noChangeShapeType="1"/>
            </p:cNvSpPr>
            <p:nvPr/>
          </p:nvSpPr>
          <p:spPr bwMode="auto">
            <a:xfrm flipH="1">
              <a:off x="4858536" y="2924175"/>
              <a:ext cx="1854999" cy="256970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2" name="Line 4"/>
            <p:cNvSpPr>
              <a:spLocks noChangeShapeType="1"/>
            </p:cNvSpPr>
            <p:nvPr/>
          </p:nvSpPr>
          <p:spPr bwMode="auto">
            <a:xfrm>
              <a:off x="4913313" y="5445125"/>
              <a:ext cx="288131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3" name="Line 5"/>
            <p:cNvSpPr>
              <a:spLocks noChangeShapeType="1"/>
            </p:cNvSpPr>
            <p:nvPr/>
          </p:nvSpPr>
          <p:spPr bwMode="auto">
            <a:xfrm>
              <a:off x="6713538" y="2924175"/>
              <a:ext cx="1081087" cy="25209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4" name="Line 6"/>
            <p:cNvSpPr>
              <a:spLocks noChangeShapeType="1"/>
            </p:cNvSpPr>
            <p:nvPr/>
          </p:nvSpPr>
          <p:spPr bwMode="auto">
            <a:xfrm>
              <a:off x="6713538" y="2924175"/>
              <a:ext cx="0" cy="25209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5" name="Line 7"/>
            <p:cNvSpPr>
              <a:spLocks noChangeShapeType="1"/>
            </p:cNvSpPr>
            <p:nvPr/>
          </p:nvSpPr>
          <p:spPr bwMode="auto">
            <a:xfrm>
              <a:off x="6713538" y="2924175"/>
              <a:ext cx="576262" cy="252095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946" name="Text Box 8"/>
            <p:cNvSpPr txBox="1">
              <a:spLocks noChangeArrowheads="1"/>
            </p:cNvSpPr>
            <p:nvPr/>
          </p:nvSpPr>
          <p:spPr bwMode="auto">
            <a:xfrm>
              <a:off x="6286512" y="5286388"/>
              <a:ext cx="792162" cy="74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9947" name="Text Box 9"/>
            <p:cNvSpPr txBox="1">
              <a:spLocks noChangeArrowheads="1"/>
            </p:cNvSpPr>
            <p:nvPr/>
          </p:nvSpPr>
          <p:spPr bwMode="auto">
            <a:xfrm>
              <a:off x="4410075" y="5214950"/>
              <a:ext cx="792163" cy="74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9948" name="Text Box 10"/>
            <p:cNvSpPr txBox="1">
              <a:spLocks noChangeArrowheads="1"/>
            </p:cNvSpPr>
            <p:nvPr/>
          </p:nvSpPr>
          <p:spPr bwMode="auto">
            <a:xfrm>
              <a:off x="7572396" y="5143513"/>
              <a:ext cx="792162" cy="74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9949" name="Text Box 11"/>
            <p:cNvSpPr txBox="1">
              <a:spLocks noChangeArrowheads="1"/>
            </p:cNvSpPr>
            <p:nvPr/>
          </p:nvSpPr>
          <p:spPr bwMode="auto">
            <a:xfrm>
              <a:off x="6065838" y="2420938"/>
              <a:ext cx="792162" cy="74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39950" name="Text Box 12"/>
            <p:cNvSpPr txBox="1">
              <a:spLocks noChangeArrowheads="1"/>
            </p:cNvSpPr>
            <p:nvPr/>
          </p:nvSpPr>
          <p:spPr bwMode="auto">
            <a:xfrm>
              <a:off x="6929454" y="5286388"/>
              <a:ext cx="792163" cy="742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50000"/>
                </a:spcBef>
              </a:pPr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39939" name="Text Box 13"/>
          <p:cNvSpPr txBox="1">
            <a:spLocks noChangeArrowheads="1"/>
          </p:cNvSpPr>
          <p:nvPr/>
        </p:nvSpPr>
        <p:spPr bwMode="auto">
          <a:xfrm>
            <a:off x="1000125" y="714375"/>
            <a:ext cx="7215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已知：如图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AD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AE 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AC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，能说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AD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的长是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到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BC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的距离吗？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1143000" y="5357813"/>
            <a:ext cx="221456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3200">
                <a:solidFill>
                  <a:srgbClr val="1A10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答：不能</a:t>
            </a:r>
            <a:r>
              <a:rPr kumimoji="1" lang="en-US" altLang="zh-CN" sz="3200">
                <a:solidFill>
                  <a:srgbClr val="1A10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kumimoji="1" lang="zh-CN" altLang="en-US" sz="3200">
              <a:solidFill>
                <a:srgbClr val="1A10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 rot="-2007198">
            <a:off x="3905250" y="3416300"/>
            <a:ext cx="134938" cy="1381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57763" y="3697288"/>
            <a:ext cx="144462" cy="179387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 rot="-2917622">
            <a:off x="3652837" y="4291013"/>
            <a:ext cx="169863" cy="15398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0965" name="Text Box 8"/>
          <p:cNvSpPr txBox="1">
            <a:spLocks noChangeArrowheads="1"/>
          </p:cNvSpPr>
          <p:nvPr/>
        </p:nvSpPr>
        <p:spPr bwMode="auto">
          <a:xfrm>
            <a:off x="957263" y="1308100"/>
            <a:ext cx="71866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、如图，分别过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作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BC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AC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的垂线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2800"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0966" name="Group 9"/>
          <p:cNvGrpSpPr/>
          <p:nvPr/>
        </p:nvGrpSpPr>
        <p:grpSpPr bwMode="auto">
          <a:xfrm>
            <a:off x="2528888" y="2522538"/>
            <a:ext cx="2992437" cy="1866900"/>
            <a:chOff x="3437" y="536"/>
            <a:chExt cx="1885" cy="1176"/>
          </a:xfrm>
        </p:grpSpPr>
        <p:sp>
          <p:nvSpPr>
            <p:cNvPr id="40975" name="Line 10"/>
            <p:cNvSpPr>
              <a:spLocks noChangeShapeType="1"/>
            </p:cNvSpPr>
            <p:nvPr/>
          </p:nvSpPr>
          <p:spPr bwMode="auto">
            <a:xfrm>
              <a:off x="3696" y="1389"/>
              <a:ext cx="817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6" name="Line 11"/>
            <p:cNvSpPr>
              <a:spLocks noChangeShapeType="1"/>
            </p:cNvSpPr>
            <p:nvPr/>
          </p:nvSpPr>
          <p:spPr bwMode="auto">
            <a:xfrm flipV="1">
              <a:off x="4513" y="754"/>
              <a:ext cx="544" cy="63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7" name="Line 12"/>
            <p:cNvSpPr>
              <a:spLocks noChangeShapeType="1"/>
            </p:cNvSpPr>
            <p:nvPr/>
          </p:nvSpPr>
          <p:spPr bwMode="auto">
            <a:xfrm flipH="1">
              <a:off x="3696" y="754"/>
              <a:ext cx="1361" cy="63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8" name="Text Box 13"/>
            <p:cNvSpPr txBox="1">
              <a:spLocks noChangeArrowheads="1"/>
            </p:cNvSpPr>
            <p:nvPr/>
          </p:nvSpPr>
          <p:spPr bwMode="auto">
            <a:xfrm>
              <a:off x="3437" y="1298"/>
              <a:ext cx="27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0979" name="Text Box 14"/>
            <p:cNvSpPr txBox="1">
              <a:spLocks noChangeArrowheads="1"/>
            </p:cNvSpPr>
            <p:nvPr/>
          </p:nvSpPr>
          <p:spPr bwMode="auto">
            <a:xfrm>
              <a:off x="5048" y="536"/>
              <a:ext cx="27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0980" name="Text Box 15"/>
            <p:cNvSpPr txBox="1">
              <a:spLocks noChangeArrowheads="1"/>
            </p:cNvSpPr>
            <p:nvPr/>
          </p:nvSpPr>
          <p:spPr bwMode="auto">
            <a:xfrm>
              <a:off x="4450" y="1344"/>
              <a:ext cx="289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27" name="Line 25"/>
          <p:cNvSpPr>
            <a:spLocks noChangeShapeType="1"/>
          </p:cNvSpPr>
          <p:nvPr/>
        </p:nvSpPr>
        <p:spPr bwMode="auto">
          <a:xfrm flipH="1">
            <a:off x="3459163" y="3862388"/>
            <a:ext cx="792162" cy="1008062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2652713" y="3660775"/>
            <a:ext cx="1512887" cy="11525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>
            <a:off x="4237038" y="3876675"/>
            <a:ext cx="1223962" cy="0"/>
          </a:xfrm>
          <a:prstGeom prst="line">
            <a:avLst/>
          </a:prstGeom>
          <a:noFill/>
          <a:ln w="57150">
            <a:solidFill>
              <a:srgbClr val="FF3300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5100638" y="2652713"/>
            <a:ext cx="0" cy="15113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3833813" y="3013075"/>
            <a:ext cx="647700" cy="1366838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4" name="Text Box 32"/>
          <p:cNvSpPr txBox="1">
            <a:spLocks noChangeArrowheads="1"/>
          </p:cNvSpPr>
          <p:nvPr/>
        </p:nvSpPr>
        <p:spPr bwMode="auto">
          <a:xfrm>
            <a:off x="3576638" y="4524375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i="1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5029200" y="3805238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i="1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3890963" y="2840038"/>
            <a:ext cx="43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i="1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 rot="-1284004">
            <a:off x="3971925" y="2616200"/>
            <a:ext cx="185738" cy="1619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 rot="-3367072">
            <a:off x="3702051" y="3805237"/>
            <a:ext cx="131762" cy="125413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1988" name="Text Box 16"/>
          <p:cNvSpPr txBox="1">
            <a:spLocks noChangeArrowheads="1"/>
          </p:cNvSpPr>
          <p:nvPr/>
        </p:nvSpPr>
        <p:spPr bwMode="auto">
          <a:xfrm>
            <a:off x="936625" y="1017588"/>
            <a:ext cx="58578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、如图，过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分别作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OA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OB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的垂线</a:t>
            </a:r>
          </a:p>
        </p:txBody>
      </p:sp>
      <p:grpSp>
        <p:nvGrpSpPr>
          <p:cNvPr id="41989" name="Group 17"/>
          <p:cNvGrpSpPr/>
          <p:nvPr/>
        </p:nvGrpSpPr>
        <p:grpSpPr bwMode="auto">
          <a:xfrm>
            <a:off x="2106613" y="2160588"/>
            <a:ext cx="2822575" cy="2455862"/>
            <a:chOff x="3288" y="2115"/>
            <a:chExt cx="1778" cy="1547"/>
          </a:xfrm>
        </p:grpSpPr>
        <p:sp>
          <p:nvSpPr>
            <p:cNvPr id="41995" name="Line 18"/>
            <p:cNvSpPr>
              <a:spLocks noChangeShapeType="1"/>
            </p:cNvSpPr>
            <p:nvPr/>
          </p:nvSpPr>
          <p:spPr bwMode="auto">
            <a:xfrm flipV="1">
              <a:off x="3560" y="2296"/>
              <a:ext cx="1225" cy="499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6" name="Line 19"/>
            <p:cNvSpPr>
              <a:spLocks noChangeShapeType="1"/>
            </p:cNvSpPr>
            <p:nvPr/>
          </p:nvSpPr>
          <p:spPr bwMode="auto">
            <a:xfrm>
              <a:off x="3560" y="2795"/>
              <a:ext cx="1180" cy="68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997" name="Oval 20"/>
            <p:cNvSpPr>
              <a:spLocks noChangeArrowheads="1"/>
            </p:cNvSpPr>
            <p:nvPr/>
          </p:nvSpPr>
          <p:spPr bwMode="auto">
            <a:xfrm>
              <a:off x="4649" y="2704"/>
              <a:ext cx="91" cy="91"/>
            </a:xfrm>
            <a:prstGeom prst="ellipse">
              <a:avLst/>
            </a:prstGeom>
            <a:solidFill>
              <a:srgbClr val="FF3300"/>
            </a:solidFill>
            <a:ln w="9525" algn="ctr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en-US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998" name="Text Box 21"/>
            <p:cNvSpPr txBox="1">
              <a:spLocks noChangeArrowheads="1"/>
            </p:cNvSpPr>
            <p:nvPr/>
          </p:nvSpPr>
          <p:spPr bwMode="auto">
            <a:xfrm>
              <a:off x="3288" y="2614"/>
              <a:ext cx="303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41999" name="Text Box 22"/>
            <p:cNvSpPr txBox="1">
              <a:spLocks noChangeArrowheads="1"/>
            </p:cNvSpPr>
            <p:nvPr/>
          </p:nvSpPr>
          <p:spPr bwMode="auto">
            <a:xfrm>
              <a:off x="4792" y="2115"/>
              <a:ext cx="27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2000" name="Text Box 23"/>
            <p:cNvSpPr txBox="1">
              <a:spLocks noChangeArrowheads="1"/>
            </p:cNvSpPr>
            <p:nvPr/>
          </p:nvSpPr>
          <p:spPr bwMode="auto">
            <a:xfrm>
              <a:off x="4740" y="3294"/>
              <a:ext cx="27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2001" name="Text Box 24"/>
            <p:cNvSpPr txBox="1">
              <a:spLocks noChangeArrowheads="1"/>
            </p:cNvSpPr>
            <p:nvPr/>
          </p:nvSpPr>
          <p:spPr bwMode="auto">
            <a:xfrm>
              <a:off x="4792" y="2568"/>
              <a:ext cx="27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32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P</a:t>
              </a:r>
            </a:p>
          </p:txBody>
        </p:sp>
      </p:grpSp>
      <p:sp>
        <p:nvSpPr>
          <p:cNvPr id="32" name="Line 30"/>
          <p:cNvSpPr>
            <a:spLocks noChangeShapeType="1"/>
          </p:cNvSpPr>
          <p:nvPr/>
        </p:nvSpPr>
        <p:spPr bwMode="auto">
          <a:xfrm flipH="1">
            <a:off x="3532188" y="2879725"/>
            <a:ext cx="1008062" cy="1439863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>
            <a:off x="3965575" y="2160588"/>
            <a:ext cx="574675" cy="15113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3529013" y="2157413"/>
            <a:ext cx="525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i="1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3597275" y="4017963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i="1">
                <a:solidFill>
                  <a:schemeClr val="folHlink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1008063" y="4946650"/>
            <a:ext cx="692943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注意</a:t>
            </a:r>
            <a:r>
              <a:rPr lang="en-US" altLang="zh-CN" sz="24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过一点画已知线段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或射线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的垂线 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就是画这条线段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或射线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所在直线的垂线</a:t>
            </a:r>
            <a:r>
              <a:rPr lang="en-US" altLang="zh-CN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en-US" altLang="zh-CN" sz="2000">
              <a:solidFill>
                <a:srgbClr val="0000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2" grpId="0" animBg="1"/>
      <p:bldP spid="33" grpId="0" animBg="1"/>
      <p:bldP spid="37" grpId="0"/>
      <p:bldP spid="38" grpId="0"/>
      <p:bldP spid="4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ChangeArrowheads="1"/>
          </p:cNvSpPr>
          <p:nvPr/>
        </p:nvSpPr>
        <p:spPr bwMode="auto">
          <a:xfrm>
            <a:off x="1071563" y="1214438"/>
            <a:ext cx="70612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、已知点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，与点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的距离是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5cm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的直线可画（          ）</a:t>
            </a:r>
            <a:endParaRPr lang="en-US" altLang="zh-CN" sz="2800"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2800"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A.  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条         </a:t>
            </a:r>
            <a:r>
              <a:rPr lang="zh-CN" altLang="en-US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B.  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条    </a:t>
            </a:r>
            <a:endParaRPr lang="en-US" altLang="zh-CN" sz="2800"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C.  </a:t>
            </a:r>
            <a:r>
              <a:rPr lang="en-US" altLang="zh-CN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条         </a:t>
            </a:r>
            <a:r>
              <a:rPr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D.  </a:t>
            </a:r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无数条 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000250" y="1785938"/>
            <a:ext cx="57626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000125" y="928688"/>
            <a:ext cx="71437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、如图</a:t>
            </a:r>
            <a:r>
              <a:rPr kumimoji="1"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,∠</a:t>
            </a: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ABC</a:t>
            </a:r>
            <a:r>
              <a:rPr kumimoji="1"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=90°,∠1=60°,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过</a:t>
            </a: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作</a:t>
            </a: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AC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的垂线</a:t>
            </a: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BO</a:t>
            </a:r>
            <a:r>
              <a:rPr kumimoji="1"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垂足是</a:t>
            </a: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kumimoji="1"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过</a:t>
            </a: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O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作</a:t>
            </a: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BC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的垂线</a:t>
            </a:r>
            <a:r>
              <a:rPr kumimoji="1"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垂足是</a:t>
            </a: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D</a:t>
            </a:r>
            <a:r>
              <a:rPr kumimoji="1"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若∠</a:t>
            </a:r>
            <a:r>
              <a:rPr kumimoji="1"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1=∠2,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求∠</a:t>
            </a: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ABO</a:t>
            </a:r>
            <a:r>
              <a:rPr kumimoji="1"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,∠</a:t>
            </a:r>
            <a:r>
              <a:rPr kumimoji="1" lang="en-US" altLang="zh-CN" sz="2800" i="1">
                <a:latin typeface="Times New Roman" panose="02020603050405020304" pitchFamily="18" charset="0"/>
                <a:ea typeface="黑体" panose="02010609060101010101" pitchFamily="2" charset="-122"/>
              </a:rPr>
              <a:t>BOD</a:t>
            </a:r>
            <a:r>
              <a:rPr kumimoji="1"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的度数</a:t>
            </a:r>
            <a:r>
              <a:rPr kumimoji="1" lang="en-US" altLang="zh-CN" sz="280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kumimoji="1" lang="en-US" altLang="zh-CN" sz="2800" i="1"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154363" y="3606800"/>
            <a:ext cx="2895600" cy="1752600"/>
          </a:xfrm>
          <a:prstGeom prst="rtTriangle">
            <a:avLst/>
          </a:prstGeom>
          <a:noFill/>
          <a:ln w="762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3154363" y="4121150"/>
            <a:ext cx="76200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3916363" y="412115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6"/>
          <p:cNvGrpSpPr/>
          <p:nvPr/>
        </p:nvGrpSpPr>
        <p:grpSpPr bwMode="auto">
          <a:xfrm rot="-218119">
            <a:off x="3916363" y="5035550"/>
            <a:ext cx="304800" cy="304800"/>
            <a:chOff x="768" y="3540"/>
            <a:chExt cx="192" cy="192"/>
          </a:xfrm>
        </p:grpSpPr>
        <p:sp>
          <p:nvSpPr>
            <p:cNvPr id="44051" name="Line 7"/>
            <p:cNvSpPr>
              <a:spLocks noChangeShapeType="1"/>
            </p:cNvSpPr>
            <p:nvPr/>
          </p:nvSpPr>
          <p:spPr bwMode="auto">
            <a:xfrm>
              <a:off x="768" y="3552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2" name="Line 8"/>
            <p:cNvSpPr>
              <a:spLocks noChangeShapeType="1"/>
            </p:cNvSpPr>
            <p:nvPr/>
          </p:nvSpPr>
          <p:spPr bwMode="auto">
            <a:xfrm>
              <a:off x="948" y="3540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3382963" y="473075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3963988" y="422275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2643188" y="314325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2849563" y="534035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4043" name="Text Box 13"/>
          <p:cNvSpPr txBox="1">
            <a:spLocks noChangeArrowheads="1"/>
          </p:cNvSpPr>
          <p:nvPr/>
        </p:nvSpPr>
        <p:spPr bwMode="auto">
          <a:xfrm>
            <a:off x="6143625" y="52149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4044" name="Text Box 14"/>
          <p:cNvSpPr txBox="1">
            <a:spLocks noChangeArrowheads="1"/>
          </p:cNvSpPr>
          <p:nvPr/>
        </p:nvSpPr>
        <p:spPr bwMode="auto">
          <a:xfrm>
            <a:off x="3763963" y="5324475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3763963" y="3495675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3" name="Group 16"/>
          <p:cNvGrpSpPr/>
          <p:nvPr/>
        </p:nvGrpSpPr>
        <p:grpSpPr bwMode="auto">
          <a:xfrm rot="-9290428">
            <a:off x="3611563" y="3968750"/>
            <a:ext cx="304800" cy="304800"/>
            <a:chOff x="768" y="3540"/>
            <a:chExt cx="192" cy="192"/>
          </a:xfrm>
        </p:grpSpPr>
        <p:sp>
          <p:nvSpPr>
            <p:cNvPr id="44049" name="Line 17"/>
            <p:cNvSpPr>
              <a:spLocks noChangeShapeType="1"/>
            </p:cNvSpPr>
            <p:nvPr/>
          </p:nvSpPr>
          <p:spPr bwMode="auto">
            <a:xfrm>
              <a:off x="768" y="3552"/>
              <a:ext cx="19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050" name="Line 18"/>
            <p:cNvSpPr>
              <a:spLocks noChangeShapeType="1"/>
            </p:cNvSpPr>
            <p:nvPr/>
          </p:nvSpPr>
          <p:spPr bwMode="auto">
            <a:xfrm>
              <a:off x="948" y="3540"/>
              <a:ext cx="0" cy="19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4047" name="Text Box 20"/>
          <p:cNvSpPr txBox="1">
            <a:spLocks noChangeArrowheads="1"/>
          </p:cNvSpPr>
          <p:nvPr/>
        </p:nvSpPr>
        <p:spPr bwMode="auto">
          <a:xfrm rot="-908952">
            <a:off x="3248025" y="49006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rgbClr val="66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44048" name="Text Box 21"/>
          <p:cNvSpPr txBox="1">
            <a:spLocks noChangeArrowheads="1"/>
          </p:cNvSpPr>
          <p:nvPr/>
        </p:nvSpPr>
        <p:spPr bwMode="auto">
          <a:xfrm rot="4156824">
            <a:off x="3881438" y="4206875"/>
            <a:ext cx="490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660066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1976438" y="4071938"/>
            <a:ext cx="48434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∵</a:t>
            </a:r>
            <a:r>
              <a: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BO</a:t>
            </a:r>
            <a:r>
              <a:rPr kumimoji="1"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⊥</a:t>
            </a:r>
            <a:r>
              <a: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AC</a:t>
            </a:r>
            <a:r>
              <a:rPr kumimoji="1"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于</a:t>
            </a:r>
            <a:r>
              <a: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O</a:t>
            </a:r>
            <a:r>
              <a:rPr kumimoji="1" lang="zh-CN" altLang="en-US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点</a:t>
            </a:r>
          </a:p>
        </p:txBody>
      </p:sp>
      <p:grpSp>
        <p:nvGrpSpPr>
          <p:cNvPr id="45059" name="组合 35"/>
          <p:cNvGrpSpPr/>
          <p:nvPr/>
        </p:nvGrpSpPr>
        <p:grpSpPr bwMode="auto">
          <a:xfrm>
            <a:off x="3071813" y="714375"/>
            <a:ext cx="2786062" cy="1878013"/>
            <a:chOff x="5219700" y="3068638"/>
            <a:chExt cx="3787775" cy="2913108"/>
          </a:xfrm>
        </p:grpSpPr>
        <p:sp>
          <p:nvSpPr>
            <p:cNvPr id="45072" name="AutoShape 3"/>
            <p:cNvSpPr>
              <a:spLocks noChangeArrowheads="1"/>
            </p:cNvSpPr>
            <p:nvPr/>
          </p:nvSpPr>
          <p:spPr bwMode="auto">
            <a:xfrm>
              <a:off x="5730875" y="3532188"/>
              <a:ext cx="2895600" cy="1752600"/>
            </a:xfrm>
            <a:prstGeom prst="rtTriangle">
              <a:avLst/>
            </a:prstGeom>
            <a:noFill/>
            <a:ln w="76200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45073" name="Line 4"/>
            <p:cNvSpPr>
              <a:spLocks noChangeShapeType="1"/>
            </p:cNvSpPr>
            <p:nvPr/>
          </p:nvSpPr>
          <p:spPr bwMode="auto">
            <a:xfrm flipV="1">
              <a:off x="5730875" y="4046538"/>
              <a:ext cx="762000" cy="1219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4" name="Line 5"/>
            <p:cNvSpPr>
              <a:spLocks noChangeShapeType="1"/>
            </p:cNvSpPr>
            <p:nvPr/>
          </p:nvSpPr>
          <p:spPr bwMode="auto">
            <a:xfrm>
              <a:off x="6492875" y="4046538"/>
              <a:ext cx="0" cy="12192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5075" name="Group 6"/>
            <p:cNvGrpSpPr/>
            <p:nvPr/>
          </p:nvGrpSpPr>
          <p:grpSpPr bwMode="auto">
            <a:xfrm rot="-218119">
              <a:off x="6492875" y="4960938"/>
              <a:ext cx="304800" cy="304800"/>
              <a:chOff x="768" y="3540"/>
              <a:chExt cx="192" cy="192"/>
            </a:xfrm>
          </p:grpSpPr>
          <p:sp>
            <p:nvSpPr>
              <p:cNvPr id="45088" name="Line 7"/>
              <p:cNvSpPr>
                <a:spLocks noChangeShapeType="1"/>
              </p:cNvSpPr>
              <p:nvPr/>
            </p:nvSpPr>
            <p:spPr bwMode="auto">
              <a:xfrm>
                <a:off x="768" y="3552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9" name="Line 8"/>
              <p:cNvSpPr>
                <a:spLocks noChangeShapeType="1"/>
              </p:cNvSpPr>
              <p:nvPr/>
            </p:nvSpPr>
            <p:spPr bwMode="auto">
              <a:xfrm>
                <a:off x="948" y="3540"/>
                <a:ext cx="0" cy="19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5076" name="Text Box 9"/>
            <p:cNvSpPr txBox="1">
              <a:spLocks noChangeArrowheads="1"/>
            </p:cNvSpPr>
            <p:nvPr/>
          </p:nvSpPr>
          <p:spPr bwMode="auto">
            <a:xfrm>
              <a:off x="5959475" y="46561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</a:p>
          </p:txBody>
        </p:sp>
        <p:sp>
          <p:nvSpPr>
            <p:cNvPr id="45077" name="Text Box 10"/>
            <p:cNvSpPr txBox="1">
              <a:spLocks noChangeArrowheads="1"/>
            </p:cNvSpPr>
            <p:nvPr/>
          </p:nvSpPr>
          <p:spPr bwMode="auto">
            <a:xfrm>
              <a:off x="6540500" y="4148138"/>
              <a:ext cx="609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</a:p>
          </p:txBody>
        </p:sp>
        <p:sp>
          <p:nvSpPr>
            <p:cNvPr id="45078" name="Text Box 11"/>
            <p:cNvSpPr txBox="1">
              <a:spLocks noChangeArrowheads="1"/>
            </p:cNvSpPr>
            <p:nvPr/>
          </p:nvSpPr>
          <p:spPr bwMode="auto">
            <a:xfrm>
              <a:off x="5219700" y="3068638"/>
              <a:ext cx="609601" cy="71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5079" name="Text Box 12"/>
            <p:cNvSpPr txBox="1">
              <a:spLocks noChangeArrowheads="1"/>
            </p:cNvSpPr>
            <p:nvPr/>
          </p:nvSpPr>
          <p:spPr bwMode="auto">
            <a:xfrm>
              <a:off x="5426075" y="5265738"/>
              <a:ext cx="609601" cy="71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5080" name="Text Box 13"/>
            <p:cNvSpPr txBox="1">
              <a:spLocks noChangeArrowheads="1"/>
            </p:cNvSpPr>
            <p:nvPr/>
          </p:nvSpPr>
          <p:spPr bwMode="auto">
            <a:xfrm>
              <a:off x="8397874" y="5249863"/>
              <a:ext cx="609601" cy="71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5081" name="Text Box 14"/>
            <p:cNvSpPr txBox="1">
              <a:spLocks noChangeArrowheads="1"/>
            </p:cNvSpPr>
            <p:nvPr/>
          </p:nvSpPr>
          <p:spPr bwMode="auto">
            <a:xfrm>
              <a:off x="6340474" y="5249863"/>
              <a:ext cx="609601" cy="71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5082" name="Text Box 15"/>
            <p:cNvSpPr txBox="1">
              <a:spLocks noChangeArrowheads="1"/>
            </p:cNvSpPr>
            <p:nvPr/>
          </p:nvSpPr>
          <p:spPr bwMode="auto">
            <a:xfrm>
              <a:off x="6340474" y="3421063"/>
              <a:ext cx="609601" cy="716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O</a:t>
              </a:r>
            </a:p>
          </p:txBody>
        </p:sp>
        <p:grpSp>
          <p:nvGrpSpPr>
            <p:cNvPr id="45083" name="Group 16"/>
            <p:cNvGrpSpPr/>
            <p:nvPr/>
          </p:nvGrpSpPr>
          <p:grpSpPr bwMode="auto">
            <a:xfrm rot="-9290428">
              <a:off x="6188075" y="3894138"/>
              <a:ext cx="304800" cy="304800"/>
              <a:chOff x="768" y="3540"/>
              <a:chExt cx="192" cy="192"/>
            </a:xfrm>
          </p:grpSpPr>
          <p:sp>
            <p:nvSpPr>
              <p:cNvPr id="45086" name="Line 17"/>
              <p:cNvSpPr>
                <a:spLocks noChangeShapeType="1"/>
              </p:cNvSpPr>
              <p:nvPr/>
            </p:nvSpPr>
            <p:spPr bwMode="auto">
              <a:xfrm>
                <a:off x="768" y="3552"/>
                <a:ext cx="192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5087" name="Line 18"/>
              <p:cNvSpPr>
                <a:spLocks noChangeShapeType="1"/>
              </p:cNvSpPr>
              <p:nvPr/>
            </p:nvSpPr>
            <p:spPr bwMode="auto">
              <a:xfrm>
                <a:off x="948" y="3540"/>
                <a:ext cx="0" cy="19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45084" name="Text Box 20"/>
            <p:cNvSpPr txBox="1">
              <a:spLocks noChangeArrowheads="1"/>
            </p:cNvSpPr>
            <p:nvPr/>
          </p:nvSpPr>
          <p:spPr bwMode="auto">
            <a:xfrm>
              <a:off x="5802424" y="4730790"/>
              <a:ext cx="4921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>
                  <a:solidFill>
                    <a:srgbClr val="660066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）</a:t>
              </a:r>
            </a:p>
          </p:txBody>
        </p:sp>
        <p:sp>
          <p:nvSpPr>
            <p:cNvPr id="45085" name="Text Box 21"/>
            <p:cNvSpPr txBox="1">
              <a:spLocks noChangeArrowheads="1"/>
            </p:cNvSpPr>
            <p:nvPr/>
          </p:nvSpPr>
          <p:spPr bwMode="auto">
            <a:xfrm rot="4156824">
              <a:off x="6529114" y="4046767"/>
              <a:ext cx="49053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400">
                  <a:solidFill>
                    <a:srgbClr val="660066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)</a:t>
              </a:r>
            </a:p>
          </p:txBody>
        </p:sp>
      </p:grp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5191125" y="5072063"/>
            <a:ext cx="230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（已知）</a:t>
            </a:r>
          </a:p>
        </p:txBody>
      </p:sp>
      <p:sp>
        <p:nvSpPr>
          <p:cNvPr id="22551" name="Text Box 23"/>
          <p:cNvSpPr txBox="1">
            <a:spLocks noChangeArrowheads="1"/>
          </p:cNvSpPr>
          <p:nvPr/>
        </p:nvSpPr>
        <p:spPr bwMode="auto">
          <a:xfrm>
            <a:off x="1947863" y="2851150"/>
            <a:ext cx="6029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∵∠</a:t>
            </a:r>
            <a:r>
              <a: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ABC 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=90°, ∠1=60°          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5334000" y="2857500"/>
            <a:ext cx="207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  </a:t>
            </a:r>
            <a:r>
              <a:rPr kumimoji="1"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已知  </a:t>
            </a:r>
            <a:r>
              <a:rPr kumimoji="1" lang="en-US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endParaRPr kumimoji="1" lang="zh-CN" altLang="en-US" sz="240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54" name="Text Box 26"/>
          <p:cNvSpPr txBox="1">
            <a:spLocks noChangeArrowheads="1"/>
          </p:cNvSpPr>
          <p:nvPr/>
        </p:nvSpPr>
        <p:spPr bwMode="auto">
          <a:xfrm>
            <a:off x="1976438" y="3429000"/>
            <a:ext cx="3671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∴∠</a:t>
            </a:r>
            <a:r>
              <a: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ABO 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=30°</a:t>
            </a:r>
          </a:p>
        </p:txBody>
      </p:sp>
      <p:sp>
        <p:nvSpPr>
          <p:cNvPr id="22555" name="Text Box 27"/>
          <p:cNvSpPr txBox="1">
            <a:spLocks noChangeArrowheads="1"/>
          </p:cNvSpPr>
          <p:nvPr/>
        </p:nvSpPr>
        <p:spPr bwMode="auto">
          <a:xfrm>
            <a:off x="1905000" y="235743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解：</a:t>
            </a:r>
          </a:p>
        </p:txBody>
      </p: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5048250" y="4000500"/>
            <a:ext cx="2303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（已知）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1976438" y="4594225"/>
            <a:ext cx="367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∴∠</a:t>
            </a:r>
            <a:r>
              <a: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BOC 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=90°</a:t>
            </a:r>
          </a:p>
        </p:txBody>
      </p:sp>
      <p:sp>
        <p:nvSpPr>
          <p:cNvPr id="22558" name="Text Box 30"/>
          <p:cNvSpPr txBox="1">
            <a:spLocks noChangeArrowheads="1"/>
          </p:cNvSpPr>
          <p:nvPr/>
        </p:nvSpPr>
        <p:spPr bwMode="auto">
          <a:xfrm>
            <a:off x="1976438" y="571500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∴∠</a:t>
            </a:r>
            <a:r>
              <a: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BOD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=30°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5191125" y="3429000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（余角定义）</a:t>
            </a:r>
          </a:p>
        </p:txBody>
      </p:sp>
      <p:sp>
        <p:nvSpPr>
          <p:cNvPr id="22560" name="Text Box 32"/>
          <p:cNvSpPr txBox="1">
            <a:spLocks noChangeArrowheads="1"/>
          </p:cNvSpPr>
          <p:nvPr/>
        </p:nvSpPr>
        <p:spPr bwMode="auto">
          <a:xfrm>
            <a:off x="5191125" y="5643563"/>
            <a:ext cx="2881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（余角定义）</a:t>
            </a:r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4762500" y="4500563"/>
            <a:ext cx="3311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  （垂直定义）</a:t>
            </a:r>
          </a:p>
        </p:txBody>
      </p:sp>
      <p:sp>
        <p:nvSpPr>
          <p:cNvPr id="22563" name="Text Box 35"/>
          <p:cNvSpPr txBox="1">
            <a:spLocks noChangeArrowheads="1"/>
          </p:cNvSpPr>
          <p:nvPr/>
        </p:nvSpPr>
        <p:spPr bwMode="auto">
          <a:xfrm>
            <a:off x="1976438" y="5143500"/>
            <a:ext cx="4248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zh-CN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∵</a:t>
            </a:r>
            <a:r>
              <a:rPr kumimoji="1" lang="zh-CN" altLang="en-US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∠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2=∠1=60°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7" grpId="0"/>
      <p:bldP spid="22550" grpId="0" autoUpdateAnimBg="0"/>
      <p:bldP spid="22551" grpId="0" autoUpdateAnimBg="0"/>
      <p:bldP spid="22553" grpId="0" autoUpdateAnimBg="0"/>
      <p:bldP spid="22554" grpId="0" autoUpdateAnimBg="0"/>
      <p:bldP spid="22555" grpId="0" autoUpdateAnimBg="0"/>
      <p:bldP spid="22556" grpId="0" autoUpdateAnimBg="0"/>
      <p:bldP spid="22557" grpId="0" autoUpdateAnimBg="0"/>
      <p:bldP spid="22558" grpId="0" autoUpdateAnimBg="0"/>
      <p:bldP spid="22559" grpId="0" autoUpdateAnimBg="0"/>
      <p:bldP spid="22560" grpId="0" autoUpdateAnimBg="0"/>
      <p:bldP spid="22562" grpId="0" autoUpdateAnimBg="0"/>
      <p:bldP spid="22563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图示 6"/>
          <p:cNvGraphicFramePr/>
          <p:nvPr/>
        </p:nvGraphicFramePr>
        <p:xfrm>
          <a:off x="1428728" y="1428736"/>
          <a:ext cx="6286544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组合 7"/>
          <p:cNvGrpSpPr/>
          <p:nvPr/>
        </p:nvGrpSpPr>
        <p:grpSpPr bwMode="auto">
          <a:xfrm>
            <a:off x="1643063" y="3929063"/>
            <a:ext cx="5929312" cy="852487"/>
            <a:chOff x="1143016" y="1785952"/>
            <a:chExt cx="4566693" cy="851814"/>
          </a:xfrm>
          <a:solidFill>
            <a:schemeClr val="bg2"/>
          </a:solidFill>
        </p:grpSpPr>
        <p:sp>
          <p:nvSpPr>
            <p:cNvPr id="9" name="圆角矩形 8"/>
            <p:cNvSpPr/>
            <p:nvPr/>
          </p:nvSpPr>
          <p:spPr>
            <a:xfrm>
              <a:off x="1143016" y="1785952"/>
              <a:ext cx="4566693" cy="85181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0" name="圆角矩形 4"/>
            <p:cNvSpPr/>
            <p:nvPr/>
          </p:nvSpPr>
          <p:spPr>
            <a:xfrm>
              <a:off x="1184587" y="1827194"/>
              <a:ext cx="4483551" cy="76932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3820" tIns="41910" rIns="83820" bIns="4191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CN" altLang="en-US" sz="2200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直线外一点到这条直线的垂线段的长度，叫做</a:t>
              </a:r>
              <a:r>
                <a:rPr lang="zh-CN" altLang="en-US" sz="2200" dirty="0">
                  <a:solidFill>
                    <a:srgbClr val="FF33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点到直线的距离</a:t>
              </a:r>
              <a:r>
                <a:rPr lang="en-US" altLang="zh-CN" sz="2200" dirty="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.</a:t>
              </a:r>
              <a:endParaRPr lang="zh-CN" altLang="en-US" sz="22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46084" name="矩形 13"/>
          <p:cNvSpPr>
            <a:spLocks noChangeArrowheads="1"/>
          </p:cNvSpPr>
          <p:nvPr/>
        </p:nvSpPr>
        <p:spPr bwMode="auto">
          <a:xfrm>
            <a:off x="3214688" y="5286375"/>
            <a:ext cx="472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习题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8.5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，复习巩固第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题．</a:t>
            </a:r>
          </a:p>
        </p:txBody>
      </p:sp>
      <p:grpSp>
        <p:nvGrpSpPr>
          <p:cNvPr id="46085" name="组合 14"/>
          <p:cNvGrpSpPr/>
          <p:nvPr/>
        </p:nvGrpSpPr>
        <p:grpSpPr bwMode="auto">
          <a:xfrm>
            <a:off x="1665288" y="5286375"/>
            <a:ext cx="1355725" cy="676275"/>
            <a:chOff x="214283" y="5193447"/>
            <a:chExt cx="1356511" cy="675992"/>
          </a:xfrm>
        </p:grpSpPr>
        <p:pic>
          <p:nvPicPr>
            <p:cNvPr id="46089" name="Picture 2" descr="C:\Documents and Settings\Administrator\Local Settings\Temporary Internet Files\Content.IE5\UV41EZ01\MC900234083[1].wmf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14283" y="5193447"/>
              <a:ext cx="1356511" cy="675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90" name="矩形 16"/>
            <p:cNvSpPr>
              <a:spLocks noChangeArrowheads="1"/>
            </p:cNvSpPr>
            <p:nvPr/>
          </p:nvSpPr>
          <p:spPr bwMode="auto">
            <a:xfrm>
              <a:off x="341172" y="5291916"/>
              <a:ext cx="826346" cy="399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>
                  <a:solidFill>
                    <a:srgbClr val="0000FF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作 业</a:t>
              </a:r>
            </a:p>
          </p:txBody>
        </p:sp>
      </p:grpSp>
      <p:sp>
        <p:nvSpPr>
          <p:cNvPr id="11" name="圆角矩形 10">
            <a:hlinkClick r:id="" action="ppaction://hlinkshowjump?jump=endshow"/>
          </p:cNvPr>
          <p:cNvSpPr/>
          <p:nvPr/>
        </p:nvSpPr>
        <p:spPr>
          <a:xfrm>
            <a:off x="7658100" y="6096000"/>
            <a:ext cx="952500" cy="4572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1000125" y="1214438"/>
            <a:ext cx="2800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、什么是邻补角？</a:t>
            </a: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000125" y="1857375"/>
            <a:ext cx="714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两个角有一条公共边，它们的另一边互为反向延长线，具有这种关系的两个角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互为邻补角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Group 60"/>
          <p:cNvGrpSpPr/>
          <p:nvPr/>
        </p:nvGrpSpPr>
        <p:grpSpPr bwMode="auto">
          <a:xfrm>
            <a:off x="2714625" y="4214813"/>
            <a:ext cx="2646363" cy="1343025"/>
            <a:chOff x="3557" y="1050"/>
            <a:chExt cx="2118" cy="1386"/>
          </a:xfrm>
        </p:grpSpPr>
        <p:sp>
          <p:nvSpPr>
            <p:cNvPr id="19462" name="Arc 61"/>
            <p:cNvSpPr/>
            <p:nvPr/>
          </p:nvSpPr>
          <p:spPr bwMode="auto">
            <a:xfrm>
              <a:off x="4465" y="1675"/>
              <a:ext cx="216" cy="147"/>
            </a:xfrm>
            <a:custGeom>
              <a:avLst/>
              <a:gdLst>
                <a:gd name="T0" fmla="*/ 0 w 40907"/>
                <a:gd name="T1" fmla="*/ 0 h 21600"/>
                <a:gd name="T2" fmla="*/ 0 w 40907"/>
                <a:gd name="T3" fmla="*/ 0 h 21600"/>
                <a:gd name="T4" fmla="*/ 0 w 40907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07"/>
                <a:gd name="T10" fmla="*/ 0 h 21600"/>
                <a:gd name="T11" fmla="*/ 40907 w 409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07" h="21600" fill="none" extrusionOk="0">
                  <a:moveTo>
                    <a:pt x="40906" y="7283"/>
                  </a:moveTo>
                  <a:cubicBezTo>
                    <a:pt x="37831" y="15870"/>
                    <a:pt x="29693" y="21599"/>
                    <a:pt x="20572" y="21600"/>
                  </a:cubicBezTo>
                  <a:cubicBezTo>
                    <a:pt x="11178" y="21600"/>
                    <a:pt x="2862" y="15529"/>
                    <a:pt x="-1" y="6583"/>
                  </a:cubicBezTo>
                </a:path>
                <a:path w="40907" h="21600" stroke="0" extrusionOk="0">
                  <a:moveTo>
                    <a:pt x="40906" y="7283"/>
                  </a:moveTo>
                  <a:cubicBezTo>
                    <a:pt x="37831" y="15870"/>
                    <a:pt x="29693" y="21599"/>
                    <a:pt x="20572" y="21600"/>
                  </a:cubicBezTo>
                  <a:cubicBezTo>
                    <a:pt x="11178" y="21600"/>
                    <a:pt x="2862" y="15529"/>
                    <a:pt x="-1" y="6583"/>
                  </a:cubicBezTo>
                  <a:lnTo>
                    <a:pt x="20572" y="0"/>
                  </a:lnTo>
                  <a:lnTo>
                    <a:pt x="40906" y="7283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3" name="Arc 62"/>
            <p:cNvSpPr/>
            <p:nvPr/>
          </p:nvSpPr>
          <p:spPr bwMode="auto">
            <a:xfrm>
              <a:off x="4469" y="1526"/>
              <a:ext cx="204" cy="149"/>
            </a:xfrm>
            <a:custGeom>
              <a:avLst/>
              <a:gdLst>
                <a:gd name="T0" fmla="*/ 0 w 38535"/>
                <a:gd name="T1" fmla="*/ 0 h 21600"/>
                <a:gd name="T2" fmla="*/ 0 w 38535"/>
                <a:gd name="T3" fmla="*/ 0 h 21600"/>
                <a:gd name="T4" fmla="*/ 0 w 38535"/>
                <a:gd name="T5" fmla="*/ 0 h 21600"/>
                <a:gd name="T6" fmla="*/ 0 60000 65536"/>
                <a:gd name="T7" fmla="*/ 0 60000 65536"/>
                <a:gd name="T8" fmla="*/ 0 60000 65536"/>
                <a:gd name="T9" fmla="*/ 0 w 38535"/>
                <a:gd name="T10" fmla="*/ 0 h 21600"/>
                <a:gd name="T11" fmla="*/ 38535 w 385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535" h="21600" fill="none" extrusionOk="0">
                  <a:moveTo>
                    <a:pt x="-1" y="13122"/>
                  </a:moveTo>
                  <a:cubicBezTo>
                    <a:pt x="3395" y="5164"/>
                    <a:pt x="11213" y="-1"/>
                    <a:pt x="19867" y="0"/>
                  </a:cubicBezTo>
                  <a:cubicBezTo>
                    <a:pt x="27556" y="0"/>
                    <a:pt x="34666" y="4088"/>
                    <a:pt x="38534" y="10734"/>
                  </a:cubicBezTo>
                </a:path>
                <a:path w="38535" h="21600" stroke="0" extrusionOk="0">
                  <a:moveTo>
                    <a:pt x="-1" y="13122"/>
                  </a:moveTo>
                  <a:cubicBezTo>
                    <a:pt x="3395" y="5164"/>
                    <a:pt x="11213" y="-1"/>
                    <a:pt x="19867" y="0"/>
                  </a:cubicBezTo>
                  <a:cubicBezTo>
                    <a:pt x="27556" y="0"/>
                    <a:pt x="34666" y="4088"/>
                    <a:pt x="38534" y="10734"/>
                  </a:cubicBezTo>
                  <a:lnTo>
                    <a:pt x="19867" y="21600"/>
                  </a:lnTo>
                  <a:lnTo>
                    <a:pt x="-1" y="13122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4" name="Arc 63"/>
            <p:cNvSpPr/>
            <p:nvPr/>
          </p:nvSpPr>
          <p:spPr bwMode="auto">
            <a:xfrm>
              <a:off x="4704" y="1566"/>
              <a:ext cx="74" cy="190"/>
            </a:xfrm>
            <a:custGeom>
              <a:avLst/>
              <a:gdLst>
                <a:gd name="T0" fmla="*/ 0 w 21600"/>
                <a:gd name="T1" fmla="*/ 0 h 42330"/>
                <a:gd name="T2" fmla="*/ 0 w 21600"/>
                <a:gd name="T3" fmla="*/ 0 h 42330"/>
                <a:gd name="T4" fmla="*/ 0 w 21600"/>
                <a:gd name="T5" fmla="*/ 0 h 4233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330"/>
                <a:gd name="T11" fmla="*/ 21600 w 21600"/>
                <a:gd name="T12" fmla="*/ 42330 h 423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330" fill="none" extrusionOk="0">
                  <a:moveTo>
                    <a:pt x="3969" y="-1"/>
                  </a:moveTo>
                  <a:cubicBezTo>
                    <a:pt x="14190" y="1910"/>
                    <a:pt x="21600" y="10833"/>
                    <a:pt x="21600" y="21232"/>
                  </a:cubicBezTo>
                  <a:cubicBezTo>
                    <a:pt x="21600" y="31377"/>
                    <a:pt x="14539" y="40155"/>
                    <a:pt x="4629" y="42329"/>
                  </a:cubicBezTo>
                </a:path>
                <a:path w="21600" h="42330" stroke="0" extrusionOk="0">
                  <a:moveTo>
                    <a:pt x="3969" y="-1"/>
                  </a:moveTo>
                  <a:cubicBezTo>
                    <a:pt x="14190" y="1910"/>
                    <a:pt x="21600" y="10833"/>
                    <a:pt x="21600" y="21232"/>
                  </a:cubicBezTo>
                  <a:cubicBezTo>
                    <a:pt x="21600" y="31377"/>
                    <a:pt x="14539" y="40155"/>
                    <a:pt x="4629" y="42329"/>
                  </a:cubicBezTo>
                  <a:lnTo>
                    <a:pt x="0" y="21232"/>
                  </a:lnTo>
                  <a:lnTo>
                    <a:pt x="3969" y="-1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5" name="Arc 64"/>
            <p:cNvSpPr/>
            <p:nvPr/>
          </p:nvSpPr>
          <p:spPr bwMode="auto">
            <a:xfrm>
              <a:off x="4320" y="1584"/>
              <a:ext cx="84" cy="201"/>
            </a:xfrm>
            <a:custGeom>
              <a:avLst/>
              <a:gdLst>
                <a:gd name="T0" fmla="*/ 0 w 21600"/>
                <a:gd name="T1" fmla="*/ 0 h 39645"/>
                <a:gd name="T2" fmla="*/ 0 w 21600"/>
                <a:gd name="T3" fmla="*/ 0 h 39645"/>
                <a:gd name="T4" fmla="*/ 0 w 21600"/>
                <a:gd name="T5" fmla="*/ 0 h 3964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645"/>
                <a:gd name="T11" fmla="*/ 21600 w 21600"/>
                <a:gd name="T12" fmla="*/ 39645 h 396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645" fill="none" extrusionOk="0">
                  <a:moveTo>
                    <a:pt x="11219" y="39645"/>
                  </a:moveTo>
                  <a:cubicBezTo>
                    <a:pt x="4301" y="35854"/>
                    <a:pt x="0" y="28592"/>
                    <a:pt x="0" y="20703"/>
                  </a:cubicBezTo>
                  <a:cubicBezTo>
                    <a:pt x="-1" y="11146"/>
                    <a:pt x="6280" y="2725"/>
                    <a:pt x="15439" y="-1"/>
                  </a:cubicBezTo>
                </a:path>
                <a:path w="21600" h="39645" stroke="0" extrusionOk="0">
                  <a:moveTo>
                    <a:pt x="11219" y="39645"/>
                  </a:moveTo>
                  <a:cubicBezTo>
                    <a:pt x="4301" y="35854"/>
                    <a:pt x="0" y="28592"/>
                    <a:pt x="0" y="20703"/>
                  </a:cubicBezTo>
                  <a:cubicBezTo>
                    <a:pt x="-1" y="11146"/>
                    <a:pt x="6280" y="2725"/>
                    <a:pt x="15439" y="-1"/>
                  </a:cubicBezTo>
                  <a:lnTo>
                    <a:pt x="21600" y="20703"/>
                  </a:lnTo>
                  <a:lnTo>
                    <a:pt x="11219" y="39645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66" name="Rectangle 65"/>
            <p:cNvSpPr>
              <a:spLocks noChangeArrowheads="1"/>
            </p:cNvSpPr>
            <p:nvPr/>
          </p:nvSpPr>
          <p:spPr bwMode="auto">
            <a:xfrm>
              <a:off x="4091" y="1501"/>
              <a:ext cx="10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1</a:t>
              </a:r>
              <a:endParaRPr kumimoji="1"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67" name="Rectangle 66"/>
            <p:cNvSpPr>
              <a:spLocks noChangeArrowheads="1"/>
            </p:cNvSpPr>
            <p:nvPr/>
          </p:nvSpPr>
          <p:spPr bwMode="auto">
            <a:xfrm>
              <a:off x="4459" y="1194"/>
              <a:ext cx="10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endParaRPr kumimoji="1"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68" name="Rectangle 67"/>
            <p:cNvSpPr>
              <a:spLocks noChangeArrowheads="1"/>
            </p:cNvSpPr>
            <p:nvPr/>
          </p:nvSpPr>
          <p:spPr bwMode="auto">
            <a:xfrm>
              <a:off x="4857" y="1476"/>
              <a:ext cx="10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3</a:t>
              </a:r>
              <a:endParaRPr kumimoji="1"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69" name="Rectangle 68"/>
            <p:cNvSpPr>
              <a:spLocks noChangeArrowheads="1"/>
            </p:cNvSpPr>
            <p:nvPr/>
          </p:nvSpPr>
          <p:spPr bwMode="auto">
            <a:xfrm>
              <a:off x="4508" y="1808"/>
              <a:ext cx="10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4</a:t>
              </a:r>
              <a:endParaRPr kumimoji="1"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70" name="Rectangle 69"/>
            <p:cNvSpPr>
              <a:spLocks noChangeArrowheads="1"/>
            </p:cNvSpPr>
            <p:nvPr/>
          </p:nvSpPr>
          <p:spPr bwMode="auto">
            <a:xfrm>
              <a:off x="5531" y="1050"/>
              <a:ext cx="14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B</a:t>
              </a:r>
              <a:endParaRPr kumimoji="1"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71" name="Line 70"/>
            <p:cNvSpPr>
              <a:spLocks noChangeShapeType="1"/>
            </p:cNvSpPr>
            <p:nvPr/>
          </p:nvSpPr>
          <p:spPr bwMode="auto">
            <a:xfrm flipV="1">
              <a:off x="3744" y="1117"/>
              <a:ext cx="1736" cy="10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2" name="Line 71"/>
            <p:cNvSpPr>
              <a:spLocks noChangeShapeType="1"/>
            </p:cNvSpPr>
            <p:nvPr/>
          </p:nvSpPr>
          <p:spPr bwMode="auto">
            <a:xfrm>
              <a:off x="3841" y="1303"/>
              <a:ext cx="1579" cy="81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73" name="Rectangle 72"/>
            <p:cNvSpPr>
              <a:spLocks noChangeArrowheads="1"/>
            </p:cNvSpPr>
            <p:nvPr/>
          </p:nvSpPr>
          <p:spPr bwMode="auto">
            <a:xfrm>
              <a:off x="3557" y="2102"/>
              <a:ext cx="15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</a:t>
              </a:r>
              <a:endParaRPr kumimoji="1"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74" name="Rectangle 73"/>
            <p:cNvSpPr>
              <a:spLocks noChangeArrowheads="1"/>
            </p:cNvSpPr>
            <p:nvPr/>
          </p:nvSpPr>
          <p:spPr bwMode="auto">
            <a:xfrm>
              <a:off x="3639" y="1088"/>
              <a:ext cx="14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C</a:t>
              </a:r>
              <a:endParaRPr kumimoji="1"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75" name="Rectangle 74"/>
            <p:cNvSpPr>
              <a:spLocks noChangeArrowheads="1"/>
            </p:cNvSpPr>
            <p:nvPr/>
          </p:nvSpPr>
          <p:spPr bwMode="auto">
            <a:xfrm>
              <a:off x="5502" y="2077"/>
              <a:ext cx="15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D</a:t>
              </a:r>
              <a:endParaRPr kumimoji="1" lang="en-US" altLang="zh-CN" sz="240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476" name="Rectangle 75"/>
            <p:cNvSpPr>
              <a:spLocks noChangeArrowheads="1"/>
            </p:cNvSpPr>
            <p:nvPr/>
          </p:nvSpPr>
          <p:spPr bwMode="auto">
            <a:xfrm>
              <a:off x="4529" y="1464"/>
              <a:ext cx="2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9477" name="Oval 76"/>
            <p:cNvSpPr>
              <a:spLocks noChangeArrowheads="1"/>
            </p:cNvSpPr>
            <p:nvPr/>
          </p:nvSpPr>
          <p:spPr bwMode="auto">
            <a:xfrm>
              <a:off x="4548" y="1652"/>
              <a:ext cx="56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矩形 44"/>
          <p:cNvSpPr>
            <a:spLocks noChangeArrowheads="1"/>
          </p:cNvSpPr>
          <p:nvPr/>
        </p:nvSpPr>
        <p:spPr bwMode="auto">
          <a:xfrm>
            <a:off x="2071688" y="3500438"/>
            <a:ext cx="4000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例如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∠1</a:t>
            </a:r>
            <a:r>
              <a:rPr kumimoji="1"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kumimoji="1"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，∠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kumimoji="1"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071563" y="1000125"/>
            <a:ext cx="28003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、什么是对顶角？</a:t>
            </a:r>
          </a:p>
        </p:txBody>
      </p:sp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1000125" y="1685925"/>
            <a:ext cx="7072313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两个角有一个公共的顶点，并且一个角的两边分别是另一个角的两边的反向延长线，具有这种关系的两个角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互为对顶角</a:t>
            </a:r>
            <a:r>
              <a:rPr lang="en-US" altLang="zh-CN" sz="24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kumimoji="1" lang="zh-CN" altLang="en-US" sz="2400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85938" y="3786188"/>
            <a:ext cx="5572125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例如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∠1</a:t>
            </a:r>
            <a:r>
              <a:rPr kumimoji="1"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kumimoji="1"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，∠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kumimoji="1"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和∠</a:t>
            </a:r>
            <a:r>
              <a: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4 </a:t>
            </a:r>
            <a:r>
              <a:rPr kumimoji="1"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且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对顶角相等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5" name="Group 60"/>
          <p:cNvGrpSpPr/>
          <p:nvPr/>
        </p:nvGrpSpPr>
        <p:grpSpPr bwMode="auto">
          <a:xfrm>
            <a:off x="2786063" y="4714875"/>
            <a:ext cx="2630487" cy="1343025"/>
            <a:chOff x="3557" y="1050"/>
            <a:chExt cx="2106" cy="1386"/>
          </a:xfrm>
        </p:grpSpPr>
        <p:sp>
          <p:nvSpPr>
            <p:cNvPr id="20486" name="Arc 61"/>
            <p:cNvSpPr/>
            <p:nvPr/>
          </p:nvSpPr>
          <p:spPr bwMode="auto">
            <a:xfrm>
              <a:off x="4465" y="1675"/>
              <a:ext cx="216" cy="147"/>
            </a:xfrm>
            <a:custGeom>
              <a:avLst/>
              <a:gdLst>
                <a:gd name="T0" fmla="*/ 0 w 40907"/>
                <a:gd name="T1" fmla="*/ 0 h 21600"/>
                <a:gd name="T2" fmla="*/ 0 w 40907"/>
                <a:gd name="T3" fmla="*/ 0 h 21600"/>
                <a:gd name="T4" fmla="*/ 0 w 40907"/>
                <a:gd name="T5" fmla="*/ 0 h 21600"/>
                <a:gd name="T6" fmla="*/ 0 60000 65536"/>
                <a:gd name="T7" fmla="*/ 0 60000 65536"/>
                <a:gd name="T8" fmla="*/ 0 60000 65536"/>
                <a:gd name="T9" fmla="*/ 0 w 40907"/>
                <a:gd name="T10" fmla="*/ 0 h 21600"/>
                <a:gd name="T11" fmla="*/ 40907 w 40907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907" h="21600" fill="none" extrusionOk="0">
                  <a:moveTo>
                    <a:pt x="40906" y="7283"/>
                  </a:moveTo>
                  <a:cubicBezTo>
                    <a:pt x="37831" y="15870"/>
                    <a:pt x="29693" y="21599"/>
                    <a:pt x="20572" y="21600"/>
                  </a:cubicBezTo>
                  <a:cubicBezTo>
                    <a:pt x="11178" y="21600"/>
                    <a:pt x="2862" y="15529"/>
                    <a:pt x="-1" y="6583"/>
                  </a:cubicBezTo>
                </a:path>
                <a:path w="40907" h="21600" stroke="0" extrusionOk="0">
                  <a:moveTo>
                    <a:pt x="40906" y="7283"/>
                  </a:moveTo>
                  <a:cubicBezTo>
                    <a:pt x="37831" y="15870"/>
                    <a:pt x="29693" y="21599"/>
                    <a:pt x="20572" y="21600"/>
                  </a:cubicBezTo>
                  <a:cubicBezTo>
                    <a:pt x="11178" y="21600"/>
                    <a:pt x="2862" y="15529"/>
                    <a:pt x="-1" y="6583"/>
                  </a:cubicBezTo>
                  <a:lnTo>
                    <a:pt x="20572" y="0"/>
                  </a:lnTo>
                  <a:lnTo>
                    <a:pt x="40906" y="7283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7" name="Arc 62"/>
            <p:cNvSpPr/>
            <p:nvPr/>
          </p:nvSpPr>
          <p:spPr bwMode="auto">
            <a:xfrm>
              <a:off x="4469" y="1526"/>
              <a:ext cx="204" cy="149"/>
            </a:xfrm>
            <a:custGeom>
              <a:avLst/>
              <a:gdLst>
                <a:gd name="T0" fmla="*/ 0 w 38535"/>
                <a:gd name="T1" fmla="*/ 0 h 21600"/>
                <a:gd name="T2" fmla="*/ 0 w 38535"/>
                <a:gd name="T3" fmla="*/ 0 h 21600"/>
                <a:gd name="T4" fmla="*/ 0 w 38535"/>
                <a:gd name="T5" fmla="*/ 0 h 21600"/>
                <a:gd name="T6" fmla="*/ 0 60000 65536"/>
                <a:gd name="T7" fmla="*/ 0 60000 65536"/>
                <a:gd name="T8" fmla="*/ 0 60000 65536"/>
                <a:gd name="T9" fmla="*/ 0 w 38535"/>
                <a:gd name="T10" fmla="*/ 0 h 21600"/>
                <a:gd name="T11" fmla="*/ 38535 w 3853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535" h="21600" fill="none" extrusionOk="0">
                  <a:moveTo>
                    <a:pt x="-1" y="13122"/>
                  </a:moveTo>
                  <a:cubicBezTo>
                    <a:pt x="3395" y="5164"/>
                    <a:pt x="11213" y="-1"/>
                    <a:pt x="19867" y="0"/>
                  </a:cubicBezTo>
                  <a:cubicBezTo>
                    <a:pt x="27556" y="0"/>
                    <a:pt x="34666" y="4088"/>
                    <a:pt x="38534" y="10734"/>
                  </a:cubicBezTo>
                </a:path>
                <a:path w="38535" h="21600" stroke="0" extrusionOk="0">
                  <a:moveTo>
                    <a:pt x="-1" y="13122"/>
                  </a:moveTo>
                  <a:cubicBezTo>
                    <a:pt x="3395" y="5164"/>
                    <a:pt x="11213" y="-1"/>
                    <a:pt x="19867" y="0"/>
                  </a:cubicBezTo>
                  <a:cubicBezTo>
                    <a:pt x="27556" y="0"/>
                    <a:pt x="34666" y="4088"/>
                    <a:pt x="38534" y="10734"/>
                  </a:cubicBezTo>
                  <a:lnTo>
                    <a:pt x="19867" y="21600"/>
                  </a:lnTo>
                  <a:lnTo>
                    <a:pt x="-1" y="13122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8" name="Arc 63"/>
            <p:cNvSpPr/>
            <p:nvPr/>
          </p:nvSpPr>
          <p:spPr bwMode="auto">
            <a:xfrm>
              <a:off x="4704" y="1566"/>
              <a:ext cx="74" cy="190"/>
            </a:xfrm>
            <a:custGeom>
              <a:avLst/>
              <a:gdLst>
                <a:gd name="T0" fmla="*/ 0 w 21600"/>
                <a:gd name="T1" fmla="*/ 0 h 42330"/>
                <a:gd name="T2" fmla="*/ 0 w 21600"/>
                <a:gd name="T3" fmla="*/ 0 h 42330"/>
                <a:gd name="T4" fmla="*/ 0 w 21600"/>
                <a:gd name="T5" fmla="*/ 0 h 4233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2330"/>
                <a:gd name="T11" fmla="*/ 21600 w 21600"/>
                <a:gd name="T12" fmla="*/ 42330 h 423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2330" fill="none" extrusionOk="0">
                  <a:moveTo>
                    <a:pt x="3969" y="-1"/>
                  </a:moveTo>
                  <a:cubicBezTo>
                    <a:pt x="14190" y="1910"/>
                    <a:pt x="21600" y="10833"/>
                    <a:pt x="21600" y="21232"/>
                  </a:cubicBezTo>
                  <a:cubicBezTo>
                    <a:pt x="21600" y="31377"/>
                    <a:pt x="14539" y="40155"/>
                    <a:pt x="4629" y="42329"/>
                  </a:cubicBezTo>
                </a:path>
                <a:path w="21600" h="42330" stroke="0" extrusionOk="0">
                  <a:moveTo>
                    <a:pt x="3969" y="-1"/>
                  </a:moveTo>
                  <a:cubicBezTo>
                    <a:pt x="14190" y="1910"/>
                    <a:pt x="21600" y="10833"/>
                    <a:pt x="21600" y="21232"/>
                  </a:cubicBezTo>
                  <a:cubicBezTo>
                    <a:pt x="21600" y="31377"/>
                    <a:pt x="14539" y="40155"/>
                    <a:pt x="4629" y="42329"/>
                  </a:cubicBezTo>
                  <a:lnTo>
                    <a:pt x="0" y="21232"/>
                  </a:lnTo>
                  <a:lnTo>
                    <a:pt x="3969" y="-1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89" name="Arc 64"/>
            <p:cNvSpPr/>
            <p:nvPr/>
          </p:nvSpPr>
          <p:spPr bwMode="auto">
            <a:xfrm>
              <a:off x="4320" y="1584"/>
              <a:ext cx="84" cy="201"/>
            </a:xfrm>
            <a:custGeom>
              <a:avLst/>
              <a:gdLst>
                <a:gd name="T0" fmla="*/ 0 w 21600"/>
                <a:gd name="T1" fmla="*/ 0 h 39645"/>
                <a:gd name="T2" fmla="*/ 0 w 21600"/>
                <a:gd name="T3" fmla="*/ 0 h 39645"/>
                <a:gd name="T4" fmla="*/ 0 w 21600"/>
                <a:gd name="T5" fmla="*/ 0 h 39645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645"/>
                <a:gd name="T11" fmla="*/ 21600 w 21600"/>
                <a:gd name="T12" fmla="*/ 39645 h 396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645" fill="none" extrusionOk="0">
                  <a:moveTo>
                    <a:pt x="11219" y="39645"/>
                  </a:moveTo>
                  <a:cubicBezTo>
                    <a:pt x="4301" y="35854"/>
                    <a:pt x="0" y="28592"/>
                    <a:pt x="0" y="20703"/>
                  </a:cubicBezTo>
                  <a:cubicBezTo>
                    <a:pt x="-1" y="11146"/>
                    <a:pt x="6280" y="2725"/>
                    <a:pt x="15439" y="-1"/>
                  </a:cubicBezTo>
                </a:path>
                <a:path w="21600" h="39645" stroke="0" extrusionOk="0">
                  <a:moveTo>
                    <a:pt x="11219" y="39645"/>
                  </a:moveTo>
                  <a:cubicBezTo>
                    <a:pt x="4301" y="35854"/>
                    <a:pt x="0" y="28592"/>
                    <a:pt x="0" y="20703"/>
                  </a:cubicBezTo>
                  <a:cubicBezTo>
                    <a:pt x="-1" y="11146"/>
                    <a:pt x="6280" y="2725"/>
                    <a:pt x="15439" y="-1"/>
                  </a:cubicBezTo>
                  <a:lnTo>
                    <a:pt x="21600" y="20703"/>
                  </a:lnTo>
                  <a:lnTo>
                    <a:pt x="11219" y="39645"/>
                  </a:lnTo>
                  <a:close/>
                </a:path>
              </a:pathLst>
            </a:custGeom>
            <a:noFill/>
            <a:ln w="38100">
              <a:solidFill>
                <a:srgbClr val="01010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0" name="Rectangle 65"/>
            <p:cNvSpPr>
              <a:spLocks noChangeArrowheads="1"/>
            </p:cNvSpPr>
            <p:nvPr/>
          </p:nvSpPr>
          <p:spPr bwMode="auto">
            <a:xfrm>
              <a:off x="4091" y="1501"/>
              <a:ext cx="10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0491" name="Rectangle 66"/>
            <p:cNvSpPr>
              <a:spLocks noChangeArrowheads="1"/>
            </p:cNvSpPr>
            <p:nvPr/>
          </p:nvSpPr>
          <p:spPr bwMode="auto">
            <a:xfrm>
              <a:off x="4459" y="1194"/>
              <a:ext cx="10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0492" name="Rectangle 67"/>
            <p:cNvSpPr>
              <a:spLocks noChangeArrowheads="1"/>
            </p:cNvSpPr>
            <p:nvPr/>
          </p:nvSpPr>
          <p:spPr bwMode="auto">
            <a:xfrm>
              <a:off x="4857" y="1476"/>
              <a:ext cx="10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0493" name="Rectangle 68"/>
            <p:cNvSpPr>
              <a:spLocks noChangeArrowheads="1"/>
            </p:cNvSpPr>
            <p:nvPr/>
          </p:nvSpPr>
          <p:spPr bwMode="auto">
            <a:xfrm>
              <a:off x="4508" y="1808"/>
              <a:ext cx="109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>
                  <a:solidFill>
                    <a:srgbClr val="00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4</a:t>
              </a:r>
              <a:endParaRPr kumimoji="1" lang="en-US" altLang="zh-CN" sz="24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0494" name="Rectangle 69"/>
            <p:cNvSpPr>
              <a:spLocks noChangeArrowheads="1"/>
            </p:cNvSpPr>
            <p:nvPr/>
          </p:nvSpPr>
          <p:spPr bwMode="auto">
            <a:xfrm>
              <a:off x="5531" y="1050"/>
              <a:ext cx="1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B</a:t>
              </a:r>
              <a:endPara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495" name="Line 70"/>
            <p:cNvSpPr>
              <a:spLocks noChangeShapeType="1"/>
            </p:cNvSpPr>
            <p:nvPr/>
          </p:nvSpPr>
          <p:spPr bwMode="auto">
            <a:xfrm flipV="1">
              <a:off x="3744" y="1117"/>
              <a:ext cx="1736" cy="10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6" name="Line 71"/>
            <p:cNvSpPr>
              <a:spLocks noChangeShapeType="1"/>
            </p:cNvSpPr>
            <p:nvPr/>
          </p:nvSpPr>
          <p:spPr bwMode="auto">
            <a:xfrm>
              <a:off x="3841" y="1303"/>
              <a:ext cx="1579" cy="81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7" name="Rectangle 72"/>
            <p:cNvSpPr>
              <a:spLocks noChangeArrowheads="1"/>
            </p:cNvSpPr>
            <p:nvPr/>
          </p:nvSpPr>
          <p:spPr bwMode="auto">
            <a:xfrm>
              <a:off x="3557" y="2102"/>
              <a:ext cx="13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</a:t>
              </a:r>
              <a:endPara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498" name="Rectangle 73"/>
            <p:cNvSpPr>
              <a:spLocks noChangeArrowheads="1"/>
            </p:cNvSpPr>
            <p:nvPr/>
          </p:nvSpPr>
          <p:spPr bwMode="auto">
            <a:xfrm>
              <a:off x="3639" y="1088"/>
              <a:ext cx="14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C</a:t>
              </a:r>
              <a:endPara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499" name="Rectangle 74"/>
            <p:cNvSpPr>
              <a:spLocks noChangeArrowheads="1"/>
            </p:cNvSpPr>
            <p:nvPr/>
          </p:nvSpPr>
          <p:spPr bwMode="auto">
            <a:xfrm>
              <a:off x="5502" y="2077"/>
              <a:ext cx="155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kumimoji="1" lang="en-US" altLang="zh-CN" sz="2100" i="1">
                  <a:solidFill>
                    <a:srgbClr val="000000"/>
                  </a:solidFill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D</a:t>
              </a:r>
              <a:endParaRPr kumimoji="1"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0500" name="Rectangle 75"/>
            <p:cNvSpPr>
              <a:spLocks noChangeArrowheads="1"/>
            </p:cNvSpPr>
            <p:nvPr/>
          </p:nvSpPr>
          <p:spPr bwMode="auto">
            <a:xfrm>
              <a:off x="4529" y="1464"/>
              <a:ext cx="290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kumimoji="1" lang="en-US" altLang="zh-CN" sz="240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o</a:t>
              </a:r>
            </a:p>
          </p:txBody>
        </p:sp>
        <p:sp>
          <p:nvSpPr>
            <p:cNvPr id="20501" name="Oval 76"/>
            <p:cNvSpPr>
              <a:spLocks noChangeArrowheads="1"/>
            </p:cNvSpPr>
            <p:nvPr/>
          </p:nvSpPr>
          <p:spPr bwMode="auto">
            <a:xfrm>
              <a:off x="4548" y="1652"/>
              <a:ext cx="56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/>
              <a:endParaRPr lang="zh-CN" altLang="zh-CN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8"/>
          <p:cNvSpPr txBox="1">
            <a:spLocks noChangeArrowheads="1"/>
          </p:cNvSpPr>
          <p:nvPr/>
        </p:nvSpPr>
        <p:spPr bwMode="auto">
          <a:xfrm>
            <a:off x="1017588" y="857250"/>
            <a:ext cx="728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3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、如图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直线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相交于点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O. 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若</a:t>
            </a:r>
            <a:r>
              <a:rPr lang="zh-CN" altLang="en-US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AOC+∠BOD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=100°,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求各角的度数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grpSp>
        <p:nvGrpSpPr>
          <p:cNvPr id="21507" name="Group 18"/>
          <p:cNvGrpSpPr/>
          <p:nvPr/>
        </p:nvGrpSpPr>
        <p:grpSpPr bwMode="auto">
          <a:xfrm>
            <a:off x="2786063" y="2071688"/>
            <a:ext cx="2578100" cy="1624012"/>
            <a:chOff x="3696" y="710"/>
            <a:chExt cx="1722" cy="1108"/>
          </a:xfrm>
        </p:grpSpPr>
        <p:sp>
          <p:nvSpPr>
            <p:cNvPr id="21510" name="Line 11"/>
            <p:cNvSpPr>
              <a:spLocks noChangeShapeType="1"/>
            </p:cNvSpPr>
            <p:nvPr/>
          </p:nvSpPr>
          <p:spPr bwMode="auto">
            <a:xfrm>
              <a:off x="3984" y="960"/>
              <a:ext cx="120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1" name="Line 12"/>
            <p:cNvSpPr>
              <a:spLocks noChangeShapeType="1"/>
            </p:cNvSpPr>
            <p:nvPr/>
          </p:nvSpPr>
          <p:spPr bwMode="auto">
            <a:xfrm flipV="1">
              <a:off x="3984" y="912"/>
              <a:ext cx="1104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12" name="Text Box 13"/>
            <p:cNvSpPr txBox="1">
              <a:spLocks noChangeArrowheads="1"/>
            </p:cNvSpPr>
            <p:nvPr/>
          </p:nvSpPr>
          <p:spPr bwMode="auto">
            <a:xfrm>
              <a:off x="3696" y="807"/>
              <a:ext cx="249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1513" name="Text Box 14"/>
            <p:cNvSpPr txBox="1">
              <a:spLocks noChangeArrowheads="1"/>
            </p:cNvSpPr>
            <p:nvPr/>
          </p:nvSpPr>
          <p:spPr bwMode="auto">
            <a:xfrm>
              <a:off x="3744" y="1392"/>
              <a:ext cx="260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1514" name="Text Box 15"/>
            <p:cNvSpPr txBox="1">
              <a:spLocks noChangeArrowheads="1"/>
            </p:cNvSpPr>
            <p:nvPr/>
          </p:nvSpPr>
          <p:spPr bwMode="auto">
            <a:xfrm>
              <a:off x="5169" y="1422"/>
              <a:ext cx="249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1515" name="Text Box 16"/>
            <p:cNvSpPr txBox="1">
              <a:spLocks noChangeArrowheads="1"/>
            </p:cNvSpPr>
            <p:nvPr/>
          </p:nvSpPr>
          <p:spPr bwMode="auto">
            <a:xfrm>
              <a:off x="5136" y="710"/>
              <a:ext cx="27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21516" name="Text Box 17"/>
            <p:cNvSpPr txBox="1">
              <a:spLocks noChangeArrowheads="1"/>
            </p:cNvSpPr>
            <p:nvPr/>
          </p:nvSpPr>
          <p:spPr bwMode="auto">
            <a:xfrm>
              <a:off x="4464" y="1248"/>
              <a:ext cx="272" cy="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143000" y="3429000"/>
            <a:ext cx="1071563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zh-CN" sz="24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解：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143000" y="4000500"/>
            <a:ext cx="6858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∵</a:t>
            </a:r>
            <a:r>
              <a:rPr lang="zh-CN" altLang="en-US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∠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AOC+∠BOD 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=100°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且两角互为对顶角</a:t>
            </a:r>
            <a:endParaRPr lang="en-US" altLang="zh-CN" sz="24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∴依据对顶角相等的性质可得</a:t>
            </a:r>
            <a:endParaRPr lang="en-US" altLang="zh-CN" sz="24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400" i="1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AOC =∠BOD 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= 50°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en-US" altLang="zh-CN" sz="24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∴</a:t>
            </a:r>
            <a:r>
              <a:rPr lang="zh-CN" altLang="en-US" sz="2400" i="1">
                <a:latin typeface="Times New Roman" panose="02020603050405020304" pitchFamily="18" charset="0"/>
                <a:ea typeface="黑体" panose="02010609060101010101" pitchFamily="2" charset="-122"/>
              </a:rPr>
              <a:t>∠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AOD =∠BOC 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= 130°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71563" y="1789113"/>
            <a:ext cx="7072312" cy="3568700"/>
          </a:xfrm>
          <a:prstGeom prst="roundRect">
            <a:avLst>
              <a:gd name="adj" fmla="val 7597"/>
            </a:avLst>
          </a:prstGeom>
          <a:noFill/>
          <a:ln>
            <a:solidFill>
              <a:schemeClr val="accent1">
                <a:lumMod val="65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了解垂直、垂线的概念，会用符号表示两条直线互相垂直，并会判断两直线的垂直关系；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通过画垂线，感受过一点能且只能画一条直线与已知直线垂直；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了解垂线段的概念及垂线段最短的性质，体会点到直线距离的意义．</a:t>
            </a:r>
            <a:r>
              <a:rPr lang="en-US" sz="2400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400" dirty="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Rectangle 65"/>
          <p:cNvSpPr>
            <a:spLocks noChangeArrowheads="1"/>
          </p:cNvSpPr>
          <p:nvPr/>
        </p:nvSpPr>
        <p:spPr bwMode="auto">
          <a:xfrm>
            <a:off x="4149725" y="4295775"/>
            <a:ext cx="215900" cy="215900"/>
          </a:xfrm>
          <a:prstGeom prst="rect">
            <a:avLst/>
          </a:prstGeom>
          <a:solidFill>
            <a:schemeClr val="accent1"/>
          </a:solidFill>
          <a:ln w="38100">
            <a:solidFill>
              <a:srgbClr val="CC0066"/>
            </a:solidFill>
            <a:miter lim="800000"/>
          </a:ln>
        </p:spPr>
        <p:txBody>
          <a:bodyPr wrap="none" anchor="ctr"/>
          <a:lstStyle/>
          <a:p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3555" name="Group 10"/>
          <p:cNvGrpSpPr/>
          <p:nvPr/>
        </p:nvGrpSpPr>
        <p:grpSpPr bwMode="auto">
          <a:xfrm>
            <a:off x="2262188" y="4510088"/>
            <a:ext cx="3600450" cy="152400"/>
            <a:chOff x="2009" y="2341"/>
            <a:chExt cx="2268" cy="96"/>
          </a:xfrm>
        </p:grpSpPr>
        <p:sp>
          <p:nvSpPr>
            <p:cNvPr id="23595" name="Rectangle 6" descr="栎木"/>
            <p:cNvSpPr>
              <a:spLocks noChangeArrowheads="1"/>
            </p:cNvSpPr>
            <p:nvPr/>
          </p:nvSpPr>
          <p:spPr bwMode="auto">
            <a:xfrm>
              <a:off x="2009" y="2341"/>
              <a:ext cx="2268" cy="9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3596" name="Oval 8"/>
            <p:cNvSpPr>
              <a:spLocks noChangeArrowheads="1"/>
            </p:cNvSpPr>
            <p:nvPr/>
          </p:nvSpPr>
          <p:spPr bwMode="auto">
            <a:xfrm rot="9000000">
              <a:off x="3107" y="2341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3" name="Group 11"/>
          <p:cNvGrpSpPr/>
          <p:nvPr/>
        </p:nvGrpSpPr>
        <p:grpSpPr bwMode="auto">
          <a:xfrm rot="-2099521">
            <a:off x="2276475" y="4510088"/>
            <a:ext cx="3600450" cy="152400"/>
            <a:chOff x="2009" y="2341"/>
            <a:chExt cx="2268" cy="96"/>
          </a:xfrm>
        </p:grpSpPr>
        <p:sp>
          <p:nvSpPr>
            <p:cNvPr id="23593" name="Rectangle 12" descr="栎木"/>
            <p:cNvSpPr>
              <a:spLocks noChangeArrowheads="1"/>
            </p:cNvSpPr>
            <p:nvPr/>
          </p:nvSpPr>
          <p:spPr bwMode="auto">
            <a:xfrm>
              <a:off x="2009" y="2341"/>
              <a:ext cx="2268" cy="9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3594" name="Oval 13"/>
            <p:cNvSpPr>
              <a:spLocks noChangeArrowheads="1"/>
            </p:cNvSpPr>
            <p:nvPr/>
          </p:nvSpPr>
          <p:spPr bwMode="auto">
            <a:xfrm rot="9000000">
              <a:off x="3107" y="2341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4" name="Group 14"/>
          <p:cNvGrpSpPr/>
          <p:nvPr/>
        </p:nvGrpSpPr>
        <p:grpSpPr bwMode="auto">
          <a:xfrm rot="-2849373">
            <a:off x="2276475" y="4510088"/>
            <a:ext cx="3600450" cy="152400"/>
            <a:chOff x="2009" y="2341"/>
            <a:chExt cx="2268" cy="96"/>
          </a:xfrm>
        </p:grpSpPr>
        <p:sp>
          <p:nvSpPr>
            <p:cNvPr id="23591" name="Rectangle 15" descr="栎木"/>
            <p:cNvSpPr>
              <a:spLocks noChangeArrowheads="1"/>
            </p:cNvSpPr>
            <p:nvPr/>
          </p:nvSpPr>
          <p:spPr bwMode="auto">
            <a:xfrm>
              <a:off x="2009" y="2341"/>
              <a:ext cx="2268" cy="9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3592" name="Oval 16"/>
            <p:cNvSpPr>
              <a:spLocks noChangeArrowheads="1"/>
            </p:cNvSpPr>
            <p:nvPr/>
          </p:nvSpPr>
          <p:spPr bwMode="auto">
            <a:xfrm rot="9000000">
              <a:off x="3107" y="2341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5" name="Group 17"/>
          <p:cNvGrpSpPr/>
          <p:nvPr/>
        </p:nvGrpSpPr>
        <p:grpSpPr bwMode="auto">
          <a:xfrm rot="-3711504">
            <a:off x="2276475" y="4510088"/>
            <a:ext cx="3600450" cy="152400"/>
            <a:chOff x="2009" y="2341"/>
            <a:chExt cx="2268" cy="96"/>
          </a:xfrm>
        </p:grpSpPr>
        <p:sp>
          <p:nvSpPr>
            <p:cNvPr id="23589" name="Rectangle 18" descr="栎木"/>
            <p:cNvSpPr>
              <a:spLocks noChangeArrowheads="1"/>
            </p:cNvSpPr>
            <p:nvPr/>
          </p:nvSpPr>
          <p:spPr bwMode="auto">
            <a:xfrm>
              <a:off x="2009" y="2341"/>
              <a:ext cx="2268" cy="9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3590" name="Oval 19"/>
            <p:cNvSpPr>
              <a:spLocks noChangeArrowheads="1"/>
            </p:cNvSpPr>
            <p:nvPr/>
          </p:nvSpPr>
          <p:spPr bwMode="auto">
            <a:xfrm rot="9000000">
              <a:off x="3107" y="2341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6" name="Group 20"/>
          <p:cNvGrpSpPr/>
          <p:nvPr/>
        </p:nvGrpSpPr>
        <p:grpSpPr bwMode="auto">
          <a:xfrm rot="-4472327">
            <a:off x="2276475" y="4510088"/>
            <a:ext cx="3600450" cy="152400"/>
            <a:chOff x="2009" y="2341"/>
            <a:chExt cx="2268" cy="96"/>
          </a:xfrm>
        </p:grpSpPr>
        <p:sp>
          <p:nvSpPr>
            <p:cNvPr id="23587" name="Rectangle 21" descr="栎木"/>
            <p:cNvSpPr>
              <a:spLocks noChangeArrowheads="1"/>
            </p:cNvSpPr>
            <p:nvPr/>
          </p:nvSpPr>
          <p:spPr bwMode="auto">
            <a:xfrm>
              <a:off x="2009" y="2341"/>
              <a:ext cx="2268" cy="9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3588" name="Oval 22"/>
            <p:cNvSpPr>
              <a:spLocks noChangeArrowheads="1"/>
            </p:cNvSpPr>
            <p:nvPr/>
          </p:nvSpPr>
          <p:spPr bwMode="auto">
            <a:xfrm rot="9000000">
              <a:off x="3107" y="2341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7" name="Group 23"/>
          <p:cNvGrpSpPr/>
          <p:nvPr/>
        </p:nvGrpSpPr>
        <p:grpSpPr bwMode="auto">
          <a:xfrm rot="5400000">
            <a:off x="2276475" y="4510088"/>
            <a:ext cx="3600450" cy="152400"/>
            <a:chOff x="2009" y="2341"/>
            <a:chExt cx="2268" cy="96"/>
          </a:xfrm>
        </p:grpSpPr>
        <p:sp>
          <p:nvSpPr>
            <p:cNvPr id="23585" name="Rectangle 24" descr="栎木"/>
            <p:cNvSpPr>
              <a:spLocks noChangeArrowheads="1"/>
            </p:cNvSpPr>
            <p:nvPr/>
          </p:nvSpPr>
          <p:spPr bwMode="auto">
            <a:xfrm>
              <a:off x="2009" y="2341"/>
              <a:ext cx="2268" cy="9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3586" name="Oval 25"/>
            <p:cNvSpPr>
              <a:spLocks noChangeArrowheads="1"/>
            </p:cNvSpPr>
            <p:nvPr/>
          </p:nvSpPr>
          <p:spPr bwMode="auto">
            <a:xfrm rot="9000000">
              <a:off x="3107" y="2341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8" name="Group 26"/>
          <p:cNvGrpSpPr/>
          <p:nvPr/>
        </p:nvGrpSpPr>
        <p:grpSpPr bwMode="auto">
          <a:xfrm rot="-6415650">
            <a:off x="2276475" y="4510088"/>
            <a:ext cx="3600450" cy="152400"/>
            <a:chOff x="2009" y="2341"/>
            <a:chExt cx="2268" cy="96"/>
          </a:xfrm>
        </p:grpSpPr>
        <p:sp>
          <p:nvSpPr>
            <p:cNvPr id="23583" name="Rectangle 27" descr="栎木"/>
            <p:cNvSpPr>
              <a:spLocks noChangeArrowheads="1"/>
            </p:cNvSpPr>
            <p:nvPr/>
          </p:nvSpPr>
          <p:spPr bwMode="auto">
            <a:xfrm>
              <a:off x="2009" y="2341"/>
              <a:ext cx="2268" cy="9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3584" name="Oval 28"/>
            <p:cNvSpPr>
              <a:spLocks noChangeArrowheads="1"/>
            </p:cNvSpPr>
            <p:nvPr/>
          </p:nvSpPr>
          <p:spPr bwMode="auto">
            <a:xfrm rot="9000000">
              <a:off x="3107" y="2341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9" name="Group 29"/>
          <p:cNvGrpSpPr/>
          <p:nvPr/>
        </p:nvGrpSpPr>
        <p:grpSpPr bwMode="auto">
          <a:xfrm rot="3551287">
            <a:off x="2281238" y="4506913"/>
            <a:ext cx="3600450" cy="152400"/>
            <a:chOff x="2009" y="2341"/>
            <a:chExt cx="2268" cy="96"/>
          </a:xfrm>
        </p:grpSpPr>
        <p:sp>
          <p:nvSpPr>
            <p:cNvPr id="23581" name="Rectangle 30" descr="栎木"/>
            <p:cNvSpPr>
              <a:spLocks noChangeArrowheads="1"/>
            </p:cNvSpPr>
            <p:nvPr/>
          </p:nvSpPr>
          <p:spPr bwMode="auto">
            <a:xfrm>
              <a:off x="2009" y="2341"/>
              <a:ext cx="2268" cy="9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3582" name="Oval 31"/>
            <p:cNvSpPr>
              <a:spLocks noChangeArrowheads="1"/>
            </p:cNvSpPr>
            <p:nvPr/>
          </p:nvSpPr>
          <p:spPr bwMode="auto">
            <a:xfrm rot="9000000">
              <a:off x="3107" y="2341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0" name="Group 32"/>
          <p:cNvGrpSpPr/>
          <p:nvPr/>
        </p:nvGrpSpPr>
        <p:grpSpPr bwMode="auto">
          <a:xfrm rot="2708324">
            <a:off x="2276475" y="4510088"/>
            <a:ext cx="3600450" cy="152400"/>
            <a:chOff x="2009" y="2341"/>
            <a:chExt cx="2268" cy="96"/>
          </a:xfrm>
        </p:grpSpPr>
        <p:sp>
          <p:nvSpPr>
            <p:cNvPr id="23579" name="Rectangle 33" descr="栎木"/>
            <p:cNvSpPr>
              <a:spLocks noChangeArrowheads="1"/>
            </p:cNvSpPr>
            <p:nvPr/>
          </p:nvSpPr>
          <p:spPr bwMode="auto">
            <a:xfrm>
              <a:off x="2009" y="2341"/>
              <a:ext cx="2268" cy="9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3580" name="Oval 34"/>
            <p:cNvSpPr>
              <a:spLocks noChangeArrowheads="1"/>
            </p:cNvSpPr>
            <p:nvPr/>
          </p:nvSpPr>
          <p:spPr bwMode="auto">
            <a:xfrm rot="9000000">
              <a:off x="3107" y="2341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grpSp>
        <p:nvGrpSpPr>
          <p:cNvPr id="11" name="Group 35"/>
          <p:cNvGrpSpPr/>
          <p:nvPr/>
        </p:nvGrpSpPr>
        <p:grpSpPr bwMode="auto">
          <a:xfrm rot="1927850">
            <a:off x="2276475" y="4510088"/>
            <a:ext cx="3600450" cy="152400"/>
            <a:chOff x="2009" y="2341"/>
            <a:chExt cx="2268" cy="96"/>
          </a:xfrm>
        </p:grpSpPr>
        <p:sp>
          <p:nvSpPr>
            <p:cNvPr id="23577" name="Rectangle 36" descr="栎木"/>
            <p:cNvSpPr>
              <a:spLocks noChangeArrowheads="1"/>
            </p:cNvSpPr>
            <p:nvPr/>
          </p:nvSpPr>
          <p:spPr bwMode="auto">
            <a:xfrm>
              <a:off x="2009" y="2341"/>
              <a:ext cx="2268" cy="91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3578" name="Oval 37"/>
            <p:cNvSpPr>
              <a:spLocks noChangeArrowheads="1"/>
            </p:cNvSpPr>
            <p:nvPr/>
          </p:nvSpPr>
          <p:spPr bwMode="auto">
            <a:xfrm rot="9000000">
              <a:off x="3107" y="2341"/>
              <a:ext cx="96" cy="9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rgbClr val="FF3300"/>
              </a:solidFill>
              <a:round/>
            </a:ln>
          </p:spPr>
          <p:txBody>
            <a:bodyPr wrap="none" anchor="ctr"/>
            <a:lstStyle/>
            <a:p>
              <a:endParaRPr lang="zh-CN" altLang="en-US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3565" name="Text Box 50"/>
          <p:cNvSpPr txBox="1">
            <a:spLocks noChangeArrowheads="1"/>
          </p:cNvSpPr>
          <p:nvPr/>
        </p:nvSpPr>
        <p:spPr bwMode="auto">
          <a:xfrm>
            <a:off x="1571625" y="1285875"/>
            <a:ext cx="571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在相交线的模型中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固定木条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转动木条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</a:p>
        </p:txBody>
      </p:sp>
      <p:sp>
        <p:nvSpPr>
          <p:cNvPr id="4148" name="Text Box 52"/>
          <p:cNvSpPr txBox="1">
            <a:spLocks noChangeArrowheads="1"/>
          </p:cNvSpPr>
          <p:nvPr/>
        </p:nvSpPr>
        <p:spPr bwMode="auto">
          <a:xfrm>
            <a:off x="1571625" y="1714500"/>
            <a:ext cx="5715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当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的位置变化时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、</a:t>
            </a:r>
            <a:r>
              <a:rPr lang="en-US" altLang="zh-CN" sz="2400" i="1" dirty="0"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所成的角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α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也会发生变化</a:t>
            </a:r>
            <a:r>
              <a:rPr lang="en-US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4710113" y="39782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>
            <a:off x="4819650" y="3790950"/>
            <a:ext cx="8810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α </a:t>
            </a:r>
          </a:p>
        </p:txBody>
      </p:sp>
      <p:sp>
        <p:nvSpPr>
          <p:cNvPr id="23569" name="Text Box 66"/>
          <p:cNvSpPr txBox="1">
            <a:spLocks noChangeArrowheads="1"/>
          </p:cNvSpPr>
          <p:nvPr/>
        </p:nvSpPr>
        <p:spPr bwMode="auto">
          <a:xfrm>
            <a:off x="5518150" y="4511675"/>
            <a:ext cx="39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163" name="Text Box 67"/>
          <p:cNvSpPr txBox="1">
            <a:spLocks noChangeArrowheads="1"/>
          </p:cNvSpPr>
          <p:nvPr/>
        </p:nvSpPr>
        <p:spPr bwMode="auto">
          <a:xfrm>
            <a:off x="5302250" y="2998788"/>
            <a:ext cx="39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64" name="Text Box 68"/>
          <p:cNvSpPr txBox="1">
            <a:spLocks noChangeArrowheads="1"/>
          </p:cNvSpPr>
          <p:nvPr/>
        </p:nvSpPr>
        <p:spPr bwMode="auto">
          <a:xfrm>
            <a:off x="4911725" y="2736850"/>
            <a:ext cx="39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65" name="Text Box 69"/>
          <p:cNvSpPr txBox="1">
            <a:spLocks noChangeArrowheads="1"/>
          </p:cNvSpPr>
          <p:nvPr/>
        </p:nvSpPr>
        <p:spPr bwMode="auto">
          <a:xfrm>
            <a:off x="4062413" y="2636838"/>
            <a:ext cx="392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66" name="Text Box 70"/>
          <p:cNvSpPr txBox="1">
            <a:spLocks noChangeArrowheads="1"/>
          </p:cNvSpPr>
          <p:nvPr/>
        </p:nvSpPr>
        <p:spPr bwMode="auto">
          <a:xfrm>
            <a:off x="3141663" y="2708275"/>
            <a:ext cx="392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2479675" y="3144838"/>
            <a:ext cx="392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168" name="Text Box 72"/>
          <p:cNvSpPr txBox="1">
            <a:spLocks noChangeArrowheads="1"/>
          </p:cNvSpPr>
          <p:nvPr/>
        </p:nvSpPr>
        <p:spPr bwMode="auto">
          <a:xfrm rot="-4406781">
            <a:off x="3802063" y="3960813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3956050" y="3870325"/>
            <a:ext cx="881063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1" grpId="0" animBg="1"/>
      <p:bldP spid="4161" grpId="1" animBg="1"/>
      <p:bldP spid="4148" grpId="0"/>
      <p:bldP spid="4159" grpId="0"/>
      <p:bldP spid="4160" grpId="0"/>
      <p:bldP spid="4163" grpId="0"/>
      <p:bldP spid="4164" grpId="0"/>
      <p:bldP spid="4164" grpId="1"/>
      <p:bldP spid="4165" grpId="0"/>
      <p:bldP spid="4165" grpId="1"/>
      <p:bldP spid="4166" grpId="0"/>
      <p:bldP spid="4166" grpId="1"/>
      <p:bldP spid="4167" grpId="0"/>
      <p:bldP spid="4168" grpId="0"/>
      <p:bldP spid="41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1"/>
          <p:cNvSpPr txBox="1">
            <a:spLocks noChangeArrowheads="1"/>
          </p:cNvSpPr>
          <p:nvPr/>
        </p:nvSpPr>
        <p:spPr bwMode="auto">
          <a:xfrm>
            <a:off x="2000250" y="1428750"/>
            <a:ext cx="39544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α=90</a:t>
            </a:r>
            <a:r>
              <a:rPr lang="zh-CN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°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与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垂直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3" name="Text Box 53"/>
          <p:cNvSpPr txBox="1">
            <a:spLocks noChangeArrowheads="1"/>
          </p:cNvSpPr>
          <p:nvPr/>
        </p:nvSpPr>
        <p:spPr bwMode="auto">
          <a:xfrm>
            <a:off x="2000250" y="2143125"/>
            <a:ext cx="61436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当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α≠90</a:t>
            </a:r>
            <a:r>
              <a:rPr lang="zh-CN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°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时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与</a:t>
            </a:r>
            <a:r>
              <a:rPr lang="en-US" altLang="zh-CN" sz="2800" i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不垂直，叫斜交</a:t>
            </a:r>
            <a:r>
              <a:rPr lang="en-US" altLang="zh-CN" sz="2800" dirty="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</a:p>
        </p:txBody>
      </p:sp>
      <p:sp>
        <p:nvSpPr>
          <p:cNvPr id="4" name="Text Box 54"/>
          <p:cNvSpPr txBox="1">
            <a:spLocks noChangeArrowheads="1"/>
          </p:cNvSpPr>
          <p:nvPr/>
        </p:nvSpPr>
        <p:spPr bwMode="auto">
          <a:xfrm>
            <a:off x="857250" y="4071938"/>
            <a:ext cx="23383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两条直线相交</a:t>
            </a:r>
          </a:p>
        </p:txBody>
      </p:sp>
      <p:sp>
        <p:nvSpPr>
          <p:cNvPr id="5" name="AutoShape 55"/>
          <p:cNvSpPr/>
          <p:nvPr/>
        </p:nvSpPr>
        <p:spPr bwMode="auto">
          <a:xfrm>
            <a:off x="3143250" y="4000500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38100">
            <a:solidFill>
              <a:schemeClr val="hlink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 Box 56"/>
          <p:cNvSpPr txBox="1">
            <a:spLocks noChangeArrowheads="1"/>
          </p:cNvSpPr>
          <p:nvPr/>
        </p:nvSpPr>
        <p:spPr bwMode="auto">
          <a:xfrm>
            <a:off x="3286125" y="3643313"/>
            <a:ext cx="903288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斜交</a:t>
            </a:r>
          </a:p>
        </p:txBody>
      </p:sp>
      <p:sp>
        <p:nvSpPr>
          <p:cNvPr id="7" name="Text Box 57"/>
          <p:cNvSpPr txBox="1">
            <a:spLocks noChangeArrowheads="1"/>
          </p:cNvSpPr>
          <p:nvPr/>
        </p:nvSpPr>
        <p:spPr bwMode="auto">
          <a:xfrm>
            <a:off x="3297238" y="4432300"/>
            <a:ext cx="9032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垂直</a:t>
            </a:r>
          </a:p>
        </p:txBody>
      </p:sp>
      <p:sp>
        <p:nvSpPr>
          <p:cNvPr id="8" name="Text Box 58"/>
          <p:cNvSpPr txBox="1">
            <a:spLocks noChangeArrowheads="1"/>
          </p:cNvSpPr>
          <p:nvPr/>
        </p:nvSpPr>
        <p:spPr bwMode="auto">
          <a:xfrm>
            <a:off x="4437063" y="4435475"/>
            <a:ext cx="3775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垂直是相交的特殊情况</a:t>
            </a:r>
          </a:p>
        </p:txBody>
      </p:sp>
      <p:sp>
        <p:nvSpPr>
          <p:cNvPr id="9" name="Line 60"/>
          <p:cNvSpPr>
            <a:spLocks noChangeShapeType="1"/>
          </p:cNvSpPr>
          <p:nvPr/>
        </p:nvSpPr>
        <p:spPr bwMode="auto">
          <a:xfrm>
            <a:off x="4124325" y="4832350"/>
            <a:ext cx="288925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928688" y="1143000"/>
            <a:ext cx="714375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垂直定义：当两条直线相交所成的四个角中，有 一个角是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______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时，这两条直线互相垂直，其中一条直线叫另一条直线的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_____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，它们的交点叫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____.</a:t>
            </a:r>
          </a:p>
        </p:txBody>
      </p:sp>
      <p:sp>
        <p:nvSpPr>
          <p:cNvPr id="5156" name="Rectangle 36"/>
          <p:cNvSpPr>
            <a:spLocks noChangeArrowheads="1"/>
          </p:cNvSpPr>
          <p:nvPr/>
        </p:nvSpPr>
        <p:spPr bwMode="auto">
          <a:xfrm>
            <a:off x="2428875" y="1714500"/>
            <a:ext cx="857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直角</a:t>
            </a:r>
          </a:p>
        </p:txBody>
      </p:sp>
      <p:sp>
        <p:nvSpPr>
          <p:cNvPr id="5157" name="Rectangle 37"/>
          <p:cNvSpPr>
            <a:spLocks noChangeArrowheads="1"/>
          </p:cNvSpPr>
          <p:nvPr/>
        </p:nvSpPr>
        <p:spPr bwMode="auto">
          <a:xfrm>
            <a:off x="7000875" y="2286000"/>
            <a:ext cx="8572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垂足</a:t>
            </a:r>
          </a:p>
        </p:txBody>
      </p:sp>
      <p:sp>
        <p:nvSpPr>
          <p:cNvPr id="5158" name="Rectangle 38"/>
          <p:cNvSpPr>
            <a:spLocks noChangeArrowheads="1"/>
          </p:cNvSpPr>
          <p:nvPr/>
        </p:nvSpPr>
        <p:spPr bwMode="auto">
          <a:xfrm>
            <a:off x="4143375" y="2286000"/>
            <a:ext cx="7858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垂线</a:t>
            </a:r>
          </a:p>
        </p:txBody>
      </p:sp>
      <p:sp>
        <p:nvSpPr>
          <p:cNvPr id="25606" name="TextBox 28"/>
          <p:cNvSpPr txBox="1">
            <a:spLocks noChangeArrowheads="1"/>
          </p:cNvSpPr>
          <p:nvPr/>
        </p:nvSpPr>
        <p:spPr bwMode="auto">
          <a:xfrm>
            <a:off x="3319463" y="571500"/>
            <a:ext cx="25050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垂直及垂线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1071563" y="3071813"/>
            <a:ext cx="67865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0000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例如、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如图，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en-US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互相垂直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 O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叫垂足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叫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的垂线，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b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也叫</a:t>
            </a:r>
            <a:r>
              <a:rPr lang="en-US" altLang="zh-CN" sz="2400" i="1">
                <a:latin typeface="Times New Roman" panose="02020603050405020304" pitchFamily="18" charset="0"/>
                <a:ea typeface="黑体" panose="02010609060101010101" pitchFamily="2" charset="-122"/>
              </a:rPr>
              <a:t>a</a:t>
            </a: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的垂线</a:t>
            </a:r>
            <a:r>
              <a:rPr lang="en-US" altLang="zh-CN" sz="2400">
                <a:latin typeface="黑体" panose="02010609060101010101" pitchFamily="2" charset="-122"/>
                <a:ea typeface="黑体" panose="02010609060101010101" pitchFamily="2" charset="-122"/>
              </a:rPr>
              <a:t>.</a:t>
            </a:r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" name="Group 33"/>
          <p:cNvGrpSpPr/>
          <p:nvPr/>
        </p:nvGrpSpPr>
        <p:grpSpPr bwMode="auto">
          <a:xfrm>
            <a:off x="3508375" y="4000500"/>
            <a:ext cx="2159000" cy="2201863"/>
            <a:chOff x="3787" y="1499"/>
            <a:chExt cx="1360" cy="1387"/>
          </a:xfrm>
        </p:grpSpPr>
        <p:sp>
          <p:nvSpPr>
            <p:cNvPr id="25609" name="Rectangle 20"/>
            <p:cNvSpPr>
              <a:spLocks noChangeArrowheads="1"/>
            </p:cNvSpPr>
            <p:nvPr/>
          </p:nvSpPr>
          <p:spPr bwMode="auto">
            <a:xfrm>
              <a:off x="4422" y="2206"/>
              <a:ext cx="91" cy="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lnSpc>
                  <a:spcPct val="150000"/>
                </a:lnSpc>
              </a:pPr>
              <a:endParaRPr lang="zh-CN" altLang="en-US" sz="240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  <p:sp>
          <p:nvSpPr>
            <p:cNvPr id="25610" name="Line 18"/>
            <p:cNvSpPr>
              <a:spLocks noChangeShapeType="1"/>
            </p:cNvSpPr>
            <p:nvPr/>
          </p:nvSpPr>
          <p:spPr bwMode="auto">
            <a:xfrm>
              <a:off x="3787" y="2296"/>
              <a:ext cx="1316" cy="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1" name="Line 19"/>
            <p:cNvSpPr>
              <a:spLocks noChangeShapeType="1"/>
            </p:cNvSpPr>
            <p:nvPr/>
          </p:nvSpPr>
          <p:spPr bwMode="auto">
            <a:xfrm>
              <a:off x="4422" y="1661"/>
              <a:ext cx="0" cy="1225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12" name="Text Box 21"/>
            <p:cNvSpPr txBox="1">
              <a:spLocks noChangeArrowheads="1"/>
            </p:cNvSpPr>
            <p:nvPr/>
          </p:nvSpPr>
          <p:spPr bwMode="auto">
            <a:xfrm>
              <a:off x="4934" y="1943"/>
              <a:ext cx="2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5613" name="Text Box 22"/>
            <p:cNvSpPr txBox="1">
              <a:spLocks noChangeArrowheads="1"/>
            </p:cNvSpPr>
            <p:nvPr/>
          </p:nvSpPr>
          <p:spPr bwMode="auto">
            <a:xfrm>
              <a:off x="4404" y="1499"/>
              <a:ext cx="21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5614" name="Text Box 24"/>
            <p:cNvSpPr txBox="1">
              <a:spLocks noChangeArrowheads="1"/>
            </p:cNvSpPr>
            <p:nvPr/>
          </p:nvSpPr>
          <p:spPr bwMode="auto">
            <a:xfrm>
              <a:off x="4401" y="2233"/>
              <a:ext cx="25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2400" i="1">
                  <a:latin typeface="Times New Roman" panose="02020603050405020304" pitchFamily="18" charset="0"/>
                  <a:ea typeface="黑体" panose="02010609060101010101" pitchFamily="2" charset="-122"/>
                  <a:cs typeface="Times New Roman" panose="02020603050405020304" pitchFamily="18" charset="0"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  <p:bldP spid="5156" grpId="0"/>
      <p:bldP spid="5157" grpId="0"/>
      <p:bldP spid="5158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f1c89a3197ea95aeb7e95e77ccd8897abb3dc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1437</Words>
  <Application>Microsoft Office PowerPoint</Application>
  <PresentationFormat>全屏显示(4:3)</PresentationFormat>
  <Paragraphs>248</Paragraphs>
  <Slides>29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PMingLiU</vt:lpstr>
      <vt:lpstr>黑体</vt:lpstr>
      <vt:lpstr>华文新魏</vt:lpstr>
      <vt:lpstr>宋体</vt:lpstr>
      <vt:lpstr>微软雅黑</vt:lpstr>
      <vt:lpstr>Arial</vt:lpstr>
      <vt:lpstr>Arial Black</vt:lpstr>
      <vt:lpstr>Arial Narrow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2015-01-05T01:17:00Z</dcterms:created>
  <dcterms:modified xsi:type="dcterms:W3CDTF">2023-01-17T03:32:35Z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F54ADCD0D5C7426E94E5754F4F99A418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