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6" r:id="rId2"/>
    <p:sldId id="337" r:id="rId3"/>
    <p:sldId id="344" r:id="rId4"/>
    <p:sldId id="339" r:id="rId5"/>
    <p:sldId id="265" r:id="rId6"/>
    <p:sldId id="340" r:id="rId7"/>
    <p:sldId id="345" r:id="rId8"/>
    <p:sldId id="356" r:id="rId9"/>
    <p:sldId id="266" r:id="rId10"/>
    <p:sldId id="267" r:id="rId11"/>
    <p:sldId id="268" r:id="rId12"/>
    <p:sldId id="346" r:id="rId13"/>
    <p:sldId id="269" r:id="rId14"/>
    <p:sldId id="348" r:id="rId15"/>
    <p:sldId id="354" r:id="rId16"/>
    <p:sldId id="353" r:id="rId17"/>
    <p:sldId id="347" r:id="rId18"/>
    <p:sldId id="351" r:id="rId19"/>
    <p:sldId id="352" r:id="rId20"/>
    <p:sldId id="355" r:id="rId21"/>
    <p:sldId id="343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E8D"/>
    <a:srgbClr val="24956F"/>
    <a:srgbClr val="54BCA5"/>
    <a:srgbClr val="F9D3D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A1DB-1135-4849-A18B-BD5B833802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020-007A-4AFB-9502-10808D720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134110" y="6251503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荷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85" y="929005"/>
            <a:ext cx="5879465" cy="5643245"/>
          </a:xfrm>
          <a:prstGeom prst="rect">
            <a:avLst/>
          </a:prstGeom>
        </p:spPr>
      </p:pic>
      <p:pic>
        <p:nvPicPr>
          <p:cNvPr id="4" name="图片 3" descr="人狗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4128770"/>
            <a:ext cx="1839595" cy="1998980"/>
          </a:xfrm>
          <a:prstGeom prst="rect">
            <a:avLst/>
          </a:prstGeom>
        </p:spPr>
      </p:pic>
      <p:pic>
        <p:nvPicPr>
          <p:cNvPr id="5" name="图片 4" descr="f51ab87f1d35953811188826564332d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75" y="1216025"/>
            <a:ext cx="5676900" cy="5220970"/>
          </a:xfrm>
          <a:prstGeom prst="rect">
            <a:avLst/>
          </a:prstGeom>
        </p:spPr>
      </p:pic>
      <p:pic>
        <p:nvPicPr>
          <p:cNvPr id="7" name="图片 6" descr="柳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" y="309880"/>
            <a:ext cx="11437620" cy="38188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1860758" y="3737782"/>
            <a:ext cx="2349907" cy="1255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</a:t>
            </a:r>
            <a:r>
              <a:rPr lang="en-US" altLang="zh-CN" dirty="0">
                <a:solidFill>
                  <a:schemeClr val="bg1"/>
                </a:solidFill>
                <a:sym typeface="微软雅黑" panose="020B0503020204020204" pitchFamily="34" charset="-122"/>
              </a:rPr>
              <a:t>.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923507" y="3737782"/>
            <a:ext cx="2349907" cy="1233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</a:t>
            </a:r>
            <a:r>
              <a:rPr lang="en-US" altLang="zh-CN" dirty="0">
                <a:solidFill>
                  <a:schemeClr val="bg1"/>
                </a:solidFill>
                <a:sym typeface="微软雅黑" panose="020B0503020204020204" pitchFamily="34" charset="-122"/>
              </a:rPr>
              <a:t>.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7986255" y="3744223"/>
            <a:ext cx="2349907" cy="1233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</a:t>
            </a:r>
            <a:r>
              <a:rPr lang="en-US" altLang="zh-CN" dirty="0">
                <a:solidFill>
                  <a:schemeClr val="bg1"/>
                </a:solidFill>
                <a:sym typeface="微软雅黑" panose="020B0503020204020204" pitchFamily="34" charset="-122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93920" y="2091690"/>
            <a:ext cx="60737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夏至这天虽然白昼最长，太阳角度最高，但并不是一年中天气最热的时候。因为，接近地表的热量，这时还在继续积蓄，并没有达到最多的时候。俗话说“热在三伏”，真正的暑热天气是以夏至和立秋为基点计算的。大约在七月中旬到八月中旬，中国各地的气温均为最高，有些地区的最高气温可达40度左右。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d49cf03eda03cea90e8943b2e02fce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" y="802005"/>
            <a:ext cx="3310255" cy="5625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767695" y="266700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3033" y="1717693"/>
            <a:ext cx="72510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“</a:t>
            </a:r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不过夏至不热”，“夏至三庚数头伏”。夏至虽表示炎热的夏天已经到来，但还不是最热的时候，夏至后的一段时间内气温仍继续升高，大约再过二三十天，一般是最热的天气了。夏至以后地面受热强烈，空气对流旺盛，午后至傍晚常易形成雷阵雨。这种热雷雨骤来疾去，降雨范围小，人们称夏雨隔田坎。唐代诗人刘禹锡在南方，曾巧妙地借喻这种天气，写出东边日出西边雨，道是无晴却有晴的著名诗句。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 descr="4b05d0041082800666a5c2accea788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552450"/>
            <a:ext cx="3939101" cy="57332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9585" y="1795592"/>
            <a:ext cx="859790" cy="288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latin typeface="幼圆" panose="02010509060101010101" charset="-122"/>
                <a:ea typeface="幼圆" panose="02010509060101010101" charset="-122"/>
              </a:rPr>
              <a:t>夏至的习俗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329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86464" y="2501384"/>
            <a:ext cx="1107996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en-US"/>
            </a:defPPr>
            <a:lvl1pPr algn="ctr">
              <a:defRPr sz="1150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defRPr>
            </a:lvl1pPr>
          </a:lstStyle>
          <a:p>
            <a:r>
              <a:rPr lang="zh-CN" altLang="en-US" sz="7200" dirty="0"/>
              <a:t>三</a:t>
            </a:r>
            <a:endParaRPr lang="en-US" altLang="zh-CN" sz="7200" dirty="0"/>
          </a:p>
        </p:txBody>
      </p:sp>
      <p:sp>
        <p:nvSpPr>
          <p:cNvPr id="3" name="矩形 2"/>
          <p:cNvSpPr/>
          <p:nvPr/>
        </p:nvSpPr>
        <p:spPr>
          <a:xfrm>
            <a:off x="4923580" y="348151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荷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20" y="2736215"/>
            <a:ext cx="4113530" cy="3801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85750" y="5019675"/>
            <a:ext cx="185928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3"/>
          <a:srcRect t="28117" b="8966"/>
          <a:stretch>
            <a:fillRect/>
          </a:stretch>
        </p:blipFill>
        <p:spPr>
          <a:xfrm>
            <a:off x="1245870" y="685800"/>
            <a:ext cx="3634105" cy="2112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33010" y="1738630"/>
            <a:ext cx="5292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自古以来，夏至当天各地普遍要吃凉面条，俗称过水面，有“冬至饺子夏至面”的谚语。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33010" y="4209415"/>
            <a:ext cx="5782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“吃了夏至狗，西风绕道走”，大意是人只要在夏至日这天吃了狗肉，其身体就能抵抗西风恶雨的入侵，少感冒，身体好。正是基于这一良好愿望，成就了“夏至狗肉”这一独特的民间饮食文化。</a:t>
            </a:r>
          </a:p>
        </p:txBody>
      </p:sp>
      <p:pic>
        <p:nvPicPr>
          <p:cNvPr id="8" name="图片 7" descr="201607050937651365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85" y="3711575"/>
            <a:ext cx="3063240" cy="21945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夏至的食物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img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90" y="892175"/>
            <a:ext cx="2976880" cy="2457450"/>
          </a:xfrm>
          <a:prstGeom prst="rect">
            <a:avLst/>
          </a:prstGeom>
        </p:spPr>
      </p:pic>
      <p:pic>
        <p:nvPicPr>
          <p:cNvPr id="3" name="图片 2" descr="timg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0" y="3737610"/>
            <a:ext cx="2896235" cy="1964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49145" y="4100830"/>
            <a:ext cx="47574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馄饨，古人称其形“有如鸡卵，颇似天地浑沌之象”，而“馄饨”又与“浑沌”谐音。盘古开天，浑沌初分，吃了馄饨可得聪明。“夏至吃馄饨，热天不疰夏。”夏至吃馄饨则又包含一种祈求平安度夏的良好愿望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59070" y="1591945"/>
            <a:ext cx="50323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旧时，在浙江绍兴地区，人们不分贫富，夏至日皆祭其祖，俗称“做夏至”，除常规供品外，特加一盘蒲丝饼。而绍兴地区龙舟竞渡因气候故，明、清以来多不在端午节，而在夏至，此风俗至今尚存。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28655" y="266700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夏至的食物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夏至的习俗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31865" y="2464435"/>
            <a:ext cx="51650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夏至，古时又称“夏节”、“夏至节”。古时夏至日，人们通过祭神以祈求灾消年丰。《周礼·春官》载：“以夏日至，致地方物魈。”周代夏至祭神，意为清除疫疠、荒年与饥饿死亡。《史记·封禅书》记载：“夏至日，祭地，皆用乐舞。”</a:t>
            </a:r>
          </a:p>
        </p:txBody>
      </p:sp>
      <p:pic>
        <p:nvPicPr>
          <p:cNvPr id="3" name="图片 2" descr="t01e32f0ea8c77f6f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962150"/>
            <a:ext cx="4709795" cy="3744595"/>
          </a:xfrm>
          <a:prstGeom prst="ellipse">
            <a:avLst/>
          </a:prstGeom>
          <a:effectLst>
            <a:softEdge rad="3556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夏至的习俗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71395" y="1562100"/>
            <a:ext cx="59035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夏至作为古代节日，宋朝在夏至之日始，百官放假三天，辽代则是“夏至日谓之‘朝节’，妇女进彩扇，以粉脂囊相赠遗”（《辽史》），清朝又是“夏至日为交时，日头时、二时、末时，谓之‘三时’，居人慎起居、禁诅咒、戒剃头，多所忌讳……”（《清嘉录》）。</a:t>
            </a:r>
          </a:p>
        </p:txBody>
      </p:sp>
      <p:pic>
        <p:nvPicPr>
          <p:cNvPr id="3" name="图片 2" descr="947601d46bf7044ced62530b060ac9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32040" y="2686685"/>
            <a:ext cx="4097655" cy="345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9585" y="1655892"/>
            <a:ext cx="859790" cy="3164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latin typeface="幼圆" panose="02010509060101010101" charset="-122"/>
                <a:ea typeface="幼圆" panose="02010509060101010101" charset="-122"/>
              </a:rPr>
              <a:t>夏至的诗歌 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329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86466" y="2588468"/>
            <a:ext cx="1107996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en-US"/>
            </a:defPPr>
            <a:lvl1pPr algn="ctr">
              <a:defRPr sz="1150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defRPr>
            </a:lvl1pPr>
          </a:lstStyle>
          <a:p>
            <a:r>
              <a:rPr lang="zh-CN" altLang="en-US" sz="7200" dirty="0"/>
              <a:t>四</a:t>
            </a:r>
            <a:endParaRPr lang="en-US" altLang="zh-CN" sz="7200" dirty="0"/>
          </a:p>
        </p:txBody>
      </p:sp>
      <p:sp>
        <p:nvSpPr>
          <p:cNvPr id="3" name="矩形 2"/>
          <p:cNvSpPr/>
          <p:nvPr/>
        </p:nvSpPr>
        <p:spPr>
          <a:xfrm>
            <a:off x="4923580" y="348151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荷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20" y="2736215"/>
            <a:ext cx="4113530" cy="3801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85750" y="5019675"/>
            <a:ext cx="185928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4930" y="2430145"/>
            <a:ext cx="65633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我国农历中“九”是习惯用的杂节，有“冬九九”和“夏九九”。其中“冬九九”流传较广，它是以冬至那一天为起点，每九天为一个九，每年九个九共八十一天。三九、四九是全年最寒冷的季节。</a:t>
            </a:r>
          </a:p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“夏九九”是以夏至那一天为起点，每九天为一个九，每年九个九共八十一天。同样，三九、四九是全年最炎热的季节。它与“冬九九”形成鲜明的对照，遗憾的是它不广为流传，其实“夏九九”确实生动形象地反映日期与物候的关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57705" y="912495"/>
            <a:ext cx="2324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8AAE8D"/>
                </a:solidFill>
                <a:latin typeface="幼圆" panose="02010509060101010101" charset="-122"/>
                <a:ea typeface="幼圆" panose="02010509060101010101" charset="-122"/>
              </a:rPr>
              <a:t>夏九九歌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d3b2ba362d3d201ebe6cef8588c9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80" y="2332355"/>
            <a:ext cx="2308860" cy="3004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90870" y="2858770"/>
            <a:ext cx="42081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一九至二九，扇子不离手；三九二十七，冰水甜如蜜；四九三十六，汗湿衣服透；五九四十五，树头清风舞；六九五十四，乘凉莫太迟；七九六十三，夜眠要盖单；八九七十二，当心莫受寒；九九八十一，家家找棉衣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25260" y="1249680"/>
            <a:ext cx="2324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8AAE8D"/>
                </a:solidFill>
                <a:latin typeface="幼圆" panose="02010509060101010101" charset="-122"/>
                <a:ea typeface="幼圆" panose="02010509060101010101" charset="-122"/>
              </a:rPr>
              <a:t>夏九九歌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50e32620a8e804889aa14462bf6297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305" y="795655"/>
            <a:ext cx="3500120" cy="5266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10800000" flipV="1">
            <a:off x="2990850" y="2411169"/>
            <a:ext cx="1790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8AAE8D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40646" y="3043196"/>
            <a:ext cx="382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8AAE8D"/>
                </a:solidFill>
              </a:rPr>
              <a:t>CONTENTS</a:t>
            </a:r>
          </a:p>
        </p:txBody>
      </p:sp>
      <p:sp>
        <p:nvSpPr>
          <p:cNvPr id="7" name="矩形 6"/>
          <p:cNvSpPr/>
          <p:nvPr/>
        </p:nvSpPr>
        <p:spPr>
          <a:xfrm>
            <a:off x="5967868" y="1442161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67868" y="1442161"/>
            <a:ext cx="647700" cy="646331"/>
          </a:xfrm>
          <a:prstGeom prst="rect">
            <a:avLst/>
          </a:prstGeom>
          <a:noFill/>
          <a:ln>
            <a:solidFill>
              <a:srgbClr val="8AAE8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8AAE8D"/>
                </a:solidFill>
              </a:rPr>
              <a:t>01</a:t>
            </a:r>
            <a:endParaRPr lang="zh-CN" altLang="en-US" sz="3600" b="1" dirty="0">
              <a:solidFill>
                <a:srgbClr val="8AAE8D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6068" y="1453030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8AAE8D"/>
                </a:solidFill>
                <a:latin typeface="幼圆" panose="02010509060101010101" charset="-122"/>
                <a:ea typeface="幼圆" panose="02010509060101010101" charset="-122"/>
              </a:rPr>
              <a:t>夏至的由来</a:t>
            </a:r>
          </a:p>
        </p:txBody>
      </p:sp>
      <p:sp>
        <p:nvSpPr>
          <p:cNvPr id="10" name="矩形 9"/>
          <p:cNvSpPr/>
          <p:nvPr/>
        </p:nvSpPr>
        <p:spPr>
          <a:xfrm>
            <a:off x="5967868" y="2569488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67868" y="2569488"/>
            <a:ext cx="647700" cy="646331"/>
          </a:xfrm>
          <a:prstGeom prst="rect">
            <a:avLst/>
          </a:prstGeom>
          <a:noFill/>
          <a:ln>
            <a:solidFill>
              <a:srgbClr val="8AAE8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8AAE8D"/>
                </a:solidFill>
              </a:rPr>
              <a:t>02</a:t>
            </a:r>
            <a:endParaRPr lang="zh-CN" altLang="en-US" sz="3600" b="1" dirty="0">
              <a:solidFill>
                <a:srgbClr val="8AAE8D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6068" y="2580357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8AAE8D"/>
                </a:solidFill>
                <a:latin typeface="幼圆" panose="02010509060101010101" charset="-122"/>
                <a:ea typeface="幼圆" panose="02010509060101010101" charset="-122"/>
              </a:rPr>
              <a:t>夏至的特点</a:t>
            </a:r>
          </a:p>
        </p:txBody>
      </p:sp>
      <p:sp>
        <p:nvSpPr>
          <p:cNvPr id="13" name="矩形 12"/>
          <p:cNvSpPr/>
          <p:nvPr/>
        </p:nvSpPr>
        <p:spPr>
          <a:xfrm>
            <a:off x="5967868" y="3797899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67868" y="3797899"/>
            <a:ext cx="647700" cy="646331"/>
          </a:xfrm>
          <a:prstGeom prst="rect">
            <a:avLst/>
          </a:prstGeom>
          <a:noFill/>
          <a:ln>
            <a:solidFill>
              <a:srgbClr val="8AAE8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8AAE8D"/>
                </a:solidFill>
              </a:rPr>
              <a:t>03</a:t>
            </a:r>
            <a:endParaRPr lang="zh-CN" altLang="en-US" sz="3600" b="1" dirty="0">
              <a:solidFill>
                <a:srgbClr val="8AAE8D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06068" y="3808768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8AAE8D"/>
                </a:solidFill>
                <a:latin typeface="幼圆" panose="02010509060101010101" charset="-122"/>
                <a:ea typeface="幼圆" panose="02010509060101010101" charset="-122"/>
              </a:rPr>
              <a:t>夏至的习俗</a:t>
            </a:r>
          </a:p>
        </p:txBody>
      </p:sp>
      <p:sp>
        <p:nvSpPr>
          <p:cNvPr id="16" name="矩形 15"/>
          <p:cNvSpPr/>
          <p:nvPr/>
        </p:nvSpPr>
        <p:spPr>
          <a:xfrm>
            <a:off x="5967868" y="4908679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967868" y="4908679"/>
            <a:ext cx="647700" cy="646331"/>
          </a:xfrm>
          <a:prstGeom prst="rect">
            <a:avLst/>
          </a:prstGeom>
          <a:noFill/>
          <a:ln>
            <a:solidFill>
              <a:srgbClr val="8AAE8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8AAE8D"/>
                </a:solidFill>
              </a:rPr>
              <a:t>04</a:t>
            </a:r>
            <a:endParaRPr lang="zh-CN" altLang="en-US" sz="3600" b="1" dirty="0">
              <a:solidFill>
                <a:srgbClr val="8AAE8D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6068" y="4919548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8AAE8D"/>
                </a:solidFill>
                <a:latin typeface="幼圆" panose="02010509060101010101" charset="-122"/>
                <a:ea typeface="幼圆" panose="02010509060101010101" charset="-122"/>
              </a:rPr>
              <a:t>夏至的诗歌</a:t>
            </a:r>
          </a:p>
        </p:txBody>
      </p:sp>
      <p:pic>
        <p:nvPicPr>
          <p:cNvPr id="6" name="图片 5" descr="f51ab87f1d35953811188826564332d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857885"/>
            <a:ext cx="3207385" cy="2950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  <p:bldP spid="8" grpId="0" bldLvl="0" animBg="1"/>
      <p:bldP spid="9" grpId="0"/>
      <p:bldP spid="10" grpId="0" bldLvl="0" animBg="1"/>
      <p:bldP spid="11" grpId="0" bldLvl="0" animBg="1"/>
      <p:bldP spid="12" grpId="0"/>
      <p:bldP spid="13" grpId="0" bldLvl="0" animBg="1"/>
      <p:bldP spid="14" grpId="0" bldLvl="0" animBg="1"/>
      <p:bldP spid="15" grpId="0"/>
      <p:bldP spid="16" grpId="0" bldLvl="0" animBg="1"/>
      <p:bldP spid="17" grpId="0" bldLvl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855634" y="125478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29400" y="217145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55634" y="3429751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55359" y="5007572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9975" y="1224280"/>
            <a:ext cx="608711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幼圆" panose="02010509060101010101" charset="-122"/>
                <a:ea typeface="幼圆" panose="02010509060101010101" charset="-122"/>
              </a:rPr>
              <a:t>             </a:t>
            </a:r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《</a:t>
            </a:r>
            <a:r>
              <a:rPr lang="zh-CN" altLang="en-US" sz="3200" dirty="0">
                <a:latin typeface="幼圆" panose="02010509060101010101" charset="-122"/>
                <a:ea typeface="幼圆" panose="02010509060101010101" charset="-122"/>
              </a:rPr>
              <a:t>夏至避暑北池</a:t>
            </a:r>
            <a:r>
              <a:rPr lang="zh-CN" altLang="en-US" sz="3600" dirty="0">
                <a:latin typeface="幼圆" panose="02010509060101010101" charset="-122"/>
                <a:ea typeface="幼圆" panose="02010509060101010101" charset="-122"/>
              </a:rPr>
              <a:t>》</a:t>
            </a:r>
          </a:p>
          <a:p>
            <a:r>
              <a:rPr lang="zh-CN" altLang="en-US" sz="3600" dirty="0">
                <a:latin typeface="幼圆" panose="02010509060101010101" charset="-122"/>
                <a:ea typeface="幼圆" panose="02010509060101010101" charset="-122"/>
              </a:rPr>
              <a:t>          </a:t>
            </a:r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唐代·韦应物</a:t>
            </a:r>
          </a:p>
          <a:p>
            <a:endParaRPr lang="zh-CN" altLang="en-US" dirty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　　  </a:t>
            </a:r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昼晷已云极，   宵漏自此长。</a:t>
            </a:r>
          </a:p>
          <a:p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　　未及施政教，   所忧变炎凉。</a:t>
            </a:r>
          </a:p>
          <a:p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　　公门日多暇，   是月农稍忙。</a:t>
            </a:r>
          </a:p>
          <a:p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　　高居念田里，   苦热安可当。</a:t>
            </a:r>
          </a:p>
          <a:p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　　亭午息群物，   独游爱方塘。</a:t>
            </a:r>
          </a:p>
          <a:p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　　门闭阴寂寂，   城高树苍苍。</a:t>
            </a:r>
          </a:p>
          <a:p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　　绿筠尚含粉，   圆荷始散芳。</a:t>
            </a:r>
          </a:p>
          <a:p>
            <a:r>
              <a:rPr lang="zh-CN" altLang="en-US" sz="2400" kern="4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　　于焉洒烦抱，   可以对华觞。</a:t>
            </a:r>
          </a:p>
        </p:txBody>
      </p:sp>
      <p:pic>
        <p:nvPicPr>
          <p:cNvPr id="4" name="图片 3" descr="荷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535" y="1744980"/>
            <a:ext cx="4979670" cy="47796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5" grpId="0" bldLvl="0" animBg="1"/>
      <p:bldP spid="2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855634" y="125478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29400" y="2171454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55634" y="3429751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55359" y="5007572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0640" y="1666875"/>
            <a:ext cx="468058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幼圆" panose="02010509060101010101" charset="-122"/>
                <a:ea typeface="幼圆" panose="02010509060101010101" charset="-122"/>
              </a:rPr>
              <a:t>  </a:t>
            </a:r>
            <a:r>
              <a:rPr lang="zh-CN" altLang="en-US" sz="3200" dirty="0">
                <a:latin typeface="幼圆" panose="02010509060101010101" charset="-122"/>
                <a:ea typeface="幼圆" panose="02010509060101010101" charset="-122"/>
              </a:rPr>
              <a:t>《竹枝词》</a:t>
            </a:r>
          </a:p>
          <a:p>
            <a:r>
              <a:rPr lang="zh-CN" altLang="en-US" sz="3200" dirty="0">
                <a:latin typeface="幼圆" panose="02010509060101010101" charset="-122"/>
                <a:ea typeface="幼圆" panose="02010509060101010101" charset="-122"/>
              </a:rPr>
              <a:t>    </a:t>
            </a:r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唐朝·刘禹锡</a:t>
            </a:r>
          </a:p>
          <a:p>
            <a:endParaRPr lang="zh-CN" altLang="en-US" dirty="0"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sz="2000" dirty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dirty="0">
                <a:latin typeface="幼圆" panose="02010509060101010101" charset="-122"/>
                <a:ea typeface="幼圆" panose="02010509060101010101" charset="-122"/>
              </a:rPr>
              <a:t>　　 </a:t>
            </a:r>
            <a:r>
              <a:rPr lang="zh-CN" altLang="en-US" sz="2400" kern="3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杨柳青青江水平，</a:t>
            </a:r>
          </a:p>
          <a:p>
            <a:r>
              <a:rPr lang="zh-CN" altLang="en-US" sz="2400" kern="3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   </a:t>
            </a:r>
            <a:r>
              <a:rPr lang="zh-CN" altLang="en-US" sz="2400" kern="3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  <a:sym typeface="+mn-ea"/>
              </a:rPr>
              <a:t>闻郎岸上踏歌声。 </a:t>
            </a:r>
          </a:p>
          <a:p>
            <a:r>
              <a:rPr lang="zh-CN" altLang="en-US" sz="2400" kern="3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  <a:sym typeface="+mn-ea"/>
              </a:rPr>
              <a:t>   东边日</a:t>
            </a:r>
            <a:r>
              <a:rPr lang="zh-CN" altLang="en-US" sz="2400" kern="3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出西边雨，</a:t>
            </a:r>
          </a:p>
          <a:p>
            <a:r>
              <a:rPr lang="zh-CN" altLang="en-US" sz="2400" kern="3800" spc="25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   道是无晴却有晴。</a:t>
            </a:r>
          </a:p>
        </p:txBody>
      </p:sp>
      <p:pic>
        <p:nvPicPr>
          <p:cNvPr id="6" name="图片 5" descr="df224eac42231a441cc60088cbb7a23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70" y="836295"/>
            <a:ext cx="3906520" cy="55410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5" grpId="0" bldLvl="0" animBg="1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9585" y="1655892"/>
            <a:ext cx="859790" cy="3164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latin typeface="幼圆" panose="02010509060101010101" charset="-122"/>
                <a:ea typeface="幼圆" panose="02010509060101010101" charset="-122"/>
              </a:rPr>
              <a:t>夏至的由来 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329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86465" y="2661038"/>
            <a:ext cx="1107996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一</a:t>
            </a:r>
            <a:endParaRPr lang="en-US" altLang="zh-CN" sz="44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3580" y="348151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荷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20" y="2736215"/>
            <a:ext cx="4113530" cy="3801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85750" y="5019675"/>
            <a:ext cx="185928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夏至的由来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74290" y="1515110"/>
            <a:ext cx="731774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夏至是二十四节气中最早被确定的一个节气。公元前七世纪，先人采用土圭测日影，就确定了夏至。</a:t>
            </a:r>
          </a:p>
          <a:p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dirty="0"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dirty="0"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中国古代将夏至分为三候：“一候鹿角解；二候蝉始鸣；三候半夏生。可见夏至一到阴凉就不远了。</a:t>
            </a:r>
          </a:p>
          <a:p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3" name="图片 2" descr="f96174974e42e1bfc043c855e4b997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910" y="3023235"/>
            <a:ext cx="4311650" cy="37160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5"/>
          <p:cNvSpPr txBox="1"/>
          <p:nvPr/>
        </p:nvSpPr>
        <p:spPr>
          <a:xfrm>
            <a:off x="1052830" y="2693035"/>
            <a:ext cx="5721350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252095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中国民间把夏至后的15天分成3“时”，一般头时3天，中时5天，末时7天。这期间我国大部分地区气温较高，日照充足，作物生长很快，生理和生态需水均较多。此时的降水对农业产量影响很大，有“夏至雨点值千金”之说。</a:t>
            </a:r>
          </a:p>
        </p:txBody>
      </p:sp>
      <p:pic>
        <p:nvPicPr>
          <p:cNvPr id="2" name="图片 1" descr="fb16cb8467fbc388bb7f0cd5bb8de3c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180" y="1343025"/>
            <a:ext cx="4152900" cy="4152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柳叶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66700"/>
            <a:ext cx="3756660" cy="24523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52455" y="266700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91945" y="1228090"/>
            <a:ext cx="86880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夏至节气一般在公历6月21日或22日。夏至为者，至有三义；一以阴阳气之至极，二以明阳气之始至，三以明日行之北至。故为至。《月令七十二候集解》关于夏至说：五月中，夏，假也，至，极也，万物于此皆假大而至极也</a:t>
            </a:r>
          </a:p>
        </p:txBody>
      </p:sp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270" y="3042285"/>
            <a:ext cx="5000625" cy="28206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09585" y="1655892"/>
            <a:ext cx="859790" cy="3164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400" dirty="0">
                <a:latin typeface="幼圆" panose="02010509060101010101" charset="-122"/>
                <a:ea typeface="幼圆" panose="02010509060101010101" charset="-122"/>
              </a:rPr>
              <a:t>夏至的特点 </a:t>
            </a:r>
          </a:p>
        </p:txBody>
      </p:sp>
      <p:sp>
        <p:nvSpPr>
          <p:cNvPr id="15" name="菱形 14"/>
          <p:cNvSpPr/>
          <p:nvPr/>
        </p:nvSpPr>
        <p:spPr>
          <a:xfrm>
            <a:off x="4042531" y="2226501"/>
            <a:ext cx="2995863" cy="2594458"/>
          </a:xfrm>
          <a:prstGeom prst="diamond">
            <a:avLst/>
          </a:prstGeom>
          <a:solidFill>
            <a:srgbClr val="329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86466" y="2501384"/>
            <a:ext cx="1107996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en-US"/>
            </a:defPPr>
            <a:lvl1pPr algn="ctr">
              <a:defRPr sz="1150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defRPr>
            </a:lvl1pPr>
          </a:lstStyle>
          <a:p>
            <a:r>
              <a:rPr lang="zh-CN" altLang="en-US" sz="7200" dirty="0"/>
              <a:t>二</a:t>
            </a:r>
            <a:endParaRPr lang="en-US" altLang="zh-CN" sz="7200" dirty="0"/>
          </a:p>
        </p:txBody>
      </p:sp>
      <p:sp>
        <p:nvSpPr>
          <p:cNvPr id="3" name="矩形 2"/>
          <p:cNvSpPr/>
          <p:nvPr/>
        </p:nvSpPr>
        <p:spPr>
          <a:xfrm>
            <a:off x="4923580" y="3481517"/>
            <a:ext cx="1107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章</a:t>
            </a:r>
          </a:p>
        </p:txBody>
      </p:sp>
      <p:sp>
        <p:nvSpPr>
          <p:cNvPr id="16" name="斜纹 15"/>
          <p:cNvSpPr/>
          <p:nvPr/>
        </p:nvSpPr>
        <p:spPr>
          <a:xfrm flipV="1">
            <a:off x="5776956" y="1456543"/>
            <a:ext cx="1232398" cy="1279468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斜纹 16"/>
          <p:cNvSpPr/>
          <p:nvPr/>
        </p:nvSpPr>
        <p:spPr>
          <a:xfrm flipH="1">
            <a:off x="4154380" y="4406665"/>
            <a:ext cx="1249819" cy="930761"/>
          </a:xfrm>
          <a:prstGeom prst="diagStrip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荷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20" y="2736215"/>
            <a:ext cx="4113530" cy="3801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85750" y="5019675"/>
            <a:ext cx="185928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 bldLvl="0" animBg="1"/>
      <p:bldP spid="2" grpId="0"/>
      <p:bldP spid="3" grpId="0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夏至的特点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74265" y="1805305"/>
            <a:ext cx="788733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夏至是北半球一年中白昼最长、黑夜最短的一天。夏至日那天，整个地球上除南极点和南极圈内的极夜地区外，所有地点的日出方向都是从东北方开始的，在西北方落下。</a:t>
            </a:r>
          </a:p>
        </p:txBody>
      </p:sp>
      <p:pic>
        <p:nvPicPr>
          <p:cNvPr id="3" name="图片 2" descr="2c79707a0319c757bf8f5e596658507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765" y="2101850"/>
            <a:ext cx="5836285" cy="5836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85750" y="5019675"/>
            <a:ext cx="185928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981 L -2.29167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0.03981 L -2.29167E-6 -1.48148E-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/>
          <p:cNvSpPr txBox="1"/>
          <p:nvPr/>
        </p:nvSpPr>
        <p:spPr>
          <a:xfrm>
            <a:off x="1461135" y="1656715"/>
            <a:ext cx="6320155" cy="3544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天文专家称，夏至是太阳的转折点，这天过后它将走“回头路”。夏至过后，太阳直射点逐渐向南移动，北半球白昼开始逐渐变短。对于北回归线及其以北的地区，夏至日过后，正午太阳高度也开始逐日降低。民间有“吃过夏至面，一天短一线”的说法，我国唐代诗人韦应物的《夏至避暑北池》也曾写到“昼晷已云极，宵漏自此长”。</a:t>
            </a:r>
            <a:endParaRPr sz="2400" dirty="0">
              <a:solidFill>
                <a:srgbClr val="24956F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3" name="图片 2" descr="a71ea8d3fd1f41344a43e700251f95cad1c85e5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290" y="2286000"/>
            <a:ext cx="3588385" cy="2286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5750" y="266700"/>
            <a:ext cx="11544300" cy="6305550"/>
          </a:xfrm>
          <a:prstGeom prst="rect">
            <a:avLst/>
          </a:prstGeom>
          <a:noFill/>
          <a:ln w="76200">
            <a:solidFill>
              <a:srgbClr val="8AAE8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9950" y="225425"/>
            <a:ext cx="590550" cy="2553335"/>
          </a:xfrm>
          <a:prstGeom prst="rect">
            <a:avLst/>
          </a:prstGeom>
          <a:solidFill>
            <a:srgbClr val="8AAE8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幼圆" panose="02010509060101010101" charset="-122"/>
                <a:ea typeface="幼圆" panose="02010509060101010101" charset="-122"/>
              </a:rPr>
              <a:t>夏至的特点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至2"/>
</p:tagLst>
</file>

<file path=ppt/theme/theme1.xml><?xml version="1.0" encoding="utf-8"?>
<a:theme xmlns:a="http://schemas.openxmlformats.org/drawingml/2006/main" name=" www.2ppt.com">
  <a:themeElements>
    <a:clrScheme name="自定义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宽屏</PresentationFormat>
  <Paragraphs>106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等线 Light</vt:lpstr>
      <vt:lpstr>方正大黑简体</vt:lpstr>
      <vt:lpstr>柳公权柳体</vt:lpstr>
      <vt:lpstr>宋体</vt:lpstr>
      <vt:lpstr>微软雅黑</vt:lpstr>
      <vt:lpstr>幼圆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2022-03-08T05:40:03Z</dcterms:created>
  <dcterms:modified xsi:type="dcterms:W3CDTF">2023-01-10T07:29:51Z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09B7F987A42C4CA1AFCF2C9894143E68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