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8" r:id="rId3"/>
    <p:sldId id="279" r:id="rId4"/>
    <p:sldId id="280" r:id="rId5"/>
    <p:sldId id="281" r:id="rId6"/>
    <p:sldId id="282" r:id="rId7"/>
    <p:sldId id="266" r:id="rId8"/>
    <p:sldId id="257" r:id="rId9"/>
    <p:sldId id="283" r:id="rId10"/>
    <p:sldId id="267" r:id="rId11"/>
    <p:sldId id="277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FF"/>
    <a:srgbClr val="000000"/>
    <a:srgbClr val="663300"/>
    <a:srgbClr val="FF0000"/>
    <a:srgbClr val="800080"/>
    <a:srgbClr val="CC33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17" autoAdjust="0"/>
    <p:restoredTop sz="94660"/>
  </p:normalViewPr>
  <p:slideViewPr>
    <p:cSldViewPr snapToGrid="0">
      <p:cViewPr>
        <p:scale>
          <a:sx n="100" d="100"/>
          <a:sy n="100" d="100"/>
        </p:scale>
        <p:origin x="-38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710AAF33-D29E-44CC-B4E2-15CF575EE21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A261618-D41F-4B8D-A938-554A622B621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89B256E-346F-4003-9636-93D364DACB47}" type="slidenum">
              <a:rPr lang="zh-CN" altLang="en-US"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A7B022D-C1C4-41D0-848F-F580C107BD17}" type="slidenum">
              <a:rPr lang="zh-CN" altLang="en-US"/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B28B4CB-EE11-465F-85A6-2661F960FC85}" type="slidenum">
              <a:rPr lang="zh-CN" altLang="en-US"/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63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B2FFED6-6550-4E5C-A78A-881DCA694179}" type="slidenum">
              <a:rPr lang="zh-CN" altLang="en-US"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74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682AB55-6F94-494A-B12C-F34C677CD073}" type="slidenum">
              <a:rPr lang="zh-CN" altLang="en-US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3FF9F65-764E-4168-BF18-65495CBD3730}" type="slidenum">
              <a:rPr lang="zh-CN" altLang="en-US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97565C8-F00F-4065-971C-B437DF0A99D3}" type="slidenum">
              <a:rPr lang="zh-CN" altLang="en-US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E9EF886-E007-475B-8F30-966CAE8B9C16}" type="slidenum">
              <a:rPr lang="zh-CN" altLang="en-US"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150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29A11A2-109B-41CD-838D-CA901A4962E5}" type="slidenum">
              <a:rPr lang="zh-CN" altLang="en-US"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25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988DE85-B1C0-4227-8A61-6657F0B11119}" type="slidenum">
              <a:rPr lang="zh-CN" altLang="en-US"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7E98E90-B91B-4D06-A0F1-0FE8D0C542B3}" type="slidenum">
              <a:rPr lang="zh-CN" altLang="en-US"/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78834-2B5F-46D0-B046-CF866DB1FC8B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C997F-508D-4348-BC22-38F54933297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B67229-36F4-404F-9B0E-F09842C59262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A5555-4214-4D36-A6F0-A25A792AC7E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551B5D-6C1D-498C-9F9C-DE57A90C9554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91335-07A6-4575-9D73-B6CC4C5C8ED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0C4957-5D82-4FFC-8048-CD65B6172E15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FF450-8EC8-4845-8F15-A9FFFF2F405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7B00FA-F0C7-45FF-9B9A-1BE5C5263F6D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4C06D-F74E-413F-ABE9-D3CC71E9C14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01953A-1077-44CF-AE00-C7EC7CBD85FA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73DD2-12FA-4310-9372-311C9515565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22A9A0-883E-42C9-B570-4AA8C5ABFB9E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418AF-934E-485C-9A68-191212B3397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039C62-4D93-4163-950D-257953D69296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62729-AED7-45F0-B8EC-A9B56FCAAAC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440782-55CC-4AE7-AB8E-F3BD11274A94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D207D-44B3-45FD-A3F4-2E9264800E5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6AD233-CE23-48A8-9D91-F0FFF43E43F0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C49C2-A36B-40C4-B030-CE8AC8A6B06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2BBC6A5B-CDAB-4918-BBC9-15488A7ECEE0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F795BF0D-9957-4605-AF1F-B7DD720752B3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4"/>
          <p:cNvSpPr txBox="1">
            <a:spLocks noChangeArrowheads="1"/>
          </p:cNvSpPr>
          <p:nvPr/>
        </p:nvSpPr>
        <p:spPr bwMode="auto">
          <a:xfrm>
            <a:off x="1143000" y="2358319"/>
            <a:ext cx="662940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81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小数乘整数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62000" y="1078200"/>
            <a:ext cx="7572375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dirty="0">
                <a:solidFill>
                  <a:schemeClr val="accent4">
                    <a:lumMod val="1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冀教版数学五年级上册第二单元</a:t>
            </a:r>
          </a:p>
        </p:txBody>
      </p:sp>
      <p:sp>
        <p:nvSpPr>
          <p:cNvPr id="6" name="矩形 5"/>
          <p:cNvSpPr/>
          <p:nvPr/>
        </p:nvSpPr>
        <p:spPr>
          <a:xfrm>
            <a:off x="2771098" y="5508812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000125" y="1350963"/>
            <a:ext cx="5413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请你做个小小售货员。 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487" y="2181225"/>
            <a:ext cx="7800975" cy="2990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107" name="Freeform 11"/>
          <p:cNvSpPr/>
          <p:nvPr/>
        </p:nvSpPr>
        <p:spPr bwMode="auto">
          <a:xfrm>
            <a:off x="1030288" y="2728913"/>
            <a:ext cx="6143625" cy="3194050"/>
          </a:xfrm>
          <a:custGeom>
            <a:avLst/>
            <a:gdLst>
              <a:gd name="T0" fmla="*/ 1150938 w 3870"/>
              <a:gd name="T1" fmla="*/ 0 h 2012"/>
              <a:gd name="T2" fmla="*/ 1909763 w 3870"/>
              <a:gd name="T3" fmla="*/ 295275 h 2012"/>
              <a:gd name="T4" fmla="*/ 2641600 w 3870"/>
              <a:gd name="T5" fmla="*/ 254000 h 2012"/>
              <a:gd name="T6" fmla="*/ 3498851 w 3870"/>
              <a:gd name="T7" fmla="*/ 338138 h 2012"/>
              <a:gd name="T8" fmla="*/ 3203575 w 3870"/>
              <a:gd name="T9" fmla="*/ 760413 h 2012"/>
              <a:gd name="T10" fmla="*/ 1530350 w 3870"/>
              <a:gd name="T11" fmla="*/ 1281113 h 2012"/>
              <a:gd name="T12" fmla="*/ 714375 w 3870"/>
              <a:gd name="T13" fmla="*/ 1828800 h 2012"/>
              <a:gd name="T14" fmla="*/ 150813 w 3870"/>
              <a:gd name="T15" fmla="*/ 2546350 h 2012"/>
              <a:gd name="T16" fmla="*/ 1614487 w 3870"/>
              <a:gd name="T17" fmla="*/ 2293938 h 2012"/>
              <a:gd name="T18" fmla="*/ 2598738 w 3870"/>
              <a:gd name="T19" fmla="*/ 2208213 h 2012"/>
              <a:gd name="T20" fmla="*/ 1530350 w 3870"/>
              <a:gd name="T21" fmla="*/ 2911475 h 2012"/>
              <a:gd name="T22" fmla="*/ 3133725 w 3870"/>
              <a:gd name="T23" fmla="*/ 3067050 h 2012"/>
              <a:gd name="T24" fmla="*/ 3400426 w 3870"/>
              <a:gd name="T25" fmla="*/ 2152650 h 2012"/>
              <a:gd name="T26" fmla="*/ 4525963 w 3870"/>
              <a:gd name="T27" fmla="*/ 2152650 h 2012"/>
              <a:gd name="T28" fmla="*/ 5032375 w 3870"/>
              <a:gd name="T29" fmla="*/ 2898775 h 2012"/>
              <a:gd name="T30" fmla="*/ 6143625 w 3870"/>
              <a:gd name="T31" fmla="*/ 2546350 h 201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3870"/>
              <a:gd name="T49" fmla="*/ 0 h 2012"/>
              <a:gd name="T50" fmla="*/ 3870 w 3870"/>
              <a:gd name="T51" fmla="*/ 2012 h 201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3870" h="2012">
                <a:moveTo>
                  <a:pt x="725" y="0"/>
                </a:moveTo>
                <a:cubicBezTo>
                  <a:pt x="886" y="79"/>
                  <a:pt x="1047" y="159"/>
                  <a:pt x="1203" y="186"/>
                </a:cubicBezTo>
                <a:cubicBezTo>
                  <a:pt x="1359" y="213"/>
                  <a:pt x="1497" y="156"/>
                  <a:pt x="1664" y="160"/>
                </a:cubicBezTo>
                <a:cubicBezTo>
                  <a:pt x="1831" y="164"/>
                  <a:pt x="2145" y="160"/>
                  <a:pt x="2204" y="213"/>
                </a:cubicBezTo>
                <a:cubicBezTo>
                  <a:pt x="2263" y="266"/>
                  <a:pt x="2225" y="380"/>
                  <a:pt x="2018" y="479"/>
                </a:cubicBezTo>
                <a:cubicBezTo>
                  <a:pt x="1811" y="578"/>
                  <a:pt x="1225" y="695"/>
                  <a:pt x="964" y="807"/>
                </a:cubicBezTo>
                <a:cubicBezTo>
                  <a:pt x="703" y="919"/>
                  <a:pt x="595" y="1019"/>
                  <a:pt x="450" y="1152"/>
                </a:cubicBezTo>
                <a:cubicBezTo>
                  <a:pt x="305" y="1285"/>
                  <a:pt x="0" y="1555"/>
                  <a:pt x="95" y="1604"/>
                </a:cubicBezTo>
                <a:cubicBezTo>
                  <a:pt x="190" y="1653"/>
                  <a:pt x="760" y="1481"/>
                  <a:pt x="1017" y="1445"/>
                </a:cubicBezTo>
                <a:cubicBezTo>
                  <a:pt x="1274" y="1409"/>
                  <a:pt x="1646" y="1326"/>
                  <a:pt x="1637" y="1391"/>
                </a:cubicBezTo>
                <a:cubicBezTo>
                  <a:pt x="1628" y="1456"/>
                  <a:pt x="908" y="1744"/>
                  <a:pt x="964" y="1834"/>
                </a:cubicBezTo>
                <a:cubicBezTo>
                  <a:pt x="1020" y="1924"/>
                  <a:pt x="1778" y="2012"/>
                  <a:pt x="1974" y="1932"/>
                </a:cubicBezTo>
                <a:cubicBezTo>
                  <a:pt x="2170" y="1852"/>
                  <a:pt x="1996" y="1452"/>
                  <a:pt x="2142" y="1356"/>
                </a:cubicBezTo>
                <a:cubicBezTo>
                  <a:pt x="2288" y="1260"/>
                  <a:pt x="2680" y="1278"/>
                  <a:pt x="2851" y="1356"/>
                </a:cubicBezTo>
                <a:cubicBezTo>
                  <a:pt x="3022" y="1434"/>
                  <a:pt x="3000" y="1785"/>
                  <a:pt x="3170" y="1826"/>
                </a:cubicBezTo>
                <a:cubicBezTo>
                  <a:pt x="3340" y="1867"/>
                  <a:pt x="3605" y="1735"/>
                  <a:pt x="3870" y="1604"/>
                </a:cubicBezTo>
              </a:path>
            </a:pathLst>
          </a:custGeom>
          <a:noFill/>
          <a:ln w="25400">
            <a:solidFill>
              <a:srgbClr val="00B0F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752475" y="941388"/>
            <a:ext cx="809783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3.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一辆汽车每小时行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70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千米，从王家庄到刘家湾共行了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2.4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小时。王家庄到刘家湾的路程是多少千米？ </a:t>
            </a:r>
          </a:p>
        </p:txBody>
      </p:sp>
      <p:sp>
        <p:nvSpPr>
          <p:cNvPr id="12292" name="Oval 7"/>
          <p:cNvSpPr>
            <a:spLocks noChangeArrowheads="1"/>
          </p:cNvSpPr>
          <p:nvPr/>
        </p:nvSpPr>
        <p:spPr bwMode="auto">
          <a:xfrm>
            <a:off x="915988" y="2462213"/>
            <a:ext cx="1773237" cy="12239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zh-CN" altLang="en-US" sz="3200" b="1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王家庄</a:t>
            </a:r>
          </a:p>
        </p:txBody>
      </p:sp>
      <p:sp>
        <p:nvSpPr>
          <p:cNvPr id="12293" name="Oval 8"/>
          <p:cNvSpPr>
            <a:spLocks noChangeArrowheads="1"/>
          </p:cNvSpPr>
          <p:nvPr/>
        </p:nvSpPr>
        <p:spPr bwMode="auto">
          <a:xfrm>
            <a:off x="6515100" y="4979988"/>
            <a:ext cx="1773238" cy="1223962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zh-CN" altLang="en-US" sz="3200" b="1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刘家湾</a:t>
            </a:r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08100" y="2189163"/>
            <a:ext cx="10445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Arc 12"/>
          <p:cNvSpPr/>
          <p:nvPr/>
        </p:nvSpPr>
        <p:spPr bwMode="auto">
          <a:xfrm rot="6305931">
            <a:off x="4191000" y="3405188"/>
            <a:ext cx="592137" cy="592138"/>
          </a:xfrm>
          <a:custGeom>
            <a:avLst/>
            <a:gdLst>
              <a:gd name="T0" fmla="*/ 0 w 21600"/>
              <a:gd name="T1" fmla="*/ 0 h 21600"/>
              <a:gd name="T2" fmla="*/ 16232697 w 21600"/>
              <a:gd name="T3" fmla="*/ 16232751 h 21600"/>
              <a:gd name="T4" fmla="*/ 0 w 21600"/>
              <a:gd name="T5" fmla="*/ 1623275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2296" name="Text Box 13"/>
          <p:cNvSpPr txBox="1">
            <a:spLocks noChangeArrowheads="1"/>
          </p:cNvSpPr>
          <p:nvPr/>
        </p:nvSpPr>
        <p:spPr bwMode="auto">
          <a:xfrm>
            <a:off x="4578350" y="3937000"/>
            <a:ext cx="2679700" cy="461963"/>
          </a:xfrm>
          <a:prstGeom prst="rect">
            <a:avLst/>
          </a:prstGeom>
          <a:solidFill>
            <a:srgbClr val="FFFF99"/>
          </a:solidFill>
          <a:ln w="9525">
            <a:solidFill>
              <a:srgbClr val="FF6600"/>
            </a:solidFill>
            <a:prstDash val="dash"/>
            <a:miter lim="800000"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速度</a:t>
            </a:r>
            <a:r>
              <a:rPr lang="en-US" altLang="zh-CN" sz="24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=70</a:t>
            </a:r>
            <a:r>
              <a:rPr lang="zh-CN" altLang="en-US" sz="24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千米</a:t>
            </a:r>
            <a:r>
              <a:rPr lang="en-US" altLang="zh-CN" sz="24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sz="24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小时</a:t>
            </a:r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1293813" y="4276725"/>
            <a:ext cx="3163887" cy="1250950"/>
          </a:xfrm>
          <a:prstGeom prst="irregularSeal2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路程？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3181350" y="2149475"/>
            <a:ext cx="44164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70×2.4=168</a:t>
            </a:r>
            <a:r>
              <a:rPr lang="zh-CN" altLang="en-US" sz="36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（千米）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3.24699E-6 C 0.02084 0.0141 0.04185 0.02844 0.06459 0.03908 C 0.08716 0.04972 0.1047 0.06151 0.13699 0.0636 C 0.16928 0.06568 0.23143 0.04833 0.25851 0.05134 C 0.2856 0.05435 0.3007 0.06822 0.29983 0.0821 C 0.29914 0.09597 0.29272 0.11471 0.25383 0.13529 C 0.21494 0.15587 0.11077 0.18015 0.06615 0.20513 C 0.02154 0.23011 0.01077 0.25347 -0.01388 0.28492 C -0.03853 0.31637 -0.10346 0.38413 -0.08159 0.39361 C -0.05971 0.4031 0.06754 0.3543 0.11685 0.34227 C 0.1665 0.33025 0.22188 0.30689 0.21546 0.32192 C 0.20904 0.33695 0.08855 0.4068 0.07831 0.43247 C 0.06841 0.45814 0.12362 0.46993 0.15522 0.47548 C 0.18716 0.48103 0.24983 0.48473 0.26928 0.46531 C 0.28855 0.44588 0.26199 0.38459 0.27223 0.35869 C 0.28265 0.33279 0.30747 0.31151 0.33213 0.30943 C 0.35713 0.30735 0.40174 0.32516 0.42154 0.34644 C 0.44115 0.36771 0.43369 0.42299 0.45088 0.43663 C 0.46806 0.45027 0.49983 0.43755 0.52466 0.4283 C 0.54949 0.41905 0.57466 0.40009 0.60001 0.38136 " pathEditMode="relative" ptsTypes="aaaaaaaaaaaaaaaaaaaA">
                                      <p:cBhvr>
                                        <p:cTn id="6" dur="3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410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92" decel="100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192" decel="100000"/>
                                        <p:tgtEl>
                                          <p:spTgt spid="41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192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192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 animBg="1"/>
      <p:bldP spid="4110" grpId="0" animBg="1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447675" y="1240367"/>
            <a:ext cx="8477250" cy="519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、结合具体事例，经历用自己的方法解答问题，以及学习小数乘整数计算方法的过程。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、理解并掌握小数乘整数的计算方法，会正确进行小数乘整数的乘法计算。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、在用已有知识解决问题的过程中，获得愉快的体验，培养反思质疑的习惯，体会学习乘法计算方法的价值。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971800" y="489126"/>
            <a:ext cx="3048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教学目标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4098" name="图片 1" descr="QQ截图2014090314492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011238"/>
            <a:ext cx="5715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1670050" y="1117600"/>
            <a:ext cx="28686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超市购物。</a:t>
            </a:r>
          </a:p>
        </p:txBody>
      </p: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790575" y="4030663"/>
            <a:ext cx="67167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）亮亮买了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支自动铅笔要花多少元钱？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97150" y="4752975"/>
            <a:ext cx="3848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1.8×3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＝         （元）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4210050" y="4808538"/>
            <a:ext cx="949325" cy="5080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62" y="1824037"/>
            <a:ext cx="7886700" cy="2047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2597150" y="1343025"/>
            <a:ext cx="38481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1.8×3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＝         （元）</a:t>
            </a:r>
          </a:p>
        </p:txBody>
      </p:sp>
      <p:sp>
        <p:nvSpPr>
          <p:cNvPr id="3" name="圆角矩形 2"/>
          <p:cNvSpPr/>
          <p:nvPr/>
        </p:nvSpPr>
        <p:spPr>
          <a:xfrm>
            <a:off x="4210050" y="1400175"/>
            <a:ext cx="949325" cy="5080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" name="圆角矩形 3"/>
          <p:cNvSpPr/>
          <p:nvPr/>
        </p:nvSpPr>
        <p:spPr>
          <a:xfrm>
            <a:off x="892175" y="3092450"/>
            <a:ext cx="3432175" cy="2586038"/>
          </a:xfrm>
          <a:prstGeom prst="roundRect">
            <a:avLst/>
          </a:prstGeom>
          <a:solidFill>
            <a:srgbClr val="FFCC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元</a:t>
            </a:r>
            <a:r>
              <a:rPr lang="en-US" altLang="zh-CN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×3</a:t>
            </a:r>
            <a:r>
              <a:rPr lang="zh-CN" altLang="en-US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6</a:t>
            </a:r>
            <a:r>
              <a:rPr lang="zh-CN" altLang="en-US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元</a:t>
            </a:r>
            <a:endParaRPr lang="en-US" altLang="zh-CN" sz="2800" b="1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角</a:t>
            </a:r>
            <a:r>
              <a:rPr lang="en-US" altLang="zh-CN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×3</a:t>
            </a:r>
            <a:r>
              <a:rPr lang="zh-CN" altLang="en-US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6</a:t>
            </a:r>
            <a:r>
              <a:rPr lang="zh-CN" altLang="en-US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角</a:t>
            </a:r>
            <a:endParaRPr lang="en-US" altLang="zh-CN" sz="2800" b="1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6</a:t>
            </a:r>
            <a:r>
              <a:rPr lang="zh-CN" altLang="en-US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元－</a:t>
            </a:r>
            <a:r>
              <a:rPr lang="en-US" altLang="zh-CN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6</a:t>
            </a:r>
            <a:r>
              <a:rPr lang="zh-CN" altLang="en-US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角＝</a:t>
            </a:r>
            <a:r>
              <a:rPr lang="en-US" altLang="zh-CN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lang="zh-CN" altLang="en-US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元</a:t>
            </a:r>
            <a:r>
              <a:rPr lang="en-US" altLang="zh-CN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r>
              <a:rPr lang="zh-CN" altLang="en-US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角</a:t>
            </a:r>
            <a:endParaRPr lang="en-US" altLang="zh-CN" sz="2800" b="1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lang="zh-CN" altLang="en-US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元</a:t>
            </a:r>
            <a:r>
              <a:rPr lang="en-US" altLang="zh-CN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r>
              <a:rPr lang="zh-CN" altLang="en-US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角＝</a:t>
            </a:r>
            <a:r>
              <a:rPr lang="en-US" altLang="zh-CN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5.4</a:t>
            </a:r>
            <a:r>
              <a:rPr lang="zh-CN" altLang="en-US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元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4679950" y="3076575"/>
            <a:ext cx="3430588" cy="2584450"/>
          </a:xfrm>
          <a:prstGeom prst="roundRect">
            <a:avLst/>
          </a:prstGeom>
          <a:solidFill>
            <a:srgbClr val="FFCC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1.8</a:t>
            </a:r>
            <a:r>
              <a:rPr lang="zh-CN" altLang="en-US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元＝</a:t>
            </a:r>
            <a:r>
              <a:rPr lang="en-US" altLang="zh-CN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18</a:t>
            </a:r>
            <a:r>
              <a:rPr lang="zh-CN" altLang="en-US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角</a:t>
            </a:r>
            <a:endParaRPr lang="en-US" altLang="zh-CN" sz="2800" b="1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18</a:t>
            </a:r>
            <a:r>
              <a:rPr lang="zh-CN" altLang="en-US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角</a:t>
            </a:r>
            <a:r>
              <a:rPr lang="en-US" altLang="zh-CN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×3</a:t>
            </a:r>
            <a:r>
              <a:rPr lang="zh-CN" altLang="en-US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54</a:t>
            </a:r>
            <a:r>
              <a:rPr lang="zh-CN" altLang="en-US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角</a:t>
            </a:r>
            <a:endParaRPr lang="en-US" altLang="zh-CN" sz="2800" b="1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54</a:t>
            </a:r>
            <a:r>
              <a:rPr lang="zh-CN" altLang="en-US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角＝</a:t>
            </a:r>
            <a:r>
              <a:rPr lang="en-US" altLang="zh-CN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5.4</a:t>
            </a:r>
            <a:r>
              <a:rPr lang="zh-CN" altLang="en-US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元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74750" y="2246313"/>
            <a:ext cx="31607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按每支</a:t>
            </a:r>
            <a:r>
              <a:rPr lang="en-US" altLang="zh-CN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元算</a:t>
            </a:r>
            <a:r>
              <a:rPr lang="en-US" altLang="zh-CN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……</a:t>
            </a:r>
            <a:endParaRPr lang="zh-CN" altLang="en-US" sz="2800" b="1" dirty="0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837113" y="2241550"/>
            <a:ext cx="31607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把</a:t>
            </a:r>
            <a:r>
              <a:rPr lang="en-US" altLang="zh-CN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1.8</a:t>
            </a:r>
            <a:r>
              <a:rPr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看成</a:t>
            </a:r>
            <a:r>
              <a:rPr lang="en-US" altLang="zh-CN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18</a:t>
            </a:r>
            <a:r>
              <a:rPr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角</a:t>
            </a:r>
            <a:r>
              <a:rPr lang="en-US" altLang="zh-CN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……</a:t>
            </a:r>
            <a:endParaRPr lang="zh-CN" altLang="en-US" sz="2800" b="1" dirty="0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311650" y="1354138"/>
            <a:ext cx="8255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5.4</a:t>
            </a:r>
            <a:endParaRPr lang="zh-CN" altLang="en-US" sz="32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6146" name="Text Box 20"/>
          <p:cNvSpPr txBox="1">
            <a:spLocks noChangeArrowheads="1"/>
          </p:cNvSpPr>
          <p:nvPr/>
        </p:nvSpPr>
        <p:spPr bwMode="auto">
          <a:xfrm>
            <a:off x="1495425" y="1585913"/>
            <a:ext cx="17335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  1 .  8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×    3</a:t>
            </a:r>
          </a:p>
        </p:txBody>
      </p:sp>
      <p:sp>
        <p:nvSpPr>
          <p:cNvPr id="3" name="Text Box 24"/>
          <p:cNvSpPr txBox="1">
            <a:spLocks noChangeArrowheads="1"/>
          </p:cNvSpPr>
          <p:nvPr/>
        </p:nvSpPr>
        <p:spPr bwMode="auto">
          <a:xfrm>
            <a:off x="6196013" y="1597025"/>
            <a:ext cx="180816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   1   8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×    3</a:t>
            </a:r>
          </a:p>
        </p:txBody>
      </p:sp>
      <p:sp>
        <p:nvSpPr>
          <p:cNvPr id="4" name="Line 26"/>
          <p:cNvSpPr>
            <a:spLocks noChangeShapeType="1"/>
          </p:cNvSpPr>
          <p:nvPr/>
        </p:nvSpPr>
        <p:spPr bwMode="auto">
          <a:xfrm>
            <a:off x="3032125" y="1974850"/>
            <a:ext cx="3017838" cy="28575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" name="Line 27"/>
          <p:cNvSpPr>
            <a:spLocks noChangeShapeType="1"/>
          </p:cNvSpPr>
          <p:nvPr/>
        </p:nvSpPr>
        <p:spPr bwMode="auto">
          <a:xfrm flipH="1" flipV="1">
            <a:off x="2973388" y="3135313"/>
            <a:ext cx="3009900" cy="46037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" name="Text Box 28"/>
          <p:cNvSpPr txBox="1">
            <a:spLocks noChangeArrowheads="1"/>
          </p:cNvSpPr>
          <p:nvPr/>
        </p:nvSpPr>
        <p:spPr bwMode="auto">
          <a:xfrm>
            <a:off x="3619500" y="1492250"/>
            <a:ext cx="1871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1.8</a:t>
            </a:r>
            <a:r>
              <a:rPr lang="zh-CN" altLang="en-US" sz="2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乘</a:t>
            </a:r>
            <a:r>
              <a:rPr lang="en-US" altLang="zh-CN" sz="2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</a:t>
            </a:r>
            <a:endParaRPr lang="zh-CN" altLang="en-US" sz="24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7" name="Text Box 29"/>
          <p:cNvSpPr txBox="1">
            <a:spLocks noChangeArrowheads="1"/>
          </p:cNvSpPr>
          <p:nvPr/>
        </p:nvSpPr>
        <p:spPr bwMode="auto">
          <a:xfrm>
            <a:off x="3697288" y="3133725"/>
            <a:ext cx="1871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54</a:t>
            </a:r>
            <a:r>
              <a:rPr lang="zh-CN" altLang="en-US" sz="2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除以</a:t>
            </a:r>
            <a:r>
              <a:rPr lang="en-US" altLang="zh-CN" sz="2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</a:t>
            </a:r>
            <a:endParaRPr lang="zh-CN" altLang="en-US" sz="24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cxnSp>
        <p:nvCxnSpPr>
          <p:cNvPr id="9" name="直接连接符 8"/>
          <p:cNvCxnSpPr/>
          <p:nvPr/>
        </p:nvCxnSpPr>
        <p:spPr>
          <a:xfrm rot="10800000" flipH="1" flipV="1">
            <a:off x="1495425" y="2894013"/>
            <a:ext cx="1258888" cy="63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rot="10800000" flipH="1" flipV="1">
            <a:off x="6162675" y="2876550"/>
            <a:ext cx="1260475" cy="79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491288" y="2889250"/>
            <a:ext cx="12985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5   4</a:t>
            </a:r>
            <a:endParaRPr lang="zh-CN" altLang="en-US" sz="32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709738" y="2895600"/>
            <a:ext cx="1298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5 .  4</a:t>
            </a:r>
            <a:endParaRPr lang="zh-CN" altLang="en-US" sz="32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3" name="Text Box 30"/>
          <p:cNvSpPr txBox="1">
            <a:spLocks noChangeArrowheads="1"/>
          </p:cNvSpPr>
          <p:nvPr/>
        </p:nvSpPr>
        <p:spPr bwMode="auto">
          <a:xfrm>
            <a:off x="741363" y="4471988"/>
            <a:ext cx="7710487" cy="1392237"/>
          </a:xfrm>
          <a:prstGeom prst="rect">
            <a:avLst/>
          </a:prstGeom>
          <a:solidFill>
            <a:schemeClr val="bg1">
              <a:alpha val="65097"/>
            </a:schemeClr>
          </a:solidFill>
          <a:ln w="19050">
            <a:solidFill>
              <a:srgbClr val="003300"/>
            </a:solidFill>
            <a:prstDash val="dash"/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FF006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1.8</a:t>
            </a:r>
            <a:r>
              <a:rPr lang="zh-CN" altLang="en-US" sz="2800" b="1" dirty="0">
                <a:solidFill>
                  <a:srgbClr val="FF006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扩大</a:t>
            </a:r>
            <a:r>
              <a:rPr lang="en-US" altLang="zh-CN" sz="2800" b="1" dirty="0">
                <a:solidFill>
                  <a:srgbClr val="FF006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</a:t>
            </a:r>
            <a:r>
              <a:rPr lang="zh-CN" altLang="en-US" sz="2800" b="1" dirty="0">
                <a:solidFill>
                  <a:srgbClr val="FF006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倍变成</a:t>
            </a:r>
            <a:r>
              <a:rPr lang="en-US" altLang="zh-CN" sz="2800" b="1" dirty="0">
                <a:solidFill>
                  <a:srgbClr val="FF006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18</a:t>
            </a:r>
            <a:r>
              <a:rPr lang="zh-CN" altLang="en-US" sz="2800" b="1" dirty="0">
                <a:solidFill>
                  <a:srgbClr val="FF006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时，小数乘整数转换成整数乘整数，积相应扩大了</a:t>
            </a:r>
            <a:r>
              <a:rPr lang="en-US" altLang="zh-CN" sz="2800" b="1" dirty="0">
                <a:solidFill>
                  <a:srgbClr val="FF006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</a:t>
            </a:r>
            <a:r>
              <a:rPr lang="zh-CN" altLang="en-US" sz="2800" b="1" dirty="0">
                <a:solidFill>
                  <a:srgbClr val="FF006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倍，所以应缩小</a:t>
            </a:r>
            <a:r>
              <a:rPr lang="en-US" altLang="zh-CN" sz="2800" b="1" dirty="0">
                <a:solidFill>
                  <a:srgbClr val="FF006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</a:t>
            </a:r>
            <a:r>
              <a:rPr lang="zh-CN" altLang="en-US" sz="2800" b="1" dirty="0">
                <a:solidFill>
                  <a:srgbClr val="FF006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倍才是原等式的积。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/>
      <p:bldP spid="7" grpId="0"/>
      <p:bldP spid="11" grpId="0"/>
      <p:bldP spid="12" grpId="0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7170" name="图片 1" descr="QQ截图2014090314492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011238"/>
            <a:ext cx="5715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1670050" y="1117600"/>
            <a:ext cx="28686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超市购物。</a:t>
            </a:r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790575" y="4030663"/>
            <a:ext cx="67167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）妈妈买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25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包挂面要花多少元钱？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314575" y="4752975"/>
            <a:ext cx="38496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0.94×25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＝         （元）</a:t>
            </a:r>
          </a:p>
        </p:txBody>
      </p:sp>
      <p:sp>
        <p:nvSpPr>
          <p:cNvPr id="7" name="圆角矩形 6"/>
          <p:cNvSpPr/>
          <p:nvPr/>
        </p:nvSpPr>
        <p:spPr>
          <a:xfrm>
            <a:off x="4335463" y="4808538"/>
            <a:ext cx="947737" cy="5080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62" y="1824036"/>
            <a:ext cx="7886700" cy="2047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grpSp>
        <p:nvGrpSpPr>
          <p:cNvPr id="2" name="Group 21"/>
          <p:cNvGrpSpPr/>
          <p:nvPr/>
        </p:nvGrpSpPr>
        <p:grpSpPr bwMode="auto">
          <a:xfrm>
            <a:off x="1336675" y="1938338"/>
            <a:ext cx="6024563" cy="3151187"/>
            <a:chOff x="366" y="1328"/>
            <a:chExt cx="3795" cy="1985"/>
          </a:xfrm>
        </p:grpSpPr>
        <p:sp>
          <p:nvSpPr>
            <p:cNvPr id="8200" name="Text Box 15"/>
            <p:cNvSpPr txBox="1">
              <a:spLocks noChangeArrowheads="1"/>
            </p:cNvSpPr>
            <p:nvPr/>
          </p:nvSpPr>
          <p:spPr bwMode="auto">
            <a:xfrm>
              <a:off x="1745" y="2786"/>
              <a:ext cx="127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000" b="1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2350</a:t>
              </a:r>
              <a:r>
                <a:rPr lang="zh-CN" altLang="en-US" sz="2000" b="1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除以</a:t>
              </a:r>
              <a:r>
                <a:rPr lang="en-US" altLang="zh-CN" sz="2000" b="1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100</a:t>
              </a:r>
              <a:endParaRPr lang="zh-CN" altLang="en-US" sz="20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grpSp>
          <p:nvGrpSpPr>
            <p:cNvPr id="8201" name="Group 20"/>
            <p:cNvGrpSpPr/>
            <p:nvPr/>
          </p:nvGrpSpPr>
          <p:grpSpPr bwMode="auto">
            <a:xfrm>
              <a:off x="366" y="1328"/>
              <a:ext cx="3795" cy="1985"/>
              <a:chOff x="366" y="1328"/>
              <a:chExt cx="3795" cy="1985"/>
            </a:xfrm>
          </p:grpSpPr>
          <p:grpSp>
            <p:nvGrpSpPr>
              <p:cNvPr id="8202" name="Group 8"/>
              <p:cNvGrpSpPr/>
              <p:nvPr/>
            </p:nvGrpSpPr>
            <p:grpSpPr bwMode="auto">
              <a:xfrm>
                <a:off x="366" y="1328"/>
                <a:ext cx="1253" cy="1958"/>
                <a:chOff x="366" y="1445"/>
                <a:chExt cx="1253" cy="1958"/>
              </a:xfrm>
            </p:grpSpPr>
            <p:sp>
              <p:nvSpPr>
                <p:cNvPr id="3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366" y="1445"/>
                  <a:ext cx="1253" cy="19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marL="342900" indent="-3429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2800" b="1">
                      <a:latin typeface="华文楷体" panose="02010600040101010101" pitchFamily="2" charset="-122"/>
                      <a:ea typeface="华文楷体" panose="02010600040101010101" pitchFamily="2" charset="-122"/>
                    </a:rPr>
                    <a:t>      0 . 9   4</a:t>
                  </a:r>
                </a:p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2800" b="1">
                      <a:latin typeface="华文楷体" panose="02010600040101010101" pitchFamily="2" charset="-122"/>
                      <a:ea typeface="华文楷体" panose="02010600040101010101" pitchFamily="2" charset="-122"/>
                    </a:rPr>
                    <a:t>×      2   5</a:t>
                  </a:r>
                </a:p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2800" b="1">
                      <a:latin typeface="华文楷体" panose="02010600040101010101" pitchFamily="2" charset="-122"/>
                      <a:ea typeface="华文楷体" panose="02010600040101010101" pitchFamily="2" charset="-122"/>
                    </a:rPr>
                    <a:t>     4   7   0</a:t>
                  </a:r>
                </a:p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2800" b="1">
                      <a:latin typeface="华文楷体" panose="02010600040101010101" pitchFamily="2" charset="-122"/>
                      <a:ea typeface="华文楷体" panose="02010600040101010101" pitchFamily="2" charset="-122"/>
                    </a:rPr>
                    <a:t>1   8   8</a:t>
                  </a:r>
                </a:p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2800" b="1">
                      <a:latin typeface="华文楷体" panose="02010600040101010101" pitchFamily="2" charset="-122"/>
                      <a:ea typeface="华文楷体" panose="02010600040101010101" pitchFamily="2" charset="-122"/>
                    </a:rPr>
                    <a:t>2  3 .  5   0</a:t>
                  </a:r>
                </a:p>
              </p:txBody>
            </p:sp>
            <p:sp>
              <p:nvSpPr>
                <p:cNvPr id="8211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421" y="2172"/>
                  <a:ext cx="1197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12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375" y="2990"/>
                  <a:ext cx="1197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8203" name="Group 9"/>
              <p:cNvGrpSpPr/>
              <p:nvPr/>
            </p:nvGrpSpPr>
            <p:grpSpPr bwMode="auto">
              <a:xfrm>
                <a:off x="2908" y="1355"/>
                <a:ext cx="1253" cy="1958"/>
                <a:chOff x="366" y="1445"/>
                <a:chExt cx="1253" cy="1958"/>
              </a:xfrm>
            </p:grpSpPr>
            <p:sp>
              <p:nvSpPr>
                <p:cNvPr id="8207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66" y="1445"/>
                  <a:ext cx="1253" cy="19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marL="342900" indent="-3429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2800" b="1">
                      <a:latin typeface="华文楷体" panose="02010600040101010101" pitchFamily="2" charset="-122"/>
                      <a:ea typeface="华文楷体" panose="02010600040101010101" pitchFamily="2" charset="-122"/>
                    </a:rPr>
                    <a:t>          9   4</a:t>
                  </a:r>
                </a:p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2800" b="1">
                      <a:latin typeface="华文楷体" panose="02010600040101010101" pitchFamily="2" charset="-122"/>
                      <a:ea typeface="华文楷体" panose="02010600040101010101" pitchFamily="2" charset="-122"/>
                    </a:rPr>
                    <a:t>×      2   5</a:t>
                  </a:r>
                </a:p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2800" b="1">
                      <a:latin typeface="华文楷体" panose="02010600040101010101" pitchFamily="2" charset="-122"/>
                      <a:ea typeface="华文楷体" panose="02010600040101010101" pitchFamily="2" charset="-122"/>
                    </a:rPr>
                    <a:t>     4   7   0</a:t>
                  </a:r>
                </a:p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2800" b="1">
                      <a:latin typeface="华文楷体" panose="02010600040101010101" pitchFamily="2" charset="-122"/>
                      <a:ea typeface="华文楷体" panose="02010600040101010101" pitchFamily="2" charset="-122"/>
                    </a:rPr>
                    <a:t>1   8   8</a:t>
                  </a:r>
                </a:p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2800" b="1">
                      <a:latin typeface="华文楷体" panose="02010600040101010101" pitchFamily="2" charset="-122"/>
                      <a:ea typeface="华文楷体" panose="02010600040101010101" pitchFamily="2" charset="-122"/>
                    </a:rPr>
                    <a:t>2   3   5   0</a:t>
                  </a:r>
                </a:p>
              </p:txBody>
            </p:sp>
            <p:sp>
              <p:nvSpPr>
                <p:cNvPr id="8208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421" y="2172"/>
                  <a:ext cx="1197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09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375" y="2983"/>
                  <a:ext cx="1197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8204" name="Line 13"/>
              <p:cNvSpPr>
                <a:spLocks noChangeShapeType="1"/>
              </p:cNvSpPr>
              <p:nvPr/>
            </p:nvSpPr>
            <p:spPr bwMode="auto">
              <a:xfrm>
                <a:off x="1729" y="1856"/>
                <a:ext cx="1061" cy="9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prstDash val="sysDash"/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05" name="Text Box 14"/>
              <p:cNvSpPr txBox="1">
                <a:spLocks noChangeArrowheads="1"/>
              </p:cNvSpPr>
              <p:nvPr/>
            </p:nvSpPr>
            <p:spPr bwMode="auto">
              <a:xfrm>
                <a:off x="1755" y="1591"/>
                <a:ext cx="94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srgbClr val="FF0000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0.94</a:t>
                </a:r>
                <a:r>
                  <a:rPr lang="zh-CN" altLang="en-US" sz="2000" b="1">
                    <a:solidFill>
                      <a:srgbClr val="FF0000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乘</a:t>
                </a:r>
                <a:r>
                  <a:rPr lang="en-US" altLang="zh-CN" sz="2000" b="1">
                    <a:solidFill>
                      <a:srgbClr val="FF0000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100</a:t>
                </a:r>
                <a:endParaRPr lang="zh-CN" altLang="en-US" sz="2000" b="1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  <p:sp>
            <p:nvSpPr>
              <p:cNvPr id="8206" name="Line 17"/>
              <p:cNvSpPr>
                <a:spLocks noChangeShapeType="1"/>
              </p:cNvSpPr>
              <p:nvPr/>
            </p:nvSpPr>
            <p:spPr bwMode="auto">
              <a:xfrm flipH="1" flipV="1">
                <a:off x="1700" y="2780"/>
                <a:ext cx="997" cy="1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prstDash val="sysDash"/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844550" y="5267325"/>
            <a:ext cx="7416800" cy="1017588"/>
          </a:xfrm>
          <a:prstGeom prst="rect">
            <a:avLst/>
          </a:prstGeom>
          <a:noFill/>
          <a:ln w="19050">
            <a:solidFill>
              <a:srgbClr val="800080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先把</a:t>
            </a:r>
            <a:r>
              <a:rPr lang="en-US" altLang="zh-CN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0.95</a:t>
            </a: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扩大</a:t>
            </a:r>
            <a:r>
              <a:rPr lang="en-US" altLang="zh-CN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100</a:t>
            </a: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倍，先计算</a:t>
            </a:r>
            <a:r>
              <a:rPr lang="en-US" altLang="zh-CN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95×25=2375</a:t>
            </a: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，再把</a:t>
            </a:r>
            <a:r>
              <a:rPr lang="en-US" altLang="zh-CN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2375</a:t>
            </a: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缩小</a:t>
            </a:r>
            <a:r>
              <a:rPr lang="en-US" altLang="zh-CN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100</a:t>
            </a: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倍，小数点向左移动两位变成</a:t>
            </a:r>
            <a:r>
              <a:rPr lang="en-US" altLang="zh-CN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23.75</a:t>
            </a: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  <p:sp>
        <p:nvSpPr>
          <p:cNvPr id="8196" name="TextBox 23"/>
          <p:cNvSpPr txBox="1">
            <a:spLocks noChangeArrowheads="1"/>
          </p:cNvSpPr>
          <p:nvPr/>
        </p:nvSpPr>
        <p:spPr bwMode="auto">
          <a:xfrm>
            <a:off x="2359025" y="1060450"/>
            <a:ext cx="384968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0.94×25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＝         （元）</a:t>
            </a:r>
          </a:p>
        </p:txBody>
      </p:sp>
      <p:sp>
        <p:nvSpPr>
          <p:cNvPr id="25" name="圆角矩形 24"/>
          <p:cNvSpPr/>
          <p:nvPr/>
        </p:nvSpPr>
        <p:spPr>
          <a:xfrm>
            <a:off x="4379913" y="1117600"/>
            <a:ext cx="947737" cy="5080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27" name="直接连接符 26"/>
          <p:cNvCxnSpPr/>
          <p:nvPr/>
        </p:nvCxnSpPr>
        <p:spPr>
          <a:xfrm>
            <a:off x="2630488" y="4605338"/>
            <a:ext cx="293687" cy="282575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368800" y="1073150"/>
            <a:ext cx="10604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23.5</a:t>
            </a:r>
            <a:endParaRPr lang="zh-CN" altLang="en-US" sz="3200" b="1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0" grpId="0" animBg="1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271463" y="3041650"/>
            <a:ext cx="29337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3.2×34=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　　）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3046413" y="3027363"/>
            <a:ext cx="29035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2.34×6=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　　）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5807075" y="3016250"/>
            <a:ext cx="31940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16×0.85=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　　）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924050" y="3043238"/>
            <a:ext cx="12938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108.8 </a:t>
            </a:r>
            <a:endParaRPr lang="zh-CN" altLang="en-US" sz="28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686300" y="3016250"/>
            <a:ext cx="12938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14.04 </a:t>
            </a:r>
            <a:endParaRPr lang="zh-CN" altLang="en-US" sz="28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7650163" y="3028950"/>
            <a:ext cx="12938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13.6 </a:t>
            </a:r>
            <a:endParaRPr lang="zh-CN" altLang="en-US" sz="28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2" name="Group 14"/>
          <p:cNvGrpSpPr/>
          <p:nvPr/>
        </p:nvGrpSpPr>
        <p:grpSpPr bwMode="auto">
          <a:xfrm>
            <a:off x="601663" y="3625850"/>
            <a:ext cx="2205037" cy="2678113"/>
            <a:chOff x="118" y="1729"/>
            <a:chExt cx="1389" cy="1687"/>
          </a:xfrm>
        </p:grpSpPr>
        <p:sp>
          <p:nvSpPr>
            <p:cNvPr id="9236" name="Text Box 9"/>
            <p:cNvSpPr txBox="1">
              <a:spLocks noChangeArrowheads="1"/>
            </p:cNvSpPr>
            <p:nvPr/>
          </p:nvSpPr>
          <p:spPr bwMode="auto">
            <a:xfrm>
              <a:off x="118" y="1729"/>
              <a:ext cx="1389" cy="1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         3 .  2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zh-CN" sz="24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   ×  3    4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zh-CN" sz="24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    1   2    8     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zh-CN" sz="24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    9   6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zh-CN" sz="24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1  0   8.   8</a:t>
              </a:r>
            </a:p>
          </p:txBody>
        </p:sp>
        <p:grpSp>
          <p:nvGrpSpPr>
            <p:cNvPr id="9237" name="Group 13"/>
            <p:cNvGrpSpPr/>
            <p:nvPr/>
          </p:nvGrpSpPr>
          <p:grpSpPr bwMode="auto">
            <a:xfrm>
              <a:off x="146" y="2331"/>
              <a:ext cx="1143" cy="769"/>
              <a:chOff x="119" y="2030"/>
              <a:chExt cx="1143" cy="769"/>
            </a:xfrm>
          </p:grpSpPr>
          <p:sp>
            <p:nvSpPr>
              <p:cNvPr id="9238" name="Line 10"/>
              <p:cNvSpPr>
                <a:spLocks noChangeShapeType="1"/>
              </p:cNvSpPr>
              <p:nvPr/>
            </p:nvSpPr>
            <p:spPr bwMode="auto">
              <a:xfrm>
                <a:off x="119" y="2030"/>
                <a:ext cx="111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39" name="Line 11"/>
              <p:cNvSpPr>
                <a:spLocks noChangeShapeType="1"/>
              </p:cNvSpPr>
              <p:nvPr/>
            </p:nvSpPr>
            <p:spPr bwMode="auto">
              <a:xfrm>
                <a:off x="146" y="2799"/>
                <a:ext cx="111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4" name="Group 25"/>
          <p:cNvGrpSpPr/>
          <p:nvPr/>
        </p:nvGrpSpPr>
        <p:grpSpPr bwMode="auto">
          <a:xfrm>
            <a:off x="3160713" y="3509963"/>
            <a:ext cx="2205037" cy="1570037"/>
            <a:chOff x="1928" y="1656"/>
            <a:chExt cx="1389" cy="989"/>
          </a:xfrm>
        </p:grpSpPr>
        <p:sp>
          <p:nvSpPr>
            <p:cNvPr id="9234" name="Text Box 16"/>
            <p:cNvSpPr txBox="1">
              <a:spLocks noChangeArrowheads="1"/>
            </p:cNvSpPr>
            <p:nvPr/>
          </p:nvSpPr>
          <p:spPr bwMode="auto">
            <a:xfrm>
              <a:off x="1928" y="1656"/>
              <a:ext cx="1389" cy="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         2  .3  4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zh-CN" sz="24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     ×         6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zh-CN" sz="24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   1  4  .  0  4</a:t>
              </a:r>
            </a:p>
          </p:txBody>
        </p:sp>
        <p:sp>
          <p:nvSpPr>
            <p:cNvPr id="9235" name="Line 18"/>
            <p:cNvSpPr>
              <a:spLocks noChangeShapeType="1"/>
            </p:cNvSpPr>
            <p:nvPr/>
          </p:nvSpPr>
          <p:spPr bwMode="auto">
            <a:xfrm>
              <a:off x="1956" y="2258"/>
              <a:ext cx="11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" name="Group 20"/>
          <p:cNvGrpSpPr/>
          <p:nvPr/>
        </p:nvGrpSpPr>
        <p:grpSpPr bwMode="auto">
          <a:xfrm>
            <a:off x="6008688" y="3568700"/>
            <a:ext cx="2205037" cy="2678113"/>
            <a:chOff x="118" y="1729"/>
            <a:chExt cx="1389" cy="1687"/>
          </a:xfrm>
        </p:grpSpPr>
        <p:sp>
          <p:nvSpPr>
            <p:cNvPr id="9230" name="Text Box 21"/>
            <p:cNvSpPr txBox="1">
              <a:spLocks noChangeArrowheads="1"/>
            </p:cNvSpPr>
            <p:nvPr/>
          </p:nvSpPr>
          <p:spPr bwMode="auto">
            <a:xfrm>
              <a:off x="118" y="1729"/>
              <a:ext cx="1389" cy="1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         1    6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zh-CN" sz="24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× 0 . 8   5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zh-CN" sz="24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          8   0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zh-CN" sz="24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1   2   8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zh-CN" sz="24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1   3 . 6    0</a:t>
              </a:r>
            </a:p>
          </p:txBody>
        </p:sp>
        <p:grpSp>
          <p:nvGrpSpPr>
            <p:cNvPr id="9231" name="Group 22"/>
            <p:cNvGrpSpPr/>
            <p:nvPr/>
          </p:nvGrpSpPr>
          <p:grpSpPr bwMode="auto">
            <a:xfrm>
              <a:off x="146" y="2331"/>
              <a:ext cx="1143" cy="769"/>
              <a:chOff x="119" y="2030"/>
              <a:chExt cx="1143" cy="769"/>
            </a:xfrm>
          </p:grpSpPr>
          <p:sp>
            <p:nvSpPr>
              <p:cNvPr id="9232" name="Line 23"/>
              <p:cNvSpPr>
                <a:spLocks noChangeShapeType="1"/>
              </p:cNvSpPr>
              <p:nvPr/>
            </p:nvSpPr>
            <p:spPr bwMode="auto">
              <a:xfrm>
                <a:off x="119" y="2030"/>
                <a:ext cx="111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33" name="Line 24"/>
              <p:cNvSpPr>
                <a:spLocks noChangeShapeType="1"/>
              </p:cNvSpPr>
              <p:nvPr/>
            </p:nvSpPr>
            <p:spPr bwMode="auto">
              <a:xfrm>
                <a:off x="146" y="2799"/>
                <a:ext cx="111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pic>
        <p:nvPicPr>
          <p:cNvPr id="9227" name="图片 25" descr="抠图、练一练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3563" y="877888"/>
            <a:ext cx="2405062" cy="150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8" name="TextBox 26"/>
          <p:cNvSpPr txBox="1">
            <a:spLocks noChangeArrowheads="1"/>
          </p:cNvSpPr>
          <p:nvPr/>
        </p:nvSpPr>
        <p:spPr bwMode="auto">
          <a:xfrm>
            <a:off x="1230313" y="1682750"/>
            <a:ext cx="1897062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练一练</a:t>
            </a:r>
          </a:p>
        </p:txBody>
      </p:sp>
      <p:sp>
        <p:nvSpPr>
          <p:cNvPr id="9229" name="TextBox 27"/>
          <p:cNvSpPr txBox="1">
            <a:spLocks noChangeArrowheads="1"/>
          </p:cNvSpPr>
          <p:nvPr/>
        </p:nvSpPr>
        <p:spPr bwMode="auto">
          <a:xfrm>
            <a:off x="688975" y="2393950"/>
            <a:ext cx="66373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先用竖式计算，再用计算器检验。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75" grpId="0"/>
      <p:bldP spid="717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0242" name="TextBox 3"/>
          <p:cNvSpPr txBox="1">
            <a:spLocks noChangeArrowheads="1"/>
          </p:cNvSpPr>
          <p:nvPr/>
        </p:nvSpPr>
        <p:spPr bwMode="auto">
          <a:xfrm>
            <a:off x="1320800" y="1987550"/>
            <a:ext cx="261937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1.5×72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45×0.9</a:t>
            </a:r>
            <a:endParaRPr lang="zh-CN" altLang="en-US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5322888" y="1958975"/>
            <a:ext cx="2619375" cy="167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6×0.57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0.46×18</a:t>
            </a:r>
            <a:endParaRPr lang="zh-CN" altLang="en-US" sz="36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3171825" y="4019550"/>
            <a:ext cx="261937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0.75×3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0.84×26</a:t>
            </a:r>
            <a:endParaRPr lang="zh-CN" altLang="en-US" sz="36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499</Words>
  <Application>Microsoft Office PowerPoint</Application>
  <PresentationFormat>全屏显示(4:3)</PresentationFormat>
  <Paragraphs>93</Paragraphs>
  <Slides>11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华文楷体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2014-09-03T08:15:00Z</dcterms:created>
  <dcterms:modified xsi:type="dcterms:W3CDTF">2023-01-17T03:33:51Z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A8D40F57CEBF485495F6F4E2C65F0CD3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