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0" r:id="rId2"/>
    <p:sldId id="442" r:id="rId3"/>
    <p:sldId id="431" r:id="rId4"/>
    <p:sldId id="433" r:id="rId5"/>
    <p:sldId id="440" r:id="rId6"/>
    <p:sldId id="459" r:id="rId7"/>
    <p:sldId id="453" r:id="rId8"/>
    <p:sldId id="443" r:id="rId9"/>
    <p:sldId id="432" r:id="rId10"/>
    <p:sldId id="457" r:id="rId11"/>
    <p:sldId id="454" r:id="rId12"/>
    <p:sldId id="436" r:id="rId13"/>
    <p:sldId id="444" r:id="rId14"/>
    <p:sldId id="434" r:id="rId15"/>
    <p:sldId id="461" r:id="rId16"/>
    <p:sldId id="446" r:id="rId17"/>
    <p:sldId id="448" r:id="rId18"/>
    <p:sldId id="414" r:id="rId19"/>
  </p:sldIdLst>
  <p:sldSz cx="9144000" cy="5143500" type="screen16x9"/>
  <p:notesSz cx="6858000" cy="9144000"/>
  <p:embeddedFontLst>
    <p:embeddedFont>
      <p:font typeface="黑体" panose="02010609060101010101" pitchFamily="49" charset="-122"/>
      <p:regular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等线" panose="02010600030101010101" pitchFamily="2" charset="-122"/>
      <p:regular r:id="rId29"/>
      <p:bold r:id="rId30"/>
    </p:embeddedFont>
    <p:embeddedFont>
      <p:font typeface="方正黑体_GBK" panose="02010600030101010101" charset="-122"/>
      <p:regular r:id="rId31"/>
    </p:embeddedFont>
    <p:embeddedFont>
      <p:font typeface="楷体" panose="02010609060101010101" pitchFamily="49" charset="-122"/>
      <p:regular r:id="rId32"/>
    </p:embeddedFont>
    <p:embeddedFont>
      <p:font typeface="方正书宋_GBK" panose="02010600030101010101" charset="-122"/>
      <p:regular r:id="rId33"/>
    </p:embeddedFont>
  </p:embeddedFontLst>
  <p:custDataLst>
    <p:tags r:id="rId34"/>
  </p:custData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120" d="100"/>
          <a:sy n="120" d="100"/>
        </p:scale>
        <p:origin x="-1452" y="-65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handoutMaster" Target="handoutMasters/handoutMaster1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7.xml"/><Relationship Id="rId4" Type="http://schemas.openxmlformats.org/officeDocument/2006/relationships/tags" Target="../tags/tag5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.png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0.xml"/><Relationship Id="rId4" Type="http://schemas.openxmlformats.org/officeDocument/2006/relationships/tags" Target="../tags/tag19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685800"/>
            <a:ext cx="7349400" cy="1927800"/>
          </a:xfrm>
        </p:spPr>
        <p:txBody>
          <a:bodyPr lIns="67500" tIns="35100" rIns="67500" bIns="35100" anchor="b" anchorCtr="0">
            <a:normAutofit/>
          </a:bodyPr>
          <a:lstStyle>
            <a:lvl1pPr algn="ctr">
              <a:defRPr sz="4500" b="1" i="0" spc="225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2670300"/>
            <a:ext cx="7349400" cy="1104300"/>
          </a:xfrm>
        </p:spPr>
        <p:txBody>
          <a:bodyPr lIns="67500" tIns="35100" rIns="67500" bIns="351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685800"/>
            <a:ext cx="783000" cy="3771900"/>
          </a:xfrm>
        </p:spPr>
        <p:txBody>
          <a:bodyPr vert="eaVert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kumimoji="0" lang="zh-CN" altLang="en-US" sz="21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685800"/>
            <a:ext cx="6876900" cy="3771900"/>
          </a:xfrm>
        </p:spPr>
        <p:txBody>
          <a:bodyPr vert="eaVert" lIns="35100" tIns="35100" rIns="35100" bIns="35100"/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7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spcAft>
                <a:spcPts val="225"/>
              </a:spcAft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580500"/>
            <a:ext cx="8229600" cy="4112100"/>
          </a:xfrm>
        </p:spPr>
        <p:txBody>
          <a:bodyPr/>
          <a:lstStyle>
            <a:lvl1pPr marL="171450" indent="-17145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</a:tabLst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15430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1863000"/>
            <a:ext cx="7349400" cy="764100"/>
          </a:xfrm>
        </p:spPr>
        <p:txBody>
          <a:bodyPr vert="horz" lIns="67500" tIns="35100" rIns="67500" bIns="35100" rtlCol="0" anchor="t" anchorCtr="0">
            <a:normAutofit/>
          </a:bodyPr>
          <a:lstStyle>
            <a:lvl1pPr marL="0" marR="0" algn="ctr" defTabSz="6858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2670300"/>
            <a:ext cx="7349400" cy="353700"/>
          </a:xfrm>
        </p:spPr>
        <p:txBody>
          <a:bodyPr lIns="67500" tIns="35100" rIns="67500" bIns="351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bg>
      <p:bgPr>
        <a:blipFill rotWithShape="1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117800"/>
            <a:ext cx="8226900" cy="3569400"/>
          </a:xfrm>
        </p:spPr>
        <p:txBody>
          <a:bodyPr vert="horz" lIns="67500" tIns="35100" rIns="67500" bIns="351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●"/>
              <a:defRPr kumimoji="0" lang="zh-CN" altLang="en-US" sz="14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1714500" indent="0">
              <a:buNone/>
              <a:defRPr/>
            </a:lvl6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2886300"/>
            <a:ext cx="5826600" cy="575100"/>
          </a:xfrm>
        </p:spPr>
        <p:txBody>
          <a:bodyPr lIns="67500" tIns="35100" rIns="67500" bIns="35100" anchor="b" anchorCtr="0">
            <a:normAutofit/>
          </a:bodyPr>
          <a:lstStyle>
            <a:lvl1pPr>
              <a:defRPr sz="3300" b="1" i="0" u="none" strike="noStrike" kern="1200" cap="none" spc="225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3461400"/>
            <a:ext cx="5826600" cy="650700"/>
          </a:xfrm>
        </p:spPr>
        <p:txBody>
          <a:bodyPr lIns="67500" tIns="35100" rIns="67500" bIns="351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4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125900"/>
            <a:ext cx="3882600" cy="3561300"/>
          </a:xfrm>
        </p:spPr>
        <p:txBody>
          <a:bodyPr vert="horz" lIns="67500" tIns="35100" rIns="67500" bIns="3510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125900"/>
            <a:ext cx="3882600" cy="3561300"/>
          </a:xfrm>
        </p:spPr>
        <p:txBody>
          <a:bodyPr lIns="67500" tIns="35100" rIns="67500" bIns="35100">
            <a:normAutofit/>
          </a:bodyPr>
          <a:lstStyle>
            <a:lvl1pPr marL="171450" indent="-171450" eaLnBrk="1" fontAlgn="auto" latinLnBrk="0" hangingPunct="1">
              <a:lnSpc>
                <a:spcPct val="130000"/>
              </a:lnSpc>
              <a:spcAft>
                <a:spcPts val="450"/>
              </a:spcAft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514350" indent="-171450" defTabSz="6858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207135" algn="l"/>
              </a:tabLst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857250" indent="-17145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2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200150" indent="-17145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100" u="none" strike="noStrike" kern="1200" cap="none" spc="113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100"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071900"/>
            <a:ext cx="4006800" cy="286200"/>
          </a:xfrm>
        </p:spPr>
        <p:txBody>
          <a:bodyPr lIns="76200" tIns="28575" rIns="57150" bIns="28575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ct val="0"/>
              </a:spcAft>
              <a:buNone/>
              <a:defRPr sz="1500" b="1" u="none" strike="noStrike" kern="1200" cap="none" spc="15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066297"/>
            <a:ext cx="4006800" cy="286200"/>
          </a:xfrm>
        </p:spPr>
        <p:txBody>
          <a:bodyPr vert="horz" lIns="76200" tIns="28575" rIns="57150" bIns="28575" rtlCol="0" anchor="t" anchorCtr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150" normalizeH="0" baseline="0" noProof="1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390500"/>
            <a:ext cx="4006800" cy="3296700"/>
          </a:xfrm>
        </p:spPr>
        <p:txBody>
          <a:bodyPr vert="horz" lIns="76200" tIns="0" rIns="61913" bIns="0" rtlCol="0">
            <a:normAutofit/>
          </a:bodyPr>
          <a:lstStyle>
            <a:lvl1pPr marL="171450" marR="0" lvl="0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Char char="●"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Wingdings" panose="05000000000000000000" charset="0"/>
              <a:buChar char="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225"/>
              </a:spcAft>
              <a:buFont typeface="Arial" panose="020B0604020202020204" pitchFamily="34" charset="0"/>
              <a:buChar char="•"/>
              <a:defRPr kumimoji="0" lang="zh-CN" altLang="en-US" sz="11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456300"/>
            <a:ext cx="8226900" cy="529200"/>
          </a:xfrm>
        </p:spPr>
        <p:txBody>
          <a:bodyPr vert="horz" lIns="67500" tIns="35100" rIns="67500" bIns="35100" rtlCol="0" anchor="ctr" anchorCtr="0">
            <a:normAutofit/>
          </a:bodyPr>
          <a:lstStyle>
            <a:lvl1pPr marL="0" marR="0" lvl="0" algn="l" defTabSz="6858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225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166400"/>
            <a:ext cx="3924808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514350" marR="0" lvl="1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tabLst>
                <a:tab pos="1207135" algn="l"/>
              </a:tabLst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75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13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166400"/>
            <a:ext cx="3920400" cy="3456000"/>
          </a:xfrm>
        </p:spPr>
        <p:txBody>
          <a:bodyPr vert="horz" lIns="67500" tIns="35100" rIns="67500" bIns="35100" rtlCol="0">
            <a:normAutofit/>
          </a:bodyPr>
          <a:lstStyle>
            <a:lvl1pPr marL="0" marR="0" lvl="0" indent="0" algn="l" defTabSz="685800" rtl="0" eaLnBrk="1" fontAlgn="auto" latinLnBrk="0" hangingPunct="1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13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342900" indent="0" defTabSz="685800" eaLnBrk="1" fontAlgn="auto" latinLnBrk="0" hangingPunct="1">
              <a:buFont typeface="Arial" panose="020B0604020202020204" pitchFamily="34" charset="0"/>
              <a:buNone/>
              <a:tabLst>
                <a:tab pos="1207135" algn="l"/>
              </a:tabLst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13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7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456300" y="456300"/>
            <a:ext cx="8226900" cy="529200"/>
          </a:xfrm>
          <a:prstGeom prst="rect">
            <a:avLst/>
          </a:prstGeom>
        </p:spPr>
        <p:txBody>
          <a:bodyPr vert="horz" lIns="67628" tIns="35243" rIns="67628" bIns="35243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456300" y="1117800"/>
            <a:ext cx="8226900" cy="3569400"/>
          </a:xfrm>
          <a:prstGeom prst="rect">
            <a:avLst/>
          </a:prstGeom>
        </p:spPr>
        <p:txBody>
          <a:bodyPr vert="horz" lIns="67500" tIns="35100" rIns="67500" bIns="351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4590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3087000" y="4735800"/>
            <a:ext cx="2970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6658200" y="4735800"/>
            <a:ext cx="2025000" cy="23760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r">
              <a:defRPr sz="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225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750"/>
        </a:spcAft>
        <a:buFont typeface="Arial" panose="020B0604020202020204" pitchFamily="34" charset="0"/>
        <a:buChar char="●"/>
        <a:defRPr sz="14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tabLst>
          <a:tab pos="1207135" algn="l"/>
        </a:tabLst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450"/>
        </a:spcAft>
        <a:buFont typeface="Arial" panose="020B0604020202020204" pitchFamily="34" charset="0"/>
        <a:buChar char="●"/>
        <a:defRPr sz="12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Wingdings" panose="05000000000000000000" charset="0"/>
        <a:buChar char="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225"/>
        </a:spcAft>
        <a:buFont typeface="Arial" panose="020B0604020202020204" pitchFamily="34" charset="0"/>
        <a:buChar char="•"/>
        <a:defRPr sz="1100" u="none" strike="noStrike" kern="1200" cap="none" spc="113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784" y="3465697"/>
            <a:ext cx="2036477" cy="1677803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34332" y="2905951"/>
            <a:ext cx="2571751" cy="2357438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7" name="矩形 76"/>
          <p:cNvSpPr/>
          <p:nvPr/>
        </p:nvSpPr>
        <p:spPr>
          <a:xfrm>
            <a:off x="2501265" y="2787016"/>
            <a:ext cx="4132898" cy="3452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en-US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外研社版七年级英语下册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821531" y="1141015"/>
            <a:ext cx="7601340" cy="128804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5000" b="1" dirty="0">
                <a:solidFill>
                  <a:srgbClr val="0070BC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Unit 2 He decided to be an actor.</a:t>
            </a:r>
            <a:endParaRPr lang="zh-CN" altLang="en-US" sz="5000" b="1" dirty="0">
              <a:solidFill>
                <a:srgbClr val="0070BC"/>
              </a:solidFill>
              <a:latin typeface="Times New Roman" panose="02020603050405020304" pitchFamily="18" charset="0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3232237" y="4557513"/>
            <a:ext cx="27799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</a:p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6" name="矩形 5"/>
          <p:cNvSpPr/>
          <p:nvPr/>
        </p:nvSpPr>
        <p:spPr>
          <a:xfrm>
            <a:off x="853441" y="811369"/>
            <a:ext cx="439374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二、单项填空。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69911" y="994269"/>
            <a:ext cx="7335858" cy="39934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)1.After dinner,they began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and dance. </a:t>
            </a: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A.singing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   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B.sang		C.sing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D.to sing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)2.David’s parents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ten years ago. </a:t>
            </a: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A.married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B.marry	C.marries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D.are married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)3.One of his famous plays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i="1">
                <a:latin typeface="+mj-lt"/>
                <a:ea typeface="宋体" panose="02010600030101010101" pitchFamily="2" charset="-122"/>
                <a:cs typeface="Times New Roman" panose="02020603050405020304"/>
              </a:rPr>
              <a:t>Romeo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i="1">
                <a:latin typeface="+mj-lt"/>
                <a:ea typeface="宋体" panose="02010600030101010101" pitchFamily="2" charset="-122"/>
                <a:cs typeface="Times New Roman" panose="02020603050405020304"/>
              </a:rPr>
              <a:t>and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i="1">
                <a:latin typeface="+mj-lt"/>
                <a:ea typeface="宋体" panose="02010600030101010101" pitchFamily="2" charset="-122"/>
                <a:cs typeface="Times New Roman" panose="02020603050405020304"/>
              </a:rPr>
              <a:t>Juliet. 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 lvl="2"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A.is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 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B.are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C.were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D.has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)4.Tony wants to be a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writer in the future. </a:t>
            </a: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A.success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B.successful	C.succeed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D.successfully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)5.He watched 100 plays in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life. </a:t>
            </a: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A.his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B.he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C.he’s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D.her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219661" y="1068169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7869" y="1799882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19661" y="2513393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89689" y="3303848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230883" y="4042771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853440" y="902017"/>
            <a:ext cx="5903774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三、根据课文</a:t>
            </a:r>
            <a:r>
              <a:rPr lang="en-US" altLang="zh-CN" sz="1500">
                <a:solidFill>
                  <a:srgbClr val="FF00FF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P</a:t>
            </a:r>
            <a:r>
              <a:rPr lang="en-US" altLang="zh-CN" sz="1500" baseline="-25000">
                <a:solidFill>
                  <a:srgbClr val="FF00FF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56</a:t>
            </a:r>
            <a:r>
              <a:rPr lang="en-US" altLang="zh-CN" sz="1500">
                <a:solidFill>
                  <a:srgbClr val="FF00FF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Activity</a:t>
            </a:r>
            <a:r>
              <a:rPr lang="en-US" altLang="zh-CN" sz="1500">
                <a:solidFill>
                  <a:srgbClr val="FF00FF"/>
                </a:solidFill>
                <a:latin typeface="等线" panose="02010600030101010101" pitchFamily="2" charset="-122"/>
                <a:ea typeface="方正黑体_GBK" panose="03000509000000000000" charset="-122"/>
                <a:cs typeface="Times New Roman" panose="02020603050405020304"/>
              </a:rPr>
              <a:t> </a:t>
            </a:r>
            <a:r>
              <a:rPr lang="en-US" altLang="zh-CN" sz="1500">
                <a:solidFill>
                  <a:srgbClr val="FF00FF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/>
              </a:rPr>
              <a:t>1</a:t>
            </a:r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的课文内容</a:t>
            </a:r>
            <a:r>
              <a:rPr lang="en-US" altLang="zh-CN" sz="1500">
                <a:solidFill>
                  <a:srgbClr val="FF00FF"/>
                </a:solidFill>
                <a:latin typeface="方正黑体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完成短文填空。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17671" y="1269644"/>
            <a:ext cx="7851684" cy="32085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42900">
              <a:lnSpc>
                <a:spcPct val="150000"/>
              </a:lnSpc>
            </a:pP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Do you know anything about Shakespeare?I read a newspaper and there was a passage about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1.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.William Shakespeare was a famous English writer of plays and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2. 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.He was born in 1564,but I don’t know the exact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3.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.He wanted to be an actor when he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4.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school at fourteen.He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5.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in 1582 and had three children.He went to London and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6.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 theatre company in about 1592.He became a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7.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actor and began to write plays.Queen Elizabeth Ⅰ enjoyed his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8.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very much.He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9.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at the age of fifty-two . He is famous around the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10.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690336" y="1720048"/>
            <a:ext cx="619566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him </a:t>
            </a:r>
            <a:endParaRPr lang="zh-CN" altLang="en-US" sz="1800"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98625" y="2087674"/>
            <a:ext cx="103362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poems </a:t>
            </a:r>
            <a:endParaRPr lang="zh-CN" altLang="en-US" sz="180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7426390" y="2087674"/>
            <a:ext cx="103362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date</a:t>
            </a:r>
            <a:endParaRPr lang="zh-CN" altLang="en-US" sz="180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05327" y="2466438"/>
            <a:ext cx="103362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finished </a:t>
            </a:r>
            <a:endParaRPr lang="zh-CN" altLang="en-US" sz="180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866137" y="2466438"/>
            <a:ext cx="103362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married</a:t>
            </a:r>
            <a:endParaRPr lang="zh-CN" altLang="en-US" sz="180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331628" y="2857575"/>
            <a:ext cx="103362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joined </a:t>
            </a:r>
            <a:endParaRPr lang="zh-CN" altLang="en-US" sz="1800"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09902" y="3220437"/>
            <a:ext cx="1311285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successful</a:t>
            </a:r>
            <a:endParaRPr lang="zh-CN" altLang="en-US" sz="1800"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309903" y="3595090"/>
            <a:ext cx="94226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works</a:t>
            </a:r>
            <a:endParaRPr lang="zh-CN" altLang="en-US" sz="1800"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613729" y="3592939"/>
            <a:ext cx="94226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died </a:t>
            </a:r>
            <a:endParaRPr lang="zh-CN" altLang="en-US" sz="1800">
              <a:latin typeface="+mj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536540" y="3974437"/>
            <a:ext cx="942268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world 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12496" y="801709"/>
            <a:ext cx="576777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四、根据汉语意思补全下列句子</a:t>
            </a:r>
            <a:r>
              <a:rPr lang="en-US" altLang="zh-CN" sz="1500">
                <a:solidFill>
                  <a:srgbClr val="FF00FF"/>
                </a:solidFill>
                <a:latin typeface="方正黑体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词数不限。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46031" y="994654"/>
            <a:ext cx="6511434" cy="39934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1.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在他一生中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他写了很多书</a:t>
            </a:r>
            <a:endParaRPr lang="zh-CN" altLang="en-US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He wrote many books  ___________________. 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2.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他成了一名成功的演员并且开始写戏剧。</a:t>
            </a:r>
            <a:endParaRPr lang="zh-CN" altLang="en-US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He became a successful actor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write plays. 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3.Tony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可以用英语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也可以用许多其他的语言说它。</a:t>
            </a:r>
            <a:endParaRPr lang="zh-CN" altLang="en-US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Tony can say it in English and ___________________________ . 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4.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我想周游世界。</a:t>
            </a:r>
            <a:endParaRPr lang="zh-CN" altLang="en-US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I want to travel ________________________________________ . 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5.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那位著名作家在他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52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岁时逝世。</a:t>
            </a:r>
            <a:endParaRPr lang="zh-CN" altLang="en-US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That famous writer 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            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fifty-two.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663063" y="1446093"/>
            <a:ext cx="181787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in his life</a:t>
            </a:r>
            <a:endParaRPr lang="zh-CN" altLang="en-US" sz="1800"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242952" y="2196453"/>
            <a:ext cx="181787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and began to </a:t>
            </a:r>
            <a:endParaRPr lang="zh-CN" altLang="en-US" sz="180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242952" y="2946814"/>
            <a:ext cx="2941170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in many other languages </a:t>
            </a:r>
            <a:endParaRPr lang="zh-CN" altLang="en-US" sz="180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54891" y="3696522"/>
            <a:ext cx="3825380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around the world/all over the world </a:t>
            </a:r>
            <a:endParaRPr lang="zh-CN" altLang="en-US" sz="180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215398" y="4446231"/>
            <a:ext cx="226553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died at the age of 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3505794" y="1180861"/>
            <a:ext cx="2132411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3300" b="1">
                <a:solidFill>
                  <a:srgbClr val="007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教学目录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163729" y="1872814"/>
            <a:ext cx="2627948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课前导学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163729" y="2670057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课堂基础训练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89921" y="3111341"/>
            <a:ext cx="2084070" cy="208407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214364" y="2564130"/>
            <a:ext cx="2579370" cy="25793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3163729" y="3487423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培优提高训练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69" grpId="0" build="p"/>
      <p:bldP spid="69" grpId="1" build="allAtOnce"/>
      <p:bldP spid="73" grpId="0"/>
      <p:bldP spid="73" grpId="1"/>
      <p:bldP spid="70" grpId="0"/>
      <p:bldP spid="7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2662194" y="607688"/>
            <a:ext cx="3819612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5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r>
              <a:rPr lang="en-US" altLang="zh-CN" sz="1500">
                <a:solidFill>
                  <a:srgbClr val="FF00FF"/>
                </a:solidFill>
                <a:latin typeface="+mj-lt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1500">
                <a:solidFill>
                  <a:srgbClr val="FF00FF"/>
                </a:solidFill>
                <a:latin typeface="+mj-lt"/>
                <a:ea typeface="方正粗圆_GBK" panose="03000509000000000000" pitchFamily="65" charset="-122"/>
                <a:cs typeface="Times New Roman" panose="02020603050405020304" pitchFamily="18" charset="0"/>
              </a:rPr>
              <a:t>培优提高训练 </a:t>
            </a:r>
            <a:r>
              <a:rPr lang="en-US" altLang="zh-CN" sz="15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r>
              <a:rPr lang="en-US" altLang="zh-CN" sz="1500">
                <a:solidFill>
                  <a:srgbClr val="FF00FF"/>
                </a:solidFill>
                <a:latin typeface="+mj-lt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1500">
              <a:solidFill>
                <a:srgbClr val="000000"/>
              </a:solidFill>
              <a:latin typeface="+mj-lt"/>
              <a:ea typeface="方正书宋_GBK" panose="03000509000000000000" charset="-122"/>
              <a:cs typeface="Times New Roman" panose="02020603050405020304" pitchFamily="18" charset="0"/>
            </a:endParaRPr>
          </a:p>
        </p:txBody>
      </p:sp>
      <p:pic>
        <p:nvPicPr>
          <p:cNvPr id="25" name="image623.jpe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13317" y="839728"/>
            <a:ext cx="1322546" cy="134969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912495" y="902017"/>
            <a:ext cx="6882443" cy="761747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一、短文填空。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  请用适当的词完成下面的短文</a:t>
            </a:r>
            <a:r>
              <a:rPr lang="en-US" altLang="zh-CN" sz="1500">
                <a:latin typeface="方正书宋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>
                <a:latin typeface="方正书宋_GBK" panose="03000509000000000000" charset="-122"/>
                <a:ea typeface="方正书宋_GBK" panose="03000509000000000000" charset="-122"/>
                <a:cs typeface="Times New Roman" panose="02020603050405020304"/>
              </a:rPr>
              <a:t>每个空只能填写一个形式正确、意义相符的单词。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0783" y="1625235"/>
            <a:ext cx="8362681" cy="294696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42900"/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 small mouse had a very bad time.She could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1.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no food at all.She looked here and there,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2.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there was no food,and she was very thin. </a:t>
            </a:r>
          </a:p>
          <a:p>
            <a:pPr indent="342900"/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At last the mouse saw a bag of food.There was a small hole(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洞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  <a:r>
              <a:rPr lang="zh-CN" altLang="en-US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in the 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3.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,and she went in.She could just get through the hole. </a:t>
            </a:r>
          </a:p>
          <a:p>
            <a:pPr indent="342900"/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Being very hungry,she began to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4.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the food.After two hours she felt full,but she didn’t stop and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5.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on eating and eating. </a:t>
            </a:r>
          </a:p>
          <a:p>
            <a:pPr indent="342900"/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When the mouse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6.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to climb out of the bag,she could not.She was too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7.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and couldn’t get out.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“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8.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can I climb out?</a:t>
            </a:r>
            <a:r>
              <a:rPr lang="en-US" altLang="zh-CN" sz="1700" err="1">
                <a:latin typeface="+mj-lt"/>
                <a:ea typeface="方正书宋_GBK" panose="03000509000000000000" charset="-122"/>
                <a:cs typeface="Times New Roman" panose="02020603050405020304"/>
              </a:rPr>
              <a:t>”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said the mouse. </a:t>
            </a:r>
          </a:p>
          <a:p>
            <a:pPr indent="342900"/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Just then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9.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big mouse came along. </a:t>
            </a:r>
          </a:p>
          <a:p>
            <a:pPr indent="342900"/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“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Small mouse,</a:t>
            </a:r>
            <a:r>
              <a:rPr lang="en-US" altLang="zh-CN" sz="1700" err="1">
                <a:latin typeface="+mj-lt"/>
                <a:ea typeface="方正书宋_GBK" panose="03000509000000000000" charset="-122"/>
                <a:cs typeface="Times New Roman" panose="02020603050405020304"/>
              </a:rPr>
              <a:t>”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said the other mouse,</a:t>
            </a:r>
            <a:r>
              <a:rPr lang="en-US" altLang="zh-CN" sz="1700" err="1">
                <a:latin typeface="+mj-lt"/>
                <a:ea typeface="方正书宋_GBK" panose="03000509000000000000" charset="-122"/>
                <a:cs typeface="Times New Roman" panose="02020603050405020304"/>
              </a:rPr>
              <a:t>“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if(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如果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  <a:r>
              <a:rPr lang="zh-CN" altLang="en-US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you want to climb</a:t>
            </a:r>
            <a:r>
              <a:rPr lang="en-US" altLang="zh-CN" sz="1700" u="sng">
                <a:latin typeface="+mj-lt"/>
                <a:ea typeface="宋体" panose="02010600030101010101" pitchFamily="2" charset="-122"/>
                <a:cs typeface="Times New Roman" panose="02020603050405020304"/>
              </a:rPr>
              <a:t>10.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of the bag, you must wait till(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直到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……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为止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  <a:r>
              <a:rPr lang="zh-CN" altLang="en-US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you are as thin as before.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”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61141" y="1604903"/>
            <a:ext cx="63591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find</a:t>
            </a:r>
            <a:endParaRPr lang="zh-CN" altLang="en-US" sz="1800"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370045" y="1843172"/>
            <a:ext cx="63591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but </a:t>
            </a:r>
            <a:endParaRPr lang="zh-CN" altLang="en-US" sz="180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693908" y="2106322"/>
            <a:ext cx="63591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bag</a:t>
            </a:r>
            <a:endParaRPr lang="zh-CN" altLang="en-US" sz="180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59124" y="2600603"/>
            <a:ext cx="63591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eat</a:t>
            </a:r>
            <a:endParaRPr lang="zh-CN" altLang="en-US" sz="180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34899" y="2883271"/>
            <a:ext cx="635917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went</a:t>
            </a:r>
            <a:endParaRPr lang="zh-CN" altLang="en-US" sz="1800"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869149" y="3101651"/>
            <a:ext cx="97284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wanted</a:t>
            </a:r>
            <a:endParaRPr lang="zh-CN" altLang="en-US" sz="1800"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146261" y="3337437"/>
            <a:ext cx="43925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fat</a:t>
            </a:r>
            <a:endParaRPr lang="zh-CN" altLang="en-US" sz="1800"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903886" y="3383007"/>
            <a:ext cx="634250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How </a:t>
            </a:r>
            <a:endParaRPr lang="zh-CN" altLang="en-US" sz="1800">
              <a:latin typeface="+mj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044606" y="3627021"/>
            <a:ext cx="272783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 </a:t>
            </a:r>
            <a:endParaRPr lang="zh-CN" altLang="en-US" sz="1800"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032701" y="3851192"/>
            <a:ext cx="503289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out 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776167" y="751976"/>
            <a:ext cx="4393745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二、阅读理解。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6111" y="1141484"/>
            <a:ext cx="8042196" cy="35034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indent="342900">
              <a:lnSpc>
                <a:spcPct val="125000"/>
              </a:lnSpc>
            </a:pP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There’s no best age to start realizing(</a:t>
            </a:r>
            <a:r>
              <a:rPr lang="zh-CN" altLang="en-US" sz="1500">
                <a:latin typeface="+mj-lt"/>
                <a:ea typeface="方正书宋_GBK" panose="03000509000000000000" charset="-122"/>
                <a:cs typeface="Times New Roman" panose="02020603050405020304"/>
              </a:rPr>
              <a:t>实现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  <a:r>
              <a:rPr lang="zh-CN" altLang="en-US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your dreams.Being too young or too old is no excuse.The best time to start is right now.</a:t>
            </a:r>
          </a:p>
          <a:p>
            <a:pPr indent="342900">
              <a:lnSpc>
                <a:spcPct val="125000"/>
              </a:lnSpc>
            </a:pP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In 1972,Nola Ochs worked on her farm with the help of her children.In 1978,she realized she wanted more from life.When she was 68,she began a tennis class at a college.In the same year,Nola worked on weekdays on her farm and drove into town to have different classes at weekends.After ten years of studying everything from business to </a:t>
            </a:r>
            <a:r>
              <a:rPr lang="en-US" altLang="zh-CN" sz="1500" i="1">
                <a:latin typeface="+mj-lt"/>
                <a:ea typeface="宋体" panose="02010600030101010101" pitchFamily="2" charset="-122"/>
                <a:cs typeface="Times New Roman" panose="02020603050405020304"/>
              </a:rPr>
              <a:t>The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500" i="1">
                <a:latin typeface="+mj-lt"/>
                <a:ea typeface="宋体" panose="02010600030101010101" pitchFamily="2" charset="-122"/>
                <a:cs typeface="Times New Roman" panose="02020603050405020304"/>
              </a:rPr>
              <a:t>Bible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zh-CN" altLang="en-US" sz="1500">
                <a:latin typeface="+mj-lt"/>
                <a:ea typeface="方正书宋_GBK" panose="03000509000000000000" charset="-122"/>
                <a:cs typeface="Times New Roman" panose="02020603050405020304"/>
              </a:rPr>
              <a:t>圣经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),she was told that she was one class away from an associate’s degree(</a:t>
            </a:r>
            <a:r>
              <a:rPr lang="zh-CN" altLang="en-US" sz="1500">
                <a:latin typeface="+mj-lt"/>
                <a:ea typeface="方正书宋_GBK" panose="03000509000000000000" charset="-122"/>
                <a:cs typeface="Times New Roman" panose="02020603050405020304"/>
              </a:rPr>
              <a:t>准学士学位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).All she had to do was finish college algebra(</a:t>
            </a:r>
            <a:r>
              <a:rPr lang="zh-CN" altLang="en-US" sz="1500">
                <a:latin typeface="+mj-lt"/>
                <a:ea typeface="方正书宋_GBK" panose="03000509000000000000" charset="-122"/>
                <a:cs typeface="Times New Roman" panose="02020603050405020304"/>
              </a:rPr>
              <a:t>代数学</a:t>
            </a:r>
            <a:r>
              <a:rPr lang="en-US" altLang="zh-CN" sz="1500">
                <a:latin typeface="+mj-lt"/>
                <a:ea typeface="宋体" panose="02010600030101010101" pitchFamily="2" charset="-122"/>
                <a:cs typeface="Times New Roman" panose="02020603050405020304"/>
              </a:rPr>
              <a:t>).</a:t>
            </a:r>
          </a:p>
          <a:p>
            <a:pPr indent="342900">
              <a:lnSpc>
                <a:spcPct val="125000"/>
              </a:lnSpc>
            </a:pPr>
            <a:r>
              <a:rPr lang="en-US" altLang="zh-CN" sz="150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With an associate’s degree,she was happy but that was not her final goal(</a:t>
            </a:r>
            <a:r>
              <a:rPr lang="zh-CN" altLang="en-US" sz="15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/>
              </a:rPr>
              <a:t>目标</a:t>
            </a:r>
            <a:r>
              <a:rPr lang="en-US" altLang="zh-CN" sz="150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).Several years later,she decided to drive two hours every day to Fort Hays State University.In May 2007,at 95,she became the world’s oldest college graduate(</a:t>
            </a:r>
            <a:r>
              <a:rPr lang="zh-CN" altLang="en-US" sz="1500">
                <a:solidFill>
                  <a:srgbClr val="000000"/>
                </a:solidFill>
                <a:latin typeface="+mj-lt"/>
                <a:ea typeface="方正书宋_GBK" panose="03000509000000000000" charset="-122"/>
                <a:cs typeface="Times New Roman" panose="02020603050405020304"/>
              </a:rPr>
              <a:t>毕业生</a:t>
            </a:r>
            <a:r>
              <a:rPr lang="en-US" altLang="zh-CN" sz="1500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).</a:t>
            </a:r>
            <a:endParaRPr lang="zh-CN" altLang="en-US" sz="1500">
              <a:solidFill>
                <a:srgbClr val="000000"/>
              </a:solidFill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 indent="342900">
              <a:lnSpc>
                <a:spcPct val="125000"/>
              </a:lnSpc>
            </a:pPr>
            <a:r>
              <a:rPr lang="en-US" altLang="zh-CN" sz="1500" err="1">
                <a:solidFill>
                  <a:srgbClr val="000000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So,if you want to be successful,start your dream now!</a:t>
            </a: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12495" y="1033530"/>
            <a:ext cx="7247896" cy="32085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)1.In 1972,Nola Ochs was a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 </a:t>
            </a: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A.farmer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   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B.worker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 lvl="2">
              <a:lnSpc>
                <a:spcPct val="15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C.teacher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D.player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)2.Nola went to the town to have different classes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at weekends. </a:t>
            </a:r>
          </a:p>
          <a:p>
            <a:pPr lvl="2"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A.by bus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B.by train</a:t>
            </a:r>
          </a:p>
          <a:p>
            <a:pPr lvl="2"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C.by car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D.on foot</a:t>
            </a:r>
          </a:p>
          <a:p>
            <a:pPr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)3.Nola realized she wanted more from life in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 </a:t>
            </a:r>
          </a:p>
          <a:p>
            <a:pPr lvl="2">
              <a:lnSpc>
                <a:spcPct val="15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A.1972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B.1978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C.1968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 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D.2007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021063" y="1060994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1025" y="2235812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31025" y="3385046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12495" y="975575"/>
            <a:ext cx="7030709" cy="373179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)4.Nola studied everything from business to </a:t>
            </a:r>
            <a:r>
              <a:rPr lang="en-US" altLang="zh-CN" sz="1700" i="1">
                <a:latin typeface="+mj-lt"/>
                <a:ea typeface="宋体" panose="02010600030101010101" pitchFamily="2" charset="-122"/>
                <a:cs typeface="Times New Roman" panose="02020603050405020304"/>
              </a:rPr>
              <a:t>The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i="1">
                <a:latin typeface="+mj-lt"/>
                <a:ea typeface="宋体" panose="02010600030101010101" pitchFamily="2" charset="-122"/>
                <a:cs typeface="Times New Roman" panose="02020603050405020304"/>
              </a:rPr>
              <a:t>Bible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for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years. </a:t>
            </a:r>
          </a:p>
          <a:p>
            <a:pPr lvl="2"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A.5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B.10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C.8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D.3</a:t>
            </a: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)5.The passage(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文章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) tells us that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. </a:t>
            </a:r>
          </a:p>
          <a:p>
            <a:pPr lvl="2">
              <a:lnSpc>
                <a:spcPct val="20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A.it’s late to learn when you are old</a:t>
            </a:r>
          </a:p>
          <a:p>
            <a:pPr lvl="2">
              <a:lnSpc>
                <a:spcPct val="20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B.a farmer can also go to university</a:t>
            </a:r>
          </a:p>
          <a:p>
            <a:pPr lvl="2">
              <a:lnSpc>
                <a:spcPct val="20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C.old people can also play tennis very well</a:t>
            </a:r>
          </a:p>
          <a:p>
            <a:pPr lvl="2">
              <a:lnSpc>
                <a:spcPct val="20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D.everyone can make his or her dream come true at any age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033279" y="1138403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33279" y="2179335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76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9784" y="3465697"/>
            <a:ext cx="2036477" cy="1677803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651477" y="2915476"/>
            <a:ext cx="2571751" cy="2357438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76" name="文本框 75"/>
          <p:cNvSpPr txBox="1"/>
          <p:nvPr/>
        </p:nvSpPr>
        <p:spPr>
          <a:xfrm>
            <a:off x="1161574" y="1639729"/>
            <a:ext cx="7197566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000" b="1">
                <a:solidFill>
                  <a:srgbClr val="0070BC"/>
                </a:solidFill>
                <a:latin typeface="黑体" panose="02010609060101010101" charset="-122"/>
                <a:ea typeface="黑体" panose="02010609060101010101" charset="-122"/>
              </a:rPr>
              <a:t>感谢观看</a:t>
            </a:r>
            <a:r>
              <a:rPr lang="en-US" altLang="zh-CN" sz="5000" b="1">
                <a:solidFill>
                  <a:srgbClr val="0070BC"/>
                </a:solidFill>
                <a:latin typeface="黑体" panose="02010609060101010101" charset="-122"/>
                <a:ea typeface="黑体" panose="02010609060101010101" charset="-122"/>
              </a:rPr>
              <a:t>^_^</a:t>
            </a:r>
          </a:p>
        </p:txBody>
      </p:sp>
      <p:sp>
        <p:nvSpPr>
          <p:cNvPr id="69" name="矩形 68"/>
          <p:cNvSpPr/>
          <p:nvPr/>
        </p:nvSpPr>
        <p:spPr>
          <a:xfrm>
            <a:off x="2501265" y="2787016"/>
            <a:ext cx="4132898" cy="34528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dist"/>
            <a:r>
              <a:rPr lang="zh-CN" alt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外研社版   七年级英语下册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3505794" y="1180861"/>
            <a:ext cx="2132411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3300" b="1" dirty="0">
                <a:solidFill>
                  <a:srgbClr val="007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教学目录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163729" y="1872814"/>
            <a:ext cx="2627948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课前导学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163729" y="2670057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课堂基础训练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89921" y="3111341"/>
            <a:ext cx="2084070" cy="208407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214364" y="2564130"/>
            <a:ext cx="2579370" cy="25793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3163729" y="3487423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培优提高训练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69" grpId="0" build="p"/>
      <p:bldP spid="69" grpId="1" build="allAtOnce"/>
      <p:bldP spid="73" grpId="0"/>
      <p:bldP spid="73" grpId="1"/>
      <p:bldP spid="70" grpId="0"/>
      <p:bldP spid="7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9.jpe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912495" y="744142"/>
            <a:ext cx="1889760" cy="53959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2263140" y="697319"/>
            <a:ext cx="4617720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altLang="zh-CN" sz="1500">
                <a:solidFill>
                  <a:srgbClr val="FF00FF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r>
              <a:rPr lang="en-US" altLang="zh-CN" sz="1500">
                <a:solidFill>
                  <a:srgbClr val="FF00FF"/>
                </a:solidFill>
                <a:latin typeface="Calibri" panose="020F0502020204030204" pitchFamily="34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1500">
                <a:solidFill>
                  <a:srgbClr val="FF00FF"/>
                </a:solidFill>
                <a:latin typeface="Calibri" panose="020F0502020204030204" pitchFamily="34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课前导学 </a:t>
            </a:r>
            <a:r>
              <a:rPr lang="en-US" altLang="zh-CN" sz="1500">
                <a:solidFill>
                  <a:srgbClr val="FF00FF"/>
                </a:solidFill>
                <a:latin typeface="等线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◆</a:t>
            </a:r>
            <a:r>
              <a:rPr lang="en-US" altLang="zh-CN" sz="1500">
                <a:solidFill>
                  <a:srgbClr val="FF00FF"/>
                </a:solidFill>
                <a:latin typeface="Calibri" panose="020F0502020204030204" pitchFamily="34" charset="0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endParaRPr lang="zh-CN" altLang="zh-CN" sz="150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107778" y="1217514"/>
            <a:ext cx="4038605" cy="300083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zh-CN" altLang="en-US" sz="1500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一、根据汉语提示写出英语短语</a:t>
            </a:r>
            <a:r>
              <a:rPr lang="en-US" altLang="zh-CN" sz="1500" dirty="0">
                <a:solidFill>
                  <a:srgbClr val="FF00FF"/>
                </a:solidFill>
                <a:latin typeface="方正黑体_GBK" panose="03000509000000000000" charset="-122"/>
                <a:ea typeface="宋体" panose="02010600030101010101" pitchFamily="2" charset="-122"/>
                <a:cs typeface="Times New Roman" panose="02020603050405020304"/>
              </a:rPr>
              <a:t>,</a:t>
            </a:r>
            <a:r>
              <a:rPr lang="zh-CN" altLang="en-US" sz="1500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做到会运用。</a:t>
            </a:r>
            <a:endParaRPr lang="zh-CN" altLang="en-US" sz="15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216860" y="1396726"/>
            <a:ext cx="6819363" cy="36009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1.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在某人的一生中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____________________________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2.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一些	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	____________________________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3.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加入一个剧团	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____________________________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4.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开始写戏剧	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____________________________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5.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毕业	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	____________________________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6.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成为一个成功的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男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演员	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____________________________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7.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用很多其他语言	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____________________________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8.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世界各地	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____________________________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9. 20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世纪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90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年代	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____________________________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91334" y="1433557"/>
            <a:ext cx="181787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in one’s life </a:t>
            </a:r>
            <a:endParaRPr lang="zh-CN" altLang="en-US" sz="1800"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67883" y="1832881"/>
            <a:ext cx="181787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 few </a:t>
            </a:r>
            <a:endParaRPr lang="zh-CN" altLang="en-US" sz="180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337230" y="2215328"/>
            <a:ext cx="277334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join a theatre company </a:t>
            </a:r>
            <a:endParaRPr lang="zh-CN" altLang="en-US" sz="1800"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418839" y="2561577"/>
            <a:ext cx="277334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begin to write plays </a:t>
            </a:r>
            <a:endParaRPr lang="zh-CN" altLang="en-US" sz="1800"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572000" y="2964679"/>
            <a:ext cx="2773342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finish school </a:t>
            </a:r>
            <a:endParaRPr lang="zh-CN" altLang="en-US" sz="1800">
              <a:latin typeface="+mj-lt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203499" y="3364003"/>
            <a:ext cx="3040803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become a successful actor </a:t>
            </a:r>
            <a:endParaRPr lang="zh-CN" altLang="en-US" sz="1800">
              <a:latin typeface="+mj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418839" y="3715927"/>
            <a:ext cx="3040803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in many other languages </a:t>
            </a:r>
            <a:endParaRPr lang="zh-CN" altLang="en-US" sz="1800">
              <a:latin typeface="+mj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9927" y="4094633"/>
            <a:ext cx="3040803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around the world </a:t>
            </a:r>
            <a:endParaRPr lang="zh-CN" altLang="en-US" sz="1800">
              <a:latin typeface="+mj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597560" y="4498331"/>
            <a:ext cx="3040803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 in the 1990s 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072" y="178801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912496" y="902017"/>
            <a:ext cx="4334690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 dirty="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二、单项填空。</a:t>
            </a:r>
            <a:endParaRPr lang="zh-CN" altLang="en-US" sz="1500" dirty="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4413" y="1092118"/>
            <a:ext cx="7070501" cy="399340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)1.My father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very busy last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Sunday,so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he didn’t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to the zoo with us. 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A.is;go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B.was;go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C.was;went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D.is;went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)2.Monica’s dream of being a playwright(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剧作家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  <a:r>
              <a:rPr lang="zh-CN" altLang="en-US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didn’t come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true,but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she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a playwright at last. 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A.married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on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B.married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to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C.married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with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D.married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)3.Their parents were born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the 1970s. 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A.in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		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B.at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C.on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D.of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46333" y="1183787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71467" y="2296757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44160" y="3763506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pic>
        <p:nvPicPr>
          <p:cNvPr id="2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972550" y="8267700"/>
            <a:ext cx="228600" cy="161925"/>
          </a:xfrm>
          <a:prstGeom prst="cube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014413" y="902018"/>
            <a:ext cx="7651977" cy="32085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)4.Mo Yan is one of great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in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China.He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writes many popular books. </a:t>
            </a:r>
          </a:p>
          <a:p>
            <a:pPr lvl="2">
              <a:lnSpc>
                <a:spcPct val="20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A.actors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B.players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 lvl="2">
              <a:lnSpc>
                <a:spcPct val="20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C.writers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D.scientists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)5.Susan loves Mark Twain’s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very much,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i="1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Tom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i="1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Sawyer. 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 lvl="2">
              <a:lnSpc>
                <a:spcPct val="20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A.works;like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B.work;like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 lvl="2">
              <a:lnSpc>
                <a:spcPct val="20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C.works;as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well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D.work;as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well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80270" y="1072343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70119" y="2577692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85976" y="178801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798640" y="678180"/>
            <a:ext cx="1643717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 dirty="0">
                <a:solidFill>
                  <a:srgbClr val="FF00FF"/>
                </a:solidFill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r>
              <a:rPr lang="en-US" altLang="zh-CN" sz="1500" dirty="0">
                <a:solidFill>
                  <a:srgbClr val="FF00FF"/>
                </a:solidFill>
                <a:latin typeface="等线" panose="02010600030101010101" pitchFamily="2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en-US" sz="1500" dirty="0">
                <a:solidFill>
                  <a:srgbClr val="FF00FF"/>
                </a:solidFill>
                <a:latin typeface="等线" panose="02010600030101010101" pitchFamily="2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即学即练</a:t>
            </a:r>
            <a:r>
              <a:rPr lang="zh-CN" altLang="zh-CN" sz="1500" dirty="0">
                <a:solidFill>
                  <a:srgbClr val="FF00FF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 dirty="0">
                <a:solidFill>
                  <a:srgbClr val="FF00FF"/>
                </a:solidFill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endParaRPr lang="zh-CN" altLang="en-US" sz="1500" dirty="0">
              <a:solidFill>
                <a:srgbClr val="00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003203" y="1157064"/>
            <a:ext cx="7540399" cy="32085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)1.The girl got married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my brother in 2018.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A.to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B.with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C.for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D.and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 dirty="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)2.My father married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my mother in 1979.</a:t>
            </a:r>
          </a:p>
          <a:p>
            <a:pPr lvl="2">
              <a:lnSpc>
                <a:spcPct val="150000"/>
              </a:lnSpc>
            </a:pP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A.with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B.to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C./</a:t>
            </a:r>
            <a:r>
              <a:rPr lang="en-US" altLang="zh-CN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	</a:t>
            </a:r>
            <a:r>
              <a:rPr lang="en-US" altLang="zh-CN" sz="1700" dirty="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D.and</a:t>
            </a:r>
            <a:endParaRPr lang="en-US" altLang="zh-CN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用所给词的适当形式填空</a:t>
            </a:r>
            <a:endParaRPr lang="en-US" altLang="zh-CN" sz="1700" dirty="0">
              <a:latin typeface="+mj-lt"/>
              <a:ea typeface="方正书宋_GBK" panose="03000509000000000000" charset="-122"/>
              <a:cs typeface="Times New Roman" panose="02020603050405020304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3.Brazil held the Olympic Games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        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(success) in 2016.</a:t>
            </a:r>
          </a:p>
          <a:p>
            <a:pPr>
              <a:lnSpc>
                <a:spcPct val="150000"/>
              </a:lnSpc>
            </a:pP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4.The company hopes its product(</a:t>
            </a:r>
            <a:r>
              <a:rPr lang="zh-CN" altLang="en-US" sz="1700" dirty="0">
                <a:latin typeface="+mj-lt"/>
                <a:ea typeface="方正书宋_GBK" panose="03000509000000000000" charset="-122"/>
                <a:cs typeface="Times New Roman" panose="02020603050405020304"/>
              </a:rPr>
              <a:t>产品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  <a:r>
              <a:rPr lang="zh-CN" altLang="en-US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will be</a:t>
            </a:r>
            <a:r>
              <a:rPr lang="en-US" altLang="zh-CN" sz="1700" u="sng" dirty="0">
                <a:latin typeface="+mj-lt"/>
                <a:ea typeface="方正书宋_GBK" panose="03000509000000000000" charset="-122"/>
                <a:cs typeface="Times New Roman" panose="02020603050405020304"/>
              </a:rPr>
              <a:t>                         </a:t>
            </a:r>
            <a:r>
              <a:rPr lang="en-US" altLang="zh-CN" sz="1700" dirty="0">
                <a:latin typeface="+mj-lt"/>
                <a:ea typeface="宋体" panose="02010600030101010101" pitchFamily="2" charset="-122"/>
                <a:cs typeface="Times New Roman" panose="02020603050405020304"/>
              </a:rPr>
              <a:t>(success) on the European market.</a:t>
            </a:r>
            <a:endParaRPr lang="zh-CN" altLang="en-US" sz="1700" dirty="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7513" y="1191950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80060" y="1990978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413829" y="3107160"/>
            <a:ext cx="181787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successfully </a:t>
            </a:r>
            <a:endParaRPr lang="zh-CN" altLang="en-US" sz="1800"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509641" y="3493566"/>
            <a:ext cx="181787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successful  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9309" y="178800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3" name="矩形 2"/>
          <p:cNvSpPr/>
          <p:nvPr/>
        </p:nvSpPr>
        <p:spPr>
          <a:xfrm>
            <a:off x="1168233" y="697054"/>
            <a:ext cx="7174619" cy="425501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5.Many of Shakespeare’s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	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(work) were on in the theatre.(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用所给词的适当形式填空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)</a:t>
            </a: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)6.The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of his grandma makes him really sad.</a:t>
            </a:r>
          </a:p>
          <a:p>
            <a:pPr lvl="2">
              <a:lnSpc>
                <a:spcPct val="20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A.dead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B.death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C.died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 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D.dying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)7.Kate died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 car accident last year.</a:t>
            </a:r>
          </a:p>
          <a:p>
            <a:pPr lvl="2"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A.in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B.out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C.from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D.with</a:t>
            </a:r>
            <a:endParaRPr lang="en-US" altLang="zh-CN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)8.His grandma died</a:t>
            </a:r>
            <a:r>
              <a:rPr lang="en-US" altLang="zh-CN" sz="1700" u="sng">
                <a:latin typeface="+mj-lt"/>
                <a:ea typeface="方正书宋_GBK" panose="03000509000000000000" charset="-122"/>
                <a:cs typeface="Times New Roman" panose="02020603050405020304"/>
              </a:rPr>
              <a:t>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liver cancer(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肝癌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) in 2018.</a:t>
            </a:r>
          </a:p>
          <a:p>
            <a:pPr lvl="2">
              <a:lnSpc>
                <a:spcPct val="200000"/>
              </a:lnSpc>
            </a:pP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A.of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B.out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 err="1">
                <a:latin typeface="+mj-lt"/>
                <a:ea typeface="宋体" panose="02010600030101010101" pitchFamily="2" charset="-122"/>
                <a:cs typeface="Times New Roman" panose="02020603050405020304"/>
              </a:rPr>
              <a:t>C.with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D.to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445754" y="1893412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436853" y="2872023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371454" y="3845351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738564" y="902018"/>
            <a:ext cx="1817874" cy="34624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8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 pitchFamily="18" charset="0"/>
              </a:rPr>
              <a:t>works </a:t>
            </a:r>
            <a:endParaRPr lang="zh-CN" altLang="en-US" sz="1800"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grpSp>
        <p:nvGrpSpPr>
          <p:cNvPr id="75" name="组合 74"/>
          <p:cNvGrpSpPr/>
          <p:nvPr/>
        </p:nvGrpSpPr>
        <p:grpSpPr>
          <a:xfrm>
            <a:off x="517922" y="528749"/>
            <a:ext cx="8108156" cy="3850070"/>
            <a:chOff x="690563" y="704998"/>
            <a:chExt cx="10810874" cy="5133427"/>
          </a:xfrm>
        </p:grpSpPr>
        <p:sp>
          <p:nvSpPr>
            <p:cNvPr id="13" name="矩形 12"/>
            <p:cNvSpPr/>
            <p:nvPr/>
          </p:nvSpPr>
          <p:spPr>
            <a:xfrm>
              <a:off x="690563" y="704998"/>
              <a:ext cx="10810874" cy="51334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690563" y="98568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690563" y="132974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>
              <a:off x="690563" y="169192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690563" y="203598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690563" y="238005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690563" y="274222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接连接符 31"/>
            <p:cNvCxnSpPr/>
            <p:nvPr/>
          </p:nvCxnSpPr>
          <p:spPr>
            <a:xfrm>
              <a:off x="690563" y="309534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690563" y="3439407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690563" y="380158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690563" y="4145645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/>
            <p:nvPr/>
          </p:nvCxnSpPr>
          <p:spPr>
            <a:xfrm>
              <a:off x="690563" y="4489710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690563" y="4851883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690563" y="5195948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连接符 38"/>
            <p:cNvCxnSpPr/>
            <p:nvPr/>
          </p:nvCxnSpPr>
          <p:spPr>
            <a:xfrm>
              <a:off x="690563" y="5540012"/>
              <a:ext cx="10810874" cy="0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>
            <a:xfrm flipH="1">
              <a:off x="1007465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 flipH="1">
              <a:off x="137869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H="1">
              <a:off x="173181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接连接符 42"/>
            <p:cNvCxnSpPr/>
            <p:nvPr/>
          </p:nvCxnSpPr>
          <p:spPr>
            <a:xfrm flipH="1">
              <a:off x="210303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 flipH="1">
              <a:off x="354267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H="1">
              <a:off x="317145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>
              <a:off x="281833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 flipH="1">
              <a:off x="24471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flipH="1">
              <a:off x="38867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flipH="1">
              <a:off x="4257971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flipH="1">
              <a:off x="461109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flipH="1">
              <a:off x="498231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接连接符 51"/>
            <p:cNvCxnSpPr/>
            <p:nvPr/>
          </p:nvCxnSpPr>
          <p:spPr>
            <a:xfrm flipH="1">
              <a:off x="642195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/>
            <p:nvPr/>
          </p:nvCxnSpPr>
          <p:spPr>
            <a:xfrm flipH="1">
              <a:off x="605072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接连接符 53"/>
            <p:cNvCxnSpPr/>
            <p:nvPr/>
          </p:nvCxnSpPr>
          <p:spPr>
            <a:xfrm flipH="1">
              <a:off x="569761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接连接符 54"/>
            <p:cNvCxnSpPr/>
            <p:nvPr/>
          </p:nvCxnSpPr>
          <p:spPr>
            <a:xfrm flipH="1">
              <a:off x="5326382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接连接符 55"/>
            <p:cNvCxnSpPr/>
            <p:nvPr/>
          </p:nvCxnSpPr>
          <p:spPr>
            <a:xfrm flipH="1">
              <a:off x="678413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接连接符 56"/>
            <p:cNvCxnSpPr/>
            <p:nvPr/>
          </p:nvCxnSpPr>
          <p:spPr>
            <a:xfrm flipH="1">
              <a:off x="7155358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接连接符 57"/>
            <p:cNvCxnSpPr/>
            <p:nvPr/>
          </p:nvCxnSpPr>
          <p:spPr>
            <a:xfrm flipH="1">
              <a:off x="750847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直接连接符 58"/>
            <p:cNvCxnSpPr/>
            <p:nvPr/>
          </p:nvCxnSpPr>
          <p:spPr>
            <a:xfrm flipH="1">
              <a:off x="787970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/>
            <p:nvPr/>
          </p:nvCxnSpPr>
          <p:spPr>
            <a:xfrm flipH="1">
              <a:off x="9319343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 flipH="1">
              <a:off x="8948116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 flipH="1">
              <a:off x="859499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/>
            <p:cNvCxnSpPr/>
            <p:nvPr/>
          </p:nvCxnSpPr>
          <p:spPr>
            <a:xfrm flipH="1">
              <a:off x="822376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/>
            <p:nvPr/>
          </p:nvCxnSpPr>
          <p:spPr>
            <a:xfrm flipH="1">
              <a:off x="9708680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直接连接符 64"/>
            <p:cNvCxnSpPr/>
            <p:nvPr/>
          </p:nvCxnSpPr>
          <p:spPr>
            <a:xfrm flipH="1">
              <a:off x="1007990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接连接符 65"/>
            <p:cNvCxnSpPr/>
            <p:nvPr/>
          </p:nvCxnSpPr>
          <p:spPr>
            <a:xfrm flipH="1">
              <a:off x="10433027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直接连接符 66"/>
            <p:cNvCxnSpPr/>
            <p:nvPr/>
          </p:nvCxnSpPr>
          <p:spPr>
            <a:xfrm flipH="1">
              <a:off x="10804254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 flipH="1">
              <a:off x="11148319" y="704998"/>
              <a:ext cx="0" cy="5133427"/>
            </a:xfrm>
            <a:prstGeom prst="line">
              <a:avLst/>
            </a:prstGeom>
            <a:ln w="19050">
              <a:solidFill>
                <a:schemeClr val="accent5">
                  <a:alpha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矩形 8"/>
          <p:cNvSpPr/>
          <p:nvPr/>
        </p:nvSpPr>
        <p:spPr>
          <a:xfrm>
            <a:off x="0" y="4378819"/>
            <a:ext cx="9144000" cy="764681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68" name="文本框 67"/>
          <p:cNvSpPr txBox="1"/>
          <p:nvPr/>
        </p:nvSpPr>
        <p:spPr>
          <a:xfrm>
            <a:off x="3505794" y="1180861"/>
            <a:ext cx="2132411" cy="57626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/>
            <a:r>
              <a:rPr lang="zh-CN" altLang="en-US" sz="3300" b="1">
                <a:solidFill>
                  <a:srgbClr val="007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charset="-122"/>
                <a:ea typeface="黑体" panose="02010609060101010101" charset="-122"/>
              </a:rPr>
              <a:t>教学目录</a:t>
            </a:r>
          </a:p>
        </p:txBody>
      </p:sp>
      <p:sp>
        <p:nvSpPr>
          <p:cNvPr id="69" name="文本框 68"/>
          <p:cNvSpPr txBox="1"/>
          <p:nvPr/>
        </p:nvSpPr>
        <p:spPr>
          <a:xfrm>
            <a:off x="3163729" y="1872814"/>
            <a:ext cx="2627948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课前导学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3163729" y="2670057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课堂基础训练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20" name="图片 19" descr="图片包含 游戏机&#10;&#10;描述已自动生成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989921" y="3111341"/>
            <a:ext cx="2084070" cy="208407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 flipH="1">
            <a:off x="-214364" y="2564130"/>
            <a:ext cx="2579370" cy="2579370"/>
          </a:xfrm>
          <a:prstGeom prst="rect">
            <a:avLst/>
          </a:prstGeom>
        </p:spPr>
      </p:pic>
      <p:sp>
        <p:nvSpPr>
          <p:cNvPr id="70" name="文本框 69"/>
          <p:cNvSpPr txBox="1"/>
          <p:nvPr/>
        </p:nvSpPr>
        <p:spPr>
          <a:xfrm>
            <a:off x="3163729" y="3487423"/>
            <a:ext cx="2627471" cy="69249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en-US" altLang="zh-CN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2700" b="1">
                <a:solidFill>
                  <a:schemeClr val="tx1">
                    <a:lumMod val="65000"/>
                    <a:lumOff val="3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培优提高训练</a:t>
            </a:r>
            <a:endParaRPr lang="zh-CN" altLang="en-US" sz="2700" b="1" noProof="1">
              <a:solidFill>
                <a:schemeClr val="tx1">
                  <a:lumMod val="65000"/>
                  <a:lumOff val="35000"/>
                </a:schemeClr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uild="p"/>
      <p:bldP spid="69" grpId="0" build="p"/>
      <p:bldP spid="69" grpId="1" build="allAtOnce"/>
      <p:bldP spid="73" grpId="0"/>
      <p:bldP spid="73" grpId="1"/>
      <p:bldP spid="70" grpId="0"/>
      <p:bldP spid="70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A2D6E3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185976" y="178801"/>
            <a:ext cx="8768953" cy="46463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4825175"/>
            <a:ext cx="9144000" cy="318325"/>
          </a:xfrm>
          <a:prstGeom prst="rect">
            <a:avLst/>
          </a:prstGeom>
          <a:solidFill>
            <a:srgbClr val="82582E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4307750"/>
            <a:ext cx="1014413" cy="835750"/>
          </a:xfrm>
          <a:custGeom>
            <a:avLst/>
            <a:gdLst>
              <a:gd name="connsiteX0" fmla="*/ 0 w 2812945"/>
              <a:gd name="connsiteY0" fmla="*/ 0 h 2317516"/>
              <a:gd name="connsiteX1" fmla="*/ 2812945 w 2812945"/>
              <a:gd name="connsiteY1" fmla="*/ 0 h 2317516"/>
              <a:gd name="connsiteX2" fmla="*/ 2812945 w 2812945"/>
              <a:gd name="connsiteY2" fmla="*/ 2317516 h 2317516"/>
              <a:gd name="connsiteX3" fmla="*/ 0 w 2812945"/>
              <a:gd name="connsiteY3" fmla="*/ 2317516 h 23175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12945" h="2317516">
                <a:moveTo>
                  <a:pt x="0" y="0"/>
                </a:moveTo>
                <a:lnTo>
                  <a:pt x="2812945" y="0"/>
                </a:lnTo>
                <a:lnTo>
                  <a:pt x="2812945" y="2317516"/>
                </a:lnTo>
                <a:lnTo>
                  <a:pt x="0" y="2317516"/>
                </a:lnTo>
                <a:close/>
              </a:path>
            </a:pathLst>
          </a:cu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943203" y="4042771"/>
            <a:ext cx="1200797" cy="1100730"/>
          </a:xfrm>
          <a:custGeom>
            <a:avLst/>
            <a:gdLst>
              <a:gd name="connsiteX0" fmla="*/ 0 w 3429001"/>
              <a:gd name="connsiteY0" fmla="*/ 0 h 3429001"/>
              <a:gd name="connsiteX1" fmla="*/ 3429001 w 3429001"/>
              <a:gd name="connsiteY1" fmla="*/ 0 h 3429001"/>
              <a:gd name="connsiteX2" fmla="*/ 3429001 w 3429001"/>
              <a:gd name="connsiteY2" fmla="*/ 3429001 h 3429001"/>
              <a:gd name="connsiteX3" fmla="*/ 2476502 w 3429001"/>
              <a:gd name="connsiteY3" fmla="*/ 3429001 h 3429001"/>
              <a:gd name="connsiteX4" fmla="*/ 2476502 w 3429001"/>
              <a:gd name="connsiteY4" fmla="*/ 3214688 h 3429001"/>
              <a:gd name="connsiteX5" fmla="*/ 647702 w 3429001"/>
              <a:gd name="connsiteY5" fmla="*/ 3214688 h 3429001"/>
              <a:gd name="connsiteX6" fmla="*/ 647702 w 3429001"/>
              <a:gd name="connsiteY6" fmla="*/ 3429001 h 3429001"/>
              <a:gd name="connsiteX7" fmla="*/ 0 w 3429001"/>
              <a:gd name="connsiteY7" fmla="*/ 3429001 h 342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001" h="3429001">
                <a:moveTo>
                  <a:pt x="0" y="0"/>
                </a:moveTo>
                <a:lnTo>
                  <a:pt x="3429001" y="0"/>
                </a:lnTo>
                <a:lnTo>
                  <a:pt x="3429001" y="3429001"/>
                </a:lnTo>
                <a:lnTo>
                  <a:pt x="2476502" y="3429001"/>
                </a:lnTo>
                <a:lnTo>
                  <a:pt x="2476502" y="3214688"/>
                </a:lnTo>
                <a:lnTo>
                  <a:pt x="647702" y="3214688"/>
                </a:lnTo>
                <a:lnTo>
                  <a:pt x="647702" y="3429001"/>
                </a:lnTo>
                <a:lnTo>
                  <a:pt x="0" y="3429001"/>
                </a:lnTo>
                <a:close/>
              </a:path>
            </a:pathLst>
          </a:cu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0" name="文本框 9"/>
          <p:cNvSpPr txBox="1"/>
          <p:nvPr/>
        </p:nvSpPr>
        <p:spPr>
          <a:xfrm>
            <a:off x="3798640" y="678180"/>
            <a:ext cx="1958216" cy="30008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15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r>
              <a:rPr lang="en-US" altLang="zh-CN" sz="1500">
                <a:solidFill>
                  <a:srgbClr val="FF00FF"/>
                </a:solidFill>
                <a:latin typeface="等线" panose="02010600030101010101" pitchFamily="2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1500">
                <a:solidFill>
                  <a:srgbClr val="FF00FF"/>
                </a:solidFill>
                <a:latin typeface="等线" panose="02010600030101010101" pitchFamily="2" charset="-122"/>
                <a:ea typeface="方正粗圆_GBK" panose="03000509000000000000" pitchFamily="65" charset="-122"/>
                <a:cs typeface="Times New Roman" panose="02020603050405020304" pitchFamily="18" charset="0"/>
              </a:rPr>
              <a:t>课堂基础训练</a:t>
            </a:r>
            <a:r>
              <a:rPr lang="zh-CN" altLang="zh-CN" sz="1500">
                <a:solidFill>
                  <a:srgbClr val="FF00FF"/>
                </a:solidFill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500">
                <a:solidFill>
                  <a:srgbClr val="FF00FF"/>
                </a:solidFill>
                <a:latin typeface="+mj-lt"/>
                <a:ea typeface="方正书宋_GBK" panose="03000509000000000000" charset="-122"/>
                <a:cs typeface="Times New Roman" panose="02020603050405020304" pitchFamily="18" charset="0"/>
              </a:rPr>
              <a:t>◆</a:t>
            </a:r>
            <a:endParaRPr lang="zh-CN" altLang="en-US" sz="1500">
              <a:latin typeface="+mj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50783" y="978262"/>
            <a:ext cx="5388899" cy="300083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r>
              <a:rPr lang="zh-CN" altLang="en-US" sz="1500">
                <a:solidFill>
                  <a:srgbClr val="FF00FF"/>
                </a:solidFill>
                <a:latin typeface="方正黑体_GBK" panose="03000509000000000000" charset="-122"/>
                <a:ea typeface="方正黑体_GBK" panose="03000509000000000000" charset="-122"/>
                <a:cs typeface="Times New Roman" panose="02020603050405020304"/>
              </a:rPr>
              <a:t>一、为下列英语选择适当的汉语。</a:t>
            </a:r>
            <a:endParaRPr lang="zh-CN" altLang="en-US" sz="1500">
              <a:latin typeface="Calibri" panose="020F05020202040302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14413" y="1195606"/>
            <a:ext cx="7278106" cy="3208571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)1.William Shakespeare        		 A.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《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哈姆雷特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》</a:t>
            </a:r>
            <a:endParaRPr lang="zh-CN" altLang="en-US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zh-CN" altLang="en-US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)2.Stratford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                            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B.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《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罗密欧与朱丽叶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》</a:t>
            </a:r>
            <a:endParaRPr lang="zh-CN" altLang="en-US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zh-CN" altLang="en-US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)3.Queen Elizabeth Ⅰ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            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C.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威廉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·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莎士比亚</a:t>
            </a:r>
            <a:endParaRPr lang="zh-CN" altLang="en-US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zh-CN" altLang="en-US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)4.</a:t>
            </a:r>
            <a:r>
              <a:rPr lang="en-US" altLang="zh-CN" sz="1700" i="1">
                <a:latin typeface="+mj-lt"/>
                <a:ea typeface="宋体" panose="02010600030101010101" pitchFamily="2" charset="-122"/>
                <a:cs typeface="Times New Roman" panose="02020603050405020304"/>
              </a:rPr>
              <a:t>Hamlet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                              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D.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环球剧院</a:t>
            </a:r>
            <a:endParaRPr lang="zh-CN" altLang="en-US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zh-CN" altLang="en-US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)5.</a:t>
            </a:r>
            <a:r>
              <a:rPr lang="en-US" altLang="zh-CN" sz="1700" i="1">
                <a:latin typeface="+mj-lt"/>
                <a:ea typeface="宋体" panose="02010600030101010101" pitchFamily="2" charset="-122"/>
                <a:cs typeface="Times New Roman" panose="02020603050405020304"/>
              </a:rPr>
              <a:t>Romeo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i="1">
                <a:latin typeface="+mj-lt"/>
                <a:ea typeface="宋体" panose="02010600030101010101" pitchFamily="2" charset="-122"/>
                <a:cs typeface="Times New Roman" panose="02020603050405020304"/>
              </a:rPr>
              <a:t>and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 i="1">
                <a:latin typeface="+mj-lt"/>
                <a:ea typeface="宋体" panose="02010600030101010101" pitchFamily="2" charset="-122"/>
                <a:cs typeface="Times New Roman" panose="02020603050405020304"/>
              </a:rPr>
              <a:t>Juliet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            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E.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女王伊丽莎白一世</a:t>
            </a:r>
            <a:endParaRPr lang="zh-CN" altLang="en-US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  <a:p>
            <a:pPr>
              <a:lnSpc>
                <a:spcPct val="200000"/>
              </a:lnSpc>
            </a:pP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(</a:t>
            </a:r>
            <a:r>
              <a:rPr lang="zh-CN" altLang="en-US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</a:t>
            </a:r>
            <a:r>
              <a:rPr lang="en-US" altLang="zh-CN" sz="1700">
                <a:solidFill>
                  <a:srgbClr val="FF00FF"/>
                </a:solidFill>
                <a:latin typeface="+mj-lt"/>
                <a:ea typeface="宋体" panose="02010600030101010101" pitchFamily="2" charset="-122"/>
                <a:cs typeface="Times New Roman" panose="02020603050405020304"/>
              </a:rPr>
              <a:t>     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 )6.the Globe Theatre</a:t>
            </a:r>
            <a:r>
              <a:rPr lang="en-US" altLang="zh-CN" sz="1700">
                <a:latin typeface="+mj-lt"/>
                <a:ea typeface="方正书宋_GBK" panose="03000509000000000000" charset="-122"/>
                <a:cs typeface="Times New Roman" panose="02020603050405020304"/>
              </a:rPr>
              <a:t>	              	</a:t>
            </a:r>
            <a:r>
              <a:rPr lang="en-US" altLang="zh-CN" sz="1700">
                <a:latin typeface="+mj-lt"/>
                <a:ea typeface="宋体" panose="02010600030101010101" pitchFamily="2" charset="-122"/>
                <a:cs typeface="Times New Roman" panose="02020603050405020304"/>
              </a:rPr>
              <a:t>F.</a:t>
            </a:r>
            <a:r>
              <a:rPr lang="zh-CN" altLang="en-US" sz="1700">
                <a:latin typeface="+mj-lt"/>
                <a:ea typeface="方正书宋_GBK" panose="03000509000000000000" charset="-122"/>
                <a:cs typeface="Times New Roman" panose="02020603050405020304"/>
              </a:rPr>
              <a:t>斯特拉特福</a:t>
            </a:r>
            <a:endParaRPr lang="zh-CN" altLang="en-US" sz="1700">
              <a:latin typeface="+mj-lt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5226" y="1344567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C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205227" y="1859099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F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187654" y="2343663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E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187654" y="2896664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A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182665" y="3349512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B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182664" y="3876587"/>
            <a:ext cx="335035" cy="3924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altLang="zh-CN" sz="2100">
                <a:solidFill>
                  <a:srgbClr val="FF00FF"/>
                </a:solidFill>
                <a:latin typeface="+mj-lt"/>
              </a:rPr>
              <a:t>D</a:t>
            </a:r>
            <a:endParaRPr lang="zh-CN" altLang="en-US" sz="2100">
              <a:solidFill>
                <a:srgbClr val="FF00FF"/>
              </a:solidFill>
              <a:latin typeface="+mj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heme/theme1.xml><?xml version="1.0" encoding="utf-8"?>
<a:theme xmlns:a="http://schemas.openxmlformats.org/drawingml/2006/main" name="WWW.2PPT.COM&#10;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939</Words>
  <Application>Microsoft Office PowerPoint</Application>
  <PresentationFormat>全屏显示(16:9)</PresentationFormat>
  <Paragraphs>182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宋体</vt:lpstr>
      <vt:lpstr>黑体</vt:lpstr>
      <vt:lpstr>Times New Roman</vt:lpstr>
      <vt:lpstr>微软雅黑</vt:lpstr>
      <vt:lpstr>Calibri</vt:lpstr>
      <vt:lpstr>Wingdings</vt:lpstr>
      <vt:lpstr>Arial</vt:lpstr>
      <vt:lpstr>等线</vt:lpstr>
      <vt:lpstr>方正黑体_GBK</vt:lpstr>
      <vt:lpstr>方正粗圆_GBK</vt:lpstr>
      <vt:lpstr>楷体</vt:lpstr>
      <vt:lpstr>方正书宋_GBK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2021-03-14T05:18:00Z</cp:lastPrinted>
  <dcterms:created xsi:type="dcterms:W3CDTF">2021-03-14T05:18:00Z</dcterms:created>
  <dcterms:modified xsi:type="dcterms:W3CDTF">2023-01-17T03:34:07Z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ICV">
    <vt:lpwstr>4E965A1C79C84B118DE9324AE7835DA3</vt:lpwstr>
  </property>
  <property fmtid="{D5CDD505-2E9C-101B-9397-08002B2CF9AE}" pid="7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