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Lst>
  <p:notesMasterIdLst>
    <p:notesMasterId r:id="rId9"/>
  </p:notesMasterIdLst>
  <p:sldIdLst>
    <p:sldId id="256" r:id="rId4"/>
    <p:sldId id="289" r:id="rId5"/>
    <p:sldId id="257" r:id="rId6"/>
    <p:sldId id="258" r:id="rId7"/>
    <p:sldId id="263" r:id="rId8"/>
    <p:sldId id="264" r:id="rId10"/>
    <p:sldId id="265" r:id="rId11"/>
    <p:sldId id="266" r:id="rId12"/>
    <p:sldId id="267" r:id="rId13"/>
    <p:sldId id="259" r:id="rId14"/>
    <p:sldId id="269" r:id="rId15"/>
    <p:sldId id="270" r:id="rId16"/>
    <p:sldId id="271" r:id="rId17"/>
    <p:sldId id="272" r:id="rId18"/>
    <p:sldId id="273" r:id="rId19"/>
    <p:sldId id="274" r:id="rId20"/>
    <p:sldId id="275" r:id="rId21"/>
    <p:sldId id="260" r:id="rId22"/>
    <p:sldId id="277" r:id="rId23"/>
    <p:sldId id="278" r:id="rId24"/>
    <p:sldId id="279" r:id="rId25"/>
    <p:sldId id="280" r:id="rId26"/>
    <p:sldId id="261" r:id="rId27"/>
    <p:sldId id="282" r:id="rId28"/>
    <p:sldId id="283" r:id="rId29"/>
    <p:sldId id="284" r:id="rId30"/>
    <p:sldId id="285" r:id="rId31"/>
    <p:sldId id="286" r:id="rId32"/>
    <p:sldId id="288"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13036"/>
    <a:srgbClr val="B72B2A"/>
    <a:srgbClr val="FDB219"/>
    <a:srgbClr val="9E2426"/>
    <a:srgbClr val="292732"/>
    <a:srgbClr val="841E1F"/>
    <a:srgbClr val="851E1F"/>
    <a:srgbClr val="E9A4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p:cViewPr>
        <p:scale>
          <a:sx n="100" d="100"/>
          <a:sy n="100" d="100"/>
        </p:scale>
        <p:origin x="-954" y="-306"/>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7421B7-C96E-4253-9940-C6BD2743FC7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9CA3C8-341D-4ED8-918E-B3A265DC0FD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18DD74-9B2D-4B2D-B6DC-DFC9B326D738}"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矩形 1"/>
          <p:cNvSpPr/>
          <p:nvPr userDrawn="1"/>
        </p:nvSpPr>
        <p:spPr>
          <a:xfrm>
            <a:off x="0" y="-1"/>
            <a:ext cx="12192000" cy="1070811"/>
          </a:xfrm>
          <a:prstGeom prst="rect">
            <a:avLst/>
          </a:prstGeom>
          <a:solidFill>
            <a:srgbClr val="292732"/>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userDrawn="1"/>
        </p:nvSpPr>
        <p:spPr>
          <a:xfrm rot="5400000">
            <a:off x="10732941" y="1055881"/>
            <a:ext cx="590739" cy="153673"/>
          </a:xfrm>
          <a:prstGeom prst="roundRect">
            <a:avLst>
              <a:gd name="adj" fmla="val 50000"/>
            </a:avLst>
          </a:prstGeom>
          <a:solidFill>
            <a:srgbClr val="B72B2A"/>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0000">
                                          <p:cBhvr additive="base">
                                            <p:cTn id="7" dur="75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64629" y="6588739"/>
            <a:ext cx="1224136"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下载</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http://www.1ppt.com/xiazai/</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9" Type="http://schemas.openxmlformats.org/officeDocument/2006/relationships/tags" Target="../tags/tag6.xml"/><Relationship Id="rId8" Type="http://schemas.openxmlformats.org/officeDocument/2006/relationships/image" Target="../media/image13.jpeg"/><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image" Target="../media/image12.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7" Type="http://schemas.openxmlformats.org/officeDocument/2006/relationships/notesSlide" Target="../notesSlides/notesSlide6.xml"/><Relationship Id="rId16" Type="http://schemas.openxmlformats.org/officeDocument/2006/relationships/slideLayout" Target="../slideLayouts/slideLayout1.xml"/><Relationship Id="rId15" Type="http://schemas.openxmlformats.org/officeDocument/2006/relationships/tags" Target="../tags/tag11.xml"/><Relationship Id="rId14" Type="http://schemas.openxmlformats.org/officeDocument/2006/relationships/tags" Target="../tags/tag10.xml"/><Relationship Id="rId13" Type="http://schemas.openxmlformats.org/officeDocument/2006/relationships/tags" Target="../tags/tag9.xml"/><Relationship Id="rId12" Type="http://schemas.openxmlformats.org/officeDocument/2006/relationships/tags" Target="../tags/tag8.xml"/><Relationship Id="rId11" Type="http://schemas.openxmlformats.org/officeDocument/2006/relationships/image" Target="../media/image14.jpeg"/><Relationship Id="rId10" Type="http://schemas.openxmlformats.org/officeDocument/2006/relationships/tags" Target="../tags/tag7.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xml"/><Relationship Id="rId2" Type="http://schemas.openxmlformats.org/officeDocument/2006/relationships/image" Target="../media/image19.jpeg"/><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2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1.xml"/><Relationship Id="rId5" Type="http://schemas.openxmlformats.org/officeDocument/2006/relationships/image" Target="../media/image28.jpeg"/><Relationship Id="rId4" Type="http://schemas.openxmlformats.org/officeDocument/2006/relationships/image" Target="../media/image27.jpeg"/><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xml"/><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image" Target="../media/image29.jpe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xml"/><Relationship Id="rId2" Type="http://schemas.openxmlformats.org/officeDocument/2006/relationships/image" Target="../media/image33.jpeg"/><Relationship Id="rId1" Type="http://schemas.openxmlformats.org/officeDocument/2006/relationships/image" Target="../media/image32.jpe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xml"/><Relationship Id="rId2" Type="http://schemas.openxmlformats.org/officeDocument/2006/relationships/image" Target="../media/image35.jpeg"/><Relationship Id="rId1" Type="http://schemas.openxmlformats.org/officeDocument/2006/relationships/image" Target="../media/image3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image" Target="../media/image16.jpe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image" Target="../media/image37.jpeg"/><Relationship Id="rId1" Type="http://schemas.openxmlformats.org/officeDocument/2006/relationships/image" Target="../media/image36.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38.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1.xml"/><Relationship Id="rId2" Type="http://schemas.openxmlformats.org/officeDocument/2006/relationships/image" Target="../media/image5.jpeg"/><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xml"/><Relationship Id="rId2" Type="http://schemas.openxmlformats.org/officeDocument/2006/relationships/image" Target="../media/image7.jpeg"/><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xml"/><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0"/>
            <a:ext cx="12192000" cy="6858000"/>
          </a:xfrm>
          <a:prstGeom prst="rect">
            <a:avLst/>
          </a:prstGeom>
          <a:solidFill>
            <a:srgbClr val="292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1201270" y="1223682"/>
            <a:ext cx="9811871" cy="4437530"/>
          </a:xfrm>
          <a:custGeom>
            <a:avLst/>
            <a:gdLst>
              <a:gd name="connsiteX0" fmla="*/ 9811870 w 9811871"/>
              <a:gd name="connsiteY0" fmla="*/ 3536439 h 4437530"/>
              <a:gd name="connsiteX1" fmla="*/ 9687710 w 9811871"/>
              <a:gd name="connsiteY1" fmla="*/ 3633020 h 4437530"/>
              <a:gd name="connsiteX2" fmla="*/ 9811870 w 9811871"/>
              <a:gd name="connsiteY2" fmla="*/ 3729601 h 4437530"/>
              <a:gd name="connsiteX3" fmla="*/ 9687710 w 9811871"/>
              <a:gd name="connsiteY3" fmla="*/ 3826182 h 4437530"/>
              <a:gd name="connsiteX4" fmla="*/ 9811870 w 9811871"/>
              <a:gd name="connsiteY4" fmla="*/ 3922763 h 4437530"/>
              <a:gd name="connsiteX5" fmla="*/ 9811870 w 9811871"/>
              <a:gd name="connsiteY5" fmla="*/ 3729601 h 4437530"/>
              <a:gd name="connsiteX6" fmla="*/ 174839 w 9811871"/>
              <a:gd name="connsiteY6" fmla="*/ 0 h 4437530"/>
              <a:gd name="connsiteX7" fmla="*/ 9637032 w 9811871"/>
              <a:gd name="connsiteY7" fmla="*/ 0 h 4437530"/>
              <a:gd name="connsiteX8" fmla="*/ 9811871 w 9811871"/>
              <a:gd name="connsiteY8" fmla="*/ 174839 h 4437530"/>
              <a:gd name="connsiteX9" fmla="*/ 9811871 w 9811871"/>
              <a:gd name="connsiteY9" fmla="*/ 4262691 h 4437530"/>
              <a:gd name="connsiteX10" fmla="*/ 9637032 w 9811871"/>
              <a:gd name="connsiteY10" fmla="*/ 4437530 h 4437530"/>
              <a:gd name="connsiteX11" fmla="*/ 174839 w 9811871"/>
              <a:gd name="connsiteY11" fmla="*/ 4437530 h 4437530"/>
              <a:gd name="connsiteX12" fmla="*/ 0 w 9811871"/>
              <a:gd name="connsiteY12" fmla="*/ 4262691 h 4437530"/>
              <a:gd name="connsiteX13" fmla="*/ 0 w 9811871"/>
              <a:gd name="connsiteY13" fmla="*/ 174839 h 4437530"/>
              <a:gd name="connsiteX14" fmla="*/ 174839 w 9811871"/>
              <a:gd name="connsiteY14" fmla="*/ 0 h 4437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11871" h="4437530">
                <a:moveTo>
                  <a:pt x="9811870" y="3536439"/>
                </a:moveTo>
                <a:lnTo>
                  <a:pt x="9687710" y="3633020"/>
                </a:lnTo>
                <a:lnTo>
                  <a:pt x="9811870" y="3729601"/>
                </a:lnTo>
                <a:lnTo>
                  <a:pt x="9687710" y="3826182"/>
                </a:lnTo>
                <a:lnTo>
                  <a:pt x="9811870" y="3922763"/>
                </a:lnTo>
                <a:lnTo>
                  <a:pt x="9811870" y="3729601"/>
                </a:lnTo>
                <a:close/>
                <a:moveTo>
                  <a:pt x="174839" y="0"/>
                </a:moveTo>
                <a:lnTo>
                  <a:pt x="9637032" y="0"/>
                </a:lnTo>
                <a:cubicBezTo>
                  <a:pt x="9733593" y="0"/>
                  <a:pt x="9811871" y="78278"/>
                  <a:pt x="9811871" y="174839"/>
                </a:cubicBezTo>
                <a:lnTo>
                  <a:pt x="9811871" y="4262691"/>
                </a:lnTo>
                <a:cubicBezTo>
                  <a:pt x="9811871" y="4359252"/>
                  <a:pt x="9733593" y="4437530"/>
                  <a:pt x="9637032" y="4437530"/>
                </a:cubicBezTo>
                <a:lnTo>
                  <a:pt x="174839" y="4437530"/>
                </a:lnTo>
                <a:cubicBezTo>
                  <a:pt x="78278" y="4437530"/>
                  <a:pt x="0" y="4359252"/>
                  <a:pt x="0" y="4262691"/>
                </a:cubicBezTo>
                <a:lnTo>
                  <a:pt x="0" y="174839"/>
                </a:lnTo>
                <a:cubicBezTo>
                  <a:pt x="0" y="78278"/>
                  <a:pt x="78278" y="0"/>
                  <a:pt x="174839" y="0"/>
                </a:cubicBezTo>
                <a:close/>
              </a:path>
            </a:pathLst>
          </a:custGeom>
          <a:solidFill>
            <a:srgbClr val="FDB219"/>
          </a:solidFill>
          <a:ln>
            <a:noFill/>
          </a:ln>
          <a:effectLst>
            <a:outerShdw blurRad="381000" dist="254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55"/>
          <p:cNvSpPr txBox="1"/>
          <p:nvPr/>
        </p:nvSpPr>
        <p:spPr>
          <a:xfrm>
            <a:off x="957209" y="818790"/>
            <a:ext cx="10352244" cy="5455329"/>
          </a:xfrm>
          <a:prstGeom prst="rect">
            <a:avLst/>
          </a:prstGeom>
          <a:noFill/>
        </p:spPr>
        <p:txBody>
          <a:bodyPr wrap="square" lIns="68571" tIns="34285" rIns="68571" bIns="34285" rtlCol="0">
            <a:spAutoFit/>
          </a:bodyPr>
          <a:lstStyle/>
          <a:p>
            <a:pPr algn="ctr"/>
            <a:r>
              <a:rPr lang="en-US" altLang="zh-CN" sz="35000" spc="300" dirty="0" smtClean="0">
                <a:solidFill>
                  <a:srgbClr val="E9A418">
                    <a:alpha val="90000"/>
                  </a:srgbClr>
                </a:solidFill>
                <a:latin typeface="Impact" panose="020B0806030902050204" pitchFamily="34" charset="0"/>
                <a:ea typeface="微软雅黑" panose="020B0503020204020204" pitchFamily="34" charset="-122"/>
                <a:cs typeface="Aparajita" panose="020B0604020202020204" pitchFamily="34" charset="0"/>
              </a:rPr>
              <a:t>20XX</a:t>
            </a:r>
            <a:endParaRPr lang="zh-CN" altLang="en-US" sz="35000" spc="300" dirty="0">
              <a:solidFill>
                <a:srgbClr val="E9A418">
                  <a:alpha val="90000"/>
                </a:srgbClr>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15" name="任意多边形 14"/>
          <p:cNvSpPr/>
          <p:nvPr/>
        </p:nvSpPr>
        <p:spPr>
          <a:xfrm>
            <a:off x="10755954" y="1124190"/>
            <a:ext cx="387627" cy="380054"/>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H="1" flipV="1">
            <a:off x="1079884" y="5416866"/>
            <a:ext cx="387627" cy="380054"/>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55"/>
          <p:cNvSpPr txBox="1"/>
          <p:nvPr/>
        </p:nvSpPr>
        <p:spPr>
          <a:xfrm>
            <a:off x="1906858" y="2608429"/>
            <a:ext cx="8370976" cy="1177235"/>
          </a:xfrm>
          <a:prstGeom prst="rect">
            <a:avLst/>
          </a:prstGeom>
          <a:noFill/>
        </p:spPr>
        <p:txBody>
          <a:bodyPr wrap="square" lIns="68571" tIns="34285" rIns="68571" bIns="34285" rtlCol="0">
            <a:spAutoFit/>
          </a:bodyPr>
          <a:lstStyle/>
          <a:p>
            <a:pPr algn="ctr"/>
            <a:r>
              <a:rPr lang="zh-CN" altLang="en-US" sz="7200" b="1" spc="300" dirty="0" smtClean="0">
                <a:solidFill>
                  <a:schemeClr val="bg1"/>
                </a:solidFill>
                <a:effectLst>
                  <a:outerShdw blurRad="38100" dist="38100" dir="2700000" algn="tl">
                    <a:srgbClr val="000000">
                      <a:alpha val="30000"/>
                    </a:srgbClr>
                  </a:outerShdw>
                </a:effectLst>
                <a:latin typeface="微软雅黑" panose="020B0503020204020204" pitchFamily="34" charset="-122"/>
                <a:ea typeface="微软雅黑" panose="020B0503020204020204" pitchFamily="34" charset="-122"/>
              </a:rPr>
              <a:t>岗位竞聘</a:t>
            </a:r>
            <a:r>
              <a:rPr lang="zh-CN" altLang="en-US" sz="7200" b="1" spc="300" dirty="0">
                <a:solidFill>
                  <a:schemeClr val="bg1"/>
                </a:solidFill>
                <a:effectLst>
                  <a:outerShdw blurRad="38100" dist="38100" dir="2700000" algn="tl">
                    <a:srgbClr val="000000">
                      <a:alpha val="30000"/>
                    </a:srgbClr>
                  </a:outerShdw>
                </a:effectLst>
                <a:latin typeface="微软雅黑" panose="020B0503020204020204" pitchFamily="34" charset="-122"/>
                <a:ea typeface="微软雅黑" panose="020B0503020204020204" pitchFamily="34" charset="-122"/>
              </a:rPr>
              <a:t>述职</a:t>
            </a:r>
            <a:r>
              <a:rPr lang="zh-CN" altLang="en-US" sz="7200" b="1" spc="300" dirty="0" smtClean="0">
                <a:solidFill>
                  <a:schemeClr val="bg1"/>
                </a:solidFill>
                <a:effectLst>
                  <a:outerShdw blurRad="38100" dist="38100" dir="2700000" algn="tl">
                    <a:srgbClr val="000000">
                      <a:alpha val="30000"/>
                    </a:srgbClr>
                  </a:outerShdw>
                </a:effectLst>
                <a:latin typeface="微软雅黑" panose="020B0503020204020204" pitchFamily="34" charset="-122"/>
                <a:ea typeface="微软雅黑" panose="020B0503020204020204" pitchFamily="34" charset="-122"/>
              </a:rPr>
              <a:t>报告</a:t>
            </a:r>
            <a:endParaRPr lang="zh-CN" altLang="en-US" sz="7200" b="1" spc="300" dirty="0">
              <a:solidFill>
                <a:schemeClr val="bg1"/>
              </a:solidFill>
              <a:effectLst>
                <a:outerShdw blurRad="38100" dist="38100" dir="2700000" algn="tl">
                  <a:srgbClr val="000000">
                    <a:alpha val="30000"/>
                  </a:srgbClr>
                </a:outerShdw>
              </a:effectLst>
              <a:latin typeface="微软雅黑" panose="020B0503020204020204" pitchFamily="34" charset="-122"/>
              <a:ea typeface="微软雅黑" panose="020B0503020204020204" pitchFamily="34" charset="-122"/>
            </a:endParaRPr>
          </a:p>
        </p:txBody>
      </p:sp>
      <p:sp>
        <p:nvSpPr>
          <p:cNvPr id="41" name="TextBox 55"/>
          <p:cNvSpPr txBox="1"/>
          <p:nvPr/>
        </p:nvSpPr>
        <p:spPr>
          <a:xfrm>
            <a:off x="2226653" y="3728733"/>
            <a:ext cx="7753688" cy="315461"/>
          </a:xfrm>
          <a:prstGeom prst="rect">
            <a:avLst/>
          </a:prstGeom>
          <a:noFill/>
        </p:spPr>
        <p:txBody>
          <a:bodyPr wrap="square" lIns="68571" tIns="34285" rIns="68571" bIns="34285" rtlCol="0">
            <a:spAutoFit/>
          </a:bodyPr>
          <a:lstStyle/>
          <a:p>
            <a:pPr algn="dist"/>
            <a:r>
              <a:rPr lang="zh-CN" altLang="en-US" sz="1600" spc="300" dirty="0" smtClean="0">
                <a:solidFill>
                  <a:schemeClr val="tx1">
                    <a:lumMod val="85000"/>
                    <a:lumOff val="15000"/>
                  </a:schemeClr>
                </a:solidFill>
                <a:latin typeface="Adobe 黑体 Std R" panose="020B0400000000000000" pitchFamily="34" charset="-122"/>
                <a:ea typeface="Adobe 黑体 Std R" panose="020B0400000000000000" pitchFamily="34" charset="-122"/>
              </a:rPr>
              <a:t>可持续竞争的唯一优势来自于超过竞争对手的创新能力</a:t>
            </a:r>
            <a:endParaRPr lang="zh-CN" altLang="en-US" sz="1600" spc="300" dirty="0">
              <a:solidFill>
                <a:schemeClr val="tx1">
                  <a:lumMod val="85000"/>
                  <a:lumOff val="15000"/>
                </a:schemeClr>
              </a:solidFill>
              <a:latin typeface="Adobe 黑体 Std R" panose="020B0400000000000000" pitchFamily="34" charset="-122"/>
              <a:ea typeface="Adobe 黑体 Std R" panose="020B0400000000000000" pitchFamily="34" charset="-122"/>
            </a:endParaRPr>
          </a:p>
        </p:txBody>
      </p:sp>
      <p:grpSp>
        <p:nvGrpSpPr>
          <p:cNvPr id="2" name="组合 1"/>
          <p:cNvGrpSpPr/>
          <p:nvPr/>
        </p:nvGrpSpPr>
        <p:grpSpPr>
          <a:xfrm>
            <a:off x="256644" y="315147"/>
            <a:ext cx="2421733" cy="369332"/>
            <a:chOff x="434340" y="582067"/>
            <a:chExt cx="2421733" cy="369332"/>
          </a:xfrm>
        </p:grpSpPr>
        <p:sp>
          <p:nvSpPr>
            <p:cNvPr id="35" name="文本框 34"/>
            <p:cNvSpPr txBox="1"/>
            <p:nvPr/>
          </p:nvSpPr>
          <p:spPr>
            <a:xfrm>
              <a:off x="434340" y="582067"/>
              <a:ext cx="859531" cy="369332"/>
            </a:xfrm>
            <a:prstGeom prst="rect">
              <a:avLst/>
            </a:prstGeom>
            <a:noFill/>
          </p:spPr>
          <p:txBody>
            <a:bodyPr wrap="none" rtlCol="0">
              <a:spAutoFit/>
            </a:bodyPr>
            <a:lstStyle/>
            <a:p>
              <a:r>
                <a:rPr lang="en-US" altLang="zh-CN" sz="1800" b="1" dirty="0" smtClean="0">
                  <a:solidFill>
                    <a:srgbClr val="FDB219"/>
                  </a:solidFill>
                  <a:latin typeface="微软雅黑" panose="020B0503020204020204" pitchFamily="34" charset="-122"/>
                  <a:ea typeface="微软雅黑" panose="020B0503020204020204" pitchFamily="34" charset="-122"/>
                </a:rPr>
                <a:t>LOGO</a:t>
              </a:r>
              <a:endParaRPr lang="zh-CN" altLang="en-US" sz="1800" b="1" dirty="0">
                <a:solidFill>
                  <a:srgbClr val="FDB219"/>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1218029" y="588536"/>
              <a:ext cx="1005403"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企业标志</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7" name="椭圆 36"/>
            <p:cNvSpPr/>
            <p:nvPr/>
          </p:nvSpPr>
          <p:spPr>
            <a:xfrm>
              <a:off x="2324166" y="706766"/>
              <a:ext cx="122042" cy="1220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 name="椭圆 37"/>
            <p:cNvSpPr/>
            <p:nvPr/>
          </p:nvSpPr>
          <p:spPr>
            <a:xfrm>
              <a:off x="2529098" y="706766"/>
              <a:ext cx="122042" cy="122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9" name="椭圆 38"/>
            <p:cNvSpPr/>
            <p:nvPr/>
          </p:nvSpPr>
          <p:spPr>
            <a:xfrm>
              <a:off x="2734031" y="706766"/>
              <a:ext cx="122042" cy="122042"/>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 name="十字形 2"/>
          <p:cNvSpPr/>
          <p:nvPr/>
        </p:nvSpPr>
        <p:spPr>
          <a:xfrm>
            <a:off x="253796" y="6345889"/>
            <a:ext cx="256644" cy="256644"/>
          </a:xfrm>
          <a:prstGeom prst="plus">
            <a:avLst>
              <a:gd name="adj" fmla="val 44418"/>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itle 1"/>
          <p:cNvSpPr txBox="1"/>
          <p:nvPr/>
        </p:nvSpPr>
        <p:spPr>
          <a:xfrm>
            <a:off x="9268724" y="6183239"/>
            <a:ext cx="2722530" cy="484119"/>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r" defTabSz="685800">
              <a:lnSpc>
                <a:spcPct val="120000"/>
              </a:lnSpc>
              <a:defRPr/>
            </a:pPr>
            <a:r>
              <a:rPr lang="en-US" altLang="zh-CN" sz="1200" dirty="0" smtClean="0">
                <a:solidFill>
                  <a:schemeClr val="bg1">
                    <a:alpha val="50000"/>
                  </a:schemeClr>
                </a:solidFill>
                <a:latin typeface="Aparajita" panose="020B0604020202020204" pitchFamily="34" charset="0"/>
                <a:ea typeface="Adobe 黑体 Std R" panose="020B0400000000000000" pitchFamily="34" charset="-122"/>
                <a:cs typeface="Aparajita" panose="020B0604020202020204" pitchFamily="34" charset="0"/>
              </a:rPr>
              <a:t>Atmosphere Creative Post Competition</a:t>
            </a:r>
            <a:endParaRPr lang="en-US" sz="1200" dirty="0">
              <a:solidFill>
                <a:schemeClr val="bg1">
                  <a:alpha val="50000"/>
                </a:schemeClr>
              </a:solidFill>
              <a:latin typeface="Aparajita" panose="020B0604020202020204" pitchFamily="34" charset="0"/>
              <a:ea typeface="Adobe 黑体 Std R" panose="020B0400000000000000" pitchFamily="34" charset="-122"/>
              <a:cs typeface="Aparajita" panose="020B0604020202020204" pitchFamily="34" charset="0"/>
            </a:endParaRPr>
          </a:p>
        </p:txBody>
      </p:sp>
      <p:grpSp>
        <p:nvGrpSpPr>
          <p:cNvPr id="6" name="组合 5"/>
          <p:cNvGrpSpPr/>
          <p:nvPr/>
        </p:nvGrpSpPr>
        <p:grpSpPr>
          <a:xfrm>
            <a:off x="3819292" y="4721977"/>
            <a:ext cx="2013834" cy="299099"/>
            <a:chOff x="3600386" y="4894975"/>
            <a:chExt cx="2013834" cy="299099"/>
          </a:xfrm>
        </p:grpSpPr>
        <p:sp>
          <p:nvSpPr>
            <p:cNvPr id="5" name="圆角矩形 4"/>
            <p:cNvSpPr/>
            <p:nvPr/>
          </p:nvSpPr>
          <p:spPr>
            <a:xfrm>
              <a:off x="3600386" y="4894975"/>
              <a:ext cx="2013834" cy="299099"/>
            </a:xfrm>
            <a:prstGeom prst="roundRect">
              <a:avLst>
                <a:gd name="adj" fmla="val 50000"/>
              </a:avLst>
            </a:prstGeom>
            <a:solidFill>
              <a:srgbClr val="292732"/>
            </a:solidFill>
            <a:ln>
              <a:solidFill>
                <a:srgbClr val="292732"/>
              </a:solid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3606379" y="4900131"/>
              <a:ext cx="1958679" cy="290422"/>
              <a:chOff x="3434345" y="5969714"/>
              <a:chExt cx="1958679" cy="290422"/>
            </a:xfrm>
          </p:grpSpPr>
          <p:grpSp>
            <p:nvGrpSpPr>
              <p:cNvPr id="24" name="组合 23"/>
              <p:cNvGrpSpPr/>
              <p:nvPr/>
            </p:nvGrpSpPr>
            <p:grpSpPr>
              <a:xfrm>
                <a:off x="3434345" y="5969714"/>
                <a:ext cx="290422" cy="290422"/>
                <a:chOff x="3434345" y="5959066"/>
                <a:chExt cx="290422" cy="290422"/>
              </a:xfrm>
            </p:grpSpPr>
            <p:sp>
              <p:nvSpPr>
                <p:cNvPr id="26" name="椭圆 25"/>
                <p:cNvSpPr/>
                <p:nvPr/>
              </p:nvSpPr>
              <p:spPr>
                <a:xfrm>
                  <a:off x="3434345" y="5959066"/>
                  <a:ext cx="290422" cy="2904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95000"/>
                        <a:lumOff val="5000"/>
                      </a:schemeClr>
                    </a:solidFill>
                  </a:endParaRPr>
                </a:p>
              </p:txBody>
            </p:sp>
            <p:sp>
              <p:nvSpPr>
                <p:cNvPr id="27" name="student-graduation-cap-shape_52041"/>
                <p:cNvSpPr>
                  <a:spLocks noChangeAspect="1"/>
                </p:cNvSpPr>
                <p:nvPr/>
              </p:nvSpPr>
              <p:spPr bwMode="auto">
                <a:xfrm>
                  <a:off x="3506911" y="6029152"/>
                  <a:ext cx="145290" cy="150250"/>
                </a:xfrm>
                <a:custGeom>
                  <a:avLst/>
                  <a:gdLst>
                    <a:gd name="connsiteX0" fmla="*/ 233363 w 325438"/>
                    <a:gd name="connsiteY0" fmla="*/ 249238 h 336550"/>
                    <a:gd name="connsiteX1" fmla="*/ 279401 w 325438"/>
                    <a:gd name="connsiteY1" fmla="*/ 249238 h 336550"/>
                    <a:gd name="connsiteX2" fmla="*/ 279401 w 325438"/>
                    <a:gd name="connsiteY2" fmla="*/ 290513 h 336550"/>
                    <a:gd name="connsiteX3" fmla="*/ 233363 w 325438"/>
                    <a:gd name="connsiteY3" fmla="*/ 290513 h 336550"/>
                    <a:gd name="connsiteX4" fmla="*/ 171450 w 325438"/>
                    <a:gd name="connsiteY4" fmla="*/ 249238 h 336550"/>
                    <a:gd name="connsiteX5" fmla="*/ 217488 w 325438"/>
                    <a:gd name="connsiteY5" fmla="*/ 249238 h 336550"/>
                    <a:gd name="connsiteX6" fmla="*/ 217488 w 325438"/>
                    <a:gd name="connsiteY6" fmla="*/ 290513 h 336550"/>
                    <a:gd name="connsiteX7" fmla="*/ 171450 w 325438"/>
                    <a:gd name="connsiteY7" fmla="*/ 290513 h 336550"/>
                    <a:gd name="connsiteX8" fmla="*/ 107950 w 325438"/>
                    <a:gd name="connsiteY8" fmla="*/ 249238 h 336550"/>
                    <a:gd name="connsiteX9" fmla="*/ 155575 w 325438"/>
                    <a:gd name="connsiteY9" fmla="*/ 249238 h 336550"/>
                    <a:gd name="connsiteX10" fmla="*/ 155575 w 325438"/>
                    <a:gd name="connsiteY10" fmla="*/ 290513 h 336550"/>
                    <a:gd name="connsiteX11" fmla="*/ 107950 w 325438"/>
                    <a:gd name="connsiteY11" fmla="*/ 290513 h 336550"/>
                    <a:gd name="connsiteX12" fmla="*/ 46038 w 325438"/>
                    <a:gd name="connsiteY12" fmla="*/ 249238 h 336550"/>
                    <a:gd name="connsiteX13" fmla="*/ 93663 w 325438"/>
                    <a:gd name="connsiteY13" fmla="*/ 249238 h 336550"/>
                    <a:gd name="connsiteX14" fmla="*/ 93663 w 325438"/>
                    <a:gd name="connsiteY14" fmla="*/ 290513 h 336550"/>
                    <a:gd name="connsiteX15" fmla="*/ 46038 w 325438"/>
                    <a:gd name="connsiteY15" fmla="*/ 290513 h 336550"/>
                    <a:gd name="connsiteX16" fmla="*/ 233363 w 325438"/>
                    <a:gd name="connsiteY16" fmla="*/ 195263 h 336550"/>
                    <a:gd name="connsiteX17" fmla="*/ 279401 w 325438"/>
                    <a:gd name="connsiteY17" fmla="*/ 195263 h 336550"/>
                    <a:gd name="connsiteX18" fmla="*/ 279401 w 325438"/>
                    <a:gd name="connsiteY18" fmla="*/ 234951 h 336550"/>
                    <a:gd name="connsiteX19" fmla="*/ 233363 w 325438"/>
                    <a:gd name="connsiteY19" fmla="*/ 234951 h 336550"/>
                    <a:gd name="connsiteX20" fmla="*/ 171450 w 325438"/>
                    <a:gd name="connsiteY20" fmla="*/ 195263 h 336550"/>
                    <a:gd name="connsiteX21" fmla="*/ 217488 w 325438"/>
                    <a:gd name="connsiteY21" fmla="*/ 195263 h 336550"/>
                    <a:gd name="connsiteX22" fmla="*/ 217488 w 325438"/>
                    <a:gd name="connsiteY22" fmla="*/ 234951 h 336550"/>
                    <a:gd name="connsiteX23" fmla="*/ 171450 w 325438"/>
                    <a:gd name="connsiteY23" fmla="*/ 234951 h 336550"/>
                    <a:gd name="connsiteX24" fmla="*/ 107950 w 325438"/>
                    <a:gd name="connsiteY24" fmla="*/ 195263 h 336550"/>
                    <a:gd name="connsiteX25" fmla="*/ 155575 w 325438"/>
                    <a:gd name="connsiteY25" fmla="*/ 195263 h 336550"/>
                    <a:gd name="connsiteX26" fmla="*/ 155575 w 325438"/>
                    <a:gd name="connsiteY26" fmla="*/ 234951 h 336550"/>
                    <a:gd name="connsiteX27" fmla="*/ 107950 w 325438"/>
                    <a:gd name="connsiteY27" fmla="*/ 234951 h 336550"/>
                    <a:gd name="connsiteX28" fmla="*/ 46038 w 325438"/>
                    <a:gd name="connsiteY28" fmla="*/ 195263 h 336550"/>
                    <a:gd name="connsiteX29" fmla="*/ 93663 w 325438"/>
                    <a:gd name="connsiteY29" fmla="*/ 195263 h 336550"/>
                    <a:gd name="connsiteX30" fmla="*/ 93663 w 325438"/>
                    <a:gd name="connsiteY30" fmla="*/ 234951 h 336550"/>
                    <a:gd name="connsiteX31" fmla="*/ 46038 w 325438"/>
                    <a:gd name="connsiteY31" fmla="*/ 234951 h 336550"/>
                    <a:gd name="connsiteX32" fmla="*/ 233363 w 325438"/>
                    <a:gd name="connsiteY32" fmla="*/ 139700 h 336550"/>
                    <a:gd name="connsiteX33" fmla="*/ 279401 w 325438"/>
                    <a:gd name="connsiteY33" fmla="*/ 139700 h 336550"/>
                    <a:gd name="connsiteX34" fmla="*/ 279401 w 325438"/>
                    <a:gd name="connsiteY34" fmla="*/ 180975 h 336550"/>
                    <a:gd name="connsiteX35" fmla="*/ 233363 w 325438"/>
                    <a:gd name="connsiteY35" fmla="*/ 180975 h 336550"/>
                    <a:gd name="connsiteX36" fmla="*/ 171450 w 325438"/>
                    <a:gd name="connsiteY36" fmla="*/ 139700 h 336550"/>
                    <a:gd name="connsiteX37" fmla="*/ 217488 w 325438"/>
                    <a:gd name="connsiteY37" fmla="*/ 139700 h 336550"/>
                    <a:gd name="connsiteX38" fmla="*/ 217488 w 325438"/>
                    <a:gd name="connsiteY38" fmla="*/ 180975 h 336550"/>
                    <a:gd name="connsiteX39" fmla="*/ 171450 w 325438"/>
                    <a:gd name="connsiteY39" fmla="*/ 180975 h 336550"/>
                    <a:gd name="connsiteX40" fmla="*/ 107950 w 325438"/>
                    <a:gd name="connsiteY40" fmla="*/ 139700 h 336550"/>
                    <a:gd name="connsiteX41" fmla="*/ 155575 w 325438"/>
                    <a:gd name="connsiteY41" fmla="*/ 139700 h 336550"/>
                    <a:gd name="connsiteX42" fmla="*/ 155575 w 325438"/>
                    <a:gd name="connsiteY42" fmla="*/ 180975 h 336550"/>
                    <a:gd name="connsiteX43" fmla="*/ 107950 w 325438"/>
                    <a:gd name="connsiteY43" fmla="*/ 180975 h 336550"/>
                    <a:gd name="connsiteX44" fmla="*/ 49167 w 325438"/>
                    <a:gd name="connsiteY44" fmla="*/ 38100 h 336550"/>
                    <a:gd name="connsiteX45" fmla="*/ 25400 w 325438"/>
                    <a:gd name="connsiteY45" fmla="*/ 61753 h 336550"/>
                    <a:gd name="connsiteX46" fmla="*/ 25400 w 325438"/>
                    <a:gd name="connsiteY46" fmla="*/ 289085 h 336550"/>
                    <a:gd name="connsiteX47" fmla="*/ 49167 w 325438"/>
                    <a:gd name="connsiteY47" fmla="*/ 312738 h 336550"/>
                    <a:gd name="connsiteX48" fmla="*/ 276271 w 325438"/>
                    <a:gd name="connsiteY48" fmla="*/ 312738 h 336550"/>
                    <a:gd name="connsiteX49" fmla="*/ 300038 w 325438"/>
                    <a:gd name="connsiteY49" fmla="*/ 289085 h 336550"/>
                    <a:gd name="connsiteX50" fmla="*/ 300038 w 325438"/>
                    <a:gd name="connsiteY50" fmla="*/ 61753 h 336550"/>
                    <a:gd name="connsiteX51" fmla="*/ 276271 w 325438"/>
                    <a:gd name="connsiteY51" fmla="*/ 38100 h 336550"/>
                    <a:gd name="connsiteX52" fmla="*/ 269669 w 325438"/>
                    <a:gd name="connsiteY52" fmla="*/ 38100 h 336550"/>
                    <a:gd name="connsiteX53" fmla="*/ 269669 w 325438"/>
                    <a:gd name="connsiteY53" fmla="*/ 63067 h 336550"/>
                    <a:gd name="connsiteX54" fmla="*/ 276271 w 325438"/>
                    <a:gd name="connsiteY54" fmla="*/ 74894 h 336550"/>
                    <a:gd name="connsiteX55" fmla="*/ 260427 w 325438"/>
                    <a:gd name="connsiteY55" fmla="*/ 90662 h 336550"/>
                    <a:gd name="connsiteX56" fmla="*/ 244582 w 325438"/>
                    <a:gd name="connsiteY56" fmla="*/ 74894 h 336550"/>
                    <a:gd name="connsiteX57" fmla="*/ 249864 w 325438"/>
                    <a:gd name="connsiteY57" fmla="*/ 63067 h 336550"/>
                    <a:gd name="connsiteX58" fmla="*/ 249864 w 325438"/>
                    <a:gd name="connsiteY58" fmla="*/ 38100 h 336550"/>
                    <a:gd name="connsiteX59" fmla="*/ 231379 w 325438"/>
                    <a:gd name="connsiteY59" fmla="*/ 38100 h 336550"/>
                    <a:gd name="connsiteX60" fmla="*/ 231379 w 325438"/>
                    <a:gd name="connsiteY60" fmla="*/ 63067 h 336550"/>
                    <a:gd name="connsiteX61" fmla="*/ 236660 w 325438"/>
                    <a:gd name="connsiteY61" fmla="*/ 74894 h 336550"/>
                    <a:gd name="connsiteX62" fmla="*/ 220816 w 325438"/>
                    <a:gd name="connsiteY62" fmla="*/ 90662 h 336550"/>
                    <a:gd name="connsiteX63" fmla="*/ 204971 w 325438"/>
                    <a:gd name="connsiteY63" fmla="*/ 74894 h 336550"/>
                    <a:gd name="connsiteX64" fmla="*/ 210253 w 325438"/>
                    <a:gd name="connsiteY64" fmla="*/ 63067 h 336550"/>
                    <a:gd name="connsiteX65" fmla="*/ 210253 w 325438"/>
                    <a:gd name="connsiteY65" fmla="*/ 38100 h 336550"/>
                    <a:gd name="connsiteX66" fmla="*/ 191767 w 325438"/>
                    <a:gd name="connsiteY66" fmla="*/ 38100 h 336550"/>
                    <a:gd name="connsiteX67" fmla="*/ 191767 w 325438"/>
                    <a:gd name="connsiteY67" fmla="*/ 63067 h 336550"/>
                    <a:gd name="connsiteX68" fmla="*/ 198369 w 325438"/>
                    <a:gd name="connsiteY68" fmla="*/ 74894 h 336550"/>
                    <a:gd name="connsiteX69" fmla="*/ 182525 w 325438"/>
                    <a:gd name="connsiteY69" fmla="*/ 90662 h 336550"/>
                    <a:gd name="connsiteX70" fmla="*/ 166680 w 325438"/>
                    <a:gd name="connsiteY70" fmla="*/ 74894 h 336550"/>
                    <a:gd name="connsiteX71" fmla="*/ 171962 w 325438"/>
                    <a:gd name="connsiteY71" fmla="*/ 63067 h 336550"/>
                    <a:gd name="connsiteX72" fmla="*/ 171962 w 325438"/>
                    <a:gd name="connsiteY72" fmla="*/ 38100 h 336550"/>
                    <a:gd name="connsiteX73" fmla="*/ 153476 w 325438"/>
                    <a:gd name="connsiteY73" fmla="*/ 38100 h 336550"/>
                    <a:gd name="connsiteX74" fmla="*/ 153476 w 325438"/>
                    <a:gd name="connsiteY74" fmla="*/ 63067 h 336550"/>
                    <a:gd name="connsiteX75" fmla="*/ 158758 w 325438"/>
                    <a:gd name="connsiteY75" fmla="*/ 74894 h 336550"/>
                    <a:gd name="connsiteX76" fmla="*/ 142913 w 325438"/>
                    <a:gd name="connsiteY76" fmla="*/ 90662 h 336550"/>
                    <a:gd name="connsiteX77" fmla="*/ 127069 w 325438"/>
                    <a:gd name="connsiteY77" fmla="*/ 74894 h 336550"/>
                    <a:gd name="connsiteX78" fmla="*/ 133671 w 325438"/>
                    <a:gd name="connsiteY78" fmla="*/ 63067 h 336550"/>
                    <a:gd name="connsiteX79" fmla="*/ 133671 w 325438"/>
                    <a:gd name="connsiteY79" fmla="*/ 38100 h 336550"/>
                    <a:gd name="connsiteX80" fmla="*/ 115186 w 325438"/>
                    <a:gd name="connsiteY80" fmla="*/ 38100 h 336550"/>
                    <a:gd name="connsiteX81" fmla="*/ 115186 w 325438"/>
                    <a:gd name="connsiteY81" fmla="*/ 63067 h 336550"/>
                    <a:gd name="connsiteX82" fmla="*/ 120467 w 325438"/>
                    <a:gd name="connsiteY82" fmla="*/ 74894 h 336550"/>
                    <a:gd name="connsiteX83" fmla="*/ 104623 w 325438"/>
                    <a:gd name="connsiteY83" fmla="*/ 90662 h 336550"/>
                    <a:gd name="connsiteX84" fmla="*/ 88778 w 325438"/>
                    <a:gd name="connsiteY84" fmla="*/ 74894 h 336550"/>
                    <a:gd name="connsiteX85" fmla="*/ 94060 w 325438"/>
                    <a:gd name="connsiteY85" fmla="*/ 63067 h 336550"/>
                    <a:gd name="connsiteX86" fmla="*/ 94060 w 325438"/>
                    <a:gd name="connsiteY86" fmla="*/ 38100 h 336550"/>
                    <a:gd name="connsiteX87" fmla="*/ 75574 w 325438"/>
                    <a:gd name="connsiteY87" fmla="*/ 38100 h 336550"/>
                    <a:gd name="connsiteX88" fmla="*/ 75574 w 325438"/>
                    <a:gd name="connsiteY88" fmla="*/ 63067 h 336550"/>
                    <a:gd name="connsiteX89" fmla="*/ 80856 w 325438"/>
                    <a:gd name="connsiteY89" fmla="*/ 74894 h 336550"/>
                    <a:gd name="connsiteX90" fmla="*/ 65011 w 325438"/>
                    <a:gd name="connsiteY90" fmla="*/ 90662 h 336550"/>
                    <a:gd name="connsiteX91" fmla="*/ 49167 w 325438"/>
                    <a:gd name="connsiteY91" fmla="*/ 74894 h 336550"/>
                    <a:gd name="connsiteX92" fmla="*/ 55769 w 325438"/>
                    <a:gd name="connsiteY92" fmla="*/ 63067 h 336550"/>
                    <a:gd name="connsiteX93" fmla="*/ 55769 w 325438"/>
                    <a:gd name="connsiteY93" fmla="*/ 38100 h 336550"/>
                    <a:gd name="connsiteX94" fmla="*/ 49167 w 325438"/>
                    <a:gd name="connsiteY94" fmla="*/ 38100 h 336550"/>
                    <a:gd name="connsiteX95" fmla="*/ 65315 w 325438"/>
                    <a:gd name="connsiteY95" fmla="*/ 4763 h 336550"/>
                    <a:gd name="connsiteX96" fmla="*/ 61913 w 325438"/>
                    <a:gd name="connsiteY96" fmla="*/ 10110 h 336550"/>
                    <a:gd name="connsiteX97" fmla="*/ 61913 w 325438"/>
                    <a:gd name="connsiteY97" fmla="*/ 75616 h 336550"/>
                    <a:gd name="connsiteX98" fmla="*/ 65315 w 325438"/>
                    <a:gd name="connsiteY98" fmla="*/ 80963 h 336550"/>
                    <a:gd name="connsiteX99" fmla="*/ 69851 w 325438"/>
                    <a:gd name="connsiteY99" fmla="*/ 75616 h 336550"/>
                    <a:gd name="connsiteX100" fmla="*/ 69851 w 325438"/>
                    <a:gd name="connsiteY100" fmla="*/ 10110 h 336550"/>
                    <a:gd name="connsiteX101" fmla="*/ 65315 w 325438"/>
                    <a:gd name="connsiteY101" fmla="*/ 4763 h 336550"/>
                    <a:gd name="connsiteX102" fmla="*/ 104776 w 325438"/>
                    <a:gd name="connsiteY102" fmla="*/ 4763 h 336550"/>
                    <a:gd name="connsiteX103" fmla="*/ 100013 w 325438"/>
                    <a:gd name="connsiteY103" fmla="*/ 10110 h 336550"/>
                    <a:gd name="connsiteX104" fmla="*/ 100013 w 325438"/>
                    <a:gd name="connsiteY104" fmla="*/ 75616 h 336550"/>
                    <a:gd name="connsiteX105" fmla="*/ 104776 w 325438"/>
                    <a:gd name="connsiteY105" fmla="*/ 80963 h 336550"/>
                    <a:gd name="connsiteX106" fmla="*/ 109538 w 325438"/>
                    <a:gd name="connsiteY106" fmla="*/ 75616 h 336550"/>
                    <a:gd name="connsiteX107" fmla="*/ 109538 w 325438"/>
                    <a:gd name="connsiteY107" fmla="*/ 10110 h 336550"/>
                    <a:gd name="connsiteX108" fmla="*/ 104776 w 325438"/>
                    <a:gd name="connsiteY108" fmla="*/ 4763 h 336550"/>
                    <a:gd name="connsiteX109" fmla="*/ 142876 w 325438"/>
                    <a:gd name="connsiteY109" fmla="*/ 4763 h 336550"/>
                    <a:gd name="connsiteX110" fmla="*/ 138113 w 325438"/>
                    <a:gd name="connsiteY110" fmla="*/ 10110 h 336550"/>
                    <a:gd name="connsiteX111" fmla="*/ 138113 w 325438"/>
                    <a:gd name="connsiteY111" fmla="*/ 75616 h 336550"/>
                    <a:gd name="connsiteX112" fmla="*/ 142876 w 325438"/>
                    <a:gd name="connsiteY112" fmla="*/ 80963 h 336550"/>
                    <a:gd name="connsiteX113" fmla="*/ 147638 w 325438"/>
                    <a:gd name="connsiteY113" fmla="*/ 75616 h 336550"/>
                    <a:gd name="connsiteX114" fmla="*/ 147638 w 325438"/>
                    <a:gd name="connsiteY114" fmla="*/ 10110 h 336550"/>
                    <a:gd name="connsiteX115" fmla="*/ 142876 w 325438"/>
                    <a:gd name="connsiteY115" fmla="*/ 4763 h 336550"/>
                    <a:gd name="connsiteX116" fmla="*/ 182563 w 325438"/>
                    <a:gd name="connsiteY116" fmla="*/ 4763 h 336550"/>
                    <a:gd name="connsiteX117" fmla="*/ 177800 w 325438"/>
                    <a:gd name="connsiteY117" fmla="*/ 10110 h 336550"/>
                    <a:gd name="connsiteX118" fmla="*/ 177800 w 325438"/>
                    <a:gd name="connsiteY118" fmla="*/ 75616 h 336550"/>
                    <a:gd name="connsiteX119" fmla="*/ 182563 w 325438"/>
                    <a:gd name="connsiteY119" fmla="*/ 80963 h 336550"/>
                    <a:gd name="connsiteX120" fmla="*/ 187325 w 325438"/>
                    <a:gd name="connsiteY120" fmla="*/ 75616 h 336550"/>
                    <a:gd name="connsiteX121" fmla="*/ 187325 w 325438"/>
                    <a:gd name="connsiteY121" fmla="*/ 10110 h 336550"/>
                    <a:gd name="connsiteX122" fmla="*/ 182563 w 325438"/>
                    <a:gd name="connsiteY122" fmla="*/ 4763 h 336550"/>
                    <a:gd name="connsiteX123" fmla="*/ 220663 w 325438"/>
                    <a:gd name="connsiteY123" fmla="*/ 4763 h 336550"/>
                    <a:gd name="connsiteX124" fmla="*/ 215900 w 325438"/>
                    <a:gd name="connsiteY124" fmla="*/ 10110 h 336550"/>
                    <a:gd name="connsiteX125" fmla="*/ 215900 w 325438"/>
                    <a:gd name="connsiteY125" fmla="*/ 75616 h 336550"/>
                    <a:gd name="connsiteX126" fmla="*/ 220663 w 325438"/>
                    <a:gd name="connsiteY126" fmla="*/ 80963 h 336550"/>
                    <a:gd name="connsiteX127" fmla="*/ 225425 w 325438"/>
                    <a:gd name="connsiteY127" fmla="*/ 75616 h 336550"/>
                    <a:gd name="connsiteX128" fmla="*/ 225425 w 325438"/>
                    <a:gd name="connsiteY128" fmla="*/ 10110 h 336550"/>
                    <a:gd name="connsiteX129" fmla="*/ 220663 w 325438"/>
                    <a:gd name="connsiteY129" fmla="*/ 4763 h 336550"/>
                    <a:gd name="connsiteX130" fmla="*/ 260124 w 325438"/>
                    <a:gd name="connsiteY130" fmla="*/ 4763 h 336550"/>
                    <a:gd name="connsiteX131" fmla="*/ 255588 w 325438"/>
                    <a:gd name="connsiteY131" fmla="*/ 10110 h 336550"/>
                    <a:gd name="connsiteX132" fmla="*/ 255588 w 325438"/>
                    <a:gd name="connsiteY132" fmla="*/ 75616 h 336550"/>
                    <a:gd name="connsiteX133" fmla="*/ 260124 w 325438"/>
                    <a:gd name="connsiteY133" fmla="*/ 80963 h 336550"/>
                    <a:gd name="connsiteX134" fmla="*/ 263526 w 325438"/>
                    <a:gd name="connsiteY134" fmla="*/ 75616 h 336550"/>
                    <a:gd name="connsiteX135" fmla="*/ 263526 w 325438"/>
                    <a:gd name="connsiteY135" fmla="*/ 10110 h 336550"/>
                    <a:gd name="connsiteX136" fmla="*/ 260124 w 325438"/>
                    <a:gd name="connsiteY136" fmla="*/ 4763 h 336550"/>
                    <a:gd name="connsiteX137" fmla="*/ 64823 w 325438"/>
                    <a:gd name="connsiteY137" fmla="*/ 0 h 336550"/>
                    <a:gd name="connsiteX138" fmla="*/ 75406 w 325438"/>
                    <a:gd name="connsiteY138" fmla="*/ 10517 h 336550"/>
                    <a:gd name="connsiteX139" fmla="*/ 75406 w 325438"/>
                    <a:gd name="connsiteY139" fmla="*/ 14461 h 336550"/>
                    <a:gd name="connsiteX140" fmla="*/ 93927 w 325438"/>
                    <a:gd name="connsiteY140" fmla="*/ 14461 h 336550"/>
                    <a:gd name="connsiteX141" fmla="*/ 93927 w 325438"/>
                    <a:gd name="connsiteY141" fmla="*/ 10517 h 336550"/>
                    <a:gd name="connsiteX142" fmla="*/ 104511 w 325438"/>
                    <a:gd name="connsiteY142" fmla="*/ 0 h 336550"/>
                    <a:gd name="connsiteX143" fmla="*/ 115094 w 325438"/>
                    <a:gd name="connsiteY143" fmla="*/ 10517 h 336550"/>
                    <a:gd name="connsiteX144" fmla="*/ 115094 w 325438"/>
                    <a:gd name="connsiteY144" fmla="*/ 14461 h 336550"/>
                    <a:gd name="connsiteX145" fmla="*/ 133615 w 325438"/>
                    <a:gd name="connsiteY145" fmla="*/ 14461 h 336550"/>
                    <a:gd name="connsiteX146" fmla="*/ 133615 w 325438"/>
                    <a:gd name="connsiteY146" fmla="*/ 10517 h 336550"/>
                    <a:gd name="connsiteX147" fmla="*/ 142875 w 325438"/>
                    <a:gd name="connsiteY147" fmla="*/ 0 h 336550"/>
                    <a:gd name="connsiteX148" fmla="*/ 153459 w 325438"/>
                    <a:gd name="connsiteY148" fmla="*/ 10517 h 336550"/>
                    <a:gd name="connsiteX149" fmla="*/ 153459 w 325438"/>
                    <a:gd name="connsiteY149" fmla="*/ 14461 h 336550"/>
                    <a:gd name="connsiteX150" fmla="*/ 171980 w 325438"/>
                    <a:gd name="connsiteY150" fmla="*/ 14461 h 336550"/>
                    <a:gd name="connsiteX151" fmla="*/ 171980 w 325438"/>
                    <a:gd name="connsiteY151" fmla="*/ 10517 h 336550"/>
                    <a:gd name="connsiteX152" fmla="*/ 182563 w 325438"/>
                    <a:gd name="connsiteY152" fmla="*/ 0 h 336550"/>
                    <a:gd name="connsiteX153" fmla="*/ 191823 w 325438"/>
                    <a:gd name="connsiteY153" fmla="*/ 10517 h 336550"/>
                    <a:gd name="connsiteX154" fmla="*/ 191823 w 325438"/>
                    <a:gd name="connsiteY154" fmla="*/ 14461 h 336550"/>
                    <a:gd name="connsiteX155" fmla="*/ 210344 w 325438"/>
                    <a:gd name="connsiteY155" fmla="*/ 14461 h 336550"/>
                    <a:gd name="connsiteX156" fmla="*/ 210344 w 325438"/>
                    <a:gd name="connsiteY156" fmla="*/ 10517 h 336550"/>
                    <a:gd name="connsiteX157" fmla="*/ 220927 w 325438"/>
                    <a:gd name="connsiteY157" fmla="*/ 0 h 336550"/>
                    <a:gd name="connsiteX158" fmla="*/ 231511 w 325438"/>
                    <a:gd name="connsiteY158" fmla="*/ 10517 h 336550"/>
                    <a:gd name="connsiteX159" fmla="*/ 231511 w 325438"/>
                    <a:gd name="connsiteY159" fmla="*/ 14461 h 336550"/>
                    <a:gd name="connsiteX160" fmla="*/ 250032 w 325438"/>
                    <a:gd name="connsiteY160" fmla="*/ 14461 h 336550"/>
                    <a:gd name="connsiteX161" fmla="*/ 250032 w 325438"/>
                    <a:gd name="connsiteY161" fmla="*/ 10517 h 336550"/>
                    <a:gd name="connsiteX162" fmla="*/ 260615 w 325438"/>
                    <a:gd name="connsiteY162" fmla="*/ 0 h 336550"/>
                    <a:gd name="connsiteX163" fmla="*/ 269875 w 325438"/>
                    <a:gd name="connsiteY163" fmla="*/ 10517 h 336550"/>
                    <a:gd name="connsiteX164" fmla="*/ 269875 w 325438"/>
                    <a:gd name="connsiteY164" fmla="*/ 14461 h 336550"/>
                    <a:gd name="connsiteX165" fmla="*/ 276490 w 325438"/>
                    <a:gd name="connsiteY165" fmla="*/ 14461 h 336550"/>
                    <a:gd name="connsiteX166" fmla="*/ 325438 w 325438"/>
                    <a:gd name="connsiteY166" fmla="*/ 61789 h 336550"/>
                    <a:gd name="connsiteX167" fmla="*/ 325438 w 325438"/>
                    <a:gd name="connsiteY167" fmla="*/ 289223 h 336550"/>
                    <a:gd name="connsiteX168" fmla="*/ 276490 w 325438"/>
                    <a:gd name="connsiteY168" fmla="*/ 336550 h 336550"/>
                    <a:gd name="connsiteX169" fmla="*/ 48948 w 325438"/>
                    <a:gd name="connsiteY169" fmla="*/ 336550 h 336550"/>
                    <a:gd name="connsiteX170" fmla="*/ 0 w 325438"/>
                    <a:gd name="connsiteY170" fmla="*/ 289223 h 336550"/>
                    <a:gd name="connsiteX171" fmla="*/ 0 w 325438"/>
                    <a:gd name="connsiteY171" fmla="*/ 61789 h 336550"/>
                    <a:gd name="connsiteX172" fmla="*/ 48948 w 325438"/>
                    <a:gd name="connsiteY172" fmla="*/ 14461 h 336550"/>
                    <a:gd name="connsiteX173" fmla="*/ 55563 w 325438"/>
                    <a:gd name="connsiteY173" fmla="*/ 14461 h 336550"/>
                    <a:gd name="connsiteX174" fmla="*/ 55563 w 325438"/>
                    <a:gd name="connsiteY174" fmla="*/ 10517 h 336550"/>
                    <a:gd name="connsiteX175" fmla="*/ 64823 w 325438"/>
                    <a:gd name="connsiteY1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325438" h="336550">
                      <a:moveTo>
                        <a:pt x="233363" y="249238"/>
                      </a:moveTo>
                      <a:lnTo>
                        <a:pt x="279401" y="249238"/>
                      </a:lnTo>
                      <a:lnTo>
                        <a:pt x="279401" y="290513"/>
                      </a:lnTo>
                      <a:lnTo>
                        <a:pt x="233363" y="290513"/>
                      </a:lnTo>
                      <a:close/>
                      <a:moveTo>
                        <a:pt x="171450" y="249238"/>
                      </a:moveTo>
                      <a:lnTo>
                        <a:pt x="217488" y="249238"/>
                      </a:lnTo>
                      <a:lnTo>
                        <a:pt x="217488" y="290513"/>
                      </a:lnTo>
                      <a:lnTo>
                        <a:pt x="171450" y="290513"/>
                      </a:lnTo>
                      <a:close/>
                      <a:moveTo>
                        <a:pt x="107950" y="249238"/>
                      </a:moveTo>
                      <a:lnTo>
                        <a:pt x="155575" y="249238"/>
                      </a:lnTo>
                      <a:lnTo>
                        <a:pt x="155575" y="290513"/>
                      </a:lnTo>
                      <a:lnTo>
                        <a:pt x="107950" y="290513"/>
                      </a:lnTo>
                      <a:close/>
                      <a:moveTo>
                        <a:pt x="46038" y="249238"/>
                      </a:moveTo>
                      <a:lnTo>
                        <a:pt x="93663" y="249238"/>
                      </a:lnTo>
                      <a:lnTo>
                        <a:pt x="93663" y="290513"/>
                      </a:lnTo>
                      <a:lnTo>
                        <a:pt x="46038" y="290513"/>
                      </a:lnTo>
                      <a:close/>
                      <a:moveTo>
                        <a:pt x="233363" y="195263"/>
                      </a:moveTo>
                      <a:lnTo>
                        <a:pt x="279401" y="195263"/>
                      </a:lnTo>
                      <a:lnTo>
                        <a:pt x="279401" y="234951"/>
                      </a:lnTo>
                      <a:lnTo>
                        <a:pt x="233363" y="234951"/>
                      </a:lnTo>
                      <a:close/>
                      <a:moveTo>
                        <a:pt x="171450" y="195263"/>
                      </a:moveTo>
                      <a:lnTo>
                        <a:pt x="217488" y="195263"/>
                      </a:lnTo>
                      <a:lnTo>
                        <a:pt x="217488" y="234951"/>
                      </a:lnTo>
                      <a:lnTo>
                        <a:pt x="171450" y="234951"/>
                      </a:lnTo>
                      <a:close/>
                      <a:moveTo>
                        <a:pt x="107950" y="195263"/>
                      </a:moveTo>
                      <a:lnTo>
                        <a:pt x="155575" y="195263"/>
                      </a:lnTo>
                      <a:lnTo>
                        <a:pt x="155575" y="234951"/>
                      </a:lnTo>
                      <a:lnTo>
                        <a:pt x="107950" y="234951"/>
                      </a:lnTo>
                      <a:close/>
                      <a:moveTo>
                        <a:pt x="46038" y="195263"/>
                      </a:moveTo>
                      <a:lnTo>
                        <a:pt x="93663" y="195263"/>
                      </a:lnTo>
                      <a:lnTo>
                        <a:pt x="93663" y="234951"/>
                      </a:lnTo>
                      <a:lnTo>
                        <a:pt x="46038" y="234951"/>
                      </a:lnTo>
                      <a:close/>
                      <a:moveTo>
                        <a:pt x="233363" y="139700"/>
                      </a:moveTo>
                      <a:lnTo>
                        <a:pt x="279401" y="139700"/>
                      </a:lnTo>
                      <a:lnTo>
                        <a:pt x="279401" y="180975"/>
                      </a:lnTo>
                      <a:lnTo>
                        <a:pt x="233363" y="180975"/>
                      </a:lnTo>
                      <a:close/>
                      <a:moveTo>
                        <a:pt x="171450" y="139700"/>
                      </a:moveTo>
                      <a:lnTo>
                        <a:pt x="217488" y="139700"/>
                      </a:lnTo>
                      <a:lnTo>
                        <a:pt x="217488" y="180975"/>
                      </a:lnTo>
                      <a:lnTo>
                        <a:pt x="171450" y="180975"/>
                      </a:lnTo>
                      <a:close/>
                      <a:moveTo>
                        <a:pt x="107950" y="139700"/>
                      </a:moveTo>
                      <a:lnTo>
                        <a:pt x="155575" y="139700"/>
                      </a:lnTo>
                      <a:lnTo>
                        <a:pt x="155575" y="180975"/>
                      </a:lnTo>
                      <a:lnTo>
                        <a:pt x="107950" y="180975"/>
                      </a:lnTo>
                      <a:close/>
                      <a:moveTo>
                        <a:pt x="49167" y="38100"/>
                      </a:moveTo>
                      <a:cubicBezTo>
                        <a:pt x="35963" y="38100"/>
                        <a:pt x="25400" y="48613"/>
                        <a:pt x="25400" y="61753"/>
                      </a:cubicBezTo>
                      <a:cubicBezTo>
                        <a:pt x="25400" y="61753"/>
                        <a:pt x="25400" y="61753"/>
                        <a:pt x="25400" y="289085"/>
                      </a:cubicBezTo>
                      <a:cubicBezTo>
                        <a:pt x="25400" y="302226"/>
                        <a:pt x="35963" y="312738"/>
                        <a:pt x="49167" y="312738"/>
                      </a:cubicBezTo>
                      <a:cubicBezTo>
                        <a:pt x="49167" y="312738"/>
                        <a:pt x="49167" y="312738"/>
                        <a:pt x="276271" y="312738"/>
                      </a:cubicBezTo>
                      <a:cubicBezTo>
                        <a:pt x="289475" y="312738"/>
                        <a:pt x="300038" y="302226"/>
                        <a:pt x="300038" y="289085"/>
                      </a:cubicBezTo>
                      <a:cubicBezTo>
                        <a:pt x="300038" y="289085"/>
                        <a:pt x="300038" y="289085"/>
                        <a:pt x="300038" y="61753"/>
                      </a:cubicBezTo>
                      <a:cubicBezTo>
                        <a:pt x="300038" y="48613"/>
                        <a:pt x="289475" y="38100"/>
                        <a:pt x="276271" y="38100"/>
                      </a:cubicBezTo>
                      <a:cubicBezTo>
                        <a:pt x="276271" y="38100"/>
                        <a:pt x="276271" y="38100"/>
                        <a:pt x="269669" y="38100"/>
                      </a:cubicBezTo>
                      <a:cubicBezTo>
                        <a:pt x="269669" y="38100"/>
                        <a:pt x="269669" y="38100"/>
                        <a:pt x="269669" y="63067"/>
                      </a:cubicBezTo>
                      <a:cubicBezTo>
                        <a:pt x="273631" y="65695"/>
                        <a:pt x="276271" y="70951"/>
                        <a:pt x="276271" y="74894"/>
                      </a:cubicBezTo>
                      <a:cubicBezTo>
                        <a:pt x="276271" y="84092"/>
                        <a:pt x="268349" y="90662"/>
                        <a:pt x="260427" y="90662"/>
                      </a:cubicBezTo>
                      <a:cubicBezTo>
                        <a:pt x="251184" y="90662"/>
                        <a:pt x="244582" y="84092"/>
                        <a:pt x="244582" y="74894"/>
                      </a:cubicBezTo>
                      <a:cubicBezTo>
                        <a:pt x="244582" y="70951"/>
                        <a:pt x="245903" y="65695"/>
                        <a:pt x="249864" y="63067"/>
                      </a:cubicBezTo>
                      <a:cubicBezTo>
                        <a:pt x="249864" y="63067"/>
                        <a:pt x="249864" y="63067"/>
                        <a:pt x="249864" y="38100"/>
                      </a:cubicBezTo>
                      <a:cubicBezTo>
                        <a:pt x="249864" y="38100"/>
                        <a:pt x="249864" y="38100"/>
                        <a:pt x="231379" y="38100"/>
                      </a:cubicBezTo>
                      <a:cubicBezTo>
                        <a:pt x="231379" y="38100"/>
                        <a:pt x="231379" y="38100"/>
                        <a:pt x="231379" y="63067"/>
                      </a:cubicBezTo>
                      <a:cubicBezTo>
                        <a:pt x="234019" y="65695"/>
                        <a:pt x="236660" y="70951"/>
                        <a:pt x="236660" y="74894"/>
                      </a:cubicBezTo>
                      <a:cubicBezTo>
                        <a:pt x="236660" y="84092"/>
                        <a:pt x="230058" y="90662"/>
                        <a:pt x="220816" y="90662"/>
                      </a:cubicBezTo>
                      <a:cubicBezTo>
                        <a:pt x="212893" y="90662"/>
                        <a:pt x="204971" y="84092"/>
                        <a:pt x="204971" y="74894"/>
                      </a:cubicBezTo>
                      <a:cubicBezTo>
                        <a:pt x="204971" y="70951"/>
                        <a:pt x="207612" y="65695"/>
                        <a:pt x="210253" y="63067"/>
                      </a:cubicBezTo>
                      <a:cubicBezTo>
                        <a:pt x="210253" y="63067"/>
                        <a:pt x="210253" y="63067"/>
                        <a:pt x="210253" y="38100"/>
                      </a:cubicBezTo>
                      <a:cubicBezTo>
                        <a:pt x="210253" y="38100"/>
                        <a:pt x="210253" y="38100"/>
                        <a:pt x="191767" y="38100"/>
                      </a:cubicBezTo>
                      <a:cubicBezTo>
                        <a:pt x="191767" y="38100"/>
                        <a:pt x="191767" y="38100"/>
                        <a:pt x="191767" y="63067"/>
                      </a:cubicBezTo>
                      <a:cubicBezTo>
                        <a:pt x="195728" y="65695"/>
                        <a:pt x="198369" y="70951"/>
                        <a:pt x="198369" y="74894"/>
                      </a:cubicBezTo>
                      <a:cubicBezTo>
                        <a:pt x="198369" y="84092"/>
                        <a:pt x="190447" y="90662"/>
                        <a:pt x="182525" y="90662"/>
                      </a:cubicBezTo>
                      <a:cubicBezTo>
                        <a:pt x="173282" y="90662"/>
                        <a:pt x="166680" y="84092"/>
                        <a:pt x="166680" y="74894"/>
                      </a:cubicBezTo>
                      <a:cubicBezTo>
                        <a:pt x="166680" y="70951"/>
                        <a:pt x="168001" y="65695"/>
                        <a:pt x="171962" y="63067"/>
                      </a:cubicBezTo>
                      <a:cubicBezTo>
                        <a:pt x="171962" y="63067"/>
                        <a:pt x="171962" y="63067"/>
                        <a:pt x="171962" y="38100"/>
                      </a:cubicBezTo>
                      <a:cubicBezTo>
                        <a:pt x="171962" y="38100"/>
                        <a:pt x="171962" y="38100"/>
                        <a:pt x="153476" y="38100"/>
                      </a:cubicBezTo>
                      <a:cubicBezTo>
                        <a:pt x="153476" y="38100"/>
                        <a:pt x="153476" y="38100"/>
                        <a:pt x="153476" y="63067"/>
                      </a:cubicBezTo>
                      <a:cubicBezTo>
                        <a:pt x="157438" y="65695"/>
                        <a:pt x="158758" y="70951"/>
                        <a:pt x="158758" y="74894"/>
                      </a:cubicBezTo>
                      <a:cubicBezTo>
                        <a:pt x="158758" y="84092"/>
                        <a:pt x="152156" y="90662"/>
                        <a:pt x="142913" y="90662"/>
                      </a:cubicBezTo>
                      <a:cubicBezTo>
                        <a:pt x="134991" y="90662"/>
                        <a:pt x="127069" y="84092"/>
                        <a:pt x="127069" y="74894"/>
                      </a:cubicBezTo>
                      <a:cubicBezTo>
                        <a:pt x="127069" y="70951"/>
                        <a:pt x="129710" y="65695"/>
                        <a:pt x="133671" y="63067"/>
                      </a:cubicBezTo>
                      <a:cubicBezTo>
                        <a:pt x="133671" y="63067"/>
                        <a:pt x="133671" y="63067"/>
                        <a:pt x="133671" y="38100"/>
                      </a:cubicBezTo>
                      <a:cubicBezTo>
                        <a:pt x="133671" y="38100"/>
                        <a:pt x="133671" y="38100"/>
                        <a:pt x="115186" y="38100"/>
                      </a:cubicBezTo>
                      <a:cubicBezTo>
                        <a:pt x="115186" y="38100"/>
                        <a:pt x="115186" y="38100"/>
                        <a:pt x="115186" y="63067"/>
                      </a:cubicBezTo>
                      <a:cubicBezTo>
                        <a:pt x="117826" y="65695"/>
                        <a:pt x="120467" y="70951"/>
                        <a:pt x="120467" y="74894"/>
                      </a:cubicBezTo>
                      <a:cubicBezTo>
                        <a:pt x="120467" y="84092"/>
                        <a:pt x="112545" y="90662"/>
                        <a:pt x="104623" y="90662"/>
                      </a:cubicBezTo>
                      <a:cubicBezTo>
                        <a:pt x="95380" y="90662"/>
                        <a:pt x="88778" y="84092"/>
                        <a:pt x="88778" y="74894"/>
                      </a:cubicBezTo>
                      <a:cubicBezTo>
                        <a:pt x="88778" y="70951"/>
                        <a:pt x="91419" y="65695"/>
                        <a:pt x="94060" y="63067"/>
                      </a:cubicBezTo>
                      <a:cubicBezTo>
                        <a:pt x="94060" y="63067"/>
                        <a:pt x="94060" y="63067"/>
                        <a:pt x="94060" y="38100"/>
                      </a:cubicBezTo>
                      <a:cubicBezTo>
                        <a:pt x="94060" y="38100"/>
                        <a:pt x="94060" y="38100"/>
                        <a:pt x="75574" y="38100"/>
                      </a:cubicBezTo>
                      <a:cubicBezTo>
                        <a:pt x="75574" y="38100"/>
                        <a:pt x="75574" y="38100"/>
                        <a:pt x="75574" y="63067"/>
                      </a:cubicBezTo>
                      <a:cubicBezTo>
                        <a:pt x="79535" y="65695"/>
                        <a:pt x="80856" y="70951"/>
                        <a:pt x="80856" y="74894"/>
                      </a:cubicBezTo>
                      <a:cubicBezTo>
                        <a:pt x="80856" y="84092"/>
                        <a:pt x="74254" y="90662"/>
                        <a:pt x="65011" y="90662"/>
                      </a:cubicBezTo>
                      <a:cubicBezTo>
                        <a:pt x="57089" y="90662"/>
                        <a:pt x="49167" y="84092"/>
                        <a:pt x="49167" y="74894"/>
                      </a:cubicBezTo>
                      <a:cubicBezTo>
                        <a:pt x="49167" y="70951"/>
                        <a:pt x="51808" y="65695"/>
                        <a:pt x="55769" y="63067"/>
                      </a:cubicBezTo>
                      <a:cubicBezTo>
                        <a:pt x="55769" y="63067"/>
                        <a:pt x="55769" y="63067"/>
                        <a:pt x="55769" y="38100"/>
                      </a:cubicBezTo>
                      <a:cubicBezTo>
                        <a:pt x="55769" y="38100"/>
                        <a:pt x="55769" y="38100"/>
                        <a:pt x="49167" y="38100"/>
                      </a:cubicBezTo>
                      <a:close/>
                      <a:moveTo>
                        <a:pt x="65315" y="4763"/>
                      </a:moveTo>
                      <a:cubicBezTo>
                        <a:pt x="63047" y="4763"/>
                        <a:pt x="61913" y="7437"/>
                        <a:pt x="61913" y="10110"/>
                      </a:cubicBezTo>
                      <a:lnTo>
                        <a:pt x="61913" y="75616"/>
                      </a:lnTo>
                      <a:cubicBezTo>
                        <a:pt x="61913" y="79626"/>
                        <a:pt x="63047" y="80963"/>
                        <a:pt x="65315" y="80963"/>
                      </a:cubicBezTo>
                      <a:cubicBezTo>
                        <a:pt x="68717" y="80963"/>
                        <a:pt x="69851" y="79626"/>
                        <a:pt x="69851" y="75616"/>
                      </a:cubicBezTo>
                      <a:cubicBezTo>
                        <a:pt x="69851" y="75616"/>
                        <a:pt x="69851" y="75616"/>
                        <a:pt x="69851" y="10110"/>
                      </a:cubicBezTo>
                      <a:cubicBezTo>
                        <a:pt x="69851" y="7437"/>
                        <a:pt x="68717" y="4763"/>
                        <a:pt x="65315" y="4763"/>
                      </a:cubicBezTo>
                      <a:close/>
                      <a:moveTo>
                        <a:pt x="104776" y="4763"/>
                      </a:moveTo>
                      <a:cubicBezTo>
                        <a:pt x="102394" y="4763"/>
                        <a:pt x="100013" y="7437"/>
                        <a:pt x="100013" y="10110"/>
                      </a:cubicBezTo>
                      <a:lnTo>
                        <a:pt x="100013" y="75616"/>
                      </a:lnTo>
                      <a:cubicBezTo>
                        <a:pt x="100013" y="79626"/>
                        <a:pt x="102394" y="80963"/>
                        <a:pt x="104776" y="80963"/>
                      </a:cubicBezTo>
                      <a:cubicBezTo>
                        <a:pt x="107157" y="80963"/>
                        <a:pt x="109538" y="79626"/>
                        <a:pt x="109538" y="75616"/>
                      </a:cubicBezTo>
                      <a:cubicBezTo>
                        <a:pt x="109538" y="75616"/>
                        <a:pt x="109538" y="75616"/>
                        <a:pt x="109538" y="10110"/>
                      </a:cubicBezTo>
                      <a:cubicBezTo>
                        <a:pt x="109538" y="7437"/>
                        <a:pt x="107157" y="4763"/>
                        <a:pt x="104776" y="4763"/>
                      </a:cubicBezTo>
                      <a:close/>
                      <a:moveTo>
                        <a:pt x="142876" y="4763"/>
                      </a:moveTo>
                      <a:cubicBezTo>
                        <a:pt x="140494" y="4763"/>
                        <a:pt x="138113" y="7437"/>
                        <a:pt x="138113" y="10110"/>
                      </a:cubicBezTo>
                      <a:lnTo>
                        <a:pt x="138113" y="75616"/>
                      </a:lnTo>
                      <a:cubicBezTo>
                        <a:pt x="138113" y="79626"/>
                        <a:pt x="140494" y="80963"/>
                        <a:pt x="142876" y="80963"/>
                      </a:cubicBezTo>
                      <a:cubicBezTo>
                        <a:pt x="145257" y="80963"/>
                        <a:pt x="147638" y="79626"/>
                        <a:pt x="147638" y="75616"/>
                      </a:cubicBezTo>
                      <a:cubicBezTo>
                        <a:pt x="147638" y="75616"/>
                        <a:pt x="147638" y="75616"/>
                        <a:pt x="147638" y="10110"/>
                      </a:cubicBezTo>
                      <a:cubicBezTo>
                        <a:pt x="147638" y="7437"/>
                        <a:pt x="145257" y="4763"/>
                        <a:pt x="142876" y="4763"/>
                      </a:cubicBezTo>
                      <a:close/>
                      <a:moveTo>
                        <a:pt x="182563" y="4763"/>
                      </a:moveTo>
                      <a:cubicBezTo>
                        <a:pt x="180181" y="4763"/>
                        <a:pt x="177800" y="7437"/>
                        <a:pt x="177800" y="10110"/>
                      </a:cubicBezTo>
                      <a:lnTo>
                        <a:pt x="177800" y="75616"/>
                      </a:lnTo>
                      <a:cubicBezTo>
                        <a:pt x="177800" y="79626"/>
                        <a:pt x="180181" y="80963"/>
                        <a:pt x="182563" y="80963"/>
                      </a:cubicBezTo>
                      <a:cubicBezTo>
                        <a:pt x="184944" y="80963"/>
                        <a:pt x="187325" y="79626"/>
                        <a:pt x="187325" y="75616"/>
                      </a:cubicBezTo>
                      <a:cubicBezTo>
                        <a:pt x="187325" y="75616"/>
                        <a:pt x="187325" y="75616"/>
                        <a:pt x="187325" y="10110"/>
                      </a:cubicBezTo>
                      <a:cubicBezTo>
                        <a:pt x="187325" y="7437"/>
                        <a:pt x="184944" y="4763"/>
                        <a:pt x="182563" y="4763"/>
                      </a:cubicBezTo>
                      <a:close/>
                      <a:moveTo>
                        <a:pt x="220663" y="4763"/>
                      </a:moveTo>
                      <a:cubicBezTo>
                        <a:pt x="218281" y="4763"/>
                        <a:pt x="215900" y="7437"/>
                        <a:pt x="215900" y="10110"/>
                      </a:cubicBezTo>
                      <a:lnTo>
                        <a:pt x="215900" y="75616"/>
                      </a:lnTo>
                      <a:cubicBezTo>
                        <a:pt x="215900" y="79626"/>
                        <a:pt x="218281" y="80963"/>
                        <a:pt x="220663" y="80963"/>
                      </a:cubicBezTo>
                      <a:cubicBezTo>
                        <a:pt x="223044" y="80963"/>
                        <a:pt x="225425" y="79626"/>
                        <a:pt x="225425" y="75616"/>
                      </a:cubicBezTo>
                      <a:cubicBezTo>
                        <a:pt x="225425" y="75616"/>
                        <a:pt x="225425" y="75616"/>
                        <a:pt x="225425" y="10110"/>
                      </a:cubicBezTo>
                      <a:cubicBezTo>
                        <a:pt x="225425" y="7437"/>
                        <a:pt x="223044" y="4763"/>
                        <a:pt x="220663" y="4763"/>
                      </a:cubicBezTo>
                      <a:close/>
                      <a:moveTo>
                        <a:pt x="260124" y="4763"/>
                      </a:moveTo>
                      <a:cubicBezTo>
                        <a:pt x="256722" y="4763"/>
                        <a:pt x="255588" y="7437"/>
                        <a:pt x="255588" y="10110"/>
                      </a:cubicBezTo>
                      <a:lnTo>
                        <a:pt x="255588" y="75616"/>
                      </a:lnTo>
                      <a:cubicBezTo>
                        <a:pt x="255588" y="79626"/>
                        <a:pt x="256722" y="80963"/>
                        <a:pt x="260124" y="80963"/>
                      </a:cubicBezTo>
                      <a:cubicBezTo>
                        <a:pt x="262392" y="80963"/>
                        <a:pt x="263526" y="79626"/>
                        <a:pt x="263526" y="75616"/>
                      </a:cubicBezTo>
                      <a:cubicBezTo>
                        <a:pt x="263526" y="75616"/>
                        <a:pt x="263526" y="75616"/>
                        <a:pt x="263526" y="10110"/>
                      </a:cubicBezTo>
                      <a:cubicBezTo>
                        <a:pt x="263526" y="7437"/>
                        <a:pt x="262392" y="4763"/>
                        <a:pt x="260124" y="4763"/>
                      </a:cubicBezTo>
                      <a:close/>
                      <a:moveTo>
                        <a:pt x="64823" y="0"/>
                      </a:moveTo>
                      <a:cubicBezTo>
                        <a:pt x="71438" y="0"/>
                        <a:pt x="75406" y="3944"/>
                        <a:pt x="75406" y="10517"/>
                      </a:cubicBezTo>
                      <a:cubicBezTo>
                        <a:pt x="75406" y="10517"/>
                        <a:pt x="75406" y="10517"/>
                        <a:pt x="75406" y="14461"/>
                      </a:cubicBezTo>
                      <a:cubicBezTo>
                        <a:pt x="75406" y="14461"/>
                        <a:pt x="75406" y="14461"/>
                        <a:pt x="93927" y="14461"/>
                      </a:cubicBezTo>
                      <a:cubicBezTo>
                        <a:pt x="93927" y="14461"/>
                        <a:pt x="93927" y="14461"/>
                        <a:pt x="93927" y="10517"/>
                      </a:cubicBezTo>
                      <a:cubicBezTo>
                        <a:pt x="93927" y="3944"/>
                        <a:pt x="99219" y="0"/>
                        <a:pt x="104511" y="0"/>
                      </a:cubicBezTo>
                      <a:cubicBezTo>
                        <a:pt x="109802" y="0"/>
                        <a:pt x="115094" y="3944"/>
                        <a:pt x="115094" y="10517"/>
                      </a:cubicBezTo>
                      <a:cubicBezTo>
                        <a:pt x="115094" y="10517"/>
                        <a:pt x="115094" y="10517"/>
                        <a:pt x="115094" y="14461"/>
                      </a:cubicBezTo>
                      <a:cubicBezTo>
                        <a:pt x="115094" y="14461"/>
                        <a:pt x="115094" y="14461"/>
                        <a:pt x="133615" y="14461"/>
                      </a:cubicBezTo>
                      <a:cubicBezTo>
                        <a:pt x="133615" y="14461"/>
                        <a:pt x="133615" y="14461"/>
                        <a:pt x="133615" y="10517"/>
                      </a:cubicBezTo>
                      <a:cubicBezTo>
                        <a:pt x="133615" y="3944"/>
                        <a:pt x="137584" y="0"/>
                        <a:pt x="142875" y="0"/>
                      </a:cubicBezTo>
                      <a:cubicBezTo>
                        <a:pt x="149490" y="0"/>
                        <a:pt x="153459" y="3944"/>
                        <a:pt x="153459" y="10517"/>
                      </a:cubicBezTo>
                      <a:cubicBezTo>
                        <a:pt x="153459" y="10517"/>
                        <a:pt x="153459" y="10517"/>
                        <a:pt x="153459" y="14461"/>
                      </a:cubicBezTo>
                      <a:cubicBezTo>
                        <a:pt x="153459" y="14461"/>
                        <a:pt x="153459" y="14461"/>
                        <a:pt x="171980" y="14461"/>
                      </a:cubicBezTo>
                      <a:cubicBezTo>
                        <a:pt x="171980" y="14461"/>
                        <a:pt x="171980" y="14461"/>
                        <a:pt x="171980" y="10517"/>
                      </a:cubicBezTo>
                      <a:cubicBezTo>
                        <a:pt x="171980" y="3944"/>
                        <a:pt x="175948" y="0"/>
                        <a:pt x="182563" y="0"/>
                      </a:cubicBezTo>
                      <a:cubicBezTo>
                        <a:pt x="187855" y="0"/>
                        <a:pt x="191823" y="3944"/>
                        <a:pt x="191823" y="10517"/>
                      </a:cubicBezTo>
                      <a:cubicBezTo>
                        <a:pt x="191823" y="10517"/>
                        <a:pt x="191823" y="10517"/>
                        <a:pt x="191823" y="14461"/>
                      </a:cubicBezTo>
                      <a:cubicBezTo>
                        <a:pt x="191823" y="14461"/>
                        <a:pt x="191823" y="14461"/>
                        <a:pt x="210344" y="14461"/>
                      </a:cubicBezTo>
                      <a:cubicBezTo>
                        <a:pt x="210344" y="14461"/>
                        <a:pt x="210344" y="14461"/>
                        <a:pt x="210344" y="10517"/>
                      </a:cubicBezTo>
                      <a:cubicBezTo>
                        <a:pt x="210344" y="3944"/>
                        <a:pt x="215636" y="0"/>
                        <a:pt x="220927" y="0"/>
                      </a:cubicBezTo>
                      <a:cubicBezTo>
                        <a:pt x="226219" y="0"/>
                        <a:pt x="231511" y="3944"/>
                        <a:pt x="231511" y="10517"/>
                      </a:cubicBezTo>
                      <a:cubicBezTo>
                        <a:pt x="231511" y="10517"/>
                        <a:pt x="231511" y="10517"/>
                        <a:pt x="231511" y="14461"/>
                      </a:cubicBezTo>
                      <a:cubicBezTo>
                        <a:pt x="231511" y="14461"/>
                        <a:pt x="231511" y="14461"/>
                        <a:pt x="250032" y="14461"/>
                      </a:cubicBezTo>
                      <a:cubicBezTo>
                        <a:pt x="250032" y="14461"/>
                        <a:pt x="250032" y="14461"/>
                        <a:pt x="250032" y="10517"/>
                      </a:cubicBezTo>
                      <a:cubicBezTo>
                        <a:pt x="250032" y="3944"/>
                        <a:pt x="254000" y="0"/>
                        <a:pt x="260615" y="0"/>
                      </a:cubicBezTo>
                      <a:cubicBezTo>
                        <a:pt x="265907" y="0"/>
                        <a:pt x="269875" y="3944"/>
                        <a:pt x="269875" y="10517"/>
                      </a:cubicBezTo>
                      <a:cubicBezTo>
                        <a:pt x="269875" y="10517"/>
                        <a:pt x="269875" y="10517"/>
                        <a:pt x="269875" y="14461"/>
                      </a:cubicBezTo>
                      <a:cubicBezTo>
                        <a:pt x="269875" y="14461"/>
                        <a:pt x="269875" y="14461"/>
                        <a:pt x="276490" y="14461"/>
                      </a:cubicBezTo>
                      <a:cubicBezTo>
                        <a:pt x="302948" y="14461"/>
                        <a:pt x="325438" y="35496"/>
                        <a:pt x="325438" y="61789"/>
                      </a:cubicBezTo>
                      <a:cubicBezTo>
                        <a:pt x="325438" y="61789"/>
                        <a:pt x="325438" y="61789"/>
                        <a:pt x="325438" y="289223"/>
                      </a:cubicBezTo>
                      <a:cubicBezTo>
                        <a:pt x="325438" y="315516"/>
                        <a:pt x="302948" y="336550"/>
                        <a:pt x="276490" y="336550"/>
                      </a:cubicBezTo>
                      <a:cubicBezTo>
                        <a:pt x="276490" y="336550"/>
                        <a:pt x="276490" y="336550"/>
                        <a:pt x="48948" y="336550"/>
                      </a:cubicBezTo>
                      <a:cubicBezTo>
                        <a:pt x="22490" y="336550"/>
                        <a:pt x="0" y="315516"/>
                        <a:pt x="0" y="289223"/>
                      </a:cubicBezTo>
                      <a:cubicBezTo>
                        <a:pt x="0" y="289223"/>
                        <a:pt x="0" y="289223"/>
                        <a:pt x="0" y="61789"/>
                      </a:cubicBezTo>
                      <a:cubicBezTo>
                        <a:pt x="0" y="35496"/>
                        <a:pt x="22490" y="14461"/>
                        <a:pt x="48948" y="14461"/>
                      </a:cubicBezTo>
                      <a:cubicBezTo>
                        <a:pt x="48948" y="14461"/>
                        <a:pt x="48948" y="14461"/>
                        <a:pt x="55563" y="14461"/>
                      </a:cubicBezTo>
                      <a:cubicBezTo>
                        <a:pt x="55563" y="14461"/>
                        <a:pt x="55563" y="14461"/>
                        <a:pt x="55563" y="10517"/>
                      </a:cubicBezTo>
                      <a:cubicBezTo>
                        <a:pt x="55563" y="3944"/>
                        <a:pt x="59531" y="0"/>
                        <a:pt x="64823" y="0"/>
                      </a:cubicBezTo>
                      <a:close/>
                    </a:path>
                  </a:pathLst>
                </a:custGeom>
                <a:solidFill>
                  <a:srgbClr val="292732"/>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a:ln>
                      <a:noFill/>
                    </a:ln>
                    <a:solidFill>
                      <a:schemeClr val="tx1">
                        <a:lumMod val="95000"/>
                        <a:lumOff val="5000"/>
                      </a:schemeClr>
                    </a:solidFill>
                    <a:effectLst/>
                    <a:uLnTx/>
                    <a:uFillTx/>
                    <a:latin typeface="Arial" panose="020B0604020202020204"/>
                    <a:ea typeface="微软雅黑" panose="020B0503020204020204" pitchFamily="34" charset="-122"/>
                    <a:cs typeface="+mn-cs"/>
                  </a:endParaRPr>
                </a:p>
              </p:txBody>
            </p:sp>
          </p:grpSp>
          <p:sp>
            <p:nvSpPr>
              <p:cNvPr id="25" name="文本框 24"/>
              <p:cNvSpPr txBox="1"/>
              <p:nvPr/>
            </p:nvSpPr>
            <p:spPr>
              <a:xfrm>
                <a:off x="3788130" y="5975609"/>
                <a:ext cx="160489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竞选岗位：市场经理</a:t>
                </a:r>
                <a:endParaRPr kumimoji="0" lang="zh-CN" altLang="en-US" sz="120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7" name="组合 6"/>
          <p:cNvGrpSpPr/>
          <p:nvPr/>
        </p:nvGrpSpPr>
        <p:grpSpPr>
          <a:xfrm>
            <a:off x="6642410" y="4721977"/>
            <a:ext cx="2037785" cy="299099"/>
            <a:chOff x="8689013" y="4894975"/>
            <a:chExt cx="2037785" cy="299099"/>
          </a:xfrm>
        </p:grpSpPr>
        <p:grpSp>
          <p:nvGrpSpPr>
            <p:cNvPr id="43" name="组合 42"/>
            <p:cNvGrpSpPr/>
            <p:nvPr/>
          </p:nvGrpSpPr>
          <p:grpSpPr>
            <a:xfrm>
              <a:off x="8689013" y="4894975"/>
              <a:ext cx="2037785" cy="299099"/>
              <a:chOff x="3600386" y="4894975"/>
              <a:chExt cx="2037785" cy="299099"/>
            </a:xfrm>
          </p:grpSpPr>
          <p:sp>
            <p:nvSpPr>
              <p:cNvPr id="44" name="圆角矩形 43"/>
              <p:cNvSpPr/>
              <p:nvPr/>
            </p:nvSpPr>
            <p:spPr>
              <a:xfrm>
                <a:off x="3600386" y="4894975"/>
                <a:ext cx="2013834" cy="299099"/>
              </a:xfrm>
              <a:prstGeom prst="roundRect">
                <a:avLst>
                  <a:gd name="adj" fmla="val 50000"/>
                </a:avLst>
              </a:prstGeom>
              <a:solidFill>
                <a:srgbClr val="292732"/>
              </a:solidFill>
              <a:ln>
                <a:solidFill>
                  <a:srgbClr val="292732"/>
                </a:solid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3606379" y="4900131"/>
                <a:ext cx="2031792" cy="290422"/>
                <a:chOff x="3434345" y="5969714"/>
                <a:chExt cx="2031792" cy="290422"/>
              </a:xfrm>
            </p:grpSpPr>
            <p:sp>
              <p:nvSpPr>
                <p:cNvPr id="48" name="椭圆 47"/>
                <p:cNvSpPr/>
                <p:nvPr/>
              </p:nvSpPr>
              <p:spPr>
                <a:xfrm>
                  <a:off x="3434345" y="5969714"/>
                  <a:ext cx="290422" cy="2904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95000"/>
                        <a:lumOff val="5000"/>
                      </a:schemeClr>
                    </a:solidFill>
                  </a:endParaRPr>
                </a:p>
              </p:txBody>
            </p:sp>
            <p:sp>
              <p:nvSpPr>
                <p:cNvPr id="47" name="文本框 46"/>
                <p:cNvSpPr txBox="1"/>
                <p:nvPr/>
              </p:nvSpPr>
              <p:spPr>
                <a:xfrm>
                  <a:off x="3861243" y="5975609"/>
                  <a:ext cx="1604894" cy="27559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竞选人员：</a:t>
                  </a:r>
                  <a:r>
                    <a:rPr kumimoji="0" lang="en-US" altLang="zh-CN" sz="120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XXX</a:t>
                  </a:r>
                  <a:endParaRPr kumimoji="0" lang="en-US" altLang="zh-CN" sz="120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grpSp>
        <p:sp>
          <p:nvSpPr>
            <p:cNvPr id="50" name="student-graduation-cap-shape_52041"/>
            <p:cNvSpPr>
              <a:spLocks noChangeAspect="1"/>
            </p:cNvSpPr>
            <p:nvPr/>
          </p:nvSpPr>
          <p:spPr bwMode="auto">
            <a:xfrm>
              <a:off x="8772501" y="4967915"/>
              <a:ext cx="125885" cy="151633"/>
            </a:xfrm>
            <a:custGeom>
              <a:avLst/>
              <a:gdLst>
                <a:gd name="connsiteX0" fmla="*/ 56671 w 279400"/>
                <a:gd name="connsiteY0" fmla="*/ 192087 h 336550"/>
                <a:gd name="connsiteX1" fmla="*/ 224047 w 279400"/>
                <a:gd name="connsiteY1" fmla="*/ 192087 h 336550"/>
                <a:gd name="connsiteX2" fmla="*/ 279400 w 279400"/>
                <a:gd name="connsiteY2" fmla="*/ 247752 h 336550"/>
                <a:gd name="connsiteX3" fmla="*/ 279400 w 279400"/>
                <a:gd name="connsiteY3" fmla="*/ 336550 h 336550"/>
                <a:gd name="connsiteX4" fmla="*/ 176602 w 279400"/>
                <a:gd name="connsiteY4" fmla="*/ 336550 h 336550"/>
                <a:gd name="connsiteX5" fmla="*/ 158151 w 279400"/>
                <a:gd name="connsiteY5" fmla="*/ 245101 h 336550"/>
                <a:gd name="connsiteX6" fmla="*/ 151562 w 279400"/>
                <a:gd name="connsiteY6" fmla="*/ 239800 h 336550"/>
                <a:gd name="connsiteX7" fmla="*/ 167377 w 279400"/>
                <a:gd name="connsiteY7" fmla="*/ 213293 h 336550"/>
                <a:gd name="connsiteX8" fmla="*/ 167377 w 279400"/>
                <a:gd name="connsiteY8" fmla="*/ 209317 h 336550"/>
                <a:gd name="connsiteX9" fmla="*/ 163423 w 279400"/>
                <a:gd name="connsiteY9" fmla="*/ 207991 h 336550"/>
                <a:gd name="connsiteX10" fmla="*/ 121249 w 279400"/>
                <a:gd name="connsiteY10" fmla="*/ 207991 h 336550"/>
                <a:gd name="connsiteX11" fmla="*/ 118613 w 279400"/>
                <a:gd name="connsiteY11" fmla="*/ 209317 h 336550"/>
                <a:gd name="connsiteX12" fmla="*/ 118613 w 279400"/>
                <a:gd name="connsiteY12" fmla="*/ 213293 h 336550"/>
                <a:gd name="connsiteX13" fmla="*/ 134429 w 279400"/>
                <a:gd name="connsiteY13" fmla="*/ 239800 h 336550"/>
                <a:gd name="connsiteX14" fmla="*/ 126521 w 279400"/>
                <a:gd name="connsiteY14" fmla="*/ 245101 h 336550"/>
                <a:gd name="connsiteX15" fmla="*/ 110706 w 279400"/>
                <a:gd name="connsiteY15" fmla="*/ 336550 h 336550"/>
                <a:gd name="connsiteX16" fmla="*/ 0 w 279400"/>
                <a:gd name="connsiteY16" fmla="*/ 336550 h 336550"/>
                <a:gd name="connsiteX17" fmla="*/ 0 w 279400"/>
                <a:gd name="connsiteY17" fmla="*/ 247752 h 336550"/>
                <a:gd name="connsiteX18" fmla="*/ 56671 w 279400"/>
                <a:gd name="connsiteY18" fmla="*/ 192087 h 336550"/>
                <a:gd name="connsiteX19" fmla="*/ 138907 w 279400"/>
                <a:gd name="connsiteY19" fmla="*/ 0 h 336550"/>
                <a:gd name="connsiteX20" fmla="*/ 219076 w 279400"/>
                <a:gd name="connsiteY20" fmla="*/ 80169 h 336550"/>
                <a:gd name="connsiteX21" fmla="*/ 138907 w 279400"/>
                <a:gd name="connsiteY21" fmla="*/ 160338 h 336550"/>
                <a:gd name="connsiteX22" fmla="*/ 58738 w 279400"/>
                <a:gd name="connsiteY22" fmla="*/ 80169 h 336550"/>
                <a:gd name="connsiteX23" fmla="*/ 138907 w 279400"/>
                <a:gd name="connsiteY2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9400" h="336550">
                  <a:moveTo>
                    <a:pt x="56671" y="192087"/>
                  </a:moveTo>
                  <a:cubicBezTo>
                    <a:pt x="56671" y="192087"/>
                    <a:pt x="56671" y="192087"/>
                    <a:pt x="224047" y="192087"/>
                  </a:cubicBezTo>
                  <a:cubicBezTo>
                    <a:pt x="254360" y="192087"/>
                    <a:pt x="279400" y="217269"/>
                    <a:pt x="279400" y="247752"/>
                  </a:cubicBezTo>
                  <a:cubicBezTo>
                    <a:pt x="279400" y="247752"/>
                    <a:pt x="279400" y="247752"/>
                    <a:pt x="279400" y="336550"/>
                  </a:cubicBezTo>
                  <a:cubicBezTo>
                    <a:pt x="279400" y="336550"/>
                    <a:pt x="279400" y="336550"/>
                    <a:pt x="176602" y="336550"/>
                  </a:cubicBezTo>
                  <a:cubicBezTo>
                    <a:pt x="176602" y="336550"/>
                    <a:pt x="176602" y="336550"/>
                    <a:pt x="158151" y="245101"/>
                  </a:cubicBezTo>
                  <a:cubicBezTo>
                    <a:pt x="158151" y="242450"/>
                    <a:pt x="154197" y="239800"/>
                    <a:pt x="151562" y="239800"/>
                  </a:cubicBezTo>
                  <a:cubicBezTo>
                    <a:pt x="151562" y="239800"/>
                    <a:pt x="151562" y="239800"/>
                    <a:pt x="167377" y="213293"/>
                  </a:cubicBezTo>
                  <a:cubicBezTo>
                    <a:pt x="167377" y="211967"/>
                    <a:pt x="167377" y="210642"/>
                    <a:pt x="167377" y="209317"/>
                  </a:cubicBezTo>
                  <a:cubicBezTo>
                    <a:pt x="166059" y="207991"/>
                    <a:pt x="164741" y="207991"/>
                    <a:pt x="163423" y="207991"/>
                  </a:cubicBezTo>
                  <a:cubicBezTo>
                    <a:pt x="163423" y="207991"/>
                    <a:pt x="163423" y="207991"/>
                    <a:pt x="121249" y="207991"/>
                  </a:cubicBezTo>
                  <a:cubicBezTo>
                    <a:pt x="119931" y="207991"/>
                    <a:pt x="118613" y="207991"/>
                    <a:pt x="118613" y="209317"/>
                  </a:cubicBezTo>
                  <a:cubicBezTo>
                    <a:pt x="117296" y="210642"/>
                    <a:pt x="117296" y="211967"/>
                    <a:pt x="118613" y="213293"/>
                  </a:cubicBezTo>
                  <a:cubicBezTo>
                    <a:pt x="118613" y="213293"/>
                    <a:pt x="118613" y="213293"/>
                    <a:pt x="134429" y="239800"/>
                  </a:cubicBezTo>
                  <a:cubicBezTo>
                    <a:pt x="130475" y="239800"/>
                    <a:pt x="127839" y="242450"/>
                    <a:pt x="126521" y="245101"/>
                  </a:cubicBezTo>
                  <a:cubicBezTo>
                    <a:pt x="126521" y="245101"/>
                    <a:pt x="126521" y="245101"/>
                    <a:pt x="110706" y="336550"/>
                  </a:cubicBezTo>
                  <a:cubicBezTo>
                    <a:pt x="110706" y="336550"/>
                    <a:pt x="110706" y="336550"/>
                    <a:pt x="0" y="336550"/>
                  </a:cubicBezTo>
                  <a:cubicBezTo>
                    <a:pt x="0" y="336550"/>
                    <a:pt x="0" y="336550"/>
                    <a:pt x="0" y="247752"/>
                  </a:cubicBezTo>
                  <a:cubicBezTo>
                    <a:pt x="0" y="217269"/>
                    <a:pt x="25040" y="192087"/>
                    <a:pt x="56671" y="192087"/>
                  </a:cubicBezTo>
                  <a:close/>
                  <a:moveTo>
                    <a:pt x="138907" y="0"/>
                  </a:moveTo>
                  <a:cubicBezTo>
                    <a:pt x="183183" y="0"/>
                    <a:pt x="219076" y="35893"/>
                    <a:pt x="219076" y="80169"/>
                  </a:cubicBezTo>
                  <a:cubicBezTo>
                    <a:pt x="219076" y="124445"/>
                    <a:pt x="183183" y="160338"/>
                    <a:pt x="138907" y="160338"/>
                  </a:cubicBezTo>
                  <a:cubicBezTo>
                    <a:pt x="94631" y="160338"/>
                    <a:pt x="58738" y="124445"/>
                    <a:pt x="58738" y="80169"/>
                  </a:cubicBezTo>
                  <a:cubicBezTo>
                    <a:pt x="58738" y="35893"/>
                    <a:pt x="94631" y="0"/>
                    <a:pt x="138907" y="0"/>
                  </a:cubicBezTo>
                  <a:close/>
                </a:path>
              </a:pathLst>
            </a:custGeom>
            <a:solidFill>
              <a:srgbClr val="292732"/>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a:ln>
                  <a:noFill/>
                </a:ln>
                <a:solidFill>
                  <a:schemeClr val="tx1">
                    <a:lumMod val="95000"/>
                    <a:lumOff val="5000"/>
                  </a:schemeClr>
                </a:solidFill>
                <a:effectLst/>
                <a:uLnTx/>
                <a:uFillTx/>
                <a:latin typeface="Arial" panose="020B0604020202020204"/>
                <a:ea typeface="微软雅黑" panose="020B0503020204020204" pitchFamily="34" charset="-122"/>
                <a:cs typeface="+mn-cs"/>
              </a:endParaRPr>
            </a:p>
          </p:txBody>
        </p:sp>
      </p:grpSp>
      <p:grpSp>
        <p:nvGrpSpPr>
          <p:cNvPr id="4" name="组合 3"/>
          <p:cNvGrpSpPr/>
          <p:nvPr/>
        </p:nvGrpSpPr>
        <p:grpSpPr>
          <a:xfrm>
            <a:off x="3337873" y="2058599"/>
            <a:ext cx="224372" cy="578406"/>
            <a:chOff x="3337873" y="2058599"/>
            <a:chExt cx="224372" cy="578406"/>
          </a:xfrm>
        </p:grpSpPr>
        <p:cxnSp>
          <p:nvCxnSpPr>
            <p:cNvPr id="10" name="直接连接符 9"/>
            <p:cNvCxnSpPr/>
            <p:nvPr/>
          </p:nvCxnSpPr>
          <p:spPr>
            <a:xfrm>
              <a:off x="3448797" y="2058599"/>
              <a:ext cx="2524" cy="353812"/>
            </a:xfrm>
            <a:prstGeom prst="line">
              <a:avLst/>
            </a:prstGeom>
            <a:ln w="12700">
              <a:solidFill>
                <a:srgbClr val="B72B2A"/>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3337873" y="2412633"/>
              <a:ext cx="224372" cy="224372"/>
              <a:chOff x="5265309" y="1883833"/>
              <a:chExt cx="455766" cy="455764"/>
            </a:xfrm>
          </p:grpSpPr>
          <p:sp>
            <p:nvSpPr>
              <p:cNvPr id="52" name="椭圆 51"/>
              <p:cNvSpPr/>
              <p:nvPr/>
            </p:nvSpPr>
            <p:spPr>
              <a:xfrm>
                <a:off x="5265309" y="1883833"/>
                <a:ext cx="455766" cy="455764"/>
              </a:xfrm>
              <a:prstGeom prst="ellipse">
                <a:avLst/>
              </a:prstGeom>
              <a:solidFill>
                <a:srgbClr val="B72B2A">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5330651" y="1949175"/>
                <a:ext cx="325082" cy="325080"/>
              </a:xfrm>
              <a:prstGeom prst="ellipse">
                <a:avLst/>
              </a:prstGeom>
              <a:solidFill>
                <a:srgbClr val="B72B2A">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5413476" y="2032000"/>
                <a:ext cx="159432" cy="159430"/>
              </a:xfrm>
              <a:prstGeom prst="ellipse">
                <a:avLst/>
              </a:prstGeom>
              <a:solidFill>
                <a:srgbClr val="B72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9" name="组合 18"/>
          <p:cNvGrpSpPr/>
          <p:nvPr/>
        </p:nvGrpSpPr>
        <p:grpSpPr>
          <a:xfrm>
            <a:off x="2721048" y="643615"/>
            <a:ext cx="1458022" cy="1458022"/>
            <a:chOff x="4479319" y="1517043"/>
            <a:chExt cx="1906213" cy="1906213"/>
          </a:xfrm>
          <a:effectLst>
            <a:outerShdw blurRad="190500" dist="63500" dir="2700000" algn="tl" rotWithShape="0">
              <a:prstClr val="black">
                <a:alpha val="40000"/>
              </a:prstClr>
            </a:outerShdw>
          </a:effectLst>
        </p:grpSpPr>
        <p:sp>
          <p:nvSpPr>
            <p:cNvPr id="20" name="椭圆 19"/>
            <p:cNvSpPr/>
            <p:nvPr/>
          </p:nvSpPr>
          <p:spPr>
            <a:xfrm>
              <a:off x="4479319" y="1517043"/>
              <a:ext cx="1906213" cy="1906213"/>
            </a:xfrm>
            <a:prstGeom prst="ellipse">
              <a:avLst/>
            </a:prstGeom>
            <a:solidFill>
              <a:srgbClr val="9E2426"/>
            </a:solidFill>
            <a:ln w="50800">
              <a:solidFill>
                <a:srgbClr val="B72B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4625976" y="1663701"/>
              <a:ext cx="1612900" cy="1612900"/>
            </a:xfrm>
            <a:prstGeom prst="ellipse">
              <a:avLst/>
            </a:prstGeom>
            <a:blipFill dpi="0" rotWithShape="1">
              <a:blip r:embed="rId1" cstate="print">
                <a:extLst>
                  <a:ext uri="{28A0092B-C50C-407E-A947-70E740481C1C}">
                    <a14:useLocalDpi xmlns:a14="http://schemas.microsoft.com/office/drawing/2010/main" val="0"/>
                  </a:ext>
                </a:extLst>
              </a:blip>
              <a:srcRect/>
              <a:stretch>
                <a:fillRect t="-13189" b="-36811"/>
              </a:stretch>
            </a:blipFill>
            <a:ln w="50800">
              <a:solidFill>
                <a:srgbClr val="841E1F"/>
              </a:solidFill>
            </a:ln>
            <a:effectLst>
              <a:innerShdw blurRad="38100">
                <a:schemeClr val="bg1"/>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0" advClick="0" advTm="0"/>
    </mc:Choice>
    <mc:Fallback>
      <p:transition advClick="0"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0000">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14:bounceEnd="40000">
                                          <p:cBhvr additive="base">
                                            <p:cTn id="15" dur="10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14:presetBounceEnd="40000">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14:bounceEnd="40000">
                                          <p:cBhvr additive="base">
                                            <p:cTn id="19" dur="750" fill="hold"/>
                                            <p:tgtEl>
                                              <p:spTgt spid="29"/>
                                            </p:tgtEl>
                                            <p:attrNameLst>
                                              <p:attrName>ppt_x</p:attrName>
                                            </p:attrNameLst>
                                          </p:cBhvr>
                                          <p:tavLst>
                                            <p:tav tm="0">
                                              <p:val>
                                                <p:strVal val="#ppt_x"/>
                                              </p:val>
                                            </p:tav>
                                            <p:tav tm="100000">
                                              <p:val>
                                                <p:strVal val="#ppt_x"/>
                                              </p:val>
                                            </p:tav>
                                          </p:tavLst>
                                        </p:anim>
                                        <p:anim calcmode="lin" valueType="num" p14:bounceEnd="40000">
                                          <p:cBhvr additive="base">
                                            <p:cTn id="20" dur="750" fill="hold"/>
                                            <p:tgtEl>
                                              <p:spTgt spid="29"/>
                                            </p:tgtEl>
                                            <p:attrNameLst>
                                              <p:attrName>ppt_y</p:attrName>
                                            </p:attrNameLst>
                                          </p:cBhvr>
                                          <p:tavLst>
                                            <p:tav tm="0">
                                              <p:val>
                                                <p:strVal val="1+#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1+#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par>
                                    <p:cTn id="33" presetID="41" presetClass="entr" presetSubtype="0" fill="hold" grpId="0" nodeType="withEffect">
                                      <p:stCondLst>
                                        <p:cond delay="500"/>
                                      </p:stCondLst>
                                      <p:iterate type="lt">
                                        <p:tmPct val="10000"/>
                                      </p:iterate>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22"/>
                                            </p:tgtEl>
                                            <p:attrNameLst>
                                              <p:attrName>ppt_y</p:attrName>
                                            </p:attrNameLst>
                                          </p:cBhvr>
                                          <p:tavLst>
                                            <p:tav tm="0">
                                              <p:val>
                                                <p:strVal val="#ppt_y"/>
                                              </p:val>
                                            </p:tav>
                                            <p:tav tm="100000">
                                              <p:val>
                                                <p:strVal val="#ppt_y"/>
                                              </p:val>
                                            </p:tav>
                                          </p:tavLst>
                                        </p:anim>
                                        <p:anim calcmode="lin" valueType="num">
                                          <p:cBhvr>
                                            <p:cTn id="3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22"/>
                                            </p:tgtEl>
                                          </p:cBhvr>
                                        </p:animEffect>
                                      </p:childTnLst>
                                    </p:cTn>
                                  </p:par>
                                  <p:par>
                                    <p:cTn id="40" presetID="53" presetClass="entr" presetSubtype="16" fill="hold" nodeType="withEffect">
                                      <p:stCondLst>
                                        <p:cond delay="75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22" presetClass="entr" presetSubtype="1" fill="hold" nodeType="withEffect">
                                      <p:stCondLst>
                                        <p:cond delay="1000"/>
                                      </p:stCondLst>
                                      <p:childTnLst>
                                        <p:set>
                                          <p:cBhvr>
                                            <p:cTn id="46" dur="1" fill="hold">
                                              <p:stCondLst>
                                                <p:cond delay="0"/>
                                              </p:stCondLst>
                                            </p:cTn>
                                            <p:tgtEl>
                                              <p:spTgt spid="4"/>
                                            </p:tgtEl>
                                            <p:attrNameLst>
                                              <p:attrName>style.visibility</p:attrName>
                                            </p:attrNameLst>
                                          </p:cBhvr>
                                          <p:to>
                                            <p:strVal val="visible"/>
                                          </p:to>
                                        </p:set>
                                        <p:animEffect transition="in" filter="wipe(up)">
                                          <p:cBhvr>
                                            <p:cTn id="47" dur="500"/>
                                            <p:tgtEl>
                                              <p:spTgt spid="4"/>
                                            </p:tgtEl>
                                          </p:cBhvr>
                                        </p:animEffect>
                                      </p:childTnLst>
                                    </p:cTn>
                                  </p:par>
                                  <p:par>
                                    <p:cTn id="48" presetID="16" presetClass="entr" presetSubtype="37" fill="hold" grpId="0" nodeType="withEffect">
                                      <p:stCondLst>
                                        <p:cond delay="1000"/>
                                      </p:stCondLst>
                                      <p:childTnLst>
                                        <p:set>
                                          <p:cBhvr>
                                            <p:cTn id="49" dur="1" fill="hold">
                                              <p:stCondLst>
                                                <p:cond delay="0"/>
                                              </p:stCondLst>
                                            </p:cTn>
                                            <p:tgtEl>
                                              <p:spTgt spid="41"/>
                                            </p:tgtEl>
                                            <p:attrNameLst>
                                              <p:attrName>style.visibility</p:attrName>
                                            </p:attrNameLst>
                                          </p:cBhvr>
                                          <p:to>
                                            <p:strVal val="visible"/>
                                          </p:to>
                                        </p:set>
                                        <p:animEffect transition="in" filter="barn(outVertical)">
                                          <p:cBhvr>
                                            <p:cTn id="50" dur="500"/>
                                            <p:tgtEl>
                                              <p:spTgt spid="41"/>
                                            </p:tgtEl>
                                          </p:cBhvr>
                                        </p:animEffect>
                                      </p:childTnLst>
                                    </p:cTn>
                                  </p:par>
                                </p:childTnLst>
                              </p:cTn>
                            </p:par>
                            <p:par>
                              <p:cTn id="51" fill="hold">
                                <p:stCondLst>
                                  <p:cond delay="0"/>
                                </p:stCondLst>
                                <p:childTnLst>
                                  <p:par>
                                    <p:cTn id="52" presetID="37" presetClass="entr" presetSubtype="0"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1000"/>
                                            <p:tgtEl>
                                              <p:spTgt spid="6"/>
                                            </p:tgtEl>
                                          </p:cBhvr>
                                        </p:animEffect>
                                        <p:anim calcmode="lin" valueType="num">
                                          <p:cBhvr>
                                            <p:cTn id="55" dur="1000" fill="hold"/>
                                            <p:tgtEl>
                                              <p:spTgt spid="6"/>
                                            </p:tgtEl>
                                            <p:attrNameLst>
                                              <p:attrName>ppt_x</p:attrName>
                                            </p:attrNameLst>
                                          </p:cBhvr>
                                          <p:tavLst>
                                            <p:tav tm="0">
                                              <p:val>
                                                <p:strVal val="#ppt_x"/>
                                              </p:val>
                                            </p:tav>
                                            <p:tav tm="100000">
                                              <p:val>
                                                <p:strVal val="#ppt_x"/>
                                              </p:val>
                                            </p:tav>
                                          </p:tavLst>
                                        </p:anim>
                                        <p:anim calcmode="lin" valueType="num">
                                          <p:cBhvr>
                                            <p:cTn id="56" dur="900" decel="100000" fill="hold"/>
                                            <p:tgtEl>
                                              <p:spTgt spid="6"/>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58" fill="hold">
                                <p:stCondLst>
                                  <p:cond delay="1000"/>
                                </p:stCondLst>
                                <p:childTnLst>
                                  <p:par>
                                    <p:cTn id="59" presetID="37" presetClass="entr" presetSubtype="0" fill="hold"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1000"/>
                                            <p:tgtEl>
                                              <p:spTgt spid="7"/>
                                            </p:tgtEl>
                                          </p:cBhvr>
                                        </p:animEffect>
                                        <p:anim calcmode="lin" valueType="num">
                                          <p:cBhvr>
                                            <p:cTn id="62" dur="1000" fill="hold"/>
                                            <p:tgtEl>
                                              <p:spTgt spid="7"/>
                                            </p:tgtEl>
                                            <p:attrNameLst>
                                              <p:attrName>ppt_x</p:attrName>
                                            </p:attrNameLst>
                                          </p:cBhvr>
                                          <p:tavLst>
                                            <p:tav tm="0">
                                              <p:val>
                                                <p:strVal val="#ppt_x"/>
                                              </p:val>
                                            </p:tav>
                                            <p:tav tm="100000">
                                              <p:val>
                                                <p:strVal val="#ppt_x"/>
                                              </p:val>
                                            </p:tav>
                                          </p:tavLst>
                                        </p:anim>
                                        <p:anim calcmode="lin" valueType="num">
                                          <p:cBhvr>
                                            <p:cTn id="63" dur="900" decel="100000" fill="hold"/>
                                            <p:tgtEl>
                                              <p:spTgt spid="7"/>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9" grpId="0"/>
          <p:bldP spid="15" grpId="0" animBg="1"/>
          <p:bldP spid="17" grpId="0" animBg="1"/>
          <p:bldP spid="22" grpId="0"/>
          <p:bldP spid="41" grpId="0"/>
          <p:bldP spid="3" grpId="0" animBg="1"/>
          <p:bldP spid="4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750" fill="hold"/>
                                            <p:tgtEl>
                                              <p:spTgt spid="29"/>
                                            </p:tgtEl>
                                            <p:attrNameLst>
                                              <p:attrName>ppt_x</p:attrName>
                                            </p:attrNameLst>
                                          </p:cBhvr>
                                          <p:tavLst>
                                            <p:tav tm="0">
                                              <p:val>
                                                <p:strVal val="#ppt_x"/>
                                              </p:val>
                                            </p:tav>
                                            <p:tav tm="100000">
                                              <p:val>
                                                <p:strVal val="#ppt_x"/>
                                              </p:val>
                                            </p:tav>
                                          </p:tavLst>
                                        </p:anim>
                                        <p:anim calcmode="lin" valueType="num">
                                          <p:cBhvr additive="base">
                                            <p:cTn id="20" dur="750" fill="hold"/>
                                            <p:tgtEl>
                                              <p:spTgt spid="29"/>
                                            </p:tgtEl>
                                            <p:attrNameLst>
                                              <p:attrName>ppt_y</p:attrName>
                                            </p:attrNameLst>
                                          </p:cBhvr>
                                          <p:tavLst>
                                            <p:tav tm="0">
                                              <p:val>
                                                <p:strVal val="1+#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1+#ppt_w/2"/>
                                              </p:val>
                                            </p:tav>
                                            <p:tav tm="100000">
                                              <p:val>
                                                <p:strVal val="#ppt_x"/>
                                              </p:val>
                                            </p:tav>
                                          </p:tavLst>
                                        </p:anim>
                                        <p:anim calcmode="lin" valueType="num">
                                          <p:cBhvr additive="base">
                                            <p:cTn id="24" dur="500" fill="hold"/>
                                            <p:tgtEl>
                                              <p:spTgt spid="42"/>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par>
                                    <p:cTn id="33" presetID="41" presetClass="entr" presetSubtype="0" fill="hold" grpId="0" nodeType="withEffect">
                                      <p:stCondLst>
                                        <p:cond delay="500"/>
                                      </p:stCondLst>
                                      <p:iterate type="lt">
                                        <p:tmPct val="10000"/>
                                      </p:iterate>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22"/>
                                            </p:tgtEl>
                                            <p:attrNameLst>
                                              <p:attrName>ppt_y</p:attrName>
                                            </p:attrNameLst>
                                          </p:cBhvr>
                                          <p:tavLst>
                                            <p:tav tm="0">
                                              <p:val>
                                                <p:strVal val="#ppt_y"/>
                                              </p:val>
                                            </p:tav>
                                            <p:tav tm="100000">
                                              <p:val>
                                                <p:strVal val="#ppt_y"/>
                                              </p:val>
                                            </p:tav>
                                          </p:tavLst>
                                        </p:anim>
                                        <p:anim calcmode="lin" valueType="num">
                                          <p:cBhvr>
                                            <p:cTn id="37"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22"/>
                                            </p:tgtEl>
                                          </p:cBhvr>
                                        </p:animEffect>
                                      </p:childTnLst>
                                    </p:cTn>
                                  </p:par>
                                  <p:par>
                                    <p:cTn id="40" presetID="53" presetClass="entr" presetSubtype="16" fill="hold" nodeType="withEffect">
                                      <p:stCondLst>
                                        <p:cond delay="75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22" presetClass="entr" presetSubtype="1" fill="hold" nodeType="withEffect">
                                      <p:stCondLst>
                                        <p:cond delay="1000"/>
                                      </p:stCondLst>
                                      <p:childTnLst>
                                        <p:set>
                                          <p:cBhvr>
                                            <p:cTn id="46" dur="1" fill="hold">
                                              <p:stCondLst>
                                                <p:cond delay="0"/>
                                              </p:stCondLst>
                                            </p:cTn>
                                            <p:tgtEl>
                                              <p:spTgt spid="4"/>
                                            </p:tgtEl>
                                            <p:attrNameLst>
                                              <p:attrName>style.visibility</p:attrName>
                                            </p:attrNameLst>
                                          </p:cBhvr>
                                          <p:to>
                                            <p:strVal val="visible"/>
                                          </p:to>
                                        </p:set>
                                        <p:animEffect transition="in" filter="wipe(up)">
                                          <p:cBhvr>
                                            <p:cTn id="47" dur="500"/>
                                            <p:tgtEl>
                                              <p:spTgt spid="4"/>
                                            </p:tgtEl>
                                          </p:cBhvr>
                                        </p:animEffect>
                                      </p:childTnLst>
                                    </p:cTn>
                                  </p:par>
                                  <p:par>
                                    <p:cTn id="48" presetID="16" presetClass="entr" presetSubtype="37" fill="hold" grpId="0" nodeType="withEffect">
                                      <p:stCondLst>
                                        <p:cond delay="1000"/>
                                      </p:stCondLst>
                                      <p:childTnLst>
                                        <p:set>
                                          <p:cBhvr>
                                            <p:cTn id="49" dur="1" fill="hold">
                                              <p:stCondLst>
                                                <p:cond delay="0"/>
                                              </p:stCondLst>
                                            </p:cTn>
                                            <p:tgtEl>
                                              <p:spTgt spid="41"/>
                                            </p:tgtEl>
                                            <p:attrNameLst>
                                              <p:attrName>style.visibility</p:attrName>
                                            </p:attrNameLst>
                                          </p:cBhvr>
                                          <p:to>
                                            <p:strVal val="visible"/>
                                          </p:to>
                                        </p:set>
                                        <p:animEffect transition="in" filter="barn(outVertical)">
                                          <p:cBhvr>
                                            <p:cTn id="50" dur="500"/>
                                            <p:tgtEl>
                                              <p:spTgt spid="41"/>
                                            </p:tgtEl>
                                          </p:cBhvr>
                                        </p:animEffect>
                                      </p:childTnLst>
                                    </p:cTn>
                                  </p:par>
                                </p:childTnLst>
                              </p:cTn>
                            </p:par>
                            <p:par>
                              <p:cTn id="51" fill="hold">
                                <p:stCondLst>
                                  <p:cond delay="0"/>
                                </p:stCondLst>
                                <p:childTnLst>
                                  <p:par>
                                    <p:cTn id="52" presetID="37" presetClass="entr" presetSubtype="0" fill="hold" nodeType="after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fade">
                                          <p:cBhvr>
                                            <p:cTn id="54" dur="1000"/>
                                            <p:tgtEl>
                                              <p:spTgt spid="6"/>
                                            </p:tgtEl>
                                          </p:cBhvr>
                                        </p:animEffect>
                                        <p:anim calcmode="lin" valueType="num">
                                          <p:cBhvr>
                                            <p:cTn id="55" dur="1000" fill="hold"/>
                                            <p:tgtEl>
                                              <p:spTgt spid="6"/>
                                            </p:tgtEl>
                                            <p:attrNameLst>
                                              <p:attrName>ppt_x</p:attrName>
                                            </p:attrNameLst>
                                          </p:cBhvr>
                                          <p:tavLst>
                                            <p:tav tm="0">
                                              <p:val>
                                                <p:strVal val="#ppt_x"/>
                                              </p:val>
                                            </p:tav>
                                            <p:tav tm="100000">
                                              <p:val>
                                                <p:strVal val="#ppt_x"/>
                                              </p:val>
                                            </p:tav>
                                          </p:tavLst>
                                        </p:anim>
                                        <p:anim calcmode="lin" valueType="num">
                                          <p:cBhvr>
                                            <p:cTn id="56" dur="900" decel="100000" fill="hold"/>
                                            <p:tgtEl>
                                              <p:spTgt spid="6"/>
                                            </p:tgtEl>
                                            <p:attrNameLst>
                                              <p:attrName>ppt_y</p:attrName>
                                            </p:attrNameLst>
                                          </p:cBhvr>
                                          <p:tavLst>
                                            <p:tav tm="0">
                                              <p:val>
                                                <p:strVal val="#ppt_y+1"/>
                                              </p:val>
                                            </p:tav>
                                            <p:tav tm="100000">
                                              <p:val>
                                                <p:strVal val="#ppt_y-.03"/>
                                              </p:val>
                                            </p:tav>
                                          </p:tavLst>
                                        </p:anim>
                                        <p:anim calcmode="lin" valueType="num">
                                          <p:cBhvr>
                                            <p:cTn id="5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58" fill="hold">
                                <p:stCondLst>
                                  <p:cond delay="1000"/>
                                </p:stCondLst>
                                <p:childTnLst>
                                  <p:par>
                                    <p:cTn id="59" presetID="37" presetClass="entr" presetSubtype="0" fill="hold"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1000"/>
                                            <p:tgtEl>
                                              <p:spTgt spid="7"/>
                                            </p:tgtEl>
                                          </p:cBhvr>
                                        </p:animEffect>
                                        <p:anim calcmode="lin" valueType="num">
                                          <p:cBhvr>
                                            <p:cTn id="62" dur="1000" fill="hold"/>
                                            <p:tgtEl>
                                              <p:spTgt spid="7"/>
                                            </p:tgtEl>
                                            <p:attrNameLst>
                                              <p:attrName>ppt_x</p:attrName>
                                            </p:attrNameLst>
                                          </p:cBhvr>
                                          <p:tavLst>
                                            <p:tav tm="0">
                                              <p:val>
                                                <p:strVal val="#ppt_x"/>
                                              </p:val>
                                            </p:tav>
                                            <p:tav tm="100000">
                                              <p:val>
                                                <p:strVal val="#ppt_x"/>
                                              </p:val>
                                            </p:tav>
                                          </p:tavLst>
                                        </p:anim>
                                        <p:anim calcmode="lin" valueType="num">
                                          <p:cBhvr>
                                            <p:cTn id="63" dur="900" decel="100000" fill="hold"/>
                                            <p:tgtEl>
                                              <p:spTgt spid="7"/>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9" grpId="0"/>
          <p:bldP spid="15" grpId="0" animBg="1"/>
          <p:bldP spid="17" grpId="0" animBg="1"/>
          <p:bldP spid="22" grpId="0"/>
          <p:bldP spid="41" grpId="0"/>
          <p:bldP spid="3" grpId="0" animBg="1"/>
          <p:bldP spid="4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292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066795"/>
            <a:ext cx="12192000" cy="2505205"/>
          </a:xfrm>
          <a:prstGeom prst="rect">
            <a:avLst/>
          </a:prstGeom>
          <a:solidFill>
            <a:schemeClr val="bg1"/>
          </a:solidFill>
          <a:ln>
            <a:noFill/>
          </a:ln>
          <a:effectLst>
            <a:outerShdw blurRad="1016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55"/>
          <p:cNvSpPr txBox="1"/>
          <p:nvPr/>
        </p:nvSpPr>
        <p:spPr>
          <a:xfrm>
            <a:off x="1596094" y="591732"/>
            <a:ext cx="2550079" cy="5455329"/>
          </a:xfrm>
          <a:prstGeom prst="rect">
            <a:avLst/>
          </a:prstGeom>
          <a:noFill/>
        </p:spPr>
        <p:txBody>
          <a:bodyPr wrap="square" lIns="68571" tIns="34285" rIns="68571" bIns="34285" rtlCol="0">
            <a:spAutoFit/>
          </a:bodyPr>
          <a:lstStyle/>
          <a:p>
            <a:pPr algn="ctr"/>
            <a:r>
              <a:rPr lang="en-US" altLang="zh-CN" sz="35000" spc="300" dirty="0">
                <a:solidFill>
                  <a:srgbClr val="FDB219"/>
                </a:solidFill>
                <a:effectLst>
                  <a:outerShdw blurRad="127000" dist="63500" dir="2700000" algn="tl" rotWithShape="0">
                    <a:prstClr val="black">
                      <a:alpha val="30000"/>
                    </a:prstClr>
                  </a:outerShdw>
                </a:effectLst>
                <a:latin typeface="Impact" panose="020B0806030902050204" pitchFamily="34" charset="0"/>
                <a:ea typeface="微软雅黑" panose="020B0503020204020204" pitchFamily="34" charset="-122"/>
                <a:cs typeface="Aparajita" panose="020B0604020202020204" pitchFamily="34" charset="0"/>
              </a:rPr>
              <a:t>2</a:t>
            </a:r>
            <a:endParaRPr lang="zh-CN" altLang="en-US" sz="35000" spc="300" dirty="0">
              <a:solidFill>
                <a:srgbClr val="FDB219"/>
              </a:solidFill>
              <a:effectLst>
                <a:outerShdw blurRad="127000" dist="63500" dir="2700000" algn="tl" rotWithShape="0">
                  <a:prstClr val="black">
                    <a:alpha val="30000"/>
                  </a:prstClr>
                </a:outerShdw>
              </a:effectLst>
              <a:latin typeface="Impact" panose="020B0806030902050204" pitchFamily="34" charset="0"/>
              <a:ea typeface="微软雅黑" panose="020B0503020204020204" pitchFamily="34" charset="-122"/>
              <a:cs typeface="Aparajita" panose="020B0604020202020204" pitchFamily="34" charset="0"/>
            </a:endParaRPr>
          </a:p>
        </p:txBody>
      </p:sp>
      <p:sp>
        <p:nvSpPr>
          <p:cNvPr id="6" name="TextBox 48"/>
          <p:cNvSpPr txBox="1"/>
          <p:nvPr/>
        </p:nvSpPr>
        <p:spPr>
          <a:xfrm>
            <a:off x="4910685" y="2983381"/>
            <a:ext cx="4821787" cy="992581"/>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r>
              <a:rPr lang="zh-CN" altLang="en-US" sz="6000" b="1" spc="600" dirty="0" smtClean="0">
                <a:solidFill>
                  <a:srgbClr val="090F1A"/>
                </a:solidFill>
                <a:effectLst>
                  <a:outerShdw blurRad="38100" dist="38100" dir="2700000" algn="tl">
                    <a:srgbClr val="000000">
                      <a:alpha val="20000"/>
                    </a:srgbClr>
                  </a:outerShdw>
                </a:effectLst>
                <a:latin typeface="微软雅黑" panose="020B0503020204020204" pitchFamily="34" charset="-122"/>
                <a:ea typeface="微软雅黑" panose="020B0503020204020204" pitchFamily="34" charset="-122"/>
              </a:rPr>
              <a:t>工作成效</a:t>
            </a:r>
            <a:endParaRPr lang="en-GB" altLang="zh-CN" sz="6000" b="1" spc="600" dirty="0">
              <a:solidFill>
                <a:srgbClr val="090F1A"/>
              </a:solidFill>
              <a:effectLst>
                <a:outerShdw blurRad="38100" dist="38100" dir="2700000" algn="tl">
                  <a:srgbClr val="000000">
                    <a:alpha val="20000"/>
                  </a:srgbClr>
                </a:outerShdw>
              </a:effectLst>
              <a:latin typeface="微软雅黑" panose="020B0503020204020204" pitchFamily="34" charset="-122"/>
              <a:ea typeface="微软雅黑" panose="020B0503020204020204" pitchFamily="34" charset="-122"/>
            </a:endParaRPr>
          </a:p>
        </p:txBody>
      </p:sp>
      <p:sp>
        <p:nvSpPr>
          <p:cNvPr id="7" name="TextBox 13"/>
          <p:cNvSpPr txBox="1"/>
          <p:nvPr/>
        </p:nvSpPr>
        <p:spPr>
          <a:xfrm>
            <a:off x="5155882" y="4044458"/>
            <a:ext cx="1110629"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个人简历</a:t>
            </a:r>
            <a:endParaRPr lang="zh-CN" altLang="en-US" sz="1200" dirty="0">
              <a:solidFill>
                <a:srgbClr val="090F1A"/>
              </a:solidFill>
              <a:latin typeface="微软雅黑" panose="020B0503020204020204" pitchFamily="34" charset="-122"/>
              <a:ea typeface="微软雅黑" panose="020B0503020204020204" pitchFamily="34" charset="-122"/>
            </a:endParaRPr>
          </a:p>
        </p:txBody>
      </p:sp>
      <p:sp>
        <p:nvSpPr>
          <p:cNvPr id="8" name="TextBox 14"/>
          <p:cNvSpPr txBox="1"/>
          <p:nvPr/>
        </p:nvSpPr>
        <p:spPr>
          <a:xfrm>
            <a:off x="6334016" y="4044458"/>
            <a:ext cx="1074401"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岗位经历</a:t>
            </a:r>
            <a:endParaRPr lang="zh-CN" altLang="en-US" sz="1200" dirty="0">
              <a:solidFill>
                <a:srgbClr val="090F1A"/>
              </a:solidFill>
              <a:latin typeface="微软雅黑" panose="020B0503020204020204" pitchFamily="34" charset="-122"/>
              <a:ea typeface="微软雅黑" panose="020B0503020204020204" pitchFamily="34" charset="-122"/>
            </a:endParaRPr>
          </a:p>
        </p:txBody>
      </p:sp>
      <p:sp>
        <p:nvSpPr>
          <p:cNvPr id="9" name="TextBox 15"/>
          <p:cNvSpPr txBox="1"/>
          <p:nvPr/>
        </p:nvSpPr>
        <p:spPr>
          <a:xfrm>
            <a:off x="7482697" y="4044458"/>
            <a:ext cx="1444663"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重要项目经历</a:t>
            </a:r>
            <a:endParaRPr lang="zh-CN" altLang="en-US" sz="1200" dirty="0">
              <a:solidFill>
                <a:srgbClr val="090F1A"/>
              </a:solidFill>
              <a:latin typeface="微软雅黑" panose="020B0503020204020204" pitchFamily="34" charset="-122"/>
              <a:ea typeface="微软雅黑" panose="020B0503020204020204" pitchFamily="34" charset="-122"/>
            </a:endParaRPr>
          </a:p>
        </p:txBody>
      </p:sp>
      <p:sp>
        <p:nvSpPr>
          <p:cNvPr id="10" name="Freeform 16"/>
          <p:cNvSpPr/>
          <p:nvPr/>
        </p:nvSpPr>
        <p:spPr bwMode="auto">
          <a:xfrm>
            <a:off x="5019816"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lstStyle/>
          <a:p>
            <a:endParaRPr lang="zh-CN" altLang="en-US">
              <a:solidFill>
                <a:srgbClr val="036A8A"/>
              </a:solidFill>
            </a:endParaRPr>
          </a:p>
        </p:txBody>
      </p:sp>
      <p:sp>
        <p:nvSpPr>
          <p:cNvPr id="11" name="Freeform 16"/>
          <p:cNvSpPr/>
          <p:nvPr/>
        </p:nvSpPr>
        <p:spPr bwMode="auto">
          <a:xfrm>
            <a:off x="7346631"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lstStyle/>
          <a:p>
            <a:endParaRPr lang="zh-CN" altLang="en-US">
              <a:solidFill>
                <a:srgbClr val="036A8A"/>
              </a:solidFill>
            </a:endParaRPr>
          </a:p>
        </p:txBody>
      </p:sp>
      <p:sp>
        <p:nvSpPr>
          <p:cNvPr id="12" name="Freeform 16"/>
          <p:cNvSpPr/>
          <p:nvPr/>
        </p:nvSpPr>
        <p:spPr bwMode="auto">
          <a:xfrm>
            <a:off x="6197950"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lstStyle/>
          <a:p>
            <a:endParaRPr lang="zh-CN" altLang="en-US">
              <a:solidFill>
                <a:srgbClr val="036A8A"/>
              </a:solidFill>
            </a:endParaRPr>
          </a:p>
        </p:txBody>
      </p:sp>
      <p:sp>
        <p:nvSpPr>
          <p:cNvPr id="15" name="矩形 29"/>
          <p:cNvSpPr>
            <a:spLocks noChangeArrowheads="1"/>
          </p:cNvSpPr>
          <p:nvPr/>
        </p:nvSpPr>
        <p:spPr bwMode="auto">
          <a:xfrm>
            <a:off x="4948263" y="2467534"/>
            <a:ext cx="34054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600" dirty="0" smtClean="0">
                <a:solidFill>
                  <a:srgbClr val="B72B2A"/>
                </a:solidFill>
                <a:effectLst>
                  <a:outerShdw blurRad="38100" dist="38100" dir="2700000" algn="tl">
                    <a:srgbClr val="000000">
                      <a:alpha val="20000"/>
                    </a:srgbClr>
                  </a:outerShdw>
                </a:effectLst>
                <a:latin typeface="Aparajita" panose="020B0604020202020204" pitchFamily="34" charset="0"/>
                <a:ea typeface="微软雅黑" panose="020B0503020204020204" pitchFamily="34" charset="-122"/>
                <a:cs typeface="Aparajita" panose="020B0604020202020204" pitchFamily="34" charset="0"/>
                <a:sym typeface="+mn-lt"/>
              </a:rPr>
              <a:t>PART TWO</a:t>
            </a:r>
            <a:endParaRPr lang="en-US" altLang="zh-CN" sz="3600" dirty="0">
              <a:solidFill>
                <a:srgbClr val="B72B2A"/>
              </a:solidFill>
              <a:effectLst>
                <a:outerShdw blurRad="38100" dist="38100" dir="2700000" algn="tl">
                  <a:srgbClr val="000000">
                    <a:alpha val="20000"/>
                  </a:srgbClr>
                </a:outerShdw>
              </a:effectLst>
              <a:latin typeface="Aparajita" panose="020B0604020202020204" pitchFamily="34" charset="0"/>
              <a:ea typeface="微软雅黑" panose="020B0503020204020204" pitchFamily="34" charset="-122"/>
              <a:cs typeface="Aparajita" panose="020B0604020202020204" pitchFamily="34" charset="0"/>
              <a:sym typeface="+mn-lt"/>
            </a:endParaRPr>
          </a:p>
        </p:txBody>
      </p:sp>
      <p:grpSp>
        <p:nvGrpSpPr>
          <p:cNvPr id="16" name="组合 15"/>
          <p:cNvGrpSpPr/>
          <p:nvPr/>
        </p:nvGrpSpPr>
        <p:grpSpPr>
          <a:xfrm>
            <a:off x="333455" y="315147"/>
            <a:ext cx="2421733" cy="369332"/>
            <a:chOff x="434340" y="582067"/>
            <a:chExt cx="2421733" cy="369332"/>
          </a:xfrm>
        </p:grpSpPr>
        <p:sp>
          <p:nvSpPr>
            <p:cNvPr id="17" name="文本框 16"/>
            <p:cNvSpPr txBox="1"/>
            <p:nvPr/>
          </p:nvSpPr>
          <p:spPr>
            <a:xfrm>
              <a:off x="434340" y="582067"/>
              <a:ext cx="859531" cy="369332"/>
            </a:xfrm>
            <a:prstGeom prst="rect">
              <a:avLst/>
            </a:prstGeom>
            <a:noFill/>
          </p:spPr>
          <p:txBody>
            <a:bodyPr wrap="none" rtlCol="0">
              <a:spAutoFit/>
            </a:bodyPr>
            <a:lstStyle/>
            <a:p>
              <a:r>
                <a:rPr lang="en-US" altLang="zh-CN" sz="1800" b="1" dirty="0" smtClean="0">
                  <a:solidFill>
                    <a:srgbClr val="FDB219"/>
                  </a:solidFill>
                  <a:latin typeface="微软雅黑" panose="020B0503020204020204" pitchFamily="34" charset="-122"/>
                  <a:ea typeface="微软雅黑" panose="020B0503020204020204" pitchFamily="34" charset="-122"/>
                </a:rPr>
                <a:t>LOGO</a:t>
              </a:r>
              <a:endParaRPr lang="zh-CN" altLang="en-US" sz="1800" b="1" dirty="0">
                <a:solidFill>
                  <a:srgbClr val="FDB219"/>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218029" y="588536"/>
              <a:ext cx="1005403"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企业标志</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9" name="椭圆 18"/>
            <p:cNvSpPr/>
            <p:nvPr/>
          </p:nvSpPr>
          <p:spPr>
            <a:xfrm>
              <a:off x="2324166" y="706766"/>
              <a:ext cx="122042" cy="1220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椭圆 19"/>
            <p:cNvSpPr/>
            <p:nvPr/>
          </p:nvSpPr>
          <p:spPr>
            <a:xfrm>
              <a:off x="2529098" y="706766"/>
              <a:ext cx="122042" cy="122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椭圆 20"/>
            <p:cNvSpPr/>
            <p:nvPr/>
          </p:nvSpPr>
          <p:spPr>
            <a:xfrm>
              <a:off x="2734031" y="706766"/>
              <a:ext cx="122042" cy="122042"/>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2" name="TextBox 55"/>
          <p:cNvSpPr txBox="1"/>
          <p:nvPr/>
        </p:nvSpPr>
        <p:spPr>
          <a:xfrm>
            <a:off x="6583791" y="5799436"/>
            <a:ext cx="6355415" cy="1300346"/>
          </a:xfrm>
          <a:prstGeom prst="rect">
            <a:avLst/>
          </a:prstGeom>
          <a:noFill/>
        </p:spPr>
        <p:txBody>
          <a:bodyPr wrap="square" lIns="68571" tIns="34285" rIns="68571" bIns="34285" rtlCol="0">
            <a:spAutoFit/>
          </a:bodyPr>
          <a:lstStyle/>
          <a:p>
            <a:pPr algn="ctr"/>
            <a:r>
              <a:rPr lang="en-US" altLang="zh-CN" sz="8000" spc="300" dirty="0" smtClean="0">
                <a:solidFill>
                  <a:schemeClr val="bg1">
                    <a:alpha val="10000"/>
                  </a:schemeClr>
                </a:solidFill>
                <a:latin typeface="Impact" panose="020B0806030902050204" pitchFamily="34" charset="0"/>
                <a:ea typeface="微软雅黑" panose="020B0503020204020204" pitchFamily="34" charset="-122"/>
                <a:cs typeface="Aparajita" panose="020B0604020202020204" pitchFamily="34" charset="0"/>
              </a:rPr>
              <a:t>MY RESUME</a:t>
            </a:r>
            <a:endParaRPr lang="zh-CN" altLang="en-US" sz="8000" spc="300" dirty="0">
              <a:solidFill>
                <a:schemeClr val="bg1">
                  <a:alpha val="10000"/>
                </a:schemeClr>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23" name="圆角矩形 22"/>
          <p:cNvSpPr/>
          <p:nvPr/>
        </p:nvSpPr>
        <p:spPr>
          <a:xfrm rot="5400000">
            <a:off x="10378600" y="1983627"/>
            <a:ext cx="768023" cy="199791"/>
          </a:xfrm>
          <a:prstGeom prst="roundRect">
            <a:avLst>
              <a:gd name="adj" fmla="val 50000"/>
            </a:avLst>
          </a:prstGeom>
          <a:solidFill>
            <a:srgbClr val="B72B2A"/>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750"/>
                                            <p:tgtEl>
                                              <p:spTgt spid="3"/>
                                            </p:tgtEl>
                                          </p:cBhvr>
                                        </p:animEffect>
                                      </p:childTnLst>
                                    </p:cTn>
                                  </p:par>
                                  <p:par>
                                    <p:cTn id="8" presetID="2" presetClass="entr" presetSubtype="1" fill="hold" grpId="0" nodeType="withEffect" p14:presetBounceEnd="40000">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14:bounceEnd="40000">
                                          <p:cBhvr additive="base">
                                            <p:cTn id="10" dur="750" fill="hold"/>
                                            <p:tgtEl>
                                              <p:spTgt spid="23"/>
                                            </p:tgtEl>
                                            <p:attrNameLst>
                                              <p:attrName>ppt_x</p:attrName>
                                            </p:attrNameLst>
                                          </p:cBhvr>
                                          <p:tavLst>
                                            <p:tav tm="0">
                                              <p:val>
                                                <p:strVal val="#ppt_x"/>
                                              </p:val>
                                            </p:tav>
                                            <p:tav tm="100000">
                                              <p:val>
                                                <p:strVal val="#ppt_x"/>
                                              </p:val>
                                            </p:tav>
                                          </p:tavLst>
                                        </p:anim>
                                        <p:anim calcmode="lin" valueType="num" p14:bounceEnd="40000">
                                          <p:cBhvr additive="base">
                                            <p:cTn id="11" dur="750" fill="hold"/>
                                            <p:tgtEl>
                                              <p:spTgt spid="23"/>
                                            </p:tgtEl>
                                            <p:attrNameLst>
                                              <p:attrName>ppt_y</p:attrName>
                                            </p:attrNameLst>
                                          </p:cBhvr>
                                          <p:tavLst>
                                            <p:tav tm="0">
                                              <p:val>
                                                <p:strVal val="0-#ppt_h/2"/>
                                              </p:val>
                                            </p:tav>
                                            <p:tav tm="100000">
                                              <p:val>
                                                <p:strVal val="#ppt_y"/>
                                              </p:val>
                                            </p:tav>
                                          </p:tavLst>
                                        </p:anim>
                                      </p:childTnLst>
                                    </p:cTn>
                                  </p:par>
                                  <p:par>
                                    <p:cTn id="12" presetID="2" presetClass="entr" presetSubtype="8" fill="hold" grpId="0" nodeType="withEffect" p14:presetBounceEnd="40000">
                                      <p:stCondLst>
                                        <p:cond delay="250"/>
                                      </p:stCondLst>
                                      <p:childTnLst>
                                        <p:set>
                                          <p:cBhvr>
                                            <p:cTn id="13" dur="1" fill="hold">
                                              <p:stCondLst>
                                                <p:cond delay="0"/>
                                              </p:stCondLst>
                                            </p:cTn>
                                            <p:tgtEl>
                                              <p:spTgt spid="5"/>
                                            </p:tgtEl>
                                            <p:attrNameLst>
                                              <p:attrName>style.visibility</p:attrName>
                                            </p:attrNameLst>
                                          </p:cBhvr>
                                          <p:to>
                                            <p:strVal val="visible"/>
                                          </p:to>
                                        </p:set>
                                        <p:anim calcmode="lin" valueType="num" p14:bounceEnd="40000">
                                          <p:cBhvr additive="base">
                                            <p:cTn id="14" dur="10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14:presetBounceEnd="26000">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14:bounceEnd="26000">
                                          <p:cBhvr additive="base">
                                            <p:cTn id="18" dur="1000" fill="hold"/>
                                            <p:tgtEl>
                                              <p:spTgt spid="22"/>
                                            </p:tgtEl>
                                            <p:attrNameLst>
                                              <p:attrName>ppt_x</p:attrName>
                                            </p:attrNameLst>
                                          </p:cBhvr>
                                          <p:tavLst>
                                            <p:tav tm="0">
                                              <p:val>
                                                <p:strVal val="#ppt_x"/>
                                              </p:val>
                                            </p:tav>
                                            <p:tav tm="100000">
                                              <p:val>
                                                <p:strVal val="#ppt_x"/>
                                              </p:val>
                                            </p:tav>
                                          </p:tavLst>
                                        </p:anim>
                                        <p:anim calcmode="lin" valueType="num" p14:bounceEnd="26000">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14:presetBounceEnd="26000">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14:bounceEnd="26000">
                                          <p:cBhvr additive="base">
                                            <p:cTn id="22" dur="1000" fill="hold"/>
                                            <p:tgtEl>
                                              <p:spTgt spid="16"/>
                                            </p:tgtEl>
                                            <p:attrNameLst>
                                              <p:attrName>ppt_x</p:attrName>
                                            </p:attrNameLst>
                                          </p:cBhvr>
                                          <p:tavLst>
                                            <p:tav tm="0">
                                              <p:val>
                                                <p:strVal val="1+#ppt_w/2"/>
                                              </p:val>
                                            </p:tav>
                                            <p:tav tm="100000">
                                              <p:val>
                                                <p:strVal val="#ppt_x"/>
                                              </p:val>
                                            </p:tav>
                                          </p:tavLst>
                                        </p:anim>
                                        <p:anim calcmode="lin" valueType="num" p14:bounceEnd="26000">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 calcmode="lin" valueType="num">
                                          <p:cBhvr>
                                            <p:cTn id="2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1000"/>
                                </p:stCondLst>
                                <p:childTnLst>
                                  <p:par>
                                    <p:cTn id="36" presetID="2" presetClass="entr" presetSubtype="8" fill="hold" grpId="0" nodeType="afterEffect" p14:presetBounceEnd="40000">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14:bounceEnd="40000">
                                          <p:cBhvr additive="base">
                                            <p:cTn id="38" dur="5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2000"/>
                                </p:stCondLst>
                                <p:childTnLst>
                                  <p:par>
                                    <p:cTn id="45" presetID="2" presetClass="entr" presetSubtype="8" fill="hold" grpId="0" nodeType="afterEffect" p14:presetBounceEnd="40000">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14:bounceEnd="40000">
                                          <p:cBhvr additive="base">
                                            <p:cTn id="47" dur="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3000"/>
                                </p:stCondLst>
                                <p:childTnLst>
                                  <p:par>
                                    <p:cTn id="54" presetID="2" presetClass="entr" presetSubtype="8" fill="hold" grpId="0" nodeType="afterEffect" p14:presetBounceEnd="40000">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14:bounceEnd="40000">
                                          <p:cBhvr additive="base">
                                            <p:cTn id="56" dur="5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animBg="1"/>
          <p:bldP spid="11" grpId="0" animBg="1"/>
          <p:bldP spid="12" grpId="0" animBg="1"/>
          <p:bldP spid="15" grpId="0"/>
          <p:bldP spid="22" grpId="0"/>
          <p:bldP spid="2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750"/>
                                            <p:tgtEl>
                                              <p:spTgt spid="3"/>
                                            </p:tgtEl>
                                          </p:cBhvr>
                                        </p:animEffect>
                                      </p:childTnLst>
                                    </p:cTn>
                                  </p:par>
                                  <p:par>
                                    <p:cTn id="8" presetID="2" presetClass="entr" presetSubtype="1"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750" fill="hold"/>
                                            <p:tgtEl>
                                              <p:spTgt spid="23"/>
                                            </p:tgtEl>
                                            <p:attrNameLst>
                                              <p:attrName>ppt_x</p:attrName>
                                            </p:attrNameLst>
                                          </p:cBhvr>
                                          <p:tavLst>
                                            <p:tav tm="0">
                                              <p:val>
                                                <p:strVal val="#ppt_x"/>
                                              </p:val>
                                            </p:tav>
                                            <p:tav tm="100000">
                                              <p:val>
                                                <p:strVal val="#ppt_x"/>
                                              </p:val>
                                            </p:tav>
                                          </p:tavLst>
                                        </p:anim>
                                        <p:anim calcmode="lin" valueType="num">
                                          <p:cBhvr additive="base">
                                            <p:cTn id="11" dur="750" fill="hold"/>
                                            <p:tgtEl>
                                              <p:spTgt spid="23"/>
                                            </p:tgtEl>
                                            <p:attrNameLst>
                                              <p:attrName>ppt_y</p:attrName>
                                            </p:attrNameLst>
                                          </p:cBhvr>
                                          <p:tavLst>
                                            <p:tav tm="0">
                                              <p:val>
                                                <p:strVal val="0-#ppt_h/2"/>
                                              </p:val>
                                            </p:tav>
                                            <p:tav tm="100000">
                                              <p:val>
                                                <p:strVal val="#ppt_y"/>
                                              </p:val>
                                            </p:tav>
                                          </p:tavLst>
                                        </p:anim>
                                      </p:childTnLst>
                                    </p:cTn>
                                  </p:par>
                                  <p:par>
                                    <p:cTn id="12" presetID="2" presetClass="entr" presetSubtype="8"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1000" fill="hold"/>
                                            <p:tgtEl>
                                              <p:spTgt spid="22"/>
                                            </p:tgtEl>
                                            <p:attrNameLst>
                                              <p:attrName>ppt_x</p:attrName>
                                            </p:attrNameLst>
                                          </p:cBhvr>
                                          <p:tavLst>
                                            <p:tav tm="0">
                                              <p:val>
                                                <p:strVal val="#ppt_x"/>
                                              </p:val>
                                            </p:tav>
                                            <p:tav tm="100000">
                                              <p:val>
                                                <p:strVal val="#ppt_x"/>
                                              </p:val>
                                            </p:tav>
                                          </p:tavLst>
                                        </p:anim>
                                        <p:anim calcmode="lin" valueType="num">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1000" fill="hold"/>
                                            <p:tgtEl>
                                              <p:spTgt spid="16"/>
                                            </p:tgtEl>
                                            <p:attrNameLst>
                                              <p:attrName>ppt_x</p:attrName>
                                            </p:attrNameLst>
                                          </p:cBhvr>
                                          <p:tavLst>
                                            <p:tav tm="0">
                                              <p:val>
                                                <p:strVal val="1+#ppt_w/2"/>
                                              </p:val>
                                            </p:tav>
                                            <p:tav tm="100000">
                                              <p:val>
                                                <p:strVal val="#ppt_x"/>
                                              </p:val>
                                            </p:tav>
                                          </p:tavLst>
                                        </p:anim>
                                        <p:anim calcmode="lin" valueType="num">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 calcmode="lin" valueType="num">
                                          <p:cBhvr>
                                            <p:cTn id="2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1000"/>
                                </p:stCondLst>
                                <p:childTnLst>
                                  <p:par>
                                    <p:cTn id="36" presetID="2" presetClass="entr" presetSubtype="8"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0-#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2000"/>
                                </p:stCondLst>
                                <p:childTnLst>
                                  <p:par>
                                    <p:cTn id="45" presetID="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0-#ppt_w/2"/>
                                              </p:val>
                                            </p:tav>
                                            <p:tav tm="100000">
                                              <p:val>
                                                <p:strVal val="#ppt_x"/>
                                              </p:val>
                                            </p:tav>
                                          </p:tavLst>
                                        </p:anim>
                                        <p:anim calcmode="lin" valueType="num">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3000"/>
                                </p:stCondLst>
                                <p:childTnLst>
                                  <p:par>
                                    <p:cTn id="54" presetID="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0-#ppt_w/2"/>
                                              </p:val>
                                            </p:tav>
                                            <p:tav tm="100000">
                                              <p:val>
                                                <p:strVal val="#ppt_x"/>
                                              </p:val>
                                            </p:tav>
                                          </p:tavLst>
                                        </p:anim>
                                        <p:anim calcmode="lin" valueType="num">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animBg="1"/>
          <p:bldP spid="11" grpId="0" animBg="1"/>
          <p:bldP spid="12" grpId="0" animBg="1"/>
          <p:bldP spid="15" grpId="0"/>
          <p:bldP spid="22" grpId="0"/>
          <p:bldP spid="23"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15"/>
          <p:cNvSpPr/>
          <p:nvPr/>
        </p:nvSpPr>
        <p:spPr>
          <a:xfrm>
            <a:off x="927099" y="4446740"/>
            <a:ext cx="10322793" cy="1954060"/>
          </a:xfrm>
          <a:prstGeom prst="roundRect">
            <a:avLst>
              <a:gd name="adj" fmla="val 7143"/>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52C35"/>
              </a:solidFill>
            </a:endParaRPr>
          </a:p>
        </p:txBody>
      </p:sp>
      <p:pic>
        <p:nvPicPr>
          <p:cNvPr id="34" name="Picture 2" descr="L:\下载\千图网_纽带_图片编号11184944\未标题-1.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889137" y="2054803"/>
            <a:ext cx="1977159" cy="4828249"/>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组合 14"/>
          <p:cNvGrpSpPr/>
          <p:nvPr/>
        </p:nvGrpSpPr>
        <p:grpSpPr>
          <a:xfrm>
            <a:off x="1553410" y="5362834"/>
            <a:ext cx="3419445" cy="312008"/>
            <a:chOff x="1445343" y="5687414"/>
            <a:chExt cx="3419445" cy="312008"/>
          </a:xfrm>
        </p:grpSpPr>
        <p:sp>
          <p:nvSpPr>
            <p:cNvPr id="47" name="Freeform 7"/>
            <p:cNvSpPr>
              <a:spLocks noEditPoints="1"/>
            </p:cNvSpPr>
            <p:nvPr/>
          </p:nvSpPr>
          <p:spPr bwMode="auto">
            <a:xfrm>
              <a:off x="1445343" y="5727728"/>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B72B2A"/>
            </a:solidFill>
            <a:ln>
              <a:noFill/>
            </a:ln>
          </p:spPr>
          <p:txBody>
            <a:bodyPr vert="horz" wrap="square" lIns="91440" tIns="45720" rIns="91440" bIns="45720" numCol="1" anchor="t" anchorCtr="0" compatLnSpc="1"/>
            <a:lstStyle/>
            <a:p>
              <a:endParaRPr lang="zh-CN" altLang="en-US">
                <a:solidFill>
                  <a:srgbClr val="252C35"/>
                </a:solidFill>
              </a:endParaRPr>
            </a:p>
          </p:txBody>
        </p:sp>
        <p:sp>
          <p:nvSpPr>
            <p:cNvPr id="48" name="TextBox 45"/>
            <p:cNvSpPr txBox="1"/>
            <p:nvPr/>
          </p:nvSpPr>
          <p:spPr>
            <a:xfrm>
              <a:off x="1654421" y="5687414"/>
              <a:ext cx="979218" cy="312008"/>
            </a:xfrm>
            <a:prstGeom prst="rect">
              <a:avLst/>
            </a:prstGeom>
            <a:noFill/>
          </p:spPr>
          <p:txBody>
            <a:bodyPr wrap="square" rtlCol="0">
              <a:spAutoFit/>
            </a:bodyPr>
            <a:lstStyle/>
            <a:p>
              <a:pPr>
                <a:lnSpc>
                  <a:spcPct val="120000"/>
                </a:lnSpc>
              </a:pPr>
              <a:r>
                <a:rPr lang="en-US" altLang="zh-CN" sz="1300" b="1" dirty="0" smtClean="0">
                  <a:solidFill>
                    <a:srgbClr val="252C35"/>
                  </a:solidFill>
                  <a:latin typeface="微软雅黑" panose="020B0503020204020204" pitchFamily="34" charset="-122"/>
                  <a:ea typeface="微软雅黑" panose="020B0503020204020204" pitchFamily="34" charset="-122"/>
                </a:rPr>
                <a:t>2020.10</a:t>
              </a:r>
              <a:endParaRPr lang="zh-CN" altLang="en-US" sz="1300" b="1" dirty="0">
                <a:solidFill>
                  <a:srgbClr val="252C35"/>
                </a:solidFill>
                <a:latin typeface="微软雅黑" panose="020B0503020204020204" pitchFamily="34" charset="-122"/>
                <a:ea typeface="微软雅黑" panose="020B0503020204020204" pitchFamily="34" charset="-122"/>
              </a:endParaRPr>
            </a:p>
          </p:txBody>
        </p:sp>
        <p:sp>
          <p:nvSpPr>
            <p:cNvPr id="49" name="TextBox 67"/>
            <p:cNvSpPr txBox="1"/>
            <p:nvPr/>
          </p:nvSpPr>
          <p:spPr>
            <a:xfrm>
              <a:off x="2445410" y="5701269"/>
              <a:ext cx="2419378" cy="295145"/>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输入</a:t>
              </a:r>
              <a:r>
                <a:rPr lang="zh-CN" altLang="en-US" sz="1200" dirty="0" smtClean="0">
                  <a:solidFill>
                    <a:srgbClr val="252C35"/>
                  </a:solidFill>
                  <a:latin typeface="微软雅黑" panose="020B0503020204020204" pitchFamily="34" charset="-122"/>
                  <a:ea typeface="微软雅黑" panose="020B0503020204020204" pitchFamily="34" charset="-122"/>
                </a:rPr>
                <a:t>你获得的年度奖项名称</a:t>
              </a:r>
              <a:endParaRPr lang="zh-CN" altLang="en-US" sz="1200" dirty="0">
                <a:solidFill>
                  <a:srgbClr val="252C35"/>
                </a:solidFill>
                <a:latin typeface="微软雅黑" panose="020B0503020204020204" pitchFamily="34" charset="-122"/>
                <a:ea typeface="微软雅黑" panose="020B0503020204020204" pitchFamily="34" charset="-122"/>
              </a:endParaRPr>
            </a:p>
          </p:txBody>
        </p:sp>
      </p:grpSp>
      <p:sp>
        <p:nvSpPr>
          <p:cNvPr id="70" name="MH_Desc_1"/>
          <p:cNvSpPr txBox="1">
            <a:spLocks noChangeArrowheads="1"/>
          </p:cNvSpPr>
          <p:nvPr>
            <p:custDataLst>
              <p:tags r:id="rId2"/>
            </p:custDataLst>
          </p:nvPr>
        </p:nvSpPr>
        <p:spPr bwMode="auto">
          <a:xfrm>
            <a:off x="1488780" y="4680574"/>
            <a:ext cx="6866449" cy="604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lnSpc>
                <a:spcPct val="150000"/>
              </a:lnSpc>
              <a:defRPr/>
            </a:pPr>
            <a:r>
              <a:rPr lang="zh-CN" altLang="en-US" sz="1000" dirty="0">
                <a:solidFill>
                  <a:srgbClr val="252C35"/>
                </a:solidFill>
                <a:latin typeface="微软雅黑" panose="020B0503020204020204" pitchFamily="34" charset="-122"/>
                <a:cs typeface="+mn-ea"/>
                <a:sym typeface="+mn-lt"/>
              </a:rPr>
              <a:t>您的内容打在这里，或者通过复制您的文本后，在此框中选择粘贴，并选择只保留文字。您的内容打在</a:t>
            </a:r>
            <a:r>
              <a:rPr lang="zh-CN" altLang="en-US" sz="1000" dirty="0" smtClean="0">
                <a:solidFill>
                  <a:srgbClr val="252C35"/>
                </a:solidFill>
                <a:latin typeface="微软雅黑" panose="020B0503020204020204" pitchFamily="34" charset="-122"/>
                <a:cs typeface="+mn-ea"/>
                <a:sym typeface="+mn-lt"/>
              </a:rPr>
              <a:t>这里或者</a:t>
            </a:r>
            <a:r>
              <a:rPr lang="zh-CN" altLang="en-US" sz="1000" dirty="0">
                <a:solidFill>
                  <a:srgbClr val="252C35"/>
                </a:solidFill>
                <a:latin typeface="微软雅黑" panose="020B0503020204020204" pitchFamily="34" charset="-122"/>
                <a:cs typeface="+mn-ea"/>
                <a:sym typeface="+mn-lt"/>
              </a:rPr>
              <a:t>通过复制您的文本后，在此框中选择粘贴，并选择只保留文字</a:t>
            </a:r>
            <a:r>
              <a:rPr lang="zh-CN" altLang="en-US" sz="1000" dirty="0" smtClean="0">
                <a:solidFill>
                  <a:srgbClr val="252C35"/>
                </a:solidFill>
                <a:latin typeface="微软雅黑" panose="020B0503020204020204" pitchFamily="34" charset="-122"/>
                <a:cs typeface="+mn-ea"/>
                <a:sym typeface="+mn-lt"/>
              </a:rPr>
              <a:t>。</a:t>
            </a:r>
            <a:endParaRPr lang="zh-CN" altLang="en-US" sz="1000" dirty="0">
              <a:solidFill>
                <a:srgbClr val="252C35"/>
              </a:solidFill>
              <a:latin typeface="微软雅黑" panose="020B0503020204020204" pitchFamily="34" charset="-122"/>
              <a:cs typeface="+mn-ea"/>
              <a:sym typeface="+mn-lt"/>
            </a:endParaRPr>
          </a:p>
        </p:txBody>
      </p:sp>
      <p:grpSp>
        <p:nvGrpSpPr>
          <p:cNvPr id="71" name="组合 70"/>
          <p:cNvGrpSpPr/>
          <p:nvPr/>
        </p:nvGrpSpPr>
        <p:grpSpPr>
          <a:xfrm>
            <a:off x="2451058" y="1999978"/>
            <a:ext cx="1328810" cy="1653632"/>
            <a:chOff x="3672843" y="1413075"/>
            <a:chExt cx="2160000" cy="2688000"/>
          </a:xfrm>
        </p:grpSpPr>
        <p:sp>
          <p:nvSpPr>
            <p:cNvPr id="72" name="MH_Other_1"/>
            <p:cNvSpPr/>
            <p:nvPr>
              <p:custDataLst>
                <p:tags r:id="rId3"/>
              </p:custDataLst>
            </p:nvPr>
          </p:nvSpPr>
          <p:spPr>
            <a:xfrm>
              <a:off x="3672843" y="1413075"/>
              <a:ext cx="2160000" cy="2688000"/>
            </a:xfrm>
            <a:prstGeom prst="rect">
              <a:avLst/>
            </a:prstGeom>
            <a:solidFill>
              <a:schemeClr val="bg1"/>
            </a:solidFill>
            <a:ln w="12700">
              <a:solidFill>
                <a:srgbClr val="FDB21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73" name="MH_Other_1"/>
            <p:cNvSpPr>
              <a:spLocks noChangeAspect="1"/>
            </p:cNvSpPr>
            <p:nvPr>
              <p:custDataLst>
                <p:tags r:id="rId4"/>
              </p:custDataLst>
            </p:nvPr>
          </p:nvSpPr>
          <p:spPr>
            <a:xfrm>
              <a:off x="3837984" y="1594724"/>
              <a:ext cx="1829717" cy="2324785"/>
            </a:xfrm>
            <a:prstGeom prst="rect">
              <a:avLst/>
            </a:prstGeom>
            <a:blipFill>
              <a:blip r:embed="rId5"/>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74" name="组合 73"/>
          <p:cNvGrpSpPr/>
          <p:nvPr/>
        </p:nvGrpSpPr>
        <p:grpSpPr>
          <a:xfrm>
            <a:off x="3838585" y="1668499"/>
            <a:ext cx="1873284" cy="2331198"/>
            <a:chOff x="6590489" y="1413075"/>
            <a:chExt cx="2160000" cy="2688000"/>
          </a:xfrm>
        </p:grpSpPr>
        <p:sp>
          <p:nvSpPr>
            <p:cNvPr id="75" name="MH_Other_2"/>
            <p:cNvSpPr/>
            <p:nvPr>
              <p:custDataLst>
                <p:tags r:id="rId6"/>
              </p:custDataLst>
            </p:nvPr>
          </p:nvSpPr>
          <p:spPr>
            <a:xfrm>
              <a:off x="6590489" y="1413075"/>
              <a:ext cx="2160000" cy="2688000"/>
            </a:xfrm>
            <a:prstGeom prst="rect">
              <a:avLst/>
            </a:prstGeom>
            <a:solidFill>
              <a:schemeClr val="bg1"/>
            </a:solidFill>
            <a:ln w="12700">
              <a:solidFill>
                <a:srgbClr val="FDB21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76" name="MH_Other_1"/>
            <p:cNvSpPr>
              <a:spLocks noChangeAspect="1"/>
            </p:cNvSpPr>
            <p:nvPr>
              <p:custDataLst>
                <p:tags r:id="rId7"/>
              </p:custDataLst>
            </p:nvPr>
          </p:nvSpPr>
          <p:spPr>
            <a:xfrm>
              <a:off x="6755631" y="1594724"/>
              <a:ext cx="1829717" cy="2324785"/>
            </a:xfrm>
            <a:prstGeom prst="rect">
              <a:avLst/>
            </a:prstGeom>
            <a:blipFill>
              <a:blip r:embed="rId8"/>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77" name="组合 76"/>
          <p:cNvGrpSpPr/>
          <p:nvPr/>
        </p:nvGrpSpPr>
        <p:grpSpPr>
          <a:xfrm>
            <a:off x="5770586" y="1999978"/>
            <a:ext cx="1328810" cy="1653632"/>
            <a:chOff x="9397669" y="1413075"/>
            <a:chExt cx="2160000" cy="2688000"/>
          </a:xfrm>
        </p:grpSpPr>
        <p:sp>
          <p:nvSpPr>
            <p:cNvPr id="78" name="MH_Other_1"/>
            <p:cNvSpPr/>
            <p:nvPr>
              <p:custDataLst>
                <p:tags r:id="rId9"/>
              </p:custDataLst>
            </p:nvPr>
          </p:nvSpPr>
          <p:spPr>
            <a:xfrm>
              <a:off x="9397669" y="1413075"/>
              <a:ext cx="2160000" cy="2688000"/>
            </a:xfrm>
            <a:prstGeom prst="rect">
              <a:avLst/>
            </a:prstGeom>
            <a:solidFill>
              <a:schemeClr val="bg1"/>
            </a:solidFill>
            <a:ln w="12700">
              <a:solidFill>
                <a:srgbClr val="FDB21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79" name="MH_Other_1"/>
            <p:cNvSpPr>
              <a:spLocks noChangeAspect="1"/>
            </p:cNvSpPr>
            <p:nvPr>
              <p:custDataLst>
                <p:tags r:id="rId10"/>
              </p:custDataLst>
            </p:nvPr>
          </p:nvSpPr>
          <p:spPr>
            <a:xfrm>
              <a:off x="9562811" y="1594724"/>
              <a:ext cx="1829717" cy="2324785"/>
            </a:xfrm>
            <a:prstGeom prst="rect">
              <a:avLst/>
            </a:prstGeom>
            <a:blipFill>
              <a:blip r:embed="rId11"/>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2" name="组合 1"/>
          <p:cNvGrpSpPr/>
          <p:nvPr/>
        </p:nvGrpSpPr>
        <p:grpSpPr>
          <a:xfrm>
            <a:off x="1352258" y="4208391"/>
            <a:ext cx="1854405" cy="409241"/>
            <a:chOff x="1352258" y="4208391"/>
            <a:chExt cx="1854405" cy="409241"/>
          </a:xfrm>
          <a:effectLst>
            <a:outerShdw blurRad="190500" dist="63500" dir="2700000" algn="tl" rotWithShape="0">
              <a:prstClr val="black">
                <a:alpha val="25000"/>
              </a:prstClr>
            </a:outerShdw>
          </a:effectLst>
        </p:grpSpPr>
        <p:sp>
          <p:nvSpPr>
            <p:cNvPr id="7" name="圆角矩形 6"/>
            <p:cNvSpPr/>
            <p:nvPr/>
          </p:nvSpPr>
          <p:spPr>
            <a:xfrm>
              <a:off x="1352258" y="4208391"/>
              <a:ext cx="1854405" cy="409241"/>
            </a:xfrm>
            <a:prstGeom prst="roundRect">
              <a:avLst>
                <a:gd name="adj" fmla="val 50000"/>
              </a:avLst>
            </a:pr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79"/>
            <p:cNvSpPr/>
            <p:nvPr/>
          </p:nvSpPr>
          <p:spPr>
            <a:xfrm>
              <a:off x="1565097" y="4266229"/>
              <a:ext cx="1466202"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斩获荣誉殊荣</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82" name="组合 81"/>
          <p:cNvGrpSpPr/>
          <p:nvPr/>
        </p:nvGrpSpPr>
        <p:grpSpPr>
          <a:xfrm>
            <a:off x="1553410" y="5652052"/>
            <a:ext cx="3419445" cy="312008"/>
            <a:chOff x="1445343" y="5687414"/>
            <a:chExt cx="3419445" cy="312008"/>
          </a:xfrm>
        </p:grpSpPr>
        <p:sp>
          <p:nvSpPr>
            <p:cNvPr id="83" name="Freeform 7"/>
            <p:cNvSpPr>
              <a:spLocks noEditPoints="1"/>
            </p:cNvSpPr>
            <p:nvPr/>
          </p:nvSpPr>
          <p:spPr bwMode="auto">
            <a:xfrm>
              <a:off x="1445343" y="5727728"/>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B72B2A"/>
            </a:solidFill>
            <a:ln>
              <a:noFill/>
            </a:ln>
          </p:spPr>
          <p:txBody>
            <a:bodyPr vert="horz" wrap="square" lIns="91440" tIns="45720" rIns="91440" bIns="45720" numCol="1" anchor="t" anchorCtr="0" compatLnSpc="1"/>
            <a:lstStyle/>
            <a:p>
              <a:endParaRPr lang="zh-CN" altLang="en-US">
                <a:solidFill>
                  <a:srgbClr val="252C35"/>
                </a:solidFill>
              </a:endParaRPr>
            </a:p>
          </p:txBody>
        </p:sp>
        <p:sp>
          <p:nvSpPr>
            <p:cNvPr id="84" name="TextBox 45"/>
            <p:cNvSpPr txBox="1"/>
            <p:nvPr/>
          </p:nvSpPr>
          <p:spPr>
            <a:xfrm>
              <a:off x="1654421" y="5687414"/>
              <a:ext cx="979218" cy="312008"/>
            </a:xfrm>
            <a:prstGeom prst="rect">
              <a:avLst/>
            </a:prstGeom>
            <a:noFill/>
          </p:spPr>
          <p:txBody>
            <a:bodyPr wrap="square" rtlCol="0">
              <a:spAutoFit/>
            </a:bodyPr>
            <a:lstStyle/>
            <a:p>
              <a:pPr>
                <a:lnSpc>
                  <a:spcPct val="120000"/>
                </a:lnSpc>
              </a:pPr>
              <a:r>
                <a:rPr lang="en-US" altLang="zh-CN" sz="1300" b="1" dirty="0" smtClean="0">
                  <a:solidFill>
                    <a:srgbClr val="252C35"/>
                  </a:solidFill>
                  <a:latin typeface="微软雅黑" panose="020B0503020204020204" pitchFamily="34" charset="-122"/>
                  <a:ea typeface="微软雅黑" panose="020B0503020204020204" pitchFamily="34" charset="-122"/>
                </a:rPr>
                <a:t>2020.10</a:t>
              </a:r>
              <a:endParaRPr lang="zh-CN" altLang="en-US" sz="1300" b="1" dirty="0">
                <a:solidFill>
                  <a:srgbClr val="252C35"/>
                </a:solidFill>
                <a:latin typeface="微软雅黑" panose="020B0503020204020204" pitchFamily="34" charset="-122"/>
                <a:ea typeface="微软雅黑" panose="020B0503020204020204" pitchFamily="34" charset="-122"/>
              </a:endParaRPr>
            </a:p>
          </p:txBody>
        </p:sp>
        <p:sp>
          <p:nvSpPr>
            <p:cNvPr id="85" name="TextBox 67"/>
            <p:cNvSpPr txBox="1"/>
            <p:nvPr/>
          </p:nvSpPr>
          <p:spPr>
            <a:xfrm>
              <a:off x="2445410" y="5701269"/>
              <a:ext cx="2419378" cy="295145"/>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输入</a:t>
              </a:r>
              <a:r>
                <a:rPr lang="zh-CN" altLang="en-US" sz="1200" dirty="0" smtClean="0">
                  <a:solidFill>
                    <a:srgbClr val="252C35"/>
                  </a:solidFill>
                  <a:latin typeface="微软雅黑" panose="020B0503020204020204" pitchFamily="34" charset="-122"/>
                  <a:ea typeface="微软雅黑" panose="020B0503020204020204" pitchFamily="34" charset="-122"/>
                </a:rPr>
                <a:t>你获得的年度奖项名称</a:t>
              </a:r>
              <a:endParaRPr lang="zh-CN" altLang="en-US" sz="1200" dirty="0">
                <a:solidFill>
                  <a:srgbClr val="252C35"/>
                </a:solidFill>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1553410" y="5941270"/>
            <a:ext cx="3419445" cy="312008"/>
            <a:chOff x="1445343" y="5687414"/>
            <a:chExt cx="3419445" cy="312008"/>
          </a:xfrm>
        </p:grpSpPr>
        <p:sp>
          <p:nvSpPr>
            <p:cNvPr id="87" name="Freeform 7"/>
            <p:cNvSpPr>
              <a:spLocks noEditPoints="1"/>
            </p:cNvSpPr>
            <p:nvPr/>
          </p:nvSpPr>
          <p:spPr bwMode="auto">
            <a:xfrm>
              <a:off x="1445343" y="5727728"/>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B72B2A"/>
            </a:solidFill>
            <a:ln>
              <a:noFill/>
            </a:ln>
          </p:spPr>
          <p:txBody>
            <a:bodyPr vert="horz" wrap="square" lIns="91440" tIns="45720" rIns="91440" bIns="45720" numCol="1" anchor="t" anchorCtr="0" compatLnSpc="1"/>
            <a:lstStyle/>
            <a:p>
              <a:endParaRPr lang="zh-CN" altLang="en-US">
                <a:solidFill>
                  <a:srgbClr val="252C35"/>
                </a:solidFill>
              </a:endParaRPr>
            </a:p>
          </p:txBody>
        </p:sp>
        <p:sp>
          <p:nvSpPr>
            <p:cNvPr id="88" name="TextBox 45"/>
            <p:cNvSpPr txBox="1"/>
            <p:nvPr/>
          </p:nvSpPr>
          <p:spPr>
            <a:xfrm>
              <a:off x="1654421" y="5687414"/>
              <a:ext cx="979218" cy="312008"/>
            </a:xfrm>
            <a:prstGeom prst="rect">
              <a:avLst/>
            </a:prstGeom>
            <a:noFill/>
          </p:spPr>
          <p:txBody>
            <a:bodyPr wrap="square" rtlCol="0">
              <a:spAutoFit/>
            </a:bodyPr>
            <a:lstStyle/>
            <a:p>
              <a:pPr>
                <a:lnSpc>
                  <a:spcPct val="120000"/>
                </a:lnSpc>
              </a:pPr>
              <a:r>
                <a:rPr lang="en-US" altLang="zh-CN" sz="1300" b="1" dirty="0" smtClean="0">
                  <a:solidFill>
                    <a:srgbClr val="252C35"/>
                  </a:solidFill>
                  <a:latin typeface="微软雅黑" panose="020B0503020204020204" pitchFamily="34" charset="-122"/>
                  <a:ea typeface="微软雅黑" panose="020B0503020204020204" pitchFamily="34" charset="-122"/>
                </a:rPr>
                <a:t>2020.10</a:t>
              </a:r>
              <a:endParaRPr lang="zh-CN" altLang="en-US" sz="1300" b="1" dirty="0">
                <a:solidFill>
                  <a:srgbClr val="252C35"/>
                </a:solidFill>
                <a:latin typeface="微软雅黑" panose="020B0503020204020204" pitchFamily="34" charset="-122"/>
                <a:ea typeface="微软雅黑" panose="020B0503020204020204" pitchFamily="34" charset="-122"/>
              </a:endParaRPr>
            </a:p>
          </p:txBody>
        </p:sp>
        <p:sp>
          <p:nvSpPr>
            <p:cNvPr id="89" name="TextBox 67"/>
            <p:cNvSpPr txBox="1"/>
            <p:nvPr/>
          </p:nvSpPr>
          <p:spPr>
            <a:xfrm>
              <a:off x="2445410" y="5701269"/>
              <a:ext cx="2419378" cy="295145"/>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输入</a:t>
              </a:r>
              <a:r>
                <a:rPr lang="zh-CN" altLang="en-US" sz="1200" dirty="0" smtClean="0">
                  <a:solidFill>
                    <a:srgbClr val="252C35"/>
                  </a:solidFill>
                  <a:latin typeface="微软雅黑" panose="020B0503020204020204" pitchFamily="34" charset="-122"/>
                  <a:ea typeface="微软雅黑" panose="020B0503020204020204" pitchFamily="34" charset="-122"/>
                </a:rPr>
                <a:t>你获得的年度奖项名称</a:t>
              </a:r>
              <a:endParaRPr lang="zh-CN" altLang="en-US" sz="1200" dirty="0">
                <a:solidFill>
                  <a:srgbClr val="252C35"/>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5261114" y="5362834"/>
            <a:ext cx="3419445" cy="312008"/>
            <a:chOff x="1445343" y="5687414"/>
            <a:chExt cx="3419445" cy="312008"/>
          </a:xfrm>
        </p:grpSpPr>
        <p:sp>
          <p:nvSpPr>
            <p:cNvPr id="91" name="Freeform 7"/>
            <p:cNvSpPr>
              <a:spLocks noEditPoints="1"/>
            </p:cNvSpPr>
            <p:nvPr/>
          </p:nvSpPr>
          <p:spPr bwMode="auto">
            <a:xfrm>
              <a:off x="1445343" y="5727728"/>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B72B2A"/>
            </a:solidFill>
            <a:ln>
              <a:noFill/>
            </a:ln>
          </p:spPr>
          <p:txBody>
            <a:bodyPr vert="horz" wrap="square" lIns="91440" tIns="45720" rIns="91440" bIns="45720" numCol="1" anchor="t" anchorCtr="0" compatLnSpc="1"/>
            <a:lstStyle/>
            <a:p>
              <a:endParaRPr lang="zh-CN" altLang="en-US">
                <a:solidFill>
                  <a:srgbClr val="252C35"/>
                </a:solidFill>
              </a:endParaRPr>
            </a:p>
          </p:txBody>
        </p:sp>
        <p:sp>
          <p:nvSpPr>
            <p:cNvPr id="92" name="TextBox 45"/>
            <p:cNvSpPr txBox="1"/>
            <p:nvPr/>
          </p:nvSpPr>
          <p:spPr>
            <a:xfrm>
              <a:off x="1654421" y="5687414"/>
              <a:ext cx="979218" cy="312008"/>
            </a:xfrm>
            <a:prstGeom prst="rect">
              <a:avLst/>
            </a:prstGeom>
            <a:noFill/>
          </p:spPr>
          <p:txBody>
            <a:bodyPr wrap="square" rtlCol="0">
              <a:spAutoFit/>
            </a:bodyPr>
            <a:lstStyle/>
            <a:p>
              <a:pPr>
                <a:lnSpc>
                  <a:spcPct val="120000"/>
                </a:lnSpc>
              </a:pPr>
              <a:r>
                <a:rPr lang="en-US" altLang="zh-CN" sz="1300" b="1" dirty="0" smtClean="0">
                  <a:solidFill>
                    <a:srgbClr val="252C35"/>
                  </a:solidFill>
                  <a:latin typeface="微软雅黑" panose="020B0503020204020204" pitchFamily="34" charset="-122"/>
                  <a:ea typeface="微软雅黑" panose="020B0503020204020204" pitchFamily="34" charset="-122"/>
                </a:rPr>
                <a:t>2020.10</a:t>
              </a:r>
              <a:endParaRPr lang="zh-CN" altLang="en-US" sz="1300" b="1" dirty="0">
                <a:solidFill>
                  <a:srgbClr val="252C35"/>
                </a:solidFill>
                <a:latin typeface="微软雅黑" panose="020B0503020204020204" pitchFamily="34" charset="-122"/>
                <a:ea typeface="微软雅黑" panose="020B0503020204020204" pitchFamily="34" charset="-122"/>
              </a:endParaRPr>
            </a:p>
          </p:txBody>
        </p:sp>
        <p:sp>
          <p:nvSpPr>
            <p:cNvPr id="93" name="TextBox 67"/>
            <p:cNvSpPr txBox="1"/>
            <p:nvPr/>
          </p:nvSpPr>
          <p:spPr>
            <a:xfrm>
              <a:off x="2445410" y="5701269"/>
              <a:ext cx="2419378" cy="295145"/>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输入</a:t>
              </a:r>
              <a:r>
                <a:rPr lang="zh-CN" altLang="en-US" sz="1200" dirty="0" smtClean="0">
                  <a:solidFill>
                    <a:srgbClr val="252C35"/>
                  </a:solidFill>
                  <a:latin typeface="微软雅黑" panose="020B0503020204020204" pitchFamily="34" charset="-122"/>
                  <a:ea typeface="微软雅黑" panose="020B0503020204020204" pitchFamily="34" charset="-122"/>
                </a:rPr>
                <a:t>你获得的年度奖项名称</a:t>
              </a:r>
              <a:endParaRPr lang="zh-CN" altLang="en-US" sz="1200" dirty="0">
                <a:solidFill>
                  <a:srgbClr val="252C35"/>
                </a:solidFill>
                <a:latin typeface="微软雅黑" panose="020B0503020204020204" pitchFamily="34" charset="-122"/>
                <a:ea typeface="微软雅黑" panose="020B0503020204020204" pitchFamily="34" charset="-122"/>
              </a:endParaRPr>
            </a:p>
          </p:txBody>
        </p:sp>
      </p:grpSp>
      <p:grpSp>
        <p:nvGrpSpPr>
          <p:cNvPr id="94" name="组合 93"/>
          <p:cNvGrpSpPr/>
          <p:nvPr/>
        </p:nvGrpSpPr>
        <p:grpSpPr>
          <a:xfrm>
            <a:off x="5261114" y="5652052"/>
            <a:ext cx="3419445" cy="312008"/>
            <a:chOff x="1445343" y="5687414"/>
            <a:chExt cx="3419445" cy="312008"/>
          </a:xfrm>
        </p:grpSpPr>
        <p:sp>
          <p:nvSpPr>
            <p:cNvPr id="95" name="Freeform 7"/>
            <p:cNvSpPr>
              <a:spLocks noEditPoints="1"/>
            </p:cNvSpPr>
            <p:nvPr/>
          </p:nvSpPr>
          <p:spPr bwMode="auto">
            <a:xfrm>
              <a:off x="1445343" y="5727728"/>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B72B2A"/>
            </a:solidFill>
            <a:ln>
              <a:noFill/>
            </a:ln>
          </p:spPr>
          <p:txBody>
            <a:bodyPr vert="horz" wrap="square" lIns="91440" tIns="45720" rIns="91440" bIns="45720" numCol="1" anchor="t" anchorCtr="0" compatLnSpc="1"/>
            <a:lstStyle/>
            <a:p>
              <a:endParaRPr lang="zh-CN" altLang="en-US">
                <a:solidFill>
                  <a:srgbClr val="252C35"/>
                </a:solidFill>
              </a:endParaRPr>
            </a:p>
          </p:txBody>
        </p:sp>
        <p:sp>
          <p:nvSpPr>
            <p:cNvPr id="96" name="TextBox 45"/>
            <p:cNvSpPr txBox="1"/>
            <p:nvPr/>
          </p:nvSpPr>
          <p:spPr>
            <a:xfrm>
              <a:off x="1654421" y="5687414"/>
              <a:ext cx="979218" cy="312008"/>
            </a:xfrm>
            <a:prstGeom prst="rect">
              <a:avLst/>
            </a:prstGeom>
            <a:noFill/>
          </p:spPr>
          <p:txBody>
            <a:bodyPr wrap="square" rtlCol="0">
              <a:spAutoFit/>
            </a:bodyPr>
            <a:lstStyle/>
            <a:p>
              <a:pPr>
                <a:lnSpc>
                  <a:spcPct val="120000"/>
                </a:lnSpc>
              </a:pPr>
              <a:r>
                <a:rPr lang="en-US" altLang="zh-CN" sz="1300" b="1" dirty="0" smtClean="0">
                  <a:solidFill>
                    <a:srgbClr val="252C35"/>
                  </a:solidFill>
                  <a:latin typeface="微软雅黑" panose="020B0503020204020204" pitchFamily="34" charset="-122"/>
                  <a:ea typeface="微软雅黑" panose="020B0503020204020204" pitchFamily="34" charset="-122"/>
                </a:rPr>
                <a:t>2020.10</a:t>
              </a:r>
              <a:endParaRPr lang="zh-CN" altLang="en-US" sz="1300" b="1" dirty="0">
                <a:solidFill>
                  <a:srgbClr val="252C35"/>
                </a:solidFill>
                <a:latin typeface="微软雅黑" panose="020B0503020204020204" pitchFamily="34" charset="-122"/>
                <a:ea typeface="微软雅黑" panose="020B0503020204020204" pitchFamily="34" charset="-122"/>
              </a:endParaRPr>
            </a:p>
          </p:txBody>
        </p:sp>
        <p:sp>
          <p:nvSpPr>
            <p:cNvPr id="97" name="TextBox 67"/>
            <p:cNvSpPr txBox="1"/>
            <p:nvPr/>
          </p:nvSpPr>
          <p:spPr>
            <a:xfrm>
              <a:off x="2445410" y="5701269"/>
              <a:ext cx="2419378" cy="295145"/>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输入</a:t>
              </a:r>
              <a:r>
                <a:rPr lang="zh-CN" altLang="en-US" sz="1200" dirty="0" smtClean="0">
                  <a:solidFill>
                    <a:srgbClr val="252C35"/>
                  </a:solidFill>
                  <a:latin typeface="微软雅黑" panose="020B0503020204020204" pitchFamily="34" charset="-122"/>
                  <a:ea typeface="微软雅黑" panose="020B0503020204020204" pitchFamily="34" charset="-122"/>
                </a:rPr>
                <a:t>你获得的年度奖项名称</a:t>
              </a:r>
              <a:endParaRPr lang="zh-CN" altLang="en-US" sz="1200" dirty="0">
                <a:solidFill>
                  <a:srgbClr val="252C35"/>
                </a:solidFill>
                <a:latin typeface="微软雅黑" panose="020B0503020204020204" pitchFamily="34" charset="-122"/>
                <a:ea typeface="微软雅黑" panose="020B0503020204020204" pitchFamily="34" charset="-122"/>
              </a:endParaRPr>
            </a:p>
          </p:txBody>
        </p:sp>
      </p:grpSp>
      <p:grpSp>
        <p:nvGrpSpPr>
          <p:cNvPr id="98" name="组合 97"/>
          <p:cNvGrpSpPr/>
          <p:nvPr/>
        </p:nvGrpSpPr>
        <p:grpSpPr>
          <a:xfrm>
            <a:off x="5261114" y="5941270"/>
            <a:ext cx="3419445" cy="312008"/>
            <a:chOff x="1445343" y="5687414"/>
            <a:chExt cx="3419445" cy="312008"/>
          </a:xfrm>
        </p:grpSpPr>
        <p:sp>
          <p:nvSpPr>
            <p:cNvPr id="99" name="Freeform 7"/>
            <p:cNvSpPr>
              <a:spLocks noEditPoints="1"/>
            </p:cNvSpPr>
            <p:nvPr/>
          </p:nvSpPr>
          <p:spPr bwMode="auto">
            <a:xfrm>
              <a:off x="1445343" y="5727728"/>
              <a:ext cx="171524" cy="220796"/>
            </a:xfrm>
            <a:custGeom>
              <a:avLst/>
              <a:gdLst>
                <a:gd name="T0" fmla="*/ 1009 w 1630"/>
                <a:gd name="T1" fmla="*/ 1682 h 2101"/>
                <a:gd name="T2" fmla="*/ 804 w 1630"/>
                <a:gd name="T3" fmla="*/ 1215 h 2101"/>
                <a:gd name="T4" fmla="*/ 120 w 1630"/>
                <a:gd name="T5" fmla="*/ 1550 h 2101"/>
                <a:gd name="T6" fmla="*/ 410 w 1630"/>
                <a:gd name="T7" fmla="*/ 1096 h 2101"/>
                <a:gd name="T8" fmla="*/ 529 w 1630"/>
                <a:gd name="T9" fmla="*/ 1171 h 2101"/>
                <a:gd name="T10" fmla="*/ 662 w 1630"/>
                <a:gd name="T11" fmla="*/ 1214 h 2101"/>
                <a:gd name="T12" fmla="*/ 801 w 1630"/>
                <a:gd name="T13" fmla="*/ 1225 h 2101"/>
                <a:gd name="T14" fmla="*/ 699 w 1630"/>
                <a:gd name="T15" fmla="*/ 1267 h 2101"/>
                <a:gd name="T16" fmla="*/ 545 w 1630"/>
                <a:gd name="T17" fmla="*/ 1227 h 2101"/>
                <a:gd name="T18" fmla="*/ 405 w 1630"/>
                <a:gd name="T19" fmla="*/ 1151 h 2101"/>
                <a:gd name="T20" fmla="*/ 289 w 1630"/>
                <a:gd name="T21" fmla="*/ 1041 h 2101"/>
                <a:gd name="T22" fmla="*/ 203 w 1630"/>
                <a:gd name="T23" fmla="*/ 907 h 2101"/>
                <a:gd name="T24" fmla="*/ 154 w 1630"/>
                <a:gd name="T25" fmla="*/ 755 h 2101"/>
                <a:gd name="T26" fmla="*/ 144 w 1630"/>
                <a:gd name="T27" fmla="*/ 596 h 2101"/>
                <a:gd name="T28" fmla="*/ 174 w 1630"/>
                <a:gd name="T29" fmla="*/ 440 h 2101"/>
                <a:gd name="T30" fmla="*/ 242 w 1630"/>
                <a:gd name="T31" fmla="*/ 295 h 2101"/>
                <a:gd name="T32" fmla="*/ 343 w 1630"/>
                <a:gd name="T33" fmla="*/ 172 h 2101"/>
                <a:gd name="T34" fmla="*/ 472 w 1630"/>
                <a:gd name="T35" fmla="*/ 79 h 2101"/>
                <a:gd name="T36" fmla="*/ 621 w 1630"/>
                <a:gd name="T37" fmla="*/ 20 h 2101"/>
                <a:gd name="T38" fmla="*/ 779 w 1630"/>
                <a:gd name="T39" fmla="*/ 0 h 2101"/>
                <a:gd name="T40" fmla="*/ 937 w 1630"/>
                <a:gd name="T41" fmla="*/ 20 h 2101"/>
                <a:gd name="T42" fmla="*/ 1085 w 1630"/>
                <a:gd name="T43" fmla="*/ 79 h 2101"/>
                <a:gd name="T44" fmla="*/ 1214 w 1630"/>
                <a:gd name="T45" fmla="*/ 172 h 2101"/>
                <a:gd name="T46" fmla="*/ 1316 w 1630"/>
                <a:gd name="T47" fmla="*/ 295 h 2101"/>
                <a:gd name="T48" fmla="*/ 1384 w 1630"/>
                <a:gd name="T49" fmla="*/ 440 h 2101"/>
                <a:gd name="T50" fmla="*/ 1413 w 1630"/>
                <a:gd name="T51" fmla="*/ 596 h 2101"/>
                <a:gd name="T52" fmla="*/ 1403 w 1630"/>
                <a:gd name="T53" fmla="*/ 755 h 2101"/>
                <a:gd name="T54" fmla="*/ 1354 w 1630"/>
                <a:gd name="T55" fmla="*/ 907 h 2101"/>
                <a:gd name="T56" fmla="*/ 778 w 1630"/>
                <a:gd name="T57" fmla="*/ 1005 h 2101"/>
                <a:gd name="T58" fmla="*/ 925 w 1630"/>
                <a:gd name="T59" fmla="*/ 1282 h 2101"/>
                <a:gd name="T60" fmla="*/ 945 w 1630"/>
                <a:gd name="T61" fmla="*/ 1203 h 2101"/>
                <a:gd name="T62" fmla="*/ 945 w 1630"/>
                <a:gd name="T63" fmla="*/ 1203 h 2101"/>
                <a:gd name="T64" fmla="*/ 1017 w 1630"/>
                <a:gd name="T65" fmla="*/ 1141 h 2101"/>
                <a:gd name="T66" fmla="*/ 1131 w 1630"/>
                <a:gd name="T67" fmla="*/ 1138 h 2101"/>
                <a:gd name="T68" fmla="*/ 1202 w 1630"/>
                <a:gd name="T69" fmla="*/ 1129 h 2101"/>
                <a:gd name="T70" fmla="*/ 1199 w 1630"/>
                <a:gd name="T71" fmla="*/ 1055 h 2101"/>
                <a:gd name="T72" fmla="*/ 1199 w 1630"/>
                <a:gd name="T73" fmla="*/ 1055 h 2101"/>
                <a:gd name="T74" fmla="*/ 1231 w 1630"/>
                <a:gd name="T75" fmla="*/ 964 h 2101"/>
                <a:gd name="T76" fmla="*/ 1301 w 1630"/>
                <a:gd name="T77" fmla="*/ 906 h 2101"/>
                <a:gd name="T78" fmla="*/ 393 w 1630"/>
                <a:gd name="T79" fmla="*/ 651 h 2101"/>
                <a:gd name="T80" fmla="*/ 779 w 1630"/>
                <a:gd name="T81" fmla="*/ 165 h 2101"/>
                <a:gd name="T82" fmla="*/ 779 w 1630"/>
                <a:gd name="T83" fmla="*/ 1107 h 2101"/>
                <a:gd name="T84" fmla="*/ 779 w 1630"/>
                <a:gd name="T85" fmla="*/ 165 h 2101"/>
                <a:gd name="T86" fmla="*/ 332 w 1630"/>
                <a:gd name="T87" fmla="*/ 636 h 2101"/>
                <a:gd name="T88" fmla="*/ 1225 w 1630"/>
                <a:gd name="T89" fmla="*/ 636 h 2101"/>
                <a:gd name="T90" fmla="*/ 1036 w 1630"/>
                <a:gd name="T91" fmla="*/ 1759 h 2101"/>
                <a:gd name="T92" fmla="*/ 1630 w 1630"/>
                <a:gd name="T93" fmla="*/ 1860 h 2101"/>
                <a:gd name="T94" fmla="*/ 1080 w 1630"/>
                <a:gd name="T95" fmla="*/ 1888 h 2101"/>
                <a:gd name="T96" fmla="*/ 1522 w 1630"/>
                <a:gd name="T97" fmla="*/ 1548 h 2101"/>
                <a:gd name="T98" fmla="*/ 79 w 1630"/>
                <a:gd name="T99" fmla="*/ 1666 h 2101"/>
                <a:gd name="T100" fmla="*/ 540 w 1630"/>
                <a:gd name="T101" fmla="*/ 1955 h 2101"/>
                <a:gd name="T102" fmla="*/ 315 w 1630"/>
                <a:gd name="T103" fmla="*/ 1845 h 2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30" h="2101">
                  <a:moveTo>
                    <a:pt x="1301" y="906"/>
                  </a:moveTo>
                  <a:lnTo>
                    <a:pt x="1498" y="1477"/>
                  </a:lnTo>
                  <a:lnTo>
                    <a:pt x="1179" y="1430"/>
                  </a:lnTo>
                  <a:lnTo>
                    <a:pt x="1009" y="1682"/>
                  </a:lnTo>
                  <a:lnTo>
                    <a:pt x="863" y="1252"/>
                  </a:lnTo>
                  <a:lnTo>
                    <a:pt x="859" y="1267"/>
                  </a:lnTo>
                  <a:lnTo>
                    <a:pt x="814" y="1193"/>
                  </a:lnTo>
                  <a:lnTo>
                    <a:pt x="804" y="1215"/>
                  </a:lnTo>
                  <a:lnTo>
                    <a:pt x="611" y="1756"/>
                  </a:lnTo>
                  <a:lnTo>
                    <a:pt x="441" y="1499"/>
                  </a:lnTo>
                  <a:lnTo>
                    <a:pt x="122" y="1545"/>
                  </a:lnTo>
                  <a:lnTo>
                    <a:pt x="120" y="1550"/>
                  </a:lnTo>
                  <a:lnTo>
                    <a:pt x="290" y="1067"/>
                  </a:lnTo>
                  <a:lnTo>
                    <a:pt x="359" y="1048"/>
                  </a:lnTo>
                  <a:lnTo>
                    <a:pt x="331" y="1129"/>
                  </a:lnTo>
                  <a:lnTo>
                    <a:pt x="410" y="1096"/>
                  </a:lnTo>
                  <a:lnTo>
                    <a:pt x="393" y="1180"/>
                  </a:lnTo>
                  <a:lnTo>
                    <a:pt x="467" y="1137"/>
                  </a:lnTo>
                  <a:lnTo>
                    <a:pt x="460" y="1223"/>
                  </a:lnTo>
                  <a:lnTo>
                    <a:pt x="529" y="1171"/>
                  </a:lnTo>
                  <a:lnTo>
                    <a:pt x="532" y="1257"/>
                  </a:lnTo>
                  <a:lnTo>
                    <a:pt x="594" y="1197"/>
                  </a:lnTo>
                  <a:lnTo>
                    <a:pt x="608" y="1282"/>
                  </a:lnTo>
                  <a:lnTo>
                    <a:pt x="662" y="1214"/>
                  </a:lnTo>
                  <a:lnTo>
                    <a:pt x="687" y="1297"/>
                  </a:lnTo>
                  <a:lnTo>
                    <a:pt x="731" y="1223"/>
                  </a:lnTo>
                  <a:lnTo>
                    <a:pt x="766" y="1302"/>
                  </a:lnTo>
                  <a:lnTo>
                    <a:pt x="801" y="1225"/>
                  </a:lnTo>
                  <a:lnTo>
                    <a:pt x="804" y="1215"/>
                  </a:lnTo>
                  <a:lnTo>
                    <a:pt x="779" y="1272"/>
                  </a:lnTo>
                  <a:lnTo>
                    <a:pt x="744" y="1193"/>
                  </a:lnTo>
                  <a:lnTo>
                    <a:pt x="699" y="1267"/>
                  </a:lnTo>
                  <a:lnTo>
                    <a:pt x="674" y="1185"/>
                  </a:lnTo>
                  <a:lnTo>
                    <a:pt x="621" y="1252"/>
                  </a:lnTo>
                  <a:lnTo>
                    <a:pt x="606" y="1167"/>
                  </a:lnTo>
                  <a:lnTo>
                    <a:pt x="545" y="1227"/>
                  </a:lnTo>
                  <a:lnTo>
                    <a:pt x="541" y="1141"/>
                  </a:lnTo>
                  <a:lnTo>
                    <a:pt x="472" y="1193"/>
                  </a:lnTo>
                  <a:lnTo>
                    <a:pt x="480" y="1108"/>
                  </a:lnTo>
                  <a:lnTo>
                    <a:pt x="405" y="1151"/>
                  </a:lnTo>
                  <a:lnTo>
                    <a:pt x="423" y="1066"/>
                  </a:lnTo>
                  <a:lnTo>
                    <a:pt x="343" y="1100"/>
                  </a:lnTo>
                  <a:lnTo>
                    <a:pt x="372" y="1018"/>
                  </a:lnTo>
                  <a:lnTo>
                    <a:pt x="289" y="1041"/>
                  </a:lnTo>
                  <a:lnTo>
                    <a:pt x="327" y="964"/>
                  </a:lnTo>
                  <a:lnTo>
                    <a:pt x="242" y="977"/>
                  </a:lnTo>
                  <a:lnTo>
                    <a:pt x="289" y="905"/>
                  </a:lnTo>
                  <a:lnTo>
                    <a:pt x="203" y="907"/>
                  </a:lnTo>
                  <a:lnTo>
                    <a:pt x="260" y="842"/>
                  </a:lnTo>
                  <a:lnTo>
                    <a:pt x="174" y="833"/>
                  </a:lnTo>
                  <a:lnTo>
                    <a:pt x="238" y="775"/>
                  </a:lnTo>
                  <a:lnTo>
                    <a:pt x="154" y="755"/>
                  </a:lnTo>
                  <a:lnTo>
                    <a:pt x="225" y="706"/>
                  </a:lnTo>
                  <a:lnTo>
                    <a:pt x="144" y="676"/>
                  </a:lnTo>
                  <a:lnTo>
                    <a:pt x="220" y="636"/>
                  </a:lnTo>
                  <a:lnTo>
                    <a:pt x="144" y="596"/>
                  </a:lnTo>
                  <a:lnTo>
                    <a:pt x="225" y="566"/>
                  </a:lnTo>
                  <a:lnTo>
                    <a:pt x="154" y="517"/>
                  </a:lnTo>
                  <a:lnTo>
                    <a:pt x="238" y="497"/>
                  </a:lnTo>
                  <a:lnTo>
                    <a:pt x="174" y="440"/>
                  </a:lnTo>
                  <a:lnTo>
                    <a:pt x="260" y="430"/>
                  </a:lnTo>
                  <a:lnTo>
                    <a:pt x="203" y="365"/>
                  </a:lnTo>
                  <a:lnTo>
                    <a:pt x="289" y="367"/>
                  </a:lnTo>
                  <a:lnTo>
                    <a:pt x="242" y="295"/>
                  </a:lnTo>
                  <a:lnTo>
                    <a:pt x="327" y="308"/>
                  </a:lnTo>
                  <a:lnTo>
                    <a:pt x="289" y="231"/>
                  </a:lnTo>
                  <a:lnTo>
                    <a:pt x="372" y="254"/>
                  </a:lnTo>
                  <a:lnTo>
                    <a:pt x="343" y="172"/>
                  </a:lnTo>
                  <a:lnTo>
                    <a:pt x="423" y="206"/>
                  </a:lnTo>
                  <a:lnTo>
                    <a:pt x="405" y="122"/>
                  </a:lnTo>
                  <a:lnTo>
                    <a:pt x="480" y="165"/>
                  </a:lnTo>
                  <a:lnTo>
                    <a:pt x="472" y="79"/>
                  </a:lnTo>
                  <a:lnTo>
                    <a:pt x="541" y="131"/>
                  </a:lnTo>
                  <a:lnTo>
                    <a:pt x="545" y="45"/>
                  </a:lnTo>
                  <a:lnTo>
                    <a:pt x="606" y="105"/>
                  </a:lnTo>
                  <a:lnTo>
                    <a:pt x="621" y="20"/>
                  </a:lnTo>
                  <a:lnTo>
                    <a:pt x="674" y="88"/>
                  </a:lnTo>
                  <a:lnTo>
                    <a:pt x="699" y="5"/>
                  </a:lnTo>
                  <a:lnTo>
                    <a:pt x="744" y="79"/>
                  </a:lnTo>
                  <a:lnTo>
                    <a:pt x="779" y="0"/>
                  </a:lnTo>
                  <a:lnTo>
                    <a:pt x="814" y="79"/>
                  </a:lnTo>
                  <a:lnTo>
                    <a:pt x="859" y="5"/>
                  </a:lnTo>
                  <a:lnTo>
                    <a:pt x="883" y="88"/>
                  </a:lnTo>
                  <a:lnTo>
                    <a:pt x="937" y="20"/>
                  </a:lnTo>
                  <a:lnTo>
                    <a:pt x="951" y="105"/>
                  </a:lnTo>
                  <a:lnTo>
                    <a:pt x="1013" y="45"/>
                  </a:lnTo>
                  <a:lnTo>
                    <a:pt x="1017" y="131"/>
                  </a:lnTo>
                  <a:lnTo>
                    <a:pt x="1085" y="79"/>
                  </a:lnTo>
                  <a:lnTo>
                    <a:pt x="1078" y="165"/>
                  </a:lnTo>
                  <a:lnTo>
                    <a:pt x="1153" y="122"/>
                  </a:lnTo>
                  <a:lnTo>
                    <a:pt x="1135" y="206"/>
                  </a:lnTo>
                  <a:lnTo>
                    <a:pt x="1214" y="172"/>
                  </a:lnTo>
                  <a:lnTo>
                    <a:pt x="1186" y="254"/>
                  </a:lnTo>
                  <a:lnTo>
                    <a:pt x="1269" y="231"/>
                  </a:lnTo>
                  <a:lnTo>
                    <a:pt x="1231" y="308"/>
                  </a:lnTo>
                  <a:lnTo>
                    <a:pt x="1316" y="295"/>
                  </a:lnTo>
                  <a:lnTo>
                    <a:pt x="1268" y="367"/>
                  </a:lnTo>
                  <a:lnTo>
                    <a:pt x="1354" y="365"/>
                  </a:lnTo>
                  <a:lnTo>
                    <a:pt x="1298" y="430"/>
                  </a:lnTo>
                  <a:lnTo>
                    <a:pt x="1384" y="440"/>
                  </a:lnTo>
                  <a:lnTo>
                    <a:pt x="1320" y="497"/>
                  </a:lnTo>
                  <a:lnTo>
                    <a:pt x="1403" y="517"/>
                  </a:lnTo>
                  <a:lnTo>
                    <a:pt x="1333" y="566"/>
                  </a:lnTo>
                  <a:lnTo>
                    <a:pt x="1413" y="596"/>
                  </a:lnTo>
                  <a:lnTo>
                    <a:pt x="1337" y="636"/>
                  </a:lnTo>
                  <a:lnTo>
                    <a:pt x="1413" y="676"/>
                  </a:lnTo>
                  <a:lnTo>
                    <a:pt x="1333" y="706"/>
                  </a:lnTo>
                  <a:lnTo>
                    <a:pt x="1403" y="755"/>
                  </a:lnTo>
                  <a:lnTo>
                    <a:pt x="1320" y="775"/>
                  </a:lnTo>
                  <a:lnTo>
                    <a:pt x="1384" y="833"/>
                  </a:lnTo>
                  <a:lnTo>
                    <a:pt x="1298" y="842"/>
                  </a:lnTo>
                  <a:lnTo>
                    <a:pt x="1354" y="907"/>
                  </a:lnTo>
                  <a:lnTo>
                    <a:pt x="1301" y="906"/>
                  </a:lnTo>
                  <a:close/>
                  <a:moveTo>
                    <a:pt x="778" y="297"/>
                  </a:moveTo>
                  <a:cubicBezTo>
                    <a:pt x="583" y="297"/>
                    <a:pt x="424" y="456"/>
                    <a:pt x="424" y="651"/>
                  </a:cubicBezTo>
                  <a:cubicBezTo>
                    <a:pt x="424" y="847"/>
                    <a:pt x="583" y="1005"/>
                    <a:pt x="778" y="1005"/>
                  </a:cubicBezTo>
                  <a:cubicBezTo>
                    <a:pt x="973" y="1005"/>
                    <a:pt x="1132" y="847"/>
                    <a:pt x="1132" y="651"/>
                  </a:cubicBezTo>
                  <a:cubicBezTo>
                    <a:pt x="1132" y="456"/>
                    <a:pt x="973" y="297"/>
                    <a:pt x="778" y="297"/>
                  </a:cubicBezTo>
                  <a:close/>
                  <a:moveTo>
                    <a:pt x="874" y="1217"/>
                  </a:moveTo>
                  <a:lnTo>
                    <a:pt x="925" y="1282"/>
                  </a:lnTo>
                  <a:lnTo>
                    <a:pt x="931" y="1244"/>
                  </a:lnTo>
                  <a:lnTo>
                    <a:pt x="883" y="1185"/>
                  </a:lnTo>
                  <a:lnTo>
                    <a:pt x="874" y="1217"/>
                  </a:lnTo>
                  <a:close/>
                  <a:moveTo>
                    <a:pt x="945" y="1203"/>
                  </a:moveTo>
                  <a:lnTo>
                    <a:pt x="1001" y="1257"/>
                  </a:lnTo>
                  <a:lnTo>
                    <a:pt x="1002" y="1217"/>
                  </a:lnTo>
                  <a:lnTo>
                    <a:pt x="951" y="1167"/>
                  </a:lnTo>
                  <a:lnTo>
                    <a:pt x="945" y="1203"/>
                  </a:lnTo>
                  <a:close/>
                  <a:moveTo>
                    <a:pt x="1015" y="1179"/>
                  </a:moveTo>
                  <a:lnTo>
                    <a:pt x="1073" y="1223"/>
                  </a:lnTo>
                  <a:lnTo>
                    <a:pt x="1069" y="1181"/>
                  </a:lnTo>
                  <a:lnTo>
                    <a:pt x="1017" y="1141"/>
                  </a:lnTo>
                  <a:lnTo>
                    <a:pt x="1015" y="1179"/>
                  </a:lnTo>
                  <a:close/>
                  <a:moveTo>
                    <a:pt x="1081" y="1146"/>
                  </a:moveTo>
                  <a:lnTo>
                    <a:pt x="1140" y="1180"/>
                  </a:lnTo>
                  <a:lnTo>
                    <a:pt x="1131" y="1138"/>
                  </a:lnTo>
                  <a:lnTo>
                    <a:pt x="1078" y="1108"/>
                  </a:lnTo>
                  <a:lnTo>
                    <a:pt x="1081" y="1146"/>
                  </a:lnTo>
                  <a:close/>
                  <a:moveTo>
                    <a:pt x="1143" y="1105"/>
                  </a:moveTo>
                  <a:lnTo>
                    <a:pt x="1202" y="1129"/>
                  </a:lnTo>
                  <a:lnTo>
                    <a:pt x="1188" y="1088"/>
                  </a:lnTo>
                  <a:lnTo>
                    <a:pt x="1135" y="1066"/>
                  </a:lnTo>
                  <a:lnTo>
                    <a:pt x="1143" y="1105"/>
                  </a:lnTo>
                  <a:close/>
                  <a:moveTo>
                    <a:pt x="1199" y="1055"/>
                  </a:moveTo>
                  <a:lnTo>
                    <a:pt x="1256" y="1071"/>
                  </a:lnTo>
                  <a:lnTo>
                    <a:pt x="1237" y="1033"/>
                  </a:lnTo>
                  <a:lnTo>
                    <a:pt x="1186" y="1018"/>
                  </a:lnTo>
                  <a:lnTo>
                    <a:pt x="1199" y="1055"/>
                  </a:lnTo>
                  <a:close/>
                  <a:moveTo>
                    <a:pt x="1248" y="998"/>
                  </a:moveTo>
                  <a:lnTo>
                    <a:pt x="1303" y="1007"/>
                  </a:lnTo>
                  <a:lnTo>
                    <a:pt x="1280" y="972"/>
                  </a:lnTo>
                  <a:lnTo>
                    <a:pt x="1231" y="964"/>
                  </a:lnTo>
                  <a:lnTo>
                    <a:pt x="1248" y="998"/>
                  </a:lnTo>
                  <a:close/>
                  <a:moveTo>
                    <a:pt x="1288" y="935"/>
                  </a:moveTo>
                  <a:lnTo>
                    <a:pt x="1311" y="936"/>
                  </a:lnTo>
                  <a:lnTo>
                    <a:pt x="1301" y="906"/>
                  </a:lnTo>
                  <a:lnTo>
                    <a:pt x="1268" y="905"/>
                  </a:lnTo>
                  <a:lnTo>
                    <a:pt x="1288" y="935"/>
                  </a:lnTo>
                  <a:close/>
                  <a:moveTo>
                    <a:pt x="778" y="266"/>
                  </a:moveTo>
                  <a:cubicBezTo>
                    <a:pt x="565" y="266"/>
                    <a:pt x="393" y="438"/>
                    <a:pt x="393" y="651"/>
                  </a:cubicBezTo>
                  <a:cubicBezTo>
                    <a:pt x="393" y="864"/>
                    <a:pt x="565" y="1036"/>
                    <a:pt x="778" y="1036"/>
                  </a:cubicBezTo>
                  <a:cubicBezTo>
                    <a:pt x="991" y="1036"/>
                    <a:pt x="1163" y="864"/>
                    <a:pt x="1163" y="651"/>
                  </a:cubicBezTo>
                  <a:cubicBezTo>
                    <a:pt x="1163" y="438"/>
                    <a:pt x="991" y="266"/>
                    <a:pt x="778" y="266"/>
                  </a:cubicBezTo>
                  <a:close/>
                  <a:moveTo>
                    <a:pt x="779" y="165"/>
                  </a:moveTo>
                  <a:cubicBezTo>
                    <a:pt x="649" y="165"/>
                    <a:pt x="531" y="218"/>
                    <a:pt x="446" y="303"/>
                  </a:cubicBezTo>
                  <a:cubicBezTo>
                    <a:pt x="360" y="388"/>
                    <a:pt x="308" y="506"/>
                    <a:pt x="308" y="636"/>
                  </a:cubicBezTo>
                  <a:cubicBezTo>
                    <a:pt x="308" y="766"/>
                    <a:pt x="360" y="884"/>
                    <a:pt x="446" y="969"/>
                  </a:cubicBezTo>
                  <a:cubicBezTo>
                    <a:pt x="531" y="1054"/>
                    <a:pt x="649" y="1107"/>
                    <a:pt x="779" y="1107"/>
                  </a:cubicBezTo>
                  <a:cubicBezTo>
                    <a:pt x="909" y="1107"/>
                    <a:pt x="1027" y="1054"/>
                    <a:pt x="1112" y="969"/>
                  </a:cubicBezTo>
                  <a:cubicBezTo>
                    <a:pt x="1197" y="884"/>
                    <a:pt x="1250" y="766"/>
                    <a:pt x="1250" y="636"/>
                  </a:cubicBezTo>
                  <a:cubicBezTo>
                    <a:pt x="1250" y="506"/>
                    <a:pt x="1197" y="388"/>
                    <a:pt x="1112" y="303"/>
                  </a:cubicBezTo>
                  <a:cubicBezTo>
                    <a:pt x="1027" y="218"/>
                    <a:pt x="909" y="165"/>
                    <a:pt x="779" y="165"/>
                  </a:cubicBezTo>
                  <a:close/>
                  <a:moveTo>
                    <a:pt x="1095" y="320"/>
                  </a:moveTo>
                  <a:cubicBezTo>
                    <a:pt x="1014" y="239"/>
                    <a:pt x="902" y="190"/>
                    <a:pt x="779" y="190"/>
                  </a:cubicBezTo>
                  <a:cubicBezTo>
                    <a:pt x="656" y="190"/>
                    <a:pt x="544" y="239"/>
                    <a:pt x="463" y="320"/>
                  </a:cubicBezTo>
                  <a:cubicBezTo>
                    <a:pt x="382" y="401"/>
                    <a:pt x="332" y="513"/>
                    <a:pt x="332" y="636"/>
                  </a:cubicBezTo>
                  <a:cubicBezTo>
                    <a:pt x="332" y="759"/>
                    <a:pt x="382" y="871"/>
                    <a:pt x="463" y="952"/>
                  </a:cubicBezTo>
                  <a:cubicBezTo>
                    <a:pt x="544" y="1033"/>
                    <a:pt x="656" y="1083"/>
                    <a:pt x="779" y="1083"/>
                  </a:cubicBezTo>
                  <a:cubicBezTo>
                    <a:pt x="902" y="1083"/>
                    <a:pt x="1014" y="1033"/>
                    <a:pt x="1095" y="952"/>
                  </a:cubicBezTo>
                  <a:cubicBezTo>
                    <a:pt x="1175" y="871"/>
                    <a:pt x="1225" y="759"/>
                    <a:pt x="1225" y="636"/>
                  </a:cubicBezTo>
                  <a:cubicBezTo>
                    <a:pt x="1225" y="513"/>
                    <a:pt x="1175" y="401"/>
                    <a:pt x="1095" y="320"/>
                  </a:cubicBezTo>
                  <a:close/>
                  <a:moveTo>
                    <a:pt x="1522" y="1548"/>
                  </a:moveTo>
                  <a:lnTo>
                    <a:pt x="1209" y="1503"/>
                  </a:lnTo>
                  <a:lnTo>
                    <a:pt x="1036" y="1759"/>
                  </a:lnTo>
                  <a:lnTo>
                    <a:pt x="1022" y="1721"/>
                  </a:lnTo>
                  <a:lnTo>
                    <a:pt x="1140" y="2066"/>
                  </a:lnTo>
                  <a:lnTo>
                    <a:pt x="1325" y="1807"/>
                  </a:lnTo>
                  <a:lnTo>
                    <a:pt x="1630" y="1860"/>
                  </a:lnTo>
                  <a:lnTo>
                    <a:pt x="1567" y="1676"/>
                  </a:lnTo>
                  <a:lnTo>
                    <a:pt x="1567" y="1676"/>
                  </a:lnTo>
                  <a:lnTo>
                    <a:pt x="1254" y="1631"/>
                  </a:lnTo>
                  <a:lnTo>
                    <a:pt x="1080" y="1888"/>
                  </a:lnTo>
                  <a:lnTo>
                    <a:pt x="1053" y="1811"/>
                  </a:lnTo>
                  <a:lnTo>
                    <a:pt x="1223" y="1559"/>
                  </a:lnTo>
                  <a:lnTo>
                    <a:pt x="1542" y="1605"/>
                  </a:lnTo>
                  <a:lnTo>
                    <a:pt x="1522" y="1548"/>
                  </a:lnTo>
                  <a:close/>
                  <a:moveTo>
                    <a:pt x="584" y="1832"/>
                  </a:moveTo>
                  <a:lnTo>
                    <a:pt x="411" y="1571"/>
                  </a:lnTo>
                  <a:lnTo>
                    <a:pt x="97" y="1616"/>
                  </a:lnTo>
                  <a:lnTo>
                    <a:pt x="79" y="1666"/>
                  </a:lnTo>
                  <a:lnTo>
                    <a:pt x="396" y="1620"/>
                  </a:lnTo>
                  <a:lnTo>
                    <a:pt x="567" y="1879"/>
                  </a:lnTo>
                  <a:lnTo>
                    <a:pt x="584" y="1832"/>
                  </a:lnTo>
                  <a:close/>
                  <a:moveTo>
                    <a:pt x="540" y="1955"/>
                  </a:moveTo>
                  <a:lnTo>
                    <a:pt x="366" y="1693"/>
                  </a:lnTo>
                  <a:lnTo>
                    <a:pt x="54" y="1738"/>
                  </a:lnTo>
                  <a:lnTo>
                    <a:pt x="0" y="1890"/>
                  </a:lnTo>
                  <a:lnTo>
                    <a:pt x="315" y="1845"/>
                  </a:lnTo>
                  <a:lnTo>
                    <a:pt x="488" y="2101"/>
                  </a:lnTo>
                  <a:lnTo>
                    <a:pt x="540" y="1955"/>
                  </a:lnTo>
                  <a:close/>
                </a:path>
              </a:pathLst>
            </a:custGeom>
            <a:solidFill>
              <a:srgbClr val="B72B2A"/>
            </a:solidFill>
            <a:ln>
              <a:noFill/>
            </a:ln>
          </p:spPr>
          <p:txBody>
            <a:bodyPr vert="horz" wrap="square" lIns="91440" tIns="45720" rIns="91440" bIns="45720" numCol="1" anchor="t" anchorCtr="0" compatLnSpc="1"/>
            <a:lstStyle/>
            <a:p>
              <a:endParaRPr lang="zh-CN" altLang="en-US">
                <a:solidFill>
                  <a:srgbClr val="252C35"/>
                </a:solidFill>
              </a:endParaRPr>
            </a:p>
          </p:txBody>
        </p:sp>
        <p:sp>
          <p:nvSpPr>
            <p:cNvPr id="100" name="TextBox 45"/>
            <p:cNvSpPr txBox="1"/>
            <p:nvPr/>
          </p:nvSpPr>
          <p:spPr>
            <a:xfrm>
              <a:off x="1654421" y="5687414"/>
              <a:ext cx="979218" cy="312008"/>
            </a:xfrm>
            <a:prstGeom prst="rect">
              <a:avLst/>
            </a:prstGeom>
            <a:noFill/>
          </p:spPr>
          <p:txBody>
            <a:bodyPr wrap="square" rtlCol="0">
              <a:spAutoFit/>
            </a:bodyPr>
            <a:lstStyle/>
            <a:p>
              <a:pPr>
                <a:lnSpc>
                  <a:spcPct val="120000"/>
                </a:lnSpc>
              </a:pPr>
              <a:r>
                <a:rPr lang="en-US" altLang="zh-CN" sz="1300" b="1" dirty="0" smtClean="0">
                  <a:solidFill>
                    <a:srgbClr val="252C35"/>
                  </a:solidFill>
                  <a:latin typeface="微软雅黑" panose="020B0503020204020204" pitchFamily="34" charset="-122"/>
                  <a:ea typeface="微软雅黑" panose="020B0503020204020204" pitchFamily="34" charset="-122"/>
                </a:rPr>
                <a:t>2020.10</a:t>
              </a:r>
              <a:endParaRPr lang="zh-CN" altLang="en-US" sz="1300" b="1" dirty="0">
                <a:solidFill>
                  <a:srgbClr val="252C35"/>
                </a:solidFill>
                <a:latin typeface="微软雅黑" panose="020B0503020204020204" pitchFamily="34" charset="-122"/>
                <a:ea typeface="微软雅黑" panose="020B0503020204020204" pitchFamily="34" charset="-122"/>
              </a:endParaRPr>
            </a:p>
          </p:txBody>
        </p:sp>
        <p:sp>
          <p:nvSpPr>
            <p:cNvPr id="101" name="TextBox 67"/>
            <p:cNvSpPr txBox="1"/>
            <p:nvPr/>
          </p:nvSpPr>
          <p:spPr>
            <a:xfrm>
              <a:off x="2445410" y="5701269"/>
              <a:ext cx="2419378" cy="295145"/>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输入</a:t>
              </a:r>
              <a:r>
                <a:rPr lang="zh-CN" altLang="en-US" sz="1200" dirty="0" smtClean="0">
                  <a:solidFill>
                    <a:srgbClr val="252C35"/>
                  </a:solidFill>
                  <a:latin typeface="微软雅黑" panose="020B0503020204020204" pitchFamily="34" charset="-122"/>
                  <a:ea typeface="微软雅黑" panose="020B0503020204020204" pitchFamily="34" charset="-122"/>
                </a:rPr>
                <a:t>你获得的年度奖项名称</a:t>
              </a:r>
              <a:endParaRPr lang="zh-CN" altLang="en-US" sz="1200" dirty="0">
                <a:solidFill>
                  <a:srgbClr val="252C35"/>
                </a:solidFill>
                <a:latin typeface="微软雅黑" panose="020B0503020204020204" pitchFamily="34" charset="-122"/>
                <a:ea typeface="微软雅黑" panose="020B0503020204020204" pitchFamily="34" charset="-122"/>
              </a:endParaRPr>
            </a:p>
          </p:txBody>
        </p:sp>
      </p:grpSp>
      <p:grpSp>
        <p:nvGrpSpPr>
          <p:cNvPr id="102" name="组合 101"/>
          <p:cNvGrpSpPr/>
          <p:nvPr/>
        </p:nvGrpSpPr>
        <p:grpSpPr>
          <a:xfrm>
            <a:off x="7158112" y="2079321"/>
            <a:ext cx="1201296" cy="1494946"/>
            <a:chOff x="3672843" y="1413075"/>
            <a:chExt cx="2160000" cy="2688000"/>
          </a:xfrm>
        </p:grpSpPr>
        <p:sp>
          <p:nvSpPr>
            <p:cNvPr id="103" name="MH_Other_1"/>
            <p:cNvSpPr/>
            <p:nvPr>
              <p:custDataLst>
                <p:tags r:id="rId12"/>
              </p:custDataLst>
            </p:nvPr>
          </p:nvSpPr>
          <p:spPr>
            <a:xfrm>
              <a:off x="3672843" y="1413075"/>
              <a:ext cx="2160000" cy="2688000"/>
            </a:xfrm>
            <a:prstGeom prst="rect">
              <a:avLst/>
            </a:prstGeom>
            <a:solidFill>
              <a:schemeClr val="bg1"/>
            </a:solidFill>
            <a:ln w="12700">
              <a:solidFill>
                <a:srgbClr val="FDB21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04" name="MH_Other_1"/>
            <p:cNvSpPr>
              <a:spLocks noChangeAspect="1"/>
            </p:cNvSpPr>
            <p:nvPr>
              <p:custDataLst>
                <p:tags r:id="rId13"/>
              </p:custDataLst>
            </p:nvPr>
          </p:nvSpPr>
          <p:spPr>
            <a:xfrm>
              <a:off x="3837984" y="1594724"/>
              <a:ext cx="1829717" cy="2324785"/>
            </a:xfrm>
            <a:prstGeom prst="rect">
              <a:avLst/>
            </a:prstGeom>
            <a:blipFill>
              <a:blip r:embed="rId5"/>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105" name="组合 104"/>
          <p:cNvGrpSpPr/>
          <p:nvPr/>
        </p:nvGrpSpPr>
        <p:grpSpPr>
          <a:xfrm>
            <a:off x="1191045" y="2079321"/>
            <a:ext cx="1201296" cy="1494946"/>
            <a:chOff x="9397669" y="1413075"/>
            <a:chExt cx="2160000" cy="2688000"/>
          </a:xfrm>
        </p:grpSpPr>
        <p:sp>
          <p:nvSpPr>
            <p:cNvPr id="106" name="MH_Other_1"/>
            <p:cNvSpPr/>
            <p:nvPr>
              <p:custDataLst>
                <p:tags r:id="rId14"/>
              </p:custDataLst>
            </p:nvPr>
          </p:nvSpPr>
          <p:spPr>
            <a:xfrm>
              <a:off x="9397669" y="1413075"/>
              <a:ext cx="2160000" cy="2688000"/>
            </a:xfrm>
            <a:prstGeom prst="rect">
              <a:avLst/>
            </a:prstGeom>
            <a:solidFill>
              <a:schemeClr val="bg1"/>
            </a:solidFill>
            <a:ln w="12700">
              <a:solidFill>
                <a:srgbClr val="FDB219"/>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107" name="MH_Other_1"/>
            <p:cNvSpPr>
              <a:spLocks noChangeAspect="1"/>
            </p:cNvSpPr>
            <p:nvPr>
              <p:custDataLst>
                <p:tags r:id="rId15"/>
              </p:custDataLst>
            </p:nvPr>
          </p:nvSpPr>
          <p:spPr>
            <a:xfrm>
              <a:off x="9562811" y="1594724"/>
              <a:ext cx="1829717" cy="2324785"/>
            </a:xfrm>
            <a:prstGeom prst="rect">
              <a:avLst/>
            </a:prstGeom>
            <a:blipFill>
              <a:blip r:embed="rId11"/>
              <a:stretch>
                <a:fillRect/>
              </a:stretch>
            </a:blip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lIns="135909" tIns="67952" rIns="135909" bIns="67952" anchor="ctr"/>
            <a:lstStyle/>
            <a:p>
              <a:pPr algn="ctr"/>
              <a:endParaRPr lang="zh-CN" altLang="en-US" sz="2400">
                <a:solidFill>
                  <a:schemeClr val="tx1">
                    <a:lumMod val="75000"/>
                    <a:lumOff val="25000"/>
                  </a:schemeClr>
                </a:solidFill>
                <a:cs typeface="+mn-ea"/>
                <a:sym typeface="+mn-lt"/>
              </a:endParaRPr>
            </a:p>
          </p:txBody>
        </p:sp>
      </p:grpSp>
      <p:grpSp>
        <p:nvGrpSpPr>
          <p:cNvPr id="54" name="组合 53"/>
          <p:cNvGrpSpPr/>
          <p:nvPr/>
        </p:nvGrpSpPr>
        <p:grpSpPr>
          <a:xfrm>
            <a:off x="566357" y="544115"/>
            <a:ext cx="945318" cy="866982"/>
            <a:chOff x="827849" y="781760"/>
            <a:chExt cx="2346062" cy="2151650"/>
          </a:xfrm>
        </p:grpSpPr>
        <p:sp>
          <p:nvSpPr>
            <p:cNvPr id="55" name="任意多边形 54"/>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6" name="任意多边形 55"/>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57" name="组合 56"/>
            <p:cNvGrpSpPr/>
            <p:nvPr/>
          </p:nvGrpSpPr>
          <p:grpSpPr>
            <a:xfrm>
              <a:off x="828891" y="839449"/>
              <a:ext cx="2345020" cy="2023672"/>
              <a:chOff x="1193811" y="839449"/>
              <a:chExt cx="2345020" cy="2023672"/>
            </a:xfrm>
          </p:grpSpPr>
          <p:sp>
            <p:nvSpPr>
              <p:cNvPr id="58" name="圆角矩形 57"/>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9"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02</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60"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61"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获奖荣誉</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62"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750"/>
                                            <p:tgtEl>
                                              <p:spTgt spid="61"/>
                                            </p:tgtEl>
                                          </p:cBhvr>
                                        </p:animEffect>
                                        <p:anim calcmode="lin" valueType="num">
                                          <p:cBhvr>
                                            <p:cTn id="8" dur="750" fill="hold"/>
                                            <p:tgtEl>
                                              <p:spTgt spid="61"/>
                                            </p:tgtEl>
                                            <p:attrNameLst>
                                              <p:attrName>ppt_x</p:attrName>
                                            </p:attrNameLst>
                                          </p:cBhvr>
                                          <p:tavLst>
                                            <p:tav tm="0">
                                              <p:val>
                                                <p:strVal val="#ppt_x"/>
                                              </p:val>
                                            </p:tav>
                                            <p:tav tm="100000">
                                              <p:val>
                                                <p:strVal val="#ppt_x"/>
                                              </p:val>
                                            </p:tav>
                                          </p:tavLst>
                                        </p:anim>
                                        <p:anim calcmode="lin" valueType="num">
                                          <p:cBhvr>
                                            <p:cTn id="9" dur="750" fill="hold"/>
                                            <p:tgtEl>
                                              <p:spTgt spid="6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fade">
                                          <p:cBhvr>
                                            <p:cTn id="12" dur="750"/>
                                            <p:tgtEl>
                                              <p:spTgt spid="62"/>
                                            </p:tgtEl>
                                          </p:cBhvr>
                                        </p:animEffect>
                                        <p:anim calcmode="lin" valueType="num">
                                          <p:cBhvr>
                                            <p:cTn id="13" dur="750" fill="hold"/>
                                            <p:tgtEl>
                                              <p:spTgt spid="62"/>
                                            </p:tgtEl>
                                            <p:attrNameLst>
                                              <p:attrName>ppt_x</p:attrName>
                                            </p:attrNameLst>
                                          </p:cBhvr>
                                          <p:tavLst>
                                            <p:tav tm="0">
                                              <p:val>
                                                <p:strVal val="#ppt_x"/>
                                              </p:val>
                                            </p:tav>
                                            <p:tav tm="100000">
                                              <p:val>
                                                <p:strVal val="#ppt_x"/>
                                              </p:val>
                                            </p:tav>
                                          </p:tavLst>
                                        </p:anim>
                                        <p:anim calcmode="lin" valueType="num">
                                          <p:cBhvr>
                                            <p:cTn id="14" dur="750" fill="hold"/>
                                            <p:tgtEl>
                                              <p:spTgt spid="62"/>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14:bounceEnd="40000">
                                          <p:cBhvr additive="base">
                                            <p:cTn id="17" dur="1000" fill="hold"/>
                                            <p:tgtEl>
                                              <p:spTgt spid="54"/>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5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1000"/>
                                            <p:tgtEl>
                                              <p:spTgt spid="34"/>
                                            </p:tgtEl>
                                          </p:cBhvr>
                                        </p:animEffect>
                                        <p:anim calcmode="lin" valueType="num">
                                          <p:cBhvr>
                                            <p:cTn id="23" dur="1000" fill="hold"/>
                                            <p:tgtEl>
                                              <p:spTgt spid="34"/>
                                            </p:tgtEl>
                                            <p:attrNameLst>
                                              <p:attrName>ppt_x</p:attrName>
                                            </p:attrNameLst>
                                          </p:cBhvr>
                                          <p:tavLst>
                                            <p:tav tm="0">
                                              <p:val>
                                                <p:strVal val="#ppt_x"/>
                                              </p:val>
                                            </p:tav>
                                            <p:tav tm="100000">
                                              <p:val>
                                                <p:strVal val="#ppt_x"/>
                                              </p:val>
                                            </p:tav>
                                          </p:tavLst>
                                        </p:anim>
                                        <p:anim calcmode="lin" valueType="num">
                                          <p:cBhvr>
                                            <p:cTn id="24" dur="1000" fill="hold"/>
                                            <p:tgtEl>
                                              <p:spTgt spid="34"/>
                                            </p:tgtEl>
                                            <p:attrNameLst>
                                              <p:attrName>ppt_y</p:attrName>
                                            </p:attrNameLst>
                                          </p:cBhvr>
                                          <p:tavLst>
                                            <p:tav tm="0">
                                              <p:val>
                                                <p:strVal val="#ppt_y+.1"/>
                                              </p:val>
                                            </p:tav>
                                            <p:tav tm="100000">
                                              <p:val>
                                                <p:strVal val="#ppt_y"/>
                                              </p:val>
                                            </p:tav>
                                          </p:tavLst>
                                        </p:anim>
                                      </p:childTnLst>
                                    </p:cTn>
                                  </p:par>
                                  <p:par>
                                    <p:cTn id="25" presetID="53" presetClass="entr" presetSubtype="16"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p:cTn id="27" dur="500" fill="hold"/>
                                            <p:tgtEl>
                                              <p:spTgt spid="71"/>
                                            </p:tgtEl>
                                            <p:attrNameLst>
                                              <p:attrName>ppt_w</p:attrName>
                                            </p:attrNameLst>
                                          </p:cBhvr>
                                          <p:tavLst>
                                            <p:tav tm="0">
                                              <p:val>
                                                <p:fltVal val="0"/>
                                              </p:val>
                                            </p:tav>
                                            <p:tav tm="100000">
                                              <p:val>
                                                <p:strVal val="#ppt_w"/>
                                              </p:val>
                                            </p:tav>
                                          </p:tavLst>
                                        </p:anim>
                                        <p:anim calcmode="lin" valueType="num">
                                          <p:cBhvr>
                                            <p:cTn id="28" dur="500" fill="hold"/>
                                            <p:tgtEl>
                                              <p:spTgt spid="71"/>
                                            </p:tgtEl>
                                            <p:attrNameLst>
                                              <p:attrName>ppt_h</p:attrName>
                                            </p:attrNameLst>
                                          </p:cBhvr>
                                          <p:tavLst>
                                            <p:tav tm="0">
                                              <p:val>
                                                <p:fltVal val="0"/>
                                              </p:val>
                                            </p:tav>
                                            <p:tav tm="100000">
                                              <p:val>
                                                <p:strVal val="#ppt_h"/>
                                              </p:val>
                                            </p:tav>
                                          </p:tavLst>
                                        </p:anim>
                                        <p:animEffect transition="in" filter="fade">
                                          <p:cBhvr>
                                            <p:cTn id="29" dur="500"/>
                                            <p:tgtEl>
                                              <p:spTgt spid="71"/>
                                            </p:tgtEl>
                                          </p:cBhvr>
                                        </p:animEffect>
                                      </p:childTnLst>
                                    </p:cTn>
                                  </p:par>
                                  <p:par>
                                    <p:cTn id="30" presetID="53" presetClass="entr" presetSubtype="16" fill="hold" nodeType="with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p:cTn id="32" dur="500" fill="hold"/>
                                            <p:tgtEl>
                                              <p:spTgt spid="77"/>
                                            </p:tgtEl>
                                            <p:attrNameLst>
                                              <p:attrName>ppt_w</p:attrName>
                                            </p:attrNameLst>
                                          </p:cBhvr>
                                          <p:tavLst>
                                            <p:tav tm="0">
                                              <p:val>
                                                <p:fltVal val="0"/>
                                              </p:val>
                                            </p:tav>
                                            <p:tav tm="100000">
                                              <p:val>
                                                <p:strVal val="#ppt_w"/>
                                              </p:val>
                                            </p:tav>
                                          </p:tavLst>
                                        </p:anim>
                                        <p:anim calcmode="lin" valueType="num">
                                          <p:cBhvr>
                                            <p:cTn id="33" dur="500" fill="hold"/>
                                            <p:tgtEl>
                                              <p:spTgt spid="77"/>
                                            </p:tgtEl>
                                            <p:attrNameLst>
                                              <p:attrName>ppt_h</p:attrName>
                                            </p:attrNameLst>
                                          </p:cBhvr>
                                          <p:tavLst>
                                            <p:tav tm="0">
                                              <p:val>
                                                <p:fltVal val="0"/>
                                              </p:val>
                                            </p:tav>
                                            <p:tav tm="100000">
                                              <p:val>
                                                <p:strVal val="#ppt_h"/>
                                              </p:val>
                                            </p:tav>
                                          </p:tavLst>
                                        </p:anim>
                                        <p:animEffect transition="in" filter="fade">
                                          <p:cBhvr>
                                            <p:cTn id="34" dur="500"/>
                                            <p:tgtEl>
                                              <p:spTgt spid="77"/>
                                            </p:tgtEl>
                                          </p:cBhvr>
                                        </p:animEffect>
                                      </p:childTnLst>
                                    </p:cTn>
                                  </p:par>
                                  <p:par>
                                    <p:cTn id="35" presetID="53" presetClass="entr" presetSubtype="16" fill="hold" nodeType="withEffect">
                                      <p:stCondLst>
                                        <p:cond delay="0"/>
                                      </p:stCondLst>
                                      <p:childTnLst>
                                        <p:set>
                                          <p:cBhvr>
                                            <p:cTn id="36" dur="1" fill="hold">
                                              <p:stCondLst>
                                                <p:cond delay="0"/>
                                              </p:stCondLst>
                                            </p:cTn>
                                            <p:tgtEl>
                                              <p:spTgt spid="74"/>
                                            </p:tgtEl>
                                            <p:attrNameLst>
                                              <p:attrName>style.visibility</p:attrName>
                                            </p:attrNameLst>
                                          </p:cBhvr>
                                          <p:to>
                                            <p:strVal val="visible"/>
                                          </p:to>
                                        </p:set>
                                        <p:anim calcmode="lin" valueType="num">
                                          <p:cBhvr>
                                            <p:cTn id="37" dur="500" fill="hold"/>
                                            <p:tgtEl>
                                              <p:spTgt spid="74"/>
                                            </p:tgtEl>
                                            <p:attrNameLst>
                                              <p:attrName>ppt_w</p:attrName>
                                            </p:attrNameLst>
                                          </p:cBhvr>
                                          <p:tavLst>
                                            <p:tav tm="0">
                                              <p:val>
                                                <p:fltVal val="0"/>
                                              </p:val>
                                            </p:tav>
                                            <p:tav tm="100000">
                                              <p:val>
                                                <p:strVal val="#ppt_w"/>
                                              </p:val>
                                            </p:tav>
                                          </p:tavLst>
                                        </p:anim>
                                        <p:anim calcmode="lin" valueType="num">
                                          <p:cBhvr>
                                            <p:cTn id="38" dur="500" fill="hold"/>
                                            <p:tgtEl>
                                              <p:spTgt spid="74"/>
                                            </p:tgtEl>
                                            <p:attrNameLst>
                                              <p:attrName>ppt_h</p:attrName>
                                            </p:attrNameLst>
                                          </p:cBhvr>
                                          <p:tavLst>
                                            <p:tav tm="0">
                                              <p:val>
                                                <p:fltVal val="0"/>
                                              </p:val>
                                            </p:tav>
                                            <p:tav tm="100000">
                                              <p:val>
                                                <p:strVal val="#ppt_h"/>
                                              </p:val>
                                            </p:tav>
                                          </p:tavLst>
                                        </p:anim>
                                        <p:animEffect transition="in" filter="fade">
                                          <p:cBhvr>
                                            <p:cTn id="39" dur="500"/>
                                            <p:tgtEl>
                                              <p:spTgt spid="74"/>
                                            </p:tgtEl>
                                          </p:cBhvr>
                                        </p:animEffect>
                                      </p:childTnLst>
                                    </p:cTn>
                                  </p:par>
                                  <p:par>
                                    <p:cTn id="40" presetID="53" presetClass="entr" presetSubtype="16" fill="hold" nodeType="withEffect">
                                      <p:stCondLst>
                                        <p:cond delay="0"/>
                                      </p:stCondLst>
                                      <p:childTnLst>
                                        <p:set>
                                          <p:cBhvr>
                                            <p:cTn id="41" dur="1" fill="hold">
                                              <p:stCondLst>
                                                <p:cond delay="0"/>
                                              </p:stCondLst>
                                            </p:cTn>
                                            <p:tgtEl>
                                              <p:spTgt spid="102"/>
                                            </p:tgtEl>
                                            <p:attrNameLst>
                                              <p:attrName>style.visibility</p:attrName>
                                            </p:attrNameLst>
                                          </p:cBhvr>
                                          <p:to>
                                            <p:strVal val="visible"/>
                                          </p:to>
                                        </p:set>
                                        <p:anim calcmode="lin" valueType="num">
                                          <p:cBhvr>
                                            <p:cTn id="42" dur="500" fill="hold"/>
                                            <p:tgtEl>
                                              <p:spTgt spid="102"/>
                                            </p:tgtEl>
                                            <p:attrNameLst>
                                              <p:attrName>ppt_w</p:attrName>
                                            </p:attrNameLst>
                                          </p:cBhvr>
                                          <p:tavLst>
                                            <p:tav tm="0">
                                              <p:val>
                                                <p:fltVal val="0"/>
                                              </p:val>
                                            </p:tav>
                                            <p:tav tm="100000">
                                              <p:val>
                                                <p:strVal val="#ppt_w"/>
                                              </p:val>
                                            </p:tav>
                                          </p:tavLst>
                                        </p:anim>
                                        <p:anim calcmode="lin" valueType="num">
                                          <p:cBhvr>
                                            <p:cTn id="43" dur="500" fill="hold"/>
                                            <p:tgtEl>
                                              <p:spTgt spid="102"/>
                                            </p:tgtEl>
                                            <p:attrNameLst>
                                              <p:attrName>ppt_h</p:attrName>
                                            </p:attrNameLst>
                                          </p:cBhvr>
                                          <p:tavLst>
                                            <p:tav tm="0">
                                              <p:val>
                                                <p:fltVal val="0"/>
                                              </p:val>
                                            </p:tav>
                                            <p:tav tm="100000">
                                              <p:val>
                                                <p:strVal val="#ppt_h"/>
                                              </p:val>
                                            </p:tav>
                                          </p:tavLst>
                                        </p:anim>
                                        <p:animEffect transition="in" filter="fade">
                                          <p:cBhvr>
                                            <p:cTn id="44" dur="500"/>
                                            <p:tgtEl>
                                              <p:spTgt spid="102"/>
                                            </p:tgtEl>
                                          </p:cBhvr>
                                        </p:animEffect>
                                      </p:childTnLst>
                                    </p:cTn>
                                  </p:par>
                                  <p:par>
                                    <p:cTn id="45" presetID="53" presetClass="entr" presetSubtype="16" fill="hold" nodeType="withEffect">
                                      <p:stCondLst>
                                        <p:cond delay="0"/>
                                      </p:stCondLst>
                                      <p:childTnLst>
                                        <p:set>
                                          <p:cBhvr>
                                            <p:cTn id="46" dur="1" fill="hold">
                                              <p:stCondLst>
                                                <p:cond delay="0"/>
                                              </p:stCondLst>
                                            </p:cTn>
                                            <p:tgtEl>
                                              <p:spTgt spid="105"/>
                                            </p:tgtEl>
                                            <p:attrNameLst>
                                              <p:attrName>style.visibility</p:attrName>
                                            </p:attrNameLst>
                                          </p:cBhvr>
                                          <p:to>
                                            <p:strVal val="visible"/>
                                          </p:to>
                                        </p:set>
                                        <p:anim calcmode="lin" valueType="num">
                                          <p:cBhvr>
                                            <p:cTn id="47" dur="500" fill="hold"/>
                                            <p:tgtEl>
                                              <p:spTgt spid="105"/>
                                            </p:tgtEl>
                                            <p:attrNameLst>
                                              <p:attrName>ppt_w</p:attrName>
                                            </p:attrNameLst>
                                          </p:cBhvr>
                                          <p:tavLst>
                                            <p:tav tm="0">
                                              <p:val>
                                                <p:fltVal val="0"/>
                                              </p:val>
                                            </p:tav>
                                            <p:tav tm="100000">
                                              <p:val>
                                                <p:strVal val="#ppt_w"/>
                                              </p:val>
                                            </p:tav>
                                          </p:tavLst>
                                        </p:anim>
                                        <p:anim calcmode="lin" valueType="num">
                                          <p:cBhvr>
                                            <p:cTn id="48" dur="500" fill="hold"/>
                                            <p:tgtEl>
                                              <p:spTgt spid="105"/>
                                            </p:tgtEl>
                                            <p:attrNameLst>
                                              <p:attrName>ppt_h</p:attrName>
                                            </p:attrNameLst>
                                          </p:cBhvr>
                                          <p:tavLst>
                                            <p:tav tm="0">
                                              <p:val>
                                                <p:fltVal val="0"/>
                                              </p:val>
                                            </p:tav>
                                            <p:tav tm="100000">
                                              <p:val>
                                                <p:strVal val="#ppt_h"/>
                                              </p:val>
                                            </p:tav>
                                          </p:tavLst>
                                        </p:anim>
                                        <p:animEffect transition="in" filter="fade">
                                          <p:cBhvr>
                                            <p:cTn id="49" dur="500"/>
                                            <p:tgtEl>
                                              <p:spTgt spid="105"/>
                                            </p:tgtEl>
                                          </p:cBhvr>
                                        </p:animEffect>
                                      </p:childTnLst>
                                    </p:cTn>
                                  </p:par>
                                  <p:par>
                                    <p:cTn id="50" presetID="16" presetClass="entr" presetSubtype="21" fill="hold" grpId="0" nodeType="withEffect">
                                      <p:stCondLst>
                                        <p:cond delay="500"/>
                                      </p:stCondLst>
                                      <p:childTnLst>
                                        <p:set>
                                          <p:cBhvr>
                                            <p:cTn id="51" dur="1" fill="hold">
                                              <p:stCondLst>
                                                <p:cond delay="0"/>
                                              </p:stCondLst>
                                            </p:cTn>
                                            <p:tgtEl>
                                              <p:spTgt spid="16"/>
                                            </p:tgtEl>
                                            <p:attrNameLst>
                                              <p:attrName>style.visibility</p:attrName>
                                            </p:attrNameLst>
                                          </p:cBhvr>
                                          <p:to>
                                            <p:strVal val="visible"/>
                                          </p:to>
                                        </p:set>
                                        <p:animEffect transition="in" filter="barn(inVertical)">
                                          <p:cBhvr>
                                            <p:cTn id="52" dur="500"/>
                                            <p:tgtEl>
                                              <p:spTgt spid="16"/>
                                            </p:tgtEl>
                                          </p:cBhvr>
                                        </p:animEffect>
                                      </p:childTnLst>
                                    </p:cTn>
                                  </p:par>
                                  <p:par>
                                    <p:cTn id="53" presetID="47" presetClass="entr" presetSubtype="0" fill="hold" nodeType="withEffect">
                                      <p:stCondLst>
                                        <p:cond delay="50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1000"/>
                                            <p:tgtEl>
                                              <p:spTgt spid="2"/>
                                            </p:tgtEl>
                                          </p:cBhvr>
                                        </p:animEffect>
                                        <p:anim calcmode="lin" valueType="num">
                                          <p:cBhvr>
                                            <p:cTn id="56" dur="1000" fill="hold"/>
                                            <p:tgtEl>
                                              <p:spTgt spid="2"/>
                                            </p:tgtEl>
                                            <p:attrNameLst>
                                              <p:attrName>ppt_x</p:attrName>
                                            </p:attrNameLst>
                                          </p:cBhvr>
                                          <p:tavLst>
                                            <p:tav tm="0">
                                              <p:val>
                                                <p:strVal val="#ppt_x"/>
                                              </p:val>
                                            </p:tav>
                                            <p:tav tm="100000">
                                              <p:val>
                                                <p:strVal val="#ppt_x"/>
                                              </p:val>
                                            </p:tav>
                                          </p:tavLst>
                                        </p:anim>
                                        <p:anim calcmode="lin" valueType="num">
                                          <p:cBhvr>
                                            <p:cTn id="57" dur="1000" fill="hold"/>
                                            <p:tgtEl>
                                              <p:spTgt spid="2"/>
                                            </p:tgtEl>
                                            <p:attrNameLst>
                                              <p:attrName>ppt_y</p:attrName>
                                            </p:attrNameLst>
                                          </p:cBhvr>
                                          <p:tavLst>
                                            <p:tav tm="0">
                                              <p:val>
                                                <p:strVal val="#ppt_y-.1"/>
                                              </p:val>
                                            </p:tav>
                                            <p:tav tm="100000">
                                              <p:val>
                                                <p:strVal val="#ppt_y"/>
                                              </p:val>
                                            </p:tav>
                                          </p:tavLst>
                                        </p:anim>
                                      </p:childTnLst>
                                    </p:cTn>
                                  </p:par>
                                </p:childTnLst>
                              </p:cTn>
                            </p:par>
                            <p:par>
                              <p:cTn id="58" fill="hold">
                                <p:stCondLst>
                                  <p:cond delay="2000"/>
                                </p:stCondLst>
                                <p:childTnLst>
                                  <p:par>
                                    <p:cTn id="59" presetID="25" presetClass="entr" presetSubtype="0" fill="hold" grpId="0" nodeType="afterEffect">
                                      <p:stCondLst>
                                        <p:cond delay="0"/>
                                      </p:stCondLst>
                                      <p:childTnLst>
                                        <p:set>
                                          <p:cBhvr>
                                            <p:cTn id="60" dur="1" fill="hold">
                                              <p:stCondLst>
                                                <p:cond delay="0"/>
                                              </p:stCondLst>
                                            </p:cTn>
                                            <p:tgtEl>
                                              <p:spTgt spid="70"/>
                                            </p:tgtEl>
                                            <p:attrNameLst>
                                              <p:attrName>style.visibility</p:attrName>
                                            </p:attrNameLst>
                                          </p:cBhvr>
                                          <p:to>
                                            <p:strVal val="visible"/>
                                          </p:to>
                                        </p:set>
                                        <p:anim calcmode="lin" valueType="num">
                                          <p:cBhvr>
                                            <p:cTn id="61" dur="500" decel="50000" fill="hold">
                                              <p:stCondLst>
                                                <p:cond delay="0"/>
                                              </p:stCondLst>
                                            </p:cTn>
                                            <p:tgtEl>
                                              <p:spTgt spid="70"/>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70"/>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70"/>
                                            </p:tgtEl>
                                            <p:attrNameLst>
                                              <p:attrName>ppt_w</p:attrName>
                                            </p:attrNameLst>
                                          </p:cBhvr>
                                          <p:tavLst>
                                            <p:tav tm="0">
                                              <p:val>
                                                <p:strVal val="#ppt_w*.05"/>
                                              </p:val>
                                            </p:tav>
                                            <p:tav tm="100000">
                                              <p:val>
                                                <p:strVal val="#ppt_w"/>
                                              </p:val>
                                            </p:tav>
                                          </p:tavLst>
                                        </p:anim>
                                        <p:anim calcmode="lin" valueType="num">
                                          <p:cBhvr>
                                            <p:cTn id="64" dur="1000" fill="hold"/>
                                            <p:tgtEl>
                                              <p:spTgt spid="70"/>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70"/>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70"/>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70"/>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70"/>
                                            </p:tgtEl>
                                          </p:cBhvr>
                                        </p:animEffect>
                                      </p:childTnLst>
                                    </p:cTn>
                                  </p:par>
                                  <p:par>
                                    <p:cTn id="69" presetID="2" presetClass="entr" presetSubtype="4" fill="hold" nodeType="with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additive="base">
                                            <p:cTn id="71" dur="500" fill="hold"/>
                                            <p:tgtEl>
                                              <p:spTgt spid="15"/>
                                            </p:tgtEl>
                                            <p:attrNameLst>
                                              <p:attrName>ppt_x</p:attrName>
                                            </p:attrNameLst>
                                          </p:cBhvr>
                                          <p:tavLst>
                                            <p:tav tm="0">
                                              <p:val>
                                                <p:strVal val="#ppt_x"/>
                                              </p:val>
                                            </p:tav>
                                            <p:tav tm="100000">
                                              <p:val>
                                                <p:strVal val="#ppt_x"/>
                                              </p:val>
                                            </p:tav>
                                          </p:tavLst>
                                        </p:anim>
                                        <p:anim calcmode="lin" valueType="num">
                                          <p:cBhvr additive="base">
                                            <p:cTn id="72" dur="500" fill="hold"/>
                                            <p:tgtEl>
                                              <p:spTgt spid="15"/>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82"/>
                                            </p:tgtEl>
                                            <p:attrNameLst>
                                              <p:attrName>style.visibility</p:attrName>
                                            </p:attrNameLst>
                                          </p:cBhvr>
                                          <p:to>
                                            <p:strVal val="visible"/>
                                          </p:to>
                                        </p:set>
                                        <p:anim calcmode="lin" valueType="num">
                                          <p:cBhvr additive="base">
                                            <p:cTn id="75" dur="500" fill="hold"/>
                                            <p:tgtEl>
                                              <p:spTgt spid="82"/>
                                            </p:tgtEl>
                                            <p:attrNameLst>
                                              <p:attrName>ppt_x</p:attrName>
                                            </p:attrNameLst>
                                          </p:cBhvr>
                                          <p:tavLst>
                                            <p:tav tm="0">
                                              <p:val>
                                                <p:strVal val="#ppt_x"/>
                                              </p:val>
                                            </p:tav>
                                            <p:tav tm="100000">
                                              <p:val>
                                                <p:strVal val="#ppt_x"/>
                                              </p:val>
                                            </p:tav>
                                          </p:tavLst>
                                        </p:anim>
                                        <p:anim calcmode="lin" valueType="num">
                                          <p:cBhvr additive="base">
                                            <p:cTn id="76" dur="500" fill="hold"/>
                                            <p:tgtEl>
                                              <p:spTgt spid="82"/>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86"/>
                                            </p:tgtEl>
                                            <p:attrNameLst>
                                              <p:attrName>style.visibility</p:attrName>
                                            </p:attrNameLst>
                                          </p:cBhvr>
                                          <p:to>
                                            <p:strVal val="visible"/>
                                          </p:to>
                                        </p:set>
                                        <p:anim calcmode="lin" valueType="num">
                                          <p:cBhvr additive="base">
                                            <p:cTn id="79" dur="500" fill="hold"/>
                                            <p:tgtEl>
                                              <p:spTgt spid="86"/>
                                            </p:tgtEl>
                                            <p:attrNameLst>
                                              <p:attrName>ppt_x</p:attrName>
                                            </p:attrNameLst>
                                          </p:cBhvr>
                                          <p:tavLst>
                                            <p:tav tm="0">
                                              <p:val>
                                                <p:strVal val="#ppt_x"/>
                                              </p:val>
                                            </p:tav>
                                            <p:tav tm="100000">
                                              <p:val>
                                                <p:strVal val="#ppt_x"/>
                                              </p:val>
                                            </p:tav>
                                          </p:tavLst>
                                        </p:anim>
                                        <p:anim calcmode="lin" valueType="num">
                                          <p:cBhvr additive="base">
                                            <p:cTn id="80" dur="500" fill="hold"/>
                                            <p:tgtEl>
                                              <p:spTgt spid="86"/>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90"/>
                                            </p:tgtEl>
                                            <p:attrNameLst>
                                              <p:attrName>style.visibility</p:attrName>
                                            </p:attrNameLst>
                                          </p:cBhvr>
                                          <p:to>
                                            <p:strVal val="visible"/>
                                          </p:to>
                                        </p:set>
                                        <p:anim calcmode="lin" valueType="num">
                                          <p:cBhvr additive="base">
                                            <p:cTn id="83" dur="500" fill="hold"/>
                                            <p:tgtEl>
                                              <p:spTgt spid="90"/>
                                            </p:tgtEl>
                                            <p:attrNameLst>
                                              <p:attrName>ppt_x</p:attrName>
                                            </p:attrNameLst>
                                          </p:cBhvr>
                                          <p:tavLst>
                                            <p:tav tm="0">
                                              <p:val>
                                                <p:strVal val="#ppt_x"/>
                                              </p:val>
                                            </p:tav>
                                            <p:tav tm="100000">
                                              <p:val>
                                                <p:strVal val="#ppt_x"/>
                                              </p:val>
                                            </p:tav>
                                          </p:tavLst>
                                        </p:anim>
                                        <p:anim calcmode="lin" valueType="num">
                                          <p:cBhvr additive="base">
                                            <p:cTn id="84" dur="500" fill="hold"/>
                                            <p:tgtEl>
                                              <p:spTgt spid="90"/>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0"/>
                                      </p:stCondLst>
                                      <p:childTnLst>
                                        <p:set>
                                          <p:cBhvr>
                                            <p:cTn id="86" dur="1" fill="hold">
                                              <p:stCondLst>
                                                <p:cond delay="0"/>
                                              </p:stCondLst>
                                            </p:cTn>
                                            <p:tgtEl>
                                              <p:spTgt spid="94"/>
                                            </p:tgtEl>
                                            <p:attrNameLst>
                                              <p:attrName>style.visibility</p:attrName>
                                            </p:attrNameLst>
                                          </p:cBhvr>
                                          <p:to>
                                            <p:strVal val="visible"/>
                                          </p:to>
                                        </p:set>
                                        <p:anim calcmode="lin" valueType="num">
                                          <p:cBhvr additive="base">
                                            <p:cTn id="87" dur="500" fill="hold"/>
                                            <p:tgtEl>
                                              <p:spTgt spid="94"/>
                                            </p:tgtEl>
                                            <p:attrNameLst>
                                              <p:attrName>ppt_x</p:attrName>
                                            </p:attrNameLst>
                                          </p:cBhvr>
                                          <p:tavLst>
                                            <p:tav tm="0">
                                              <p:val>
                                                <p:strVal val="#ppt_x"/>
                                              </p:val>
                                            </p:tav>
                                            <p:tav tm="100000">
                                              <p:val>
                                                <p:strVal val="#ppt_x"/>
                                              </p:val>
                                            </p:tav>
                                          </p:tavLst>
                                        </p:anim>
                                        <p:anim calcmode="lin" valueType="num">
                                          <p:cBhvr additive="base">
                                            <p:cTn id="88" dur="500" fill="hold"/>
                                            <p:tgtEl>
                                              <p:spTgt spid="94"/>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98"/>
                                            </p:tgtEl>
                                            <p:attrNameLst>
                                              <p:attrName>style.visibility</p:attrName>
                                            </p:attrNameLst>
                                          </p:cBhvr>
                                          <p:to>
                                            <p:strVal val="visible"/>
                                          </p:to>
                                        </p:set>
                                        <p:anim calcmode="lin" valueType="num">
                                          <p:cBhvr additive="base">
                                            <p:cTn id="91" dur="500" fill="hold"/>
                                            <p:tgtEl>
                                              <p:spTgt spid="98"/>
                                            </p:tgtEl>
                                            <p:attrNameLst>
                                              <p:attrName>ppt_x</p:attrName>
                                            </p:attrNameLst>
                                          </p:cBhvr>
                                          <p:tavLst>
                                            <p:tav tm="0">
                                              <p:val>
                                                <p:strVal val="#ppt_x"/>
                                              </p:val>
                                            </p:tav>
                                            <p:tav tm="100000">
                                              <p:val>
                                                <p:strVal val="#ppt_x"/>
                                              </p:val>
                                            </p:tav>
                                          </p:tavLst>
                                        </p:anim>
                                        <p:anim calcmode="lin" valueType="num">
                                          <p:cBhvr additive="base">
                                            <p:cTn id="92"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0" grpId="0"/>
          <p:bldP spid="61" grpId="0"/>
          <p:bldP spid="6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750"/>
                                            <p:tgtEl>
                                              <p:spTgt spid="61"/>
                                            </p:tgtEl>
                                          </p:cBhvr>
                                        </p:animEffect>
                                        <p:anim calcmode="lin" valueType="num">
                                          <p:cBhvr>
                                            <p:cTn id="8" dur="750" fill="hold"/>
                                            <p:tgtEl>
                                              <p:spTgt spid="61"/>
                                            </p:tgtEl>
                                            <p:attrNameLst>
                                              <p:attrName>ppt_x</p:attrName>
                                            </p:attrNameLst>
                                          </p:cBhvr>
                                          <p:tavLst>
                                            <p:tav tm="0">
                                              <p:val>
                                                <p:strVal val="#ppt_x"/>
                                              </p:val>
                                            </p:tav>
                                            <p:tav tm="100000">
                                              <p:val>
                                                <p:strVal val="#ppt_x"/>
                                              </p:val>
                                            </p:tav>
                                          </p:tavLst>
                                        </p:anim>
                                        <p:anim calcmode="lin" valueType="num">
                                          <p:cBhvr>
                                            <p:cTn id="9" dur="750" fill="hold"/>
                                            <p:tgtEl>
                                              <p:spTgt spid="6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2"/>
                                            </p:tgtEl>
                                            <p:attrNameLst>
                                              <p:attrName>style.visibility</p:attrName>
                                            </p:attrNameLst>
                                          </p:cBhvr>
                                          <p:to>
                                            <p:strVal val="visible"/>
                                          </p:to>
                                        </p:set>
                                        <p:animEffect transition="in" filter="fade">
                                          <p:cBhvr>
                                            <p:cTn id="12" dur="750"/>
                                            <p:tgtEl>
                                              <p:spTgt spid="62"/>
                                            </p:tgtEl>
                                          </p:cBhvr>
                                        </p:animEffect>
                                        <p:anim calcmode="lin" valueType="num">
                                          <p:cBhvr>
                                            <p:cTn id="13" dur="750" fill="hold"/>
                                            <p:tgtEl>
                                              <p:spTgt spid="62"/>
                                            </p:tgtEl>
                                            <p:attrNameLst>
                                              <p:attrName>ppt_x</p:attrName>
                                            </p:attrNameLst>
                                          </p:cBhvr>
                                          <p:tavLst>
                                            <p:tav tm="0">
                                              <p:val>
                                                <p:strVal val="#ppt_x"/>
                                              </p:val>
                                            </p:tav>
                                            <p:tav tm="100000">
                                              <p:val>
                                                <p:strVal val="#ppt_x"/>
                                              </p:val>
                                            </p:tav>
                                          </p:tavLst>
                                        </p:anim>
                                        <p:anim calcmode="lin" valueType="num">
                                          <p:cBhvr>
                                            <p:cTn id="14" dur="750" fill="hold"/>
                                            <p:tgtEl>
                                              <p:spTgt spid="62"/>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additive="base">
                                            <p:cTn id="17" dur="1000" fill="hold"/>
                                            <p:tgtEl>
                                              <p:spTgt spid="54"/>
                                            </p:tgtEl>
                                            <p:attrNameLst>
                                              <p:attrName>ppt_x</p:attrName>
                                            </p:attrNameLst>
                                          </p:cBhvr>
                                          <p:tavLst>
                                            <p:tav tm="0">
                                              <p:val>
                                                <p:strVal val="0-#ppt_w/2"/>
                                              </p:val>
                                            </p:tav>
                                            <p:tav tm="100000">
                                              <p:val>
                                                <p:strVal val="#ppt_x"/>
                                              </p:val>
                                            </p:tav>
                                          </p:tavLst>
                                        </p:anim>
                                        <p:anim calcmode="lin" valueType="num">
                                          <p:cBhvr additive="base">
                                            <p:cTn id="18" dur="1000" fill="hold"/>
                                            <p:tgtEl>
                                              <p:spTgt spid="5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1000"/>
                                            <p:tgtEl>
                                              <p:spTgt spid="34"/>
                                            </p:tgtEl>
                                          </p:cBhvr>
                                        </p:animEffect>
                                        <p:anim calcmode="lin" valueType="num">
                                          <p:cBhvr>
                                            <p:cTn id="23" dur="1000" fill="hold"/>
                                            <p:tgtEl>
                                              <p:spTgt spid="34"/>
                                            </p:tgtEl>
                                            <p:attrNameLst>
                                              <p:attrName>ppt_x</p:attrName>
                                            </p:attrNameLst>
                                          </p:cBhvr>
                                          <p:tavLst>
                                            <p:tav tm="0">
                                              <p:val>
                                                <p:strVal val="#ppt_x"/>
                                              </p:val>
                                            </p:tav>
                                            <p:tav tm="100000">
                                              <p:val>
                                                <p:strVal val="#ppt_x"/>
                                              </p:val>
                                            </p:tav>
                                          </p:tavLst>
                                        </p:anim>
                                        <p:anim calcmode="lin" valueType="num">
                                          <p:cBhvr>
                                            <p:cTn id="24" dur="1000" fill="hold"/>
                                            <p:tgtEl>
                                              <p:spTgt spid="34"/>
                                            </p:tgtEl>
                                            <p:attrNameLst>
                                              <p:attrName>ppt_y</p:attrName>
                                            </p:attrNameLst>
                                          </p:cBhvr>
                                          <p:tavLst>
                                            <p:tav tm="0">
                                              <p:val>
                                                <p:strVal val="#ppt_y+.1"/>
                                              </p:val>
                                            </p:tav>
                                            <p:tav tm="100000">
                                              <p:val>
                                                <p:strVal val="#ppt_y"/>
                                              </p:val>
                                            </p:tav>
                                          </p:tavLst>
                                        </p:anim>
                                      </p:childTnLst>
                                    </p:cTn>
                                  </p:par>
                                  <p:par>
                                    <p:cTn id="25" presetID="53" presetClass="entr" presetSubtype="16"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p:cTn id="27" dur="500" fill="hold"/>
                                            <p:tgtEl>
                                              <p:spTgt spid="71"/>
                                            </p:tgtEl>
                                            <p:attrNameLst>
                                              <p:attrName>ppt_w</p:attrName>
                                            </p:attrNameLst>
                                          </p:cBhvr>
                                          <p:tavLst>
                                            <p:tav tm="0">
                                              <p:val>
                                                <p:fltVal val="0"/>
                                              </p:val>
                                            </p:tav>
                                            <p:tav tm="100000">
                                              <p:val>
                                                <p:strVal val="#ppt_w"/>
                                              </p:val>
                                            </p:tav>
                                          </p:tavLst>
                                        </p:anim>
                                        <p:anim calcmode="lin" valueType="num">
                                          <p:cBhvr>
                                            <p:cTn id="28" dur="500" fill="hold"/>
                                            <p:tgtEl>
                                              <p:spTgt spid="71"/>
                                            </p:tgtEl>
                                            <p:attrNameLst>
                                              <p:attrName>ppt_h</p:attrName>
                                            </p:attrNameLst>
                                          </p:cBhvr>
                                          <p:tavLst>
                                            <p:tav tm="0">
                                              <p:val>
                                                <p:fltVal val="0"/>
                                              </p:val>
                                            </p:tav>
                                            <p:tav tm="100000">
                                              <p:val>
                                                <p:strVal val="#ppt_h"/>
                                              </p:val>
                                            </p:tav>
                                          </p:tavLst>
                                        </p:anim>
                                        <p:animEffect transition="in" filter="fade">
                                          <p:cBhvr>
                                            <p:cTn id="29" dur="500"/>
                                            <p:tgtEl>
                                              <p:spTgt spid="71"/>
                                            </p:tgtEl>
                                          </p:cBhvr>
                                        </p:animEffect>
                                      </p:childTnLst>
                                    </p:cTn>
                                  </p:par>
                                  <p:par>
                                    <p:cTn id="30" presetID="53" presetClass="entr" presetSubtype="16" fill="hold" nodeType="with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p:cTn id="32" dur="500" fill="hold"/>
                                            <p:tgtEl>
                                              <p:spTgt spid="77"/>
                                            </p:tgtEl>
                                            <p:attrNameLst>
                                              <p:attrName>ppt_w</p:attrName>
                                            </p:attrNameLst>
                                          </p:cBhvr>
                                          <p:tavLst>
                                            <p:tav tm="0">
                                              <p:val>
                                                <p:fltVal val="0"/>
                                              </p:val>
                                            </p:tav>
                                            <p:tav tm="100000">
                                              <p:val>
                                                <p:strVal val="#ppt_w"/>
                                              </p:val>
                                            </p:tav>
                                          </p:tavLst>
                                        </p:anim>
                                        <p:anim calcmode="lin" valueType="num">
                                          <p:cBhvr>
                                            <p:cTn id="33" dur="500" fill="hold"/>
                                            <p:tgtEl>
                                              <p:spTgt spid="77"/>
                                            </p:tgtEl>
                                            <p:attrNameLst>
                                              <p:attrName>ppt_h</p:attrName>
                                            </p:attrNameLst>
                                          </p:cBhvr>
                                          <p:tavLst>
                                            <p:tav tm="0">
                                              <p:val>
                                                <p:fltVal val="0"/>
                                              </p:val>
                                            </p:tav>
                                            <p:tav tm="100000">
                                              <p:val>
                                                <p:strVal val="#ppt_h"/>
                                              </p:val>
                                            </p:tav>
                                          </p:tavLst>
                                        </p:anim>
                                        <p:animEffect transition="in" filter="fade">
                                          <p:cBhvr>
                                            <p:cTn id="34" dur="500"/>
                                            <p:tgtEl>
                                              <p:spTgt spid="77"/>
                                            </p:tgtEl>
                                          </p:cBhvr>
                                        </p:animEffect>
                                      </p:childTnLst>
                                    </p:cTn>
                                  </p:par>
                                  <p:par>
                                    <p:cTn id="35" presetID="53" presetClass="entr" presetSubtype="16" fill="hold" nodeType="withEffect">
                                      <p:stCondLst>
                                        <p:cond delay="0"/>
                                      </p:stCondLst>
                                      <p:childTnLst>
                                        <p:set>
                                          <p:cBhvr>
                                            <p:cTn id="36" dur="1" fill="hold">
                                              <p:stCondLst>
                                                <p:cond delay="0"/>
                                              </p:stCondLst>
                                            </p:cTn>
                                            <p:tgtEl>
                                              <p:spTgt spid="74"/>
                                            </p:tgtEl>
                                            <p:attrNameLst>
                                              <p:attrName>style.visibility</p:attrName>
                                            </p:attrNameLst>
                                          </p:cBhvr>
                                          <p:to>
                                            <p:strVal val="visible"/>
                                          </p:to>
                                        </p:set>
                                        <p:anim calcmode="lin" valueType="num">
                                          <p:cBhvr>
                                            <p:cTn id="37" dur="500" fill="hold"/>
                                            <p:tgtEl>
                                              <p:spTgt spid="74"/>
                                            </p:tgtEl>
                                            <p:attrNameLst>
                                              <p:attrName>ppt_w</p:attrName>
                                            </p:attrNameLst>
                                          </p:cBhvr>
                                          <p:tavLst>
                                            <p:tav tm="0">
                                              <p:val>
                                                <p:fltVal val="0"/>
                                              </p:val>
                                            </p:tav>
                                            <p:tav tm="100000">
                                              <p:val>
                                                <p:strVal val="#ppt_w"/>
                                              </p:val>
                                            </p:tav>
                                          </p:tavLst>
                                        </p:anim>
                                        <p:anim calcmode="lin" valueType="num">
                                          <p:cBhvr>
                                            <p:cTn id="38" dur="500" fill="hold"/>
                                            <p:tgtEl>
                                              <p:spTgt spid="74"/>
                                            </p:tgtEl>
                                            <p:attrNameLst>
                                              <p:attrName>ppt_h</p:attrName>
                                            </p:attrNameLst>
                                          </p:cBhvr>
                                          <p:tavLst>
                                            <p:tav tm="0">
                                              <p:val>
                                                <p:fltVal val="0"/>
                                              </p:val>
                                            </p:tav>
                                            <p:tav tm="100000">
                                              <p:val>
                                                <p:strVal val="#ppt_h"/>
                                              </p:val>
                                            </p:tav>
                                          </p:tavLst>
                                        </p:anim>
                                        <p:animEffect transition="in" filter="fade">
                                          <p:cBhvr>
                                            <p:cTn id="39" dur="500"/>
                                            <p:tgtEl>
                                              <p:spTgt spid="74"/>
                                            </p:tgtEl>
                                          </p:cBhvr>
                                        </p:animEffect>
                                      </p:childTnLst>
                                    </p:cTn>
                                  </p:par>
                                  <p:par>
                                    <p:cTn id="40" presetID="53" presetClass="entr" presetSubtype="16" fill="hold" nodeType="withEffect">
                                      <p:stCondLst>
                                        <p:cond delay="0"/>
                                      </p:stCondLst>
                                      <p:childTnLst>
                                        <p:set>
                                          <p:cBhvr>
                                            <p:cTn id="41" dur="1" fill="hold">
                                              <p:stCondLst>
                                                <p:cond delay="0"/>
                                              </p:stCondLst>
                                            </p:cTn>
                                            <p:tgtEl>
                                              <p:spTgt spid="102"/>
                                            </p:tgtEl>
                                            <p:attrNameLst>
                                              <p:attrName>style.visibility</p:attrName>
                                            </p:attrNameLst>
                                          </p:cBhvr>
                                          <p:to>
                                            <p:strVal val="visible"/>
                                          </p:to>
                                        </p:set>
                                        <p:anim calcmode="lin" valueType="num">
                                          <p:cBhvr>
                                            <p:cTn id="42" dur="500" fill="hold"/>
                                            <p:tgtEl>
                                              <p:spTgt spid="102"/>
                                            </p:tgtEl>
                                            <p:attrNameLst>
                                              <p:attrName>ppt_w</p:attrName>
                                            </p:attrNameLst>
                                          </p:cBhvr>
                                          <p:tavLst>
                                            <p:tav tm="0">
                                              <p:val>
                                                <p:fltVal val="0"/>
                                              </p:val>
                                            </p:tav>
                                            <p:tav tm="100000">
                                              <p:val>
                                                <p:strVal val="#ppt_w"/>
                                              </p:val>
                                            </p:tav>
                                          </p:tavLst>
                                        </p:anim>
                                        <p:anim calcmode="lin" valueType="num">
                                          <p:cBhvr>
                                            <p:cTn id="43" dur="500" fill="hold"/>
                                            <p:tgtEl>
                                              <p:spTgt spid="102"/>
                                            </p:tgtEl>
                                            <p:attrNameLst>
                                              <p:attrName>ppt_h</p:attrName>
                                            </p:attrNameLst>
                                          </p:cBhvr>
                                          <p:tavLst>
                                            <p:tav tm="0">
                                              <p:val>
                                                <p:fltVal val="0"/>
                                              </p:val>
                                            </p:tav>
                                            <p:tav tm="100000">
                                              <p:val>
                                                <p:strVal val="#ppt_h"/>
                                              </p:val>
                                            </p:tav>
                                          </p:tavLst>
                                        </p:anim>
                                        <p:animEffect transition="in" filter="fade">
                                          <p:cBhvr>
                                            <p:cTn id="44" dur="500"/>
                                            <p:tgtEl>
                                              <p:spTgt spid="102"/>
                                            </p:tgtEl>
                                          </p:cBhvr>
                                        </p:animEffect>
                                      </p:childTnLst>
                                    </p:cTn>
                                  </p:par>
                                  <p:par>
                                    <p:cTn id="45" presetID="53" presetClass="entr" presetSubtype="16" fill="hold" nodeType="withEffect">
                                      <p:stCondLst>
                                        <p:cond delay="0"/>
                                      </p:stCondLst>
                                      <p:childTnLst>
                                        <p:set>
                                          <p:cBhvr>
                                            <p:cTn id="46" dur="1" fill="hold">
                                              <p:stCondLst>
                                                <p:cond delay="0"/>
                                              </p:stCondLst>
                                            </p:cTn>
                                            <p:tgtEl>
                                              <p:spTgt spid="105"/>
                                            </p:tgtEl>
                                            <p:attrNameLst>
                                              <p:attrName>style.visibility</p:attrName>
                                            </p:attrNameLst>
                                          </p:cBhvr>
                                          <p:to>
                                            <p:strVal val="visible"/>
                                          </p:to>
                                        </p:set>
                                        <p:anim calcmode="lin" valueType="num">
                                          <p:cBhvr>
                                            <p:cTn id="47" dur="500" fill="hold"/>
                                            <p:tgtEl>
                                              <p:spTgt spid="105"/>
                                            </p:tgtEl>
                                            <p:attrNameLst>
                                              <p:attrName>ppt_w</p:attrName>
                                            </p:attrNameLst>
                                          </p:cBhvr>
                                          <p:tavLst>
                                            <p:tav tm="0">
                                              <p:val>
                                                <p:fltVal val="0"/>
                                              </p:val>
                                            </p:tav>
                                            <p:tav tm="100000">
                                              <p:val>
                                                <p:strVal val="#ppt_w"/>
                                              </p:val>
                                            </p:tav>
                                          </p:tavLst>
                                        </p:anim>
                                        <p:anim calcmode="lin" valueType="num">
                                          <p:cBhvr>
                                            <p:cTn id="48" dur="500" fill="hold"/>
                                            <p:tgtEl>
                                              <p:spTgt spid="105"/>
                                            </p:tgtEl>
                                            <p:attrNameLst>
                                              <p:attrName>ppt_h</p:attrName>
                                            </p:attrNameLst>
                                          </p:cBhvr>
                                          <p:tavLst>
                                            <p:tav tm="0">
                                              <p:val>
                                                <p:fltVal val="0"/>
                                              </p:val>
                                            </p:tav>
                                            <p:tav tm="100000">
                                              <p:val>
                                                <p:strVal val="#ppt_h"/>
                                              </p:val>
                                            </p:tav>
                                          </p:tavLst>
                                        </p:anim>
                                        <p:animEffect transition="in" filter="fade">
                                          <p:cBhvr>
                                            <p:cTn id="49" dur="500"/>
                                            <p:tgtEl>
                                              <p:spTgt spid="105"/>
                                            </p:tgtEl>
                                          </p:cBhvr>
                                        </p:animEffect>
                                      </p:childTnLst>
                                    </p:cTn>
                                  </p:par>
                                  <p:par>
                                    <p:cTn id="50" presetID="16" presetClass="entr" presetSubtype="21" fill="hold" grpId="0" nodeType="withEffect">
                                      <p:stCondLst>
                                        <p:cond delay="500"/>
                                      </p:stCondLst>
                                      <p:childTnLst>
                                        <p:set>
                                          <p:cBhvr>
                                            <p:cTn id="51" dur="1" fill="hold">
                                              <p:stCondLst>
                                                <p:cond delay="0"/>
                                              </p:stCondLst>
                                            </p:cTn>
                                            <p:tgtEl>
                                              <p:spTgt spid="16"/>
                                            </p:tgtEl>
                                            <p:attrNameLst>
                                              <p:attrName>style.visibility</p:attrName>
                                            </p:attrNameLst>
                                          </p:cBhvr>
                                          <p:to>
                                            <p:strVal val="visible"/>
                                          </p:to>
                                        </p:set>
                                        <p:animEffect transition="in" filter="barn(inVertical)">
                                          <p:cBhvr>
                                            <p:cTn id="52" dur="500"/>
                                            <p:tgtEl>
                                              <p:spTgt spid="16"/>
                                            </p:tgtEl>
                                          </p:cBhvr>
                                        </p:animEffect>
                                      </p:childTnLst>
                                    </p:cTn>
                                  </p:par>
                                  <p:par>
                                    <p:cTn id="53" presetID="47" presetClass="entr" presetSubtype="0" fill="hold" nodeType="withEffect">
                                      <p:stCondLst>
                                        <p:cond delay="50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1000"/>
                                            <p:tgtEl>
                                              <p:spTgt spid="2"/>
                                            </p:tgtEl>
                                          </p:cBhvr>
                                        </p:animEffect>
                                        <p:anim calcmode="lin" valueType="num">
                                          <p:cBhvr>
                                            <p:cTn id="56" dur="1000" fill="hold"/>
                                            <p:tgtEl>
                                              <p:spTgt spid="2"/>
                                            </p:tgtEl>
                                            <p:attrNameLst>
                                              <p:attrName>ppt_x</p:attrName>
                                            </p:attrNameLst>
                                          </p:cBhvr>
                                          <p:tavLst>
                                            <p:tav tm="0">
                                              <p:val>
                                                <p:strVal val="#ppt_x"/>
                                              </p:val>
                                            </p:tav>
                                            <p:tav tm="100000">
                                              <p:val>
                                                <p:strVal val="#ppt_x"/>
                                              </p:val>
                                            </p:tav>
                                          </p:tavLst>
                                        </p:anim>
                                        <p:anim calcmode="lin" valueType="num">
                                          <p:cBhvr>
                                            <p:cTn id="57" dur="1000" fill="hold"/>
                                            <p:tgtEl>
                                              <p:spTgt spid="2"/>
                                            </p:tgtEl>
                                            <p:attrNameLst>
                                              <p:attrName>ppt_y</p:attrName>
                                            </p:attrNameLst>
                                          </p:cBhvr>
                                          <p:tavLst>
                                            <p:tav tm="0">
                                              <p:val>
                                                <p:strVal val="#ppt_y-.1"/>
                                              </p:val>
                                            </p:tav>
                                            <p:tav tm="100000">
                                              <p:val>
                                                <p:strVal val="#ppt_y"/>
                                              </p:val>
                                            </p:tav>
                                          </p:tavLst>
                                        </p:anim>
                                      </p:childTnLst>
                                    </p:cTn>
                                  </p:par>
                                </p:childTnLst>
                              </p:cTn>
                            </p:par>
                            <p:par>
                              <p:cTn id="58" fill="hold">
                                <p:stCondLst>
                                  <p:cond delay="2000"/>
                                </p:stCondLst>
                                <p:childTnLst>
                                  <p:par>
                                    <p:cTn id="59" presetID="25" presetClass="entr" presetSubtype="0" fill="hold" grpId="0" nodeType="afterEffect">
                                      <p:stCondLst>
                                        <p:cond delay="0"/>
                                      </p:stCondLst>
                                      <p:childTnLst>
                                        <p:set>
                                          <p:cBhvr>
                                            <p:cTn id="60" dur="1" fill="hold">
                                              <p:stCondLst>
                                                <p:cond delay="0"/>
                                              </p:stCondLst>
                                            </p:cTn>
                                            <p:tgtEl>
                                              <p:spTgt spid="70"/>
                                            </p:tgtEl>
                                            <p:attrNameLst>
                                              <p:attrName>style.visibility</p:attrName>
                                            </p:attrNameLst>
                                          </p:cBhvr>
                                          <p:to>
                                            <p:strVal val="visible"/>
                                          </p:to>
                                        </p:set>
                                        <p:anim calcmode="lin" valueType="num">
                                          <p:cBhvr>
                                            <p:cTn id="61" dur="500" decel="50000" fill="hold">
                                              <p:stCondLst>
                                                <p:cond delay="0"/>
                                              </p:stCondLst>
                                            </p:cTn>
                                            <p:tgtEl>
                                              <p:spTgt spid="70"/>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70"/>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70"/>
                                            </p:tgtEl>
                                            <p:attrNameLst>
                                              <p:attrName>ppt_w</p:attrName>
                                            </p:attrNameLst>
                                          </p:cBhvr>
                                          <p:tavLst>
                                            <p:tav tm="0">
                                              <p:val>
                                                <p:strVal val="#ppt_w*.05"/>
                                              </p:val>
                                            </p:tav>
                                            <p:tav tm="100000">
                                              <p:val>
                                                <p:strVal val="#ppt_w"/>
                                              </p:val>
                                            </p:tav>
                                          </p:tavLst>
                                        </p:anim>
                                        <p:anim calcmode="lin" valueType="num">
                                          <p:cBhvr>
                                            <p:cTn id="64" dur="1000" fill="hold"/>
                                            <p:tgtEl>
                                              <p:spTgt spid="70"/>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70"/>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70"/>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70"/>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70"/>
                                            </p:tgtEl>
                                          </p:cBhvr>
                                        </p:animEffect>
                                      </p:childTnLst>
                                    </p:cTn>
                                  </p:par>
                                  <p:par>
                                    <p:cTn id="69" presetID="2" presetClass="entr" presetSubtype="4" fill="hold" nodeType="with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additive="base">
                                            <p:cTn id="71" dur="500" fill="hold"/>
                                            <p:tgtEl>
                                              <p:spTgt spid="15"/>
                                            </p:tgtEl>
                                            <p:attrNameLst>
                                              <p:attrName>ppt_x</p:attrName>
                                            </p:attrNameLst>
                                          </p:cBhvr>
                                          <p:tavLst>
                                            <p:tav tm="0">
                                              <p:val>
                                                <p:strVal val="#ppt_x"/>
                                              </p:val>
                                            </p:tav>
                                            <p:tav tm="100000">
                                              <p:val>
                                                <p:strVal val="#ppt_x"/>
                                              </p:val>
                                            </p:tav>
                                          </p:tavLst>
                                        </p:anim>
                                        <p:anim calcmode="lin" valueType="num">
                                          <p:cBhvr additive="base">
                                            <p:cTn id="72" dur="500" fill="hold"/>
                                            <p:tgtEl>
                                              <p:spTgt spid="15"/>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82"/>
                                            </p:tgtEl>
                                            <p:attrNameLst>
                                              <p:attrName>style.visibility</p:attrName>
                                            </p:attrNameLst>
                                          </p:cBhvr>
                                          <p:to>
                                            <p:strVal val="visible"/>
                                          </p:to>
                                        </p:set>
                                        <p:anim calcmode="lin" valueType="num">
                                          <p:cBhvr additive="base">
                                            <p:cTn id="75" dur="500" fill="hold"/>
                                            <p:tgtEl>
                                              <p:spTgt spid="82"/>
                                            </p:tgtEl>
                                            <p:attrNameLst>
                                              <p:attrName>ppt_x</p:attrName>
                                            </p:attrNameLst>
                                          </p:cBhvr>
                                          <p:tavLst>
                                            <p:tav tm="0">
                                              <p:val>
                                                <p:strVal val="#ppt_x"/>
                                              </p:val>
                                            </p:tav>
                                            <p:tav tm="100000">
                                              <p:val>
                                                <p:strVal val="#ppt_x"/>
                                              </p:val>
                                            </p:tav>
                                          </p:tavLst>
                                        </p:anim>
                                        <p:anim calcmode="lin" valueType="num">
                                          <p:cBhvr additive="base">
                                            <p:cTn id="76" dur="500" fill="hold"/>
                                            <p:tgtEl>
                                              <p:spTgt spid="82"/>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86"/>
                                            </p:tgtEl>
                                            <p:attrNameLst>
                                              <p:attrName>style.visibility</p:attrName>
                                            </p:attrNameLst>
                                          </p:cBhvr>
                                          <p:to>
                                            <p:strVal val="visible"/>
                                          </p:to>
                                        </p:set>
                                        <p:anim calcmode="lin" valueType="num">
                                          <p:cBhvr additive="base">
                                            <p:cTn id="79" dur="500" fill="hold"/>
                                            <p:tgtEl>
                                              <p:spTgt spid="86"/>
                                            </p:tgtEl>
                                            <p:attrNameLst>
                                              <p:attrName>ppt_x</p:attrName>
                                            </p:attrNameLst>
                                          </p:cBhvr>
                                          <p:tavLst>
                                            <p:tav tm="0">
                                              <p:val>
                                                <p:strVal val="#ppt_x"/>
                                              </p:val>
                                            </p:tav>
                                            <p:tav tm="100000">
                                              <p:val>
                                                <p:strVal val="#ppt_x"/>
                                              </p:val>
                                            </p:tav>
                                          </p:tavLst>
                                        </p:anim>
                                        <p:anim calcmode="lin" valueType="num">
                                          <p:cBhvr additive="base">
                                            <p:cTn id="80" dur="500" fill="hold"/>
                                            <p:tgtEl>
                                              <p:spTgt spid="86"/>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90"/>
                                            </p:tgtEl>
                                            <p:attrNameLst>
                                              <p:attrName>style.visibility</p:attrName>
                                            </p:attrNameLst>
                                          </p:cBhvr>
                                          <p:to>
                                            <p:strVal val="visible"/>
                                          </p:to>
                                        </p:set>
                                        <p:anim calcmode="lin" valueType="num">
                                          <p:cBhvr additive="base">
                                            <p:cTn id="83" dur="500" fill="hold"/>
                                            <p:tgtEl>
                                              <p:spTgt spid="90"/>
                                            </p:tgtEl>
                                            <p:attrNameLst>
                                              <p:attrName>ppt_x</p:attrName>
                                            </p:attrNameLst>
                                          </p:cBhvr>
                                          <p:tavLst>
                                            <p:tav tm="0">
                                              <p:val>
                                                <p:strVal val="#ppt_x"/>
                                              </p:val>
                                            </p:tav>
                                            <p:tav tm="100000">
                                              <p:val>
                                                <p:strVal val="#ppt_x"/>
                                              </p:val>
                                            </p:tav>
                                          </p:tavLst>
                                        </p:anim>
                                        <p:anim calcmode="lin" valueType="num">
                                          <p:cBhvr additive="base">
                                            <p:cTn id="84" dur="500" fill="hold"/>
                                            <p:tgtEl>
                                              <p:spTgt spid="90"/>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0"/>
                                      </p:stCondLst>
                                      <p:childTnLst>
                                        <p:set>
                                          <p:cBhvr>
                                            <p:cTn id="86" dur="1" fill="hold">
                                              <p:stCondLst>
                                                <p:cond delay="0"/>
                                              </p:stCondLst>
                                            </p:cTn>
                                            <p:tgtEl>
                                              <p:spTgt spid="94"/>
                                            </p:tgtEl>
                                            <p:attrNameLst>
                                              <p:attrName>style.visibility</p:attrName>
                                            </p:attrNameLst>
                                          </p:cBhvr>
                                          <p:to>
                                            <p:strVal val="visible"/>
                                          </p:to>
                                        </p:set>
                                        <p:anim calcmode="lin" valueType="num">
                                          <p:cBhvr additive="base">
                                            <p:cTn id="87" dur="500" fill="hold"/>
                                            <p:tgtEl>
                                              <p:spTgt spid="94"/>
                                            </p:tgtEl>
                                            <p:attrNameLst>
                                              <p:attrName>ppt_x</p:attrName>
                                            </p:attrNameLst>
                                          </p:cBhvr>
                                          <p:tavLst>
                                            <p:tav tm="0">
                                              <p:val>
                                                <p:strVal val="#ppt_x"/>
                                              </p:val>
                                            </p:tav>
                                            <p:tav tm="100000">
                                              <p:val>
                                                <p:strVal val="#ppt_x"/>
                                              </p:val>
                                            </p:tav>
                                          </p:tavLst>
                                        </p:anim>
                                        <p:anim calcmode="lin" valueType="num">
                                          <p:cBhvr additive="base">
                                            <p:cTn id="88" dur="500" fill="hold"/>
                                            <p:tgtEl>
                                              <p:spTgt spid="94"/>
                                            </p:tgtEl>
                                            <p:attrNameLst>
                                              <p:attrName>ppt_y</p:attrName>
                                            </p:attrNameLst>
                                          </p:cBhvr>
                                          <p:tavLst>
                                            <p:tav tm="0">
                                              <p:val>
                                                <p:strVal val="1+#ppt_h/2"/>
                                              </p:val>
                                            </p:tav>
                                            <p:tav tm="100000">
                                              <p:val>
                                                <p:strVal val="#ppt_y"/>
                                              </p:val>
                                            </p:tav>
                                          </p:tavLst>
                                        </p:anim>
                                      </p:childTnLst>
                                    </p:cTn>
                                  </p:par>
                                  <p:par>
                                    <p:cTn id="89" presetID="2" presetClass="entr" presetSubtype="4" fill="hold" nodeType="withEffect">
                                      <p:stCondLst>
                                        <p:cond delay="0"/>
                                      </p:stCondLst>
                                      <p:childTnLst>
                                        <p:set>
                                          <p:cBhvr>
                                            <p:cTn id="90" dur="1" fill="hold">
                                              <p:stCondLst>
                                                <p:cond delay="0"/>
                                              </p:stCondLst>
                                            </p:cTn>
                                            <p:tgtEl>
                                              <p:spTgt spid="98"/>
                                            </p:tgtEl>
                                            <p:attrNameLst>
                                              <p:attrName>style.visibility</p:attrName>
                                            </p:attrNameLst>
                                          </p:cBhvr>
                                          <p:to>
                                            <p:strVal val="visible"/>
                                          </p:to>
                                        </p:set>
                                        <p:anim calcmode="lin" valueType="num">
                                          <p:cBhvr additive="base">
                                            <p:cTn id="91" dur="500" fill="hold"/>
                                            <p:tgtEl>
                                              <p:spTgt spid="98"/>
                                            </p:tgtEl>
                                            <p:attrNameLst>
                                              <p:attrName>ppt_x</p:attrName>
                                            </p:attrNameLst>
                                          </p:cBhvr>
                                          <p:tavLst>
                                            <p:tav tm="0">
                                              <p:val>
                                                <p:strVal val="#ppt_x"/>
                                              </p:val>
                                            </p:tav>
                                            <p:tav tm="100000">
                                              <p:val>
                                                <p:strVal val="#ppt_x"/>
                                              </p:val>
                                            </p:tav>
                                          </p:tavLst>
                                        </p:anim>
                                        <p:anim calcmode="lin" valueType="num">
                                          <p:cBhvr additive="base">
                                            <p:cTn id="92"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0" grpId="0"/>
          <p:bldP spid="61" grpId="0"/>
          <p:bldP spid="62"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2340460" y="2376810"/>
            <a:ext cx="8417491" cy="3783693"/>
          </a:xfrm>
          <a:prstGeom prst="roundRect">
            <a:avLst>
              <a:gd name="adj" fmla="val 9384"/>
            </a:avLst>
          </a:prstGeom>
          <a:solidFill>
            <a:schemeClr val="bg1">
              <a:lumMod val="9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TextBox 29"/>
          <p:cNvSpPr txBox="1"/>
          <p:nvPr/>
        </p:nvSpPr>
        <p:spPr>
          <a:xfrm>
            <a:off x="6209018" y="3170144"/>
            <a:ext cx="3456384" cy="497957"/>
          </a:xfrm>
          <a:prstGeom prst="rect">
            <a:avLst/>
          </a:prstGeom>
          <a:noFill/>
        </p:spPr>
        <p:txBody>
          <a:bodyPr wrap="square" rtlCol="0">
            <a:spAutoFit/>
          </a:bodyPr>
          <a:lstStyle/>
          <a:p>
            <a:pPr>
              <a:lnSpc>
                <a:spcPct val="120000"/>
              </a:lnSpc>
            </a:pPr>
            <a:r>
              <a:rPr lang="zh-CN" altLang="en-US" sz="2400" b="1" dirty="0" smtClean="0">
                <a:solidFill>
                  <a:srgbClr val="252C35"/>
                </a:solidFill>
                <a:latin typeface="微软雅黑" panose="020B0503020204020204" pitchFamily="34" charset="-122"/>
                <a:ea typeface="微软雅黑" panose="020B0503020204020204" pitchFamily="34" charset="-122"/>
              </a:rPr>
              <a:t>持续学习 不断进步 </a:t>
            </a:r>
            <a:endParaRPr lang="zh-CN" altLang="en-US" sz="2400" b="1" dirty="0">
              <a:solidFill>
                <a:srgbClr val="252C35"/>
              </a:solidFill>
              <a:latin typeface="微软雅黑" panose="020B0503020204020204" pitchFamily="34" charset="-122"/>
              <a:ea typeface="微软雅黑" panose="020B0503020204020204" pitchFamily="34" charset="-122"/>
            </a:endParaRPr>
          </a:p>
        </p:txBody>
      </p:sp>
      <p:sp>
        <p:nvSpPr>
          <p:cNvPr id="57" name="TextBox 5"/>
          <p:cNvSpPr txBox="1"/>
          <p:nvPr/>
        </p:nvSpPr>
        <p:spPr>
          <a:xfrm>
            <a:off x="5765969" y="4386964"/>
            <a:ext cx="4490242" cy="1200329"/>
          </a:xfrm>
          <a:prstGeom prst="rect">
            <a:avLst/>
          </a:prstGeom>
          <a:noFill/>
        </p:spPr>
        <p:txBody>
          <a:bodyPr wrap="square" rtlCol="0">
            <a:spAutoFit/>
          </a:bodyPr>
          <a:lstStyle/>
          <a:p>
            <a:pPr>
              <a:lnSpc>
                <a:spcPct val="150000"/>
              </a:lnSpc>
            </a:pPr>
            <a:r>
              <a:rPr lang="zh-CN" altLang="en-US" sz="1200" dirty="0">
                <a:solidFill>
                  <a:srgbClr val="252C35"/>
                </a:solidFill>
                <a:latin typeface="微软雅黑" panose="020B0503020204020204" pitchFamily="34" charset="-122"/>
                <a:ea typeface="微软雅黑" panose="020B0503020204020204" pitchFamily="34" charset="-122"/>
              </a:rPr>
              <a:t>参加工作十年时间里，无论在哪个工作岗位，我始终坚持持续学习，不断充实自己。我认真贯彻党的方针政策和公司的各项</a:t>
            </a:r>
            <a:r>
              <a:rPr lang="zh-CN" altLang="en-US" sz="1200" dirty="0" smtClean="0">
                <a:solidFill>
                  <a:srgbClr val="252C35"/>
                </a:solidFill>
                <a:latin typeface="微软雅黑" panose="020B0503020204020204" pitchFamily="34" charset="-122"/>
                <a:ea typeface="微软雅黑" panose="020B0503020204020204" pitchFamily="34" charset="-122"/>
              </a:rPr>
              <a:t>要求始终</a:t>
            </a:r>
            <a:r>
              <a:rPr lang="zh-CN" altLang="en-US" sz="1200" dirty="0">
                <a:solidFill>
                  <a:srgbClr val="252C35"/>
                </a:solidFill>
                <a:latin typeface="微软雅黑" panose="020B0503020204020204" pitchFamily="34" charset="-122"/>
                <a:ea typeface="微软雅黑" panose="020B0503020204020204" pitchFamily="34" charset="-122"/>
              </a:rPr>
              <a:t>保持政治学习及工作技能的培训，在学习中领悟，在实践中提升。确保自身思想与行动和公司保持一致。</a:t>
            </a:r>
            <a:endParaRPr lang="zh-CN" altLang="en-US" sz="1200" dirty="0">
              <a:solidFill>
                <a:srgbClr val="252C35"/>
              </a:solidFill>
              <a:latin typeface="微软雅黑" panose="020B0503020204020204" pitchFamily="34" charset="-122"/>
              <a:ea typeface="微软雅黑" panose="020B0503020204020204" pitchFamily="34" charset="-122"/>
            </a:endParaRPr>
          </a:p>
        </p:txBody>
      </p:sp>
      <p:sp>
        <p:nvSpPr>
          <p:cNvPr id="4" name="矩形 3"/>
          <p:cNvSpPr/>
          <p:nvPr/>
        </p:nvSpPr>
        <p:spPr>
          <a:xfrm>
            <a:off x="10605459" y="3425854"/>
            <a:ext cx="153066" cy="1710655"/>
          </a:xfrm>
          <a:prstGeom prst="rect">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812283" y="2883038"/>
            <a:ext cx="4583086" cy="2806733"/>
            <a:chOff x="812283" y="2883038"/>
            <a:chExt cx="4583086" cy="2806733"/>
          </a:xfrm>
        </p:grpSpPr>
        <p:pic>
          <p:nvPicPr>
            <p:cNvPr id="61" name="Picture 3" descr="image3.png"/>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812283" y="2883038"/>
              <a:ext cx="4583086" cy="28067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矩形 4"/>
            <p:cNvSpPr/>
            <p:nvPr/>
          </p:nvSpPr>
          <p:spPr>
            <a:xfrm>
              <a:off x="1561672" y="3269293"/>
              <a:ext cx="3084000" cy="1966586"/>
            </a:xfrm>
            <a:prstGeom prst="rect">
              <a:avLst/>
            </a:prstGeom>
            <a:blipFill dpi="0" rotWithShape="1">
              <a:blip r:embed="rId2">
                <a:extLst>
                  <a:ext uri="{28A0092B-C50C-407E-A947-70E740481C1C}">
                    <a14:useLocalDpi xmlns:a14="http://schemas.microsoft.com/office/drawing/2010/main" val="0"/>
                  </a:ext>
                </a:extLst>
              </a:blip>
              <a:srcRect/>
              <a:stretch>
                <a:fillRect t="-1744" b="-174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3" name="Picture 2" descr="L:\下载\千图网_商务贸易3D小人图片_图片编号25869776\istock_00000 (3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84358" y="4398687"/>
            <a:ext cx="2461763" cy="1761816"/>
          </a:xfrm>
          <a:prstGeom prst="rect">
            <a:avLst/>
          </a:prstGeom>
          <a:noFill/>
          <a:extLst>
            <a:ext uri="{909E8E84-426E-40DD-AFC4-6F175D3DCCD1}">
              <a14:hiddenFill xmlns:a14="http://schemas.microsoft.com/office/drawing/2010/main">
                <a:solidFill>
                  <a:srgbClr val="FFFFFF"/>
                </a:solidFill>
              </a14:hiddenFill>
            </a:ext>
          </a:extLst>
        </p:spPr>
      </p:pic>
      <p:sp>
        <p:nvSpPr>
          <p:cNvPr id="63" name="任意多边形 62"/>
          <p:cNvSpPr/>
          <p:nvPr/>
        </p:nvSpPr>
        <p:spPr>
          <a:xfrm>
            <a:off x="5826439" y="3286927"/>
            <a:ext cx="274346" cy="274346"/>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TextBox 29"/>
          <p:cNvSpPr txBox="1"/>
          <p:nvPr/>
        </p:nvSpPr>
        <p:spPr>
          <a:xfrm>
            <a:off x="5765969" y="3657604"/>
            <a:ext cx="3178739" cy="461665"/>
          </a:xfrm>
          <a:prstGeom prst="rect">
            <a:avLst/>
          </a:prstGeom>
          <a:noFill/>
        </p:spPr>
        <p:txBody>
          <a:bodyPr wrap="square" rtlCol="0">
            <a:spAutoFit/>
          </a:bodyPr>
          <a:lstStyle/>
          <a:p>
            <a:pPr algn="dist">
              <a:lnSpc>
                <a:spcPct val="120000"/>
              </a:lnSpc>
            </a:pPr>
            <a:r>
              <a:rPr lang="en-US" altLang="zh-CN" sz="2000" dirty="0" smtClean="0">
                <a:solidFill>
                  <a:srgbClr val="B72B2A"/>
                </a:solidFill>
                <a:latin typeface="Aparajita" panose="020B0604020202020204" pitchFamily="34" charset="0"/>
                <a:ea typeface="微软雅黑" panose="020B0503020204020204" pitchFamily="34" charset="-122"/>
                <a:cs typeface="Aparajita" panose="020B0604020202020204" pitchFamily="34" charset="0"/>
              </a:rPr>
              <a:t>CONTINUOUS LEARNING</a:t>
            </a:r>
            <a:endParaRPr lang="zh-CN" altLang="en-US" sz="2000" dirty="0">
              <a:solidFill>
                <a:srgbClr val="B72B2A"/>
              </a:solidFill>
              <a:latin typeface="Aparajita" panose="020B0604020202020204" pitchFamily="34" charset="0"/>
              <a:ea typeface="微软雅黑" panose="020B0503020204020204" pitchFamily="34" charset="-122"/>
              <a:cs typeface="Aparajita" panose="020B0604020202020204" pitchFamily="34" charset="0"/>
            </a:endParaRPr>
          </a:p>
        </p:txBody>
      </p:sp>
      <p:cxnSp>
        <p:nvCxnSpPr>
          <p:cNvPr id="17" name="直接连接符 16"/>
          <p:cNvCxnSpPr/>
          <p:nvPr/>
        </p:nvCxnSpPr>
        <p:spPr>
          <a:xfrm>
            <a:off x="5857849" y="4236499"/>
            <a:ext cx="462457" cy="0"/>
          </a:xfrm>
          <a:prstGeom prst="line">
            <a:avLst/>
          </a:prstGeom>
          <a:ln w="38100">
            <a:solidFill>
              <a:srgbClr val="252C35"/>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566357" y="544115"/>
            <a:ext cx="945318" cy="866982"/>
            <a:chOff x="827849" y="781760"/>
            <a:chExt cx="2346062" cy="2151650"/>
          </a:xfrm>
        </p:grpSpPr>
        <p:sp>
          <p:nvSpPr>
            <p:cNvPr id="30" name="任意多边形 29"/>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1" name="任意多边形 30"/>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32" name="组合 31"/>
            <p:cNvGrpSpPr/>
            <p:nvPr/>
          </p:nvGrpSpPr>
          <p:grpSpPr>
            <a:xfrm>
              <a:off x="828891" y="839449"/>
              <a:ext cx="2345020" cy="2023672"/>
              <a:chOff x="1193811" y="839449"/>
              <a:chExt cx="2345020" cy="2023672"/>
            </a:xfrm>
          </p:grpSpPr>
          <p:sp>
            <p:nvSpPr>
              <p:cNvPr id="33" name="圆角矩形 32"/>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4"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02</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35"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36"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思想成长</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37"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750"/>
                                            <p:tgtEl>
                                              <p:spTgt spid="36"/>
                                            </p:tgtEl>
                                          </p:cBhvr>
                                        </p:animEffect>
                                        <p:anim calcmode="lin" valueType="num">
                                          <p:cBhvr>
                                            <p:cTn id="8" dur="750" fill="hold"/>
                                            <p:tgtEl>
                                              <p:spTgt spid="36"/>
                                            </p:tgtEl>
                                            <p:attrNameLst>
                                              <p:attrName>ppt_x</p:attrName>
                                            </p:attrNameLst>
                                          </p:cBhvr>
                                          <p:tavLst>
                                            <p:tav tm="0">
                                              <p:val>
                                                <p:strVal val="#ppt_x"/>
                                              </p:val>
                                            </p:tav>
                                            <p:tav tm="100000">
                                              <p:val>
                                                <p:strVal val="#ppt_x"/>
                                              </p:val>
                                            </p:tav>
                                          </p:tavLst>
                                        </p:anim>
                                        <p:anim calcmode="lin" valueType="num">
                                          <p:cBhvr>
                                            <p:cTn id="9" dur="750" fill="hold"/>
                                            <p:tgtEl>
                                              <p:spTgt spid="3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750"/>
                                            <p:tgtEl>
                                              <p:spTgt spid="37"/>
                                            </p:tgtEl>
                                          </p:cBhvr>
                                        </p:animEffect>
                                        <p:anim calcmode="lin" valueType="num">
                                          <p:cBhvr>
                                            <p:cTn id="13" dur="750" fill="hold"/>
                                            <p:tgtEl>
                                              <p:spTgt spid="37"/>
                                            </p:tgtEl>
                                            <p:attrNameLst>
                                              <p:attrName>ppt_x</p:attrName>
                                            </p:attrNameLst>
                                          </p:cBhvr>
                                          <p:tavLst>
                                            <p:tav tm="0">
                                              <p:val>
                                                <p:strVal val="#ppt_x"/>
                                              </p:val>
                                            </p:tav>
                                            <p:tav tm="100000">
                                              <p:val>
                                                <p:strVal val="#ppt_x"/>
                                              </p:val>
                                            </p:tav>
                                          </p:tavLst>
                                        </p:anim>
                                        <p:anim calcmode="lin" valueType="num">
                                          <p:cBhvr>
                                            <p:cTn id="14" dur="750" fill="hold"/>
                                            <p:tgtEl>
                                              <p:spTgt spid="37"/>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14:bounceEnd="40000">
                                          <p:cBhvr additive="base">
                                            <p:cTn id="17" dur="1000" fill="hold"/>
                                            <p:tgtEl>
                                              <p:spTgt spid="29"/>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9"/>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1+#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par>
                                    <p:cTn id="27" presetID="42" presetClass="entr" presetSubtype="0" fill="hold" nodeType="withEffect">
                                      <p:stCondLst>
                                        <p:cond delay="25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1000"/>
                                            <p:tgtEl>
                                              <p:spTgt spid="2"/>
                                            </p:tgtEl>
                                          </p:cBhvr>
                                        </p:animEffect>
                                        <p:anim calcmode="lin" valueType="num">
                                          <p:cBhvr>
                                            <p:cTn id="30" dur="1000" fill="hold"/>
                                            <p:tgtEl>
                                              <p:spTgt spid="2"/>
                                            </p:tgtEl>
                                            <p:attrNameLst>
                                              <p:attrName>ppt_x</p:attrName>
                                            </p:attrNameLst>
                                          </p:cBhvr>
                                          <p:tavLst>
                                            <p:tav tm="0">
                                              <p:val>
                                                <p:strVal val="#ppt_x"/>
                                              </p:val>
                                            </p:tav>
                                            <p:tav tm="100000">
                                              <p:val>
                                                <p:strVal val="#ppt_x"/>
                                              </p:val>
                                            </p:tav>
                                          </p:tavLst>
                                        </p:anim>
                                        <p:anim calcmode="lin" valueType="num">
                                          <p:cBhvr>
                                            <p:cTn id="31" dur="1000" fill="hold"/>
                                            <p:tgtEl>
                                              <p:spTgt spid="2"/>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2" presetClass="entr" presetSubtype="8"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0-#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childTnLst>
                              </p:cTn>
                            </p:par>
                            <p:par>
                              <p:cTn id="37" fill="hold">
                                <p:stCondLst>
                                  <p:cond delay="1500"/>
                                </p:stCondLst>
                                <p:childTnLst>
                                  <p:par>
                                    <p:cTn id="38" presetID="16" presetClass="entr" presetSubtype="21"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barn(inVertical)">
                                          <p:cBhvr>
                                            <p:cTn id="40" dur="500"/>
                                            <p:tgtEl>
                                              <p:spTgt spid="5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p:cTn id="43" dur="500" fill="hold"/>
                                            <p:tgtEl>
                                              <p:spTgt spid="63"/>
                                            </p:tgtEl>
                                            <p:attrNameLst>
                                              <p:attrName>ppt_w</p:attrName>
                                            </p:attrNameLst>
                                          </p:cBhvr>
                                          <p:tavLst>
                                            <p:tav tm="0">
                                              <p:val>
                                                <p:fltVal val="0"/>
                                              </p:val>
                                            </p:tav>
                                            <p:tav tm="100000">
                                              <p:val>
                                                <p:strVal val="#ppt_w"/>
                                              </p:val>
                                            </p:tav>
                                          </p:tavLst>
                                        </p:anim>
                                        <p:anim calcmode="lin" valueType="num">
                                          <p:cBhvr>
                                            <p:cTn id="44" dur="500" fill="hold"/>
                                            <p:tgtEl>
                                              <p:spTgt spid="63"/>
                                            </p:tgtEl>
                                            <p:attrNameLst>
                                              <p:attrName>ppt_h</p:attrName>
                                            </p:attrNameLst>
                                          </p:cBhvr>
                                          <p:tavLst>
                                            <p:tav tm="0">
                                              <p:val>
                                                <p:fltVal val="0"/>
                                              </p:val>
                                            </p:tav>
                                            <p:tav tm="100000">
                                              <p:val>
                                                <p:strVal val="#ppt_h"/>
                                              </p:val>
                                            </p:tav>
                                          </p:tavLst>
                                        </p:anim>
                                        <p:animEffect transition="in" filter="fade">
                                          <p:cBhvr>
                                            <p:cTn id="45" dur="500"/>
                                            <p:tgtEl>
                                              <p:spTgt spid="63"/>
                                            </p:tgtEl>
                                          </p:cBhvr>
                                        </p:animEffect>
                                      </p:childTnLst>
                                    </p:cTn>
                                  </p:par>
                                </p:childTnLst>
                              </p:cTn>
                            </p:par>
                            <p:par>
                              <p:cTn id="46" fill="hold">
                                <p:stCondLst>
                                  <p:cond delay="2000"/>
                                </p:stCondLst>
                                <p:childTnLst>
                                  <p:par>
                                    <p:cTn id="47" presetID="16" presetClass="entr" presetSubtype="21" fill="hold" grpId="0" nodeType="after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barn(inVertical)">
                                          <p:cBhvr>
                                            <p:cTn id="49" dur="500"/>
                                            <p:tgtEl>
                                              <p:spTgt spid="64"/>
                                            </p:tgtEl>
                                          </p:cBhvr>
                                        </p:animEffect>
                                      </p:childTnLst>
                                    </p:cTn>
                                  </p:par>
                                  <p:par>
                                    <p:cTn id="50" presetID="22" presetClass="entr" presetSubtype="8"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2500"/>
                                </p:stCondLst>
                                <p:childTnLst>
                                  <p:par>
                                    <p:cTn id="54" presetID="1" presetClass="entr" presetSubtype="0" fill="hold" grpId="0" nodeType="afterEffect">
                                      <p:stCondLst>
                                        <p:cond delay="0"/>
                                      </p:stCondLst>
                                      <p:iterate type="lt">
                                        <p:tmAbs val="30"/>
                                      </p:iterate>
                                      <p:childTnLst>
                                        <p:set>
                                          <p:cBhvr>
                                            <p:cTn id="55"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4" grpId="0"/>
          <p:bldP spid="57" grpId="0"/>
          <p:bldP spid="4" grpId="0" animBg="1"/>
          <p:bldP spid="63" grpId="0" animBg="1"/>
          <p:bldP spid="64" grpId="0"/>
          <p:bldP spid="36" grpId="0"/>
          <p:bldP spid="3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750"/>
                                            <p:tgtEl>
                                              <p:spTgt spid="36"/>
                                            </p:tgtEl>
                                          </p:cBhvr>
                                        </p:animEffect>
                                        <p:anim calcmode="lin" valueType="num">
                                          <p:cBhvr>
                                            <p:cTn id="8" dur="750" fill="hold"/>
                                            <p:tgtEl>
                                              <p:spTgt spid="36"/>
                                            </p:tgtEl>
                                            <p:attrNameLst>
                                              <p:attrName>ppt_x</p:attrName>
                                            </p:attrNameLst>
                                          </p:cBhvr>
                                          <p:tavLst>
                                            <p:tav tm="0">
                                              <p:val>
                                                <p:strVal val="#ppt_x"/>
                                              </p:val>
                                            </p:tav>
                                            <p:tav tm="100000">
                                              <p:val>
                                                <p:strVal val="#ppt_x"/>
                                              </p:val>
                                            </p:tav>
                                          </p:tavLst>
                                        </p:anim>
                                        <p:anim calcmode="lin" valueType="num">
                                          <p:cBhvr>
                                            <p:cTn id="9" dur="750" fill="hold"/>
                                            <p:tgtEl>
                                              <p:spTgt spid="3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750"/>
                                            <p:tgtEl>
                                              <p:spTgt spid="37"/>
                                            </p:tgtEl>
                                          </p:cBhvr>
                                        </p:animEffect>
                                        <p:anim calcmode="lin" valueType="num">
                                          <p:cBhvr>
                                            <p:cTn id="13" dur="750" fill="hold"/>
                                            <p:tgtEl>
                                              <p:spTgt spid="37"/>
                                            </p:tgtEl>
                                            <p:attrNameLst>
                                              <p:attrName>ppt_x</p:attrName>
                                            </p:attrNameLst>
                                          </p:cBhvr>
                                          <p:tavLst>
                                            <p:tav tm="0">
                                              <p:val>
                                                <p:strVal val="#ppt_x"/>
                                              </p:val>
                                            </p:tav>
                                            <p:tav tm="100000">
                                              <p:val>
                                                <p:strVal val="#ppt_x"/>
                                              </p:val>
                                            </p:tav>
                                          </p:tavLst>
                                        </p:anim>
                                        <p:anim calcmode="lin" valueType="num">
                                          <p:cBhvr>
                                            <p:cTn id="14" dur="750" fill="hold"/>
                                            <p:tgtEl>
                                              <p:spTgt spid="37"/>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1000" fill="hold"/>
                                            <p:tgtEl>
                                              <p:spTgt spid="29"/>
                                            </p:tgtEl>
                                            <p:attrNameLst>
                                              <p:attrName>ppt_x</p:attrName>
                                            </p:attrNameLst>
                                          </p:cBhvr>
                                          <p:tavLst>
                                            <p:tav tm="0">
                                              <p:val>
                                                <p:strVal val="0-#ppt_w/2"/>
                                              </p:val>
                                            </p:tav>
                                            <p:tav tm="100000">
                                              <p:val>
                                                <p:strVal val="#ppt_x"/>
                                              </p:val>
                                            </p:tav>
                                          </p:tavLst>
                                        </p:anim>
                                        <p:anim calcmode="lin" valueType="num">
                                          <p:cBhvr additive="base">
                                            <p:cTn id="18" dur="1000" fill="hold"/>
                                            <p:tgtEl>
                                              <p:spTgt spid="29"/>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1+#ppt_w/2"/>
                                              </p:val>
                                            </p:tav>
                                            <p:tav tm="100000">
                                              <p:val>
                                                <p:strVal val="#ppt_x"/>
                                              </p:val>
                                            </p:tav>
                                          </p:tavLst>
                                        </p:anim>
                                        <p:anim calcmode="lin" valueType="num">
                                          <p:cBhvr additive="base">
                                            <p:cTn id="22" dur="500" fill="hold"/>
                                            <p:tgtEl>
                                              <p:spTgt spid="3"/>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par>
                                    <p:cTn id="27" presetID="42" presetClass="entr" presetSubtype="0" fill="hold" nodeType="withEffect">
                                      <p:stCondLst>
                                        <p:cond delay="25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1000"/>
                                            <p:tgtEl>
                                              <p:spTgt spid="2"/>
                                            </p:tgtEl>
                                          </p:cBhvr>
                                        </p:animEffect>
                                        <p:anim calcmode="lin" valueType="num">
                                          <p:cBhvr>
                                            <p:cTn id="30" dur="1000" fill="hold"/>
                                            <p:tgtEl>
                                              <p:spTgt spid="2"/>
                                            </p:tgtEl>
                                            <p:attrNameLst>
                                              <p:attrName>ppt_x</p:attrName>
                                            </p:attrNameLst>
                                          </p:cBhvr>
                                          <p:tavLst>
                                            <p:tav tm="0">
                                              <p:val>
                                                <p:strVal val="#ppt_x"/>
                                              </p:val>
                                            </p:tav>
                                            <p:tav tm="100000">
                                              <p:val>
                                                <p:strVal val="#ppt_x"/>
                                              </p:val>
                                            </p:tav>
                                          </p:tavLst>
                                        </p:anim>
                                        <p:anim calcmode="lin" valueType="num">
                                          <p:cBhvr>
                                            <p:cTn id="31" dur="1000" fill="hold"/>
                                            <p:tgtEl>
                                              <p:spTgt spid="2"/>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2" presetClass="entr" presetSubtype="8"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0-#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childTnLst>
                              </p:cTn>
                            </p:par>
                            <p:par>
                              <p:cTn id="37" fill="hold">
                                <p:stCondLst>
                                  <p:cond delay="1500"/>
                                </p:stCondLst>
                                <p:childTnLst>
                                  <p:par>
                                    <p:cTn id="38" presetID="16" presetClass="entr" presetSubtype="21"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barn(inVertical)">
                                          <p:cBhvr>
                                            <p:cTn id="40" dur="500"/>
                                            <p:tgtEl>
                                              <p:spTgt spid="5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p:cTn id="43" dur="500" fill="hold"/>
                                            <p:tgtEl>
                                              <p:spTgt spid="63"/>
                                            </p:tgtEl>
                                            <p:attrNameLst>
                                              <p:attrName>ppt_w</p:attrName>
                                            </p:attrNameLst>
                                          </p:cBhvr>
                                          <p:tavLst>
                                            <p:tav tm="0">
                                              <p:val>
                                                <p:fltVal val="0"/>
                                              </p:val>
                                            </p:tav>
                                            <p:tav tm="100000">
                                              <p:val>
                                                <p:strVal val="#ppt_w"/>
                                              </p:val>
                                            </p:tav>
                                          </p:tavLst>
                                        </p:anim>
                                        <p:anim calcmode="lin" valueType="num">
                                          <p:cBhvr>
                                            <p:cTn id="44" dur="500" fill="hold"/>
                                            <p:tgtEl>
                                              <p:spTgt spid="63"/>
                                            </p:tgtEl>
                                            <p:attrNameLst>
                                              <p:attrName>ppt_h</p:attrName>
                                            </p:attrNameLst>
                                          </p:cBhvr>
                                          <p:tavLst>
                                            <p:tav tm="0">
                                              <p:val>
                                                <p:fltVal val="0"/>
                                              </p:val>
                                            </p:tav>
                                            <p:tav tm="100000">
                                              <p:val>
                                                <p:strVal val="#ppt_h"/>
                                              </p:val>
                                            </p:tav>
                                          </p:tavLst>
                                        </p:anim>
                                        <p:animEffect transition="in" filter="fade">
                                          <p:cBhvr>
                                            <p:cTn id="45" dur="500"/>
                                            <p:tgtEl>
                                              <p:spTgt spid="63"/>
                                            </p:tgtEl>
                                          </p:cBhvr>
                                        </p:animEffect>
                                      </p:childTnLst>
                                    </p:cTn>
                                  </p:par>
                                </p:childTnLst>
                              </p:cTn>
                            </p:par>
                            <p:par>
                              <p:cTn id="46" fill="hold">
                                <p:stCondLst>
                                  <p:cond delay="2000"/>
                                </p:stCondLst>
                                <p:childTnLst>
                                  <p:par>
                                    <p:cTn id="47" presetID="16" presetClass="entr" presetSubtype="21" fill="hold" grpId="0" nodeType="after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barn(inVertical)">
                                          <p:cBhvr>
                                            <p:cTn id="49" dur="500"/>
                                            <p:tgtEl>
                                              <p:spTgt spid="64"/>
                                            </p:tgtEl>
                                          </p:cBhvr>
                                        </p:animEffect>
                                      </p:childTnLst>
                                    </p:cTn>
                                  </p:par>
                                  <p:par>
                                    <p:cTn id="50" presetID="22" presetClass="entr" presetSubtype="8"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childTnLst>
                              </p:cTn>
                            </p:par>
                            <p:par>
                              <p:cTn id="53" fill="hold">
                                <p:stCondLst>
                                  <p:cond delay="2500"/>
                                </p:stCondLst>
                                <p:childTnLst>
                                  <p:par>
                                    <p:cTn id="54" presetID="1" presetClass="entr" presetSubtype="0" fill="hold" grpId="0" nodeType="afterEffect">
                                      <p:stCondLst>
                                        <p:cond delay="0"/>
                                      </p:stCondLst>
                                      <p:iterate type="lt">
                                        <p:tmAbs val="30"/>
                                      </p:iterate>
                                      <p:childTnLst>
                                        <p:set>
                                          <p:cBhvr>
                                            <p:cTn id="55"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4" grpId="0"/>
          <p:bldP spid="57" grpId="0"/>
          <p:bldP spid="4" grpId="0" animBg="1"/>
          <p:bldP spid="63" grpId="0" animBg="1"/>
          <p:bldP spid="64" grpId="0"/>
          <p:bldP spid="36" grpId="0"/>
          <p:bldP spid="37"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16"/>
          <p:cNvSpPr txBox="1"/>
          <p:nvPr/>
        </p:nvSpPr>
        <p:spPr>
          <a:xfrm>
            <a:off x="1550572" y="2345453"/>
            <a:ext cx="5112767" cy="978729"/>
          </a:xfrm>
          <a:prstGeom prst="rect">
            <a:avLst/>
          </a:prstGeom>
          <a:noFill/>
        </p:spPr>
        <p:txBody>
          <a:bodyPr wrap="square" rtlCol="0">
            <a:spAutoFit/>
          </a:bodyPr>
          <a:lstStyle/>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始终把个人思想道德建设放在突出位置，顾大局，识大体，讲党性。</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注重从讲政治的观点发现、分析、解决问题。</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自觉服从组织领导，维护集体权益，遵守组织纪律。</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能正确理解和掌握公司要求，并能及时贯彻执行。</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TextBox 37"/>
          <p:cNvSpPr txBox="1"/>
          <p:nvPr/>
        </p:nvSpPr>
        <p:spPr>
          <a:xfrm>
            <a:off x="1550572" y="3962155"/>
            <a:ext cx="5112767" cy="978729"/>
          </a:xfrm>
          <a:prstGeom prst="rect">
            <a:avLst/>
          </a:prstGeom>
          <a:noFill/>
        </p:spPr>
        <p:txBody>
          <a:bodyPr wrap="square" rtlCol="0">
            <a:spAutoFit/>
          </a:bodyPr>
          <a:lstStyle/>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踏实工作，做到知实情、讲实话、办实事、求实效。</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能与部门人员、中队班子真诚相待，密切协作。</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充分发扬民主，精诚团结与大家一道工作。</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能虚心听取各方意见，敢于自己开展批评与自我批评。</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7" name="TextBox 42"/>
          <p:cNvSpPr txBox="1"/>
          <p:nvPr/>
        </p:nvSpPr>
        <p:spPr>
          <a:xfrm>
            <a:off x="1550572" y="5603227"/>
            <a:ext cx="5112767" cy="757130"/>
          </a:xfrm>
          <a:prstGeom prst="rect">
            <a:avLst/>
          </a:prstGeom>
          <a:noFill/>
        </p:spPr>
        <p:txBody>
          <a:bodyPr wrap="square" rtlCol="0">
            <a:spAutoFit/>
          </a:bodyPr>
          <a:lstStyle/>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坚决做到既干事又干净，没有违反党纪政纪条规的事。</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认真做好职责内的廉洁工作、不摸红线、不触底线。</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marL="171450" indent="-171450">
              <a:lnSpc>
                <a:spcPct val="120000"/>
              </a:lnSpc>
              <a:buFont typeface="Wingdings" panose="05000000000000000000" pitchFamily="2" charset="2"/>
              <a:buChar char="n"/>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积极编制廉洁课件，组织中队员工开展廉洁教育培训。</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4775964" y="2893432"/>
            <a:ext cx="6943571" cy="3746852"/>
            <a:chOff x="3488181" y="2103369"/>
            <a:chExt cx="8111956" cy="4377329"/>
          </a:xfrm>
        </p:grpSpPr>
        <p:pic>
          <p:nvPicPr>
            <p:cNvPr id="38" name="Picture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488181" y="2103369"/>
              <a:ext cx="8111956" cy="4377329"/>
            </a:xfrm>
            <a:prstGeom prst="rect">
              <a:avLst/>
            </a:prstGeom>
          </p:spPr>
        </p:pic>
        <p:sp>
          <p:nvSpPr>
            <p:cNvPr id="39" name="矩形 6"/>
            <p:cNvSpPr/>
            <p:nvPr/>
          </p:nvSpPr>
          <p:spPr>
            <a:xfrm>
              <a:off x="7328066" y="2713965"/>
              <a:ext cx="3921827" cy="2993102"/>
            </a:xfrm>
            <a:custGeom>
              <a:avLst/>
              <a:gdLst>
                <a:gd name="connsiteX0" fmla="*/ 0 w 2767392"/>
                <a:gd name="connsiteY0" fmla="*/ 0 h 4928523"/>
                <a:gd name="connsiteX1" fmla="*/ 2767392 w 2767392"/>
                <a:gd name="connsiteY1" fmla="*/ 0 h 4928523"/>
                <a:gd name="connsiteX2" fmla="*/ 2767392 w 2767392"/>
                <a:gd name="connsiteY2" fmla="*/ 4928523 h 4928523"/>
                <a:gd name="connsiteX3" fmla="*/ 0 w 2767392"/>
                <a:gd name="connsiteY3" fmla="*/ 4928523 h 4928523"/>
                <a:gd name="connsiteX4" fmla="*/ 0 w 2767392"/>
                <a:gd name="connsiteY4" fmla="*/ 0 h 4928523"/>
                <a:gd name="connsiteX0-1" fmla="*/ 0 w 8223974"/>
                <a:gd name="connsiteY0-2" fmla="*/ 0 h 4928523"/>
                <a:gd name="connsiteX1-3" fmla="*/ 8223974 w 8223974"/>
                <a:gd name="connsiteY1-4" fmla="*/ 914400 h 4928523"/>
                <a:gd name="connsiteX2-5" fmla="*/ 2767392 w 8223974"/>
                <a:gd name="connsiteY2-6" fmla="*/ 4928523 h 4928523"/>
                <a:gd name="connsiteX3-7" fmla="*/ 0 w 8223974"/>
                <a:gd name="connsiteY3-8" fmla="*/ 4928523 h 4928523"/>
                <a:gd name="connsiteX4-9" fmla="*/ 0 w 8223974"/>
                <a:gd name="connsiteY4-10" fmla="*/ 0 h 4928523"/>
                <a:gd name="connsiteX0-11" fmla="*/ 3647661 w 8223974"/>
                <a:gd name="connsiteY0-12" fmla="*/ 0 h 5713714"/>
                <a:gd name="connsiteX1-13" fmla="*/ 8223974 w 8223974"/>
                <a:gd name="connsiteY1-14" fmla="*/ 1699591 h 5713714"/>
                <a:gd name="connsiteX2-15" fmla="*/ 2767392 w 8223974"/>
                <a:gd name="connsiteY2-16" fmla="*/ 5713714 h 5713714"/>
                <a:gd name="connsiteX3-17" fmla="*/ 0 w 8223974"/>
                <a:gd name="connsiteY3-18" fmla="*/ 5713714 h 5713714"/>
                <a:gd name="connsiteX4-19" fmla="*/ 3647661 w 8223974"/>
                <a:gd name="connsiteY4-20" fmla="*/ 0 h 5713714"/>
                <a:gd name="connsiteX0-21" fmla="*/ 5883965 w 10460278"/>
                <a:gd name="connsiteY0-22" fmla="*/ 0 h 5713714"/>
                <a:gd name="connsiteX1-23" fmla="*/ 10460278 w 10460278"/>
                <a:gd name="connsiteY1-24" fmla="*/ 1699591 h 5713714"/>
                <a:gd name="connsiteX2-25" fmla="*/ 5003696 w 10460278"/>
                <a:gd name="connsiteY2-26" fmla="*/ 5713714 h 5713714"/>
                <a:gd name="connsiteX3-27" fmla="*/ 0 w 10460278"/>
                <a:gd name="connsiteY3-28" fmla="*/ 2821428 h 5713714"/>
                <a:gd name="connsiteX4-29" fmla="*/ 5883965 w 10460278"/>
                <a:gd name="connsiteY4-30" fmla="*/ 0 h 5713714"/>
                <a:gd name="connsiteX0-31" fmla="*/ 5883965 w 10460278"/>
                <a:gd name="connsiteY0-32" fmla="*/ 0 h 4530958"/>
                <a:gd name="connsiteX1-33" fmla="*/ 10460278 w 10460278"/>
                <a:gd name="connsiteY1-34" fmla="*/ 1699591 h 4530958"/>
                <a:gd name="connsiteX2-35" fmla="*/ 4556435 w 10460278"/>
                <a:gd name="connsiteY2-36" fmla="*/ 4530958 h 4530958"/>
                <a:gd name="connsiteX3-37" fmla="*/ 0 w 10460278"/>
                <a:gd name="connsiteY3-38" fmla="*/ 2821428 h 4530958"/>
                <a:gd name="connsiteX4-39" fmla="*/ 5883965 w 10460278"/>
                <a:gd name="connsiteY4-40" fmla="*/ 0 h 4530958"/>
                <a:gd name="connsiteX0-41" fmla="*/ 5883965 w 10460278"/>
                <a:gd name="connsiteY0-42" fmla="*/ 0 h 4968279"/>
                <a:gd name="connsiteX1-43" fmla="*/ 10460278 w 10460278"/>
                <a:gd name="connsiteY1-44" fmla="*/ 1699591 h 4968279"/>
                <a:gd name="connsiteX2-45" fmla="*/ 4556435 w 10460278"/>
                <a:gd name="connsiteY2-46" fmla="*/ 4968279 h 4968279"/>
                <a:gd name="connsiteX3-47" fmla="*/ 0 w 10460278"/>
                <a:gd name="connsiteY3-48" fmla="*/ 2821428 h 4968279"/>
                <a:gd name="connsiteX4-49" fmla="*/ 5883965 w 10460278"/>
                <a:gd name="connsiteY4-50" fmla="*/ 0 h 4968279"/>
                <a:gd name="connsiteX0-51" fmla="*/ 5043706 w 10460278"/>
                <a:gd name="connsiteY0-52" fmla="*/ 0 h 4634647"/>
                <a:gd name="connsiteX1-53" fmla="*/ 10460278 w 10460278"/>
                <a:gd name="connsiteY1-54" fmla="*/ 1365959 h 4634647"/>
                <a:gd name="connsiteX2-55" fmla="*/ 4556435 w 10460278"/>
                <a:gd name="connsiteY2-56" fmla="*/ 4634647 h 4634647"/>
                <a:gd name="connsiteX3-57" fmla="*/ 0 w 10460278"/>
                <a:gd name="connsiteY3-58" fmla="*/ 2487796 h 4634647"/>
                <a:gd name="connsiteX4-59" fmla="*/ 5043706 w 10460278"/>
                <a:gd name="connsiteY4-60" fmla="*/ 0 h 4634647"/>
                <a:gd name="connsiteX0-61" fmla="*/ 5043706 w 7865359"/>
                <a:gd name="connsiteY0-62" fmla="*/ 0 h 4634647"/>
                <a:gd name="connsiteX1-63" fmla="*/ 7865359 w 7865359"/>
                <a:gd name="connsiteY1-64" fmla="*/ 1736662 h 4634647"/>
                <a:gd name="connsiteX2-65" fmla="*/ 4556435 w 7865359"/>
                <a:gd name="connsiteY2-66" fmla="*/ 4634647 h 4634647"/>
                <a:gd name="connsiteX3-67" fmla="*/ 0 w 7865359"/>
                <a:gd name="connsiteY3-68" fmla="*/ 2487796 h 4634647"/>
                <a:gd name="connsiteX4-69" fmla="*/ 5043706 w 7865359"/>
                <a:gd name="connsiteY4-70" fmla="*/ 0 h 4634647"/>
                <a:gd name="connsiteX0-71" fmla="*/ 5043706 w 9002180"/>
                <a:gd name="connsiteY0-72" fmla="*/ 0 h 4634647"/>
                <a:gd name="connsiteX1-73" fmla="*/ 9002180 w 9002180"/>
                <a:gd name="connsiteY1-74" fmla="*/ 1514240 h 4634647"/>
                <a:gd name="connsiteX2-75" fmla="*/ 4556435 w 9002180"/>
                <a:gd name="connsiteY2-76" fmla="*/ 4634647 h 4634647"/>
                <a:gd name="connsiteX3-77" fmla="*/ 0 w 9002180"/>
                <a:gd name="connsiteY3-78" fmla="*/ 2487796 h 4634647"/>
                <a:gd name="connsiteX4-79" fmla="*/ 5043706 w 9002180"/>
                <a:gd name="connsiteY4-80" fmla="*/ 0 h 4634647"/>
                <a:gd name="connsiteX0-81" fmla="*/ 5043706 w 9002180"/>
                <a:gd name="connsiteY0-82" fmla="*/ 0 h 3757317"/>
                <a:gd name="connsiteX1-83" fmla="*/ 9002180 w 9002180"/>
                <a:gd name="connsiteY1-84" fmla="*/ 1514240 h 3757317"/>
                <a:gd name="connsiteX2-85" fmla="*/ 4148662 w 9002180"/>
                <a:gd name="connsiteY2-86" fmla="*/ 3757317 h 3757317"/>
                <a:gd name="connsiteX3-87" fmla="*/ 0 w 9002180"/>
                <a:gd name="connsiteY3-88" fmla="*/ 2487796 h 3757317"/>
                <a:gd name="connsiteX4-89" fmla="*/ 5043706 w 9002180"/>
                <a:gd name="connsiteY4-90" fmla="*/ 0 h 3757317"/>
                <a:gd name="connsiteX0-91" fmla="*/ 5043706 w 9002180"/>
                <a:gd name="connsiteY0-92" fmla="*/ 0 h 4350441"/>
                <a:gd name="connsiteX1-93" fmla="*/ 9002180 w 9002180"/>
                <a:gd name="connsiteY1-94" fmla="*/ 1514240 h 4350441"/>
                <a:gd name="connsiteX2-95" fmla="*/ 3913884 w 9002180"/>
                <a:gd name="connsiteY2-96" fmla="*/ 4350441 h 4350441"/>
                <a:gd name="connsiteX3-97" fmla="*/ 0 w 9002180"/>
                <a:gd name="connsiteY3-98" fmla="*/ 2487796 h 4350441"/>
                <a:gd name="connsiteX4-99" fmla="*/ 5043706 w 9002180"/>
                <a:gd name="connsiteY4-100" fmla="*/ 0 h 4350441"/>
                <a:gd name="connsiteX0-101" fmla="*/ 5056063 w 9014537"/>
                <a:gd name="connsiteY0-102" fmla="*/ 0 h 4350441"/>
                <a:gd name="connsiteX1-103" fmla="*/ 9014537 w 9014537"/>
                <a:gd name="connsiteY1-104" fmla="*/ 1514240 h 4350441"/>
                <a:gd name="connsiteX2-105" fmla="*/ 3926241 w 9014537"/>
                <a:gd name="connsiteY2-106" fmla="*/ 4350441 h 4350441"/>
                <a:gd name="connsiteX3-107" fmla="*/ 0 w 9014537"/>
                <a:gd name="connsiteY3-108" fmla="*/ 2450725 h 4350441"/>
                <a:gd name="connsiteX4-109" fmla="*/ 5056063 w 9014537"/>
                <a:gd name="connsiteY4-110" fmla="*/ 0 h 4350441"/>
                <a:gd name="connsiteX0-111" fmla="*/ 5056063 w 9014537"/>
                <a:gd name="connsiteY0-112" fmla="*/ 0 h 4350441"/>
                <a:gd name="connsiteX1-113" fmla="*/ 9014537 w 9014537"/>
                <a:gd name="connsiteY1-114" fmla="*/ 1514240 h 4350441"/>
                <a:gd name="connsiteX2-115" fmla="*/ 3926241 w 9014537"/>
                <a:gd name="connsiteY2-116" fmla="*/ 4350441 h 4350441"/>
                <a:gd name="connsiteX3-117" fmla="*/ 0 w 9014537"/>
                <a:gd name="connsiteY3-118" fmla="*/ 2475438 h 4350441"/>
                <a:gd name="connsiteX4-119" fmla="*/ 5056063 w 9014537"/>
                <a:gd name="connsiteY4-120" fmla="*/ 0 h 4350441"/>
                <a:gd name="connsiteX0-121" fmla="*/ 4792826 w 9014537"/>
                <a:gd name="connsiteY0-122" fmla="*/ 0 h 4558260"/>
                <a:gd name="connsiteX1-123" fmla="*/ 9014537 w 9014537"/>
                <a:gd name="connsiteY1-124" fmla="*/ 1722059 h 4558260"/>
                <a:gd name="connsiteX2-125" fmla="*/ 3926241 w 9014537"/>
                <a:gd name="connsiteY2-126" fmla="*/ 4558260 h 4558260"/>
                <a:gd name="connsiteX3-127" fmla="*/ 0 w 9014537"/>
                <a:gd name="connsiteY3-128" fmla="*/ 2683257 h 4558260"/>
                <a:gd name="connsiteX4-129" fmla="*/ 4792826 w 9014537"/>
                <a:gd name="connsiteY4-130" fmla="*/ 0 h 4558260"/>
                <a:gd name="connsiteX0-131" fmla="*/ 4792826 w 9250065"/>
                <a:gd name="connsiteY0-132" fmla="*/ 563941 h 5122201"/>
                <a:gd name="connsiteX1-133" fmla="*/ 9250065 w 9250065"/>
                <a:gd name="connsiteY1-134" fmla="*/ 0 h 5122201"/>
                <a:gd name="connsiteX2-135" fmla="*/ 3926241 w 9250065"/>
                <a:gd name="connsiteY2-136" fmla="*/ 5122201 h 5122201"/>
                <a:gd name="connsiteX3-137" fmla="*/ 0 w 9250065"/>
                <a:gd name="connsiteY3-138" fmla="*/ 3247198 h 5122201"/>
                <a:gd name="connsiteX4-139" fmla="*/ 4792826 w 9250065"/>
                <a:gd name="connsiteY4-140" fmla="*/ 563941 h 5122201"/>
                <a:gd name="connsiteX0-141" fmla="*/ 4792826 w 9250065"/>
                <a:gd name="connsiteY0-142" fmla="*/ 563941 h 3972274"/>
                <a:gd name="connsiteX1-143" fmla="*/ 9250065 w 9250065"/>
                <a:gd name="connsiteY1-144" fmla="*/ 0 h 3972274"/>
                <a:gd name="connsiteX2-145" fmla="*/ 8650641 w 9250065"/>
                <a:gd name="connsiteY2-146" fmla="*/ 3972274 h 3972274"/>
                <a:gd name="connsiteX3-147" fmla="*/ 0 w 9250065"/>
                <a:gd name="connsiteY3-148" fmla="*/ 3247198 h 3972274"/>
                <a:gd name="connsiteX4-149" fmla="*/ 4792826 w 9250065"/>
                <a:gd name="connsiteY4-150" fmla="*/ 563941 h 3972274"/>
                <a:gd name="connsiteX0-151" fmla="*/ 733444 w 5190683"/>
                <a:gd name="connsiteY0-152" fmla="*/ 563941 h 4036907"/>
                <a:gd name="connsiteX1-153" fmla="*/ 5190683 w 5190683"/>
                <a:gd name="connsiteY1-154" fmla="*/ 0 h 4036907"/>
                <a:gd name="connsiteX2-155" fmla="*/ 4591259 w 5190683"/>
                <a:gd name="connsiteY2-156" fmla="*/ 3972274 h 4036907"/>
                <a:gd name="connsiteX3-157" fmla="*/ 0 w 5190683"/>
                <a:gd name="connsiteY3-158" fmla="*/ 4036907 h 4036907"/>
                <a:gd name="connsiteX4-159" fmla="*/ 733444 w 5190683"/>
                <a:gd name="connsiteY4-160" fmla="*/ 563941 h 4036907"/>
                <a:gd name="connsiteX0-161" fmla="*/ 787232 w 5190683"/>
                <a:gd name="connsiteY0-162" fmla="*/ 625413 h 4036907"/>
                <a:gd name="connsiteX1-163" fmla="*/ 5190683 w 5190683"/>
                <a:gd name="connsiteY1-164" fmla="*/ 0 h 4036907"/>
                <a:gd name="connsiteX2-165" fmla="*/ 4591259 w 5190683"/>
                <a:gd name="connsiteY2-166" fmla="*/ 3972274 h 4036907"/>
                <a:gd name="connsiteX3-167" fmla="*/ 0 w 5190683"/>
                <a:gd name="connsiteY3-168" fmla="*/ 4036907 h 4036907"/>
                <a:gd name="connsiteX4-169" fmla="*/ 787232 w 5190683"/>
                <a:gd name="connsiteY4-170" fmla="*/ 625413 h 4036907"/>
                <a:gd name="connsiteX0-171" fmla="*/ 695023 w 5190683"/>
                <a:gd name="connsiteY0-172" fmla="*/ 571625 h 4036907"/>
                <a:gd name="connsiteX1-173" fmla="*/ 5190683 w 5190683"/>
                <a:gd name="connsiteY1-174" fmla="*/ 0 h 4036907"/>
                <a:gd name="connsiteX2-175" fmla="*/ 4591259 w 5190683"/>
                <a:gd name="connsiteY2-176" fmla="*/ 3972274 h 4036907"/>
                <a:gd name="connsiteX3-177" fmla="*/ 0 w 5190683"/>
                <a:gd name="connsiteY3-178" fmla="*/ 4036907 h 4036907"/>
                <a:gd name="connsiteX4-179" fmla="*/ 695023 w 5190683"/>
                <a:gd name="connsiteY4-180" fmla="*/ 571625 h 4036907"/>
                <a:gd name="connsiteX0-181" fmla="*/ 695023 w 5252155"/>
                <a:gd name="connsiteY0-182" fmla="*/ 586993 h 4052275"/>
                <a:gd name="connsiteX1-183" fmla="*/ 5252155 w 5252155"/>
                <a:gd name="connsiteY1-184" fmla="*/ 0 h 4052275"/>
                <a:gd name="connsiteX2-185" fmla="*/ 4591259 w 5252155"/>
                <a:gd name="connsiteY2-186" fmla="*/ 3987642 h 4052275"/>
                <a:gd name="connsiteX3-187" fmla="*/ 0 w 5252155"/>
                <a:gd name="connsiteY3-188" fmla="*/ 4052275 h 4052275"/>
                <a:gd name="connsiteX4-189" fmla="*/ 695023 w 5252155"/>
                <a:gd name="connsiteY4-190" fmla="*/ 586993 h 4052275"/>
                <a:gd name="connsiteX0-191" fmla="*/ 695023 w 5252155"/>
                <a:gd name="connsiteY0-192" fmla="*/ 586993 h 4052275"/>
                <a:gd name="connsiteX1-193" fmla="*/ 5252155 w 5252155"/>
                <a:gd name="connsiteY1-194" fmla="*/ 0 h 4052275"/>
                <a:gd name="connsiteX2-195" fmla="*/ 4491367 w 5252155"/>
                <a:gd name="connsiteY2-196" fmla="*/ 3933854 h 4052275"/>
                <a:gd name="connsiteX3-197" fmla="*/ 0 w 5252155"/>
                <a:gd name="connsiteY3-198" fmla="*/ 4052275 h 4052275"/>
                <a:gd name="connsiteX4-199" fmla="*/ 695023 w 5252155"/>
                <a:gd name="connsiteY4-200" fmla="*/ 586993 h 4052275"/>
                <a:gd name="connsiteX0-201" fmla="*/ 695023 w 5252155"/>
                <a:gd name="connsiteY0-202" fmla="*/ 586993 h 4052275"/>
                <a:gd name="connsiteX1-203" fmla="*/ 5252155 w 5252155"/>
                <a:gd name="connsiteY1-204" fmla="*/ 0 h 4052275"/>
                <a:gd name="connsiteX2-205" fmla="*/ 4583575 w 5252155"/>
                <a:gd name="connsiteY2-206" fmla="*/ 3941538 h 4052275"/>
                <a:gd name="connsiteX3-207" fmla="*/ 0 w 5252155"/>
                <a:gd name="connsiteY3-208" fmla="*/ 4052275 h 4052275"/>
                <a:gd name="connsiteX4-209" fmla="*/ 695023 w 5252155"/>
                <a:gd name="connsiteY4-210" fmla="*/ 586993 h 4052275"/>
                <a:gd name="connsiteX0-211" fmla="*/ 525974 w 5083106"/>
                <a:gd name="connsiteY0-212" fmla="*/ 586993 h 3983118"/>
                <a:gd name="connsiteX1-213" fmla="*/ 5083106 w 5083106"/>
                <a:gd name="connsiteY1-214" fmla="*/ 0 h 3983118"/>
                <a:gd name="connsiteX2-215" fmla="*/ 4414526 w 5083106"/>
                <a:gd name="connsiteY2-216" fmla="*/ 3941538 h 3983118"/>
                <a:gd name="connsiteX3-217" fmla="*/ 0 w 5083106"/>
                <a:gd name="connsiteY3-218" fmla="*/ 3983118 h 3983118"/>
                <a:gd name="connsiteX4-219" fmla="*/ 525974 w 5083106"/>
                <a:gd name="connsiteY4-220" fmla="*/ 586993 h 3983118"/>
                <a:gd name="connsiteX0-221" fmla="*/ 671970 w 5229102"/>
                <a:gd name="connsiteY0-222" fmla="*/ 586993 h 3990802"/>
                <a:gd name="connsiteX1-223" fmla="*/ 5229102 w 5229102"/>
                <a:gd name="connsiteY1-224" fmla="*/ 0 h 3990802"/>
                <a:gd name="connsiteX2-225" fmla="*/ 4560522 w 5229102"/>
                <a:gd name="connsiteY2-226" fmla="*/ 3941538 h 3990802"/>
                <a:gd name="connsiteX3-227" fmla="*/ 0 w 5229102"/>
                <a:gd name="connsiteY3-228" fmla="*/ 3990802 h 3990802"/>
                <a:gd name="connsiteX4-229" fmla="*/ 671970 w 5229102"/>
                <a:gd name="connsiteY4-230" fmla="*/ 586993 h 399080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229102" h="3990802">
                  <a:moveTo>
                    <a:pt x="671970" y="586993"/>
                  </a:moveTo>
                  <a:lnTo>
                    <a:pt x="5229102" y="0"/>
                  </a:lnTo>
                  <a:lnTo>
                    <a:pt x="4560522" y="3941538"/>
                  </a:lnTo>
                  <a:lnTo>
                    <a:pt x="0" y="3990802"/>
                  </a:lnTo>
                  <a:lnTo>
                    <a:pt x="671970" y="586993"/>
                  </a:lnTo>
                  <a:close/>
                </a:path>
              </a:pathLst>
            </a:cu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sp>
        <p:nvSpPr>
          <p:cNvPr id="6" name="圆角矩形 5"/>
          <p:cNvSpPr/>
          <p:nvPr/>
        </p:nvSpPr>
        <p:spPr>
          <a:xfrm>
            <a:off x="1047938" y="1761659"/>
            <a:ext cx="1789047" cy="465822"/>
          </a:xfrm>
          <a:prstGeom prst="roundRect">
            <a:avLst>
              <a:gd name="adj" fmla="val 50000"/>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1"/>
                </a:solidFill>
                <a:latin typeface="Adobe 黑体 Std R" panose="020B0400000000000000" pitchFamily="34" charset="-122"/>
                <a:ea typeface="Adobe 黑体 Std R" panose="020B0400000000000000" pitchFamily="34" charset="-122"/>
              </a:rPr>
              <a:t>政治认识</a:t>
            </a:r>
            <a:endParaRPr lang="zh-CN" altLang="en-US" sz="2000" dirty="0">
              <a:solidFill>
                <a:schemeClr val="bg1"/>
              </a:solidFill>
              <a:latin typeface="Adobe 黑体 Std R" panose="020B0400000000000000" pitchFamily="34" charset="-122"/>
              <a:ea typeface="Adobe 黑体 Std R" panose="020B0400000000000000" pitchFamily="34" charset="-122"/>
            </a:endParaRPr>
          </a:p>
        </p:txBody>
      </p:sp>
      <p:sp>
        <p:nvSpPr>
          <p:cNvPr id="42" name="圆角矩形 41"/>
          <p:cNvSpPr/>
          <p:nvPr/>
        </p:nvSpPr>
        <p:spPr>
          <a:xfrm>
            <a:off x="1047938" y="3390804"/>
            <a:ext cx="1789047" cy="465822"/>
          </a:xfrm>
          <a:prstGeom prst="roundRect">
            <a:avLst>
              <a:gd name="adj" fmla="val 50000"/>
            </a:avLst>
          </a:prstGeom>
          <a:solidFill>
            <a:srgbClr val="B72B2A"/>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Adobe 黑体 Std R" panose="020B0400000000000000" pitchFamily="34" charset="-122"/>
                <a:ea typeface="Adobe 黑体 Std R" panose="020B0400000000000000" pitchFamily="34" charset="-122"/>
              </a:rPr>
              <a:t>工作作风</a:t>
            </a:r>
            <a:endParaRPr lang="zh-CN" altLang="en-US" sz="2000" dirty="0">
              <a:solidFill>
                <a:schemeClr val="bg1"/>
              </a:solidFill>
              <a:latin typeface="Adobe 黑体 Std R" panose="020B0400000000000000" pitchFamily="34" charset="-122"/>
              <a:ea typeface="Adobe 黑体 Std R" panose="020B0400000000000000" pitchFamily="34" charset="-122"/>
            </a:endParaRPr>
          </a:p>
        </p:txBody>
      </p:sp>
      <p:sp>
        <p:nvSpPr>
          <p:cNvPr id="43" name="圆角矩形 42"/>
          <p:cNvSpPr/>
          <p:nvPr/>
        </p:nvSpPr>
        <p:spPr>
          <a:xfrm>
            <a:off x="1047938" y="5019949"/>
            <a:ext cx="1789047" cy="465822"/>
          </a:xfrm>
          <a:prstGeom prst="roundRect">
            <a:avLst>
              <a:gd name="adj" fmla="val 50000"/>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Adobe 黑体 Std R" panose="020B0400000000000000" pitchFamily="34" charset="-122"/>
                <a:ea typeface="Adobe 黑体 Std R" panose="020B0400000000000000" pitchFamily="34" charset="-122"/>
              </a:rPr>
              <a:t>廉洁从业</a:t>
            </a:r>
            <a:endParaRPr lang="zh-CN" altLang="en-US" sz="2000" dirty="0">
              <a:solidFill>
                <a:schemeClr val="bg1"/>
              </a:solidFill>
              <a:latin typeface="Adobe 黑体 Std R" panose="020B0400000000000000" pitchFamily="34" charset="-122"/>
              <a:ea typeface="Adobe 黑体 Std R" panose="020B0400000000000000" pitchFamily="34" charset="-122"/>
            </a:endParaRPr>
          </a:p>
        </p:txBody>
      </p:sp>
      <p:grpSp>
        <p:nvGrpSpPr>
          <p:cNvPr id="18" name="组合 17"/>
          <p:cNvGrpSpPr/>
          <p:nvPr/>
        </p:nvGrpSpPr>
        <p:grpSpPr>
          <a:xfrm>
            <a:off x="566357" y="544115"/>
            <a:ext cx="945318" cy="866982"/>
            <a:chOff x="827849" y="781760"/>
            <a:chExt cx="2346062" cy="2151650"/>
          </a:xfrm>
        </p:grpSpPr>
        <p:sp>
          <p:nvSpPr>
            <p:cNvPr id="19" name="任意多边形 18"/>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0" name="任意多边形 19"/>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1" name="组合 20"/>
            <p:cNvGrpSpPr/>
            <p:nvPr/>
          </p:nvGrpSpPr>
          <p:grpSpPr>
            <a:xfrm>
              <a:off x="828891" y="839449"/>
              <a:ext cx="2345020" cy="2023672"/>
              <a:chOff x="1193811" y="839449"/>
              <a:chExt cx="2345020" cy="2023672"/>
            </a:xfrm>
          </p:grpSpPr>
          <p:sp>
            <p:nvSpPr>
              <p:cNvPr id="22" name="圆角矩形 21"/>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3"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02</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24"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25"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思想成长</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26"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750"/>
                                            <p:tgtEl>
                                              <p:spTgt spid="25"/>
                                            </p:tgtEl>
                                          </p:cBhvr>
                                        </p:animEffect>
                                        <p:anim calcmode="lin" valueType="num">
                                          <p:cBhvr>
                                            <p:cTn id="8" dur="750" fill="hold"/>
                                            <p:tgtEl>
                                              <p:spTgt spid="25"/>
                                            </p:tgtEl>
                                            <p:attrNameLst>
                                              <p:attrName>ppt_x</p:attrName>
                                            </p:attrNameLst>
                                          </p:cBhvr>
                                          <p:tavLst>
                                            <p:tav tm="0">
                                              <p:val>
                                                <p:strVal val="#ppt_x"/>
                                              </p:val>
                                            </p:tav>
                                            <p:tav tm="100000">
                                              <p:val>
                                                <p:strVal val="#ppt_x"/>
                                              </p:val>
                                            </p:tav>
                                          </p:tavLst>
                                        </p:anim>
                                        <p:anim calcmode="lin" valueType="num">
                                          <p:cBhvr>
                                            <p:cTn id="9" dur="750" fill="hold"/>
                                            <p:tgtEl>
                                              <p:spTgt spid="2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750"/>
                                            <p:tgtEl>
                                              <p:spTgt spid="26"/>
                                            </p:tgtEl>
                                          </p:cBhvr>
                                        </p:animEffect>
                                        <p:anim calcmode="lin" valueType="num">
                                          <p:cBhvr>
                                            <p:cTn id="13" dur="750" fill="hold"/>
                                            <p:tgtEl>
                                              <p:spTgt spid="26"/>
                                            </p:tgtEl>
                                            <p:attrNameLst>
                                              <p:attrName>ppt_x</p:attrName>
                                            </p:attrNameLst>
                                          </p:cBhvr>
                                          <p:tavLst>
                                            <p:tav tm="0">
                                              <p:val>
                                                <p:strVal val="#ppt_x"/>
                                              </p:val>
                                            </p:tav>
                                            <p:tav tm="100000">
                                              <p:val>
                                                <p:strVal val="#ppt_x"/>
                                              </p:val>
                                            </p:tav>
                                          </p:tavLst>
                                        </p:anim>
                                        <p:anim calcmode="lin" valueType="num">
                                          <p:cBhvr>
                                            <p:cTn id="14" dur="750" fill="hold"/>
                                            <p:tgtEl>
                                              <p:spTgt spid="26"/>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14:bounceEnd="40000">
                                          <p:cBhvr additive="base">
                                            <p:cTn id="17" dur="100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35">
                                                <p:txEl>
                                                  <p:pRg st="0" end="0"/>
                                                </p:txEl>
                                              </p:spTgt>
                                            </p:tgtEl>
                                            <p:attrNameLst>
                                              <p:attrName>style.visibility</p:attrName>
                                            </p:attrNameLst>
                                          </p:cBhvr>
                                          <p:to>
                                            <p:strVal val="visible"/>
                                          </p:to>
                                        </p:set>
                                        <p:animEffect transition="in" filter="wipe(left)">
                                          <p:cBhvr>
                                            <p:cTn id="32" dur="500"/>
                                            <p:tgtEl>
                                              <p:spTgt spid="35">
                                                <p:txEl>
                                                  <p:pRg st="0" end="0"/>
                                                </p:txEl>
                                              </p:spTgt>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35">
                                                <p:txEl>
                                                  <p:pRg st="1" end="1"/>
                                                </p:txEl>
                                              </p:spTgt>
                                            </p:tgtEl>
                                            <p:attrNameLst>
                                              <p:attrName>style.visibility</p:attrName>
                                            </p:attrNameLst>
                                          </p:cBhvr>
                                          <p:to>
                                            <p:strVal val="visible"/>
                                          </p:to>
                                        </p:set>
                                        <p:animEffect transition="in" filter="wipe(left)">
                                          <p:cBhvr>
                                            <p:cTn id="36" dur="500"/>
                                            <p:tgtEl>
                                              <p:spTgt spid="35">
                                                <p:txEl>
                                                  <p:pRg st="1" end="1"/>
                                                </p:txEl>
                                              </p:spTgt>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5">
                                                <p:txEl>
                                                  <p:pRg st="2" end="2"/>
                                                </p:txEl>
                                              </p:spTgt>
                                            </p:tgtEl>
                                            <p:attrNameLst>
                                              <p:attrName>style.visibility</p:attrName>
                                            </p:attrNameLst>
                                          </p:cBhvr>
                                          <p:to>
                                            <p:strVal val="visible"/>
                                          </p:to>
                                        </p:set>
                                        <p:animEffect transition="in" filter="wipe(left)">
                                          <p:cBhvr>
                                            <p:cTn id="40" dur="500"/>
                                            <p:tgtEl>
                                              <p:spTgt spid="35">
                                                <p:txEl>
                                                  <p:pRg st="2" end="2"/>
                                                </p:txEl>
                                              </p:spTgt>
                                            </p:tgtEl>
                                          </p:cBhvr>
                                        </p:animEffect>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35">
                                                <p:txEl>
                                                  <p:pRg st="3" end="3"/>
                                                </p:txEl>
                                              </p:spTgt>
                                            </p:tgtEl>
                                            <p:attrNameLst>
                                              <p:attrName>style.visibility</p:attrName>
                                            </p:attrNameLst>
                                          </p:cBhvr>
                                          <p:to>
                                            <p:strVal val="visible"/>
                                          </p:to>
                                        </p:set>
                                        <p:animEffect transition="in" filter="wipe(left)">
                                          <p:cBhvr>
                                            <p:cTn id="44" dur="500"/>
                                            <p:tgtEl>
                                              <p:spTgt spid="35">
                                                <p:txEl>
                                                  <p:pRg st="3" end="3"/>
                                                </p:txEl>
                                              </p:spTgt>
                                            </p:tgtEl>
                                          </p:cBhvr>
                                        </p:animEffect>
                                      </p:childTnLst>
                                    </p:cTn>
                                  </p:par>
                                  <p:par>
                                    <p:cTn id="45" presetID="2" presetClass="entr" presetSubtype="8"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fill="hold"/>
                                            <p:tgtEl>
                                              <p:spTgt spid="42"/>
                                            </p:tgtEl>
                                            <p:attrNameLst>
                                              <p:attrName>ppt_x</p:attrName>
                                            </p:attrNameLst>
                                          </p:cBhvr>
                                          <p:tavLst>
                                            <p:tav tm="0">
                                              <p:val>
                                                <p:strVal val="0-#ppt_w/2"/>
                                              </p:val>
                                            </p:tav>
                                            <p:tav tm="100000">
                                              <p:val>
                                                <p:strVal val="#ppt_x"/>
                                              </p:val>
                                            </p:tav>
                                          </p:tavLst>
                                        </p:anim>
                                        <p:anim calcmode="lin" valueType="num">
                                          <p:cBhvr additive="base">
                                            <p:cTn id="48" dur="500" fill="hold"/>
                                            <p:tgtEl>
                                              <p:spTgt spid="42"/>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36">
                                                <p:txEl>
                                                  <p:pRg st="0" end="0"/>
                                                </p:txEl>
                                              </p:spTgt>
                                            </p:tgtEl>
                                            <p:attrNameLst>
                                              <p:attrName>style.visibility</p:attrName>
                                            </p:attrNameLst>
                                          </p:cBhvr>
                                          <p:to>
                                            <p:strVal val="visible"/>
                                          </p:to>
                                        </p:set>
                                        <p:animEffect transition="in" filter="wipe(left)">
                                          <p:cBhvr>
                                            <p:cTn id="52" dur="500"/>
                                            <p:tgtEl>
                                              <p:spTgt spid="36">
                                                <p:txEl>
                                                  <p:pRg st="0" end="0"/>
                                                </p:txEl>
                                              </p:spTgt>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36">
                                                <p:txEl>
                                                  <p:pRg st="1" end="1"/>
                                                </p:txEl>
                                              </p:spTgt>
                                            </p:tgtEl>
                                            <p:attrNameLst>
                                              <p:attrName>style.visibility</p:attrName>
                                            </p:attrNameLst>
                                          </p:cBhvr>
                                          <p:to>
                                            <p:strVal val="visible"/>
                                          </p:to>
                                        </p:set>
                                        <p:animEffect transition="in" filter="wipe(left)">
                                          <p:cBhvr>
                                            <p:cTn id="56" dur="500"/>
                                            <p:tgtEl>
                                              <p:spTgt spid="36">
                                                <p:txEl>
                                                  <p:pRg st="1" end="1"/>
                                                </p:txEl>
                                              </p:spTgt>
                                            </p:tgtEl>
                                          </p:cBhvr>
                                        </p:animEffect>
                                      </p:childTnLst>
                                    </p:cTn>
                                  </p:par>
                                </p:childTnLst>
                              </p:cTn>
                            </p:par>
                            <p:par>
                              <p:cTn id="57" fill="hold">
                                <p:stCondLst>
                                  <p:cond delay="5000"/>
                                </p:stCondLst>
                                <p:childTnLst>
                                  <p:par>
                                    <p:cTn id="58" presetID="22" presetClass="entr" presetSubtype="8" fill="hold" grpId="0" nodeType="afterEffect">
                                      <p:stCondLst>
                                        <p:cond delay="0"/>
                                      </p:stCondLst>
                                      <p:childTnLst>
                                        <p:set>
                                          <p:cBhvr>
                                            <p:cTn id="59" dur="1" fill="hold">
                                              <p:stCondLst>
                                                <p:cond delay="0"/>
                                              </p:stCondLst>
                                            </p:cTn>
                                            <p:tgtEl>
                                              <p:spTgt spid="36">
                                                <p:txEl>
                                                  <p:pRg st="2" end="2"/>
                                                </p:txEl>
                                              </p:spTgt>
                                            </p:tgtEl>
                                            <p:attrNameLst>
                                              <p:attrName>style.visibility</p:attrName>
                                            </p:attrNameLst>
                                          </p:cBhvr>
                                          <p:to>
                                            <p:strVal val="visible"/>
                                          </p:to>
                                        </p:set>
                                        <p:animEffect transition="in" filter="wipe(left)">
                                          <p:cBhvr>
                                            <p:cTn id="60" dur="500"/>
                                            <p:tgtEl>
                                              <p:spTgt spid="36">
                                                <p:txEl>
                                                  <p:pRg st="2" end="2"/>
                                                </p:txEl>
                                              </p:spTgt>
                                            </p:tgtEl>
                                          </p:cBhvr>
                                        </p:animEffect>
                                      </p:childTnLst>
                                    </p:cTn>
                                  </p:par>
                                </p:childTnLst>
                              </p:cTn>
                            </p:par>
                            <p:par>
                              <p:cTn id="61" fill="hold">
                                <p:stCondLst>
                                  <p:cond delay="5500"/>
                                </p:stCondLst>
                                <p:childTnLst>
                                  <p:par>
                                    <p:cTn id="62" presetID="22" presetClass="entr" presetSubtype="8" fill="hold" grpId="0" nodeType="afterEffect">
                                      <p:stCondLst>
                                        <p:cond delay="0"/>
                                      </p:stCondLst>
                                      <p:childTnLst>
                                        <p:set>
                                          <p:cBhvr>
                                            <p:cTn id="63" dur="1" fill="hold">
                                              <p:stCondLst>
                                                <p:cond delay="0"/>
                                              </p:stCondLst>
                                            </p:cTn>
                                            <p:tgtEl>
                                              <p:spTgt spid="36">
                                                <p:txEl>
                                                  <p:pRg st="3" end="3"/>
                                                </p:txEl>
                                              </p:spTgt>
                                            </p:tgtEl>
                                            <p:attrNameLst>
                                              <p:attrName>style.visibility</p:attrName>
                                            </p:attrNameLst>
                                          </p:cBhvr>
                                          <p:to>
                                            <p:strVal val="visible"/>
                                          </p:to>
                                        </p:set>
                                        <p:animEffect transition="in" filter="wipe(left)">
                                          <p:cBhvr>
                                            <p:cTn id="64" dur="500"/>
                                            <p:tgtEl>
                                              <p:spTgt spid="36">
                                                <p:txEl>
                                                  <p:pRg st="3" end="3"/>
                                                </p:txEl>
                                              </p:spTgt>
                                            </p:tgtEl>
                                          </p:cBhvr>
                                        </p:animEffect>
                                      </p:childTnLst>
                                    </p:cTn>
                                  </p:par>
                                  <p:par>
                                    <p:cTn id="65" presetID="2" presetClass="entr" presetSubtype="8"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cBhvr additive="base">
                                            <p:cTn id="67" dur="500" fill="hold"/>
                                            <p:tgtEl>
                                              <p:spTgt spid="43"/>
                                            </p:tgtEl>
                                            <p:attrNameLst>
                                              <p:attrName>ppt_x</p:attrName>
                                            </p:attrNameLst>
                                          </p:cBhvr>
                                          <p:tavLst>
                                            <p:tav tm="0">
                                              <p:val>
                                                <p:strVal val="0-#ppt_w/2"/>
                                              </p:val>
                                            </p:tav>
                                            <p:tav tm="100000">
                                              <p:val>
                                                <p:strVal val="#ppt_x"/>
                                              </p:val>
                                            </p:tav>
                                          </p:tavLst>
                                        </p:anim>
                                        <p:anim calcmode="lin" valueType="num">
                                          <p:cBhvr additive="base">
                                            <p:cTn id="68" dur="500" fill="hold"/>
                                            <p:tgtEl>
                                              <p:spTgt spid="43"/>
                                            </p:tgtEl>
                                            <p:attrNameLst>
                                              <p:attrName>ppt_y</p:attrName>
                                            </p:attrNameLst>
                                          </p:cBhvr>
                                          <p:tavLst>
                                            <p:tav tm="0">
                                              <p:val>
                                                <p:strVal val="#ppt_y"/>
                                              </p:val>
                                            </p:tav>
                                            <p:tav tm="100000">
                                              <p:val>
                                                <p:strVal val="#ppt_y"/>
                                              </p:val>
                                            </p:tav>
                                          </p:tavLst>
                                        </p:anim>
                                      </p:childTnLst>
                                    </p:cTn>
                                  </p:par>
                                </p:childTnLst>
                              </p:cTn>
                            </p:par>
                            <p:par>
                              <p:cTn id="69" fill="hold">
                                <p:stCondLst>
                                  <p:cond delay="6000"/>
                                </p:stCondLst>
                                <p:childTnLst>
                                  <p:par>
                                    <p:cTn id="70" presetID="22" presetClass="entr" presetSubtype="8" fill="hold" grpId="0" nodeType="afterEffect">
                                      <p:stCondLst>
                                        <p:cond delay="0"/>
                                      </p:stCondLst>
                                      <p:childTnLst>
                                        <p:set>
                                          <p:cBhvr>
                                            <p:cTn id="71" dur="1" fill="hold">
                                              <p:stCondLst>
                                                <p:cond delay="0"/>
                                              </p:stCondLst>
                                            </p:cTn>
                                            <p:tgtEl>
                                              <p:spTgt spid="37">
                                                <p:txEl>
                                                  <p:pRg st="0" end="0"/>
                                                </p:txEl>
                                              </p:spTgt>
                                            </p:tgtEl>
                                            <p:attrNameLst>
                                              <p:attrName>style.visibility</p:attrName>
                                            </p:attrNameLst>
                                          </p:cBhvr>
                                          <p:to>
                                            <p:strVal val="visible"/>
                                          </p:to>
                                        </p:set>
                                        <p:animEffect transition="in" filter="wipe(left)">
                                          <p:cBhvr>
                                            <p:cTn id="72" dur="500"/>
                                            <p:tgtEl>
                                              <p:spTgt spid="37">
                                                <p:txEl>
                                                  <p:pRg st="0" end="0"/>
                                                </p:txEl>
                                              </p:spTgt>
                                            </p:tgtEl>
                                          </p:cBhvr>
                                        </p:animEffect>
                                      </p:childTnLst>
                                    </p:cTn>
                                  </p:par>
                                </p:childTnLst>
                              </p:cTn>
                            </p:par>
                            <p:par>
                              <p:cTn id="73" fill="hold">
                                <p:stCondLst>
                                  <p:cond delay="6500"/>
                                </p:stCondLst>
                                <p:childTnLst>
                                  <p:par>
                                    <p:cTn id="74" presetID="22" presetClass="entr" presetSubtype="8" fill="hold" grpId="0" nodeType="afterEffect">
                                      <p:stCondLst>
                                        <p:cond delay="0"/>
                                      </p:stCondLst>
                                      <p:childTnLst>
                                        <p:set>
                                          <p:cBhvr>
                                            <p:cTn id="75" dur="1" fill="hold">
                                              <p:stCondLst>
                                                <p:cond delay="0"/>
                                              </p:stCondLst>
                                            </p:cTn>
                                            <p:tgtEl>
                                              <p:spTgt spid="37">
                                                <p:txEl>
                                                  <p:pRg st="1" end="1"/>
                                                </p:txEl>
                                              </p:spTgt>
                                            </p:tgtEl>
                                            <p:attrNameLst>
                                              <p:attrName>style.visibility</p:attrName>
                                            </p:attrNameLst>
                                          </p:cBhvr>
                                          <p:to>
                                            <p:strVal val="visible"/>
                                          </p:to>
                                        </p:set>
                                        <p:animEffect transition="in" filter="wipe(left)">
                                          <p:cBhvr>
                                            <p:cTn id="76" dur="500"/>
                                            <p:tgtEl>
                                              <p:spTgt spid="37">
                                                <p:txEl>
                                                  <p:pRg st="1" end="1"/>
                                                </p:txEl>
                                              </p:spTgt>
                                            </p:tgtEl>
                                          </p:cBhvr>
                                        </p:animEffect>
                                      </p:childTnLst>
                                    </p:cTn>
                                  </p:par>
                                </p:childTnLst>
                              </p:cTn>
                            </p:par>
                            <p:par>
                              <p:cTn id="77" fill="hold">
                                <p:stCondLst>
                                  <p:cond delay="7000"/>
                                </p:stCondLst>
                                <p:childTnLst>
                                  <p:par>
                                    <p:cTn id="78" presetID="22" presetClass="entr" presetSubtype="8" fill="hold" grpId="0" nodeType="afterEffect">
                                      <p:stCondLst>
                                        <p:cond delay="0"/>
                                      </p:stCondLst>
                                      <p:childTnLst>
                                        <p:set>
                                          <p:cBhvr>
                                            <p:cTn id="79" dur="1" fill="hold">
                                              <p:stCondLst>
                                                <p:cond delay="0"/>
                                              </p:stCondLst>
                                            </p:cTn>
                                            <p:tgtEl>
                                              <p:spTgt spid="37">
                                                <p:txEl>
                                                  <p:pRg st="2" end="2"/>
                                                </p:txEl>
                                              </p:spTgt>
                                            </p:tgtEl>
                                            <p:attrNameLst>
                                              <p:attrName>style.visibility</p:attrName>
                                            </p:attrNameLst>
                                          </p:cBhvr>
                                          <p:to>
                                            <p:strVal val="visible"/>
                                          </p:to>
                                        </p:set>
                                        <p:animEffect transition="in" filter="wipe(left)">
                                          <p:cBhvr>
                                            <p:cTn id="80" dur="500"/>
                                            <p:tgtEl>
                                              <p:spTgt spid="3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uild="p"/>
          <p:bldP spid="36" grpId="0" build="p"/>
          <p:bldP spid="37" grpId="0" build="p"/>
          <p:bldP spid="6" grpId="0" animBg="1"/>
          <p:bldP spid="42" grpId="0" animBg="1"/>
          <p:bldP spid="43" grpId="0" animBg="1"/>
          <p:bldP spid="25" grpId="0"/>
          <p:bldP spid="2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750"/>
                                            <p:tgtEl>
                                              <p:spTgt spid="25"/>
                                            </p:tgtEl>
                                          </p:cBhvr>
                                        </p:animEffect>
                                        <p:anim calcmode="lin" valueType="num">
                                          <p:cBhvr>
                                            <p:cTn id="8" dur="750" fill="hold"/>
                                            <p:tgtEl>
                                              <p:spTgt spid="25"/>
                                            </p:tgtEl>
                                            <p:attrNameLst>
                                              <p:attrName>ppt_x</p:attrName>
                                            </p:attrNameLst>
                                          </p:cBhvr>
                                          <p:tavLst>
                                            <p:tav tm="0">
                                              <p:val>
                                                <p:strVal val="#ppt_x"/>
                                              </p:val>
                                            </p:tav>
                                            <p:tav tm="100000">
                                              <p:val>
                                                <p:strVal val="#ppt_x"/>
                                              </p:val>
                                            </p:tav>
                                          </p:tavLst>
                                        </p:anim>
                                        <p:anim calcmode="lin" valueType="num">
                                          <p:cBhvr>
                                            <p:cTn id="9" dur="750" fill="hold"/>
                                            <p:tgtEl>
                                              <p:spTgt spid="2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750"/>
                                            <p:tgtEl>
                                              <p:spTgt spid="26"/>
                                            </p:tgtEl>
                                          </p:cBhvr>
                                        </p:animEffect>
                                        <p:anim calcmode="lin" valueType="num">
                                          <p:cBhvr>
                                            <p:cTn id="13" dur="750" fill="hold"/>
                                            <p:tgtEl>
                                              <p:spTgt spid="26"/>
                                            </p:tgtEl>
                                            <p:attrNameLst>
                                              <p:attrName>ppt_x</p:attrName>
                                            </p:attrNameLst>
                                          </p:cBhvr>
                                          <p:tavLst>
                                            <p:tav tm="0">
                                              <p:val>
                                                <p:strVal val="#ppt_x"/>
                                              </p:val>
                                            </p:tav>
                                            <p:tav tm="100000">
                                              <p:val>
                                                <p:strVal val="#ppt_x"/>
                                              </p:val>
                                            </p:tav>
                                          </p:tavLst>
                                        </p:anim>
                                        <p:anim calcmode="lin" valueType="num">
                                          <p:cBhvr>
                                            <p:cTn id="14" dur="750" fill="hold"/>
                                            <p:tgtEl>
                                              <p:spTgt spid="26"/>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1000" fill="hold"/>
                                            <p:tgtEl>
                                              <p:spTgt spid="18"/>
                                            </p:tgtEl>
                                            <p:attrNameLst>
                                              <p:attrName>ppt_x</p:attrName>
                                            </p:attrNameLst>
                                          </p:cBhvr>
                                          <p:tavLst>
                                            <p:tav tm="0">
                                              <p:val>
                                                <p:strVal val="0-#ppt_w/2"/>
                                              </p:val>
                                            </p:tav>
                                            <p:tav tm="100000">
                                              <p:val>
                                                <p:strVal val="#ppt_x"/>
                                              </p:val>
                                            </p:tav>
                                          </p:tavLst>
                                        </p:anim>
                                        <p:anim calcmode="lin" valueType="num">
                                          <p:cBhvr additive="base">
                                            <p:cTn id="18" dur="10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anim calcmode="lin" valueType="num">
                                          <p:cBhvr>
                                            <p:cTn id="23" dur="1000" fill="hold"/>
                                            <p:tgtEl>
                                              <p:spTgt spid="2"/>
                                            </p:tgtEl>
                                            <p:attrNameLst>
                                              <p:attrName>ppt_x</p:attrName>
                                            </p:attrNameLst>
                                          </p:cBhvr>
                                          <p:tavLst>
                                            <p:tav tm="0">
                                              <p:val>
                                                <p:strVal val="#ppt_x"/>
                                              </p:val>
                                            </p:tav>
                                            <p:tav tm="100000">
                                              <p:val>
                                                <p:strVal val="#ppt_x"/>
                                              </p:val>
                                            </p:tav>
                                          </p:tavLst>
                                        </p:anim>
                                        <p:anim calcmode="lin" valueType="num">
                                          <p:cBhvr>
                                            <p:cTn id="24" dur="1000" fill="hold"/>
                                            <p:tgtEl>
                                              <p:spTgt spid="2"/>
                                            </p:tgtEl>
                                            <p:attrNameLst>
                                              <p:attrName>ppt_y</p:attrName>
                                            </p:attrNameLst>
                                          </p:cBhvr>
                                          <p:tavLst>
                                            <p:tav tm="0">
                                              <p:val>
                                                <p:strVal val="#ppt_y+.1"/>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35">
                                                <p:txEl>
                                                  <p:pRg st="0" end="0"/>
                                                </p:txEl>
                                              </p:spTgt>
                                            </p:tgtEl>
                                            <p:attrNameLst>
                                              <p:attrName>style.visibility</p:attrName>
                                            </p:attrNameLst>
                                          </p:cBhvr>
                                          <p:to>
                                            <p:strVal val="visible"/>
                                          </p:to>
                                        </p:set>
                                        <p:animEffect transition="in" filter="wipe(left)">
                                          <p:cBhvr>
                                            <p:cTn id="32" dur="500"/>
                                            <p:tgtEl>
                                              <p:spTgt spid="35">
                                                <p:txEl>
                                                  <p:pRg st="0" end="0"/>
                                                </p:txEl>
                                              </p:spTgt>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35">
                                                <p:txEl>
                                                  <p:pRg st="1" end="1"/>
                                                </p:txEl>
                                              </p:spTgt>
                                            </p:tgtEl>
                                            <p:attrNameLst>
                                              <p:attrName>style.visibility</p:attrName>
                                            </p:attrNameLst>
                                          </p:cBhvr>
                                          <p:to>
                                            <p:strVal val="visible"/>
                                          </p:to>
                                        </p:set>
                                        <p:animEffect transition="in" filter="wipe(left)">
                                          <p:cBhvr>
                                            <p:cTn id="36" dur="500"/>
                                            <p:tgtEl>
                                              <p:spTgt spid="35">
                                                <p:txEl>
                                                  <p:pRg st="1" end="1"/>
                                                </p:txEl>
                                              </p:spTgt>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5">
                                                <p:txEl>
                                                  <p:pRg st="2" end="2"/>
                                                </p:txEl>
                                              </p:spTgt>
                                            </p:tgtEl>
                                            <p:attrNameLst>
                                              <p:attrName>style.visibility</p:attrName>
                                            </p:attrNameLst>
                                          </p:cBhvr>
                                          <p:to>
                                            <p:strVal val="visible"/>
                                          </p:to>
                                        </p:set>
                                        <p:animEffect transition="in" filter="wipe(left)">
                                          <p:cBhvr>
                                            <p:cTn id="40" dur="500"/>
                                            <p:tgtEl>
                                              <p:spTgt spid="35">
                                                <p:txEl>
                                                  <p:pRg st="2" end="2"/>
                                                </p:txEl>
                                              </p:spTgt>
                                            </p:tgtEl>
                                          </p:cBhvr>
                                        </p:animEffect>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35">
                                                <p:txEl>
                                                  <p:pRg st="3" end="3"/>
                                                </p:txEl>
                                              </p:spTgt>
                                            </p:tgtEl>
                                            <p:attrNameLst>
                                              <p:attrName>style.visibility</p:attrName>
                                            </p:attrNameLst>
                                          </p:cBhvr>
                                          <p:to>
                                            <p:strVal val="visible"/>
                                          </p:to>
                                        </p:set>
                                        <p:animEffect transition="in" filter="wipe(left)">
                                          <p:cBhvr>
                                            <p:cTn id="44" dur="500"/>
                                            <p:tgtEl>
                                              <p:spTgt spid="35">
                                                <p:txEl>
                                                  <p:pRg st="3" end="3"/>
                                                </p:txEl>
                                              </p:spTgt>
                                            </p:tgtEl>
                                          </p:cBhvr>
                                        </p:animEffect>
                                      </p:childTnLst>
                                    </p:cTn>
                                  </p:par>
                                  <p:par>
                                    <p:cTn id="45" presetID="2" presetClass="entr" presetSubtype="8"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fill="hold"/>
                                            <p:tgtEl>
                                              <p:spTgt spid="42"/>
                                            </p:tgtEl>
                                            <p:attrNameLst>
                                              <p:attrName>ppt_x</p:attrName>
                                            </p:attrNameLst>
                                          </p:cBhvr>
                                          <p:tavLst>
                                            <p:tav tm="0">
                                              <p:val>
                                                <p:strVal val="0-#ppt_w/2"/>
                                              </p:val>
                                            </p:tav>
                                            <p:tav tm="100000">
                                              <p:val>
                                                <p:strVal val="#ppt_x"/>
                                              </p:val>
                                            </p:tav>
                                          </p:tavLst>
                                        </p:anim>
                                        <p:anim calcmode="lin" valueType="num">
                                          <p:cBhvr additive="base">
                                            <p:cTn id="48" dur="500" fill="hold"/>
                                            <p:tgtEl>
                                              <p:spTgt spid="42"/>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36">
                                                <p:txEl>
                                                  <p:pRg st="0" end="0"/>
                                                </p:txEl>
                                              </p:spTgt>
                                            </p:tgtEl>
                                            <p:attrNameLst>
                                              <p:attrName>style.visibility</p:attrName>
                                            </p:attrNameLst>
                                          </p:cBhvr>
                                          <p:to>
                                            <p:strVal val="visible"/>
                                          </p:to>
                                        </p:set>
                                        <p:animEffect transition="in" filter="wipe(left)">
                                          <p:cBhvr>
                                            <p:cTn id="52" dur="500"/>
                                            <p:tgtEl>
                                              <p:spTgt spid="36">
                                                <p:txEl>
                                                  <p:pRg st="0" end="0"/>
                                                </p:txEl>
                                              </p:spTgt>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36">
                                                <p:txEl>
                                                  <p:pRg st="1" end="1"/>
                                                </p:txEl>
                                              </p:spTgt>
                                            </p:tgtEl>
                                            <p:attrNameLst>
                                              <p:attrName>style.visibility</p:attrName>
                                            </p:attrNameLst>
                                          </p:cBhvr>
                                          <p:to>
                                            <p:strVal val="visible"/>
                                          </p:to>
                                        </p:set>
                                        <p:animEffect transition="in" filter="wipe(left)">
                                          <p:cBhvr>
                                            <p:cTn id="56" dur="500"/>
                                            <p:tgtEl>
                                              <p:spTgt spid="36">
                                                <p:txEl>
                                                  <p:pRg st="1" end="1"/>
                                                </p:txEl>
                                              </p:spTgt>
                                            </p:tgtEl>
                                          </p:cBhvr>
                                        </p:animEffect>
                                      </p:childTnLst>
                                    </p:cTn>
                                  </p:par>
                                </p:childTnLst>
                              </p:cTn>
                            </p:par>
                            <p:par>
                              <p:cTn id="57" fill="hold">
                                <p:stCondLst>
                                  <p:cond delay="5000"/>
                                </p:stCondLst>
                                <p:childTnLst>
                                  <p:par>
                                    <p:cTn id="58" presetID="22" presetClass="entr" presetSubtype="8" fill="hold" grpId="0" nodeType="afterEffect">
                                      <p:stCondLst>
                                        <p:cond delay="0"/>
                                      </p:stCondLst>
                                      <p:childTnLst>
                                        <p:set>
                                          <p:cBhvr>
                                            <p:cTn id="59" dur="1" fill="hold">
                                              <p:stCondLst>
                                                <p:cond delay="0"/>
                                              </p:stCondLst>
                                            </p:cTn>
                                            <p:tgtEl>
                                              <p:spTgt spid="36">
                                                <p:txEl>
                                                  <p:pRg st="2" end="2"/>
                                                </p:txEl>
                                              </p:spTgt>
                                            </p:tgtEl>
                                            <p:attrNameLst>
                                              <p:attrName>style.visibility</p:attrName>
                                            </p:attrNameLst>
                                          </p:cBhvr>
                                          <p:to>
                                            <p:strVal val="visible"/>
                                          </p:to>
                                        </p:set>
                                        <p:animEffect transition="in" filter="wipe(left)">
                                          <p:cBhvr>
                                            <p:cTn id="60" dur="500"/>
                                            <p:tgtEl>
                                              <p:spTgt spid="36">
                                                <p:txEl>
                                                  <p:pRg st="2" end="2"/>
                                                </p:txEl>
                                              </p:spTgt>
                                            </p:tgtEl>
                                          </p:cBhvr>
                                        </p:animEffect>
                                      </p:childTnLst>
                                    </p:cTn>
                                  </p:par>
                                </p:childTnLst>
                              </p:cTn>
                            </p:par>
                            <p:par>
                              <p:cTn id="61" fill="hold">
                                <p:stCondLst>
                                  <p:cond delay="5500"/>
                                </p:stCondLst>
                                <p:childTnLst>
                                  <p:par>
                                    <p:cTn id="62" presetID="22" presetClass="entr" presetSubtype="8" fill="hold" grpId="0" nodeType="afterEffect">
                                      <p:stCondLst>
                                        <p:cond delay="0"/>
                                      </p:stCondLst>
                                      <p:childTnLst>
                                        <p:set>
                                          <p:cBhvr>
                                            <p:cTn id="63" dur="1" fill="hold">
                                              <p:stCondLst>
                                                <p:cond delay="0"/>
                                              </p:stCondLst>
                                            </p:cTn>
                                            <p:tgtEl>
                                              <p:spTgt spid="36">
                                                <p:txEl>
                                                  <p:pRg st="3" end="3"/>
                                                </p:txEl>
                                              </p:spTgt>
                                            </p:tgtEl>
                                            <p:attrNameLst>
                                              <p:attrName>style.visibility</p:attrName>
                                            </p:attrNameLst>
                                          </p:cBhvr>
                                          <p:to>
                                            <p:strVal val="visible"/>
                                          </p:to>
                                        </p:set>
                                        <p:animEffect transition="in" filter="wipe(left)">
                                          <p:cBhvr>
                                            <p:cTn id="64" dur="500"/>
                                            <p:tgtEl>
                                              <p:spTgt spid="36">
                                                <p:txEl>
                                                  <p:pRg st="3" end="3"/>
                                                </p:txEl>
                                              </p:spTgt>
                                            </p:tgtEl>
                                          </p:cBhvr>
                                        </p:animEffect>
                                      </p:childTnLst>
                                    </p:cTn>
                                  </p:par>
                                  <p:par>
                                    <p:cTn id="65" presetID="2" presetClass="entr" presetSubtype="8"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cBhvr additive="base">
                                            <p:cTn id="67" dur="500" fill="hold"/>
                                            <p:tgtEl>
                                              <p:spTgt spid="43"/>
                                            </p:tgtEl>
                                            <p:attrNameLst>
                                              <p:attrName>ppt_x</p:attrName>
                                            </p:attrNameLst>
                                          </p:cBhvr>
                                          <p:tavLst>
                                            <p:tav tm="0">
                                              <p:val>
                                                <p:strVal val="0-#ppt_w/2"/>
                                              </p:val>
                                            </p:tav>
                                            <p:tav tm="100000">
                                              <p:val>
                                                <p:strVal val="#ppt_x"/>
                                              </p:val>
                                            </p:tav>
                                          </p:tavLst>
                                        </p:anim>
                                        <p:anim calcmode="lin" valueType="num">
                                          <p:cBhvr additive="base">
                                            <p:cTn id="68" dur="500" fill="hold"/>
                                            <p:tgtEl>
                                              <p:spTgt spid="43"/>
                                            </p:tgtEl>
                                            <p:attrNameLst>
                                              <p:attrName>ppt_y</p:attrName>
                                            </p:attrNameLst>
                                          </p:cBhvr>
                                          <p:tavLst>
                                            <p:tav tm="0">
                                              <p:val>
                                                <p:strVal val="#ppt_y"/>
                                              </p:val>
                                            </p:tav>
                                            <p:tav tm="100000">
                                              <p:val>
                                                <p:strVal val="#ppt_y"/>
                                              </p:val>
                                            </p:tav>
                                          </p:tavLst>
                                        </p:anim>
                                      </p:childTnLst>
                                    </p:cTn>
                                  </p:par>
                                </p:childTnLst>
                              </p:cTn>
                            </p:par>
                            <p:par>
                              <p:cTn id="69" fill="hold">
                                <p:stCondLst>
                                  <p:cond delay="6000"/>
                                </p:stCondLst>
                                <p:childTnLst>
                                  <p:par>
                                    <p:cTn id="70" presetID="22" presetClass="entr" presetSubtype="8" fill="hold" grpId="0" nodeType="afterEffect">
                                      <p:stCondLst>
                                        <p:cond delay="0"/>
                                      </p:stCondLst>
                                      <p:childTnLst>
                                        <p:set>
                                          <p:cBhvr>
                                            <p:cTn id="71" dur="1" fill="hold">
                                              <p:stCondLst>
                                                <p:cond delay="0"/>
                                              </p:stCondLst>
                                            </p:cTn>
                                            <p:tgtEl>
                                              <p:spTgt spid="37">
                                                <p:txEl>
                                                  <p:pRg st="0" end="0"/>
                                                </p:txEl>
                                              </p:spTgt>
                                            </p:tgtEl>
                                            <p:attrNameLst>
                                              <p:attrName>style.visibility</p:attrName>
                                            </p:attrNameLst>
                                          </p:cBhvr>
                                          <p:to>
                                            <p:strVal val="visible"/>
                                          </p:to>
                                        </p:set>
                                        <p:animEffect transition="in" filter="wipe(left)">
                                          <p:cBhvr>
                                            <p:cTn id="72" dur="500"/>
                                            <p:tgtEl>
                                              <p:spTgt spid="37">
                                                <p:txEl>
                                                  <p:pRg st="0" end="0"/>
                                                </p:txEl>
                                              </p:spTgt>
                                            </p:tgtEl>
                                          </p:cBhvr>
                                        </p:animEffect>
                                      </p:childTnLst>
                                    </p:cTn>
                                  </p:par>
                                </p:childTnLst>
                              </p:cTn>
                            </p:par>
                            <p:par>
                              <p:cTn id="73" fill="hold">
                                <p:stCondLst>
                                  <p:cond delay="6500"/>
                                </p:stCondLst>
                                <p:childTnLst>
                                  <p:par>
                                    <p:cTn id="74" presetID="22" presetClass="entr" presetSubtype="8" fill="hold" grpId="0" nodeType="afterEffect">
                                      <p:stCondLst>
                                        <p:cond delay="0"/>
                                      </p:stCondLst>
                                      <p:childTnLst>
                                        <p:set>
                                          <p:cBhvr>
                                            <p:cTn id="75" dur="1" fill="hold">
                                              <p:stCondLst>
                                                <p:cond delay="0"/>
                                              </p:stCondLst>
                                            </p:cTn>
                                            <p:tgtEl>
                                              <p:spTgt spid="37">
                                                <p:txEl>
                                                  <p:pRg st="1" end="1"/>
                                                </p:txEl>
                                              </p:spTgt>
                                            </p:tgtEl>
                                            <p:attrNameLst>
                                              <p:attrName>style.visibility</p:attrName>
                                            </p:attrNameLst>
                                          </p:cBhvr>
                                          <p:to>
                                            <p:strVal val="visible"/>
                                          </p:to>
                                        </p:set>
                                        <p:animEffect transition="in" filter="wipe(left)">
                                          <p:cBhvr>
                                            <p:cTn id="76" dur="500"/>
                                            <p:tgtEl>
                                              <p:spTgt spid="37">
                                                <p:txEl>
                                                  <p:pRg st="1" end="1"/>
                                                </p:txEl>
                                              </p:spTgt>
                                            </p:tgtEl>
                                          </p:cBhvr>
                                        </p:animEffect>
                                      </p:childTnLst>
                                    </p:cTn>
                                  </p:par>
                                </p:childTnLst>
                              </p:cTn>
                            </p:par>
                            <p:par>
                              <p:cTn id="77" fill="hold">
                                <p:stCondLst>
                                  <p:cond delay="7000"/>
                                </p:stCondLst>
                                <p:childTnLst>
                                  <p:par>
                                    <p:cTn id="78" presetID="22" presetClass="entr" presetSubtype="8" fill="hold" grpId="0" nodeType="afterEffect">
                                      <p:stCondLst>
                                        <p:cond delay="0"/>
                                      </p:stCondLst>
                                      <p:childTnLst>
                                        <p:set>
                                          <p:cBhvr>
                                            <p:cTn id="79" dur="1" fill="hold">
                                              <p:stCondLst>
                                                <p:cond delay="0"/>
                                              </p:stCondLst>
                                            </p:cTn>
                                            <p:tgtEl>
                                              <p:spTgt spid="37">
                                                <p:txEl>
                                                  <p:pRg st="2" end="2"/>
                                                </p:txEl>
                                              </p:spTgt>
                                            </p:tgtEl>
                                            <p:attrNameLst>
                                              <p:attrName>style.visibility</p:attrName>
                                            </p:attrNameLst>
                                          </p:cBhvr>
                                          <p:to>
                                            <p:strVal val="visible"/>
                                          </p:to>
                                        </p:set>
                                        <p:animEffect transition="in" filter="wipe(left)">
                                          <p:cBhvr>
                                            <p:cTn id="80" dur="500"/>
                                            <p:tgtEl>
                                              <p:spTgt spid="3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uild="p"/>
          <p:bldP spid="36" grpId="0" build="p"/>
          <p:bldP spid="37" grpId="0" build="p"/>
          <p:bldP spid="6" grpId="0" animBg="1"/>
          <p:bldP spid="42" grpId="0" animBg="1"/>
          <p:bldP spid="43" grpId="0" animBg="1"/>
          <p:bldP spid="25" grpId="0"/>
          <p:bldP spid="26"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17"/>
          <p:cNvSpPr>
            <a:spLocks noEditPoints="1"/>
          </p:cNvSpPr>
          <p:nvPr/>
        </p:nvSpPr>
        <p:spPr bwMode="auto">
          <a:xfrm>
            <a:off x="1456189" y="2656766"/>
            <a:ext cx="2008187" cy="3249613"/>
          </a:xfrm>
          <a:custGeom>
            <a:avLst/>
            <a:gdLst>
              <a:gd name="T0" fmla="*/ 2198 w 5589"/>
              <a:gd name="T1" fmla="*/ 2386 h 9035"/>
              <a:gd name="T2" fmla="*/ 2480 w 5589"/>
              <a:gd name="T3" fmla="*/ 2640 h 9035"/>
              <a:gd name="T4" fmla="*/ 2050 w 5589"/>
              <a:gd name="T5" fmla="*/ 3384 h 9035"/>
              <a:gd name="T6" fmla="*/ 2019 w 5589"/>
              <a:gd name="T7" fmla="*/ 3594 h 9035"/>
              <a:gd name="T8" fmla="*/ 1668 w 5589"/>
              <a:gd name="T9" fmla="*/ 5449 h 9035"/>
              <a:gd name="T10" fmla="*/ 366 w 5589"/>
              <a:gd name="T11" fmla="*/ 7765 h 9035"/>
              <a:gd name="T12" fmla="*/ 327 w 5589"/>
              <a:gd name="T13" fmla="*/ 7882 h 9035"/>
              <a:gd name="T14" fmla="*/ 47 w 5589"/>
              <a:gd name="T15" fmla="*/ 8256 h 9035"/>
              <a:gd name="T16" fmla="*/ 592 w 5589"/>
              <a:gd name="T17" fmla="*/ 8997 h 9035"/>
              <a:gd name="T18" fmla="*/ 421 w 5589"/>
              <a:gd name="T19" fmla="*/ 8498 h 9035"/>
              <a:gd name="T20" fmla="*/ 577 w 5589"/>
              <a:gd name="T21" fmla="*/ 8092 h 9035"/>
              <a:gd name="T22" fmla="*/ 818 w 5589"/>
              <a:gd name="T23" fmla="*/ 8069 h 9035"/>
              <a:gd name="T24" fmla="*/ 2916 w 5589"/>
              <a:gd name="T25" fmla="*/ 4717 h 9035"/>
              <a:gd name="T26" fmla="*/ 4303 w 5589"/>
              <a:gd name="T27" fmla="*/ 4880 h 9035"/>
              <a:gd name="T28" fmla="*/ 3617 w 5589"/>
              <a:gd name="T29" fmla="*/ 6073 h 9035"/>
              <a:gd name="T30" fmla="*/ 3274 w 5589"/>
              <a:gd name="T31" fmla="*/ 6767 h 9035"/>
              <a:gd name="T32" fmla="*/ 3687 w 5589"/>
              <a:gd name="T33" fmla="*/ 6829 h 9035"/>
              <a:gd name="T34" fmla="*/ 4545 w 5589"/>
              <a:gd name="T35" fmla="*/ 6744 h 9035"/>
              <a:gd name="T36" fmla="*/ 3960 w 5589"/>
              <a:gd name="T37" fmla="*/ 6315 h 9035"/>
              <a:gd name="T38" fmla="*/ 4194 w 5589"/>
              <a:gd name="T39" fmla="*/ 6190 h 9035"/>
              <a:gd name="T40" fmla="*/ 4833 w 5589"/>
              <a:gd name="T41" fmla="*/ 4358 h 9035"/>
              <a:gd name="T42" fmla="*/ 3718 w 5589"/>
              <a:gd name="T43" fmla="*/ 3064 h 9035"/>
              <a:gd name="T44" fmla="*/ 4202 w 5589"/>
              <a:gd name="T45" fmla="*/ 3329 h 9035"/>
              <a:gd name="T46" fmla="*/ 5410 w 5589"/>
              <a:gd name="T47" fmla="*/ 2432 h 9035"/>
              <a:gd name="T48" fmla="*/ 5332 w 5589"/>
              <a:gd name="T49" fmla="*/ 2027 h 9035"/>
              <a:gd name="T50" fmla="*/ 5020 w 5589"/>
              <a:gd name="T51" fmla="*/ 2347 h 9035"/>
              <a:gd name="T52" fmla="*/ 4015 w 5589"/>
              <a:gd name="T53" fmla="*/ 2534 h 9035"/>
              <a:gd name="T54" fmla="*/ 3773 w 5589"/>
              <a:gd name="T55" fmla="*/ 1271 h 9035"/>
              <a:gd name="T56" fmla="*/ 3929 w 5589"/>
              <a:gd name="T57" fmla="*/ 281 h 9035"/>
              <a:gd name="T58" fmla="*/ 3547 w 5589"/>
              <a:gd name="T59" fmla="*/ 140 h 9035"/>
              <a:gd name="T60" fmla="*/ 3204 w 5589"/>
              <a:gd name="T61" fmla="*/ 1115 h 9035"/>
              <a:gd name="T62" fmla="*/ 3040 w 5589"/>
              <a:gd name="T63" fmla="*/ 1255 h 9035"/>
              <a:gd name="T64" fmla="*/ 1801 w 5589"/>
              <a:gd name="T65" fmla="*/ 2004 h 9035"/>
              <a:gd name="T66" fmla="*/ 2361 w 5589"/>
              <a:gd name="T67" fmla="*/ 3045 h 9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89" h="9035">
                <a:moveTo>
                  <a:pt x="2480" y="2640"/>
                </a:moveTo>
                <a:cubicBezTo>
                  <a:pt x="2352" y="2545"/>
                  <a:pt x="2229" y="2444"/>
                  <a:pt x="2198" y="2386"/>
                </a:cubicBezTo>
                <a:cubicBezTo>
                  <a:pt x="2198" y="2386"/>
                  <a:pt x="2424" y="2136"/>
                  <a:pt x="2456" y="2183"/>
                </a:cubicBezTo>
                <a:cubicBezTo>
                  <a:pt x="2479" y="2217"/>
                  <a:pt x="2501" y="2428"/>
                  <a:pt x="2480" y="2640"/>
                </a:cubicBezTo>
                <a:close/>
                <a:moveTo>
                  <a:pt x="2361" y="3045"/>
                </a:moveTo>
                <a:cubicBezTo>
                  <a:pt x="2266" y="3216"/>
                  <a:pt x="2132" y="3348"/>
                  <a:pt x="2050" y="3384"/>
                </a:cubicBezTo>
                <a:cubicBezTo>
                  <a:pt x="1941" y="3430"/>
                  <a:pt x="1902" y="3454"/>
                  <a:pt x="1902" y="3454"/>
                </a:cubicBezTo>
                <a:lnTo>
                  <a:pt x="2019" y="3594"/>
                </a:lnTo>
                <a:cubicBezTo>
                  <a:pt x="2019" y="3594"/>
                  <a:pt x="1902" y="3937"/>
                  <a:pt x="1918" y="4140"/>
                </a:cubicBezTo>
                <a:cubicBezTo>
                  <a:pt x="1933" y="4342"/>
                  <a:pt x="1863" y="4919"/>
                  <a:pt x="1668" y="5449"/>
                </a:cubicBezTo>
                <a:cubicBezTo>
                  <a:pt x="1473" y="5980"/>
                  <a:pt x="1208" y="5902"/>
                  <a:pt x="1037" y="6338"/>
                </a:cubicBezTo>
                <a:cubicBezTo>
                  <a:pt x="865" y="6775"/>
                  <a:pt x="553" y="7531"/>
                  <a:pt x="366" y="7765"/>
                </a:cubicBezTo>
                <a:lnTo>
                  <a:pt x="390" y="7827"/>
                </a:lnTo>
                <a:lnTo>
                  <a:pt x="327" y="7882"/>
                </a:lnTo>
                <a:cubicBezTo>
                  <a:pt x="327" y="7882"/>
                  <a:pt x="109" y="7843"/>
                  <a:pt x="54" y="7929"/>
                </a:cubicBezTo>
                <a:cubicBezTo>
                  <a:pt x="0" y="8014"/>
                  <a:pt x="62" y="7975"/>
                  <a:pt x="47" y="8256"/>
                </a:cubicBezTo>
                <a:cubicBezTo>
                  <a:pt x="31" y="8537"/>
                  <a:pt x="8" y="8786"/>
                  <a:pt x="70" y="8911"/>
                </a:cubicBezTo>
                <a:cubicBezTo>
                  <a:pt x="132" y="9035"/>
                  <a:pt x="444" y="9035"/>
                  <a:pt x="592" y="8997"/>
                </a:cubicBezTo>
                <a:cubicBezTo>
                  <a:pt x="740" y="8958"/>
                  <a:pt x="561" y="8716"/>
                  <a:pt x="405" y="8700"/>
                </a:cubicBezTo>
                <a:cubicBezTo>
                  <a:pt x="405" y="8700"/>
                  <a:pt x="335" y="8615"/>
                  <a:pt x="421" y="8498"/>
                </a:cubicBezTo>
                <a:cubicBezTo>
                  <a:pt x="507" y="8381"/>
                  <a:pt x="655" y="8295"/>
                  <a:pt x="647" y="8217"/>
                </a:cubicBezTo>
                <a:cubicBezTo>
                  <a:pt x="639" y="8139"/>
                  <a:pt x="577" y="8092"/>
                  <a:pt x="577" y="8092"/>
                </a:cubicBezTo>
                <a:lnTo>
                  <a:pt x="670" y="7991"/>
                </a:lnTo>
                <a:lnTo>
                  <a:pt x="818" y="8069"/>
                </a:lnTo>
                <a:cubicBezTo>
                  <a:pt x="818" y="8069"/>
                  <a:pt x="1193" y="7110"/>
                  <a:pt x="1621" y="6595"/>
                </a:cubicBezTo>
                <a:cubicBezTo>
                  <a:pt x="2050" y="6081"/>
                  <a:pt x="2775" y="5371"/>
                  <a:pt x="2916" y="4717"/>
                </a:cubicBezTo>
                <a:cubicBezTo>
                  <a:pt x="2916" y="4717"/>
                  <a:pt x="3110" y="4841"/>
                  <a:pt x="3578" y="4834"/>
                </a:cubicBezTo>
                <a:cubicBezTo>
                  <a:pt x="4046" y="4826"/>
                  <a:pt x="4303" y="4818"/>
                  <a:pt x="4303" y="4880"/>
                </a:cubicBezTo>
                <a:cubicBezTo>
                  <a:pt x="4303" y="4943"/>
                  <a:pt x="4069" y="5153"/>
                  <a:pt x="4007" y="5356"/>
                </a:cubicBezTo>
                <a:cubicBezTo>
                  <a:pt x="3945" y="5559"/>
                  <a:pt x="3742" y="5831"/>
                  <a:pt x="3617" y="6073"/>
                </a:cubicBezTo>
                <a:cubicBezTo>
                  <a:pt x="3492" y="6315"/>
                  <a:pt x="3446" y="6377"/>
                  <a:pt x="3344" y="6471"/>
                </a:cubicBezTo>
                <a:cubicBezTo>
                  <a:pt x="3243" y="6564"/>
                  <a:pt x="3274" y="6767"/>
                  <a:pt x="3274" y="6767"/>
                </a:cubicBezTo>
                <a:cubicBezTo>
                  <a:pt x="3274" y="6767"/>
                  <a:pt x="3290" y="6845"/>
                  <a:pt x="3391" y="6829"/>
                </a:cubicBezTo>
                <a:cubicBezTo>
                  <a:pt x="3492" y="6814"/>
                  <a:pt x="3617" y="6798"/>
                  <a:pt x="3687" y="6829"/>
                </a:cubicBezTo>
                <a:cubicBezTo>
                  <a:pt x="3757" y="6860"/>
                  <a:pt x="3937" y="6962"/>
                  <a:pt x="4210" y="6938"/>
                </a:cubicBezTo>
                <a:cubicBezTo>
                  <a:pt x="4482" y="6915"/>
                  <a:pt x="4584" y="6767"/>
                  <a:pt x="4545" y="6744"/>
                </a:cubicBezTo>
                <a:cubicBezTo>
                  <a:pt x="4506" y="6720"/>
                  <a:pt x="4373" y="6728"/>
                  <a:pt x="4264" y="6650"/>
                </a:cubicBezTo>
                <a:cubicBezTo>
                  <a:pt x="4155" y="6572"/>
                  <a:pt x="3945" y="6463"/>
                  <a:pt x="3960" y="6315"/>
                </a:cubicBezTo>
                <a:lnTo>
                  <a:pt x="3999" y="6252"/>
                </a:lnTo>
                <a:cubicBezTo>
                  <a:pt x="3999" y="6252"/>
                  <a:pt x="4093" y="6385"/>
                  <a:pt x="4194" y="6190"/>
                </a:cubicBezTo>
                <a:cubicBezTo>
                  <a:pt x="4295" y="5995"/>
                  <a:pt x="4576" y="5434"/>
                  <a:pt x="4849" y="5106"/>
                </a:cubicBezTo>
                <a:cubicBezTo>
                  <a:pt x="5122" y="4779"/>
                  <a:pt x="5083" y="4428"/>
                  <a:pt x="4833" y="4358"/>
                </a:cubicBezTo>
                <a:cubicBezTo>
                  <a:pt x="4584" y="4288"/>
                  <a:pt x="3446" y="3968"/>
                  <a:pt x="3352" y="3836"/>
                </a:cubicBezTo>
                <a:cubicBezTo>
                  <a:pt x="3352" y="3836"/>
                  <a:pt x="3672" y="3243"/>
                  <a:pt x="3718" y="3064"/>
                </a:cubicBezTo>
                <a:lnTo>
                  <a:pt x="3999" y="3298"/>
                </a:lnTo>
                <a:cubicBezTo>
                  <a:pt x="3999" y="3298"/>
                  <a:pt x="4054" y="3407"/>
                  <a:pt x="4202" y="3329"/>
                </a:cubicBezTo>
                <a:cubicBezTo>
                  <a:pt x="4350" y="3251"/>
                  <a:pt x="5215" y="2690"/>
                  <a:pt x="5324" y="2534"/>
                </a:cubicBezTo>
                <a:cubicBezTo>
                  <a:pt x="5324" y="2534"/>
                  <a:pt x="5363" y="2464"/>
                  <a:pt x="5410" y="2432"/>
                </a:cubicBezTo>
                <a:cubicBezTo>
                  <a:pt x="5457" y="2401"/>
                  <a:pt x="5589" y="2354"/>
                  <a:pt x="5543" y="2230"/>
                </a:cubicBezTo>
                <a:cubicBezTo>
                  <a:pt x="5496" y="2105"/>
                  <a:pt x="5426" y="2027"/>
                  <a:pt x="5332" y="2027"/>
                </a:cubicBezTo>
                <a:cubicBezTo>
                  <a:pt x="5239" y="2027"/>
                  <a:pt x="5145" y="2105"/>
                  <a:pt x="5098" y="2206"/>
                </a:cubicBezTo>
                <a:cubicBezTo>
                  <a:pt x="5098" y="2206"/>
                  <a:pt x="5091" y="2276"/>
                  <a:pt x="5020" y="2347"/>
                </a:cubicBezTo>
                <a:cubicBezTo>
                  <a:pt x="4950" y="2417"/>
                  <a:pt x="4498" y="2581"/>
                  <a:pt x="4311" y="2721"/>
                </a:cubicBezTo>
                <a:cubicBezTo>
                  <a:pt x="4124" y="2861"/>
                  <a:pt x="4015" y="2534"/>
                  <a:pt x="4015" y="2534"/>
                </a:cubicBezTo>
                <a:cubicBezTo>
                  <a:pt x="4015" y="2534"/>
                  <a:pt x="3882" y="1848"/>
                  <a:pt x="3664" y="1590"/>
                </a:cubicBezTo>
                <a:cubicBezTo>
                  <a:pt x="3664" y="1590"/>
                  <a:pt x="3594" y="1302"/>
                  <a:pt x="3773" y="1271"/>
                </a:cubicBezTo>
                <a:cubicBezTo>
                  <a:pt x="3952" y="1240"/>
                  <a:pt x="4147" y="1349"/>
                  <a:pt x="4100" y="1029"/>
                </a:cubicBezTo>
                <a:cubicBezTo>
                  <a:pt x="4054" y="710"/>
                  <a:pt x="4062" y="390"/>
                  <a:pt x="3929" y="281"/>
                </a:cubicBezTo>
                <a:cubicBezTo>
                  <a:pt x="3929" y="281"/>
                  <a:pt x="4046" y="101"/>
                  <a:pt x="3882" y="0"/>
                </a:cubicBezTo>
                <a:cubicBezTo>
                  <a:pt x="3882" y="0"/>
                  <a:pt x="3789" y="94"/>
                  <a:pt x="3547" y="140"/>
                </a:cubicBezTo>
                <a:cubicBezTo>
                  <a:pt x="3305" y="187"/>
                  <a:pt x="3064" y="343"/>
                  <a:pt x="3064" y="585"/>
                </a:cubicBezTo>
                <a:cubicBezTo>
                  <a:pt x="3064" y="826"/>
                  <a:pt x="3227" y="959"/>
                  <a:pt x="3204" y="1115"/>
                </a:cubicBezTo>
                <a:lnTo>
                  <a:pt x="3142" y="1185"/>
                </a:lnTo>
                <a:cubicBezTo>
                  <a:pt x="3142" y="1185"/>
                  <a:pt x="3142" y="1240"/>
                  <a:pt x="3040" y="1255"/>
                </a:cubicBezTo>
                <a:cubicBezTo>
                  <a:pt x="2939" y="1271"/>
                  <a:pt x="2604" y="1232"/>
                  <a:pt x="2534" y="1279"/>
                </a:cubicBezTo>
                <a:cubicBezTo>
                  <a:pt x="2463" y="1325"/>
                  <a:pt x="2167" y="1707"/>
                  <a:pt x="1801" y="2004"/>
                </a:cubicBezTo>
                <a:cubicBezTo>
                  <a:pt x="1434" y="2300"/>
                  <a:pt x="1489" y="2261"/>
                  <a:pt x="1809" y="2627"/>
                </a:cubicBezTo>
                <a:cubicBezTo>
                  <a:pt x="1978" y="2821"/>
                  <a:pt x="2193" y="2959"/>
                  <a:pt x="2361" y="3045"/>
                </a:cubicBezTo>
                <a:close/>
              </a:path>
            </a:pathLst>
          </a:custGeom>
          <a:solidFill>
            <a:srgbClr val="FDB219"/>
          </a:solidFill>
          <a:ln>
            <a:noFill/>
          </a:ln>
          <a:effectLst>
            <a:outerShdw blurRad="190500" dist="63500" dir="2700000" algn="tl" rotWithShape="0">
              <a:prstClr val="black">
                <a:alpha val="25000"/>
              </a:prstClr>
            </a:outerShdw>
          </a:effectLst>
        </p:spPr>
        <p:txBody>
          <a:bodyPr vert="horz" wrap="square" lIns="91440" tIns="45720" rIns="91440" bIns="45720" numCol="1" anchor="t" anchorCtr="0" compatLnSpc="1"/>
          <a:lstStyle/>
          <a:p>
            <a:endParaRPr lang="zh-CN" altLang="en-US"/>
          </a:p>
        </p:txBody>
      </p:sp>
      <p:grpSp>
        <p:nvGrpSpPr>
          <p:cNvPr id="15" name="组合 14"/>
          <p:cNvGrpSpPr/>
          <p:nvPr/>
        </p:nvGrpSpPr>
        <p:grpSpPr>
          <a:xfrm>
            <a:off x="5021589" y="2119085"/>
            <a:ext cx="6079479" cy="1008645"/>
            <a:chOff x="4296082" y="2438400"/>
            <a:chExt cx="6079479" cy="1008645"/>
          </a:xfrm>
          <a:effectLst>
            <a:outerShdw blurRad="190500" dist="63500" dir="2700000" algn="tl" rotWithShape="0">
              <a:prstClr val="black">
                <a:alpha val="25000"/>
              </a:prstClr>
            </a:outerShdw>
          </a:effectLst>
        </p:grpSpPr>
        <p:grpSp>
          <p:nvGrpSpPr>
            <p:cNvPr id="4" name="组合 3"/>
            <p:cNvGrpSpPr/>
            <p:nvPr/>
          </p:nvGrpSpPr>
          <p:grpSpPr>
            <a:xfrm>
              <a:off x="4296082" y="2438400"/>
              <a:ext cx="6079479" cy="1008645"/>
              <a:chOff x="4296082" y="2438400"/>
              <a:chExt cx="6079479" cy="1008645"/>
            </a:xfrm>
          </p:grpSpPr>
          <p:sp>
            <p:nvSpPr>
              <p:cNvPr id="3" name="圆角矩形 2"/>
              <p:cNvSpPr/>
              <p:nvPr/>
            </p:nvSpPr>
            <p:spPr>
              <a:xfrm>
                <a:off x="4296082" y="2438400"/>
                <a:ext cx="6079479" cy="1008645"/>
              </a:xfrm>
              <a:prstGeom prst="roundRect">
                <a:avLst>
                  <a:gd name="adj" fmla="val 1245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4749613" y="2509549"/>
                <a:ext cx="1789047" cy="465822"/>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rgbClr val="252C35"/>
                    </a:solidFill>
                    <a:latin typeface="Adobe 黑体 Std R" panose="020B0400000000000000" pitchFamily="34" charset="-122"/>
                    <a:ea typeface="Adobe 黑体 Std R" panose="020B0400000000000000" pitchFamily="34" charset="-122"/>
                  </a:rPr>
                  <a:t>成效</a:t>
                </a:r>
                <a:endParaRPr lang="zh-CN" altLang="en-US" sz="2000" b="1" dirty="0">
                  <a:solidFill>
                    <a:srgbClr val="252C35"/>
                  </a:solidFill>
                  <a:latin typeface="Adobe 黑体 Std R" panose="020B0400000000000000" pitchFamily="34" charset="-122"/>
                  <a:ea typeface="Adobe 黑体 Std R" panose="020B0400000000000000" pitchFamily="34" charset="-122"/>
                </a:endParaRPr>
              </a:p>
            </p:txBody>
          </p:sp>
          <p:sp>
            <p:nvSpPr>
              <p:cNvPr id="30" name="TextBox 47"/>
              <p:cNvSpPr txBox="1"/>
              <p:nvPr/>
            </p:nvSpPr>
            <p:spPr>
              <a:xfrm>
                <a:off x="4839454" y="2855166"/>
                <a:ext cx="5248788" cy="535531"/>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入职十年，</a:t>
                </a:r>
                <a:r>
                  <a:rPr lang="zh-CN" altLang="en-US" sz="1200" dirty="0" smtClean="0">
                    <a:solidFill>
                      <a:srgbClr val="252C35"/>
                    </a:solidFill>
                    <a:latin typeface="微软雅黑" panose="020B0503020204020204" pitchFamily="34" charset="-122"/>
                    <a:ea typeface="微软雅黑" panose="020B0503020204020204" pitchFamily="34" charset="-122"/>
                  </a:rPr>
                  <a:t>多次获</a:t>
                </a:r>
                <a:r>
                  <a:rPr lang="zh-CN" altLang="en-US" sz="1200" dirty="0">
                    <a:solidFill>
                      <a:srgbClr val="252C35"/>
                    </a:solidFill>
                    <a:latin typeface="微软雅黑" panose="020B0503020204020204" pitchFamily="34" charset="-122"/>
                    <a:ea typeface="微软雅黑" panose="020B0503020204020204" pitchFamily="34" charset="-122"/>
                  </a:rPr>
                  <a:t>“优秀员工奖”称号；思想认识和工作能力得到领导与同事们的一致认可。</a:t>
                </a:r>
                <a:endParaRPr lang="zh-CN" altLang="en-US" sz="1200" dirty="0">
                  <a:solidFill>
                    <a:srgbClr val="252C35"/>
                  </a:solidFill>
                  <a:latin typeface="微软雅黑" panose="020B0503020204020204" pitchFamily="34" charset="-122"/>
                  <a:ea typeface="微软雅黑" panose="020B0503020204020204" pitchFamily="34" charset="-122"/>
                </a:endParaRPr>
              </a:p>
            </p:txBody>
          </p:sp>
          <p:sp>
            <p:nvSpPr>
              <p:cNvPr id="32" name="任意多边形 31"/>
              <p:cNvSpPr/>
              <p:nvPr/>
            </p:nvSpPr>
            <p:spPr>
              <a:xfrm>
                <a:off x="4478892" y="2605287"/>
                <a:ext cx="274346" cy="274346"/>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B72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矩形 4"/>
            <p:cNvSpPr/>
            <p:nvPr/>
          </p:nvSpPr>
          <p:spPr>
            <a:xfrm>
              <a:off x="10301959" y="2635807"/>
              <a:ext cx="73602" cy="679128"/>
            </a:xfrm>
            <a:prstGeom prst="rect">
              <a:avLst/>
            </a:pr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3925710" y="3637247"/>
            <a:ext cx="6079479" cy="1008645"/>
            <a:chOff x="4296082" y="3796905"/>
            <a:chExt cx="6079479" cy="1008645"/>
          </a:xfrm>
          <a:effectLst>
            <a:outerShdw blurRad="190500" dist="63500" dir="2700000" algn="tl" rotWithShape="0">
              <a:prstClr val="black">
                <a:alpha val="25000"/>
              </a:prstClr>
            </a:outerShdw>
          </a:effectLst>
        </p:grpSpPr>
        <p:grpSp>
          <p:nvGrpSpPr>
            <p:cNvPr id="34" name="组合 33"/>
            <p:cNvGrpSpPr/>
            <p:nvPr/>
          </p:nvGrpSpPr>
          <p:grpSpPr>
            <a:xfrm>
              <a:off x="4296082" y="3796905"/>
              <a:ext cx="6079479" cy="1008645"/>
              <a:chOff x="4296082" y="2438400"/>
              <a:chExt cx="6079479" cy="1008645"/>
            </a:xfrm>
          </p:grpSpPr>
          <p:sp>
            <p:nvSpPr>
              <p:cNvPr id="40" name="圆角矩形 39"/>
              <p:cNvSpPr/>
              <p:nvPr/>
            </p:nvSpPr>
            <p:spPr>
              <a:xfrm>
                <a:off x="4296082" y="2438400"/>
                <a:ext cx="6079479" cy="1008645"/>
              </a:xfrm>
              <a:prstGeom prst="roundRect">
                <a:avLst>
                  <a:gd name="adj" fmla="val 1245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4749613" y="2509549"/>
                <a:ext cx="1789047" cy="465822"/>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rgbClr val="252C35"/>
                    </a:solidFill>
                    <a:latin typeface="Adobe 黑体 Std R" panose="020B0400000000000000" pitchFamily="34" charset="-122"/>
                    <a:ea typeface="Adobe 黑体 Std R" panose="020B0400000000000000" pitchFamily="34" charset="-122"/>
                  </a:rPr>
                  <a:t>行动</a:t>
                </a:r>
                <a:endParaRPr lang="zh-CN" altLang="en-US" sz="2000" b="1" dirty="0">
                  <a:solidFill>
                    <a:srgbClr val="252C35"/>
                  </a:solidFill>
                  <a:latin typeface="Adobe 黑体 Std R" panose="020B0400000000000000" pitchFamily="34" charset="-122"/>
                  <a:ea typeface="Adobe 黑体 Std R" panose="020B0400000000000000" pitchFamily="34" charset="-122"/>
                </a:endParaRPr>
              </a:p>
            </p:txBody>
          </p:sp>
          <p:sp>
            <p:nvSpPr>
              <p:cNvPr id="44" name="TextBox 47"/>
              <p:cNvSpPr txBox="1"/>
              <p:nvPr/>
            </p:nvSpPr>
            <p:spPr>
              <a:xfrm>
                <a:off x="4839454" y="2855166"/>
                <a:ext cx="5248788" cy="535531"/>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努力做到了“适应、主动、创造、规范”，丰富并提高了管理和服务能力，自身办文、办事、办会能力和写作能力不断增强。</a:t>
                </a:r>
                <a:endParaRPr lang="zh-CN" altLang="en-US" sz="1200" dirty="0">
                  <a:solidFill>
                    <a:srgbClr val="252C35"/>
                  </a:solidFill>
                  <a:latin typeface="微软雅黑" panose="020B0503020204020204" pitchFamily="34" charset="-122"/>
                  <a:ea typeface="微软雅黑" panose="020B0503020204020204" pitchFamily="34" charset="-122"/>
                </a:endParaRPr>
              </a:p>
            </p:txBody>
          </p:sp>
          <p:sp>
            <p:nvSpPr>
              <p:cNvPr id="45" name="任意多边形 44"/>
              <p:cNvSpPr/>
              <p:nvPr/>
            </p:nvSpPr>
            <p:spPr>
              <a:xfrm>
                <a:off x="4478892" y="2605287"/>
                <a:ext cx="274346" cy="274346"/>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B72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矩形 50"/>
            <p:cNvSpPr/>
            <p:nvPr/>
          </p:nvSpPr>
          <p:spPr>
            <a:xfrm>
              <a:off x="10301959" y="3956523"/>
              <a:ext cx="73602" cy="679128"/>
            </a:xfrm>
            <a:prstGeom prst="rect">
              <a:avLst/>
            </a:pr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2829832" y="5155410"/>
            <a:ext cx="6079479" cy="1008645"/>
            <a:chOff x="4296082" y="5155410"/>
            <a:chExt cx="6079479" cy="1008645"/>
          </a:xfrm>
          <a:effectLst>
            <a:outerShdw blurRad="190500" dist="63500" dir="2700000" algn="tl" rotWithShape="0">
              <a:prstClr val="black">
                <a:alpha val="25000"/>
              </a:prstClr>
            </a:outerShdw>
          </a:effectLst>
        </p:grpSpPr>
        <p:grpSp>
          <p:nvGrpSpPr>
            <p:cNvPr id="46" name="组合 45"/>
            <p:cNvGrpSpPr/>
            <p:nvPr/>
          </p:nvGrpSpPr>
          <p:grpSpPr>
            <a:xfrm>
              <a:off x="4296082" y="5155410"/>
              <a:ext cx="6079479" cy="1008645"/>
              <a:chOff x="4296082" y="2438400"/>
              <a:chExt cx="6079479" cy="1008645"/>
            </a:xfrm>
          </p:grpSpPr>
          <p:sp>
            <p:nvSpPr>
              <p:cNvPr id="47" name="圆角矩形 46"/>
              <p:cNvSpPr/>
              <p:nvPr/>
            </p:nvSpPr>
            <p:spPr>
              <a:xfrm>
                <a:off x="4296082" y="2438400"/>
                <a:ext cx="6079479" cy="1008645"/>
              </a:xfrm>
              <a:prstGeom prst="roundRect">
                <a:avLst>
                  <a:gd name="adj" fmla="val 1245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a:off x="4749613" y="2509549"/>
                <a:ext cx="1789047" cy="465822"/>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rgbClr val="252C35"/>
                    </a:solidFill>
                    <a:latin typeface="Adobe 黑体 Std R" panose="020B0400000000000000" pitchFamily="34" charset="-122"/>
                    <a:ea typeface="Adobe 黑体 Std R" panose="020B0400000000000000" pitchFamily="34" charset="-122"/>
                  </a:rPr>
                  <a:t>岗位</a:t>
                </a:r>
                <a:endParaRPr lang="zh-CN" altLang="en-US" sz="2000" b="1" dirty="0">
                  <a:solidFill>
                    <a:srgbClr val="252C35"/>
                  </a:solidFill>
                  <a:latin typeface="Adobe 黑体 Std R" panose="020B0400000000000000" pitchFamily="34" charset="-122"/>
                  <a:ea typeface="Adobe 黑体 Std R" panose="020B0400000000000000" pitchFamily="34" charset="-122"/>
                </a:endParaRPr>
              </a:p>
            </p:txBody>
          </p:sp>
          <p:sp>
            <p:nvSpPr>
              <p:cNvPr id="49" name="TextBox 47"/>
              <p:cNvSpPr txBox="1"/>
              <p:nvPr/>
            </p:nvSpPr>
            <p:spPr>
              <a:xfrm>
                <a:off x="4839454" y="2855166"/>
                <a:ext cx="5248788" cy="535531"/>
              </a:xfrm>
              <a:prstGeom prst="rect">
                <a:avLst/>
              </a:prstGeom>
              <a:noFill/>
            </p:spPr>
            <p:txBody>
              <a:bodyPr wrap="square" rtlCol="0">
                <a:spAutoFit/>
              </a:bodyPr>
              <a:lstStyle/>
              <a:p>
                <a:pPr>
                  <a:lnSpc>
                    <a:spcPct val="120000"/>
                  </a:lnSpc>
                </a:pPr>
                <a:r>
                  <a:rPr lang="zh-CN" altLang="en-US" sz="1200" dirty="0">
                    <a:solidFill>
                      <a:srgbClr val="252C35"/>
                    </a:solidFill>
                    <a:latin typeface="微软雅黑" panose="020B0503020204020204" pitchFamily="34" charset="-122"/>
                    <a:ea typeface="微软雅黑" panose="020B0503020204020204" pitchFamily="34" charset="-122"/>
                  </a:rPr>
                  <a:t>无论在文秘，秘书</a:t>
                </a:r>
                <a:r>
                  <a:rPr lang="zh-CN" altLang="en-US" sz="1200" dirty="0" smtClean="0">
                    <a:solidFill>
                      <a:srgbClr val="252C35"/>
                    </a:solidFill>
                    <a:latin typeface="微软雅黑" panose="020B0503020204020204" pitchFamily="34" charset="-122"/>
                    <a:ea typeface="微软雅黑" panose="020B0503020204020204" pitchFamily="34" charset="-122"/>
                  </a:rPr>
                  <a:t>岗位还是</a:t>
                </a:r>
                <a:r>
                  <a:rPr lang="zh-CN" altLang="en-US" sz="1200" dirty="0">
                    <a:solidFill>
                      <a:srgbClr val="252C35"/>
                    </a:solidFill>
                    <a:latin typeface="微软雅黑" panose="020B0503020204020204" pitchFamily="34" charset="-122"/>
                    <a:ea typeface="微软雅黑" panose="020B0503020204020204" pitchFamily="34" charset="-122"/>
                  </a:rPr>
                  <a:t>在市场经营岗位和项目管理岗位，我都能自觉主动学习新</a:t>
                </a:r>
                <a:r>
                  <a:rPr lang="zh-CN" altLang="en-US" sz="1200" dirty="0" smtClean="0">
                    <a:solidFill>
                      <a:srgbClr val="252C35"/>
                    </a:solidFill>
                    <a:latin typeface="微软雅黑" panose="020B0503020204020204" pitchFamily="34" charset="-122"/>
                    <a:ea typeface="微软雅黑" panose="020B0503020204020204" pitchFamily="34" charset="-122"/>
                  </a:rPr>
                  <a:t>知识坚持</a:t>
                </a:r>
                <a:r>
                  <a:rPr lang="zh-CN" altLang="en-US" sz="1200" dirty="0">
                    <a:solidFill>
                      <a:srgbClr val="252C35"/>
                    </a:solidFill>
                    <a:latin typeface="微软雅黑" panose="020B0503020204020204" pitchFamily="34" charset="-122"/>
                    <a:ea typeface="微软雅黑" panose="020B0503020204020204" pitchFamily="34" charset="-122"/>
                  </a:rPr>
                  <a:t>理论学习与工作实践相</a:t>
                </a:r>
                <a:r>
                  <a:rPr lang="zh-CN" altLang="en-US" sz="1200" dirty="0" smtClean="0">
                    <a:solidFill>
                      <a:srgbClr val="252C35"/>
                    </a:solidFill>
                    <a:latin typeface="微软雅黑" panose="020B0503020204020204" pitchFamily="34" charset="-122"/>
                    <a:ea typeface="微软雅黑" panose="020B0503020204020204" pitchFamily="34" charset="-122"/>
                  </a:rPr>
                  <a:t>结合切实</a:t>
                </a:r>
                <a:r>
                  <a:rPr lang="zh-CN" altLang="en-US" sz="1200" dirty="0">
                    <a:solidFill>
                      <a:srgbClr val="252C35"/>
                    </a:solidFill>
                    <a:latin typeface="微软雅黑" panose="020B0503020204020204" pitchFamily="34" charset="-122"/>
                    <a:ea typeface="微软雅黑" panose="020B0503020204020204" pitchFamily="34" charset="-122"/>
                  </a:rPr>
                  <a:t>在学以致用上下功夫。</a:t>
                </a:r>
                <a:endParaRPr lang="zh-CN" altLang="en-US" sz="1200" dirty="0">
                  <a:solidFill>
                    <a:srgbClr val="252C35"/>
                  </a:solidFill>
                  <a:latin typeface="微软雅黑" panose="020B0503020204020204" pitchFamily="34" charset="-122"/>
                  <a:ea typeface="微软雅黑" panose="020B0503020204020204" pitchFamily="34" charset="-122"/>
                </a:endParaRPr>
              </a:p>
            </p:txBody>
          </p:sp>
          <p:sp>
            <p:nvSpPr>
              <p:cNvPr id="50" name="任意多边形 49"/>
              <p:cNvSpPr/>
              <p:nvPr/>
            </p:nvSpPr>
            <p:spPr>
              <a:xfrm>
                <a:off x="4478892" y="2605287"/>
                <a:ext cx="274346" cy="274346"/>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B72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矩形 51"/>
            <p:cNvSpPr/>
            <p:nvPr/>
          </p:nvSpPr>
          <p:spPr>
            <a:xfrm>
              <a:off x="10301959" y="5277239"/>
              <a:ext cx="73602" cy="679128"/>
            </a:xfrm>
            <a:prstGeom prst="rect">
              <a:avLst/>
            </a:pr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a:off x="566357" y="544115"/>
            <a:ext cx="945318" cy="866982"/>
            <a:chOff x="827849" y="781760"/>
            <a:chExt cx="2346062" cy="2151650"/>
          </a:xfrm>
        </p:grpSpPr>
        <p:sp>
          <p:nvSpPr>
            <p:cNvPr id="54" name="任意多边形 53"/>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5" name="任意多边形 54"/>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56" name="组合 55"/>
            <p:cNvGrpSpPr/>
            <p:nvPr/>
          </p:nvGrpSpPr>
          <p:grpSpPr>
            <a:xfrm>
              <a:off x="828891" y="839449"/>
              <a:ext cx="2345020" cy="2023672"/>
              <a:chOff x="1193811" y="839449"/>
              <a:chExt cx="2345020" cy="2023672"/>
            </a:xfrm>
          </p:grpSpPr>
          <p:sp>
            <p:nvSpPr>
              <p:cNvPr id="57" name="圆角矩形 56"/>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8"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02</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59"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60"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思想成长</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61"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750"/>
                                            <p:tgtEl>
                                              <p:spTgt spid="60"/>
                                            </p:tgtEl>
                                          </p:cBhvr>
                                        </p:animEffect>
                                        <p:anim calcmode="lin" valueType="num">
                                          <p:cBhvr>
                                            <p:cTn id="8" dur="750" fill="hold"/>
                                            <p:tgtEl>
                                              <p:spTgt spid="60"/>
                                            </p:tgtEl>
                                            <p:attrNameLst>
                                              <p:attrName>ppt_x</p:attrName>
                                            </p:attrNameLst>
                                          </p:cBhvr>
                                          <p:tavLst>
                                            <p:tav tm="0">
                                              <p:val>
                                                <p:strVal val="#ppt_x"/>
                                              </p:val>
                                            </p:tav>
                                            <p:tav tm="100000">
                                              <p:val>
                                                <p:strVal val="#ppt_x"/>
                                              </p:val>
                                            </p:tav>
                                          </p:tavLst>
                                        </p:anim>
                                        <p:anim calcmode="lin" valueType="num">
                                          <p:cBhvr>
                                            <p:cTn id="9" dur="750" fill="hold"/>
                                            <p:tgtEl>
                                              <p:spTgt spid="6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750"/>
                                            <p:tgtEl>
                                              <p:spTgt spid="61"/>
                                            </p:tgtEl>
                                          </p:cBhvr>
                                        </p:animEffect>
                                        <p:anim calcmode="lin" valueType="num">
                                          <p:cBhvr>
                                            <p:cTn id="13" dur="750" fill="hold"/>
                                            <p:tgtEl>
                                              <p:spTgt spid="61"/>
                                            </p:tgtEl>
                                            <p:attrNameLst>
                                              <p:attrName>ppt_x</p:attrName>
                                            </p:attrNameLst>
                                          </p:cBhvr>
                                          <p:tavLst>
                                            <p:tav tm="0">
                                              <p:val>
                                                <p:strVal val="#ppt_x"/>
                                              </p:val>
                                            </p:tav>
                                            <p:tav tm="100000">
                                              <p:val>
                                                <p:strVal val="#ppt_x"/>
                                              </p:val>
                                            </p:tav>
                                          </p:tavLst>
                                        </p:anim>
                                        <p:anim calcmode="lin" valueType="num">
                                          <p:cBhvr>
                                            <p:cTn id="14" dur="750" fill="hold"/>
                                            <p:tgtEl>
                                              <p:spTgt spid="61"/>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14:bounceEnd="40000">
                                          <p:cBhvr additive="base">
                                            <p:cTn id="17" dur="1000" fill="hold"/>
                                            <p:tgtEl>
                                              <p:spTgt spid="53"/>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53"/>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0-#ppt_w/2"/>
                                              </p:val>
                                            </p:tav>
                                            <p:tav tm="100000">
                                              <p:val>
                                                <p:strVal val="#ppt_x"/>
                                              </p:val>
                                            </p:tav>
                                          </p:tavLst>
                                        </p:anim>
                                        <p:anim calcmode="lin" valueType="num">
                                          <p:cBhvr additive="base">
                                            <p:cTn id="23" dur="500" fill="hold"/>
                                            <p:tgtEl>
                                              <p:spTgt spid="24"/>
                                            </p:tgtEl>
                                            <p:attrNameLst>
                                              <p:attrName>ppt_y</p:attrName>
                                            </p:attrNameLst>
                                          </p:cBhvr>
                                          <p:tavLst>
                                            <p:tav tm="0">
                                              <p:val>
                                                <p:strVal val="#ppt_y"/>
                                              </p:val>
                                            </p:tav>
                                            <p:tav tm="100000">
                                              <p:val>
                                                <p:strVal val="#ppt_y"/>
                                              </p:val>
                                            </p:tav>
                                          </p:tavLst>
                                        </p:anim>
                                      </p:childTnLst>
                                    </p:cTn>
                                  </p:par>
                                  <p:par>
                                    <p:cTn id="24" presetID="2" presetClass="entr" presetSubtype="4" fill="hold" nodeType="withEffect">
                                      <p:stCondLst>
                                        <p:cond delay="25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ppt_x"/>
                                              </p:val>
                                            </p:tav>
                                            <p:tav tm="100000">
                                              <p:val>
                                                <p:strVal val="#ppt_x"/>
                                              </p:val>
                                            </p:tav>
                                          </p:tavLst>
                                        </p:anim>
                                        <p:anim calcmode="lin" valueType="num">
                                          <p:cBhvr additive="base">
                                            <p:cTn id="27" dur="500" fill="hold"/>
                                            <p:tgtEl>
                                              <p:spTgt spid="2"/>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2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25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ppt_x"/>
                                              </p:val>
                                            </p:tav>
                                            <p:tav tm="100000">
                                              <p:val>
                                                <p:strVal val="#ppt_x"/>
                                              </p:val>
                                            </p:tav>
                                          </p:tavLst>
                                        </p:anim>
                                        <p:anim calcmode="lin" valueType="num">
                                          <p:cBhvr additive="base">
                                            <p:cTn id="3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0" grpId="0"/>
          <p:bldP spid="6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750"/>
                                            <p:tgtEl>
                                              <p:spTgt spid="60"/>
                                            </p:tgtEl>
                                          </p:cBhvr>
                                        </p:animEffect>
                                        <p:anim calcmode="lin" valueType="num">
                                          <p:cBhvr>
                                            <p:cTn id="8" dur="750" fill="hold"/>
                                            <p:tgtEl>
                                              <p:spTgt spid="60"/>
                                            </p:tgtEl>
                                            <p:attrNameLst>
                                              <p:attrName>ppt_x</p:attrName>
                                            </p:attrNameLst>
                                          </p:cBhvr>
                                          <p:tavLst>
                                            <p:tav tm="0">
                                              <p:val>
                                                <p:strVal val="#ppt_x"/>
                                              </p:val>
                                            </p:tav>
                                            <p:tav tm="100000">
                                              <p:val>
                                                <p:strVal val="#ppt_x"/>
                                              </p:val>
                                            </p:tav>
                                          </p:tavLst>
                                        </p:anim>
                                        <p:anim calcmode="lin" valueType="num">
                                          <p:cBhvr>
                                            <p:cTn id="9" dur="750" fill="hold"/>
                                            <p:tgtEl>
                                              <p:spTgt spid="6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750"/>
                                            <p:tgtEl>
                                              <p:spTgt spid="61"/>
                                            </p:tgtEl>
                                          </p:cBhvr>
                                        </p:animEffect>
                                        <p:anim calcmode="lin" valueType="num">
                                          <p:cBhvr>
                                            <p:cTn id="13" dur="750" fill="hold"/>
                                            <p:tgtEl>
                                              <p:spTgt spid="61"/>
                                            </p:tgtEl>
                                            <p:attrNameLst>
                                              <p:attrName>ppt_x</p:attrName>
                                            </p:attrNameLst>
                                          </p:cBhvr>
                                          <p:tavLst>
                                            <p:tav tm="0">
                                              <p:val>
                                                <p:strVal val="#ppt_x"/>
                                              </p:val>
                                            </p:tav>
                                            <p:tav tm="100000">
                                              <p:val>
                                                <p:strVal val="#ppt_x"/>
                                              </p:val>
                                            </p:tav>
                                          </p:tavLst>
                                        </p:anim>
                                        <p:anim calcmode="lin" valueType="num">
                                          <p:cBhvr>
                                            <p:cTn id="14" dur="750" fill="hold"/>
                                            <p:tgtEl>
                                              <p:spTgt spid="61"/>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additive="base">
                                            <p:cTn id="17" dur="1000" fill="hold"/>
                                            <p:tgtEl>
                                              <p:spTgt spid="53"/>
                                            </p:tgtEl>
                                            <p:attrNameLst>
                                              <p:attrName>ppt_x</p:attrName>
                                            </p:attrNameLst>
                                          </p:cBhvr>
                                          <p:tavLst>
                                            <p:tav tm="0">
                                              <p:val>
                                                <p:strVal val="0-#ppt_w/2"/>
                                              </p:val>
                                            </p:tav>
                                            <p:tav tm="100000">
                                              <p:val>
                                                <p:strVal val="#ppt_x"/>
                                              </p:val>
                                            </p:tav>
                                          </p:tavLst>
                                        </p:anim>
                                        <p:anim calcmode="lin" valueType="num">
                                          <p:cBhvr additive="base">
                                            <p:cTn id="18" dur="1000" fill="hold"/>
                                            <p:tgtEl>
                                              <p:spTgt spid="53"/>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0-#ppt_w/2"/>
                                              </p:val>
                                            </p:tav>
                                            <p:tav tm="100000">
                                              <p:val>
                                                <p:strVal val="#ppt_x"/>
                                              </p:val>
                                            </p:tav>
                                          </p:tavLst>
                                        </p:anim>
                                        <p:anim calcmode="lin" valueType="num">
                                          <p:cBhvr additive="base">
                                            <p:cTn id="23" dur="500" fill="hold"/>
                                            <p:tgtEl>
                                              <p:spTgt spid="24"/>
                                            </p:tgtEl>
                                            <p:attrNameLst>
                                              <p:attrName>ppt_y</p:attrName>
                                            </p:attrNameLst>
                                          </p:cBhvr>
                                          <p:tavLst>
                                            <p:tav tm="0">
                                              <p:val>
                                                <p:strVal val="#ppt_y"/>
                                              </p:val>
                                            </p:tav>
                                            <p:tav tm="100000">
                                              <p:val>
                                                <p:strVal val="#ppt_y"/>
                                              </p:val>
                                            </p:tav>
                                          </p:tavLst>
                                        </p:anim>
                                      </p:childTnLst>
                                    </p:cTn>
                                  </p:par>
                                  <p:par>
                                    <p:cTn id="24" presetID="2" presetClass="entr" presetSubtype="4" fill="hold" nodeType="withEffect">
                                      <p:stCondLst>
                                        <p:cond delay="25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ppt_x"/>
                                              </p:val>
                                            </p:tav>
                                            <p:tav tm="100000">
                                              <p:val>
                                                <p:strVal val="#ppt_x"/>
                                              </p:val>
                                            </p:tav>
                                          </p:tavLst>
                                        </p:anim>
                                        <p:anim calcmode="lin" valueType="num">
                                          <p:cBhvr additive="base">
                                            <p:cTn id="27" dur="500" fill="hold"/>
                                            <p:tgtEl>
                                              <p:spTgt spid="2"/>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2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25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fill="hold"/>
                                            <p:tgtEl>
                                              <p:spTgt spid="15"/>
                                            </p:tgtEl>
                                            <p:attrNameLst>
                                              <p:attrName>ppt_x</p:attrName>
                                            </p:attrNameLst>
                                          </p:cBhvr>
                                          <p:tavLst>
                                            <p:tav tm="0">
                                              <p:val>
                                                <p:strVal val="#ppt_x"/>
                                              </p:val>
                                            </p:tav>
                                            <p:tav tm="100000">
                                              <p:val>
                                                <p:strVal val="#ppt_x"/>
                                              </p:val>
                                            </p:tav>
                                          </p:tavLst>
                                        </p:anim>
                                        <p:anim calcmode="lin" valueType="num">
                                          <p:cBhvr additive="base">
                                            <p:cTn id="35"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0" grpId="0"/>
          <p:bldP spid="61"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454785" y="2126166"/>
            <a:ext cx="2663186" cy="3776050"/>
            <a:chOff x="1725935" y="2183316"/>
            <a:chExt cx="2663186" cy="3776050"/>
          </a:xfrm>
        </p:grpSpPr>
        <p:sp>
          <p:nvSpPr>
            <p:cNvPr id="39" name="TextBox 26"/>
            <p:cNvSpPr txBox="1"/>
            <p:nvPr/>
          </p:nvSpPr>
          <p:spPr>
            <a:xfrm>
              <a:off x="1725935" y="4759037"/>
              <a:ext cx="2663186" cy="1200329"/>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经过多个岗位的历练，熟悉市场开拓、市场结算、招投标、合同谈判签订、各类方案编制、标书制作、市场分析、价格测算、经营报表编制等一系列市场经营活动流程。</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圆角矩形 1"/>
            <p:cNvSpPr/>
            <p:nvPr/>
          </p:nvSpPr>
          <p:spPr>
            <a:xfrm>
              <a:off x="2270487" y="4083226"/>
              <a:ext cx="1558564" cy="397334"/>
            </a:xfrm>
            <a:prstGeom prst="roundRect">
              <a:avLst>
                <a:gd name="adj" fmla="val 50000"/>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bg1"/>
                  </a:solidFill>
                  <a:latin typeface="Adobe 黑体 Std R" panose="020B0400000000000000" pitchFamily="34" charset="-122"/>
                  <a:ea typeface="Adobe 黑体 Std R" panose="020B0400000000000000" pitchFamily="34" charset="-122"/>
                </a:rPr>
                <a:t>熟 悉</a:t>
              </a:r>
              <a:endParaRPr lang="zh-CN" altLang="en-US" sz="2000" b="1" dirty="0">
                <a:solidFill>
                  <a:schemeClr val="bg1"/>
                </a:solidFill>
                <a:latin typeface="Adobe 黑体 Std R" panose="020B0400000000000000" pitchFamily="34" charset="-122"/>
                <a:ea typeface="Adobe 黑体 Std R" panose="020B0400000000000000" pitchFamily="34" charset="-122"/>
              </a:endParaRPr>
            </a:p>
          </p:txBody>
        </p:sp>
        <p:sp>
          <p:nvSpPr>
            <p:cNvPr id="15" name="矩形 14"/>
            <p:cNvSpPr/>
            <p:nvPr/>
          </p:nvSpPr>
          <p:spPr>
            <a:xfrm>
              <a:off x="1805939" y="2183316"/>
              <a:ext cx="2571751" cy="1476964"/>
            </a:xfrm>
            <a:prstGeom prst="rect">
              <a:avLst/>
            </a:prstGeom>
            <a:blipFill dpi="0" rotWithShape="1">
              <a:blip r:embed="rId1" cstate="print">
                <a:extLst>
                  <a:ext uri="{28A0092B-C50C-407E-A947-70E740481C1C}">
                    <a14:useLocalDpi xmlns:a14="http://schemas.microsoft.com/office/drawing/2010/main" val="0"/>
                  </a:ext>
                </a:extLst>
              </a:blip>
              <a:srcRect/>
              <a:stretch>
                <a:fillRect/>
              </a:stretch>
            </a:blipFill>
            <a:ln w="19050">
              <a:solidFill>
                <a:schemeClr val="bg1"/>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55" name="组合 54"/>
          <p:cNvGrpSpPr/>
          <p:nvPr/>
        </p:nvGrpSpPr>
        <p:grpSpPr>
          <a:xfrm>
            <a:off x="4855183" y="2126166"/>
            <a:ext cx="2663186" cy="3554450"/>
            <a:chOff x="1725935" y="2183316"/>
            <a:chExt cx="2663186" cy="3554450"/>
          </a:xfrm>
        </p:grpSpPr>
        <p:sp>
          <p:nvSpPr>
            <p:cNvPr id="56" name="TextBox 26"/>
            <p:cNvSpPr txBox="1"/>
            <p:nvPr/>
          </p:nvSpPr>
          <p:spPr>
            <a:xfrm>
              <a:off x="1725935" y="4759037"/>
              <a:ext cx="2663186" cy="978729"/>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在不同岗位上累计编写各类方案</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60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篇，标书上百份，总结</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40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余篇，经营报表</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24</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期，全同</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200</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多份，实现了对市场经营方面的初步掌握。</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7" name="圆角矩形 56"/>
            <p:cNvSpPr/>
            <p:nvPr/>
          </p:nvSpPr>
          <p:spPr>
            <a:xfrm>
              <a:off x="2270487" y="4083226"/>
              <a:ext cx="1558564" cy="397334"/>
            </a:xfrm>
            <a:prstGeom prst="roundRect">
              <a:avLst>
                <a:gd name="adj" fmla="val 50000"/>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bg1"/>
                  </a:solidFill>
                  <a:latin typeface="Adobe 黑体 Std R" panose="020B0400000000000000" pitchFamily="34" charset="-122"/>
                  <a:ea typeface="Adobe 黑体 Std R" panose="020B0400000000000000" pitchFamily="34" charset="-122"/>
                </a:rPr>
                <a:t>撰 写</a:t>
              </a:r>
              <a:endParaRPr lang="zh-CN" altLang="en-US" sz="2000" b="1" dirty="0">
                <a:solidFill>
                  <a:schemeClr val="bg1"/>
                </a:solidFill>
                <a:latin typeface="Adobe 黑体 Std R" panose="020B0400000000000000" pitchFamily="34" charset="-122"/>
                <a:ea typeface="Adobe 黑体 Std R" panose="020B0400000000000000" pitchFamily="34" charset="-122"/>
              </a:endParaRPr>
            </a:p>
          </p:txBody>
        </p:sp>
        <p:sp>
          <p:nvSpPr>
            <p:cNvPr id="58" name="矩形 57"/>
            <p:cNvSpPr/>
            <p:nvPr/>
          </p:nvSpPr>
          <p:spPr>
            <a:xfrm>
              <a:off x="1805939" y="2183316"/>
              <a:ext cx="2571751" cy="1476964"/>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w="19050">
              <a:solidFill>
                <a:schemeClr val="bg1"/>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59" name="组合 58"/>
          <p:cNvGrpSpPr/>
          <p:nvPr/>
        </p:nvGrpSpPr>
        <p:grpSpPr>
          <a:xfrm>
            <a:off x="8255581" y="2126166"/>
            <a:ext cx="2663186" cy="3997649"/>
            <a:chOff x="1725935" y="2183316"/>
            <a:chExt cx="2663186" cy="3997649"/>
          </a:xfrm>
        </p:grpSpPr>
        <p:sp>
          <p:nvSpPr>
            <p:cNvPr id="60" name="TextBox 26"/>
            <p:cNvSpPr txBox="1"/>
            <p:nvPr/>
          </p:nvSpPr>
          <p:spPr>
            <a:xfrm>
              <a:off x="1725935" y="4759037"/>
              <a:ext cx="2663186" cy="1421928"/>
            </a:xfrm>
            <a:prstGeom prst="rect">
              <a:avLst/>
            </a:prstGeom>
            <a:noFill/>
          </p:spPr>
          <p:txBody>
            <a:bodyPr wrap="square" rtlCol="0">
              <a:spAutoFit/>
            </a:bodyPr>
            <a:lstStyle/>
            <a:p>
              <a:pPr algn="just">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在市场部、基层分公司、项目部参与处理了多个突发事件、锻炼了处理复杂问题的能力，懂得从公司、甲方、承包商等不同的角度来理解和处理一些问题，具备了单独驾驭处理复杂局面的能力。</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1" name="圆角矩形 60"/>
            <p:cNvSpPr/>
            <p:nvPr/>
          </p:nvSpPr>
          <p:spPr>
            <a:xfrm>
              <a:off x="2270487" y="4083226"/>
              <a:ext cx="1558564" cy="397334"/>
            </a:xfrm>
            <a:prstGeom prst="roundRect">
              <a:avLst>
                <a:gd name="adj" fmla="val 50000"/>
              </a:avLst>
            </a:prstGeom>
            <a:solidFill>
              <a:srgbClr val="B72B2A"/>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bg1"/>
                  </a:solidFill>
                  <a:latin typeface="Adobe 黑体 Std R" panose="020B0400000000000000" pitchFamily="34" charset="-122"/>
                  <a:ea typeface="Adobe 黑体 Std R" panose="020B0400000000000000" pitchFamily="34" charset="-122"/>
                </a:rPr>
                <a:t>懂 得</a:t>
              </a:r>
              <a:endParaRPr lang="zh-CN" altLang="en-US" sz="2000" b="1" dirty="0">
                <a:solidFill>
                  <a:schemeClr val="bg1"/>
                </a:solidFill>
                <a:latin typeface="Adobe 黑体 Std R" panose="020B0400000000000000" pitchFamily="34" charset="-122"/>
                <a:ea typeface="Adobe 黑体 Std R" panose="020B0400000000000000" pitchFamily="34" charset="-122"/>
              </a:endParaRPr>
            </a:p>
          </p:txBody>
        </p:sp>
        <p:sp>
          <p:nvSpPr>
            <p:cNvPr id="62" name="矩形 61"/>
            <p:cNvSpPr/>
            <p:nvPr/>
          </p:nvSpPr>
          <p:spPr>
            <a:xfrm>
              <a:off x="1805939" y="2183316"/>
              <a:ext cx="2571751" cy="1476964"/>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19050">
              <a:solidFill>
                <a:schemeClr val="bg1"/>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21" name="组合 20"/>
          <p:cNvGrpSpPr/>
          <p:nvPr/>
        </p:nvGrpSpPr>
        <p:grpSpPr>
          <a:xfrm>
            <a:off x="566357" y="544115"/>
            <a:ext cx="945318" cy="866982"/>
            <a:chOff x="827849" y="781760"/>
            <a:chExt cx="2346062" cy="2151650"/>
          </a:xfrm>
        </p:grpSpPr>
        <p:sp>
          <p:nvSpPr>
            <p:cNvPr id="22" name="任意多边形 21"/>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3" name="任意多边形 22"/>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4" name="组合 23"/>
            <p:cNvGrpSpPr/>
            <p:nvPr/>
          </p:nvGrpSpPr>
          <p:grpSpPr>
            <a:xfrm>
              <a:off x="828891" y="839449"/>
              <a:ext cx="2345020" cy="2023672"/>
              <a:chOff x="1193811" y="839449"/>
              <a:chExt cx="2345020" cy="2023672"/>
            </a:xfrm>
          </p:grpSpPr>
          <p:sp>
            <p:nvSpPr>
              <p:cNvPr id="25" name="圆角矩形 24"/>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6"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02</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27"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28"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工作成效</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29"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750"/>
                                            <p:tgtEl>
                                              <p:spTgt spid="28"/>
                                            </p:tgtEl>
                                          </p:cBhvr>
                                        </p:animEffect>
                                        <p:anim calcmode="lin" valueType="num">
                                          <p:cBhvr>
                                            <p:cTn id="8" dur="750" fill="hold"/>
                                            <p:tgtEl>
                                              <p:spTgt spid="28"/>
                                            </p:tgtEl>
                                            <p:attrNameLst>
                                              <p:attrName>ppt_x</p:attrName>
                                            </p:attrNameLst>
                                          </p:cBhvr>
                                          <p:tavLst>
                                            <p:tav tm="0">
                                              <p:val>
                                                <p:strVal val="#ppt_x"/>
                                              </p:val>
                                            </p:tav>
                                            <p:tav tm="100000">
                                              <p:val>
                                                <p:strVal val="#ppt_x"/>
                                              </p:val>
                                            </p:tav>
                                          </p:tavLst>
                                        </p:anim>
                                        <p:anim calcmode="lin" valueType="num">
                                          <p:cBhvr>
                                            <p:cTn id="9" dur="750" fill="hold"/>
                                            <p:tgtEl>
                                              <p:spTgt spid="2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750"/>
                                            <p:tgtEl>
                                              <p:spTgt spid="29"/>
                                            </p:tgtEl>
                                          </p:cBhvr>
                                        </p:animEffect>
                                        <p:anim calcmode="lin" valueType="num">
                                          <p:cBhvr>
                                            <p:cTn id="13" dur="750" fill="hold"/>
                                            <p:tgtEl>
                                              <p:spTgt spid="29"/>
                                            </p:tgtEl>
                                            <p:attrNameLst>
                                              <p:attrName>ppt_x</p:attrName>
                                            </p:attrNameLst>
                                          </p:cBhvr>
                                          <p:tavLst>
                                            <p:tav tm="0">
                                              <p:val>
                                                <p:strVal val="#ppt_x"/>
                                              </p:val>
                                            </p:tav>
                                            <p:tav tm="100000">
                                              <p:val>
                                                <p:strVal val="#ppt_x"/>
                                              </p:val>
                                            </p:tav>
                                          </p:tavLst>
                                        </p:anim>
                                        <p:anim calcmode="lin" valueType="num">
                                          <p:cBhvr>
                                            <p:cTn id="14" dur="750" fill="hold"/>
                                            <p:tgtEl>
                                              <p:spTgt spid="29"/>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14:bounceEnd="40000">
                                          <p:cBhvr additive="base">
                                            <p:cTn id="17" dur="100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1"/>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1"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0-#ppt_h/2"/>
                                              </p:val>
                                            </p:tav>
                                            <p:tav tm="100000">
                                              <p:val>
                                                <p:strVal val="#ppt_y"/>
                                              </p:val>
                                            </p:tav>
                                          </p:tavLst>
                                        </p:anim>
                                      </p:childTnLst>
                                    </p:cTn>
                                  </p:par>
                                </p:childTnLst>
                              </p:cTn>
                            </p:par>
                            <p:par>
                              <p:cTn id="24" fill="hold">
                                <p:stCondLst>
                                  <p:cond delay="1500"/>
                                </p:stCondLst>
                                <p:childTnLst>
                                  <p:par>
                                    <p:cTn id="25" presetID="2" presetClass="entr" presetSubtype="1"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fill="hold"/>
                                            <p:tgtEl>
                                              <p:spTgt spid="55"/>
                                            </p:tgtEl>
                                            <p:attrNameLst>
                                              <p:attrName>ppt_x</p:attrName>
                                            </p:attrNameLst>
                                          </p:cBhvr>
                                          <p:tavLst>
                                            <p:tav tm="0">
                                              <p:val>
                                                <p:strVal val="#ppt_x"/>
                                              </p:val>
                                            </p:tav>
                                            <p:tav tm="100000">
                                              <p:val>
                                                <p:strVal val="#ppt_x"/>
                                              </p:val>
                                            </p:tav>
                                          </p:tavLst>
                                        </p:anim>
                                        <p:anim calcmode="lin" valueType="num">
                                          <p:cBhvr additive="base">
                                            <p:cTn id="28" dur="500" fill="hold"/>
                                            <p:tgtEl>
                                              <p:spTgt spid="55"/>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2" presetClass="entr" presetSubtype="1" fill="hold" nodeType="afterEffect">
                                      <p:stCondLst>
                                        <p:cond delay="0"/>
                                      </p:stCondLst>
                                      <p:childTnLst>
                                        <p:set>
                                          <p:cBhvr>
                                            <p:cTn id="31" dur="1" fill="hold">
                                              <p:stCondLst>
                                                <p:cond delay="0"/>
                                              </p:stCondLst>
                                            </p:cTn>
                                            <p:tgtEl>
                                              <p:spTgt spid="59"/>
                                            </p:tgtEl>
                                            <p:attrNameLst>
                                              <p:attrName>style.visibility</p:attrName>
                                            </p:attrNameLst>
                                          </p:cBhvr>
                                          <p:to>
                                            <p:strVal val="visible"/>
                                          </p:to>
                                        </p:set>
                                        <p:anim calcmode="lin" valueType="num">
                                          <p:cBhvr additive="base">
                                            <p:cTn id="32" dur="500" fill="hold"/>
                                            <p:tgtEl>
                                              <p:spTgt spid="59"/>
                                            </p:tgtEl>
                                            <p:attrNameLst>
                                              <p:attrName>ppt_x</p:attrName>
                                            </p:attrNameLst>
                                          </p:cBhvr>
                                          <p:tavLst>
                                            <p:tav tm="0">
                                              <p:val>
                                                <p:strVal val="#ppt_x"/>
                                              </p:val>
                                            </p:tav>
                                            <p:tav tm="100000">
                                              <p:val>
                                                <p:strVal val="#ppt_x"/>
                                              </p:val>
                                            </p:tav>
                                          </p:tavLst>
                                        </p:anim>
                                        <p:anim calcmode="lin" valueType="num">
                                          <p:cBhvr additive="base">
                                            <p:cTn id="33" dur="500" fill="hold"/>
                                            <p:tgtEl>
                                              <p:spTgt spid="5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750"/>
                                            <p:tgtEl>
                                              <p:spTgt spid="28"/>
                                            </p:tgtEl>
                                          </p:cBhvr>
                                        </p:animEffect>
                                        <p:anim calcmode="lin" valueType="num">
                                          <p:cBhvr>
                                            <p:cTn id="8" dur="750" fill="hold"/>
                                            <p:tgtEl>
                                              <p:spTgt spid="28"/>
                                            </p:tgtEl>
                                            <p:attrNameLst>
                                              <p:attrName>ppt_x</p:attrName>
                                            </p:attrNameLst>
                                          </p:cBhvr>
                                          <p:tavLst>
                                            <p:tav tm="0">
                                              <p:val>
                                                <p:strVal val="#ppt_x"/>
                                              </p:val>
                                            </p:tav>
                                            <p:tav tm="100000">
                                              <p:val>
                                                <p:strVal val="#ppt_x"/>
                                              </p:val>
                                            </p:tav>
                                          </p:tavLst>
                                        </p:anim>
                                        <p:anim calcmode="lin" valueType="num">
                                          <p:cBhvr>
                                            <p:cTn id="9" dur="750" fill="hold"/>
                                            <p:tgtEl>
                                              <p:spTgt spid="2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750"/>
                                            <p:tgtEl>
                                              <p:spTgt spid="29"/>
                                            </p:tgtEl>
                                          </p:cBhvr>
                                        </p:animEffect>
                                        <p:anim calcmode="lin" valueType="num">
                                          <p:cBhvr>
                                            <p:cTn id="13" dur="750" fill="hold"/>
                                            <p:tgtEl>
                                              <p:spTgt spid="29"/>
                                            </p:tgtEl>
                                            <p:attrNameLst>
                                              <p:attrName>ppt_x</p:attrName>
                                            </p:attrNameLst>
                                          </p:cBhvr>
                                          <p:tavLst>
                                            <p:tav tm="0">
                                              <p:val>
                                                <p:strVal val="#ppt_x"/>
                                              </p:val>
                                            </p:tav>
                                            <p:tav tm="100000">
                                              <p:val>
                                                <p:strVal val="#ppt_x"/>
                                              </p:val>
                                            </p:tav>
                                          </p:tavLst>
                                        </p:anim>
                                        <p:anim calcmode="lin" valueType="num">
                                          <p:cBhvr>
                                            <p:cTn id="14" dur="750" fill="hold"/>
                                            <p:tgtEl>
                                              <p:spTgt spid="29"/>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1000" fill="hold"/>
                                            <p:tgtEl>
                                              <p:spTgt spid="21"/>
                                            </p:tgtEl>
                                            <p:attrNameLst>
                                              <p:attrName>ppt_x</p:attrName>
                                            </p:attrNameLst>
                                          </p:cBhvr>
                                          <p:tavLst>
                                            <p:tav tm="0">
                                              <p:val>
                                                <p:strVal val="0-#ppt_w/2"/>
                                              </p:val>
                                            </p:tav>
                                            <p:tav tm="100000">
                                              <p:val>
                                                <p:strVal val="#ppt_x"/>
                                              </p:val>
                                            </p:tav>
                                          </p:tavLst>
                                        </p:anim>
                                        <p:anim calcmode="lin" valueType="num">
                                          <p:cBhvr additive="base">
                                            <p:cTn id="18" dur="1000" fill="hold"/>
                                            <p:tgtEl>
                                              <p:spTgt spid="21"/>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1"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0-#ppt_h/2"/>
                                              </p:val>
                                            </p:tav>
                                            <p:tav tm="100000">
                                              <p:val>
                                                <p:strVal val="#ppt_y"/>
                                              </p:val>
                                            </p:tav>
                                          </p:tavLst>
                                        </p:anim>
                                      </p:childTnLst>
                                    </p:cTn>
                                  </p:par>
                                </p:childTnLst>
                              </p:cTn>
                            </p:par>
                            <p:par>
                              <p:cTn id="24" fill="hold">
                                <p:stCondLst>
                                  <p:cond delay="1500"/>
                                </p:stCondLst>
                                <p:childTnLst>
                                  <p:par>
                                    <p:cTn id="25" presetID="2" presetClass="entr" presetSubtype="1"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fill="hold"/>
                                            <p:tgtEl>
                                              <p:spTgt spid="55"/>
                                            </p:tgtEl>
                                            <p:attrNameLst>
                                              <p:attrName>ppt_x</p:attrName>
                                            </p:attrNameLst>
                                          </p:cBhvr>
                                          <p:tavLst>
                                            <p:tav tm="0">
                                              <p:val>
                                                <p:strVal val="#ppt_x"/>
                                              </p:val>
                                            </p:tav>
                                            <p:tav tm="100000">
                                              <p:val>
                                                <p:strVal val="#ppt_x"/>
                                              </p:val>
                                            </p:tav>
                                          </p:tavLst>
                                        </p:anim>
                                        <p:anim calcmode="lin" valueType="num">
                                          <p:cBhvr additive="base">
                                            <p:cTn id="28" dur="500" fill="hold"/>
                                            <p:tgtEl>
                                              <p:spTgt spid="55"/>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2" presetClass="entr" presetSubtype="1" fill="hold" nodeType="afterEffect">
                                      <p:stCondLst>
                                        <p:cond delay="0"/>
                                      </p:stCondLst>
                                      <p:childTnLst>
                                        <p:set>
                                          <p:cBhvr>
                                            <p:cTn id="31" dur="1" fill="hold">
                                              <p:stCondLst>
                                                <p:cond delay="0"/>
                                              </p:stCondLst>
                                            </p:cTn>
                                            <p:tgtEl>
                                              <p:spTgt spid="59"/>
                                            </p:tgtEl>
                                            <p:attrNameLst>
                                              <p:attrName>style.visibility</p:attrName>
                                            </p:attrNameLst>
                                          </p:cBhvr>
                                          <p:to>
                                            <p:strVal val="visible"/>
                                          </p:to>
                                        </p:set>
                                        <p:anim calcmode="lin" valueType="num">
                                          <p:cBhvr additive="base">
                                            <p:cTn id="32" dur="500" fill="hold"/>
                                            <p:tgtEl>
                                              <p:spTgt spid="59"/>
                                            </p:tgtEl>
                                            <p:attrNameLst>
                                              <p:attrName>ppt_x</p:attrName>
                                            </p:attrNameLst>
                                          </p:cBhvr>
                                          <p:tavLst>
                                            <p:tav tm="0">
                                              <p:val>
                                                <p:strVal val="#ppt_x"/>
                                              </p:val>
                                            </p:tav>
                                            <p:tav tm="100000">
                                              <p:val>
                                                <p:strVal val="#ppt_x"/>
                                              </p:val>
                                            </p:tav>
                                          </p:tavLst>
                                        </p:anim>
                                        <p:anim calcmode="lin" valueType="num">
                                          <p:cBhvr additive="base">
                                            <p:cTn id="33" dur="500" fill="hold"/>
                                            <p:tgtEl>
                                              <p:spTgt spid="5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11"/>
          <p:cNvSpPr>
            <a:spLocks noChangeArrowheads="1"/>
          </p:cNvSpPr>
          <p:nvPr/>
        </p:nvSpPr>
        <p:spPr bwMode="auto">
          <a:xfrm>
            <a:off x="4295691" y="2933181"/>
            <a:ext cx="2526452" cy="2528340"/>
          </a:xfrm>
          <a:prstGeom prst="ellipse">
            <a:avLst/>
          </a:prstGeom>
          <a:blipFill dpi="0" rotWithShape="1">
            <a:blip r:embed="rId1">
              <a:extLst>
                <a:ext uri="{28A0092B-C50C-407E-A947-70E740481C1C}">
                  <a14:useLocalDpi xmlns:a14="http://schemas.microsoft.com/office/drawing/2010/main" val="0"/>
                </a:ext>
              </a:extLst>
            </a:blip>
            <a:srcRect/>
            <a:stretch>
              <a:fillRect l="-25291" r="-25291"/>
            </a:stretch>
          </a:blipFill>
          <a:ln w="57150" cap="flat">
            <a:solidFill>
              <a:schemeClr val="bg1"/>
            </a:solidFill>
            <a:prstDash val="solid"/>
            <a:miter lim="800000"/>
          </a:ln>
          <a:effectLst>
            <a:outerShdw blurRad="190500" dist="63500" dir="2700000" algn="tl" rotWithShape="0">
              <a:prstClr val="black">
                <a:alpha val="25000"/>
              </a:prstClr>
            </a:outerShdw>
          </a:effectLst>
        </p:spPr>
        <p:txBody>
          <a:bodyPr vert="horz" wrap="square" lIns="91440" tIns="45720" rIns="91440" bIns="45720" numCol="1" anchor="t" anchorCtr="0" compatLnSpc="1"/>
          <a:lstStyle/>
          <a:p>
            <a:endParaRPr lang="zh-CN" altLang="en-US"/>
          </a:p>
        </p:txBody>
      </p:sp>
      <p:sp>
        <p:nvSpPr>
          <p:cNvPr id="37" name="Oval 11"/>
          <p:cNvSpPr>
            <a:spLocks noChangeArrowheads="1"/>
          </p:cNvSpPr>
          <p:nvPr/>
        </p:nvSpPr>
        <p:spPr bwMode="auto">
          <a:xfrm>
            <a:off x="4682746" y="3331955"/>
            <a:ext cx="1752344" cy="1753652"/>
          </a:xfrm>
          <a:prstGeom prst="ellipse">
            <a:avLst/>
          </a:prstGeom>
          <a:solidFill>
            <a:srgbClr val="B72B2A">
              <a:alpha val="90000"/>
            </a:srgbClr>
          </a:solidFill>
          <a:ln w="57150" cap="flat">
            <a:solidFill>
              <a:schemeClr val="bg1"/>
            </a:solidFill>
            <a:prstDash val="solid"/>
            <a:miter lim="800000"/>
          </a:ln>
        </p:spPr>
        <p:txBody>
          <a:bodyPr vert="horz" wrap="square" lIns="91440" tIns="45720" rIns="91440" bIns="45720" numCol="1" anchor="t" anchorCtr="0" compatLnSpc="1"/>
          <a:lstStyle/>
          <a:p>
            <a:endParaRPr lang="zh-CN" altLang="en-US"/>
          </a:p>
        </p:txBody>
      </p:sp>
      <p:sp>
        <p:nvSpPr>
          <p:cNvPr id="25" name="Freeform 10"/>
          <p:cNvSpPr/>
          <p:nvPr/>
        </p:nvSpPr>
        <p:spPr bwMode="auto">
          <a:xfrm>
            <a:off x="3529013" y="2702560"/>
            <a:ext cx="415925" cy="2976562"/>
          </a:xfrm>
          <a:custGeom>
            <a:avLst/>
            <a:gdLst>
              <a:gd name="T0" fmla="*/ 1136 w 1136"/>
              <a:gd name="T1" fmla="*/ 4099 h 8096"/>
              <a:gd name="T2" fmla="*/ 775 w 1136"/>
              <a:gd name="T3" fmla="*/ 4274 h 8096"/>
              <a:gd name="T4" fmla="*/ 682 w 1136"/>
              <a:gd name="T5" fmla="*/ 4678 h 8096"/>
              <a:gd name="T6" fmla="*/ 682 w 1136"/>
              <a:gd name="T7" fmla="*/ 7290 h 8096"/>
              <a:gd name="T8" fmla="*/ 516 w 1136"/>
              <a:gd name="T9" fmla="*/ 7921 h 8096"/>
              <a:gd name="T10" fmla="*/ 0 w 1136"/>
              <a:gd name="T11" fmla="*/ 8096 h 8096"/>
              <a:gd name="T12" fmla="*/ 0 w 1136"/>
              <a:gd name="T13" fmla="*/ 7953 h 8096"/>
              <a:gd name="T14" fmla="*/ 393 w 1136"/>
              <a:gd name="T15" fmla="*/ 7798 h 8096"/>
              <a:gd name="T16" fmla="*/ 497 w 1136"/>
              <a:gd name="T17" fmla="*/ 7374 h 8096"/>
              <a:gd name="T18" fmla="*/ 497 w 1136"/>
              <a:gd name="T19" fmla="*/ 4638 h 8096"/>
              <a:gd name="T20" fmla="*/ 631 w 1136"/>
              <a:gd name="T21" fmla="*/ 4205 h 8096"/>
              <a:gd name="T22" fmla="*/ 950 w 1136"/>
              <a:gd name="T23" fmla="*/ 4060 h 8096"/>
              <a:gd name="T24" fmla="*/ 950 w 1136"/>
              <a:gd name="T25" fmla="*/ 4019 h 8096"/>
              <a:gd name="T26" fmla="*/ 641 w 1136"/>
              <a:gd name="T27" fmla="*/ 3895 h 8096"/>
              <a:gd name="T28" fmla="*/ 497 w 1136"/>
              <a:gd name="T29" fmla="*/ 3439 h 8096"/>
              <a:gd name="T30" fmla="*/ 497 w 1136"/>
              <a:gd name="T31" fmla="*/ 722 h 8096"/>
              <a:gd name="T32" fmla="*/ 393 w 1136"/>
              <a:gd name="T33" fmla="*/ 287 h 8096"/>
              <a:gd name="T34" fmla="*/ 0 w 1136"/>
              <a:gd name="T35" fmla="*/ 143 h 8096"/>
              <a:gd name="T36" fmla="*/ 0 w 1136"/>
              <a:gd name="T37" fmla="*/ 0 h 8096"/>
              <a:gd name="T38" fmla="*/ 516 w 1136"/>
              <a:gd name="T39" fmla="*/ 175 h 8096"/>
              <a:gd name="T40" fmla="*/ 682 w 1136"/>
              <a:gd name="T41" fmla="*/ 806 h 8096"/>
              <a:gd name="T42" fmla="*/ 682 w 1136"/>
              <a:gd name="T43" fmla="*/ 3399 h 8096"/>
              <a:gd name="T44" fmla="*/ 785 w 1136"/>
              <a:gd name="T45" fmla="*/ 3812 h 8096"/>
              <a:gd name="T46" fmla="*/ 1136 w 1136"/>
              <a:gd name="T47" fmla="*/ 3978 h 8096"/>
              <a:gd name="T48" fmla="*/ 1136 w 1136"/>
              <a:gd name="T49" fmla="*/ 4099 h 8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36" h="8096">
                <a:moveTo>
                  <a:pt x="1136" y="4099"/>
                </a:moveTo>
                <a:cubicBezTo>
                  <a:pt x="958" y="4113"/>
                  <a:pt x="837" y="4171"/>
                  <a:pt x="775" y="4274"/>
                </a:cubicBezTo>
                <a:cubicBezTo>
                  <a:pt x="713" y="4379"/>
                  <a:pt x="682" y="4512"/>
                  <a:pt x="682" y="4678"/>
                </a:cubicBezTo>
                <a:lnTo>
                  <a:pt x="682" y="7290"/>
                </a:lnTo>
                <a:cubicBezTo>
                  <a:pt x="682" y="7593"/>
                  <a:pt x="626" y="7803"/>
                  <a:pt x="516" y="7921"/>
                </a:cubicBezTo>
                <a:cubicBezTo>
                  <a:pt x="406" y="8038"/>
                  <a:pt x="234" y="8096"/>
                  <a:pt x="0" y="8096"/>
                </a:cubicBezTo>
                <a:lnTo>
                  <a:pt x="0" y="7953"/>
                </a:lnTo>
                <a:cubicBezTo>
                  <a:pt x="193" y="7953"/>
                  <a:pt x="324" y="7901"/>
                  <a:pt x="393" y="7798"/>
                </a:cubicBezTo>
                <a:cubicBezTo>
                  <a:pt x="462" y="7695"/>
                  <a:pt x="497" y="7554"/>
                  <a:pt x="497" y="7374"/>
                </a:cubicBezTo>
                <a:lnTo>
                  <a:pt x="497" y="4638"/>
                </a:lnTo>
                <a:cubicBezTo>
                  <a:pt x="497" y="4445"/>
                  <a:pt x="542" y="4301"/>
                  <a:pt x="631" y="4205"/>
                </a:cubicBezTo>
                <a:cubicBezTo>
                  <a:pt x="720" y="4108"/>
                  <a:pt x="826" y="4060"/>
                  <a:pt x="950" y="4060"/>
                </a:cubicBezTo>
                <a:lnTo>
                  <a:pt x="950" y="4019"/>
                </a:lnTo>
                <a:cubicBezTo>
                  <a:pt x="840" y="4019"/>
                  <a:pt x="737" y="3978"/>
                  <a:pt x="641" y="3895"/>
                </a:cubicBezTo>
                <a:cubicBezTo>
                  <a:pt x="545" y="3812"/>
                  <a:pt x="497" y="3660"/>
                  <a:pt x="497" y="3439"/>
                </a:cubicBezTo>
                <a:lnTo>
                  <a:pt x="497" y="722"/>
                </a:lnTo>
                <a:cubicBezTo>
                  <a:pt x="497" y="529"/>
                  <a:pt x="462" y="384"/>
                  <a:pt x="393" y="287"/>
                </a:cubicBezTo>
                <a:cubicBezTo>
                  <a:pt x="324" y="191"/>
                  <a:pt x="193" y="143"/>
                  <a:pt x="0" y="143"/>
                </a:cubicBezTo>
                <a:lnTo>
                  <a:pt x="0" y="0"/>
                </a:lnTo>
                <a:cubicBezTo>
                  <a:pt x="234" y="0"/>
                  <a:pt x="406" y="58"/>
                  <a:pt x="516" y="175"/>
                </a:cubicBezTo>
                <a:cubicBezTo>
                  <a:pt x="626" y="292"/>
                  <a:pt x="682" y="503"/>
                  <a:pt x="682" y="806"/>
                </a:cubicBezTo>
                <a:lnTo>
                  <a:pt x="682" y="3399"/>
                </a:lnTo>
                <a:cubicBezTo>
                  <a:pt x="682" y="3592"/>
                  <a:pt x="716" y="3730"/>
                  <a:pt x="785" y="3812"/>
                </a:cubicBezTo>
                <a:cubicBezTo>
                  <a:pt x="854" y="3895"/>
                  <a:pt x="971" y="3950"/>
                  <a:pt x="1136" y="3978"/>
                </a:cubicBezTo>
                <a:lnTo>
                  <a:pt x="1136" y="4099"/>
                </a:lnTo>
                <a:close/>
              </a:path>
            </a:pathLst>
          </a:custGeom>
          <a:solidFill>
            <a:srgbClr val="313036"/>
          </a:solidFill>
          <a:ln>
            <a:noFill/>
          </a:ln>
        </p:spPr>
        <p:txBody>
          <a:bodyPr vert="horz" wrap="square" lIns="91440" tIns="45720" rIns="91440" bIns="45720" numCol="1" anchor="t" anchorCtr="0" compatLnSpc="1"/>
          <a:lstStyle/>
          <a:p>
            <a:endParaRPr lang="zh-CN" altLang="en-US"/>
          </a:p>
        </p:txBody>
      </p:sp>
      <p:sp>
        <p:nvSpPr>
          <p:cNvPr id="29" name="TextBox 19"/>
          <p:cNvSpPr txBox="1"/>
          <p:nvPr/>
        </p:nvSpPr>
        <p:spPr>
          <a:xfrm>
            <a:off x="4761941" y="3639869"/>
            <a:ext cx="1584176" cy="1311128"/>
          </a:xfrm>
          <a:prstGeom prst="rect">
            <a:avLst/>
          </a:prstGeom>
          <a:noFill/>
        </p:spPr>
        <p:txBody>
          <a:bodyPr wrap="square" rtlCol="0">
            <a:spAutoFit/>
          </a:bodyPr>
          <a:lstStyle/>
          <a:p>
            <a:pPr algn="ct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三办</a:t>
            </a:r>
            <a:r>
              <a:rPr lang="zh-CN" altLang="en-US" sz="1600" b="1" dirty="0" smtClean="0">
                <a:solidFill>
                  <a:schemeClr val="bg1"/>
                </a:solidFill>
                <a:latin typeface="微软雅黑" panose="020B0503020204020204" pitchFamily="34" charset="-122"/>
                <a:ea typeface="微软雅黑" panose="020B0503020204020204" pitchFamily="34" charset="-122"/>
              </a:rPr>
              <a:t>能力</a:t>
            </a:r>
            <a:endParaRPr lang="zh-CN" altLang="en-US" sz="1600" b="1" dirty="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综合协调和</a:t>
            </a:r>
            <a:endParaRPr lang="zh-CN" altLang="en-US" sz="1600" b="1" dirty="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项目管理能</a:t>
            </a:r>
            <a:endParaRPr lang="zh-CN" altLang="en-US" sz="1600" b="1" dirty="0">
              <a:solidFill>
                <a:schemeClr val="bg1"/>
              </a:solidFill>
              <a:latin typeface="微软雅黑" panose="020B0503020204020204" pitchFamily="34" charset="-122"/>
              <a:ea typeface="微软雅黑" panose="020B0503020204020204" pitchFamily="34" charset="-122"/>
            </a:endParaRPr>
          </a:p>
          <a:p>
            <a:pPr algn="ct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力不断增强</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 name="圆角矩形 2"/>
          <p:cNvSpPr/>
          <p:nvPr/>
        </p:nvSpPr>
        <p:spPr>
          <a:xfrm>
            <a:off x="1239245" y="2274570"/>
            <a:ext cx="1858285" cy="662940"/>
          </a:xfrm>
          <a:prstGeom prst="roundRect">
            <a:avLst>
              <a:gd name="adj" fmla="val 11111"/>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rPr>
              <a:t>不断强化工作责任心</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2" name="圆角矩形 31"/>
          <p:cNvSpPr/>
          <p:nvPr/>
        </p:nvSpPr>
        <p:spPr>
          <a:xfrm>
            <a:off x="1239245" y="3325813"/>
            <a:ext cx="1858285" cy="662940"/>
          </a:xfrm>
          <a:prstGeom prst="roundRect">
            <a:avLst>
              <a:gd name="adj" fmla="val 11111"/>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rPr>
              <a:t>不断强化工作执行力</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3" name="圆角矩形 32"/>
          <p:cNvSpPr/>
          <p:nvPr/>
        </p:nvSpPr>
        <p:spPr>
          <a:xfrm>
            <a:off x="1239245" y="4377056"/>
            <a:ext cx="1858285" cy="662940"/>
          </a:xfrm>
          <a:prstGeom prst="roundRect">
            <a:avLst>
              <a:gd name="adj" fmla="val 11111"/>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rPr>
              <a:t>着力提高自身工作水平</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4" name="圆角矩形 33"/>
          <p:cNvSpPr/>
          <p:nvPr/>
        </p:nvSpPr>
        <p:spPr>
          <a:xfrm>
            <a:off x="1239245" y="5428299"/>
            <a:ext cx="1858285" cy="662940"/>
          </a:xfrm>
          <a:prstGeom prst="roundRect">
            <a:avLst>
              <a:gd name="adj" fmla="val 11111"/>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anose="020B0503020204020204" pitchFamily="34" charset="-122"/>
                <a:ea typeface="微软雅黑" panose="020B0503020204020204" pitchFamily="34" charset="-122"/>
              </a:rPr>
              <a:t>着力提高自身工作质量</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8117956" y="2640330"/>
            <a:ext cx="2842915" cy="3153092"/>
            <a:chOff x="8117956" y="2640330"/>
            <a:chExt cx="2842915" cy="3153092"/>
          </a:xfrm>
        </p:grpSpPr>
        <p:sp>
          <p:nvSpPr>
            <p:cNvPr id="4" name="圆角矩形 3"/>
            <p:cNvSpPr/>
            <p:nvPr/>
          </p:nvSpPr>
          <p:spPr>
            <a:xfrm>
              <a:off x="8117956" y="2640330"/>
              <a:ext cx="2842915" cy="3153092"/>
            </a:xfrm>
            <a:prstGeom prst="roundRect">
              <a:avLst>
                <a:gd name="adj" fmla="val 8854"/>
              </a:avLst>
            </a:prstGeom>
            <a:solidFill>
              <a:schemeClr val="bg1">
                <a:lumMod val="9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31"/>
            <p:cNvSpPr txBox="1"/>
            <p:nvPr/>
          </p:nvSpPr>
          <p:spPr>
            <a:xfrm>
              <a:off x="8392016" y="3225048"/>
              <a:ext cx="2488845" cy="2031325"/>
            </a:xfrm>
            <a:prstGeom prst="rect">
              <a:avLst/>
            </a:prstGeom>
            <a:noFill/>
          </p:spPr>
          <p:txBody>
            <a:bodyPr wrap="square" rtlCol="0">
              <a:spAutoFit/>
            </a:bodyPr>
            <a:lstStyle/>
            <a:p>
              <a:pPr>
                <a:lnSpc>
                  <a:spcPct val="150000"/>
                </a:lnSpc>
              </a:pPr>
              <a:r>
                <a:rPr lang="zh-CN" altLang="en-US" sz="1400" dirty="0">
                  <a:solidFill>
                    <a:srgbClr val="252C35"/>
                  </a:solidFill>
                  <a:latin typeface="微软雅黑" panose="020B0503020204020204" pitchFamily="34" charset="-122"/>
                  <a:ea typeface="微软雅黑" panose="020B0503020204020204" pitchFamily="34" charset="-122"/>
                </a:rPr>
                <a:t>连续多年承担公司年终总结汇报和领导讲话稿撰写</a:t>
              </a:r>
              <a:r>
                <a:rPr lang="zh-CN" altLang="en-US" sz="1400" dirty="0" smtClean="0">
                  <a:solidFill>
                    <a:srgbClr val="252C35"/>
                  </a:solidFill>
                  <a:latin typeface="微软雅黑" panose="020B0503020204020204" pitchFamily="34" charset="-122"/>
                  <a:ea typeface="微软雅黑" panose="020B0503020204020204" pitchFamily="34" charset="-122"/>
                </a:rPr>
                <a:t>工作经过</a:t>
              </a:r>
              <a:r>
                <a:rPr lang="zh-CN" altLang="en-US" sz="1400" dirty="0">
                  <a:solidFill>
                    <a:srgbClr val="252C35"/>
                  </a:solidFill>
                  <a:latin typeface="微软雅黑" panose="020B0503020204020204" pitchFamily="34" charset="-122"/>
                  <a:ea typeface="微软雅黑" panose="020B0503020204020204" pitchFamily="34" charset="-122"/>
                </a:rPr>
                <a:t>市场经营、项目管理等多个岗位的历练，具有独当一面的文字处理能力和项目管理能力。</a:t>
              </a:r>
              <a:endParaRPr lang="zh-CN" altLang="en-US" sz="1400" dirty="0">
                <a:solidFill>
                  <a:srgbClr val="252C35"/>
                </a:solidFill>
                <a:latin typeface="微软雅黑" panose="020B0503020204020204" pitchFamily="34" charset="-122"/>
                <a:ea typeface="微软雅黑" panose="020B0503020204020204" pitchFamily="34" charset="-122"/>
              </a:endParaRPr>
            </a:p>
          </p:txBody>
        </p:sp>
      </p:grpSp>
      <p:sp>
        <p:nvSpPr>
          <p:cNvPr id="36" name="任意多边形 35"/>
          <p:cNvSpPr/>
          <p:nvPr/>
        </p:nvSpPr>
        <p:spPr>
          <a:xfrm rot="16200000">
            <a:off x="7178048" y="3907788"/>
            <a:ext cx="597267" cy="597267"/>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566357" y="544115"/>
            <a:ext cx="945318" cy="866982"/>
            <a:chOff x="827849" y="781760"/>
            <a:chExt cx="2346062" cy="2151650"/>
          </a:xfrm>
        </p:grpSpPr>
        <p:sp>
          <p:nvSpPr>
            <p:cNvPr id="22" name="任意多边形 21"/>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3" name="任意多边形 22"/>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4" name="组合 23"/>
            <p:cNvGrpSpPr/>
            <p:nvPr/>
          </p:nvGrpSpPr>
          <p:grpSpPr>
            <a:xfrm>
              <a:off x="828891" y="839449"/>
              <a:ext cx="2345020" cy="2023672"/>
              <a:chOff x="1193811" y="839449"/>
              <a:chExt cx="2345020" cy="2023672"/>
            </a:xfrm>
          </p:grpSpPr>
          <p:sp>
            <p:nvSpPr>
              <p:cNvPr id="27" name="圆角矩形 26"/>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8"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02</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31"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35"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工作成效</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38"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750"/>
                                            <p:tgtEl>
                                              <p:spTgt spid="35"/>
                                            </p:tgtEl>
                                          </p:cBhvr>
                                        </p:animEffect>
                                        <p:anim calcmode="lin" valueType="num">
                                          <p:cBhvr>
                                            <p:cTn id="8" dur="750" fill="hold"/>
                                            <p:tgtEl>
                                              <p:spTgt spid="35"/>
                                            </p:tgtEl>
                                            <p:attrNameLst>
                                              <p:attrName>ppt_x</p:attrName>
                                            </p:attrNameLst>
                                          </p:cBhvr>
                                          <p:tavLst>
                                            <p:tav tm="0">
                                              <p:val>
                                                <p:strVal val="#ppt_x"/>
                                              </p:val>
                                            </p:tav>
                                            <p:tav tm="100000">
                                              <p:val>
                                                <p:strVal val="#ppt_x"/>
                                              </p:val>
                                            </p:tav>
                                          </p:tavLst>
                                        </p:anim>
                                        <p:anim calcmode="lin" valueType="num">
                                          <p:cBhvr>
                                            <p:cTn id="9" dur="750" fill="hold"/>
                                            <p:tgtEl>
                                              <p:spTgt spid="3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750"/>
                                            <p:tgtEl>
                                              <p:spTgt spid="38"/>
                                            </p:tgtEl>
                                          </p:cBhvr>
                                        </p:animEffect>
                                        <p:anim calcmode="lin" valueType="num">
                                          <p:cBhvr>
                                            <p:cTn id="13" dur="750" fill="hold"/>
                                            <p:tgtEl>
                                              <p:spTgt spid="38"/>
                                            </p:tgtEl>
                                            <p:attrNameLst>
                                              <p:attrName>ppt_x</p:attrName>
                                            </p:attrNameLst>
                                          </p:cBhvr>
                                          <p:tavLst>
                                            <p:tav tm="0">
                                              <p:val>
                                                <p:strVal val="#ppt_x"/>
                                              </p:val>
                                            </p:tav>
                                            <p:tav tm="100000">
                                              <p:val>
                                                <p:strVal val="#ppt_x"/>
                                              </p:val>
                                            </p:tav>
                                          </p:tavLst>
                                        </p:anim>
                                        <p:anim calcmode="lin" valueType="num">
                                          <p:cBhvr>
                                            <p:cTn id="14" dur="750" fill="hold"/>
                                            <p:tgtEl>
                                              <p:spTgt spid="38"/>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14:bounceEnd="40000">
                                          <p:cBhvr additive="base">
                                            <p:cTn id="17" dur="100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1"/>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0-#ppt_w/2"/>
                                              </p:val>
                                            </p:tav>
                                            <p:tav tm="100000">
                                              <p:val>
                                                <p:strVal val="#ppt_x"/>
                                              </p:val>
                                            </p:tav>
                                          </p:tavLst>
                                        </p:anim>
                                        <p:anim calcmode="lin" valueType="num">
                                          <p:cBhvr additive="base">
                                            <p:cTn id="27" dur="500" fill="hold"/>
                                            <p:tgtEl>
                                              <p:spTgt spid="32"/>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0-#ppt_w/2"/>
                                              </p:val>
                                            </p:tav>
                                            <p:tav tm="100000">
                                              <p:val>
                                                <p:strVal val="#ppt_x"/>
                                              </p:val>
                                            </p:tav>
                                          </p:tavLst>
                                        </p:anim>
                                        <p:anim calcmode="lin" valueType="num">
                                          <p:cBhvr additive="base">
                                            <p:cTn id="31" dur="500" fill="hold"/>
                                            <p:tgtEl>
                                              <p:spTgt spid="33"/>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additive="base">
                                            <p:cTn id="34" dur="500" fill="hold"/>
                                            <p:tgtEl>
                                              <p:spTgt spid="34"/>
                                            </p:tgtEl>
                                            <p:attrNameLst>
                                              <p:attrName>ppt_x</p:attrName>
                                            </p:attrNameLst>
                                          </p:cBhvr>
                                          <p:tavLst>
                                            <p:tav tm="0">
                                              <p:val>
                                                <p:strVal val="0-#ppt_w/2"/>
                                              </p:val>
                                            </p:tav>
                                            <p:tav tm="100000">
                                              <p:val>
                                                <p:strVal val="#ppt_x"/>
                                              </p:val>
                                            </p:tav>
                                          </p:tavLst>
                                        </p:anim>
                                        <p:anim calcmode="lin" valueType="num">
                                          <p:cBhvr additive="base">
                                            <p:cTn id="35" dur="500" fill="hold"/>
                                            <p:tgtEl>
                                              <p:spTgt spid="34"/>
                                            </p:tgtEl>
                                            <p:attrNameLst>
                                              <p:attrName>ppt_y</p:attrName>
                                            </p:attrNameLst>
                                          </p:cBhvr>
                                          <p:tavLst>
                                            <p:tav tm="0">
                                              <p:val>
                                                <p:strVal val="#ppt_y"/>
                                              </p:val>
                                            </p:tav>
                                            <p:tav tm="100000">
                                              <p:val>
                                                <p:strVal val="#ppt_y"/>
                                              </p:val>
                                            </p:tav>
                                          </p:tavLst>
                                        </p:anim>
                                      </p:childTnLst>
                                    </p:cTn>
                                  </p:par>
                                </p:childTnLst>
                              </p:cTn>
                            </p:par>
                            <p:par>
                              <p:cTn id="36" fill="hold">
                                <p:stCondLst>
                                  <p:cond delay="1500"/>
                                </p:stCondLst>
                                <p:childTnLst>
                                  <p:par>
                                    <p:cTn id="37" presetID="16" presetClass="entr" presetSubtype="26"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barn(inHorizontal)">
                                          <p:cBhvr>
                                            <p:cTn id="39" dur="500"/>
                                            <p:tgtEl>
                                              <p:spTgt spid="25"/>
                                            </p:tgtEl>
                                          </p:cBhvr>
                                        </p:animEffect>
                                      </p:childTnLst>
                                    </p:cTn>
                                  </p:par>
                                </p:childTnLst>
                              </p:cTn>
                            </p:par>
                            <p:par>
                              <p:cTn id="40" fill="hold">
                                <p:stCondLst>
                                  <p:cond delay="2000"/>
                                </p:stCondLst>
                                <p:childTnLst>
                                  <p:par>
                                    <p:cTn id="41" presetID="53" presetClass="entr" presetSubtype="16"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 calcmode="lin" valueType="num">
                                          <p:cBhvr>
                                            <p:cTn id="49" dur="500" fill="hold"/>
                                            <p:tgtEl>
                                              <p:spTgt spid="37"/>
                                            </p:tgtEl>
                                            <p:attrNameLst>
                                              <p:attrName>ppt_w</p:attrName>
                                            </p:attrNameLst>
                                          </p:cBhvr>
                                          <p:tavLst>
                                            <p:tav tm="0">
                                              <p:val>
                                                <p:fltVal val="0"/>
                                              </p:val>
                                            </p:tav>
                                            <p:tav tm="100000">
                                              <p:val>
                                                <p:strVal val="#ppt_w"/>
                                              </p:val>
                                            </p:tav>
                                          </p:tavLst>
                                        </p:anim>
                                        <p:anim calcmode="lin" valueType="num">
                                          <p:cBhvr>
                                            <p:cTn id="50" dur="500" fill="hold"/>
                                            <p:tgtEl>
                                              <p:spTgt spid="37"/>
                                            </p:tgtEl>
                                            <p:attrNameLst>
                                              <p:attrName>ppt_h</p:attrName>
                                            </p:attrNameLst>
                                          </p:cBhvr>
                                          <p:tavLst>
                                            <p:tav tm="0">
                                              <p:val>
                                                <p:fltVal val="0"/>
                                              </p:val>
                                            </p:tav>
                                            <p:tav tm="100000">
                                              <p:val>
                                                <p:strVal val="#ppt_h"/>
                                              </p:val>
                                            </p:tav>
                                          </p:tavLst>
                                        </p:anim>
                                        <p:animEffect transition="in" filter="fade">
                                          <p:cBhvr>
                                            <p:cTn id="51" dur="500"/>
                                            <p:tgtEl>
                                              <p:spTgt spid="37"/>
                                            </p:tgtEl>
                                          </p:cBhvr>
                                        </p:animEffect>
                                      </p:childTnLst>
                                    </p:cTn>
                                  </p:par>
                                </p:childTnLst>
                              </p:cTn>
                            </p:par>
                            <p:par>
                              <p:cTn id="52" fill="hold">
                                <p:stCondLst>
                                  <p:cond delay="3000"/>
                                </p:stCondLst>
                                <p:childTnLst>
                                  <p:par>
                                    <p:cTn id="53" presetID="14" presetClass="entr" presetSubtype="1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randombar(horizontal)">
                                          <p:cBhvr>
                                            <p:cTn id="55" dur="500"/>
                                            <p:tgtEl>
                                              <p:spTgt spid="29"/>
                                            </p:tgtEl>
                                          </p:cBhvr>
                                        </p:animEffect>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p:cTn id="59" dur="500" fill="hold"/>
                                            <p:tgtEl>
                                              <p:spTgt spid="36"/>
                                            </p:tgtEl>
                                            <p:attrNameLst>
                                              <p:attrName>ppt_w</p:attrName>
                                            </p:attrNameLst>
                                          </p:cBhvr>
                                          <p:tavLst>
                                            <p:tav tm="0">
                                              <p:val>
                                                <p:fltVal val="0"/>
                                              </p:val>
                                            </p:tav>
                                            <p:tav tm="100000">
                                              <p:val>
                                                <p:strVal val="#ppt_w"/>
                                              </p:val>
                                            </p:tav>
                                          </p:tavLst>
                                        </p:anim>
                                        <p:anim calcmode="lin" valueType="num">
                                          <p:cBhvr>
                                            <p:cTn id="60" dur="500" fill="hold"/>
                                            <p:tgtEl>
                                              <p:spTgt spid="36"/>
                                            </p:tgtEl>
                                            <p:attrNameLst>
                                              <p:attrName>ppt_h</p:attrName>
                                            </p:attrNameLst>
                                          </p:cBhvr>
                                          <p:tavLst>
                                            <p:tav tm="0">
                                              <p:val>
                                                <p:fltVal val="0"/>
                                              </p:val>
                                            </p:tav>
                                            <p:tav tm="100000">
                                              <p:val>
                                                <p:strVal val="#ppt_h"/>
                                              </p:val>
                                            </p:tav>
                                          </p:tavLst>
                                        </p:anim>
                                        <p:animEffect transition="in" filter="fade">
                                          <p:cBhvr>
                                            <p:cTn id="61" dur="500"/>
                                            <p:tgtEl>
                                              <p:spTgt spid="36"/>
                                            </p:tgtEl>
                                          </p:cBhvr>
                                        </p:animEffect>
                                      </p:childTnLst>
                                    </p:cTn>
                                  </p:par>
                                </p:childTnLst>
                              </p:cTn>
                            </p:par>
                            <p:par>
                              <p:cTn id="62" fill="hold">
                                <p:stCondLst>
                                  <p:cond delay="4000"/>
                                </p:stCondLst>
                                <p:childTnLst>
                                  <p:par>
                                    <p:cTn id="63" presetID="2" presetClass="entr" presetSubtype="2" fill="hold" nodeType="afterEffect">
                                      <p:stCondLst>
                                        <p:cond delay="0"/>
                                      </p:stCondLst>
                                      <p:childTnLst>
                                        <p:set>
                                          <p:cBhvr>
                                            <p:cTn id="64" dur="1" fill="hold">
                                              <p:stCondLst>
                                                <p:cond delay="0"/>
                                              </p:stCondLst>
                                            </p:cTn>
                                            <p:tgtEl>
                                              <p:spTgt spid="2"/>
                                            </p:tgtEl>
                                            <p:attrNameLst>
                                              <p:attrName>style.visibility</p:attrName>
                                            </p:attrNameLst>
                                          </p:cBhvr>
                                          <p:to>
                                            <p:strVal val="visible"/>
                                          </p:to>
                                        </p:set>
                                        <p:anim calcmode="lin" valueType="num">
                                          <p:cBhvr additive="base">
                                            <p:cTn id="65" dur="500" fill="hold"/>
                                            <p:tgtEl>
                                              <p:spTgt spid="2"/>
                                            </p:tgtEl>
                                            <p:attrNameLst>
                                              <p:attrName>ppt_x</p:attrName>
                                            </p:attrNameLst>
                                          </p:cBhvr>
                                          <p:tavLst>
                                            <p:tav tm="0">
                                              <p:val>
                                                <p:strVal val="1+#ppt_w/2"/>
                                              </p:val>
                                            </p:tav>
                                            <p:tav tm="100000">
                                              <p:val>
                                                <p:strVal val="#ppt_x"/>
                                              </p:val>
                                            </p:tav>
                                          </p:tavLst>
                                        </p:anim>
                                        <p:anim calcmode="lin" valueType="num">
                                          <p:cBhvr additive="base">
                                            <p:cTn id="66"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7" grpId="0" animBg="1"/>
          <p:bldP spid="25" grpId="0" animBg="1"/>
          <p:bldP spid="29" grpId="0"/>
          <p:bldP spid="3" grpId="0" animBg="1"/>
          <p:bldP spid="32" grpId="0" animBg="1"/>
          <p:bldP spid="33" grpId="0" animBg="1"/>
          <p:bldP spid="34" grpId="0" animBg="1"/>
          <p:bldP spid="36" grpId="0" animBg="1"/>
          <p:bldP spid="35" grpId="0"/>
          <p:bldP spid="3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750"/>
                                            <p:tgtEl>
                                              <p:spTgt spid="35"/>
                                            </p:tgtEl>
                                          </p:cBhvr>
                                        </p:animEffect>
                                        <p:anim calcmode="lin" valueType="num">
                                          <p:cBhvr>
                                            <p:cTn id="8" dur="750" fill="hold"/>
                                            <p:tgtEl>
                                              <p:spTgt spid="35"/>
                                            </p:tgtEl>
                                            <p:attrNameLst>
                                              <p:attrName>ppt_x</p:attrName>
                                            </p:attrNameLst>
                                          </p:cBhvr>
                                          <p:tavLst>
                                            <p:tav tm="0">
                                              <p:val>
                                                <p:strVal val="#ppt_x"/>
                                              </p:val>
                                            </p:tav>
                                            <p:tav tm="100000">
                                              <p:val>
                                                <p:strVal val="#ppt_x"/>
                                              </p:val>
                                            </p:tav>
                                          </p:tavLst>
                                        </p:anim>
                                        <p:anim calcmode="lin" valueType="num">
                                          <p:cBhvr>
                                            <p:cTn id="9" dur="750" fill="hold"/>
                                            <p:tgtEl>
                                              <p:spTgt spid="3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750"/>
                                            <p:tgtEl>
                                              <p:spTgt spid="38"/>
                                            </p:tgtEl>
                                          </p:cBhvr>
                                        </p:animEffect>
                                        <p:anim calcmode="lin" valueType="num">
                                          <p:cBhvr>
                                            <p:cTn id="13" dur="750" fill="hold"/>
                                            <p:tgtEl>
                                              <p:spTgt spid="38"/>
                                            </p:tgtEl>
                                            <p:attrNameLst>
                                              <p:attrName>ppt_x</p:attrName>
                                            </p:attrNameLst>
                                          </p:cBhvr>
                                          <p:tavLst>
                                            <p:tav tm="0">
                                              <p:val>
                                                <p:strVal val="#ppt_x"/>
                                              </p:val>
                                            </p:tav>
                                            <p:tav tm="100000">
                                              <p:val>
                                                <p:strVal val="#ppt_x"/>
                                              </p:val>
                                            </p:tav>
                                          </p:tavLst>
                                        </p:anim>
                                        <p:anim calcmode="lin" valueType="num">
                                          <p:cBhvr>
                                            <p:cTn id="14" dur="750" fill="hold"/>
                                            <p:tgtEl>
                                              <p:spTgt spid="38"/>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1000" fill="hold"/>
                                            <p:tgtEl>
                                              <p:spTgt spid="21"/>
                                            </p:tgtEl>
                                            <p:attrNameLst>
                                              <p:attrName>ppt_x</p:attrName>
                                            </p:attrNameLst>
                                          </p:cBhvr>
                                          <p:tavLst>
                                            <p:tav tm="0">
                                              <p:val>
                                                <p:strVal val="0-#ppt_w/2"/>
                                              </p:val>
                                            </p:tav>
                                            <p:tav tm="100000">
                                              <p:val>
                                                <p:strVal val="#ppt_x"/>
                                              </p:val>
                                            </p:tav>
                                          </p:tavLst>
                                        </p:anim>
                                        <p:anim calcmode="lin" valueType="num">
                                          <p:cBhvr additive="base">
                                            <p:cTn id="18" dur="1000" fill="hold"/>
                                            <p:tgtEl>
                                              <p:spTgt spid="21"/>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0-#ppt_w/2"/>
                                              </p:val>
                                            </p:tav>
                                            <p:tav tm="100000">
                                              <p:val>
                                                <p:strVal val="#ppt_x"/>
                                              </p:val>
                                            </p:tav>
                                          </p:tavLst>
                                        </p:anim>
                                        <p:anim calcmode="lin" valueType="num">
                                          <p:cBhvr additive="base">
                                            <p:cTn id="27" dur="500" fill="hold"/>
                                            <p:tgtEl>
                                              <p:spTgt spid="32"/>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0-#ppt_w/2"/>
                                              </p:val>
                                            </p:tav>
                                            <p:tav tm="100000">
                                              <p:val>
                                                <p:strVal val="#ppt_x"/>
                                              </p:val>
                                            </p:tav>
                                          </p:tavLst>
                                        </p:anim>
                                        <p:anim calcmode="lin" valueType="num">
                                          <p:cBhvr additive="base">
                                            <p:cTn id="31" dur="500" fill="hold"/>
                                            <p:tgtEl>
                                              <p:spTgt spid="33"/>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additive="base">
                                            <p:cTn id="34" dur="500" fill="hold"/>
                                            <p:tgtEl>
                                              <p:spTgt spid="34"/>
                                            </p:tgtEl>
                                            <p:attrNameLst>
                                              <p:attrName>ppt_x</p:attrName>
                                            </p:attrNameLst>
                                          </p:cBhvr>
                                          <p:tavLst>
                                            <p:tav tm="0">
                                              <p:val>
                                                <p:strVal val="0-#ppt_w/2"/>
                                              </p:val>
                                            </p:tav>
                                            <p:tav tm="100000">
                                              <p:val>
                                                <p:strVal val="#ppt_x"/>
                                              </p:val>
                                            </p:tav>
                                          </p:tavLst>
                                        </p:anim>
                                        <p:anim calcmode="lin" valueType="num">
                                          <p:cBhvr additive="base">
                                            <p:cTn id="35" dur="500" fill="hold"/>
                                            <p:tgtEl>
                                              <p:spTgt spid="34"/>
                                            </p:tgtEl>
                                            <p:attrNameLst>
                                              <p:attrName>ppt_y</p:attrName>
                                            </p:attrNameLst>
                                          </p:cBhvr>
                                          <p:tavLst>
                                            <p:tav tm="0">
                                              <p:val>
                                                <p:strVal val="#ppt_y"/>
                                              </p:val>
                                            </p:tav>
                                            <p:tav tm="100000">
                                              <p:val>
                                                <p:strVal val="#ppt_y"/>
                                              </p:val>
                                            </p:tav>
                                          </p:tavLst>
                                        </p:anim>
                                      </p:childTnLst>
                                    </p:cTn>
                                  </p:par>
                                </p:childTnLst>
                              </p:cTn>
                            </p:par>
                            <p:par>
                              <p:cTn id="36" fill="hold">
                                <p:stCondLst>
                                  <p:cond delay="1500"/>
                                </p:stCondLst>
                                <p:childTnLst>
                                  <p:par>
                                    <p:cTn id="37" presetID="16" presetClass="entr" presetSubtype="26"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barn(inHorizontal)">
                                          <p:cBhvr>
                                            <p:cTn id="39" dur="500"/>
                                            <p:tgtEl>
                                              <p:spTgt spid="25"/>
                                            </p:tgtEl>
                                          </p:cBhvr>
                                        </p:animEffect>
                                      </p:childTnLst>
                                    </p:cTn>
                                  </p:par>
                                </p:childTnLst>
                              </p:cTn>
                            </p:par>
                            <p:par>
                              <p:cTn id="40" fill="hold">
                                <p:stCondLst>
                                  <p:cond delay="2000"/>
                                </p:stCondLst>
                                <p:childTnLst>
                                  <p:par>
                                    <p:cTn id="41" presetID="53" presetClass="entr" presetSubtype="16"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 calcmode="lin" valueType="num">
                                          <p:cBhvr>
                                            <p:cTn id="49" dur="500" fill="hold"/>
                                            <p:tgtEl>
                                              <p:spTgt spid="37"/>
                                            </p:tgtEl>
                                            <p:attrNameLst>
                                              <p:attrName>ppt_w</p:attrName>
                                            </p:attrNameLst>
                                          </p:cBhvr>
                                          <p:tavLst>
                                            <p:tav tm="0">
                                              <p:val>
                                                <p:fltVal val="0"/>
                                              </p:val>
                                            </p:tav>
                                            <p:tav tm="100000">
                                              <p:val>
                                                <p:strVal val="#ppt_w"/>
                                              </p:val>
                                            </p:tav>
                                          </p:tavLst>
                                        </p:anim>
                                        <p:anim calcmode="lin" valueType="num">
                                          <p:cBhvr>
                                            <p:cTn id="50" dur="500" fill="hold"/>
                                            <p:tgtEl>
                                              <p:spTgt spid="37"/>
                                            </p:tgtEl>
                                            <p:attrNameLst>
                                              <p:attrName>ppt_h</p:attrName>
                                            </p:attrNameLst>
                                          </p:cBhvr>
                                          <p:tavLst>
                                            <p:tav tm="0">
                                              <p:val>
                                                <p:fltVal val="0"/>
                                              </p:val>
                                            </p:tav>
                                            <p:tav tm="100000">
                                              <p:val>
                                                <p:strVal val="#ppt_h"/>
                                              </p:val>
                                            </p:tav>
                                          </p:tavLst>
                                        </p:anim>
                                        <p:animEffect transition="in" filter="fade">
                                          <p:cBhvr>
                                            <p:cTn id="51" dur="500"/>
                                            <p:tgtEl>
                                              <p:spTgt spid="37"/>
                                            </p:tgtEl>
                                          </p:cBhvr>
                                        </p:animEffect>
                                      </p:childTnLst>
                                    </p:cTn>
                                  </p:par>
                                </p:childTnLst>
                              </p:cTn>
                            </p:par>
                            <p:par>
                              <p:cTn id="52" fill="hold">
                                <p:stCondLst>
                                  <p:cond delay="3000"/>
                                </p:stCondLst>
                                <p:childTnLst>
                                  <p:par>
                                    <p:cTn id="53" presetID="14" presetClass="entr" presetSubtype="1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randombar(horizontal)">
                                          <p:cBhvr>
                                            <p:cTn id="55" dur="500"/>
                                            <p:tgtEl>
                                              <p:spTgt spid="29"/>
                                            </p:tgtEl>
                                          </p:cBhvr>
                                        </p:animEffect>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p:cTn id="59" dur="500" fill="hold"/>
                                            <p:tgtEl>
                                              <p:spTgt spid="36"/>
                                            </p:tgtEl>
                                            <p:attrNameLst>
                                              <p:attrName>ppt_w</p:attrName>
                                            </p:attrNameLst>
                                          </p:cBhvr>
                                          <p:tavLst>
                                            <p:tav tm="0">
                                              <p:val>
                                                <p:fltVal val="0"/>
                                              </p:val>
                                            </p:tav>
                                            <p:tav tm="100000">
                                              <p:val>
                                                <p:strVal val="#ppt_w"/>
                                              </p:val>
                                            </p:tav>
                                          </p:tavLst>
                                        </p:anim>
                                        <p:anim calcmode="lin" valueType="num">
                                          <p:cBhvr>
                                            <p:cTn id="60" dur="500" fill="hold"/>
                                            <p:tgtEl>
                                              <p:spTgt spid="36"/>
                                            </p:tgtEl>
                                            <p:attrNameLst>
                                              <p:attrName>ppt_h</p:attrName>
                                            </p:attrNameLst>
                                          </p:cBhvr>
                                          <p:tavLst>
                                            <p:tav tm="0">
                                              <p:val>
                                                <p:fltVal val="0"/>
                                              </p:val>
                                            </p:tav>
                                            <p:tav tm="100000">
                                              <p:val>
                                                <p:strVal val="#ppt_h"/>
                                              </p:val>
                                            </p:tav>
                                          </p:tavLst>
                                        </p:anim>
                                        <p:animEffect transition="in" filter="fade">
                                          <p:cBhvr>
                                            <p:cTn id="61" dur="500"/>
                                            <p:tgtEl>
                                              <p:spTgt spid="36"/>
                                            </p:tgtEl>
                                          </p:cBhvr>
                                        </p:animEffect>
                                      </p:childTnLst>
                                    </p:cTn>
                                  </p:par>
                                </p:childTnLst>
                              </p:cTn>
                            </p:par>
                            <p:par>
                              <p:cTn id="62" fill="hold">
                                <p:stCondLst>
                                  <p:cond delay="4000"/>
                                </p:stCondLst>
                                <p:childTnLst>
                                  <p:par>
                                    <p:cTn id="63" presetID="2" presetClass="entr" presetSubtype="2" fill="hold" nodeType="afterEffect">
                                      <p:stCondLst>
                                        <p:cond delay="0"/>
                                      </p:stCondLst>
                                      <p:childTnLst>
                                        <p:set>
                                          <p:cBhvr>
                                            <p:cTn id="64" dur="1" fill="hold">
                                              <p:stCondLst>
                                                <p:cond delay="0"/>
                                              </p:stCondLst>
                                            </p:cTn>
                                            <p:tgtEl>
                                              <p:spTgt spid="2"/>
                                            </p:tgtEl>
                                            <p:attrNameLst>
                                              <p:attrName>style.visibility</p:attrName>
                                            </p:attrNameLst>
                                          </p:cBhvr>
                                          <p:to>
                                            <p:strVal val="visible"/>
                                          </p:to>
                                        </p:set>
                                        <p:anim calcmode="lin" valueType="num">
                                          <p:cBhvr additive="base">
                                            <p:cTn id="65" dur="500" fill="hold"/>
                                            <p:tgtEl>
                                              <p:spTgt spid="2"/>
                                            </p:tgtEl>
                                            <p:attrNameLst>
                                              <p:attrName>ppt_x</p:attrName>
                                            </p:attrNameLst>
                                          </p:cBhvr>
                                          <p:tavLst>
                                            <p:tav tm="0">
                                              <p:val>
                                                <p:strVal val="1+#ppt_w/2"/>
                                              </p:val>
                                            </p:tav>
                                            <p:tav tm="100000">
                                              <p:val>
                                                <p:strVal val="#ppt_x"/>
                                              </p:val>
                                            </p:tav>
                                          </p:tavLst>
                                        </p:anim>
                                        <p:anim calcmode="lin" valueType="num">
                                          <p:cBhvr additive="base">
                                            <p:cTn id="66"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7" grpId="0" animBg="1"/>
          <p:bldP spid="25" grpId="0" animBg="1"/>
          <p:bldP spid="29" grpId="0"/>
          <p:bldP spid="3" grpId="0" animBg="1"/>
          <p:bldP spid="32" grpId="0" animBg="1"/>
          <p:bldP spid="33" grpId="0" animBg="1"/>
          <p:bldP spid="34" grpId="0" animBg="1"/>
          <p:bldP spid="36" grpId="0" animBg="1"/>
          <p:bldP spid="35" grpId="0"/>
          <p:bldP spid="3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矩形 50"/>
          <p:cNvSpPr/>
          <p:nvPr/>
        </p:nvSpPr>
        <p:spPr>
          <a:xfrm>
            <a:off x="1521754" y="1797684"/>
            <a:ext cx="3084535" cy="2902966"/>
          </a:xfrm>
          <a:prstGeom prst="rect">
            <a:avLst/>
          </a:prstGeom>
          <a:blipFill dpi="0" rotWithShape="1">
            <a:blip r:embed="rId1">
              <a:extLst>
                <a:ext uri="{28A0092B-C50C-407E-A947-70E740481C1C}">
                  <a14:useLocalDpi xmlns:a14="http://schemas.microsoft.com/office/drawing/2010/main" val="0"/>
                </a:ext>
              </a:extLst>
            </a:blip>
            <a:srcRect/>
            <a:stretch>
              <a:fillRect l="-20807" r="-20807"/>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p>
        </p:txBody>
      </p:sp>
      <p:sp>
        <p:nvSpPr>
          <p:cNvPr id="53" name="TextBox 21"/>
          <p:cNvSpPr txBox="1"/>
          <p:nvPr/>
        </p:nvSpPr>
        <p:spPr>
          <a:xfrm>
            <a:off x="5105616" y="2357353"/>
            <a:ext cx="5371531" cy="400110"/>
          </a:xfrm>
          <a:prstGeom prst="rect">
            <a:avLst/>
          </a:prstGeom>
          <a:noFill/>
        </p:spPr>
        <p:txBody>
          <a:bodyPr wrap="square" lIns="0" tIns="0" rIns="0" bIns="0" rtlCol="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从学生时代到工作岗位，自己始终热爱写作这一特长和爱好，把“以文立人”作为座右铭，选择并一直坚守以文字工作为主的岗位。</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6" name="TextBox 21"/>
          <p:cNvSpPr txBox="1"/>
          <p:nvPr/>
        </p:nvSpPr>
        <p:spPr>
          <a:xfrm>
            <a:off x="5105616" y="3456003"/>
            <a:ext cx="5371531" cy="400110"/>
          </a:xfrm>
          <a:prstGeom prst="rect">
            <a:avLst/>
          </a:prstGeom>
          <a:noFill/>
        </p:spPr>
        <p:txBody>
          <a:bodyPr wrap="square" lIns="0" tIns="0" rIns="0" bIns="0" rtlCol="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本着爱一行、干一行、钻一行的自我追求，努力在“精一行”目标上下功夫，不断学习、锤炼、提升自身文字写作能力。</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9" name="TextBox 21"/>
          <p:cNvSpPr txBox="1"/>
          <p:nvPr/>
        </p:nvSpPr>
        <p:spPr>
          <a:xfrm>
            <a:off x="5105616" y="4542948"/>
            <a:ext cx="5371531" cy="200055"/>
          </a:xfrm>
          <a:prstGeom prst="rect">
            <a:avLst/>
          </a:prstGeom>
          <a:noFill/>
        </p:spPr>
        <p:txBody>
          <a:bodyPr wrap="square" lIns="0" tIns="0" rIns="0" bIns="0" rtlCol="0">
            <a:spAutoFit/>
          </a:bodyPr>
          <a:lstStyle/>
          <a:p>
            <a:pPr>
              <a:lnSpc>
                <a:spcPct val="13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着力在公文写作、新闻写作、论文写作等方面实现自我超越，努力提供精品文案。</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圆角矩形 65"/>
          <p:cNvSpPr/>
          <p:nvPr/>
        </p:nvSpPr>
        <p:spPr>
          <a:xfrm>
            <a:off x="5046742" y="1797683"/>
            <a:ext cx="1558564" cy="397334"/>
          </a:xfrm>
          <a:prstGeom prst="roundRect">
            <a:avLst>
              <a:gd name="adj" fmla="val 50000"/>
            </a:avLst>
          </a:prstGeom>
          <a:solidFill>
            <a:srgbClr val="B72B2A"/>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Adobe 黑体 Std R" panose="020B0400000000000000" pitchFamily="34" charset="-122"/>
                <a:ea typeface="Adobe 黑体 Std R" panose="020B0400000000000000" pitchFamily="34" charset="-122"/>
              </a:rPr>
              <a:t>热爱</a:t>
            </a:r>
            <a:endParaRPr lang="zh-CN" altLang="en-US" sz="2000" b="1" dirty="0">
              <a:solidFill>
                <a:schemeClr val="bg1"/>
              </a:solidFill>
              <a:latin typeface="Adobe 黑体 Std R" panose="020B0400000000000000" pitchFamily="34" charset="-122"/>
              <a:ea typeface="Adobe 黑体 Std R" panose="020B0400000000000000" pitchFamily="34" charset="-122"/>
            </a:endParaRPr>
          </a:p>
        </p:txBody>
      </p:sp>
      <p:sp>
        <p:nvSpPr>
          <p:cNvPr id="67" name="圆角矩形 66"/>
          <p:cNvSpPr/>
          <p:nvPr/>
        </p:nvSpPr>
        <p:spPr>
          <a:xfrm>
            <a:off x="5046742" y="2927365"/>
            <a:ext cx="1558564" cy="397334"/>
          </a:xfrm>
          <a:prstGeom prst="roundRect">
            <a:avLst>
              <a:gd name="adj" fmla="val 50000"/>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Adobe 黑体 Std R" panose="020B0400000000000000" pitchFamily="34" charset="-122"/>
                <a:ea typeface="Adobe 黑体 Std R" panose="020B0400000000000000" pitchFamily="34" charset="-122"/>
              </a:rPr>
              <a:t>坚守</a:t>
            </a:r>
            <a:endParaRPr lang="zh-CN" altLang="en-US" sz="2000" b="1" dirty="0">
              <a:solidFill>
                <a:schemeClr val="bg1"/>
              </a:solidFill>
              <a:latin typeface="Adobe 黑体 Std R" panose="020B0400000000000000" pitchFamily="34" charset="-122"/>
              <a:ea typeface="Adobe 黑体 Std R" panose="020B0400000000000000" pitchFamily="34" charset="-122"/>
            </a:endParaRPr>
          </a:p>
        </p:txBody>
      </p:sp>
      <p:sp>
        <p:nvSpPr>
          <p:cNvPr id="68" name="圆角矩形 67"/>
          <p:cNvSpPr/>
          <p:nvPr/>
        </p:nvSpPr>
        <p:spPr>
          <a:xfrm>
            <a:off x="5046742" y="4057047"/>
            <a:ext cx="1558564" cy="397334"/>
          </a:xfrm>
          <a:prstGeom prst="roundRect">
            <a:avLst>
              <a:gd name="adj" fmla="val 50000"/>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Adobe 黑体 Std R" panose="020B0400000000000000" pitchFamily="34" charset="-122"/>
                <a:ea typeface="Adobe 黑体 Std R" panose="020B0400000000000000" pitchFamily="34" charset="-122"/>
              </a:rPr>
              <a:t>突破</a:t>
            </a:r>
            <a:endParaRPr lang="zh-CN" altLang="en-US" sz="2000" b="1" dirty="0">
              <a:solidFill>
                <a:schemeClr val="bg1"/>
              </a:solidFill>
              <a:latin typeface="Adobe 黑体 Std R" panose="020B0400000000000000" pitchFamily="34" charset="-122"/>
              <a:ea typeface="Adobe 黑体 Std R" panose="020B0400000000000000" pitchFamily="34" charset="-122"/>
            </a:endParaRPr>
          </a:p>
        </p:txBody>
      </p:sp>
      <p:grpSp>
        <p:nvGrpSpPr>
          <p:cNvPr id="3" name="组合 2"/>
          <p:cNvGrpSpPr/>
          <p:nvPr/>
        </p:nvGrpSpPr>
        <p:grpSpPr>
          <a:xfrm>
            <a:off x="1521755" y="5224096"/>
            <a:ext cx="9268165" cy="1016683"/>
            <a:chOff x="1521755" y="5224096"/>
            <a:chExt cx="9268165" cy="1016683"/>
          </a:xfrm>
        </p:grpSpPr>
        <p:sp>
          <p:nvSpPr>
            <p:cNvPr id="2" name="圆角矩形 1"/>
            <p:cNvSpPr/>
            <p:nvPr/>
          </p:nvSpPr>
          <p:spPr>
            <a:xfrm>
              <a:off x="1521755" y="5224096"/>
              <a:ext cx="9268165" cy="1016683"/>
            </a:xfrm>
            <a:prstGeom prst="roundRect">
              <a:avLst>
                <a:gd name="adj" fmla="val 14452"/>
              </a:avLst>
            </a:prstGeom>
            <a:solidFill>
              <a:schemeClr val="bg1">
                <a:lumMod val="9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0"/>
            <p:cNvSpPr txBox="1"/>
            <p:nvPr/>
          </p:nvSpPr>
          <p:spPr>
            <a:xfrm>
              <a:off x="3327845" y="5372769"/>
              <a:ext cx="6905442" cy="692497"/>
            </a:xfrm>
            <a:prstGeom prst="rect">
              <a:avLst/>
            </a:prstGeom>
            <a:noFill/>
          </p:spPr>
          <p:txBody>
            <a:bodyPr wrap="square" rtlCol="0">
              <a:spAutoFit/>
            </a:bodyPr>
            <a:lstStyle/>
            <a:p>
              <a:pPr marL="285750" indent="-285750">
                <a:lnSpc>
                  <a:spcPct val="150000"/>
                </a:lnSpc>
                <a:buFont typeface="Wingdings" panose="05000000000000000000" pitchFamily="2" charset="2"/>
                <a:buChar char="n"/>
              </a:pPr>
              <a:r>
                <a:rPr lang="zh-CN" altLang="en-US" sz="1300" dirty="0">
                  <a:solidFill>
                    <a:srgbClr val="252C35"/>
                  </a:solidFill>
                  <a:latin typeface="微软雅黑" panose="020B0503020204020204" pitchFamily="34" charset="-122"/>
                  <a:ea typeface="微软雅黑" panose="020B0503020204020204" pitchFamily="34" charset="-122"/>
                </a:rPr>
                <a:t>所撰写论文</a:t>
              </a:r>
              <a:r>
                <a:rPr lang="en-US" altLang="zh-CN" sz="1300" dirty="0">
                  <a:solidFill>
                    <a:srgbClr val="252C35"/>
                  </a:solidFill>
                  <a:latin typeface="微软雅黑" panose="020B0503020204020204" pitchFamily="34" charset="-122"/>
                  <a:ea typeface="微软雅黑" panose="020B0503020204020204" pitchFamily="34" charset="-122"/>
                </a:rPr>
                <a:t>5</a:t>
              </a:r>
              <a:r>
                <a:rPr lang="zh-CN" altLang="en-US" sz="1300" dirty="0">
                  <a:solidFill>
                    <a:srgbClr val="252C35"/>
                  </a:solidFill>
                  <a:latin typeface="微软雅黑" panose="020B0503020204020204" pitchFamily="34" charset="-122"/>
                  <a:ea typeface="微软雅黑" panose="020B0503020204020204" pitchFamily="34" charset="-122"/>
                </a:rPr>
                <a:t>次公司党政系统论文大赛一等奖，</a:t>
              </a:r>
              <a:r>
                <a:rPr lang="en-US" altLang="zh-CN" sz="1300" dirty="0">
                  <a:solidFill>
                    <a:srgbClr val="252C35"/>
                  </a:solidFill>
                  <a:latin typeface="微软雅黑" panose="020B0503020204020204" pitchFamily="34" charset="-122"/>
                  <a:ea typeface="微软雅黑" panose="020B0503020204020204" pitchFamily="34" charset="-122"/>
                </a:rPr>
                <a:t>2</a:t>
              </a:r>
              <a:r>
                <a:rPr lang="zh-CN" altLang="en-US" sz="1300" dirty="0">
                  <a:solidFill>
                    <a:srgbClr val="252C35"/>
                  </a:solidFill>
                  <a:latin typeface="微软雅黑" panose="020B0503020204020204" pitchFamily="34" charset="-122"/>
                  <a:ea typeface="微软雅黑" panose="020B0503020204020204" pitchFamily="34" charset="-122"/>
                </a:rPr>
                <a:t>次二等奖，</a:t>
              </a:r>
              <a:r>
                <a:rPr lang="zh-CN" altLang="en-US" sz="1300" dirty="0" smtClean="0">
                  <a:solidFill>
                    <a:srgbClr val="252C35"/>
                  </a:solidFill>
                  <a:latin typeface="微软雅黑" panose="020B0503020204020204" pitchFamily="34" charset="-122"/>
                  <a:ea typeface="微软雅黑" panose="020B0503020204020204" pitchFamily="34" charset="-122"/>
                </a:rPr>
                <a:t>公司某某答辩</a:t>
              </a:r>
              <a:r>
                <a:rPr lang="zh-CN" altLang="en-US" sz="1300" dirty="0">
                  <a:solidFill>
                    <a:srgbClr val="252C35"/>
                  </a:solidFill>
                  <a:latin typeface="微软雅黑" panose="020B0503020204020204" pitchFamily="34" charset="-122"/>
                  <a:ea typeface="微软雅黑" panose="020B0503020204020204" pitchFamily="34" charset="-122"/>
                </a:rPr>
                <a:t>竞赛一等奖。</a:t>
              </a:r>
              <a:endParaRPr lang="zh-CN" altLang="en-US" sz="1300" dirty="0">
                <a:solidFill>
                  <a:srgbClr val="252C35"/>
                </a:solidFill>
                <a:latin typeface="微软雅黑" panose="020B0503020204020204" pitchFamily="34" charset="-122"/>
                <a:ea typeface="微软雅黑" panose="020B0503020204020204" pitchFamily="34" charset="-122"/>
              </a:endParaRPr>
            </a:p>
            <a:p>
              <a:pPr marL="285750" indent="-285750">
                <a:lnSpc>
                  <a:spcPct val="150000"/>
                </a:lnSpc>
                <a:buFont typeface="Wingdings" panose="05000000000000000000" pitchFamily="2" charset="2"/>
                <a:buChar char="n"/>
              </a:pPr>
              <a:r>
                <a:rPr lang="zh-CN" altLang="en-US" sz="1300" dirty="0">
                  <a:solidFill>
                    <a:srgbClr val="252C35"/>
                  </a:solidFill>
                  <a:latin typeface="微软雅黑" panose="020B0503020204020204" pitchFamily="34" charset="-122"/>
                  <a:ea typeface="微软雅黑" panose="020B0503020204020204" pitchFamily="34" charset="-122"/>
                </a:rPr>
                <a:t>在某新闻网、集团公司期刊、新闻报等共发表文章</a:t>
              </a:r>
              <a:r>
                <a:rPr lang="en-US" altLang="zh-CN" sz="1300" dirty="0">
                  <a:solidFill>
                    <a:srgbClr val="252C35"/>
                  </a:solidFill>
                  <a:latin typeface="微软雅黑" panose="020B0503020204020204" pitchFamily="34" charset="-122"/>
                  <a:ea typeface="微软雅黑" panose="020B0503020204020204" pitchFamily="34" charset="-122"/>
                </a:rPr>
                <a:t>30</a:t>
              </a:r>
              <a:r>
                <a:rPr lang="zh-CN" altLang="en-US" sz="1300" dirty="0">
                  <a:solidFill>
                    <a:srgbClr val="252C35"/>
                  </a:solidFill>
                  <a:latin typeface="微软雅黑" panose="020B0503020204020204" pitchFamily="34" charset="-122"/>
                  <a:ea typeface="微软雅黑" panose="020B0503020204020204" pitchFamily="34" charset="-122"/>
                </a:rPr>
                <a:t>多篇。</a:t>
              </a:r>
              <a:endParaRPr lang="zh-CN" altLang="en-US" sz="1300" dirty="0">
                <a:solidFill>
                  <a:srgbClr val="252C35"/>
                </a:solidFill>
                <a:latin typeface="微软雅黑" panose="020B0503020204020204" pitchFamily="34" charset="-122"/>
                <a:ea typeface="微软雅黑" panose="020B0503020204020204" pitchFamily="34" charset="-122"/>
              </a:endParaRPr>
            </a:p>
          </p:txBody>
        </p:sp>
        <p:sp>
          <p:nvSpPr>
            <p:cNvPr id="48" name="Freeform 21"/>
            <p:cNvSpPr>
              <a:spLocks noEditPoints="1"/>
            </p:cNvSpPr>
            <p:nvPr/>
          </p:nvSpPr>
          <p:spPr bwMode="auto">
            <a:xfrm>
              <a:off x="2047312" y="5441664"/>
              <a:ext cx="723900" cy="638175"/>
            </a:xfrm>
            <a:custGeom>
              <a:avLst/>
              <a:gdLst>
                <a:gd name="T0" fmla="*/ 1870 w 2017"/>
                <a:gd name="T1" fmla="*/ 1321 h 1776"/>
                <a:gd name="T2" fmla="*/ 1378 w 2017"/>
                <a:gd name="T3" fmla="*/ 1321 h 1776"/>
                <a:gd name="T4" fmla="*/ 1587 w 2017"/>
                <a:gd name="T5" fmla="*/ 866 h 1776"/>
                <a:gd name="T6" fmla="*/ 1494 w 2017"/>
                <a:gd name="T7" fmla="*/ 850 h 1776"/>
                <a:gd name="T8" fmla="*/ 1438 w 2017"/>
                <a:gd name="T9" fmla="*/ 925 h 1776"/>
                <a:gd name="T10" fmla="*/ 1354 w 2017"/>
                <a:gd name="T11" fmla="*/ 967 h 1776"/>
                <a:gd name="T12" fmla="*/ 1352 w 2017"/>
                <a:gd name="T13" fmla="*/ 1060 h 1776"/>
                <a:gd name="T14" fmla="*/ 1309 w 2017"/>
                <a:gd name="T15" fmla="*/ 1143 h 1776"/>
                <a:gd name="T16" fmla="*/ 1362 w 2017"/>
                <a:gd name="T17" fmla="*/ 1220 h 1776"/>
                <a:gd name="T18" fmla="*/ 1376 w 2017"/>
                <a:gd name="T19" fmla="*/ 1312 h 1776"/>
                <a:gd name="T20" fmla="*/ 1464 w 2017"/>
                <a:gd name="T21" fmla="*/ 1343 h 1776"/>
                <a:gd name="T22" fmla="*/ 1530 w 2017"/>
                <a:gd name="T23" fmla="*/ 1410 h 1776"/>
                <a:gd name="T24" fmla="*/ 1619 w 2017"/>
                <a:gd name="T25" fmla="*/ 1383 h 1776"/>
                <a:gd name="T26" fmla="*/ 1711 w 2017"/>
                <a:gd name="T27" fmla="*/ 1399 h 1776"/>
                <a:gd name="T28" fmla="*/ 1768 w 2017"/>
                <a:gd name="T29" fmla="*/ 1324 h 1776"/>
                <a:gd name="T30" fmla="*/ 1852 w 2017"/>
                <a:gd name="T31" fmla="*/ 1282 h 1776"/>
                <a:gd name="T32" fmla="*/ 1854 w 2017"/>
                <a:gd name="T33" fmla="*/ 1189 h 1776"/>
                <a:gd name="T34" fmla="*/ 1897 w 2017"/>
                <a:gd name="T35" fmla="*/ 1106 h 1776"/>
                <a:gd name="T36" fmla="*/ 1844 w 2017"/>
                <a:gd name="T37" fmla="*/ 1029 h 1776"/>
                <a:gd name="T38" fmla="*/ 1830 w 2017"/>
                <a:gd name="T39" fmla="*/ 937 h 1776"/>
                <a:gd name="T40" fmla="*/ 1742 w 2017"/>
                <a:gd name="T41" fmla="*/ 906 h 1776"/>
                <a:gd name="T42" fmla="*/ 1676 w 2017"/>
                <a:gd name="T43" fmla="*/ 839 h 1776"/>
                <a:gd name="T44" fmla="*/ 1287 w 2017"/>
                <a:gd name="T45" fmla="*/ 1613 h 1776"/>
                <a:gd name="T46" fmla="*/ 1465 w 2017"/>
                <a:gd name="T47" fmla="*/ 1776 h 1776"/>
                <a:gd name="T48" fmla="*/ 1585 w 2017"/>
                <a:gd name="T49" fmla="*/ 1438 h 1776"/>
                <a:gd name="T50" fmla="*/ 1509 w 2017"/>
                <a:gd name="T51" fmla="*/ 1410 h 1776"/>
                <a:gd name="T52" fmla="*/ 1406 w 2017"/>
                <a:gd name="T53" fmla="*/ 1402 h 1776"/>
                <a:gd name="T54" fmla="*/ 1308 w 2017"/>
                <a:gd name="T55" fmla="*/ 1556 h 1776"/>
                <a:gd name="T56" fmla="*/ 1852 w 2017"/>
                <a:gd name="T57" fmla="*/ 1310 h 1776"/>
                <a:gd name="T58" fmla="*/ 1780 w 2017"/>
                <a:gd name="T59" fmla="*/ 1359 h 1776"/>
                <a:gd name="T60" fmla="*/ 1717 w 2017"/>
                <a:gd name="T61" fmla="*/ 1441 h 1776"/>
                <a:gd name="T62" fmla="*/ 1724 w 2017"/>
                <a:gd name="T63" fmla="*/ 1611 h 1776"/>
                <a:gd name="T64" fmla="*/ 1852 w 2017"/>
                <a:gd name="T65" fmla="*/ 1310 h 1776"/>
                <a:gd name="T66" fmla="*/ 1603 w 2017"/>
                <a:gd name="T67" fmla="*/ 1343 h 1776"/>
                <a:gd name="T68" fmla="*/ 1749 w 2017"/>
                <a:gd name="T69" fmla="*/ 978 h 1776"/>
                <a:gd name="T70" fmla="*/ 1603 w 2017"/>
                <a:gd name="T71" fmla="*/ 1331 h 1776"/>
                <a:gd name="T72" fmla="*/ 204 w 2017"/>
                <a:gd name="T73" fmla="*/ 1212 h 1776"/>
                <a:gd name="T74" fmla="*/ 1278 w 2017"/>
                <a:gd name="T75" fmla="*/ 1145 h 1776"/>
                <a:gd name="T76" fmla="*/ 1326 w 2017"/>
                <a:gd name="T77" fmla="*/ 1053 h 1776"/>
                <a:gd name="T78" fmla="*/ 1328 w 2017"/>
                <a:gd name="T79" fmla="*/ 950 h 1776"/>
                <a:gd name="T80" fmla="*/ 1421 w 2017"/>
                <a:gd name="T81" fmla="*/ 904 h 1776"/>
                <a:gd name="T82" fmla="*/ 1483 w 2017"/>
                <a:gd name="T83" fmla="*/ 822 h 1776"/>
                <a:gd name="T84" fmla="*/ 1585 w 2017"/>
                <a:gd name="T85" fmla="*/ 839 h 1776"/>
                <a:gd name="T86" fmla="*/ 1684 w 2017"/>
                <a:gd name="T87" fmla="*/ 809 h 1776"/>
                <a:gd name="T88" fmla="*/ 1756 w 2017"/>
                <a:gd name="T89" fmla="*/ 883 h 1776"/>
                <a:gd name="T90" fmla="*/ 1828 w 2017"/>
                <a:gd name="T91" fmla="*/ 924 h 1776"/>
                <a:gd name="T92" fmla="*/ 611 w 2017"/>
                <a:gd name="T93" fmla="*/ 1144 h 1776"/>
                <a:gd name="T94" fmla="*/ 1104 w 2017"/>
                <a:gd name="T95" fmla="*/ 1144 h 1776"/>
                <a:gd name="T96" fmla="*/ 1633 w 2017"/>
                <a:gd name="T97" fmla="*/ 510 h 1776"/>
                <a:gd name="T98" fmla="*/ 1633 w 2017"/>
                <a:gd name="T99" fmla="*/ 417 h 1776"/>
                <a:gd name="T100" fmla="*/ 1633 w 2017"/>
                <a:gd name="T101" fmla="*/ 594 h 1776"/>
                <a:gd name="T102" fmla="*/ 1382 w 2017"/>
                <a:gd name="T103" fmla="*/ 770 h 1776"/>
                <a:gd name="T104" fmla="*/ 1380 w 2017"/>
                <a:gd name="T105" fmla="*/ 682 h 1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17" h="1776">
                  <a:moveTo>
                    <a:pt x="0" y="0"/>
                  </a:moveTo>
                  <a:lnTo>
                    <a:pt x="2017" y="0"/>
                  </a:lnTo>
                  <a:lnTo>
                    <a:pt x="2017" y="1411"/>
                  </a:lnTo>
                  <a:lnTo>
                    <a:pt x="1901" y="1411"/>
                  </a:lnTo>
                  <a:lnTo>
                    <a:pt x="1870" y="1321"/>
                  </a:lnTo>
                  <a:lnTo>
                    <a:pt x="1932" y="1321"/>
                  </a:lnTo>
                  <a:lnTo>
                    <a:pt x="1932" y="90"/>
                  </a:lnTo>
                  <a:lnTo>
                    <a:pt x="100" y="90"/>
                  </a:lnTo>
                  <a:lnTo>
                    <a:pt x="100" y="1321"/>
                  </a:lnTo>
                  <a:lnTo>
                    <a:pt x="1378" y="1321"/>
                  </a:lnTo>
                  <a:lnTo>
                    <a:pt x="1346" y="1411"/>
                  </a:lnTo>
                  <a:lnTo>
                    <a:pt x="0" y="1411"/>
                  </a:lnTo>
                  <a:lnTo>
                    <a:pt x="0" y="0"/>
                  </a:lnTo>
                  <a:close/>
                  <a:moveTo>
                    <a:pt x="1603" y="830"/>
                  </a:moveTo>
                  <a:lnTo>
                    <a:pt x="1587" y="866"/>
                  </a:lnTo>
                  <a:lnTo>
                    <a:pt x="1566" y="832"/>
                  </a:lnTo>
                  <a:lnTo>
                    <a:pt x="1554" y="870"/>
                  </a:lnTo>
                  <a:lnTo>
                    <a:pt x="1530" y="839"/>
                  </a:lnTo>
                  <a:lnTo>
                    <a:pt x="1523" y="878"/>
                  </a:lnTo>
                  <a:lnTo>
                    <a:pt x="1494" y="850"/>
                  </a:lnTo>
                  <a:lnTo>
                    <a:pt x="1493" y="890"/>
                  </a:lnTo>
                  <a:lnTo>
                    <a:pt x="1461" y="866"/>
                  </a:lnTo>
                  <a:lnTo>
                    <a:pt x="1464" y="906"/>
                  </a:lnTo>
                  <a:lnTo>
                    <a:pt x="1430" y="886"/>
                  </a:lnTo>
                  <a:lnTo>
                    <a:pt x="1438" y="925"/>
                  </a:lnTo>
                  <a:lnTo>
                    <a:pt x="1401" y="910"/>
                  </a:lnTo>
                  <a:lnTo>
                    <a:pt x="1414" y="947"/>
                  </a:lnTo>
                  <a:lnTo>
                    <a:pt x="1376" y="937"/>
                  </a:lnTo>
                  <a:lnTo>
                    <a:pt x="1394" y="972"/>
                  </a:lnTo>
                  <a:lnTo>
                    <a:pt x="1354" y="967"/>
                  </a:lnTo>
                  <a:lnTo>
                    <a:pt x="1376" y="1000"/>
                  </a:lnTo>
                  <a:lnTo>
                    <a:pt x="1336" y="999"/>
                  </a:lnTo>
                  <a:lnTo>
                    <a:pt x="1362" y="1029"/>
                  </a:lnTo>
                  <a:lnTo>
                    <a:pt x="1323" y="1033"/>
                  </a:lnTo>
                  <a:lnTo>
                    <a:pt x="1352" y="1060"/>
                  </a:lnTo>
                  <a:lnTo>
                    <a:pt x="1313" y="1069"/>
                  </a:lnTo>
                  <a:lnTo>
                    <a:pt x="1346" y="1092"/>
                  </a:lnTo>
                  <a:lnTo>
                    <a:pt x="1309" y="1106"/>
                  </a:lnTo>
                  <a:lnTo>
                    <a:pt x="1344" y="1125"/>
                  </a:lnTo>
                  <a:lnTo>
                    <a:pt x="1309" y="1143"/>
                  </a:lnTo>
                  <a:lnTo>
                    <a:pt x="1346" y="1157"/>
                  </a:lnTo>
                  <a:lnTo>
                    <a:pt x="1313" y="1180"/>
                  </a:lnTo>
                  <a:lnTo>
                    <a:pt x="1352" y="1189"/>
                  </a:lnTo>
                  <a:lnTo>
                    <a:pt x="1323" y="1216"/>
                  </a:lnTo>
                  <a:lnTo>
                    <a:pt x="1362" y="1220"/>
                  </a:lnTo>
                  <a:lnTo>
                    <a:pt x="1336" y="1250"/>
                  </a:lnTo>
                  <a:lnTo>
                    <a:pt x="1376" y="1249"/>
                  </a:lnTo>
                  <a:lnTo>
                    <a:pt x="1354" y="1282"/>
                  </a:lnTo>
                  <a:lnTo>
                    <a:pt x="1394" y="1277"/>
                  </a:lnTo>
                  <a:lnTo>
                    <a:pt x="1376" y="1312"/>
                  </a:lnTo>
                  <a:lnTo>
                    <a:pt x="1414" y="1302"/>
                  </a:lnTo>
                  <a:lnTo>
                    <a:pt x="1401" y="1339"/>
                  </a:lnTo>
                  <a:lnTo>
                    <a:pt x="1438" y="1324"/>
                  </a:lnTo>
                  <a:lnTo>
                    <a:pt x="1430" y="1363"/>
                  </a:lnTo>
                  <a:lnTo>
                    <a:pt x="1464" y="1343"/>
                  </a:lnTo>
                  <a:lnTo>
                    <a:pt x="1461" y="1383"/>
                  </a:lnTo>
                  <a:lnTo>
                    <a:pt x="1493" y="1359"/>
                  </a:lnTo>
                  <a:lnTo>
                    <a:pt x="1494" y="1399"/>
                  </a:lnTo>
                  <a:lnTo>
                    <a:pt x="1523" y="1371"/>
                  </a:lnTo>
                  <a:lnTo>
                    <a:pt x="1530" y="1410"/>
                  </a:lnTo>
                  <a:lnTo>
                    <a:pt x="1554" y="1379"/>
                  </a:lnTo>
                  <a:lnTo>
                    <a:pt x="1566" y="1417"/>
                  </a:lnTo>
                  <a:lnTo>
                    <a:pt x="1587" y="1383"/>
                  </a:lnTo>
                  <a:lnTo>
                    <a:pt x="1603" y="1419"/>
                  </a:lnTo>
                  <a:lnTo>
                    <a:pt x="1619" y="1383"/>
                  </a:lnTo>
                  <a:lnTo>
                    <a:pt x="1640" y="1417"/>
                  </a:lnTo>
                  <a:lnTo>
                    <a:pt x="1651" y="1379"/>
                  </a:lnTo>
                  <a:lnTo>
                    <a:pt x="1676" y="1410"/>
                  </a:lnTo>
                  <a:lnTo>
                    <a:pt x="1683" y="1371"/>
                  </a:lnTo>
                  <a:lnTo>
                    <a:pt x="1711" y="1399"/>
                  </a:lnTo>
                  <a:lnTo>
                    <a:pt x="1713" y="1359"/>
                  </a:lnTo>
                  <a:lnTo>
                    <a:pt x="1745" y="1383"/>
                  </a:lnTo>
                  <a:lnTo>
                    <a:pt x="1742" y="1343"/>
                  </a:lnTo>
                  <a:lnTo>
                    <a:pt x="1776" y="1363"/>
                  </a:lnTo>
                  <a:lnTo>
                    <a:pt x="1768" y="1324"/>
                  </a:lnTo>
                  <a:lnTo>
                    <a:pt x="1805" y="1339"/>
                  </a:lnTo>
                  <a:lnTo>
                    <a:pt x="1792" y="1302"/>
                  </a:lnTo>
                  <a:lnTo>
                    <a:pt x="1830" y="1312"/>
                  </a:lnTo>
                  <a:lnTo>
                    <a:pt x="1812" y="1277"/>
                  </a:lnTo>
                  <a:lnTo>
                    <a:pt x="1852" y="1282"/>
                  </a:lnTo>
                  <a:lnTo>
                    <a:pt x="1830" y="1249"/>
                  </a:lnTo>
                  <a:lnTo>
                    <a:pt x="1870" y="1250"/>
                  </a:lnTo>
                  <a:lnTo>
                    <a:pt x="1844" y="1220"/>
                  </a:lnTo>
                  <a:lnTo>
                    <a:pt x="1883" y="1216"/>
                  </a:lnTo>
                  <a:lnTo>
                    <a:pt x="1854" y="1189"/>
                  </a:lnTo>
                  <a:lnTo>
                    <a:pt x="1892" y="1180"/>
                  </a:lnTo>
                  <a:lnTo>
                    <a:pt x="1860" y="1157"/>
                  </a:lnTo>
                  <a:lnTo>
                    <a:pt x="1897" y="1143"/>
                  </a:lnTo>
                  <a:lnTo>
                    <a:pt x="1862" y="1125"/>
                  </a:lnTo>
                  <a:lnTo>
                    <a:pt x="1897" y="1106"/>
                  </a:lnTo>
                  <a:lnTo>
                    <a:pt x="1860" y="1092"/>
                  </a:lnTo>
                  <a:lnTo>
                    <a:pt x="1892" y="1069"/>
                  </a:lnTo>
                  <a:lnTo>
                    <a:pt x="1854" y="1060"/>
                  </a:lnTo>
                  <a:lnTo>
                    <a:pt x="1883" y="1033"/>
                  </a:lnTo>
                  <a:lnTo>
                    <a:pt x="1844" y="1029"/>
                  </a:lnTo>
                  <a:lnTo>
                    <a:pt x="1870" y="999"/>
                  </a:lnTo>
                  <a:lnTo>
                    <a:pt x="1830" y="1000"/>
                  </a:lnTo>
                  <a:lnTo>
                    <a:pt x="1852" y="967"/>
                  </a:lnTo>
                  <a:lnTo>
                    <a:pt x="1812" y="972"/>
                  </a:lnTo>
                  <a:lnTo>
                    <a:pt x="1830" y="937"/>
                  </a:lnTo>
                  <a:lnTo>
                    <a:pt x="1792" y="947"/>
                  </a:lnTo>
                  <a:lnTo>
                    <a:pt x="1805" y="910"/>
                  </a:lnTo>
                  <a:lnTo>
                    <a:pt x="1768" y="925"/>
                  </a:lnTo>
                  <a:lnTo>
                    <a:pt x="1776" y="886"/>
                  </a:lnTo>
                  <a:lnTo>
                    <a:pt x="1742" y="906"/>
                  </a:lnTo>
                  <a:lnTo>
                    <a:pt x="1745" y="866"/>
                  </a:lnTo>
                  <a:lnTo>
                    <a:pt x="1713" y="890"/>
                  </a:lnTo>
                  <a:lnTo>
                    <a:pt x="1711" y="850"/>
                  </a:lnTo>
                  <a:lnTo>
                    <a:pt x="1683" y="878"/>
                  </a:lnTo>
                  <a:lnTo>
                    <a:pt x="1676" y="839"/>
                  </a:lnTo>
                  <a:lnTo>
                    <a:pt x="1651" y="870"/>
                  </a:lnTo>
                  <a:lnTo>
                    <a:pt x="1640" y="832"/>
                  </a:lnTo>
                  <a:lnTo>
                    <a:pt x="1619" y="866"/>
                  </a:lnTo>
                  <a:lnTo>
                    <a:pt x="1603" y="830"/>
                  </a:lnTo>
                  <a:close/>
                  <a:moveTo>
                    <a:pt x="1287" y="1613"/>
                  </a:moveTo>
                  <a:cubicBezTo>
                    <a:pt x="1286" y="1616"/>
                    <a:pt x="1285" y="1618"/>
                    <a:pt x="1284" y="1620"/>
                  </a:cubicBezTo>
                  <a:lnTo>
                    <a:pt x="1286" y="1620"/>
                  </a:lnTo>
                  <a:lnTo>
                    <a:pt x="1261" y="1690"/>
                  </a:lnTo>
                  <a:lnTo>
                    <a:pt x="1394" y="1671"/>
                  </a:lnTo>
                  <a:lnTo>
                    <a:pt x="1465" y="1776"/>
                  </a:lnTo>
                  <a:lnTo>
                    <a:pt x="1509" y="1651"/>
                  </a:lnTo>
                  <a:lnTo>
                    <a:pt x="1510" y="1652"/>
                  </a:lnTo>
                  <a:lnTo>
                    <a:pt x="1512" y="1646"/>
                  </a:lnTo>
                  <a:lnTo>
                    <a:pt x="1511" y="1645"/>
                  </a:lnTo>
                  <a:lnTo>
                    <a:pt x="1585" y="1438"/>
                  </a:lnTo>
                  <a:lnTo>
                    <a:pt x="1579" y="1424"/>
                  </a:lnTo>
                  <a:lnTo>
                    <a:pt x="1556" y="1461"/>
                  </a:lnTo>
                  <a:lnTo>
                    <a:pt x="1544" y="1419"/>
                  </a:lnTo>
                  <a:lnTo>
                    <a:pt x="1516" y="1454"/>
                  </a:lnTo>
                  <a:lnTo>
                    <a:pt x="1509" y="1410"/>
                  </a:lnTo>
                  <a:lnTo>
                    <a:pt x="1477" y="1441"/>
                  </a:lnTo>
                  <a:lnTo>
                    <a:pt x="1475" y="1397"/>
                  </a:lnTo>
                  <a:lnTo>
                    <a:pt x="1440" y="1424"/>
                  </a:lnTo>
                  <a:lnTo>
                    <a:pt x="1444" y="1380"/>
                  </a:lnTo>
                  <a:lnTo>
                    <a:pt x="1406" y="1402"/>
                  </a:lnTo>
                  <a:lnTo>
                    <a:pt x="1415" y="1359"/>
                  </a:lnTo>
                  <a:lnTo>
                    <a:pt x="1374" y="1376"/>
                  </a:lnTo>
                  <a:lnTo>
                    <a:pt x="1389" y="1334"/>
                  </a:lnTo>
                  <a:lnTo>
                    <a:pt x="1386" y="1335"/>
                  </a:lnTo>
                  <a:lnTo>
                    <a:pt x="1308" y="1556"/>
                  </a:lnTo>
                  <a:cubicBezTo>
                    <a:pt x="1307" y="1559"/>
                    <a:pt x="1306" y="1561"/>
                    <a:pt x="1305" y="1564"/>
                  </a:cubicBezTo>
                  <a:lnTo>
                    <a:pt x="1306" y="1564"/>
                  </a:lnTo>
                  <a:lnTo>
                    <a:pt x="1288" y="1613"/>
                  </a:lnTo>
                  <a:lnTo>
                    <a:pt x="1287" y="1613"/>
                  </a:lnTo>
                  <a:close/>
                  <a:moveTo>
                    <a:pt x="1852" y="1310"/>
                  </a:moveTo>
                  <a:lnTo>
                    <a:pt x="1829" y="1306"/>
                  </a:lnTo>
                  <a:lnTo>
                    <a:pt x="1848" y="1346"/>
                  </a:lnTo>
                  <a:lnTo>
                    <a:pt x="1806" y="1334"/>
                  </a:lnTo>
                  <a:lnTo>
                    <a:pt x="1820" y="1376"/>
                  </a:lnTo>
                  <a:lnTo>
                    <a:pt x="1780" y="1359"/>
                  </a:lnTo>
                  <a:lnTo>
                    <a:pt x="1789" y="1402"/>
                  </a:lnTo>
                  <a:lnTo>
                    <a:pt x="1751" y="1380"/>
                  </a:lnTo>
                  <a:lnTo>
                    <a:pt x="1754" y="1424"/>
                  </a:lnTo>
                  <a:lnTo>
                    <a:pt x="1719" y="1397"/>
                  </a:lnTo>
                  <a:lnTo>
                    <a:pt x="1717" y="1441"/>
                  </a:lnTo>
                  <a:lnTo>
                    <a:pt x="1686" y="1410"/>
                  </a:lnTo>
                  <a:lnTo>
                    <a:pt x="1678" y="1454"/>
                  </a:lnTo>
                  <a:lnTo>
                    <a:pt x="1664" y="1436"/>
                  </a:lnTo>
                  <a:lnTo>
                    <a:pt x="1724" y="1611"/>
                  </a:lnTo>
                  <a:lnTo>
                    <a:pt x="1724" y="1611"/>
                  </a:lnTo>
                  <a:lnTo>
                    <a:pt x="1728" y="1623"/>
                  </a:lnTo>
                  <a:lnTo>
                    <a:pt x="1774" y="1760"/>
                  </a:lnTo>
                  <a:lnTo>
                    <a:pt x="1850" y="1653"/>
                  </a:lnTo>
                  <a:lnTo>
                    <a:pt x="1978" y="1676"/>
                  </a:lnTo>
                  <a:lnTo>
                    <a:pt x="1852" y="1310"/>
                  </a:lnTo>
                  <a:close/>
                  <a:moveTo>
                    <a:pt x="1603" y="906"/>
                  </a:moveTo>
                  <a:cubicBezTo>
                    <a:pt x="1543" y="906"/>
                    <a:pt x="1488" y="931"/>
                    <a:pt x="1449" y="970"/>
                  </a:cubicBezTo>
                  <a:cubicBezTo>
                    <a:pt x="1409" y="1010"/>
                    <a:pt x="1385" y="1064"/>
                    <a:pt x="1385" y="1125"/>
                  </a:cubicBezTo>
                  <a:cubicBezTo>
                    <a:pt x="1385" y="1185"/>
                    <a:pt x="1409" y="1239"/>
                    <a:pt x="1449" y="1279"/>
                  </a:cubicBezTo>
                  <a:cubicBezTo>
                    <a:pt x="1488" y="1318"/>
                    <a:pt x="1543" y="1343"/>
                    <a:pt x="1603" y="1343"/>
                  </a:cubicBezTo>
                  <a:cubicBezTo>
                    <a:pt x="1663" y="1343"/>
                    <a:pt x="1718" y="1318"/>
                    <a:pt x="1757" y="1279"/>
                  </a:cubicBezTo>
                  <a:cubicBezTo>
                    <a:pt x="1797" y="1239"/>
                    <a:pt x="1821" y="1185"/>
                    <a:pt x="1821" y="1125"/>
                  </a:cubicBezTo>
                  <a:cubicBezTo>
                    <a:pt x="1821" y="1064"/>
                    <a:pt x="1797" y="1010"/>
                    <a:pt x="1757" y="970"/>
                  </a:cubicBezTo>
                  <a:cubicBezTo>
                    <a:pt x="1718" y="931"/>
                    <a:pt x="1663" y="906"/>
                    <a:pt x="1603" y="906"/>
                  </a:cubicBezTo>
                  <a:close/>
                  <a:moveTo>
                    <a:pt x="1749" y="978"/>
                  </a:moveTo>
                  <a:cubicBezTo>
                    <a:pt x="1712" y="941"/>
                    <a:pt x="1660" y="918"/>
                    <a:pt x="1603" y="918"/>
                  </a:cubicBezTo>
                  <a:cubicBezTo>
                    <a:pt x="1546" y="918"/>
                    <a:pt x="1494" y="941"/>
                    <a:pt x="1457" y="978"/>
                  </a:cubicBezTo>
                  <a:cubicBezTo>
                    <a:pt x="1419" y="1016"/>
                    <a:pt x="1396" y="1067"/>
                    <a:pt x="1396" y="1125"/>
                  </a:cubicBezTo>
                  <a:cubicBezTo>
                    <a:pt x="1396" y="1182"/>
                    <a:pt x="1419" y="1233"/>
                    <a:pt x="1457" y="1271"/>
                  </a:cubicBezTo>
                  <a:cubicBezTo>
                    <a:pt x="1494" y="1308"/>
                    <a:pt x="1546" y="1331"/>
                    <a:pt x="1603" y="1331"/>
                  </a:cubicBezTo>
                  <a:cubicBezTo>
                    <a:pt x="1660" y="1331"/>
                    <a:pt x="1712" y="1308"/>
                    <a:pt x="1749" y="1271"/>
                  </a:cubicBezTo>
                  <a:cubicBezTo>
                    <a:pt x="1787" y="1233"/>
                    <a:pt x="1810" y="1182"/>
                    <a:pt x="1810" y="1125"/>
                  </a:cubicBezTo>
                  <a:cubicBezTo>
                    <a:pt x="1810" y="1067"/>
                    <a:pt x="1787" y="1016"/>
                    <a:pt x="1749" y="978"/>
                  </a:cubicBezTo>
                  <a:close/>
                  <a:moveTo>
                    <a:pt x="204" y="199"/>
                  </a:moveTo>
                  <a:lnTo>
                    <a:pt x="204" y="1212"/>
                  </a:lnTo>
                  <a:lnTo>
                    <a:pt x="1308" y="1212"/>
                  </a:lnTo>
                  <a:lnTo>
                    <a:pt x="1326" y="1196"/>
                  </a:lnTo>
                  <a:lnTo>
                    <a:pt x="1283" y="1186"/>
                  </a:lnTo>
                  <a:lnTo>
                    <a:pt x="1319" y="1160"/>
                  </a:lnTo>
                  <a:lnTo>
                    <a:pt x="1278" y="1145"/>
                  </a:lnTo>
                  <a:lnTo>
                    <a:pt x="1317" y="1125"/>
                  </a:lnTo>
                  <a:lnTo>
                    <a:pt x="1278" y="1104"/>
                  </a:lnTo>
                  <a:lnTo>
                    <a:pt x="1319" y="1089"/>
                  </a:lnTo>
                  <a:lnTo>
                    <a:pt x="1283" y="1064"/>
                  </a:lnTo>
                  <a:lnTo>
                    <a:pt x="1326" y="1053"/>
                  </a:lnTo>
                  <a:lnTo>
                    <a:pt x="1293" y="1024"/>
                  </a:lnTo>
                  <a:lnTo>
                    <a:pt x="1337" y="1019"/>
                  </a:lnTo>
                  <a:lnTo>
                    <a:pt x="1308" y="986"/>
                  </a:lnTo>
                  <a:lnTo>
                    <a:pt x="1352" y="987"/>
                  </a:lnTo>
                  <a:lnTo>
                    <a:pt x="1328" y="950"/>
                  </a:lnTo>
                  <a:lnTo>
                    <a:pt x="1372" y="956"/>
                  </a:lnTo>
                  <a:lnTo>
                    <a:pt x="1352" y="917"/>
                  </a:lnTo>
                  <a:lnTo>
                    <a:pt x="1394" y="929"/>
                  </a:lnTo>
                  <a:lnTo>
                    <a:pt x="1380" y="887"/>
                  </a:lnTo>
                  <a:lnTo>
                    <a:pt x="1421" y="904"/>
                  </a:lnTo>
                  <a:lnTo>
                    <a:pt x="1412" y="861"/>
                  </a:lnTo>
                  <a:lnTo>
                    <a:pt x="1450" y="883"/>
                  </a:lnTo>
                  <a:lnTo>
                    <a:pt x="1446" y="839"/>
                  </a:lnTo>
                  <a:lnTo>
                    <a:pt x="1481" y="866"/>
                  </a:lnTo>
                  <a:lnTo>
                    <a:pt x="1483" y="822"/>
                  </a:lnTo>
                  <a:lnTo>
                    <a:pt x="1515" y="853"/>
                  </a:lnTo>
                  <a:lnTo>
                    <a:pt x="1522" y="809"/>
                  </a:lnTo>
                  <a:lnTo>
                    <a:pt x="1549" y="844"/>
                  </a:lnTo>
                  <a:lnTo>
                    <a:pt x="1562" y="801"/>
                  </a:lnTo>
                  <a:lnTo>
                    <a:pt x="1585" y="839"/>
                  </a:lnTo>
                  <a:lnTo>
                    <a:pt x="1603" y="799"/>
                  </a:lnTo>
                  <a:lnTo>
                    <a:pt x="1621" y="839"/>
                  </a:lnTo>
                  <a:lnTo>
                    <a:pt x="1644" y="801"/>
                  </a:lnTo>
                  <a:lnTo>
                    <a:pt x="1657" y="844"/>
                  </a:lnTo>
                  <a:lnTo>
                    <a:pt x="1684" y="809"/>
                  </a:lnTo>
                  <a:lnTo>
                    <a:pt x="1691" y="853"/>
                  </a:lnTo>
                  <a:lnTo>
                    <a:pt x="1723" y="822"/>
                  </a:lnTo>
                  <a:lnTo>
                    <a:pt x="1725" y="866"/>
                  </a:lnTo>
                  <a:lnTo>
                    <a:pt x="1760" y="839"/>
                  </a:lnTo>
                  <a:lnTo>
                    <a:pt x="1756" y="883"/>
                  </a:lnTo>
                  <a:lnTo>
                    <a:pt x="1794" y="861"/>
                  </a:lnTo>
                  <a:lnTo>
                    <a:pt x="1785" y="904"/>
                  </a:lnTo>
                  <a:lnTo>
                    <a:pt x="1826" y="887"/>
                  </a:lnTo>
                  <a:lnTo>
                    <a:pt x="1811" y="929"/>
                  </a:lnTo>
                  <a:lnTo>
                    <a:pt x="1828" y="924"/>
                  </a:lnTo>
                  <a:lnTo>
                    <a:pt x="1828" y="199"/>
                  </a:lnTo>
                  <a:lnTo>
                    <a:pt x="204" y="199"/>
                  </a:lnTo>
                  <a:close/>
                  <a:moveTo>
                    <a:pt x="305" y="1109"/>
                  </a:moveTo>
                  <a:lnTo>
                    <a:pt x="305" y="1144"/>
                  </a:lnTo>
                  <a:lnTo>
                    <a:pt x="611" y="1144"/>
                  </a:lnTo>
                  <a:lnTo>
                    <a:pt x="611" y="1109"/>
                  </a:lnTo>
                  <a:lnTo>
                    <a:pt x="305" y="1109"/>
                  </a:lnTo>
                  <a:close/>
                  <a:moveTo>
                    <a:pt x="798" y="1109"/>
                  </a:moveTo>
                  <a:lnTo>
                    <a:pt x="798" y="1144"/>
                  </a:lnTo>
                  <a:lnTo>
                    <a:pt x="1104" y="1144"/>
                  </a:lnTo>
                  <a:lnTo>
                    <a:pt x="1104" y="1109"/>
                  </a:lnTo>
                  <a:lnTo>
                    <a:pt x="798" y="1109"/>
                  </a:lnTo>
                  <a:close/>
                  <a:moveTo>
                    <a:pt x="398" y="478"/>
                  </a:moveTo>
                  <a:lnTo>
                    <a:pt x="398" y="510"/>
                  </a:lnTo>
                  <a:lnTo>
                    <a:pt x="1633" y="510"/>
                  </a:lnTo>
                  <a:lnTo>
                    <a:pt x="1633" y="478"/>
                  </a:lnTo>
                  <a:lnTo>
                    <a:pt x="398" y="478"/>
                  </a:lnTo>
                  <a:close/>
                  <a:moveTo>
                    <a:pt x="398" y="383"/>
                  </a:moveTo>
                  <a:lnTo>
                    <a:pt x="398" y="417"/>
                  </a:lnTo>
                  <a:lnTo>
                    <a:pt x="1633" y="417"/>
                  </a:lnTo>
                  <a:lnTo>
                    <a:pt x="1633" y="383"/>
                  </a:lnTo>
                  <a:lnTo>
                    <a:pt x="398" y="383"/>
                  </a:lnTo>
                  <a:close/>
                  <a:moveTo>
                    <a:pt x="398" y="560"/>
                  </a:moveTo>
                  <a:lnTo>
                    <a:pt x="398" y="594"/>
                  </a:lnTo>
                  <a:lnTo>
                    <a:pt x="1633" y="594"/>
                  </a:lnTo>
                  <a:lnTo>
                    <a:pt x="1633" y="560"/>
                  </a:lnTo>
                  <a:lnTo>
                    <a:pt x="398" y="560"/>
                  </a:lnTo>
                  <a:close/>
                  <a:moveTo>
                    <a:pt x="398" y="737"/>
                  </a:moveTo>
                  <a:lnTo>
                    <a:pt x="398" y="770"/>
                  </a:lnTo>
                  <a:lnTo>
                    <a:pt x="1382" y="770"/>
                  </a:lnTo>
                  <a:lnTo>
                    <a:pt x="1382" y="737"/>
                  </a:lnTo>
                  <a:lnTo>
                    <a:pt x="398" y="737"/>
                  </a:lnTo>
                  <a:close/>
                  <a:moveTo>
                    <a:pt x="398" y="648"/>
                  </a:moveTo>
                  <a:lnTo>
                    <a:pt x="398" y="682"/>
                  </a:lnTo>
                  <a:lnTo>
                    <a:pt x="1380" y="682"/>
                  </a:lnTo>
                  <a:lnTo>
                    <a:pt x="1380" y="648"/>
                  </a:lnTo>
                  <a:lnTo>
                    <a:pt x="398" y="648"/>
                  </a:lnTo>
                  <a:close/>
                </a:path>
              </a:pathLst>
            </a:custGeom>
            <a:solidFill>
              <a:srgbClr val="B72B2A"/>
            </a:solidFill>
            <a:ln>
              <a:noFill/>
            </a:ln>
          </p:spPr>
          <p:txBody>
            <a:bodyPr vert="horz" wrap="square" lIns="91440" tIns="45720" rIns="91440" bIns="45720" numCol="1" anchor="t" anchorCtr="0" compatLnSpc="1"/>
            <a:lstStyle/>
            <a:p>
              <a:endParaRPr lang="zh-CN" altLang="en-US"/>
            </a:p>
          </p:txBody>
        </p:sp>
      </p:grpSp>
      <p:grpSp>
        <p:nvGrpSpPr>
          <p:cNvPr id="20" name="组合 19"/>
          <p:cNvGrpSpPr/>
          <p:nvPr/>
        </p:nvGrpSpPr>
        <p:grpSpPr>
          <a:xfrm>
            <a:off x="566357" y="544115"/>
            <a:ext cx="945318" cy="866982"/>
            <a:chOff x="827849" y="781760"/>
            <a:chExt cx="2346062" cy="2151650"/>
          </a:xfrm>
        </p:grpSpPr>
        <p:sp>
          <p:nvSpPr>
            <p:cNvPr id="21" name="任意多边形 20"/>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2" name="任意多边形 21"/>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3" name="组合 22"/>
            <p:cNvGrpSpPr/>
            <p:nvPr/>
          </p:nvGrpSpPr>
          <p:grpSpPr>
            <a:xfrm>
              <a:off x="828891" y="839449"/>
              <a:ext cx="2345020" cy="2023672"/>
              <a:chOff x="1193811" y="839449"/>
              <a:chExt cx="2345020" cy="2023672"/>
            </a:xfrm>
          </p:grpSpPr>
          <p:sp>
            <p:nvSpPr>
              <p:cNvPr id="24" name="圆角矩形 23"/>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5"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02</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26"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27"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工作成效</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28"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750"/>
                                            <p:tgtEl>
                                              <p:spTgt spid="27"/>
                                            </p:tgtEl>
                                          </p:cBhvr>
                                        </p:animEffect>
                                        <p:anim calcmode="lin" valueType="num">
                                          <p:cBhvr>
                                            <p:cTn id="8" dur="750" fill="hold"/>
                                            <p:tgtEl>
                                              <p:spTgt spid="27"/>
                                            </p:tgtEl>
                                            <p:attrNameLst>
                                              <p:attrName>ppt_x</p:attrName>
                                            </p:attrNameLst>
                                          </p:cBhvr>
                                          <p:tavLst>
                                            <p:tav tm="0">
                                              <p:val>
                                                <p:strVal val="#ppt_x"/>
                                              </p:val>
                                            </p:tav>
                                            <p:tav tm="100000">
                                              <p:val>
                                                <p:strVal val="#ppt_x"/>
                                              </p:val>
                                            </p:tav>
                                          </p:tavLst>
                                        </p:anim>
                                        <p:anim calcmode="lin" valueType="num">
                                          <p:cBhvr>
                                            <p:cTn id="9" dur="750" fill="hold"/>
                                            <p:tgtEl>
                                              <p:spTgt spid="2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750"/>
                                            <p:tgtEl>
                                              <p:spTgt spid="28"/>
                                            </p:tgtEl>
                                          </p:cBhvr>
                                        </p:animEffect>
                                        <p:anim calcmode="lin" valueType="num">
                                          <p:cBhvr>
                                            <p:cTn id="13" dur="750" fill="hold"/>
                                            <p:tgtEl>
                                              <p:spTgt spid="28"/>
                                            </p:tgtEl>
                                            <p:attrNameLst>
                                              <p:attrName>ppt_x</p:attrName>
                                            </p:attrNameLst>
                                          </p:cBhvr>
                                          <p:tavLst>
                                            <p:tav tm="0">
                                              <p:val>
                                                <p:strVal val="#ppt_x"/>
                                              </p:val>
                                            </p:tav>
                                            <p:tav tm="100000">
                                              <p:val>
                                                <p:strVal val="#ppt_x"/>
                                              </p:val>
                                            </p:tav>
                                          </p:tavLst>
                                        </p:anim>
                                        <p:anim calcmode="lin" valueType="num">
                                          <p:cBhvr>
                                            <p:cTn id="14" dur="750" fill="hold"/>
                                            <p:tgtEl>
                                              <p:spTgt spid="28"/>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40000">
                                          <p:cBhvr additive="base">
                                            <p:cTn id="17" dur="1000" fill="hold"/>
                                            <p:tgtEl>
                                              <p:spTgt spid="20"/>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4" presetClass="entr" presetSubtype="10"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randombar(horizontal)">
                                          <p:cBhvr>
                                            <p:cTn id="22" dur="500"/>
                                            <p:tgtEl>
                                              <p:spTgt spid="51"/>
                                            </p:tgtEl>
                                          </p:cBhvr>
                                        </p:animEffect>
                                      </p:childTnLst>
                                    </p:cTn>
                                  </p:par>
                                </p:childTnLst>
                              </p:cTn>
                            </p:par>
                            <p:par>
                              <p:cTn id="23" fill="hold">
                                <p:stCondLst>
                                  <p:cond delay="1500"/>
                                </p:stCondLst>
                                <p:childTnLst>
                                  <p:par>
                                    <p:cTn id="24" presetID="2" presetClass="entr" presetSubtype="2" fill="hold" grpId="0" nodeType="afterEffect">
                                      <p:stCondLst>
                                        <p:cond delay="0"/>
                                      </p:stCondLst>
                                      <p:childTnLst>
                                        <p:set>
                                          <p:cBhvr>
                                            <p:cTn id="25" dur="1" fill="hold">
                                              <p:stCondLst>
                                                <p:cond delay="0"/>
                                              </p:stCondLst>
                                            </p:cTn>
                                            <p:tgtEl>
                                              <p:spTgt spid="66"/>
                                            </p:tgtEl>
                                            <p:attrNameLst>
                                              <p:attrName>style.visibility</p:attrName>
                                            </p:attrNameLst>
                                          </p:cBhvr>
                                          <p:to>
                                            <p:strVal val="visible"/>
                                          </p:to>
                                        </p:set>
                                        <p:anim calcmode="lin" valueType="num">
                                          <p:cBhvr additive="base">
                                            <p:cTn id="26" dur="500" fill="hold"/>
                                            <p:tgtEl>
                                              <p:spTgt spid="66"/>
                                            </p:tgtEl>
                                            <p:attrNameLst>
                                              <p:attrName>ppt_x</p:attrName>
                                            </p:attrNameLst>
                                          </p:cBhvr>
                                          <p:tavLst>
                                            <p:tav tm="0">
                                              <p:val>
                                                <p:strVal val="1+#ppt_w/2"/>
                                              </p:val>
                                            </p:tav>
                                            <p:tav tm="100000">
                                              <p:val>
                                                <p:strVal val="#ppt_x"/>
                                              </p:val>
                                            </p:tav>
                                          </p:tavLst>
                                        </p:anim>
                                        <p:anim calcmode="lin" valueType="num">
                                          <p:cBhvr additive="base">
                                            <p:cTn id="27" dur="500" fill="hold"/>
                                            <p:tgtEl>
                                              <p:spTgt spid="66"/>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1+#ppt_w/2"/>
                                              </p:val>
                                            </p:tav>
                                            <p:tav tm="100000">
                                              <p:val>
                                                <p:strVal val="#ppt_x"/>
                                              </p:val>
                                            </p:tav>
                                          </p:tavLst>
                                        </p:anim>
                                        <p:anim calcmode="lin" valueType="num">
                                          <p:cBhvr additive="base">
                                            <p:cTn id="31" dur="500" fill="hold"/>
                                            <p:tgtEl>
                                              <p:spTgt spid="53"/>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500" fill="hold"/>
                                            <p:tgtEl>
                                              <p:spTgt spid="67"/>
                                            </p:tgtEl>
                                            <p:attrNameLst>
                                              <p:attrName>ppt_x</p:attrName>
                                            </p:attrNameLst>
                                          </p:cBhvr>
                                          <p:tavLst>
                                            <p:tav tm="0">
                                              <p:val>
                                                <p:strVal val="1+#ppt_w/2"/>
                                              </p:val>
                                            </p:tav>
                                            <p:tav tm="100000">
                                              <p:val>
                                                <p:strVal val="#ppt_x"/>
                                              </p:val>
                                            </p:tav>
                                          </p:tavLst>
                                        </p:anim>
                                        <p:anim calcmode="lin" valueType="num">
                                          <p:cBhvr additive="base">
                                            <p:cTn id="35" dur="500" fill="hold"/>
                                            <p:tgtEl>
                                              <p:spTgt spid="6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56"/>
                                            </p:tgtEl>
                                            <p:attrNameLst>
                                              <p:attrName>style.visibility</p:attrName>
                                            </p:attrNameLst>
                                          </p:cBhvr>
                                          <p:to>
                                            <p:strVal val="visible"/>
                                          </p:to>
                                        </p:set>
                                        <p:anim calcmode="lin" valueType="num">
                                          <p:cBhvr additive="base">
                                            <p:cTn id="38" dur="500" fill="hold"/>
                                            <p:tgtEl>
                                              <p:spTgt spid="56"/>
                                            </p:tgtEl>
                                            <p:attrNameLst>
                                              <p:attrName>ppt_x</p:attrName>
                                            </p:attrNameLst>
                                          </p:cBhvr>
                                          <p:tavLst>
                                            <p:tav tm="0">
                                              <p:val>
                                                <p:strVal val="1+#ppt_w/2"/>
                                              </p:val>
                                            </p:tav>
                                            <p:tav tm="100000">
                                              <p:val>
                                                <p:strVal val="#ppt_x"/>
                                              </p:val>
                                            </p:tav>
                                          </p:tavLst>
                                        </p:anim>
                                        <p:anim calcmode="lin" valueType="num">
                                          <p:cBhvr additive="base">
                                            <p:cTn id="39" dur="500" fill="hold"/>
                                            <p:tgtEl>
                                              <p:spTgt spid="56"/>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68"/>
                                            </p:tgtEl>
                                            <p:attrNameLst>
                                              <p:attrName>style.visibility</p:attrName>
                                            </p:attrNameLst>
                                          </p:cBhvr>
                                          <p:to>
                                            <p:strVal val="visible"/>
                                          </p:to>
                                        </p:set>
                                        <p:anim calcmode="lin" valueType="num">
                                          <p:cBhvr additive="base">
                                            <p:cTn id="42" dur="500" fill="hold"/>
                                            <p:tgtEl>
                                              <p:spTgt spid="68"/>
                                            </p:tgtEl>
                                            <p:attrNameLst>
                                              <p:attrName>ppt_x</p:attrName>
                                            </p:attrNameLst>
                                          </p:cBhvr>
                                          <p:tavLst>
                                            <p:tav tm="0">
                                              <p:val>
                                                <p:strVal val="1+#ppt_w/2"/>
                                              </p:val>
                                            </p:tav>
                                            <p:tav tm="100000">
                                              <p:val>
                                                <p:strVal val="#ppt_x"/>
                                              </p:val>
                                            </p:tav>
                                          </p:tavLst>
                                        </p:anim>
                                        <p:anim calcmode="lin" valueType="num">
                                          <p:cBhvr additive="base">
                                            <p:cTn id="43" dur="500" fill="hold"/>
                                            <p:tgtEl>
                                              <p:spTgt spid="68"/>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additive="base">
                                            <p:cTn id="46" dur="500" fill="hold"/>
                                            <p:tgtEl>
                                              <p:spTgt spid="59"/>
                                            </p:tgtEl>
                                            <p:attrNameLst>
                                              <p:attrName>ppt_x</p:attrName>
                                            </p:attrNameLst>
                                          </p:cBhvr>
                                          <p:tavLst>
                                            <p:tav tm="0">
                                              <p:val>
                                                <p:strVal val="1+#ppt_w/2"/>
                                              </p:val>
                                            </p:tav>
                                            <p:tav tm="100000">
                                              <p:val>
                                                <p:strVal val="#ppt_x"/>
                                              </p:val>
                                            </p:tav>
                                          </p:tavLst>
                                        </p:anim>
                                        <p:anim calcmode="lin" valueType="num">
                                          <p:cBhvr additive="base">
                                            <p:cTn id="47" dur="500" fill="hold"/>
                                            <p:tgtEl>
                                              <p:spTgt spid="59"/>
                                            </p:tgtEl>
                                            <p:attrNameLst>
                                              <p:attrName>ppt_y</p:attrName>
                                            </p:attrNameLst>
                                          </p:cBhvr>
                                          <p:tavLst>
                                            <p:tav tm="0">
                                              <p:val>
                                                <p:strVal val="#ppt_y"/>
                                              </p:val>
                                            </p:tav>
                                            <p:tav tm="100000">
                                              <p:val>
                                                <p:strVal val="#ppt_y"/>
                                              </p:val>
                                            </p:tav>
                                          </p:tavLst>
                                        </p:anim>
                                      </p:childTnLst>
                                    </p:cTn>
                                  </p:par>
                                </p:childTnLst>
                              </p:cTn>
                            </p:par>
                            <p:par>
                              <p:cTn id="48" fill="hold">
                                <p:stCondLst>
                                  <p:cond delay="2000"/>
                                </p:stCondLst>
                                <p:childTnLst>
                                  <p:par>
                                    <p:cTn id="49" presetID="2" presetClass="entr" presetSubtype="4"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500" fill="hold"/>
                                            <p:tgtEl>
                                              <p:spTgt spid="3"/>
                                            </p:tgtEl>
                                            <p:attrNameLst>
                                              <p:attrName>ppt_x</p:attrName>
                                            </p:attrNameLst>
                                          </p:cBhvr>
                                          <p:tavLst>
                                            <p:tav tm="0">
                                              <p:val>
                                                <p:strVal val="#ppt_x"/>
                                              </p:val>
                                            </p:tav>
                                            <p:tav tm="100000">
                                              <p:val>
                                                <p:strVal val="#ppt_x"/>
                                              </p:val>
                                            </p:tav>
                                          </p:tavLst>
                                        </p:anim>
                                        <p:anim calcmode="lin" valueType="num">
                                          <p:cBhvr additive="base">
                                            <p:cTn id="5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3" grpId="0"/>
          <p:bldP spid="56" grpId="0"/>
          <p:bldP spid="59" grpId="0"/>
          <p:bldP spid="66" grpId="0" animBg="1"/>
          <p:bldP spid="67" grpId="0" animBg="1"/>
          <p:bldP spid="68" grpId="0" animBg="1"/>
          <p:bldP spid="27" grpId="0"/>
          <p:bldP spid="2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750"/>
                                            <p:tgtEl>
                                              <p:spTgt spid="27"/>
                                            </p:tgtEl>
                                          </p:cBhvr>
                                        </p:animEffect>
                                        <p:anim calcmode="lin" valueType="num">
                                          <p:cBhvr>
                                            <p:cTn id="8" dur="750" fill="hold"/>
                                            <p:tgtEl>
                                              <p:spTgt spid="27"/>
                                            </p:tgtEl>
                                            <p:attrNameLst>
                                              <p:attrName>ppt_x</p:attrName>
                                            </p:attrNameLst>
                                          </p:cBhvr>
                                          <p:tavLst>
                                            <p:tav tm="0">
                                              <p:val>
                                                <p:strVal val="#ppt_x"/>
                                              </p:val>
                                            </p:tav>
                                            <p:tav tm="100000">
                                              <p:val>
                                                <p:strVal val="#ppt_x"/>
                                              </p:val>
                                            </p:tav>
                                          </p:tavLst>
                                        </p:anim>
                                        <p:anim calcmode="lin" valueType="num">
                                          <p:cBhvr>
                                            <p:cTn id="9" dur="750" fill="hold"/>
                                            <p:tgtEl>
                                              <p:spTgt spid="2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750"/>
                                            <p:tgtEl>
                                              <p:spTgt spid="28"/>
                                            </p:tgtEl>
                                          </p:cBhvr>
                                        </p:animEffect>
                                        <p:anim calcmode="lin" valueType="num">
                                          <p:cBhvr>
                                            <p:cTn id="13" dur="750" fill="hold"/>
                                            <p:tgtEl>
                                              <p:spTgt spid="28"/>
                                            </p:tgtEl>
                                            <p:attrNameLst>
                                              <p:attrName>ppt_x</p:attrName>
                                            </p:attrNameLst>
                                          </p:cBhvr>
                                          <p:tavLst>
                                            <p:tav tm="0">
                                              <p:val>
                                                <p:strVal val="#ppt_x"/>
                                              </p:val>
                                            </p:tav>
                                            <p:tav tm="100000">
                                              <p:val>
                                                <p:strVal val="#ppt_x"/>
                                              </p:val>
                                            </p:tav>
                                          </p:tavLst>
                                        </p:anim>
                                        <p:anim calcmode="lin" valueType="num">
                                          <p:cBhvr>
                                            <p:cTn id="14" dur="750" fill="hold"/>
                                            <p:tgtEl>
                                              <p:spTgt spid="28"/>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0-#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4" presetClass="entr" presetSubtype="10"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randombar(horizontal)">
                                          <p:cBhvr>
                                            <p:cTn id="22" dur="500"/>
                                            <p:tgtEl>
                                              <p:spTgt spid="51"/>
                                            </p:tgtEl>
                                          </p:cBhvr>
                                        </p:animEffect>
                                      </p:childTnLst>
                                    </p:cTn>
                                  </p:par>
                                </p:childTnLst>
                              </p:cTn>
                            </p:par>
                            <p:par>
                              <p:cTn id="23" fill="hold">
                                <p:stCondLst>
                                  <p:cond delay="1500"/>
                                </p:stCondLst>
                                <p:childTnLst>
                                  <p:par>
                                    <p:cTn id="24" presetID="2" presetClass="entr" presetSubtype="2" fill="hold" grpId="0" nodeType="afterEffect">
                                      <p:stCondLst>
                                        <p:cond delay="0"/>
                                      </p:stCondLst>
                                      <p:childTnLst>
                                        <p:set>
                                          <p:cBhvr>
                                            <p:cTn id="25" dur="1" fill="hold">
                                              <p:stCondLst>
                                                <p:cond delay="0"/>
                                              </p:stCondLst>
                                            </p:cTn>
                                            <p:tgtEl>
                                              <p:spTgt spid="66"/>
                                            </p:tgtEl>
                                            <p:attrNameLst>
                                              <p:attrName>style.visibility</p:attrName>
                                            </p:attrNameLst>
                                          </p:cBhvr>
                                          <p:to>
                                            <p:strVal val="visible"/>
                                          </p:to>
                                        </p:set>
                                        <p:anim calcmode="lin" valueType="num">
                                          <p:cBhvr additive="base">
                                            <p:cTn id="26" dur="500" fill="hold"/>
                                            <p:tgtEl>
                                              <p:spTgt spid="66"/>
                                            </p:tgtEl>
                                            <p:attrNameLst>
                                              <p:attrName>ppt_x</p:attrName>
                                            </p:attrNameLst>
                                          </p:cBhvr>
                                          <p:tavLst>
                                            <p:tav tm="0">
                                              <p:val>
                                                <p:strVal val="1+#ppt_w/2"/>
                                              </p:val>
                                            </p:tav>
                                            <p:tav tm="100000">
                                              <p:val>
                                                <p:strVal val="#ppt_x"/>
                                              </p:val>
                                            </p:tav>
                                          </p:tavLst>
                                        </p:anim>
                                        <p:anim calcmode="lin" valueType="num">
                                          <p:cBhvr additive="base">
                                            <p:cTn id="27" dur="500" fill="hold"/>
                                            <p:tgtEl>
                                              <p:spTgt spid="66"/>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1+#ppt_w/2"/>
                                              </p:val>
                                            </p:tav>
                                            <p:tav tm="100000">
                                              <p:val>
                                                <p:strVal val="#ppt_x"/>
                                              </p:val>
                                            </p:tav>
                                          </p:tavLst>
                                        </p:anim>
                                        <p:anim calcmode="lin" valueType="num">
                                          <p:cBhvr additive="base">
                                            <p:cTn id="31" dur="500" fill="hold"/>
                                            <p:tgtEl>
                                              <p:spTgt spid="53"/>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500" fill="hold"/>
                                            <p:tgtEl>
                                              <p:spTgt spid="67"/>
                                            </p:tgtEl>
                                            <p:attrNameLst>
                                              <p:attrName>ppt_x</p:attrName>
                                            </p:attrNameLst>
                                          </p:cBhvr>
                                          <p:tavLst>
                                            <p:tav tm="0">
                                              <p:val>
                                                <p:strVal val="1+#ppt_w/2"/>
                                              </p:val>
                                            </p:tav>
                                            <p:tav tm="100000">
                                              <p:val>
                                                <p:strVal val="#ppt_x"/>
                                              </p:val>
                                            </p:tav>
                                          </p:tavLst>
                                        </p:anim>
                                        <p:anim calcmode="lin" valueType="num">
                                          <p:cBhvr additive="base">
                                            <p:cTn id="35" dur="500" fill="hold"/>
                                            <p:tgtEl>
                                              <p:spTgt spid="6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56"/>
                                            </p:tgtEl>
                                            <p:attrNameLst>
                                              <p:attrName>style.visibility</p:attrName>
                                            </p:attrNameLst>
                                          </p:cBhvr>
                                          <p:to>
                                            <p:strVal val="visible"/>
                                          </p:to>
                                        </p:set>
                                        <p:anim calcmode="lin" valueType="num">
                                          <p:cBhvr additive="base">
                                            <p:cTn id="38" dur="500" fill="hold"/>
                                            <p:tgtEl>
                                              <p:spTgt spid="56"/>
                                            </p:tgtEl>
                                            <p:attrNameLst>
                                              <p:attrName>ppt_x</p:attrName>
                                            </p:attrNameLst>
                                          </p:cBhvr>
                                          <p:tavLst>
                                            <p:tav tm="0">
                                              <p:val>
                                                <p:strVal val="1+#ppt_w/2"/>
                                              </p:val>
                                            </p:tav>
                                            <p:tav tm="100000">
                                              <p:val>
                                                <p:strVal val="#ppt_x"/>
                                              </p:val>
                                            </p:tav>
                                          </p:tavLst>
                                        </p:anim>
                                        <p:anim calcmode="lin" valueType="num">
                                          <p:cBhvr additive="base">
                                            <p:cTn id="39" dur="500" fill="hold"/>
                                            <p:tgtEl>
                                              <p:spTgt spid="56"/>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68"/>
                                            </p:tgtEl>
                                            <p:attrNameLst>
                                              <p:attrName>style.visibility</p:attrName>
                                            </p:attrNameLst>
                                          </p:cBhvr>
                                          <p:to>
                                            <p:strVal val="visible"/>
                                          </p:to>
                                        </p:set>
                                        <p:anim calcmode="lin" valueType="num">
                                          <p:cBhvr additive="base">
                                            <p:cTn id="42" dur="500" fill="hold"/>
                                            <p:tgtEl>
                                              <p:spTgt spid="68"/>
                                            </p:tgtEl>
                                            <p:attrNameLst>
                                              <p:attrName>ppt_x</p:attrName>
                                            </p:attrNameLst>
                                          </p:cBhvr>
                                          <p:tavLst>
                                            <p:tav tm="0">
                                              <p:val>
                                                <p:strVal val="1+#ppt_w/2"/>
                                              </p:val>
                                            </p:tav>
                                            <p:tav tm="100000">
                                              <p:val>
                                                <p:strVal val="#ppt_x"/>
                                              </p:val>
                                            </p:tav>
                                          </p:tavLst>
                                        </p:anim>
                                        <p:anim calcmode="lin" valueType="num">
                                          <p:cBhvr additive="base">
                                            <p:cTn id="43" dur="500" fill="hold"/>
                                            <p:tgtEl>
                                              <p:spTgt spid="68"/>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additive="base">
                                            <p:cTn id="46" dur="500" fill="hold"/>
                                            <p:tgtEl>
                                              <p:spTgt spid="59"/>
                                            </p:tgtEl>
                                            <p:attrNameLst>
                                              <p:attrName>ppt_x</p:attrName>
                                            </p:attrNameLst>
                                          </p:cBhvr>
                                          <p:tavLst>
                                            <p:tav tm="0">
                                              <p:val>
                                                <p:strVal val="1+#ppt_w/2"/>
                                              </p:val>
                                            </p:tav>
                                            <p:tav tm="100000">
                                              <p:val>
                                                <p:strVal val="#ppt_x"/>
                                              </p:val>
                                            </p:tav>
                                          </p:tavLst>
                                        </p:anim>
                                        <p:anim calcmode="lin" valueType="num">
                                          <p:cBhvr additive="base">
                                            <p:cTn id="47" dur="500" fill="hold"/>
                                            <p:tgtEl>
                                              <p:spTgt spid="59"/>
                                            </p:tgtEl>
                                            <p:attrNameLst>
                                              <p:attrName>ppt_y</p:attrName>
                                            </p:attrNameLst>
                                          </p:cBhvr>
                                          <p:tavLst>
                                            <p:tav tm="0">
                                              <p:val>
                                                <p:strVal val="#ppt_y"/>
                                              </p:val>
                                            </p:tav>
                                            <p:tav tm="100000">
                                              <p:val>
                                                <p:strVal val="#ppt_y"/>
                                              </p:val>
                                            </p:tav>
                                          </p:tavLst>
                                        </p:anim>
                                      </p:childTnLst>
                                    </p:cTn>
                                  </p:par>
                                </p:childTnLst>
                              </p:cTn>
                            </p:par>
                            <p:par>
                              <p:cTn id="48" fill="hold">
                                <p:stCondLst>
                                  <p:cond delay="2000"/>
                                </p:stCondLst>
                                <p:childTnLst>
                                  <p:par>
                                    <p:cTn id="49" presetID="2" presetClass="entr" presetSubtype="4"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500" fill="hold"/>
                                            <p:tgtEl>
                                              <p:spTgt spid="3"/>
                                            </p:tgtEl>
                                            <p:attrNameLst>
                                              <p:attrName>ppt_x</p:attrName>
                                            </p:attrNameLst>
                                          </p:cBhvr>
                                          <p:tavLst>
                                            <p:tav tm="0">
                                              <p:val>
                                                <p:strVal val="#ppt_x"/>
                                              </p:val>
                                            </p:tav>
                                            <p:tav tm="100000">
                                              <p:val>
                                                <p:strVal val="#ppt_x"/>
                                              </p:val>
                                            </p:tav>
                                          </p:tavLst>
                                        </p:anim>
                                        <p:anim calcmode="lin" valueType="num">
                                          <p:cBhvr additive="base">
                                            <p:cTn id="5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3" grpId="0"/>
          <p:bldP spid="56" grpId="0"/>
          <p:bldP spid="59" grpId="0"/>
          <p:bldP spid="66" grpId="0" animBg="1"/>
          <p:bldP spid="67" grpId="0" animBg="1"/>
          <p:bldP spid="68" grpId="0" animBg="1"/>
          <p:bldP spid="27" grpId="0"/>
          <p:bldP spid="28"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292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066795"/>
            <a:ext cx="12192000" cy="2505205"/>
          </a:xfrm>
          <a:prstGeom prst="rect">
            <a:avLst/>
          </a:prstGeom>
          <a:solidFill>
            <a:schemeClr val="bg1"/>
          </a:solidFill>
          <a:ln>
            <a:noFill/>
          </a:ln>
          <a:effectLst>
            <a:outerShdw blurRad="1016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55"/>
          <p:cNvSpPr txBox="1"/>
          <p:nvPr/>
        </p:nvSpPr>
        <p:spPr>
          <a:xfrm>
            <a:off x="1596094" y="591732"/>
            <a:ext cx="2550079" cy="5455329"/>
          </a:xfrm>
          <a:prstGeom prst="rect">
            <a:avLst/>
          </a:prstGeom>
          <a:noFill/>
        </p:spPr>
        <p:txBody>
          <a:bodyPr wrap="square" lIns="68571" tIns="34285" rIns="68571" bIns="34285" rtlCol="0">
            <a:spAutoFit/>
          </a:bodyPr>
          <a:lstStyle/>
          <a:p>
            <a:pPr algn="ctr"/>
            <a:r>
              <a:rPr lang="en-US" altLang="zh-CN" sz="35000" spc="300" dirty="0">
                <a:solidFill>
                  <a:srgbClr val="FDB219"/>
                </a:solidFill>
                <a:effectLst>
                  <a:outerShdw blurRad="127000" dist="63500" dir="2700000" algn="tl" rotWithShape="0">
                    <a:prstClr val="black">
                      <a:alpha val="30000"/>
                    </a:prstClr>
                  </a:outerShdw>
                </a:effectLst>
                <a:latin typeface="Impact" panose="020B0806030902050204" pitchFamily="34" charset="0"/>
                <a:ea typeface="微软雅黑" panose="020B0503020204020204" pitchFamily="34" charset="-122"/>
                <a:cs typeface="Aparajita" panose="020B0604020202020204" pitchFamily="34" charset="0"/>
              </a:rPr>
              <a:t>3</a:t>
            </a:r>
            <a:endParaRPr lang="zh-CN" altLang="en-US" sz="35000" spc="300" dirty="0">
              <a:solidFill>
                <a:srgbClr val="FDB219"/>
              </a:solidFill>
              <a:effectLst>
                <a:outerShdw blurRad="127000" dist="63500" dir="2700000" algn="tl" rotWithShape="0">
                  <a:prstClr val="black">
                    <a:alpha val="30000"/>
                  </a:prstClr>
                </a:outerShdw>
              </a:effectLst>
              <a:latin typeface="Impact" panose="020B0806030902050204" pitchFamily="34" charset="0"/>
              <a:ea typeface="微软雅黑" panose="020B0503020204020204" pitchFamily="34" charset="-122"/>
              <a:cs typeface="Aparajita" panose="020B0604020202020204" pitchFamily="34" charset="0"/>
            </a:endParaRPr>
          </a:p>
        </p:txBody>
      </p:sp>
      <p:sp>
        <p:nvSpPr>
          <p:cNvPr id="6" name="TextBox 48"/>
          <p:cNvSpPr txBox="1"/>
          <p:nvPr/>
        </p:nvSpPr>
        <p:spPr>
          <a:xfrm>
            <a:off x="4910685" y="2983381"/>
            <a:ext cx="4821787" cy="992581"/>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r>
              <a:rPr lang="zh-CN" altLang="en-US" sz="6000" b="1" spc="600" dirty="0" smtClean="0">
                <a:solidFill>
                  <a:srgbClr val="090F1A"/>
                </a:solidFill>
                <a:effectLst>
                  <a:outerShdw blurRad="38100" dist="38100" dir="2700000" algn="tl">
                    <a:srgbClr val="000000">
                      <a:alpha val="20000"/>
                    </a:srgbClr>
                  </a:outerShdw>
                </a:effectLst>
                <a:latin typeface="微软雅黑" panose="020B0503020204020204" pitchFamily="34" charset="-122"/>
                <a:ea typeface="微软雅黑" panose="020B0503020204020204" pitchFamily="34" charset="-122"/>
              </a:rPr>
              <a:t>履职能力</a:t>
            </a:r>
            <a:endParaRPr lang="en-GB" altLang="zh-CN" sz="6000" b="1" spc="600" dirty="0">
              <a:solidFill>
                <a:srgbClr val="090F1A"/>
              </a:solidFill>
              <a:effectLst>
                <a:outerShdw blurRad="38100" dist="38100" dir="2700000" algn="tl">
                  <a:srgbClr val="000000">
                    <a:alpha val="20000"/>
                  </a:srgbClr>
                </a:outerShdw>
              </a:effectLst>
              <a:latin typeface="微软雅黑" panose="020B0503020204020204" pitchFamily="34" charset="-122"/>
              <a:ea typeface="微软雅黑" panose="020B0503020204020204" pitchFamily="34" charset="-122"/>
            </a:endParaRPr>
          </a:p>
        </p:txBody>
      </p:sp>
      <p:sp>
        <p:nvSpPr>
          <p:cNvPr id="7" name="TextBox 13"/>
          <p:cNvSpPr txBox="1"/>
          <p:nvPr/>
        </p:nvSpPr>
        <p:spPr>
          <a:xfrm>
            <a:off x="5155882" y="4044458"/>
            <a:ext cx="1110629"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个人简历</a:t>
            </a:r>
            <a:endParaRPr lang="zh-CN" altLang="en-US" sz="1200" dirty="0">
              <a:solidFill>
                <a:srgbClr val="090F1A"/>
              </a:solidFill>
              <a:latin typeface="微软雅黑" panose="020B0503020204020204" pitchFamily="34" charset="-122"/>
              <a:ea typeface="微软雅黑" panose="020B0503020204020204" pitchFamily="34" charset="-122"/>
            </a:endParaRPr>
          </a:p>
        </p:txBody>
      </p:sp>
      <p:sp>
        <p:nvSpPr>
          <p:cNvPr id="8" name="TextBox 14"/>
          <p:cNvSpPr txBox="1"/>
          <p:nvPr/>
        </p:nvSpPr>
        <p:spPr>
          <a:xfrm>
            <a:off x="6334016" y="4044458"/>
            <a:ext cx="1074401"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岗位经历</a:t>
            </a:r>
            <a:endParaRPr lang="zh-CN" altLang="en-US" sz="1200" dirty="0">
              <a:solidFill>
                <a:srgbClr val="090F1A"/>
              </a:solidFill>
              <a:latin typeface="微软雅黑" panose="020B0503020204020204" pitchFamily="34" charset="-122"/>
              <a:ea typeface="微软雅黑" panose="020B0503020204020204" pitchFamily="34" charset="-122"/>
            </a:endParaRPr>
          </a:p>
        </p:txBody>
      </p:sp>
      <p:sp>
        <p:nvSpPr>
          <p:cNvPr id="9" name="TextBox 15"/>
          <p:cNvSpPr txBox="1"/>
          <p:nvPr/>
        </p:nvSpPr>
        <p:spPr>
          <a:xfrm>
            <a:off x="7482697" y="4044458"/>
            <a:ext cx="1444663"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重要项目经历</a:t>
            </a:r>
            <a:endParaRPr lang="zh-CN" altLang="en-US" sz="1200" dirty="0">
              <a:solidFill>
                <a:srgbClr val="090F1A"/>
              </a:solidFill>
              <a:latin typeface="微软雅黑" panose="020B0503020204020204" pitchFamily="34" charset="-122"/>
              <a:ea typeface="微软雅黑" panose="020B0503020204020204" pitchFamily="34" charset="-122"/>
            </a:endParaRPr>
          </a:p>
        </p:txBody>
      </p:sp>
      <p:sp>
        <p:nvSpPr>
          <p:cNvPr id="10" name="Freeform 16"/>
          <p:cNvSpPr/>
          <p:nvPr/>
        </p:nvSpPr>
        <p:spPr bwMode="auto">
          <a:xfrm>
            <a:off x="5019816"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lstStyle/>
          <a:p>
            <a:endParaRPr lang="zh-CN" altLang="en-US">
              <a:solidFill>
                <a:srgbClr val="036A8A"/>
              </a:solidFill>
            </a:endParaRPr>
          </a:p>
        </p:txBody>
      </p:sp>
      <p:sp>
        <p:nvSpPr>
          <p:cNvPr id="11" name="Freeform 16"/>
          <p:cNvSpPr/>
          <p:nvPr/>
        </p:nvSpPr>
        <p:spPr bwMode="auto">
          <a:xfrm>
            <a:off x="7346631"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lstStyle/>
          <a:p>
            <a:endParaRPr lang="zh-CN" altLang="en-US">
              <a:solidFill>
                <a:srgbClr val="036A8A"/>
              </a:solidFill>
            </a:endParaRPr>
          </a:p>
        </p:txBody>
      </p:sp>
      <p:sp>
        <p:nvSpPr>
          <p:cNvPr id="12" name="Freeform 16"/>
          <p:cNvSpPr/>
          <p:nvPr/>
        </p:nvSpPr>
        <p:spPr bwMode="auto">
          <a:xfrm>
            <a:off x="6197950"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lstStyle/>
          <a:p>
            <a:endParaRPr lang="zh-CN" altLang="en-US">
              <a:solidFill>
                <a:srgbClr val="036A8A"/>
              </a:solidFill>
            </a:endParaRPr>
          </a:p>
        </p:txBody>
      </p:sp>
      <p:sp>
        <p:nvSpPr>
          <p:cNvPr id="15" name="矩形 29"/>
          <p:cNvSpPr>
            <a:spLocks noChangeArrowheads="1"/>
          </p:cNvSpPr>
          <p:nvPr/>
        </p:nvSpPr>
        <p:spPr bwMode="auto">
          <a:xfrm>
            <a:off x="4948263" y="2467534"/>
            <a:ext cx="34054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600" dirty="0" smtClean="0">
                <a:solidFill>
                  <a:srgbClr val="B72B2A"/>
                </a:solidFill>
                <a:effectLst>
                  <a:outerShdw blurRad="38100" dist="38100" dir="2700000" algn="tl">
                    <a:srgbClr val="000000">
                      <a:alpha val="20000"/>
                    </a:srgbClr>
                  </a:outerShdw>
                </a:effectLst>
                <a:latin typeface="Aparajita" panose="020B0604020202020204" pitchFamily="34" charset="0"/>
                <a:ea typeface="微软雅黑" panose="020B0503020204020204" pitchFamily="34" charset="-122"/>
                <a:cs typeface="Aparajita" panose="020B0604020202020204" pitchFamily="34" charset="0"/>
                <a:sym typeface="+mn-lt"/>
              </a:rPr>
              <a:t>PART THREE</a:t>
            </a:r>
            <a:endParaRPr lang="en-US" altLang="zh-CN" sz="3600" dirty="0">
              <a:solidFill>
                <a:srgbClr val="B72B2A"/>
              </a:solidFill>
              <a:effectLst>
                <a:outerShdw blurRad="38100" dist="38100" dir="2700000" algn="tl">
                  <a:srgbClr val="000000">
                    <a:alpha val="20000"/>
                  </a:srgbClr>
                </a:outerShdw>
              </a:effectLst>
              <a:latin typeface="Aparajita" panose="020B0604020202020204" pitchFamily="34" charset="0"/>
              <a:ea typeface="微软雅黑" panose="020B0503020204020204" pitchFamily="34" charset="-122"/>
              <a:cs typeface="Aparajita" panose="020B0604020202020204" pitchFamily="34" charset="0"/>
              <a:sym typeface="+mn-lt"/>
            </a:endParaRPr>
          </a:p>
        </p:txBody>
      </p:sp>
      <p:grpSp>
        <p:nvGrpSpPr>
          <p:cNvPr id="16" name="组合 15"/>
          <p:cNvGrpSpPr/>
          <p:nvPr/>
        </p:nvGrpSpPr>
        <p:grpSpPr>
          <a:xfrm>
            <a:off x="333455" y="315147"/>
            <a:ext cx="2421733" cy="369332"/>
            <a:chOff x="434340" y="582067"/>
            <a:chExt cx="2421733" cy="369332"/>
          </a:xfrm>
        </p:grpSpPr>
        <p:sp>
          <p:nvSpPr>
            <p:cNvPr id="17" name="文本框 16"/>
            <p:cNvSpPr txBox="1"/>
            <p:nvPr/>
          </p:nvSpPr>
          <p:spPr>
            <a:xfrm>
              <a:off x="434340" y="582067"/>
              <a:ext cx="859531" cy="369332"/>
            </a:xfrm>
            <a:prstGeom prst="rect">
              <a:avLst/>
            </a:prstGeom>
            <a:noFill/>
          </p:spPr>
          <p:txBody>
            <a:bodyPr wrap="none" rtlCol="0">
              <a:spAutoFit/>
            </a:bodyPr>
            <a:lstStyle/>
            <a:p>
              <a:r>
                <a:rPr lang="en-US" altLang="zh-CN" sz="1800" b="1" dirty="0" smtClean="0">
                  <a:solidFill>
                    <a:srgbClr val="FDB219"/>
                  </a:solidFill>
                  <a:latin typeface="微软雅黑" panose="020B0503020204020204" pitchFamily="34" charset="-122"/>
                  <a:ea typeface="微软雅黑" panose="020B0503020204020204" pitchFamily="34" charset="-122"/>
                </a:rPr>
                <a:t>LOGO</a:t>
              </a:r>
              <a:endParaRPr lang="zh-CN" altLang="en-US" sz="1800" b="1" dirty="0">
                <a:solidFill>
                  <a:srgbClr val="FDB219"/>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218029" y="588536"/>
              <a:ext cx="1005403"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企业标志</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9" name="椭圆 18"/>
            <p:cNvSpPr/>
            <p:nvPr/>
          </p:nvSpPr>
          <p:spPr>
            <a:xfrm>
              <a:off x="2324166" y="706766"/>
              <a:ext cx="122042" cy="1220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椭圆 19"/>
            <p:cNvSpPr/>
            <p:nvPr/>
          </p:nvSpPr>
          <p:spPr>
            <a:xfrm>
              <a:off x="2529098" y="706766"/>
              <a:ext cx="122042" cy="122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椭圆 20"/>
            <p:cNvSpPr/>
            <p:nvPr/>
          </p:nvSpPr>
          <p:spPr>
            <a:xfrm>
              <a:off x="2734031" y="706766"/>
              <a:ext cx="122042" cy="122042"/>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2" name="TextBox 55"/>
          <p:cNvSpPr txBox="1"/>
          <p:nvPr/>
        </p:nvSpPr>
        <p:spPr>
          <a:xfrm>
            <a:off x="6583791" y="5799436"/>
            <a:ext cx="6355415" cy="1300346"/>
          </a:xfrm>
          <a:prstGeom prst="rect">
            <a:avLst/>
          </a:prstGeom>
          <a:noFill/>
        </p:spPr>
        <p:txBody>
          <a:bodyPr wrap="square" lIns="68571" tIns="34285" rIns="68571" bIns="34285" rtlCol="0">
            <a:spAutoFit/>
          </a:bodyPr>
          <a:lstStyle/>
          <a:p>
            <a:pPr algn="ctr"/>
            <a:r>
              <a:rPr lang="en-US" altLang="zh-CN" sz="8000" spc="300" dirty="0" smtClean="0">
                <a:solidFill>
                  <a:schemeClr val="bg1">
                    <a:alpha val="10000"/>
                  </a:schemeClr>
                </a:solidFill>
                <a:latin typeface="Impact" panose="020B0806030902050204" pitchFamily="34" charset="0"/>
                <a:ea typeface="微软雅黑" panose="020B0503020204020204" pitchFamily="34" charset="-122"/>
                <a:cs typeface="Aparajita" panose="020B0604020202020204" pitchFamily="34" charset="0"/>
              </a:rPr>
              <a:t>MY RESUME</a:t>
            </a:r>
            <a:endParaRPr lang="zh-CN" altLang="en-US" sz="8000" spc="300" dirty="0">
              <a:solidFill>
                <a:schemeClr val="bg1">
                  <a:alpha val="10000"/>
                </a:schemeClr>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23" name="圆角矩形 22"/>
          <p:cNvSpPr/>
          <p:nvPr/>
        </p:nvSpPr>
        <p:spPr>
          <a:xfrm rot="5400000">
            <a:off x="10378600" y="1983627"/>
            <a:ext cx="768023" cy="199791"/>
          </a:xfrm>
          <a:prstGeom prst="roundRect">
            <a:avLst>
              <a:gd name="adj" fmla="val 50000"/>
            </a:avLst>
          </a:prstGeom>
          <a:solidFill>
            <a:srgbClr val="B72B2A"/>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750"/>
                                            <p:tgtEl>
                                              <p:spTgt spid="3"/>
                                            </p:tgtEl>
                                          </p:cBhvr>
                                        </p:animEffect>
                                      </p:childTnLst>
                                    </p:cTn>
                                  </p:par>
                                  <p:par>
                                    <p:cTn id="8" presetID="2" presetClass="entr" presetSubtype="1" fill="hold" grpId="0" nodeType="withEffect" p14:presetBounceEnd="40000">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14:bounceEnd="40000">
                                          <p:cBhvr additive="base">
                                            <p:cTn id="10" dur="750" fill="hold"/>
                                            <p:tgtEl>
                                              <p:spTgt spid="23"/>
                                            </p:tgtEl>
                                            <p:attrNameLst>
                                              <p:attrName>ppt_x</p:attrName>
                                            </p:attrNameLst>
                                          </p:cBhvr>
                                          <p:tavLst>
                                            <p:tav tm="0">
                                              <p:val>
                                                <p:strVal val="#ppt_x"/>
                                              </p:val>
                                            </p:tav>
                                            <p:tav tm="100000">
                                              <p:val>
                                                <p:strVal val="#ppt_x"/>
                                              </p:val>
                                            </p:tav>
                                          </p:tavLst>
                                        </p:anim>
                                        <p:anim calcmode="lin" valueType="num" p14:bounceEnd="40000">
                                          <p:cBhvr additive="base">
                                            <p:cTn id="11" dur="750" fill="hold"/>
                                            <p:tgtEl>
                                              <p:spTgt spid="23"/>
                                            </p:tgtEl>
                                            <p:attrNameLst>
                                              <p:attrName>ppt_y</p:attrName>
                                            </p:attrNameLst>
                                          </p:cBhvr>
                                          <p:tavLst>
                                            <p:tav tm="0">
                                              <p:val>
                                                <p:strVal val="0-#ppt_h/2"/>
                                              </p:val>
                                            </p:tav>
                                            <p:tav tm="100000">
                                              <p:val>
                                                <p:strVal val="#ppt_y"/>
                                              </p:val>
                                            </p:tav>
                                          </p:tavLst>
                                        </p:anim>
                                      </p:childTnLst>
                                    </p:cTn>
                                  </p:par>
                                  <p:par>
                                    <p:cTn id="12" presetID="2" presetClass="entr" presetSubtype="8" fill="hold" grpId="0" nodeType="withEffect" p14:presetBounceEnd="40000">
                                      <p:stCondLst>
                                        <p:cond delay="250"/>
                                      </p:stCondLst>
                                      <p:childTnLst>
                                        <p:set>
                                          <p:cBhvr>
                                            <p:cTn id="13" dur="1" fill="hold">
                                              <p:stCondLst>
                                                <p:cond delay="0"/>
                                              </p:stCondLst>
                                            </p:cTn>
                                            <p:tgtEl>
                                              <p:spTgt spid="5"/>
                                            </p:tgtEl>
                                            <p:attrNameLst>
                                              <p:attrName>style.visibility</p:attrName>
                                            </p:attrNameLst>
                                          </p:cBhvr>
                                          <p:to>
                                            <p:strVal val="visible"/>
                                          </p:to>
                                        </p:set>
                                        <p:anim calcmode="lin" valueType="num" p14:bounceEnd="40000">
                                          <p:cBhvr additive="base">
                                            <p:cTn id="14" dur="10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14:presetBounceEnd="26000">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14:bounceEnd="26000">
                                          <p:cBhvr additive="base">
                                            <p:cTn id="18" dur="1000" fill="hold"/>
                                            <p:tgtEl>
                                              <p:spTgt spid="22"/>
                                            </p:tgtEl>
                                            <p:attrNameLst>
                                              <p:attrName>ppt_x</p:attrName>
                                            </p:attrNameLst>
                                          </p:cBhvr>
                                          <p:tavLst>
                                            <p:tav tm="0">
                                              <p:val>
                                                <p:strVal val="#ppt_x"/>
                                              </p:val>
                                            </p:tav>
                                            <p:tav tm="100000">
                                              <p:val>
                                                <p:strVal val="#ppt_x"/>
                                              </p:val>
                                            </p:tav>
                                          </p:tavLst>
                                        </p:anim>
                                        <p:anim calcmode="lin" valueType="num" p14:bounceEnd="26000">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14:presetBounceEnd="26000">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14:bounceEnd="26000">
                                          <p:cBhvr additive="base">
                                            <p:cTn id="22" dur="1000" fill="hold"/>
                                            <p:tgtEl>
                                              <p:spTgt spid="16"/>
                                            </p:tgtEl>
                                            <p:attrNameLst>
                                              <p:attrName>ppt_x</p:attrName>
                                            </p:attrNameLst>
                                          </p:cBhvr>
                                          <p:tavLst>
                                            <p:tav tm="0">
                                              <p:val>
                                                <p:strVal val="1+#ppt_w/2"/>
                                              </p:val>
                                            </p:tav>
                                            <p:tav tm="100000">
                                              <p:val>
                                                <p:strVal val="#ppt_x"/>
                                              </p:val>
                                            </p:tav>
                                          </p:tavLst>
                                        </p:anim>
                                        <p:anim calcmode="lin" valueType="num" p14:bounceEnd="26000">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 calcmode="lin" valueType="num">
                                          <p:cBhvr>
                                            <p:cTn id="2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1000"/>
                                </p:stCondLst>
                                <p:childTnLst>
                                  <p:par>
                                    <p:cTn id="36" presetID="2" presetClass="entr" presetSubtype="8" fill="hold" grpId="0" nodeType="afterEffect" p14:presetBounceEnd="40000">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14:bounceEnd="40000">
                                          <p:cBhvr additive="base">
                                            <p:cTn id="38" dur="5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2000"/>
                                </p:stCondLst>
                                <p:childTnLst>
                                  <p:par>
                                    <p:cTn id="45" presetID="2" presetClass="entr" presetSubtype="8" fill="hold" grpId="0" nodeType="afterEffect" p14:presetBounceEnd="40000">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14:bounceEnd="40000">
                                          <p:cBhvr additive="base">
                                            <p:cTn id="47" dur="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3000"/>
                                </p:stCondLst>
                                <p:childTnLst>
                                  <p:par>
                                    <p:cTn id="54" presetID="2" presetClass="entr" presetSubtype="8" fill="hold" grpId="0" nodeType="afterEffect" p14:presetBounceEnd="40000">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14:bounceEnd="40000">
                                          <p:cBhvr additive="base">
                                            <p:cTn id="56" dur="5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animBg="1"/>
          <p:bldP spid="11" grpId="0" animBg="1"/>
          <p:bldP spid="12" grpId="0" animBg="1"/>
          <p:bldP spid="15" grpId="0"/>
          <p:bldP spid="22" grpId="0"/>
          <p:bldP spid="2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750"/>
                                            <p:tgtEl>
                                              <p:spTgt spid="3"/>
                                            </p:tgtEl>
                                          </p:cBhvr>
                                        </p:animEffect>
                                      </p:childTnLst>
                                    </p:cTn>
                                  </p:par>
                                  <p:par>
                                    <p:cTn id="8" presetID="2" presetClass="entr" presetSubtype="1"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750" fill="hold"/>
                                            <p:tgtEl>
                                              <p:spTgt spid="23"/>
                                            </p:tgtEl>
                                            <p:attrNameLst>
                                              <p:attrName>ppt_x</p:attrName>
                                            </p:attrNameLst>
                                          </p:cBhvr>
                                          <p:tavLst>
                                            <p:tav tm="0">
                                              <p:val>
                                                <p:strVal val="#ppt_x"/>
                                              </p:val>
                                            </p:tav>
                                            <p:tav tm="100000">
                                              <p:val>
                                                <p:strVal val="#ppt_x"/>
                                              </p:val>
                                            </p:tav>
                                          </p:tavLst>
                                        </p:anim>
                                        <p:anim calcmode="lin" valueType="num">
                                          <p:cBhvr additive="base">
                                            <p:cTn id="11" dur="750" fill="hold"/>
                                            <p:tgtEl>
                                              <p:spTgt spid="23"/>
                                            </p:tgtEl>
                                            <p:attrNameLst>
                                              <p:attrName>ppt_y</p:attrName>
                                            </p:attrNameLst>
                                          </p:cBhvr>
                                          <p:tavLst>
                                            <p:tav tm="0">
                                              <p:val>
                                                <p:strVal val="0-#ppt_h/2"/>
                                              </p:val>
                                            </p:tav>
                                            <p:tav tm="100000">
                                              <p:val>
                                                <p:strVal val="#ppt_y"/>
                                              </p:val>
                                            </p:tav>
                                          </p:tavLst>
                                        </p:anim>
                                      </p:childTnLst>
                                    </p:cTn>
                                  </p:par>
                                  <p:par>
                                    <p:cTn id="12" presetID="2" presetClass="entr" presetSubtype="8"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1000" fill="hold"/>
                                            <p:tgtEl>
                                              <p:spTgt spid="22"/>
                                            </p:tgtEl>
                                            <p:attrNameLst>
                                              <p:attrName>ppt_x</p:attrName>
                                            </p:attrNameLst>
                                          </p:cBhvr>
                                          <p:tavLst>
                                            <p:tav tm="0">
                                              <p:val>
                                                <p:strVal val="#ppt_x"/>
                                              </p:val>
                                            </p:tav>
                                            <p:tav tm="100000">
                                              <p:val>
                                                <p:strVal val="#ppt_x"/>
                                              </p:val>
                                            </p:tav>
                                          </p:tavLst>
                                        </p:anim>
                                        <p:anim calcmode="lin" valueType="num">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1000" fill="hold"/>
                                            <p:tgtEl>
                                              <p:spTgt spid="16"/>
                                            </p:tgtEl>
                                            <p:attrNameLst>
                                              <p:attrName>ppt_x</p:attrName>
                                            </p:attrNameLst>
                                          </p:cBhvr>
                                          <p:tavLst>
                                            <p:tav tm="0">
                                              <p:val>
                                                <p:strVal val="1+#ppt_w/2"/>
                                              </p:val>
                                            </p:tav>
                                            <p:tav tm="100000">
                                              <p:val>
                                                <p:strVal val="#ppt_x"/>
                                              </p:val>
                                            </p:tav>
                                          </p:tavLst>
                                        </p:anim>
                                        <p:anim calcmode="lin" valueType="num">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 calcmode="lin" valueType="num">
                                          <p:cBhvr>
                                            <p:cTn id="2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1000"/>
                                </p:stCondLst>
                                <p:childTnLst>
                                  <p:par>
                                    <p:cTn id="36" presetID="2" presetClass="entr" presetSubtype="8"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0-#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2000"/>
                                </p:stCondLst>
                                <p:childTnLst>
                                  <p:par>
                                    <p:cTn id="45" presetID="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0-#ppt_w/2"/>
                                              </p:val>
                                            </p:tav>
                                            <p:tav tm="100000">
                                              <p:val>
                                                <p:strVal val="#ppt_x"/>
                                              </p:val>
                                            </p:tav>
                                          </p:tavLst>
                                        </p:anim>
                                        <p:anim calcmode="lin" valueType="num">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3000"/>
                                </p:stCondLst>
                                <p:childTnLst>
                                  <p:par>
                                    <p:cTn id="54" presetID="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0-#ppt_w/2"/>
                                              </p:val>
                                            </p:tav>
                                            <p:tav tm="100000">
                                              <p:val>
                                                <p:strVal val="#ppt_x"/>
                                              </p:val>
                                            </p:tav>
                                          </p:tavLst>
                                        </p:anim>
                                        <p:anim calcmode="lin" valueType="num">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animBg="1"/>
          <p:bldP spid="11" grpId="0" animBg="1"/>
          <p:bldP spid="12" grpId="0" animBg="1"/>
          <p:bldP spid="15" grpId="0"/>
          <p:bldP spid="22" grpId="0"/>
          <p:bldP spid="23"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371267" y="2697480"/>
            <a:ext cx="1766845" cy="1417148"/>
          </a:xfrm>
          <a:prstGeom prst="roundRect">
            <a:avLst>
              <a:gd name="adj" fmla="val 10557"/>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53"/>
          <p:cNvSpPr/>
          <p:nvPr/>
        </p:nvSpPr>
        <p:spPr>
          <a:xfrm>
            <a:off x="3241055" y="2697480"/>
            <a:ext cx="1766845" cy="1417148"/>
          </a:xfrm>
          <a:prstGeom prst="roundRect">
            <a:avLst>
              <a:gd name="adj" fmla="val 10557"/>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优良</a:t>
            </a:r>
            <a:r>
              <a:rPr lang="zh-CN" altLang="en-US" b="1" dirty="0" smtClean="0">
                <a:solidFill>
                  <a:schemeClr val="bg1"/>
                </a:solidFill>
                <a:latin typeface="微软雅黑" panose="020B0503020204020204" pitchFamily="34" charset="-122"/>
                <a:ea typeface="微软雅黑" panose="020B0503020204020204" pitchFamily="34" charset="-122"/>
              </a:rPr>
              <a:t>的</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gn="ctr"/>
            <a:r>
              <a:rPr lang="zh-CN" altLang="en-US" b="1" dirty="0" smtClean="0">
                <a:solidFill>
                  <a:schemeClr val="bg1"/>
                </a:solidFill>
                <a:latin typeface="微软雅黑" panose="020B0503020204020204" pitchFamily="34" charset="-122"/>
                <a:ea typeface="微软雅黑" panose="020B0503020204020204" pitchFamily="34" charset="-122"/>
              </a:rPr>
              <a:t>工作</a:t>
            </a:r>
            <a:r>
              <a:rPr lang="zh-CN" altLang="en-US" b="1" dirty="0">
                <a:solidFill>
                  <a:schemeClr val="bg1"/>
                </a:solidFill>
                <a:latin typeface="微软雅黑" panose="020B0503020204020204" pitchFamily="34" charset="-122"/>
                <a:ea typeface="微软雅黑" panose="020B0503020204020204" pitchFamily="34" charset="-122"/>
              </a:rPr>
              <a:t>基础</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55" name="圆角矩形 54"/>
          <p:cNvSpPr/>
          <p:nvPr/>
        </p:nvSpPr>
        <p:spPr>
          <a:xfrm>
            <a:off x="5110843" y="2697480"/>
            <a:ext cx="1766845" cy="1417148"/>
          </a:xfrm>
          <a:prstGeom prst="roundRect">
            <a:avLst>
              <a:gd name="adj" fmla="val 10557"/>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矩形 56"/>
          <p:cNvSpPr/>
          <p:nvPr/>
        </p:nvSpPr>
        <p:spPr>
          <a:xfrm>
            <a:off x="6980631" y="2697480"/>
            <a:ext cx="1766845" cy="1417148"/>
          </a:xfrm>
          <a:prstGeom prst="roundRect">
            <a:avLst>
              <a:gd name="adj" fmla="val 10557"/>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较强</a:t>
            </a:r>
            <a:r>
              <a:rPr lang="zh-CN" altLang="en-US" b="1" dirty="0" smtClean="0">
                <a:solidFill>
                  <a:schemeClr val="bg1"/>
                </a:solidFill>
                <a:latin typeface="微软雅黑" panose="020B0503020204020204" pitchFamily="34" charset="-122"/>
                <a:ea typeface="微软雅黑" panose="020B0503020204020204" pitchFamily="34" charset="-122"/>
              </a:rPr>
              <a:t>的</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gn="ctr"/>
            <a:r>
              <a:rPr lang="zh-CN" altLang="en-US" b="1" dirty="0" smtClean="0">
                <a:solidFill>
                  <a:schemeClr val="bg1"/>
                </a:solidFill>
                <a:latin typeface="微软雅黑" panose="020B0503020204020204" pitchFamily="34" charset="-122"/>
                <a:ea typeface="微软雅黑" panose="020B0503020204020204" pitchFamily="34" charset="-122"/>
              </a:rPr>
              <a:t>组织</a:t>
            </a:r>
            <a:r>
              <a:rPr lang="zh-CN" altLang="en-US" b="1" dirty="0">
                <a:solidFill>
                  <a:schemeClr val="bg1"/>
                </a:solidFill>
                <a:latin typeface="微软雅黑" panose="020B0503020204020204" pitchFamily="34" charset="-122"/>
                <a:ea typeface="微软雅黑" panose="020B0503020204020204" pitchFamily="34" charset="-122"/>
              </a:rPr>
              <a:t>协调能力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58" name="圆角矩形 57"/>
          <p:cNvSpPr/>
          <p:nvPr/>
        </p:nvSpPr>
        <p:spPr>
          <a:xfrm>
            <a:off x="8850419" y="2697480"/>
            <a:ext cx="1766845" cy="1417148"/>
          </a:xfrm>
          <a:prstGeom prst="roundRect">
            <a:avLst>
              <a:gd name="adj" fmla="val 10557"/>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圆角矩形 59"/>
          <p:cNvSpPr/>
          <p:nvPr/>
        </p:nvSpPr>
        <p:spPr>
          <a:xfrm>
            <a:off x="1371267" y="4222631"/>
            <a:ext cx="1766845" cy="1417148"/>
          </a:xfrm>
          <a:prstGeom prst="roundRect">
            <a:avLst>
              <a:gd name="adj" fmla="val 10557"/>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较强</a:t>
            </a:r>
            <a:r>
              <a:rPr lang="zh-CN" altLang="en-US" b="1" dirty="0" smtClean="0">
                <a:solidFill>
                  <a:schemeClr val="bg1"/>
                </a:solidFill>
                <a:latin typeface="微软雅黑" panose="020B0503020204020204" pitchFamily="34" charset="-122"/>
                <a:ea typeface="微软雅黑" panose="020B0503020204020204" pitchFamily="34" charset="-122"/>
              </a:rPr>
              <a:t>的</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gn="ctr"/>
            <a:r>
              <a:rPr lang="zh-CN" altLang="en-US" b="1" dirty="0" smtClean="0">
                <a:solidFill>
                  <a:schemeClr val="bg1"/>
                </a:solidFill>
                <a:latin typeface="微软雅黑" panose="020B0503020204020204" pitchFamily="34" charset="-122"/>
                <a:ea typeface="微软雅黑" panose="020B0503020204020204" pitchFamily="34" charset="-122"/>
              </a:rPr>
              <a:t>自律</a:t>
            </a:r>
            <a:r>
              <a:rPr lang="zh-CN" altLang="en-US" b="1" dirty="0">
                <a:solidFill>
                  <a:schemeClr val="bg1"/>
                </a:solidFill>
                <a:latin typeface="微软雅黑" panose="020B0503020204020204" pitchFamily="34" charset="-122"/>
                <a:ea typeface="微软雅黑" panose="020B0503020204020204" pitchFamily="34" charset="-122"/>
              </a:rPr>
              <a:t>意识</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61" name="圆角矩形 60"/>
          <p:cNvSpPr/>
          <p:nvPr/>
        </p:nvSpPr>
        <p:spPr>
          <a:xfrm>
            <a:off x="3241055" y="4222631"/>
            <a:ext cx="1766845" cy="1417148"/>
          </a:xfrm>
          <a:prstGeom prst="roundRect">
            <a:avLst>
              <a:gd name="adj" fmla="val 10557"/>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61"/>
          <p:cNvSpPr/>
          <p:nvPr/>
        </p:nvSpPr>
        <p:spPr>
          <a:xfrm>
            <a:off x="5110843" y="4222631"/>
            <a:ext cx="1766845" cy="1417148"/>
          </a:xfrm>
          <a:prstGeom prst="roundRect">
            <a:avLst>
              <a:gd name="adj" fmla="val 10557"/>
            </a:avLst>
          </a:prstGeom>
          <a:solidFill>
            <a:srgbClr val="B72B2A"/>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较强</a:t>
            </a:r>
            <a:r>
              <a:rPr lang="zh-CN" altLang="en-US" b="1" dirty="0" smtClean="0">
                <a:solidFill>
                  <a:schemeClr val="bg1"/>
                </a:solidFill>
                <a:latin typeface="微软雅黑" panose="020B0503020204020204" pitchFamily="34" charset="-122"/>
                <a:ea typeface="微软雅黑" panose="020B0503020204020204" pitchFamily="34" charset="-122"/>
              </a:rPr>
              <a:t>的</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gn="ctr"/>
            <a:r>
              <a:rPr lang="zh-CN" altLang="en-US" b="1" dirty="0" smtClean="0">
                <a:solidFill>
                  <a:schemeClr val="bg1"/>
                </a:solidFill>
                <a:latin typeface="微软雅黑" panose="020B0503020204020204" pitchFamily="34" charset="-122"/>
                <a:ea typeface="微软雅黑" panose="020B0503020204020204" pitchFamily="34" charset="-122"/>
              </a:rPr>
              <a:t>文字</a:t>
            </a:r>
            <a:r>
              <a:rPr lang="zh-CN" altLang="en-US" b="1" dirty="0">
                <a:solidFill>
                  <a:schemeClr val="bg1"/>
                </a:solidFill>
                <a:latin typeface="微软雅黑" panose="020B0503020204020204" pitchFamily="34" charset="-122"/>
                <a:ea typeface="微软雅黑" panose="020B0503020204020204" pitchFamily="34" charset="-122"/>
              </a:rPr>
              <a:t>综合能力</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63" name="圆角矩形 62"/>
          <p:cNvSpPr/>
          <p:nvPr/>
        </p:nvSpPr>
        <p:spPr>
          <a:xfrm>
            <a:off x="6980631" y="4222631"/>
            <a:ext cx="1766845" cy="1417148"/>
          </a:xfrm>
          <a:prstGeom prst="roundRect">
            <a:avLst>
              <a:gd name="adj" fmla="val 10557"/>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圆角矩形 63"/>
          <p:cNvSpPr/>
          <p:nvPr/>
        </p:nvSpPr>
        <p:spPr>
          <a:xfrm>
            <a:off x="8850419" y="4222631"/>
            <a:ext cx="1766845" cy="1417148"/>
          </a:xfrm>
          <a:prstGeom prst="roundRect">
            <a:avLst>
              <a:gd name="adj" fmla="val 10557"/>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具有克</a:t>
            </a:r>
            <a:r>
              <a:rPr lang="zh-CN" altLang="en-US" b="1" dirty="0" smtClean="0">
                <a:solidFill>
                  <a:schemeClr val="bg1"/>
                </a:solidFill>
                <a:latin typeface="微软雅黑" panose="020B0503020204020204" pitchFamily="34" charset="-122"/>
                <a:ea typeface="微软雅黑" panose="020B0503020204020204" pitchFamily="34" charset="-122"/>
              </a:rPr>
              <a:t>难</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gn="ctr"/>
            <a:r>
              <a:rPr lang="zh-CN" altLang="en-US" b="1" dirty="0" smtClean="0">
                <a:solidFill>
                  <a:schemeClr val="bg1"/>
                </a:solidFill>
                <a:latin typeface="微软雅黑" panose="020B0503020204020204" pitchFamily="34" charset="-122"/>
                <a:ea typeface="微软雅黑" panose="020B0503020204020204" pitchFamily="34" charset="-122"/>
              </a:rPr>
              <a:t>奋进</a:t>
            </a:r>
            <a:r>
              <a:rPr lang="zh-CN" altLang="en-US" b="1" dirty="0">
                <a:solidFill>
                  <a:schemeClr val="bg1"/>
                </a:solidFill>
                <a:latin typeface="微软雅黑" panose="020B0503020204020204" pitchFamily="34" charset="-122"/>
                <a:ea typeface="微软雅黑" panose="020B0503020204020204" pitchFamily="34" charset="-122"/>
              </a:rPr>
              <a:t>的韧劲</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 name="椭圆 3"/>
          <p:cNvSpPr/>
          <p:nvPr/>
        </p:nvSpPr>
        <p:spPr>
          <a:xfrm>
            <a:off x="1428750" y="4269105"/>
            <a:ext cx="251460" cy="251460"/>
          </a:xfrm>
          <a:prstGeom prst="ellipse">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latin typeface="Adobe 黑体 Std R" panose="020B0400000000000000" pitchFamily="34" charset="-122"/>
                <a:ea typeface="Adobe 黑体 Std R" panose="020B0400000000000000" pitchFamily="34" charset="-122"/>
                <a:cs typeface="Aparajita" panose="020B0604020202020204" pitchFamily="34" charset="0"/>
              </a:rPr>
              <a:t>1</a:t>
            </a:r>
            <a:endParaRPr lang="zh-CN" altLang="en-US" sz="1600" b="1" dirty="0">
              <a:latin typeface="Adobe 黑体 Std R" panose="020B0400000000000000" pitchFamily="34" charset="-122"/>
              <a:ea typeface="Adobe 黑体 Std R" panose="020B0400000000000000" pitchFamily="34" charset="-122"/>
              <a:cs typeface="Aparajita" panose="020B0604020202020204" pitchFamily="34" charset="0"/>
            </a:endParaRPr>
          </a:p>
        </p:txBody>
      </p:sp>
      <p:sp>
        <p:nvSpPr>
          <p:cNvPr id="65" name="椭圆 64"/>
          <p:cNvSpPr/>
          <p:nvPr/>
        </p:nvSpPr>
        <p:spPr>
          <a:xfrm>
            <a:off x="3298205" y="2754630"/>
            <a:ext cx="251460" cy="251460"/>
          </a:xfrm>
          <a:prstGeom prst="ellipse">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latin typeface="Adobe 黑体 Std R" panose="020B0400000000000000" pitchFamily="34" charset="-122"/>
                <a:ea typeface="Adobe 黑体 Std R" panose="020B0400000000000000" pitchFamily="34" charset="-122"/>
                <a:cs typeface="Aparajita" panose="020B0604020202020204" pitchFamily="34" charset="0"/>
              </a:rPr>
              <a:t>2</a:t>
            </a:r>
            <a:endParaRPr lang="zh-CN" altLang="en-US" sz="1600" b="1" dirty="0">
              <a:latin typeface="Adobe 黑体 Std R" panose="020B0400000000000000" pitchFamily="34" charset="-122"/>
              <a:ea typeface="Adobe 黑体 Std R" panose="020B0400000000000000" pitchFamily="34" charset="-122"/>
              <a:cs typeface="Aparajita" panose="020B0604020202020204" pitchFamily="34" charset="0"/>
            </a:endParaRPr>
          </a:p>
        </p:txBody>
      </p:sp>
      <p:sp>
        <p:nvSpPr>
          <p:cNvPr id="69" name="椭圆 68"/>
          <p:cNvSpPr/>
          <p:nvPr/>
        </p:nvSpPr>
        <p:spPr>
          <a:xfrm>
            <a:off x="7027798" y="2754630"/>
            <a:ext cx="251460" cy="251460"/>
          </a:xfrm>
          <a:prstGeom prst="ellipse">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Adobe 黑体 Std R" panose="020B0400000000000000" pitchFamily="34" charset="-122"/>
                <a:ea typeface="Adobe 黑体 Std R" panose="020B0400000000000000" pitchFamily="34" charset="-122"/>
                <a:cs typeface="Aparajita" panose="020B0604020202020204" pitchFamily="34" charset="0"/>
              </a:rPr>
              <a:t>4</a:t>
            </a:r>
            <a:endParaRPr lang="zh-CN" altLang="en-US" sz="1600" b="1" dirty="0">
              <a:latin typeface="Adobe 黑体 Std R" panose="020B0400000000000000" pitchFamily="34" charset="-122"/>
              <a:ea typeface="Adobe 黑体 Std R" panose="020B0400000000000000" pitchFamily="34" charset="-122"/>
              <a:cs typeface="Aparajita" panose="020B0604020202020204" pitchFamily="34" charset="0"/>
            </a:endParaRPr>
          </a:p>
        </p:txBody>
      </p:sp>
      <p:sp>
        <p:nvSpPr>
          <p:cNvPr id="70" name="椭圆 69"/>
          <p:cNvSpPr/>
          <p:nvPr/>
        </p:nvSpPr>
        <p:spPr>
          <a:xfrm>
            <a:off x="5177771" y="4269105"/>
            <a:ext cx="251460" cy="251460"/>
          </a:xfrm>
          <a:prstGeom prst="ellipse">
            <a:avLst/>
          </a:prstGeom>
          <a:solidFill>
            <a:schemeClr val="bg1"/>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solidFill>
                  <a:schemeClr val="tx1">
                    <a:lumMod val="75000"/>
                    <a:lumOff val="25000"/>
                  </a:schemeClr>
                </a:solidFill>
                <a:latin typeface="Adobe 黑体 Std R" panose="020B0400000000000000" pitchFamily="34" charset="-122"/>
                <a:ea typeface="Adobe 黑体 Std R" panose="020B0400000000000000" pitchFamily="34" charset="-122"/>
                <a:cs typeface="Aparajita" panose="020B0604020202020204" pitchFamily="34" charset="0"/>
              </a:rPr>
              <a:t>3</a:t>
            </a:r>
            <a:endParaRPr lang="zh-CN" altLang="en-US" sz="1600" b="1" dirty="0">
              <a:solidFill>
                <a:schemeClr val="tx1">
                  <a:lumMod val="75000"/>
                  <a:lumOff val="25000"/>
                </a:schemeClr>
              </a:solidFill>
              <a:latin typeface="Adobe 黑体 Std R" panose="020B0400000000000000" pitchFamily="34" charset="-122"/>
              <a:ea typeface="Adobe 黑体 Std R" panose="020B0400000000000000" pitchFamily="34" charset="-122"/>
              <a:cs typeface="Aparajita" panose="020B0604020202020204" pitchFamily="34" charset="0"/>
            </a:endParaRPr>
          </a:p>
        </p:txBody>
      </p:sp>
      <p:sp>
        <p:nvSpPr>
          <p:cNvPr id="71" name="椭圆 70"/>
          <p:cNvSpPr/>
          <p:nvPr/>
        </p:nvSpPr>
        <p:spPr>
          <a:xfrm>
            <a:off x="8918980" y="4269105"/>
            <a:ext cx="251460" cy="251460"/>
          </a:xfrm>
          <a:prstGeom prst="ellipse">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a:latin typeface="Adobe 黑体 Std R" panose="020B0400000000000000" pitchFamily="34" charset="-122"/>
                <a:ea typeface="Adobe 黑体 Std R" panose="020B0400000000000000" pitchFamily="34" charset="-122"/>
                <a:cs typeface="Aparajita" panose="020B0604020202020204" pitchFamily="34" charset="0"/>
              </a:rPr>
              <a:t>5</a:t>
            </a:r>
            <a:endParaRPr lang="zh-CN" altLang="en-US" sz="1600" b="1" dirty="0">
              <a:latin typeface="Adobe 黑体 Std R" panose="020B0400000000000000" pitchFamily="34" charset="-122"/>
              <a:ea typeface="Adobe 黑体 Std R" panose="020B0400000000000000" pitchFamily="34" charset="-122"/>
              <a:cs typeface="Aparajita" panose="020B0604020202020204" pitchFamily="34" charset="0"/>
            </a:endParaRPr>
          </a:p>
        </p:txBody>
      </p:sp>
      <p:grpSp>
        <p:nvGrpSpPr>
          <p:cNvPr id="24" name="组合 23"/>
          <p:cNvGrpSpPr/>
          <p:nvPr/>
        </p:nvGrpSpPr>
        <p:grpSpPr>
          <a:xfrm>
            <a:off x="566357" y="544115"/>
            <a:ext cx="945318" cy="866982"/>
            <a:chOff x="827849" y="781760"/>
            <a:chExt cx="2346062" cy="2151650"/>
          </a:xfrm>
        </p:grpSpPr>
        <p:sp>
          <p:nvSpPr>
            <p:cNvPr id="25" name="任意多边形 24"/>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6" name="任意多边形 25"/>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7" name="组合 26"/>
            <p:cNvGrpSpPr/>
            <p:nvPr/>
          </p:nvGrpSpPr>
          <p:grpSpPr>
            <a:xfrm>
              <a:off x="828891" y="839449"/>
              <a:ext cx="2345020" cy="2023672"/>
              <a:chOff x="1193811" y="839449"/>
              <a:chExt cx="2345020" cy="2023672"/>
            </a:xfrm>
          </p:grpSpPr>
          <p:sp>
            <p:nvSpPr>
              <p:cNvPr id="28" name="圆角矩形 27"/>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9"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03</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30"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31" name="TextBox 55"/>
          <p:cNvSpPr txBox="1"/>
          <p:nvPr/>
        </p:nvSpPr>
        <p:spPr>
          <a:xfrm>
            <a:off x="1823475" y="345644"/>
            <a:ext cx="3354296"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五大履职优势</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32" name="TextBox 55"/>
          <p:cNvSpPr txBox="1"/>
          <p:nvPr/>
        </p:nvSpPr>
        <p:spPr>
          <a:xfrm>
            <a:off x="4606682"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750"/>
                                            <p:tgtEl>
                                              <p:spTgt spid="32"/>
                                            </p:tgtEl>
                                          </p:cBhvr>
                                        </p:animEffect>
                                        <p:anim calcmode="lin" valueType="num">
                                          <p:cBhvr>
                                            <p:cTn id="13" dur="750" fill="hold"/>
                                            <p:tgtEl>
                                              <p:spTgt spid="32"/>
                                            </p:tgtEl>
                                            <p:attrNameLst>
                                              <p:attrName>ppt_x</p:attrName>
                                            </p:attrNameLst>
                                          </p:cBhvr>
                                          <p:tavLst>
                                            <p:tav tm="0">
                                              <p:val>
                                                <p:strVal val="#ppt_x"/>
                                              </p:val>
                                            </p:tav>
                                            <p:tav tm="100000">
                                              <p:val>
                                                <p:strVal val="#ppt_x"/>
                                              </p:val>
                                            </p:tav>
                                          </p:tavLst>
                                        </p:anim>
                                        <p:anim calcmode="lin" valueType="num">
                                          <p:cBhvr>
                                            <p:cTn id="14" dur="750" fill="hold"/>
                                            <p:tgtEl>
                                              <p:spTgt spid="32"/>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14:bounceEnd="40000">
                                          <p:cBhvr additive="base">
                                            <p:cTn id="17" dur="1000" fill="hold"/>
                                            <p:tgtEl>
                                              <p:spTgt spid="24"/>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 calcmode="lin" valueType="num">
                                          <p:cBhvr>
                                            <p:cTn id="27" dur="500" fill="hold"/>
                                            <p:tgtEl>
                                              <p:spTgt spid="54"/>
                                            </p:tgtEl>
                                            <p:attrNameLst>
                                              <p:attrName>ppt_w</p:attrName>
                                            </p:attrNameLst>
                                          </p:cBhvr>
                                          <p:tavLst>
                                            <p:tav tm="0">
                                              <p:val>
                                                <p:fltVal val="0"/>
                                              </p:val>
                                            </p:tav>
                                            <p:tav tm="100000">
                                              <p:val>
                                                <p:strVal val="#ppt_w"/>
                                              </p:val>
                                            </p:tav>
                                          </p:tavLst>
                                        </p:anim>
                                        <p:anim calcmode="lin" valueType="num">
                                          <p:cBhvr>
                                            <p:cTn id="28" dur="500" fill="hold"/>
                                            <p:tgtEl>
                                              <p:spTgt spid="54"/>
                                            </p:tgtEl>
                                            <p:attrNameLst>
                                              <p:attrName>ppt_h</p:attrName>
                                            </p:attrNameLst>
                                          </p:cBhvr>
                                          <p:tavLst>
                                            <p:tav tm="0">
                                              <p:val>
                                                <p:fltVal val="0"/>
                                              </p:val>
                                            </p:tav>
                                            <p:tav tm="100000">
                                              <p:val>
                                                <p:strVal val="#ppt_h"/>
                                              </p:val>
                                            </p:tav>
                                          </p:tavLst>
                                        </p:anim>
                                        <p:animEffect transition="in" filter="fade">
                                          <p:cBhvr>
                                            <p:cTn id="29" dur="500"/>
                                            <p:tgtEl>
                                              <p:spTgt spid="5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5"/>
                                            </p:tgtEl>
                                            <p:attrNameLst>
                                              <p:attrName>style.visibility</p:attrName>
                                            </p:attrNameLst>
                                          </p:cBhvr>
                                          <p:to>
                                            <p:strVal val="visible"/>
                                          </p:to>
                                        </p:set>
                                        <p:anim calcmode="lin" valueType="num">
                                          <p:cBhvr>
                                            <p:cTn id="32" dur="500" fill="hold"/>
                                            <p:tgtEl>
                                              <p:spTgt spid="55"/>
                                            </p:tgtEl>
                                            <p:attrNameLst>
                                              <p:attrName>ppt_w</p:attrName>
                                            </p:attrNameLst>
                                          </p:cBhvr>
                                          <p:tavLst>
                                            <p:tav tm="0">
                                              <p:val>
                                                <p:fltVal val="0"/>
                                              </p:val>
                                            </p:tav>
                                            <p:tav tm="100000">
                                              <p:val>
                                                <p:strVal val="#ppt_w"/>
                                              </p:val>
                                            </p:tav>
                                          </p:tavLst>
                                        </p:anim>
                                        <p:anim calcmode="lin" valueType="num">
                                          <p:cBhvr>
                                            <p:cTn id="33" dur="500" fill="hold"/>
                                            <p:tgtEl>
                                              <p:spTgt spid="55"/>
                                            </p:tgtEl>
                                            <p:attrNameLst>
                                              <p:attrName>ppt_h</p:attrName>
                                            </p:attrNameLst>
                                          </p:cBhvr>
                                          <p:tavLst>
                                            <p:tav tm="0">
                                              <p:val>
                                                <p:fltVal val="0"/>
                                              </p:val>
                                            </p:tav>
                                            <p:tav tm="100000">
                                              <p:val>
                                                <p:strVal val="#ppt_h"/>
                                              </p:val>
                                            </p:tav>
                                          </p:tavLst>
                                        </p:anim>
                                        <p:animEffect transition="in" filter="fade">
                                          <p:cBhvr>
                                            <p:cTn id="34" dur="500"/>
                                            <p:tgtEl>
                                              <p:spTgt spid="5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p:cTn id="37" dur="500" fill="hold"/>
                                            <p:tgtEl>
                                              <p:spTgt spid="57"/>
                                            </p:tgtEl>
                                            <p:attrNameLst>
                                              <p:attrName>ppt_w</p:attrName>
                                            </p:attrNameLst>
                                          </p:cBhvr>
                                          <p:tavLst>
                                            <p:tav tm="0">
                                              <p:val>
                                                <p:fltVal val="0"/>
                                              </p:val>
                                            </p:tav>
                                            <p:tav tm="100000">
                                              <p:val>
                                                <p:strVal val="#ppt_w"/>
                                              </p:val>
                                            </p:tav>
                                          </p:tavLst>
                                        </p:anim>
                                        <p:anim calcmode="lin" valueType="num">
                                          <p:cBhvr>
                                            <p:cTn id="38" dur="500" fill="hold"/>
                                            <p:tgtEl>
                                              <p:spTgt spid="57"/>
                                            </p:tgtEl>
                                            <p:attrNameLst>
                                              <p:attrName>ppt_h</p:attrName>
                                            </p:attrNameLst>
                                          </p:cBhvr>
                                          <p:tavLst>
                                            <p:tav tm="0">
                                              <p:val>
                                                <p:fltVal val="0"/>
                                              </p:val>
                                            </p:tav>
                                            <p:tav tm="100000">
                                              <p:val>
                                                <p:strVal val="#ppt_h"/>
                                              </p:val>
                                            </p:tav>
                                          </p:tavLst>
                                        </p:anim>
                                        <p:animEffect transition="in" filter="fade">
                                          <p:cBhvr>
                                            <p:cTn id="39" dur="500"/>
                                            <p:tgtEl>
                                              <p:spTgt spid="5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p:cTn id="42" dur="500" fill="hold"/>
                                            <p:tgtEl>
                                              <p:spTgt spid="58"/>
                                            </p:tgtEl>
                                            <p:attrNameLst>
                                              <p:attrName>ppt_w</p:attrName>
                                            </p:attrNameLst>
                                          </p:cBhvr>
                                          <p:tavLst>
                                            <p:tav tm="0">
                                              <p:val>
                                                <p:fltVal val="0"/>
                                              </p:val>
                                            </p:tav>
                                            <p:tav tm="100000">
                                              <p:val>
                                                <p:strVal val="#ppt_w"/>
                                              </p:val>
                                            </p:tav>
                                          </p:tavLst>
                                        </p:anim>
                                        <p:anim calcmode="lin" valueType="num">
                                          <p:cBhvr>
                                            <p:cTn id="43" dur="500" fill="hold"/>
                                            <p:tgtEl>
                                              <p:spTgt spid="58"/>
                                            </p:tgtEl>
                                            <p:attrNameLst>
                                              <p:attrName>ppt_h</p:attrName>
                                            </p:attrNameLst>
                                          </p:cBhvr>
                                          <p:tavLst>
                                            <p:tav tm="0">
                                              <p:val>
                                                <p:fltVal val="0"/>
                                              </p:val>
                                            </p:tav>
                                            <p:tav tm="100000">
                                              <p:val>
                                                <p:strVal val="#ppt_h"/>
                                              </p:val>
                                            </p:tav>
                                          </p:tavLst>
                                        </p:anim>
                                        <p:animEffect transition="in" filter="fade">
                                          <p:cBhvr>
                                            <p:cTn id="44" dur="500"/>
                                            <p:tgtEl>
                                              <p:spTgt spid="5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anim calcmode="lin" valueType="num">
                                          <p:cBhvr>
                                            <p:cTn id="47" dur="500" fill="hold"/>
                                            <p:tgtEl>
                                              <p:spTgt spid="60"/>
                                            </p:tgtEl>
                                            <p:attrNameLst>
                                              <p:attrName>ppt_w</p:attrName>
                                            </p:attrNameLst>
                                          </p:cBhvr>
                                          <p:tavLst>
                                            <p:tav tm="0">
                                              <p:val>
                                                <p:fltVal val="0"/>
                                              </p:val>
                                            </p:tav>
                                            <p:tav tm="100000">
                                              <p:val>
                                                <p:strVal val="#ppt_w"/>
                                              </p:val>
                                            </p:tav>
                                          </p:tavLst>
                                        </p:anim>
                                        <p:anim calcmode="lin" valueType="num">
                                          <p:cBhvr>
                                            <p:cTn id="48" dur="500" fill="hold"/>
                                            <p:tgtEl>
                                              <p:spTgt spid="60"/>
                                            </p:tgtEl>
                                            <p:attrNameLst>
                                              <p:attrName>ppt_h</p:attrName>
                                            </p:attrNameLst>
                                          </p:cBhvr>
                                          <p:tavLst>
                                            <p:tav tm="0">
                                              <p:val>
                                                <p:fltVal val="0"/>
                                              </p:val>
                                            </p:tav>
                                            <p:tav tm="100000">
                                              <p:val>
                                                <p:strVal val="#ppt_h"/>
                                              </p:val>
                                            </p:tav>
                                          </p:tavLst>
                                        </p:anim>
                                        <p:animEffect transition="in" filter="fade">
                                          <p:cBhvr>
                                            <p:cTn id="49" dur="500"/>
                                            <p:tgtEl>
                                              <p:spTgt spid="6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63"/>
                                            </p:tgtEl>
                                            <p:attrNameLst>
                                              <p:attrName>style.visibility</p:attrName>
                                            </p:attrNameLst>
                                          </p:cBhvr>
                                          <p:to>
                                            <p:strVal val="visible"/>
                                          </p:to>
                                        </p:set>
                                        <p:anim calcmode="lin" valueType="num">
                                          <p:cBhvr>
                                            <p:cTn id="62" dur="500" fill="hold"/>
                                            <p:tgtEl>
                                              <p:spTgt spid="63"/>
                                            </p:tgtEl>
                                            <p:attrNameLst>
                                              <p:attrName>ppt_w</p:attrName>
                                            </p:attrNameLst>
                                          </p:cBhvr>
                                          <p:tavLst>
                                            <p:tav tm="0">
                                              <p:val>
                                                <p:fltVal val="0"/>
                                              </p:val>
                                            </p:tav>
                                            <p:tav tm="100000">
                                              <p:val>
                                                <p:strVal val="#ppt_w"/>
                                              </p:val>
                                            </p:tav>
                                          </p:tavLst>
                                        </p:anim>
                                        <p:anim calcmode="lin" valueType="num">
                                          <p:cBhvr>
                                            <p:cTn id="63" dur="500" fill="hold"/>
                                            <p:tgtEl>
                                              <p:spTgt spid="63"/>
                                            </p:tgtEl>
                                            <p:attrNameLst>
                                              <p:attrName>ppt_h</p:attrName>
                                            </p:attrNameLst>
                                          </p:cBhvr>
                                          <p:tavLst>
                                            <p:tav tm="0">
                                              <p:val>
                                                <p:fltVal val="0"/>
                                              </p:val>
                                            </p:tav>
                                            <p:tav tm="100000">
                                              <p:val>
                                                <p:strVal val="#ppt_h"/>
                                              </p:val>
                                            </p:tav>
                                          </p:tavLst>
                                        </p:anim>
                                        <p:animEffect transition="in" filter="fade">
                                          <p:cBhvr>
                                            <p:cTn id="64" dur="500"/>
                                            <p:tgtEl>
                                              <p:spTgt spid="6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64"/>
                                            </p:tgtEl>
                                            <p:attrNameLst>
                                              <p:attrName>style.visibility</p:attrName>
                                            </p:attrNameLst>
                                          </p:cBhvr>
                                          <p:to>
                                            <p:strVal val="visible"/>
                                          </p:to>
                                        </p:set>
                                        <p:anim calcmode="lin" valueType="num">
                                          <p:cBhvr>
                                            <p:cTn id="67" dur="500" fill="hold"/>
                                            <p:tgtEl>
                                              <p:spTgt spid="64"/>
                                            </p:tgtEl>
                                            <p:attrNameLst>
                                              <p:attrName>ppt_w</p:attrName>
                                            </p:attrNameLst>
                                          </p:cBhvr>
                                          <p:tavLst>
                                            <p:tav tm="0">
                                              <p:val>
                                                <p:fltVal val="0"/>
                                              </p:val>
                                            </p:tav>
                                            <p:tav tm="100000">
                                              <p:val>
                                                <p:strVal val="#ppt_w"/>
                                              </p:val>
                                            </p:tav>
                                          </p:tavLst>
                                        </p:anim>
                                        <p:anim calcmode="lin" valueType="num">
                                          <p:cBhvr>
                                            <p:cTn id="68" dur="500" fill="hold"/>
                                            <p:tgtEl>
                                              <p:spTgt spid="64"/>
                                            </p:tgtEl>
                                            <p:attrNameLst>
                                              <p:attrName>ppt_h</p:attrName>
                                            </p:attrNameLst>
                                          </p:cBhvr>
                                          <p:tavLst>
                                            <p:tav tm="0">
                                              <p:val>
                                                <p:fltVal val="0"/>
                                              </p:val>
                                            </p:tav>
                                            <p:tav tm="100000">
                                              <p:val>
                                                <p:strVal val="#ppt_h"/>
                                              </p:val>
                                            </p:tav>
                                          </p:tavLst>
                                        </p:anim>
                                        <p:animEffect transition="in" filter="fade">
                                          <p:cBhvr>
                                            <p:cTn id="69" dur="500"/>
                                            <p:tgtEl>
                                              <p:spTgt spid="6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
                                            </p:tgtEl>
                                            <p:attrNameLst>
                                              <p:attrName>style.visibility</p:attrName>
                                            </p:attrNameLst>
                                          </p:cBhvr>
                                          <p:to>
                                            <p:strVal val="visible"/>
                                          </p:to>
                                        </p:set>
                                        <p:anim calcmode="lin" valueType="num">
                                          <p:cBhvr>
                                            <p:cTn id="72" dur="500" fill="hold"/>
                                            <p:tgtEl>
                                              <p:spTgt spid="4"/>
                                            </p:tgtEl>
                                            <p:attrNameLst>
                                              <p:attrName>ppt_w</p:attrName>
                                            </p:attrNameLst>
                                          </p:cBhvr>
                                          <p:tavLst>
                                            <p:tav tm="0">
                                              <p:val>
                                                <p:fltVal val="0"/>
                                              </p:val>
                                            </p:tav>
                                            <p:tav tm="100000">
                                              <p:val>
                                                <p:strVal val="#ppt_w"/>
                                              </p:val>
                                            </p:tav>
                                          </p:tavLst>
                                        </p:anim>
                                        <p:anim calcmode="lin" valueType="num">
                                          <p:cBhvr>
                                            <p:cTn id="73" dur="500" fill="hold"/>
                                            <p:tgtEl>
                                              <p:spTgt spid="4"/>
                                            </p:tgtEl>
                                            <p:attrNameLst>
                                              <p:attrName>ppt_h</p:attrName>
                                            </p:attrNameLst>
                                          </p:cBhvr>
                                          <p:tavLst>
                                            <p:tav tm="0">
                                              <p:val>
                                                <p:fltVal val="0"/>
                                              </p:val>
                                            </p:tav>
                                            <p:tav tm="100000">
                                              <p:val>
                                                <p:strVal val="#ppt_h"/>
                                              </p:val>
                                            </p:tav>
                                          </p:tavLst>
                                        </p:anim>
                                        <p:animEffect transition="in" filter="fade">
                                          <p:cBhvr>
                                            <p:cTn id="74" dur="500"/>
                                            <p:tgtEl>
                                              <p:spTgt spid="4"/>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p:cTn id="77" dur="500" fill="hold"/>
                                            <p:tgtEl>
                                              <p:spTgt spid="65"/>
                                            </p:tgtEl>
                                            <p:attrNameLst>
                                              <p:attrName>ppt_w</p:attrName>
                                            </p:attrNameLst>
                                          </p:cBhvr>
                                          <p:tavLst>
                                            <p:tav tm="0">
                                              <p:val>
                                                <p:fltVal val="0"/>
                                              </p:val>
                                            </p:tav>
                                            <p:tav tm="100000">
                                              <p:val>
                                                <p:strVal val="#ppt_w"/>
                                              </p:val>
                                            </p:tav>
                                          </p:tavLst>
                                        </p:anim>
                                        <p:anim calcmode="lin" valueType="num">
                                          <p:cBhvr>
                                            <p:cTn id="78" dur="500" fill="hold"/>
                                            <p:tgtEl>
                                              <p:spTgt spid="65"/>
                                            </p:tgtEl>
                                            <p:attrNameLst>
                                              <p:attrName>ppt_h</p:attrName>
                                            </p:attrNameLst>
                                          </p:cBhvr>
                                          <p:tavLst>
                                            <p:tav tm="0">
                                              <p:val>
                                                <p:fltVal val="0"/>
                                              </p:val>
                                            </p:tav>
                                            <p:tav tm="100000">
                                              <p:val>
                                                <p:strVal val="#ppt_h"/>
                                              </p:val>
                                            </p:tav>
                                          </p:tavLst>
                                        </p:anim>
                                        <p:animEffect transition="in" filter="fade">
                                          <p:cBhvr>
                                            <p:cTn id="79" dur="500"/>
                                            <p:tgtEl>
                                              <p:spTgt spid="65"/>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500" fill="hold"/>
                                            <p:tgtEl>
                                              <p:spTgt spid="69"/>
                                            </p:tgtEl>
                                            <p:attrNameLst>
                                              <p:attrName>ppt_w</p:attrName>
                                            </p:attrNameLst>
                                          </p:cBhvr>
                                          <p:tavLst>
                                            <p:tav tm="0">
                                              <p:val>
                                                <p:fltVal val="0"/>
                                              </p:val>
                                            </p:tav>
                                            <p:tav tm="100000">
                                              <p:val>
                                                <p:strVal val="#ppt_w"/>
                                              </p:val>
                                            </p:tav>
                                          </p:tavLst>
                                        </p:anim>
                                        <p:anim calcmode="lin" valueType="num">
                                          <p:cBhvr>
                                            <p:cTn id="83" dur="500" fill="hold"/>
                                            <p:tgtEl>
                                              <p:spTgt spid="69"/>
                                            </p:tgtEl>
                                            <p:attrNameLst>
                                              <p:attrName>ppt_h</p:attrName>
                                            </p:attrNameLst>
                                          </p:cBhvr>
                                          <p:tavLst>
                                            <p:tav tm="0">
                                              <p:val>
                                                <p:fltVal val="0"/>
                                              </p:val>
                                            </p:tav>
                                            <p:tav tm="100000">
                                              <p:val>
                                                <p:strVal val="#ppt_h"/>
                                              </p:val>
                                            </p:tav>
                                          </p:tavLst>
                                        </p:anim>
                                        <p:animEffect transition="in" filter="fade">
                                          <p:cBhvr>
                                            <p:cTn id="84" dur="500"/>
                                            <p:tgtEl>
                                              <p:spTgt spid="6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70"/>
                                            </p:tgtEl>
                                            <p:attrNameLst>
                                              <p:attrName>style.visibility</p:attrName>
                                            </p:attrNameLst>
                                          </p:cBhvr>
                                          <p:to>
                                            <p:strVal val="visible"/>
                                          </p:to>
                                        </p:set>
                                        <p:anim calcmode="lin" valueType="num">
                                          <p:cBhvr>
                                            <p:cTn id="87" dur="500" fill="hold"/>
                                            <p:tgtEl>
                                              <p:spTgt spid="70"/>
                                            </p:tgtEl>
                                            <p:attrNameLst>
                                              <p:attrName>ppt_w</p:attrName>
                                            </p:attrNameLst>
                                          </p:cBhvr>
                                          <p:tavLst>
                                            <p:tav tm="0">
                                              <p:val>
                                                <p:fltVal val="0"/>
                                              </p:val>
                                            </p:tav>
                                            <p:tav tm="100000">
                                              <p:val>
                                                <p:strVal val="#ppt_w"/>
                                              </p:val>
                                            </p:tav>
                                          </p:tavLst>
                                        </p:anim>
                                        <p:anim calcmode="lin" valueType="num">
                                          <p:cBhvr>
                                            <p:cTn id="88" dur="500" fill="hold"/>
                                            <p:tgtEl>
                                              <p:spTgt spid="70"/>
                                            </p:tgtEl>
                                            <p:attrNameLst>
                                              <p:attrName>ppt_h</p:attrName>
                                            </p:attrNameLst>
                                          </p:cBhvr>
                                          <p:tavLst>
                                            <p:tav tm="0">
                                              <p:val>
                                                <p:fltVal val="0"/>
                                              </p:val>
                                            </p:tav>
                                            <p:tav tm="100000">
                                              <p:val>
                                                <p:strVal val="#ppt_h"/>
                                              </p:val>
                                            </p:tav>
                                          </p:tavLst>
                                        </p:anim>
                                        <p:animEffect transition="in" filter="fade">
                                          <p:cBhvr>
                                            <p:cTn id="89" dur="500"/>
                                            <p:tgtEl>
                                              <p:spTgt spid="70"/>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71"/>
                                            </p:tgtEl>
                                            <p:attrNameLst>
                                              <p:attrName>style.visibility</p:attrName>
                                            </p:attrNameLst>
                                          </p:cBhvr>
                                          <p:to>
                                            <p:strVal val="visible"/>
                                          </p:to>
                                        </p:set>
                                        <p:anim calcmode="lin" valueType="num">
                                          <p:cBhvr>
                                            <p:cTn id="92" dur="500" fill="hold"/>
                                            <p:tgtEl>
                                              <p:spTgt spid="71"/>
                                            </p:tgtEl>
                                            <p:attrNameLst>
                                              <p:attrName>ppt_w</p:attrName>
                                            </p:attrNameLst>
                                          </p:cBhvr>
                                          <p:tavLst>
                                            <p:tav tm="0">
                                              <p:val>
                                                <p:fltVal val="0"/>
                                              </p:val>
                                            </p:tav>
                                            <p:tav tm="100000">
                                              <p:val>
                                                <p:strVal val="#ppt_w"/>
                                              </p:val>
                                            </p:tav>
                                          </p:tavLst>
                                        </p:anim>
                                        <p:anim calcmode="lin" valueType="num">
                                          <p:cBhvr>
                                            <p:cTn id="93" dur="500" fill="hold"/>
                                            <p:tgtEl>
                                              <p:spTgt spid="71"/>
                                            </p:tgtEl>
                                            <p:attrNameLst>
                                              <p:attrName>ppt_h</p:attrName>
                                            </p:attrNameLst>
                                          </p:cBhvr>
                                          <p:tavLst>
                                            <p:tav tm="0">
                                              <p:val>
                                                <p:fltVal val="0"/>
                                              </p:val>
                                            </p:tav>
                                            <p:tav tm="100000">
                                              <p:val>
                                                <p:strVal val="#ppt_h"/>
                                              </p:val>
                                            </p:tav>
                                          </p:tavLst>
                                        </p:anim>
                                        <p:animEffect transition="in" filter="fade">
                                          <p:cBhvr>
                                            <p:cTn id="94"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4" grpId="0" animBg="1"/>
          <p:bldP spid="55" grpId="0" animBg="1"/>
          <p:bldP spid="57" grpId="0" animBg="1"/>
          <p:bldP spid="58" grpId="0" animBg="1"/>
          <p:bldP spid="60" grpId="0" animBg="1"/>
          <p:bldP spid="61" grpId="0" animBg="1"/>
          <p:bldP spid="62" grpId="0" animBg="1"/>
          <p:bldP spid="63" grpId="0" animBg="1"/>
          <p:bldP spid="64" grpId="0" animBg="1"/>
          <p:bldP spid="4" grpId="0" animBg="1"/>
          <p:bldP spid="65" grpId="0" animBg="1"/>
          <p:bldP spid="69" grpId="0" animBg="1"/>
          <p:bldP spid="70" grpId="0" animBg="1"/>
          <p:bldP spid="71" grpId="0" animBg="1"/>
          <p:bldP spid="31" grpId="0"/>
          <p:bldP spid="3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750"/>
                                            <p:tgtEl>
                                              <p:spTgt spid="32"/>
                                            </p:tgtEl>
                                          </p:cBhvr>
                                        </p:animEffect>
                                        <p:anim calcmode="lin" valueType="num">
                                          <p:cBhvr>
                                            <p:cTn id="13" dur="750" fill="hold"/>
                                            <p:tgtEl>
                                              <p:spTgt spid="32"/>
                                            </p:tgtEl>
                                            <p:attrNameLst>
                                              <p:attrName>ppt_x</p:attrName>
                                            </p:attrNameLst>
                                          </p:cBhvr>
                                          <p:tavLst>
                                            <p:tav tm="0">
                                              <p:val>
                                                <p:strVal val="#ppt_x"/>
                                              </p:val>
                                            </p:tav>
                                            <p:tav tm="100000">
                                              <p:val>
                                                <p:strVal val="#ppt_x"/>
                                              </p:val>
                                            </p:tav>
                                          </p:tavLst>
                                        </p:anim>
                                        <p:anim calcmode="lin" valueType="num">
                                          <p:cBhvr>
                                            <p:cTn id="14" dur="750" fill="hold"/>
                                            <p:tgtEl>
                                              <p:spTgt spid="32"/>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1000" fill="hold"/>
                                            <p:tgtEl>
                                              <p:spTgt spid="24"/>
                                            </p:tgtEl>
                                            <p:attrNameLst>
                                              <p:attrName>ppt_x</p:attrName>
                                            </p:attrNameLst>
                                          </p:cBhvr>
                                          <p:tavLst>
                                            <p:tav tm="0">
                                              <p:val>
                                                <p:strVal val="0-#ppt_w/2"/>
                                              </p:val>
                                            </p:tav>
                                            <p:tav tm="100000">
                                              <p:val>
                                                <p:strVal val="#ppt_x"/>
                                              </p:val>
                                            </p:tav>
                                          </p:tavLst>
                                        </p:anim>
                                        <p:anim calcmode="lin" valueType="num">
                                          <p:cBhvr additive="base">
                                            <p:cTn id="18" dur="10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 calcmode="lin" valueType="num">
                                          <p:cBhvr>
                                            <p:cTn id="27" dur="500" fill="hold"/>
                                            <p:tgtEl>
                                              <p:spTgt spid="54"/>
                                            </p:tgtEl>
                                            <p:attrNameLst>
                                              <p:attrName>ppt_w</p:attrName>
                                            </p:attrNameLst>
                                          </p:cBhvr>
                                          <p:tavLst>
                                            <p:tav tm="0">
                                              <p:val>
                                                <p:fltVal val="0"/>
                                              </p:val>
                                            </p:tav>
                                            <p:tav tm="100000">
                                              <p:val>
                                                <p:strVal val="#ppt_w"/>
                                              </p:val>
                                            </p:tav>
                                          </p:tavLst>
                                        </p:anim>
                                        <p:anim calcmode="lin" valueType="num">
                                          <p:cBhvr>
                                            <p:cTn id="28" dur="500" fill="hold"/>
                                            <p:tgtEl>
                                              <p:spTgt spid="54"/>
                                            </p:tgtEl>
                                            <p:attrNameLst>
                                              <p:attrName>ppt_h</p:attrName>
                                            </p:attrNameLst>
                                          </p:cBhvr>
                                          <p:tavLst>
                                            <p:tav tm="0">
                                              <p:val>
                                                <p:fltVal val="0"/>
                                              </p:val>
                                            </p:tav>
                                            <p:tav tm="100000">
                                              <p:val>
                                                <p:strVal val="#ppt_h"/>
                                              </p:val>
                                            </p:tav>
                                          </p:tavLst>
                                        </p:anim>
                                        <p:animEffect transition="in" filter="fade">
                                          <p:cBhvr>
                                            <p:cTn id="29" dur="500"/>
                                            <p:tgtEl>
                                              <p:spTgt spid="5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5"/>
                                            </p:tgtEl>
                                            <p:attrNameLst>
                                              <p:attrName>style.visibility</p:attrName>
                                            </p:attrNameLst>
                                          </p:cBhvr>
                                          <p:to>
                                            <p:strVal val="visible"/>
                                          </p:to>
                                        </p:set>
                                        <p:anim calcmode="lin" valueType="num">
                                          <p:cBhvr>
                                            <p:cTn id="32" dur="500" fill="hold"/>
                                            <p:tgtEl>
                                              <p:spTgt spid="55"/>
                                            </p:tgtEl>
                                            <p:attrNameLst>
                                              <p:attrName>ppt_w</p:attrName>
                                            </p:attrNameLst>
                                          </p:cBhvr>
                                          <p:tavLst>
                                            <p:tav tm="0">
                                              <p:val>
                                                <p:fltVal val="0"/>
                                              </p:val>
                                            </p:tav>
                                            <p:tav tm="100000">
                                              <p:val>
                                                <p:strVal val="#ppt_w"/>
                                              </p:val>
                                            </p:tav>
                                          </p:tavLst>
                                        </p:anim>
                                        <p:anim calcmode="lin" valueType="num">
                                          <p:cBhvr>
                                            <p:cTn id="33" dur="500" fill="hold"/>
                                            <p:tgtEl>
                                              <p:spTgt spid="55"/>
                                            </p:tgtEl>
                                            <p:attrNameLst>
                                              <p:attrName>ppt_h</p:attrName>
                                            </p:attrNameLst>
                                          </p:cBhvr>
                                          <p:tavLst>
                                            <p:tav tm="0">
                                              <p:val>
                                                <p:fltVal val="0"/>
                                              </p:val>
                                            </p:tav>
                                            <p:tav tm="100000">
                                              <p:val>
                                                <p:strVal val="#ppt_h"/>
                                              </p:val>
                                            </p:tav>
                                          </p:tavLst>
                                        </p:anim>
                                        <p:animEffect transition="in" filter="fade">
                                          <p:cBhvr>
                                            <p:cTn id="34" dur="500"/>
                                            <p:tgtEl>
                                              <p:spTgt spid="5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p:cTn id="37" dur="500" fill="hold"/>
                                            <p:tgtEl>
                                              <p:spTgt spid="57"/>
                                            </p:tgtEl>
                                            <p:attrNameLst>
                                              <p:attrName>ppt_w</p:attrName>
                                            </p:attrNameLst>
                                          </p:cBhvr>
                                          <p:tavLst>
                                            <p:tav tm="0">
                                              <p:val>
                                                <p:fltVal val="0"/>
                                              </p:val>
                                            </p:tav>
                                            <p:tav tm="100000">
                                              <p:val>
                                                <p:strVal val="#ppt_w"/>
                                              </p:val>
                                            </p:tav>
                                          </p:tavLst>
                                        </p:anim>
                                        <p:anim calcmode="lin" valueType="num">
                                          <p:cBhvr>
                                            <p:cTn id="38" dur="500" fill="hold"/>
                                            <p:tgtEl>
                                              <p:spTgt spid="57"/>
                                            </p:tgtEl>
                                            <p:attrNameLst>
                                              <p:attrName>ppt_h</p:attrName>
                                            </p:attrNameLst>
                                          </p:cBhvr>
                                          <p:tavLst>
                                            <p:tav tm="0">
                                              <p:val>
                                                <p:fltVal val="0"/>
                                              </p:val>
                                            </p:tav>
                                            <p:tav tm="100000">
                                              <p:val>
                                                <p:strVal val="#ppt_h"/>
                                              </p:val>
                                            </p:tav>
                                          </p:tavLst>
                                        </p:anim>
                                        <p:animEffect transition="in" filter="fade">
                                          <p:cBhvr>
                                            <p:cTn id="39" dur="500"/>
                                            <p:tgtEl>
                                              <p:spTgt spid="5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p:cTn id="42" dur="500" fill="hold"/>
                                            <p:tgtEl>
                                              <p:spTgt spid="58"/>
                                            </p:tgtEl>
                                            <p:attrNameLst>
                                              <p:attrName>ppt_w</p:attrName>
                                            </p:attrNameLst>
                                          </p:cBhvr>
                                          <p:tavLst>
                                            <p:tav tm="0">
                                              <p:val>
                                                <p:fltVal val="0"/>
                                              </p:val>
                                            </p:tav>
                                            <p:tav tm="100000">
                                              <p:val>
                                                <p:strVal val="#ppt_w"/>
                                              </p:val>
                                            </p:tav>
                                          </p:tavLst>
                                        </p:anim>
                                        <p:anim calcmode="lin" valueType="num">
                                          <p:cBhvr>
                                            <p:cTn id="43" dur="500" fill="hold"/>
                                            <p:tgtEl>
                                              <p:spTgt spid="58"/>
                                            </p:tgtEl>
                                            <p:attrNameLst>
                                              <p:attrName>ppt_h</p:attrName>
                                            </p:attrNameLst>
                                          </p:cBhvr>
                                          <p:tavLst>
                                            <p:tav tm="0">
                                              <p:val>
                                                <p:fltVal val="0"/>
                                              </p:val>
                                            </p:tav>
                                            <p:tav tm="100000">
                                              <p:val>
                                                <p:strVal val="#ppt_h"/>
                                              </p:val>
                                            </p:tav>
                                          </p:tavLst>
                                        </p:anim>
                                        <p:animEffect transition="in" filter="fade">
                                          <p:cBhvr>
                                            <p:cTn id="44" dur="500"/>
                                            <p:tgtEl>
                                              <p:spTgt spid="5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anim calcmode="lin" valueType="num">
                                          <p:cBhvr>
                                            <p:cTn id="47" dur="500" fill="hold"/>
                                            <p:tgtEl>
                                              <p:spTgt spid="60"/>
                                            </p:tgtEl>
                                            <p:attrNameLst>
                                              <p:attrName>ppt_w</p:attrName>
                                            </p:attrNameLst>
                                          </p:cBhvr>
                                          <p:tavLst>
                                            <p:tav tm="0">
                                              <p:val>
                                                <p:fltVal val="0"/>
                                              </p:val>
                                            </p:tav>
                                            <p:tav tm="100000">
                                              <p:val>
                                                <p:strVal val="#ppt_w"/>
                                              </p:val>
                                            </p:tav>
                                          </p:tavLst>
                                        </p:anim>
                                        <p:anim calcmode="lin" valueType="num">
                                          <p:cBhvr>
                                            <p:cTn id="48" dur="500" fill="hold"/>
                                            <p:tgtEl>
                                              <p:spTgt spid="60"/>
                                            </p:tgtEl>
                                            <p:attrNameLst>
                                              <p:attrName>ppt_h</p:attrName>
                                            </p:attrNameLst>
                                          </p:cBhvr>
                                          <p:tavLst>
                                            <p:tav tm="0">
                                              <p:val>
                                                <p:fltVal val="0"/>
                                              </p:val>
                                            </p:tav>
                                            <p:tav tm="100000">
                                              <p:val>
                                                <p:strVal val="#ppt_h"/>
                                              </p:val>
                                            </p:tav>
                                          </p:tavLst>
                                        </p:anim>
                                        <p:animEffect transition="in" filter="fade">
                                          <p:cBhvr>
                                            <p:cTn id="49" dur="500"/>
                                            <p:tgtEl>
                                              <p:spTgt spid="6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63"/>
                                            </p:tgtEl>
                                            <p:attrNameLst>
                                              <p:attrName>style.visibility</p:attrName>
                                            </p:attrNameLst>
                                          </p:cBhvr>
                                          <p:to>
                                            <p:strVal val="visible"/>
                                          </p:to>
                                        </p:set>
                                        <p:anim calcmode="lin" valueType="num">
                                          <p:cBhvr>
                                            <p:cTn id="62" dur="500" fill="hold"/>
                                            <p:tgtEl>
                                              <p:spTgt spid="63"/>
                                            </p:tgtEl>
                                            <p:attrNameLst>
                                              <p:attrName>ppt_w</p:attrName>
                                            </p:attrNameLst>
                                          </p:cBhvr>
                                          <p:tavLst>
                                            <p:tav tm="0">
                                              <p:val>
                                                <p:fltVal val="0"/>
                                              </p:val>
                                            </p:tav>
                                            <p:tav tm="100000">
                                              <p:val>
                                                <p:strVal val="#ppt_w"/>
                                              </p:val>
                                            </p:tav>
                                          </p:tavLst>
                                        </p:anim>
                                        <p:anim calcmode="lin" valueType="num">
                                          <p:cBhvr>
                                            <p:cTn id="63" dur="500" fill="hold"/>
                                            <p:tgtEl>
                                              <p:spTgt spid="63"/>
                                            </p:tgtEl>
                                            <p:attrNameLst>
                                              <p:attrName>ppt_h</p:attrName>
                                            </p:attrNameLst>
                                          </p:cBhvr>
                                          <p:tavLst>
                                            <p:tav tm="0">
                                              <p:val>
                                                <p:fltVal val="0"/>
                                              </p:val>
                                            </p:tav>
                                            <p:tav tm="100000">
                                              <p:val>
                                                <p:strVal val="#ppt_h"/>
                                              </p:val>
                                            </p:tav>
                                          </p:tavLst>
                                        </p:anim>
                                        <p:animEffect transition="in" filter="fade">
                                          <p:cBhvr>
                                            <p:cTn id="64" dur="500"/>
                                            <p:tgtEl>
                                              <p:spTgt spid="6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64"/>
                                            </p:tgtEl>
                                            <p:attrNameLst>
                                              <p:attrName>style.visibility</p:attrName>
                                            </p:attrNameLst>
                                          </p:cBhvr>
                                          <p:to>
                                            <p:strVal val="visible"/>
                                          </p:to>
                                        </p:set>
                                        <p:anim calcmode="lin" valueType="num">
                                          <p:cBhvr>
                                            <p:cTn id="67" dur="500" fill="hold"/>
                                            <p:tgtEl>
                                              <p:spTgt spid="64"/>
                                            </p:tgtEl>
                                            <p:attrNameLst>
                                              <p:attrName>ppt_w</p:attrName>
                                            </p:attrNameLst>
                                          </p:cBhvr>
                                          <p:tavLst>
                                            <p:tav tm="0">
                                              <p:val>
                                                <p:fltVal val="0"/>
                                              </p:val>
                                            </p:tav>
                                            <p:tav tm="100000">
                                              <p:val>
                                                <p:strVal val="#ppt_w"/>
                                              </p:val>
                                            </p:tav>
                                          </p:tavLst>
                                        </p:anim>
                                        <p:anim calcmode="lin" valueType="num">
                                          <p:cBhvr>
                                            <p:cTn id="68" dur="500" fill="hold"/>
                                            <p:tgtEl>
                                              <p:spTgt spid="64"/>
                                            </p:tgtEl>
                                            <p:attrNameLst>
                                              <p:attrName>ppt_h</p:attrName>
                                            </p:attrNameLst>
                                          </p:cBhvr>
                                          <p:tavLst>
                                            <p:tav tm="0">
                                              <p:val>
                                                <p:fltVal val="0"/>
                                              </p:val>
                                            </p:tav>
                                            <p:tav tm="100000">
                                              <p:val>
                                                <p:strVal val="#ppt_h"/>
                                              </p:val>
                                            </p:tav>
                                          </p:tavLst>
                                        </p:anim>
                                        <p:animEffect transition="in" filter="fade">
                                          <p:cBhvr>
                                            <p:cTn id="69" dur="500"/>
                                            <p:tgtEl>
                                              <p:spTgt spid="6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
                                            </p:tgtEl>
                                            <p:attrNameLst>
                                              <p:attrName>style.visibility</p:attrName>
                                            </p:attrNameLst>
                                          </p:cBhvr>
                                          <p:to>
                                            <p:strVal val="visible"/>
                                          </p:to>
                                        </p:set>
                                        <p:anim calcmode="lin" valueType="num">
                                          <p:cBhvr>
                                            <p:cTn id="72" dur="500" fill="hold"/>
                                            <p:tgtEl>
                                              <p:spTgt spid="4"/>
                                            </p:tgtEl>
                                            <p:attrNameLst>
                                              <p:attrName>ppt_w</p:attrName>
                                            </p:attrNameLst>
                                          </p:cBhvr>
                                          <p:tavLst>
                                            <p:tav tm="0">
                                              <p:val>
                                                <p:fltVal val="0"/>
                                              </p:val>
                                            </p:tav>
                                            <p:tav tm="100000">
                                              <p:val>
                                                <p:strVal val="#ppt_w"/>
                                              </p:val>
                                            </p:tav>
                                          </p:tavLst>
                                        </p:anim>
                                        <p:anim calcmode="lin" valueType="num">
                                          <p:cBhvr>
                                            <p:cTn id="73" dur="500" fill="hold"/>
                                            <p:tgtEl>
                                              <p:spTgt spid="4"/>
                                            </p:tgtEl>
                                            <p:attrNameLst>
                                              <p:attrName>ppt_h</p:attrName>
                                            </p:attrNameLst>
                                          </p:cBhvr>
                                          <p:tavLst>
                                            <p:tav tm="0">
                                              <p:val>
                                                <p:fltVal val="0"/>
                                              </p:val>
                                            </p:tav>
                                            <p:tav tm="100000">
                                              <p:val>
                                                <p:strVal val="#ppt_h"/>
                                              </p:val>
                                            </p:tav>
                                          </p:tavLst>
                                        </p:anim>
                                        <p:animEffect transition="in" filter="fade">
                                          <p:cBhvr>
                                            <p:cTn id="74" dur="500"/>
                                            <p:tgtEl>
                                              <p:spTgt spid="4"/>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p:cTn id="77" dur="500" fill="hold"/>
                                            <p:tgtEl>
                                              <p:spTgt spid="65"/>
                                            </p:tgtEl>
                                            <p:attrNameLst>
                                              <p:attrName>ppt_w</p:attrName>
                                            </p:attrNameLst>
                                          </p:cBhvr>
                                          <p:tavLst>
                                            <p:tav tm="0">
                                              <p:val>
                                                <p:fltVal val="0"/>
                                              </p:val>
                                            </p:tav>
                                            <p:tav tm="100000">
                                              <p:val>
                                                <p:strVal val="#ppt_w"/>
                                              </p:val>
                                            </p:tav>
                                          </p:tavLst>
                                        </p:anim>
                                        <p:anim calcmode="lin" valueType="num">
                                          <p:cBhvr>
                                            <p:cTn id="78" dur="500" fill="hold"/>
                                            <p:tgtEl>
                                              <p:spTgt spid="65"/>
                                            </p:tgtEl>
                                            <p:attrNameLst>
                                              <p:attrName>ppt_h</p:attrName>
                                            </p:attrNameLst>
                                          </p:cBhvr>
                                          <p:tavLst>
                                            <p:tav tm="0">
                                              <p:val>
                                                <p:fltVal val="0"/>
                                              </p:val>
                                            </p:tav>
                                            <p:tav tm="100000">
                                              <p:val>
                                                <p:strVal val="#ppt_h"/>
                                              </p:val>
                                            </p:tav>
                                          </p:tavLst>
                                        </p:anim>
                                        <p:animEffect transition="in" filter="fade">
                                          <p:cBhvr>
                                            <p:cTn id="79" dur="500"/>
                                            <p:tgtEl>
                                              <p:spTgt spid="65"/>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69"/>
                                            </p:tgtEl>
                                            <p:attrNameLst>
                                              <p:attrName>style.visibility</p:attrName>
                                            </p:attrNameLst>
                                          </p:cBhvr>
                                          <p:to>
                                            <p:strVal val="visible"/>
                                          </p:to>
                                        </p:set>
                                        <p:anim calcmode="lin" valueType="num">
                                          <p:cBhvr>
                                            <p:cTn id="82" dur="500" fill="hold"/>
                                            <p:tgtEl>
                                              <p:spTgt spid="69"/>
                                            </p:tgtEl>
                                            <p:attrNameLst>
                                              <p:attrName>ppt_w</p:attrName>
                                            </p:attrNameLst>
                                          </p:cBhvr>
                                          <p:tavLst>
                                            <p:tav tm="0">
                                              <p:val>
                                                <p:fltVal val="0"/>
                                              </p:val>
                                            </p:tav>
                                            <p:tav tm="100000">
                                              <p:val>
                                                <p:strVal val="#ppt_w"/>
                                              </p:val>
                                            </p:tav>
                                          </p:tavLst>
                                        </p:anim>
                                        <p:anim calcmode="lin" valueType="num">
                                          <p:cBhvr>
                                            <p:cTn id="83" dur="500" fill="hold"/>
                                            <p:tgtEl>
                                              <p:spTgt spid="69"/>
                                            </p:tgtEl>
                                            <p:attrNameLst>
                                              <p:attrName>ppt_h</p:attrName>
                                            </p:attrNameLst>
                                          </p:cBhvr>
                                          <p:tavLst>
                                            <p:tav tm="0">
                                              <p:val>
                                                <p:fltVal val="0"/>
                                              </p:val>
                                            </p:tav>
                                            <p:tav tm="100000">
                                              <p:val>
                                                <p:strVal val="#ppt_h"/>
                                              </p:val>
                                            </p:tav>
                                          </p:tavLst>
                                        </p:anim>
                                        <p:animEffect transition="in" filter="fade">
                                          <p:cBhvr>
                                            <p:cTn id="84" dur="500"/>
                                            <p:tgtEl>
                                              <p:spTgt spid="6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70"/>
                                            </p:tgtEl>
                                            <p:attrNameLst>
                                              <p:attrName>style.visibility</p:attrName>
                                            </p:attrNameLst>
                                          </p:cBhvr>
                                          <p:to>
                                            <p:strVal val="visible"/>
                                          </p:to>
                                        </p:set>
                                        <p:anim calcmode="lin" valueType="num">
                                          <p:cBhvr>
                                            <p:cTn id="87" dur="500" fill="hold"/>
                                            <p:tgtEl>
                                              <p:spTgt spid="70"/>
                                            </p:tgtEl>
                                            <p:attrNameLst>
                                              <p:attrName>ppt_w</p:attrName>
                                            </p:attrNameLst>
                                          </p:cBhvr>
                                          <p:tavLst>
                                            <p:tav tm="0">
                                              <p:val>
                                                <p:fltVal val="0"/>
                                              </p:val>
                                            </p:tav>
                                            <p:tav tm="100000">
                                              <p:val>
                                                <p:strVal val="#ppt_w"/>
                                              </p:val>
                                            </p:tav>
                                          </p:tavLst>
                                        </p:anim>
                                        <p:anim calcmode="lin" valueType="num">
                                          <p:cBhvr>
                                            <p:cTn id="88" dur="500" fill="hold"/>
                                            <p:tgtEl>
                                              <p:spTgt spid="70"/>
                                            </p:tgtEl>
                                            <p:attrNameLst>
                                              <p:attrName>ppt_h</p:attrName>
                                            </p:attrNameLst>
                                          </p:cBhvr>
                                          <p:tavLst>
                                            <p:tav tm="0">
                                              <p:val>
                                                <p:fltVal val="0"/>
                                              </p:val>
                                            </p:tav>
                                            <p:tav tm="100000">
                                              <p:val>
                                                <p:strVal val="#ppt_h"/>
                                              </p:val>
                                            </p:tav>
                                          </p:tavLst>
                                        </p:anim>
                                        <p:animEffect transition="in" filter="fade">
                                          <p:cBhvr>
                                            <p:cTn id="89" dur="500"/>
                                            <p:tgtEl>
                                              <p:spTgt spid="70"/>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71"/>
                                            </p:tgtEl>
                                            <p:attrNameLst>
                                              <p:attrName>style.visibility</p:attrName>
                                            </p:attrNameLst>
                                          </p:cBhvr>
                                          <p:to>
                                            <p:strVal val="visible"/>
                                          </p:to>
                                        </p:set>
                                        <p:anim calcmode="lin" valueType="num">
                                          <p:cBhvr>
                                            <p:cTn id="92" dur="500" fill="hold"/>
                                            <p:tgtEl>
                                              <p:spTgt spid="71"/>
                                            </p:tgtEl>
                                            <p:attrNameLst>
                                              <p:attrName>ppt_w</p:attrName>
                                            </p:attrNameLst>
                                          </p:cBhvr>
                                          <p:tavLst>
                                            <p:tav tm="0">
                                              <p:val>
                                                <p:fltVal val="0"/>
                                              </p:val>
                                            </p:tav>
                                            <p:tav tm="100000">
                                              <p:val>
                                                <p:strVal val="#ppt_w"/>
                                              </p:val>
                                            </p:tav>
                                          </p:tavLst>
                                        </p:anim>
                                        <p:anim calcmode="lin" valueType="num">
                                          <p:cBhvr>
                                            <p:cTn id="93" dur="500" fill="hold"/>
                                            <p:tgtEl>
                                              <p:spTgt spid="71"/>
                                            </p:tgtEl>
                                            <p:attrNameLst>
                                              <p:attrName>ppt_h</p:attrName>
                                            </p:attrNameLst>
                                          </p:cBhvr>
                                          <p:tavLst>
                                            <p:tav tm="0">
                                              <p:val>
                                                <p:fltVal val="0"/>
                                              </p:val>
                                            </p:tav>
                                            <p:tav tm="100000">
                                              <p:val>
                                                <p:strVal val="#ppt_h"/>
                                              </p:val>
                                            </p:tav>
                                          </p:tavLst>
                                        </p:anim>
                                        <p:animEffect transition="in" filter="fade">
                                          <p:cBhvr>
                                            <p:cTn id="94"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4" grpId="0" animBg="1"/>
          <p:bldP spid="55" grpId="0" animBg="1"/>
          <p:bldP spid="57" grpId="0" animBg="1"/>
          <p:bldP spid="58" grpId="0" animBg="1"/>
          <p:bldP spid="60" grpId="0" animBg="1"/>
          <p:bldP spid="61" grpId="0" animBg="1"/>
          <p:bldP spid="62" grpId="0" animBg="1"/>
          <p:bldP spid="63" grpId="0" animBg="1"/>
          <p:bldP spid="64" grpId="0" animBg="1"/>
          <p:bldP spid="4" grpId="0" animBg="1"/>
          <p:bldP spid="65" grpId="0" animBg="1"/>
          <p:bldP spid="69" grpId="0" animBg="1"/>
          <p:bldP spid="70" grpId="0" animBg="1"/>
          <p:bldP spid="71" grpId="0" animBg="1"/>
          <p:bldP spid="31" grpId="0"/>
          <p:bldP spid="32"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0"/>
          <p:cNvSpPr>
            <a:spLocks noChangeArrowheads="1"/>
          </p:cNvSpPr>
          <p:nvPr/>
        </p:nvSpPr>
        <p:spPr bwMode="auto">
          <a:xfrm>
            <a:off x="3767473" y="2269419"/>
            <a:ext cx="5593096" cy="2277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9" tIns="60954" rIns="121909" bIns="60954">
            <a:spAutoFit/>
          </a:bodyPr>
          <a:lstStyle/>
          <a:p>
            <a:pPr algn="just" fontAlgn="base">
              <a:lnSpc>
                <a:spcPct val="200000"/>
              </a:lnSpc>
              <a:spcBef>
                <a:spcPct val="0"/>
              </a:spcBef>
              <a:spcAft>
                <a:spcPct val="0"/>
              </a:spcAft>
            </a:pP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各位领导、各位</a:t>
            </a:r>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同事：</a:t>
            </a:r>
            <a:endParaRPr lang="en-US" altLang="zh-CN" sz="1400" b="1"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a:p>
            <a:pPr algn="just" fontAlgn="base">
              <a:lnSpc>
                <a:spcPct val="200000"/>
              </a:lnSpc>
              <a:spcBef>
                <a:spcPct val="0"/>
              </a:spcBef>
              <a:spcAft>
                <a:spcPct val="0"/>
              </a:spcAft>
            </a:pP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      </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 </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在</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这里我很荣幸赶上了公司改革的机遇，面对了一个崭新挑战自我</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的时机</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。感谢公司领导为我们创造了这次公平竞争的机会。我非常自豪地看到我们公司改革</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前进</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的步伐，以这种公平、公正、公开的方式选拔优秀的企业</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人才。</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7" name="任意多边形 6"/>
          <p:cNvSpPr/>
          <p:nvPr/>
        </p:nvSpPr>
        <p:spPr>
          <a:xfrm rot="16200000">
            <a:off x="1687462" y="3162030"/>
            <a:ext cx="353350" cy="353350"/>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8" name="矩形 7"/>
          <p:cNvSpPr/>
          <p:nvPr/>
        </p:nvSpPr>
        <p:spPr>
          <a:xfrm>
            <a:off x="0" y="6738257"/>
            <a:ext cx="12191999" cy="119743"/>
          </a:xfrm>
          <a:prstGeom prst="rect">
            <a:avLst/>
          </a:prstGeom>
          <a:solidFill>
            <a:srgbClr val="B72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9" name="矩形 8"/>
          <p:cNvSpPr/>
          <p:nvPr/>
        </p:nvSpPr>
        <p:spPr>
          <a:xfrm>
            <a:off x="3600350" y="4697215"/>
            <a:ext cx="5544616" cy="523220"/>
          </a:xfrm>
          <a:prstGeom prst="rect">
            <a:avLst/>
          </a:prstGeom>
        </p:spPr>
        <p:txBody>
          <a:bodyPr wrap="square">
            <a:spAutoFit/>
          </a:bodyPr>
          <a:lstStyle/>
          <a:p>
            <a:r>
              <a:rPr lang="zh-CN" altLang="en-US" sz="2800" b="0" i="0" dirty="0" smtClean="0">
                <a:solidFill>
                  <a:schemeClr val="tx1">
                    <a:lumMod val="85000"/>
                    <a:lumOff val="15000"/>
                  </a:schemeClr>
                </a:solidFill>
                <a:effectLst>
                  <a:outerShdw blurRad="38100" dist="38100" dir="2700000" algn="tl">
                    <a:srgbClr val="000000">
                      <a:alpha val="11000"/>
                    </a:srgbClr>
                  </a:outerShdw>
                </a:effectLst>
                <a:latin typeface="微软雅黑" panose="020B0503020204020204" pitchFamily="34" charset="-122"/>
                <a:ea typeface="微软雅黑" panose="020B0503020204020204" pitchFamily="34" charset="-122"/>
              </a:rPr>
              <a:t>“天下无难事，只怕有心人”</a:t>
            </a:r>
            <a:endParaRPr lang="zh-CN" altLang="en-US" sz="2800" dirty="0">
              <a:solidFill>
                <a:schemeClr val="tx1">
                  <a:lumMod val="85000"/>
                  <a:lumOff val="15000"/>
                </a:schemeClr>
              </a:solidFill>
              <a:effectLst>
                <a:outerShdw blurRad="38100" dist="38100" dir="2700000" algn="tl">
                  <a:srgbClr val="000000">
                    <a:alpha val="11000"/>
                  </a:srgbClr>
                </a:outerShdw>
              </a:effectLst>
              <a:latin typeface="微软雅黑" panose="020B0503020204020204" pitchFamily="34" charset="-122"/>
              <a:ea typeface="微软雅黑" panose="020B0503020204020204" pitchFamily="34" charset="-122"/>
            </a:endParaRPr>
          </a:p>
        </p:txBody>
      </p:sp>
      <p:sp>
        <p:nvSpPr>
          <p:cNvPr id="10" name="矩形 9"/>
          <p:cNvSpPr/>
          <p:nvPr/>
        </p:nvSpPr>
        <p:spPr>
          <a:xfrm>
            <a:off x="0" y="-1"/>
            <a:ext cx="12192000" cy="1070811"/>
          </a:xfrm>
          <a:prstGeom prst="rect">
            <a:avLst/>
          </a:prstGeom>
          <a:solidFill>
            <a:srgbClr val="292732"/>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5400000">
            <a:off x="10732941" y="1055881"/>
            <a:ext cx="590739" cy="153673"/>
          </a:xfrm>
          <a:prstGeom prst="roundRect">
            <a:avLst>
              <a:gd name="adj" fmla="val 50000"/>
            </a:avLst>
          </a:prstGeom>
          <a:solidFill>
            <a:srgbClr val="B72B2A"/>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2535223" y="499988"/>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H="1" flipV="1">
            <a:off x="880366" y="2069122"/>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939967" y="555567"/>
            <a:ext cx="1746180" cy="1615370"/>
            <a:chOff x="1265013" y="839449"/>
            <a:chExt cx="2187545" cy="2023672"/>
          </a:xfrm>
        </p:grpSpPr>
        <p:sp>
          <p:nvSpPr>
            <p:cNvPr id="15" name="圆角矩形 14"/>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6" name="TextBox 55"/>
            <p:cNvSpPr txBox="1"/>
            <p:nvPr/>
          </p:nvSpPr>
          <p:spPr>
            <a:xfrm>
              <a:off x="1387023" y="1090134"/>
              <a:ext cx="2065535" cy="1629022"/>
            </a:xfrm>
            <a:prstGeom prst="rect">
              <a:avLst/>
            </a:prstGeom>
            <a:noFill/>
          </p:spPr>
          <p:txBody>
            <a:bodyPr wrap="square" lIns="68571" tIns="34285" rIns="68571" bIns="34285" rtlCol="0">
              <a:spAutoFit/>
            </a:bodyPr>
            <a:lstStyle/>
            <a:p>
              <a:pPr algn="ctr"/>
              <a:r>
                <a:rPr lang="zh-CN" altLang="en-US" sz="4000" b="1" spc="300" dirty="0">
                  <a:solidFill>
                    <a:schemeClr val="bg1"/>
                  </a:solidFill>
                  <a:effectLst>
                    <a:outerShdw blurRad="38100" dist="38100" dir="2700000" algn="tl">
                      <a:srgbClr val="000000">
                        <a:alpha val="30000"/>
                      </a:srgbClr>
                    </a:outerShdw>
                  </a:effectLst>
                  <a:latin typeface="微软雅黑" panose="020B0503020204020204" pitchFamily="34" charset="-122"/>
                  <a:ea typeface="微软雅黑" panose="020B0503020204020204" pitchFamily="34" charset="-122"/>
                </a:rPr>
                <a:t>竞聘宣言</a:t>
              </a:r>
              <a:endParaRPr lang="zh-CN" altLang="en-US" sz="4000" b="1" spc="300" dirty="0">
                <a:solidFill>
                  <a:schemeClr val="bg1"/>
                </a:solidFill>
                <a:effectLst>
                  <a:outerShdw blurRad="38100" dist="38100" dir="2700000" algn="tl">
                    <a:srgbClr val="000000">
                      <a:alpha val="30000"/>
                    </a:srgbClr>
                  </a:outerShdw>
                </a:effectLst>
                <a:latin typeface="微软雅黑" panose="020B0503020204020204" pitchFamily="34" charset="-122"/>
                <a:ea typeface="微软雅黑" panose="020B0503020204020204" pitchFamily="34" charset="-122"/>
              </a:endParaRPr>
            </a:p>
          </p:txBody>
        </p:sp>
      </p:grpSp>
      <p:sp>
        <p:nvSpPr>
          <p:cNvPr id="25" name="TextBox 55"/>
          <p:cNvSpPr txBox="1"/>
          <p:nvPr/>
        </p:nvSpPr>
        <p:spPr>
          <a:xfrm>
            <a:off x="423946" y="2435905"/>
            <a:ext cx="2875614" cy="346239"/>
          </a:xfrm>
          <a:prstGeom prst="rect">
            <a:avLst/>
          </a:prstGeom>
          <a:noFill/>
        </p:spPr>
        <p:txBody>
          <a:bodyPr wrap="square" lIns="68571" tIns="34285" rIns="68571" bIns="34285" rtlCol="0">
            <a:spAutoFit/>
          </a:bodyPr>
          <a:lstStyle/>
          <a:p>
            <a:pPr algn="ctr"/>
            <a:r>
              <a:rPr lang="en-US" altLang="zh-CN" dirty="0">
                <a:solidFill>
                  <a:srgbClr val="313036"/>
                </a:solidFill>
                <a:latin typeface="Aparajita" panose="020B0604020202020204" pitchFamily="34" charset="0"/>
                <a:ea typeface="Adobe 黑体 Std R" panose="020B0400000000000000" pitchFamily="34" charset="-122"/>
                <a:cs typeface="Aparajita" panose="020B0604020202020204" pitchFamily="34" charset="0"/>
              </a:rPr>
              <a:t>Declaration of Competition</a:t>
            </a:r>
            <a:endParaRPr lang="zh-CN" altLang="en-US" dirty="0">
              <a:solidFill>
                <a:srgbClr val="313036"/>
              </a:solidFill>
              <a:latin typeface="Aparajita" panose="020B0604020202020204" pitchFamily="34" charset="0"/>
              <a:ea typeface="Adobe 黑体 Std R" panose="020B0400000000000000" pitchFamily="34" charset="-122"/>
              <a:cs typeface="Aparajita" panose="020B0604020202020204" pitchFamily="34" charset="0"/>
            </a:endParaRPr>
          </a:p>
        </p:txBody>
      </p:sp>
      <p:pic>
        <p:nvPicPr>
          <p:cNvPr id="26" name="图片 2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9958226" y="4389163"/>
            <a:ext cx="913402" cy="1950464"/>
          </a:xfrm>
          <a:prstGeom prst="rect">
            <a:avLst/>
          </a:prstGeom>
        </p:spPr>
      </p:pic>
    </p:spTree>
  </p:cSld>
  <p:clrMapOvr>
    <a:masterClrMapping/>
  </p:clrMapOvr>
  <p:transition spd="slow" advClick="0" advTm="0">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 presetClass="entr" presetSubtype="2"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1+#ppt_w/2"/>
                                              </p:val>
                                            </p:tav>
                                            <p:tav tm="100000">
                                              <p:val>
                                                <p:strVal val="#ppt_x"/>
                                              </p:val>
                                            </p:tav>
                                          </p:tavLst>
                                        </p:anim>
                                        <p:anim calcmode="lin" valueType="num">
                                          <p:cBhvr additive="base">
                                            <p:cTn id="11" dur="500" fill="hold"/>
                                            <p:tgtEl>
                                              <p:spTgt spid="8"/>
                                            </p:tgtEl>
                                            <p:attrNameLst>
                                              <p:attrName>ppt_y</p:attrName>
                                            </p:attrNameLst>
                                          </p:cBhvr>
                                          <p:tavLst>
                                            <p:tav tm="0">
                                              <p:val>
                                                <p:strVal val="#ppt_y"/>
                                              </p:val>
                                            </p:tav>
                                            <p:tav tm="100000">
                                              <p:val>
                                                <p:strVal val="#ppt_y"/>
                                              </p:val>
                                            </p:tav>
                                          </p:tavLst>
                                        </p:anim>
                                      </p:childTnLst>
                                    </p:cTn>
                                  </p:par>
                                  <p:par>
                                    <p:cTn id="12" presetID="53" presetClass="entr" presetSubtype="16" fill="hold" grpId="0" nodeType="withEffect">
                                      <p:stCondLst>
                                        <p:cond delay="50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par>
                                    <p:cTn id="17" presetID="53" presetClass="entr" presetSubtype="16"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2" presetClass="entr" presetSubtype="8" fill="hold" grpId="0" nodeType="withEffect">
                                      <p:stCondLst>
                                        <p:cond delay="50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par>
                                    <p:cTn id="31" presetID="2" presetClass="entr" presetSubtype="1" fill="hold" grpId="0" nodeType="withEffect" p14:presetBounceEnd="40000">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14:bounceEnd="40000">
                                          <p:cBhvr additive="base">
                                            <p:cTn id="33" dur="750" fill="hold"/>
                                            <p:tgtEl>
                                              <p:spTgt spid="11"/>
                                            </p:tgtEl>
                                            <p:attrNameLst>
                                              <p:attrName>ppt_x</p:attrName>
                                            </p:attrNameLst>
                                          </p:cBhvr>
                                          <p:tavLst>
                                            <p:tav tm="0">
                                              <p:val>
                                                <p:strVal val="#ppt_x"/>
                                              </p:val>
                                            </p:tav>
                                            <p:tav tm="100000">
                                              <p:val>
                                                <p:strVal val="#ppt_x"/>
                                              </p:val>
                                            </p:tav>
                                          </p:tavLst>
                                        </p:anim>
                                        <p:anim calcmode="lin" valueType="num" p14:bounceEnd="40000">
                                          <p:cBhvr additive="base">
                                            <p:cTn id="34" dur="750" fill="hold"/>
                                            <p:tgtEl>
                                              <p:spTgt spid="11"/>
                                            </p:tgtEl>
                                            <p:attrNameLst>
                                              <p:attrName>ppt_y</p:attrName>
                                            </p:attrNameLst>
                                          </p:cBhvr>
                                          <p:tavLst>
                                            <p:tav tm="0">
                                              <p:val>
                                                <p:strVal val="0-#ppt_h/2"/>
                                              </p:val>
                                            </p:tav>
                                            <p:tav tm="100000">
                                              <p:val>
                                                <p:strVal val="#ppt_y"/>
                                              </p:val>
                                            </p:tav>
                                          </p:tavLst>
                                        </p:anim>
                                      </p:childTnLst>
                                    </p:cTn>
                                  </p:par>
                                  <p:par>
                                    <p:cTn id="35" presetID="42" presetClass="entr" presetSubtype="0" fill="hold" grpId="0" nodeType="withEffect">
                                      <p:stCondLst>
                                        <p:cond delay="75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500"/>
                                </p:stCondLst>
                                <p:childTnLst>
                                  <p:par>
                                    <p:cTn id="41" presetID="52" presetClass="entr" presetSubtype="0" fill="hold" grpId="0" nodeType="afterEffect">
                                      <p:stCondLst>
                                        <p:cond delay="0"/>
                                      </p:stCondLst>
                                      <p:iterate type="lt">
                                        <p:tmPct val="15000"/>
                                      </p:iterate>
                                      <p:childTnLst>
                                        <p:set>
                                          <p:cBhvr>
                                            <p:cTn id="42" dur="1" fill="hold">
                                              <p:stCondLst>
                                                <p:cond delay="0"/>
                                              </p:stCondLst>
                                            </p:cTn>
                                            <p:tgtEl>
                                              <p:spTgt spid="4"/>
                                            </p:tgtEl>
                                            <p:attrNameLst>
                                              <p:attrName>style.visibility</p:attrName>
                                            </p:attrNameLst>
                                          </p:cBhvr>
                                          <p:to>
                                            <p:strVal val="visible"/>
                                          </p:to>
                                        </p:set>
                                        <p:animScale>
                                          <p:cBhvr>
                                            <p:cTn id="43" dur="5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
                                            </p:tgtEl>
                                            <p:attrNameLst>
                                              <p:attrName>ppt_x</p:attrName>
                                              <p:attrName>ppt_y</p:attrName>
                                            </p:attrNameLst>
                                          </p:cBhvr>
                                        </p:animMotion>
                                        <p:animEffect transition="in" filter="fade">
                                          <p:cBhvr>
                                            <p:cTn id="45" dur="500"/>
                                            <p:tgtEl>
                                              <p:spTgt spid="4"/>
                                            </p:tgtEl>
                                          </p:cBhvr>
                                        </p:animEffect>
                                      </p:childTnLst>
                                    </p:cTn>
                                  </p:par>
                                  <p:par>
                                    <p:cTn id="46" presetID="2" presetClass="entr" presetSubtype="8" fill="hold" grpId="0" nodeType="withEffect" p14:presetBounceEnd="56000">
                                      <p:stCondLst>
                                        <p:cond delay="500"/>
                                      </p:stCondLst>
                                      <p:childTnLst>
                                        <p:set>
                                          <p:cBhvr>
                                            <p:cTn id="47" dur="1" fill="hold">
                                              <p:stCondLst>
                                                <p:cond delay="0"/>
                                              </p:stCondLst>
                                            </p:cTn>
                                            <p:tgtEl>
                                              <p:spTgt spid="9"/>
                                            </p:tgtEl>
                                            <p:attrNameLst>
                                              <p:attrName>style.visibility</p:attrName>
                                            </p:attrNameLst>
                                          </p:cBhvr>
                                          <p:to>
                                            <p:strVal val="visible"/>
                                          </p:to>
                                        </p:set>
                                        <p:anim calcmode="lin" valueType="num" p14:bounceEnd="56000">
                                          <p:cBhvr additive="base">
                                            <p:cTn id="48" dur="1000" fill="hold"/>
                                            <p:tgtEl>
                                              <p:spTgt spid="9"/>
                                            </p:tgtEl>
                                            <p:attrNameLst>
                                              <p:attrName>ppt_x</p:attrName>
                                            </p:attrNameLst>
                                          </p:cBhvr>
                                          <p:tavLst>
                                            <p:tav tm="0">
                                              <p:val>
                                                <p:strVal val="0-#ppt_w/2"/>
                                              </p:val>
                                            </p:tav>
                                            <p:tav tm="100000">
                                              <p:val>
                                                <p:strVal val="#ppt_x"/>
                                              </p:val>
                                            </p:tav>
                                          </p:tavLst>
                                        </p:anim>
                                        <p:anim calcmode="lin" valueType="num" p14:bounceEnd="56000">
                                          <p:cBhvr additive="base">
                                            <p:cTn id="49" dur="1000" fill="hold"/>
                                            <p:tgtEl>
                                              <p:spTgt spid="9"/>
                                            </p:tgtEl>
                                            <p:attrNameLst>
                                              <p:attrName>ppt_y</p:attrName>
                                            </p:attrNameLst>
                                          </p:cBhvr>
                                          <p:tavLst>
                                            <p:tav tm="0">
                                              <p:val>
                                                <p:strVal val="#ppt_y"/>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1000"/>
                                            <p:tgtEl>
                                              <p:spTgt spid="26"/>
                                            </p:tgtEl>
                                          </p:cBhvr>
                                        </p:animEffect>
                                        <p:anim calcmode="lin" valueType="num">
                                          <p:cBhvr>
                                            <p:cTn id="53" dur="1000" fill="hold"/>
                                            <p:tgtEl>
                                              <p:spTgt spid="26"/>
                                            </p:tgtEl>
                                            <p:attrNameLst>
                                              <p:attrName>ppt_x</p:attrName>
                                            </p:attrNameLst>
                                          </p:cBhvr>
                                          <p:tavLst>
                                            <p:tav tm="0">
                                              <p:val>
                                                <p:strVal val="#ppt_x"/>
                                              </p:val>
                                            </p:tav>
                                            <p:tav tm="100000">
                                              <p:val>
                                                <p:strVal val="#ppt_x"/>
                                              </p:val>
                                            </p:tav>
                                          </p:tavLst>
                                        </p:anim>
                                        <p:anim calcmode="lin" valueType="num">
                                          <p:cBhvr>
                                            <p:cTn id="5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8" grpId="0" animBg="1"/>
          <p:bldP spid="9" grpId="0"/>
          <p:bldP spid="10" grpId="0" animBg="1"/>
          <p:bldP spid="11" grpId="0" animBg="1"/>
          <p:bldP spid="12" grpId="0" animBg="1"/>
          <p:bldP spid="13" grpId="0" animBg="1"/>
          <p:bldP spid="2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 presetClass="entr" presetSubtype="2"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1+#ppt_w/2"/>
                                              </p:val>
                                            </p:tav>
                                            <p:tav tm="100000">
                                              <p:val>
                                                <p:strVal val="#ppt_x"/>
                                              </p:val>
                                            </p:tav>
                                          </p:tavLst>
                                        </p:anim>
                                        <p:anim calcmode="lin" valueType="num">
                                          <p:cBhvr additive="base">
                                            <p:cTn id="11" dur="500" fill="hold"/>
                                            <p:tgtEl>
                                              <p:spTgt spid="8"/>
                                            </p:tgtEl>
                                            <p:attrNameLst>
                                              <p:attrName>ppt_y</p:attrName>
                                            </p:attrNameLst>
                                          </p:cBhvr>
                                          <p:tavLst>
                                            <p:tav tm="0">
                                              <p:val>
                                                <p:strVal val="#ppt_y"/>
                                              </p:val>
                                            </p:tav>
                                            <p:tav tm="100000">
                                              <p:val>
                                                <p:strVal val="#ppt_y"/>
                                              </p:val>
                                            </p:tav>
                                          </p:tavLst>
                                        </p:anim>
                                      </p:childTnLst>
                                    </p:cTn>
                                  </p:par>
                                  <p:par>
                                    <p:cTn id="12" presetID="53" presetClass="entr" presetSubtype="16" fill="hold" grpId="0" nodeType="withEffect">
                                      <p:stCondLst>
                                        <p:cond delay="50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par>
                                    <p:cTn id="17" presetID="53" presetClass="entr" presetSubtype="16" fill="hold" grpId="0" nodeType="withEffect">
                                      <p:stCondLst>
                                        <p:cond delay="50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2" presetClass="entr" presetSubtype="8" fill="hold" grpId="0" nodeType="withEffect">
                                      <p:stCondLst>
                                        <p:cond delay="50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par>
                                    <p:cTn id="31" presetID="2" presetClass="entr" presetSubtype="1" fill="hold" grpId="0" nodeType="withEffect">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750" fill="hold"/>
                                            <p:tgtEl>
                                              <p:spTgt spid="11"/>
                                            </p:tgtEl>
                                            <p:attrNameLst>
                                              <p:attrName>ppt_x</p:attrName>
                                            </p:attrNameLst>
                                          </p:cBhvr>
                                          <p:tavLst>
                                            <p:tav tm="0">
                                              <p:val>
                                                <p:strVal val="#ppt_x"/>
                                              </p:val>
                                            </p:tav>
                                            <p:tav tm="100000">
                                              <p:val>
                                                <p:strVal val="#ppt_x"/>
                                              </p:val>
                                            </p:tav>
                                          </p:tavLst>
                                        </p:anim>
                                        <p:anim calcmode="lin" valueType="num">
                                          <p:cBhvr additive="base">
                                            <p:cTn id="34" dur="750" fill="hold"/>
                                            <p:tgtEl>
                                              <p:spTgt spid="11"/>
                                            </p:tgtEl>
                                            <p:attrNameLst>
                                              <p:attrName>ppt_y</p:attrName>
                                            </p:attrNameLst>
                                          </p:cBhvr>
                                          <p:tavLst>
                                            <p:tav tm="0">
                                              <p:val>
                                                <p:strVal val="0-#ppt_h/2"/>
                                              </p:val>
                                            </p:tav>
                                            <p:tav tm="100000">
                                              <p:val>
                                                <p:strVal val="#ppt_y"/>
                                              </p:val>
                                            </p:tav>
                                          </p:tavLst>
                                        </p:anim>
                                      </p:childTnLst>
                                    </p:cTn>
                                  </p:par>
                                  <p:par>
                                    <p:cTn id="35" presetID="42" presetClass="entr" presetSubtype="0" fill="hold" grpId="0" nodeType="withEffect">
                                      <p:stCondLst>
                                        <p:cond delay="75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1000"/>
                                            <p:tgtEl>
                                              <p:spTgt spid="25"/>
                                            </p:tgtEl>
                                          </p:cBhvr>
                                        </p:animEffect>
                                        <p:anim calcmode="lin" valueType="num">
                                          <p:cBhvr>
                                            <p:cTn id="38" dur="1000" fill="hold"/>
                                            <p:tgtEl>
                                              <p:spTgt spid="25"/>
                                            </p:tgtEl>
                                            <p:attrNameLst>
                                              <p:attrName>ppt_x</p:attrName>
                                            </p:attrNameLst>
                                          </p:cBhvr>
                                          <p:tavLst>
                                            <p:tav tm="0">
                                              <p:val>
                                                <p:strVal val="#ppt_x"/>
                                              </p:val>
                                            </p:tav>
                                            <p:tav tm="100000">
                                              <p:val>
                                                <p:strVal val="#ppt_x"/>
                                              </p:val>
                                            </p:tav>
                                          </p:tavLst>
                                        </p:anim>
                                        <p:anim calcmode="lin" valueType="num">
                                          <p:cBhvr>
                                            <p:cTn id="39" dur="100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500"/>
                                </p:stCondLst>
                                <p:childTnLst>
                                  <p:par>
                                    <p:cTn id="41" presetID="52" presetClass="entr" presetSubtype="0" fill="hold" grpId="0" nodeType="afterEffect">
                                      <p:stCondLst>
                                        <p:cond delay="0"/>
                                      </p:stCondLst>
                                      <p:iterate type="lt">
                                        <p:tmPct val="15000"/>
                                      </p:iterate>
                                      <p:childTnLst>
                                        <p:set>
                                          <p:cBhvr>
                                            <p:cTn id="42" dur="1" fill="hold">
                                              <p:stCondLst>
                                                <p:cond delay="0"/>
                                              </p:stCondLst>
                                            </p:cTn>
                                            <p:tgtEl>
                                              <p:spTgt spid="4"/>
                                            </p:tgtEl>
                                            <p:attrNameLst>
                                              <p:attrName>style.visibility</p:attrName>
                                            </p:attrNameLst>
                                          </p:cBhvr>
                                          <p:to>
                                            <p:strVal val="visible"/>
                                          </p:to>
                                        </p:set>
                                        <p:animScale>
                                          <p:cBhvr>
                                            <p:cTn id="43" dur="5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
                                            </p:tgtEl>
                                            <p:attrNameLst>
                                              <p:attrName>ppt_x</p:attrName>
                                              <p:attrName>ppt_y</p:attrName>
                                            </p:attrNameLst>
                                          </p:cBhvr>
                                        </p:animMotion>
                                        <p:animEffect transition="in" filter="fade">
                                          <p:cBhvr>
                                            <p:cTn id="45" dur="500"/>
                                            <p:tgtEl>
                                              <p:spTgt spid="4"/>
                                            </p:tgtEl>
                                          </p:cBhvr>
                                        </p:animEffect>
                                      </p:childTnLst>
                                    </p:cTn>
                                  </p:par>
                                  <p:par>
                                    <p:cTn id="46" presetID="2" presetClass="entr" presetSubtype="8" fill="hold" grpId="0" nodeType="withEffect">
                                      <p:stCondLst>
                                        <p:cond delay="500"/>
                                      </p:stCondLst>
                                      <p:childTnLst>
                                        <p:set>
                                          <p:cBhvr>
                                            <p:cTn id="47" dur="1" fill="hold">
                                              <p:stCondLst>
                                                <p:cond delay="0"/>
                                              </p:stCondLst>
                                            </p:cTn>
                                            <p:tgtEl>
                                              <p:spTgt spid="9"/>
                                            </p:tgtEl>
                                            <p:attrNameLst>
                                              <p:attrName>style.visibility</p:attrName>
                                            </p:attrNameLst>
                                          </p:cBhvr>
                                          <p:to>
                                            <p:strVal val="visible"/>
                                          </p:to>
                                        </p:set>
                                        <p:anim calcmode="lin" valueType="num">
                                          <p:cBhvr additive="base">
                                            <p:cTn id="48" dur="1000" fill="hold"/>
                                            <p:tgtEl>
                                              <p:spTgt spid="9"/>
                                            </p:tgtEl>
                                            <p:attrNameLst>
                                              <p:attrName>ppt_x</p:attrName>
                                            </p:attrNameLst>
                                          </p:cBhvr>
                                          <p:tavLst>
                                            <p:tav tm="0">
                                              <p:val>
                                                <p:strVal val="0-#ppt_w/2"/>
                                              </p:val>
                                            </p:tav>
                                            <p:tav tm="100000">
                                              <p:val>
                                                <p:strVal val="#ppt_x"/>
                                              </p:val>
                                            </p:tav>
                                          </p:tavLst>
                                        </p:anim>
                                        <p:anim calcmode="lin" valueType="num">
                                          <p:cBhvr additive="base">
                                            <p:cTn id="49" dur="1000" fill="hold"/>
                                            <p:tgtEl>
                                              <p:spTgt spid="9"/>
                                            </p:tgtEl>
                                            <p:attrNameLst>
                                              <p:attrName>ppt_y</p:attrName>
                                            </p:attrNameLst>
                                          </p:cBhvr>
                                          <p:tavLst>
                                            <p:tav tm="0">
                                              <p:val>
                                                <p:strVal val="#ppt_y"/>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1000"/>
                                            <p:tgtEl>
                                              <p:spTgt spid="26"/>
                                            </p:tgtEl>
                                          </p:cBhvr>
                                        </p:animEffect>
                                        <p:anim calcmode="lin" valueType="num">
                                          <p:cBhvr>
                                            <p:cTn id="53" dur="1000" fill="hold"/>
                                            <p:tgtEl>
                                              <p:spTgt spid="26"/>
                                            </p:tgtEl>
                                            <p:attrNameLst>
                                              <p:attrName>ppt_x</p:attrName>
                                            </p:attrNameLst>
                                          </p:cBhvr>
                                          <p:tavLst>
                                            <p:tav tm="0">
                                              <p:val>
                                                <p:strVal val="#ppt_x"/>
                                              </p:val>
                                            </p:tav>
                                            <p:tav tm="100000">
                                              <p:val>
                                                <p:strVal val="#ppt_x"/>
                                              </p:val>
                                            </p:tav>
                                          </p:tavLst>
                                        </p:anim>
                                        <p:anim calcmode="lin" valueType="num">
                                          <p:cBhvr>
                                            <p:cTn id="5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8" grpId="0" animBg="1"/>
          <p:bldP spid="9" grpId="0"/>
          <p:bldP spid="10" grpId="0" animBg="1"/>
          <p:bldP spid="11" grpId="0" animBg="1"/>
          <p:bldP spid="12" grpId="0" animBg="1"/>
          <p:bldP spid="13" grpId="0" animBg="1"/>
          <p:bldP spid="2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85849" y="1680210"/>
            <a:ext cx="10004024" cy="1497330"/>
            <a:chOff x="1085849" y="2400300"/>
            <a:chExt cx="10004024" cy="1497330"/>
          </a:xfrm>
        </p:grpSpPr>
        <p:sp>
          <p:nvSpPr>
            <p:cNvPr id="25" name="TextBox 38"/>
            <p:cNvSpPr txBox="1"/>
            <p:nvPr/>
          </p:nvSpPr>
          <p:spPr>
            <a:xfrm>
              <a:off x="2611825" y="2400300"/>
              <a:ext cx="4200480"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具有较强的自律意识</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TextBox 39"/>
            <p:cNvSpPr txBox="1"/>
            <p:nvPr/>
          </p:nvSpPr>
          <p:spPr>
            <a:xfrm>
              <a:off x="2623255" y="2758202"/>
              <a:ext cx="6849201" cy="904863"/>
            </a:xfrm>
            <a:prstGeom prst="rect">
              <a:avLst/>
            </a:prstGeom>
            <a:noFill/>
          </p:spPr>
          <p:txBody>
            <a:bodyPr wrap="square" rtlCol="0">
              <a:spAutoFit/>
            </a:bodyPr>
            <a:lstStyle/>
            <a:p>
              <a:pPr algn="just">
                <a:lnSpc>
                  <a:spcPct val="11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我入党三年，党龄虽不算长，不管在哪个岗位，我都能从严自律，从不某一己之私，同时性格温和，能很好的与人相处。在日常工作和生活方面我都注意待人处事以诚相待，团结同事，我的工作也得到领导和同事们的关心帮助和支持。我十分感谢，我认为要把工作做好，必须有一个团结和谐的氛围，必须有较好的群众基础，对此我很有信心，我也是竞聘行政总监岗位的重要条件之一。</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圆角矩形 1"/>
            <p:cNvSpPr/>
            <p:nvPr/>
          </p:nvSpPr>
          <p:spPr>
            <a:xfrm>
              <a:off x="1085850" y="2411730"/>
              <a:ext cx="1325880" cy="1188720"/>
            </a:xfrm>
            <a:prstGeom prst="roundRect">
              <a:avLst>
                <a:gd name="adj" fmla="val 13063"/>
              </a:avLst>
            </a:prstGeom>
            <a:solidFill>
              <a:srgbClr val="B72B2A"/>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7" name="TextBox 41"/>
            <p:cNvSpPr txBox="1"/>
            <p:nvPr/>
          </p:nvSpPr>
          <p:spPr>
            <a:xfrm>
              <a:off x="1331666" y="2690619"/>
              <a:ext cx="834247" cy="630942"/>
            </a:xfrm>
            <a:prstGeom prst="rect">
              <a:avLst/>
            </a:prstGeom>
            <a:noFill/>
          </p:spPr>
          <p:txBody>
            <a:bodyPr wrap="square" rtlCol="0">
              <a:spAutoFit/>
            </a:bodyPr>
            <a:lstStyle/>
            <a:p>
              <a:pPr algn="ctr"/>
              <a:r>
                <a:rPr lang="en-US" altLang="zh-CN" sz="3500" b="1" dirty="0" smtClean="0">
                  <a:solidFill>
                    <a:schemeClr val="bg1"/>
                  </a:solidFill>
                  <a:latin typeface="微软雅黑" panose="020B0503020204020204" pitchFamily="34" charset="-122"/>
                  <a:ea typeface="微软雅黑" panose="020B0503020204020204" pitchFamily="34" charset="-122"/>
                </a:rPr>
                <a:t>01</a:t>
              </a:r>
              <a:endParaRPr lang="zh-CN" altLang="en-US" sz="3500" b="1" dirty="0">
                <a:solidFill>
                  <a:schemeClr val="bg1"/>
                </a:solidFill>
                <a:latin typeface="微软雅黑" panose="020B0503020204020204" pitchFamily="34" charset="-122"/>
                <a:ea typeface="微软雅黑" panose="020B0503020204020204" pitchFamily="34" charset="-122"/>
              </a:endParaRPr>
            </a:p>
          </p:txBody>
        </p:sp>
        <p:sp>
          <p:nvSpPr>
            <p:cNvPr id="29" name="圆角矩形 28"/>
            <p:cNvSpPr/>
            <p:nvPr/>
          </p:nvSpPr>
          <p:spPr>
            <a:xfrm>
              <a:off x="9763993" y="2411730"/>
              <a:ext cx="1325880" cy="1188720"/>
            </a:xfrm>
            <a:prstGeom prst="roundRect">
              <a:avLst>
                <a:gd name="adj" fmla="val 13063"/>
              </a:avLst>
            </a:prstGeom>
            <a:blipFill dpi="0" rotWithShape="1">
              <a:blip r:embed="rId1" cstate="print">
                <a:extLst>
                  <a:ext uri="{28A0092B-C50C-407E-A947-70E740481C1C}">
                    <a14:useLocalDpi xmlns:a14="http://schemas.microsoft.com/office/drawing/2010/main" val="0"/>
                  </a:ext>
                </a:extLst>
              </a:blip>
              <a:srcRect/>
              <a:stretch>
                <a:fillRect l="-17452" r="-17452"/>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Line 7"/>
            <p:cNvSpPr>
              <a:spLocks noChangeShapeType="1"/>
            </p:cNvSpPr>
            <p:nvPr/>
          </p:nvSpPr>
          <p:spPr bwMode="auto">
            <a:xfrm>
              <a:off x="1085849" y="3897630"/>
              <a:ext cx="10004023" cy="0"/>
            </a:xfrm>
            <a:prstGeom prst="line">
              <a:avLst/>
            </a:prstGeom>
            <a:noFill/>
            <a:ln w="12700" cap="flat">
              <a:solidFill>
                <a:schemeClr val="accent3"/>
              </a:solidFill>
              <a:prstDash val="sys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32" name="组合 31"/>
          <p:cNvGrpSpPr/>
          <p:nvPr/>
        </p:nvGrpSpPr>
        <p:grpSpPr>
          <a:xfrm>
            <a:off x="1085849" y="3509010"/>
            <a:ext cx="10004024" cy="1497330"/>
            <a:chOff x="1085849" y="2400300"/>
            <a:chExt cx="10004024" cy="1497330"/>
          </a:xfrm>
        </p:grpSpPr>
        <p:sp>
          <p:nvSpPr>
            <p:cNvPr id="33" name="TextBox 38"/>
            <p:cNvSpPr txBox="1"/>
            <p:nvPr/>
          </p:nvSpPr>
          <p:spPr>
            <a:xfrm>
              <a:off x="2611825" y="2400300"/>
              <a:ext cx="4200480"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具有做好某某行政总监工作的优良基础</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TextBox 39"/>
            <p:cNvSpPr txBox="1"/>
            <p:nvPr/>
          </p:nvSpPr>
          <p:spPr>
            <a:xfrm>
              <a:off x="2623255" y="2758202"/>
              <a:ext cx="6849201" cy="701731"/>
            </a:xfrm>
            <a:prstGeom prst="rect">
              <a:avLst/>
            </a:prstGeom>
            <a:noFill/>
          </p:spPr>
          <p:txBody>
            <a:bodyPr wrap="square" rtlCol="0">
              <a:spAutoFit/>
            </a:bodyPr>
            <a:lstStyle/>
            <a:p>
              <a:pPr algn="just">
                <a:lnSpc>
                  <a:spcPct val="11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参加工作十年，有八年多的工作都是在行政部工作，对行政工作的各个环节有比较全面细致的了解，对行政部各业务知识有比较系统的接触和研究，同时在工作实践中不断丰富和完善。我的行政管理经验，从而能良好的完成公司行政的各项具体工作。</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圆角矩形 34"/>
            <p:cNvSpPr/>
            <p:nvPr/>
          </p:nvSpPr>
          <p:spPr>
            <a:xfrm>
              <a:off x="1085850" y="2411730"/>
              <a:ext cx="1325880" cy="1188720"/>
            </a:xfrm>
            <a:prstGeom prst="roundRect">
              <a:avLst>
                <a:gd name="adj" fmla="val 13063"/>
              </a:avLst>
            </a:prstGeom>
            <a:blipFill dpi="0" rotWithShape="1">
              <a:blip r:embed="rId2" cstate="print">
                <a:extLst>
                  <a:ext uri="{28A0092B-C50C-407E-A947-70E740481C1C}">
                    <a14:useLocalDpi xmlns:a14="http://schemas.microsoft.com/office/drawing/2010/main" val="0"/>
                  </a:ext>
                </a:extLst>
              </a:blip>
              <a:srcRect/>
              <a:stretch>
                <a:fillRect l="-17241" r="-17241"/>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7" name="圆角矩形 36"/>
            <p:cNvSpPr/>
            <p:nvPr/>
          </p:nvSpPr>
          <p:spPr>
            <a:xfrm>
              <a:off x="9763993" y="2411730"/>
              <a:ext cx="1325880" cy="1188720"/>
            </a:xfrm>
            <a:prstGeom prst="roundRect">
              <a:avLst>
                <a:gd name="adj" fmla="val 13063"/>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8" name="Line 7"/>
            <p:cNvSpPr>
              <a:spLocks noChangeShapeType="1"/>
            </p:cNvSpPr>
            <p:nvPr/>
          </p:nvSpPr>
          <p:spPr bwMode="auto">
            <a:xfrm>
              <a:off x="1085849" y="3897630"/>
              <a:ext cx="10004023" cy="0"/>
            </a:xfrm>
            <a:prstGeom prst="line">
              <a:avLst/>
            </a:prstGeom>
            <a:noFill/>
            <a:ln w="12700" cap="flat">
              <a:solidFill>
                <a:schemeClr val="accent3"/>
              </a:solidFill>
              <a:prstDash val="sys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39" name="TextBox 41"/>
            <p:cNvSpPr txBox="1"/>
            <p:nvPr/>
          </p:nvSpPr>
          <p:spPr>
            <a:xfrm>
              <a:off x="10009809" y="2690619"/>
              <a:ext cx="834247" cy="630942"/>
            </a:xfrm>
            <a:prstGeom prst="rect">
              <a:avLst/>
            </a:prstGeom>
            <a:noFill/>
          </p:spPr>
          <p:txBody>
            <a:bodyPr wrap="square" rtlCol="0">
              <a:spAutoFit/>
            </a:bodyPr>
            <a:lstStyle/>
            <a:p>
              <a:pPr algn="ctr"/>
              <a:r>
                <a:rPr lang="en-US" altLang="zh-CN" sz="3500" b="1" dirty="0" smtClean="0">
                  <a:solidFill>
                    <a:schemeClr val="bg1"/>
                  </a:solidFill>
                  <a:latin typeface="微软雅黑" panose="020B0503020204020204" pitchFamily="34" charset="-122"/>
                  <a:ea typeface="微软雅黑" panose="020B0503020204020204" pitchFamily="34" charset="-122"/>
                </a:rPr>
                <a:t>02</a:t>
              </a:r>
              <a:endParaRPr lang="zh-CN" altLang="en-US" sz="3500" b="1" dirty="0">
                <a:solidFill>
                  <a:schemeClr val="bg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1085850" y="5161027"/>
            <a:ext cx="10004023" cy="1200150"/>
            <a:chOff x="1085850" y="2400300"/>
            <a:chExt cx="10004023" cy="1200150"/>
          </a:xfrm>
        </p:grpSpPr>
        <p:sp>
          <p:nvSpPr>
            <p:cNvPr id="41" name="TextBox 38"/>
            <p:cNvSpPr txBox="1"/>
            <p:nvPr/>
          </p:nvSpPr>
          <p:spPr>
            <a:xfrm>
              <a:off x="2611825" y="2400300"/>
              <a:ext cx="4200480"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具有较强的文字综合能力</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TextBox 39"/>
            <p:cNvSpPr txBox="1"/>
            <p:nvPr/>
          </p:nvSpPr>
          <p:spPr>
            <a:xfrm>
              <a:off x="2623255" y="2758202"/>
              <a:ext cx="6849201" cy="701731"/>
            </a:xfrm>
            <a:prstGeom prst="rect">
              <a:avLst/>
            </a:prstGeom>
            <a:noFill/>
          </p:spPr>
          <p:txBody>
            <a:bodyPr wrap="square" rtlCol="0">
              <a:spAutoFit/>
            </a:bodyPr>
            <a:lstStyle/>
            <a:p>
              <a:pPr algn="just">
                <a:lnSpc>
                  <a:spcPct val="11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八年多时间里，先后从事综合、调研、信息，财务审核等具体工作，经过多年的锤炼，使我具有了一定的文字表达能力，能较好的完成公司工作报告调查报告、领导讲话、经验材料、理论文章、新闻报道以及各种公文的写作任务。</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3" name="圆角矩形 42"/>
            <p:cNvSpPr/>
            <p:nvPr/>
          </p:nvSpPr>
          <p:spPr>
            <a:xfrm>
              <a:off x="1085850" y="2411730"/>
              <a:ext cx="1325880" cy="1188720"/>
            </a:xfrm>
            <a:prstGeom prst="roundRect">
              <a:avLst>
                <a:gd name="adj" fmla="val 13063"/>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TextBox 41"/>
            <p:cNvSpPr txBox="1"/>
            <p:nvPr/>
          </p:nvSpPr>
          <p:spPr>
            <a:xfrm>
              <a:off x="1331666" y="2690619"/>
              <a:ext cx="834247" cy="630942"/>
            </a:xfrm>
            <a:prstGeom prst="rect">
              <a:avLst/>
            </a:prstGeom>
            <a:noFill/>
          </p:spPr>
          <p:txBody>
            <a:bodyPr wrap="square" rtlCol="0">
              <a:spAutoFit/>
            </a:bodyPr>
            <a:lstStyle/>
            <a:p>
              <a:pPr algn="ctr"/>
              <a:r>
                <a:rPr lang="en-US" altLang="zh-CN" sz="3500" b="1" dirty="0" smtClean="0">
                  <a:solidFill>
                    <a:schemeClr val="bg1"/>
                  </a:solidFill>
                  <a:latin typeface="微软雅黑" panose="020B0503020204020204" pitchFamily="34" charset="-122"/>
                  <a:ea typeface="微软雅黑" panose="020B0503020204020204" pitchFamily="34" charset="-122"/>
                </a:rPr>
                <a:t>03</a:t>
              </a:r>
              <a:endParaRPr lang="zh-CN" altLang="en-US" sz="3500" b="1" dirty="0">
                <a:solidFill>
                  <a:schemeClr val="bg1"/>
                </a:solidFill>
                <a:latin typeface="微软雅黑" panose="020B0503020204020204" pitchFamily="34" charset="-122"/>
                <a:ea typeface="微软雅黑" panose="020B0503020204020204" pitchFamily="34" charset="-122"/>
              </a:endParaRPr>
            </a:p>
          </p:txBody>
        </p:sp>
        <p:sp>
          <p:nvSpPr>
            <p:cNvPr id="45" name="圆角矩形 44"/>
            <p:cNvSpPr/>
            <p:nvPr/>
          </p:nvSpPr>
          <p:spPr>
            <a:xfrm>
              <a:off x="9763993" y="2411730"/>
              <a:ext cx="1325880" cy="1188720"/>
            </a:xfrm>
            <a:prstGeom prst="roundRect">
              <a:avLst>
                <a:gd name="adj" fmla="val 13063"/>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31" name="组合 30"/>
          <p:cNvGrpSpPr/>
          <p:nvPr/>
        </p:nvGrpSpPr>
        <p:grpSpPr>
          <a:xfrm>
            <a:off x="566357" y="544115"/>
            <a:ext cx="945318" cy="866982"/>
            <a:chOff x="827849" y="781760"/>
            <a:chExt cx="2346062" cy="2151650"/>
          </a:xfrm>
        </p:grpSpPr>
        <p:sp>
          <p:nvSpPr>
            <p:cNvPr id="36" name="任意多边形 35"/>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6" name="任意多边形 45"/>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47" name="组合 46"/>
            <p:cNvGrpSpPr/>
            <p:nvPr/>
          </p:nvGrpSpPr>
          <p:grpSpPr>
            <a:xfrm>
              <a:off x="828891" y="839449"/>
              <a:ext cx="2345020" cy="2023672"/>
              <a:chOff x="1193811" y="839449"/>
              <a:chExt cx="2345020" cy="2023672"/>
            </a:xfrm>
          </p:grpSpPr>
          <p:sp>
            <p:nvSpPr>
              <p:cNvPr id="48" name="圆角矩形 47"/>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9"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03</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50"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51" name="TextBox 55"/>
          <p:cNvSpPr txBox="1"/>
          <p:nvPr/>
        </p:nvSpPr>
        <p:spPr>
          <a:xfrm>
            <a:off x="1823475" y="345644"/>
            <a:ext cx="3354296"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五大履职优势</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52" name="TextBox 55"/>
          <p:cNvSpPr txBox="1"/>
          <p:nvPr/>
        </p:nvSpPr>
        <p:spPr>
          <a:xfrm>
            <a:off x="4606682"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750"/>
                                            <p:tgtEl>
                                              <p:spTgt spid="51"/>
                                            </p:tgtEl>
                                          </p:cBhvr>
                                        </p:animEffect>
                                        <p:anim calcmode="lin" valueType="num">
                                          <p:cBhvr>
                                            <p:cTn id="8" dur="750" fill="hold"/>
                                            <p:tgtEl>
                                              <p:spTgt spid="51"/>
                                            </p:tgtEl>
                                            <p:attrNameLst>
                                              <p:attrName>ppt_x</p:attrName>
                                            </p:attrNameLst>
                                          </p:cBhvr>
                                          <p:tavLst>
                                            <p:tav tm="0">
                                              <p:val>
                                                <p:strVal val="#ppt_x"/>
                                              </p:val>
                                            </p:tav>
                                            <p:tav tm="100000">
                                              <p:val>
                                                <p:strVal val="#ppt_x"/>
                                              </p:val>
                                            </p:tav>
                                          </p:tavLst>
                                        </p:anim>
                                        <p:anim calcmode="lin" valueType="num">
                                          <p:cBhvr>
                                            <p:cTn id="9" dur="750" fill="hold"/>
                                            <p:tgtEl>
                                              <p:spTgt spid="5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750"/>
                                            <p:tgtEl>
                                              <p:spTgt spid="52"/>
                                            </p:tgtEl>
                                          </p:cBhvr>
                                        </p:animEffect>
                                        <p:anim calcmode="lin" valueType="num">
                                          <p:cBhvr>
                                            <p:cTn id="13" dur="750" fill="hold"/>
                                            <p:tgtEl>
                                              <p:spTgt spid="52"/>
                                            </p:tgtEl>
                                            <p:attrNameLst>
                                              <p:attrName>ppt_x</p:attrName>
                                            </p:attrNameLst>
                                          </p:cBhvr>
                                          <p:tavLst>
                                            <p:tav tm="0">
                                              <p:val>
                                                <p:strVal val="#ppt_x"/>
                                              </p:val>
                                            </p:tav>
                                            <p:tav tm="100000">
                                              <p:val>
                                                <p:strVal val="#ppt_x"/>
                                              </p:val>
                                            </p:tav>
                                          </p:tavLst>
                                        </p:anim>
                                        <p:anim calcmode="lin" valueType="num">
                                          <p:cBhvr>
                                            <p:cTn id="14" dur="750" fill="hold"/>
                                            <p:tgtEl>
                                              <p:spTgt spid="52"/>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14:bounceEnd="40000">
                                          <p:cBhvr additive="base">
                                            <p:cTn id="17" dur="1000" fill="hold"/>
                                            <p:tgtEl>
                                              <p:spTgt spid="31"/>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31"/>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0-#ppt_w/2"/>
                                              </p:val>
                                            </p:tav>
                                            <p:tav tm="100000">
                                              <p:val>
                                                <p:strVal val="#ppt_x"/>
                                              </p:val>
                                            </p:tav>
                                          </p:tavLst>
                                        </p:anim>
                                        <p:anim calcmode="lin" valueType="num">
                                          <p:cBhvr additive="base">
                                            <p:cTn id="28" dur="500" fill="hold"/>
                                            <p:tgtEl>
                                              <p:spTgt spid="32"/>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500" fill="hold"/>
                                            <p:tgtEl>
                                              <p:spTgt spid="40"/>
                                            </p:tgtEl>
                                            <p:attrNameLst>
                                              <p:attrName>ppt_x</p:attrName>
                                            </p:attrNameLst>
                                          </p:cBhvr>
                                          <p:tavLst>
                                            <p:tav tm="0">
                                              <p:val>
                                                <p:strVal val="1+#ppt_w/2"/>
                                              </p:val>
                                            </p:tav>
                                            <p:tav tm="100000">
                                              <p:val>
                                                <p:strVal val="#ppt_x"/>
                                              </p:val>
                                            </p:tav>
                                          </p:tavLst>
                                        </p:anim>
                                        <p:anim calcmode="lin" valueType="num">
                                          <p:cBhvr additive="base">
                                            <p:cTn id="33"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750"/>
                                            <p:tgtEl>
                                              <p:spTgt spid="51"/>
                                            </p:tgtEl>
                                          </p:cBhvr>
                                        </p:animEffect>
                                        <p:anim calcmode="lin" valueType="num">
                                          <p:cBhvr>
                                            <p:cTn id="8" dur="750" fill="hold"/>
                                            <p:tgtEl>
                                              <p:spTgt spid="51"/>
                                            </p:tgtEl>
                                            <p:attrNameLst>
                                              <p:attrName>ppt_x</p:attrName>
                                            </p:attrNameLst>
                                          </p:cBhvr>
                                          <p:tavLst>
                                            <p:tav tm="0">
                                              <p:val>
                                                <p:strVal val="#ppt_x"/>
                                              </p:val>
                                            </p:tav>
                                            <p:tav tm="100000">
                                              <p:val>
                                                <p:strVal val="#ppt_x"/>
                                              </p:val>
                                            </p:tav>
                                          </p:tavLst>
                                        </p:anim>
                                        <p:anim calcmode="lin" valueType="num">
                                          <p:cBhvr>
                                            <p:cTn id="9" dur="750" fill="hold"/>
                                            <p:tgtEl>
                                              <p:spTgt spid="5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750"/>
                                            <p:tgtEl>
                                              <p:spTgt spid="52"/>
                                            </p:tgtEl>
                                          </p:cBhvr>
                                        </p:animEffect>
                                        <p:anim calcmode="lin" valueType="num">
                                          <p:cBhvr>
                                            <p:cTn id="13" dur="750" fill="hold"/>
                                            <p:tgtEl>
                                              <p:spTgt spid="52"/>
                                            </p:tgtEl>
                                            <p:attrNameLst>
                                              <p:attrName>ppt_x</p:attrName>
                                            </p:attrNameLst>
                                          </p:cBhvr>
                                          <p:tavLst>
                                            <p:tav tm="0">
                                              <p:val>
                                                <p:strVal val="#ppt_x"/>
                                              </p:val>
                                            </p:tav>
                                            <p:tav tm="100000">
                                              <p:val>
                                                <p:strVal val="#ppt_x"/>
                                              </p:val>
                                            </p:tav>
                                          </p:tavLst>
                                        </p:anim>
                                        <p:anim calcmode="lin" valueType="num">
                                          <p:cBhvr>
                                            <p:cTn id="14" dur="750" fill="hold"/>
                                            <p:tgtEl>
                                              <p:spTgt spid="52"/>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1000" fill="hold"/>
                                            <p:tgtEl>
                                              <p:spTgt spid="31"/>
                                            </p:tgtEl>
                                            <p:attrNameLst>
                                              <p:attrName>ppt_x</p:attrName>
                                            </p:attrNameLst>
                                          </p:cBhvr>
                                          <p:tavLst>
                                            <p:tav tm="0">
                                              <p:val>
                                                <p:strVal val="0-#ppt_w/2"/>
                                              </p:val>
                                            </p:tav>
                                            <p:tav tm="100000">
                                              <p:val>
                                                <p:strVal val="#ppt_x"/>
                                              </p:val>
                                            </p:tav>
                                          </p:tavLst>
                                        </p:anim>
                                        <p:anim calcmode="lin" valueType="num">
                                          <p:cBhvr additive="base">
                                            <p:cTn id="18" dur="1000" fill="hold"/>
                                            <p:tgtEl>
                                              <p:spTgt spid="31"/>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0-#ppt_w/2"/>
                                              </p:val>
                                            </p:tav>
                                            <p:tav tm="100000">
                                              <p:val>
                                                <p:strVal val="#ppt_x"/>
                                              </p:val>
                                            </p:tav>
                                          </p:tavLst>
                                        </p:anim>
                                        <p:anim calcmode="lin" valueType="num">
                                          <p:cBhvr additive="base">
                                            <p:cTn id="28" dur="500" fill="hold"/>
                                            <p:tgtEl>
                                              <p:spTgt spid="32"/>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500" fill="hold"/>
                                            <p:tgtEl>
                                              <p:spTgt spid="40"/>
                                            </p:tgtEl>
                                            <p:attrNameLst>
                                              <p:attrName>ppt_x</p:attrName>
                                            </p:attrNameLst>
                                          </p:cBhvr>
                                          <p:tavLst>
                                            <p:tav tm="0">
                                              <p:val>
                                                <p:strVal val="1+#ppt_w/2"/>
                                              </p:val>
                                            </p:tav>
                                            <p:tav tm="100000">
                                              <p:val>
                                                <p:strVal val="#ppt_x"/>
                                              </p:val>
                                            </p:tav>
                                          </p:tavLst>
                                        </p:anim>
                                        <p:anim calcmode="lin" valueType="num">
                                          <p:cBhvr additive="base">
                                            <p:cTn id="33"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85849" y="2279073"/>
            <a:ext cx="10004024" cy="1497330"/>
            <a:chOff x="1085849" y="2400300"/>
            <a:chExt cx="10004024" cy="1497330"/>
          </a:xfrm>
        </p:grpSpPr>
        <p:sp>
          <p:nvSpPr>
            <p:cNvPr id="25" name="TextBox 38"/>
            <p:cNvSpPr txBox="1"/>
            <p:nvPr/>
          </p:nvSpPr>
          <p:spPr>
            <a:xfrm>
              <a:off x="2611825" y="2400300"/>
              <a:ext cx="4200480"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具有较强的组织协调能力</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TextBox 39"/>
            <p:cNvSpPr txBox="1"/>
            <p:nvPr/>
          </p:nvSpPr>
          <p:spPr>
            <a:xfrm>
              <a:off x="2623255" y="2758202"/>
              <a:ext cx="6849201" cy="904863"/>
            </a:xfrm>
            <a:prstGeom prst="rect">
              <a:avLst/>
            </a:prstGeom>
            <a:noFill/>
          </p:spPr>
          <p:txBody>
            <a:bodyPr wrap="square" rtlCol="0">
              <a:spAutoFit/>
            </a:bodyPr>
            <a:lstStyle/>
            <a:p>
              <a:pPr algn="just">
                <a:lnSpc>
                  <a:spcPct val="11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十年多办公室工作，八年的行政管理的工作，三年的党支部书记工作，在工作以来的实践与历练，培养了我良好的综合协调能力也使我的性格变得沉稳，能较稳妥的处理各项事务和遇到的问题，这为我做好行政总监的工作提供了坚实的保障和宝贵的经验，为做好员工思想政治各方协调、上下沟通等工作再添重要保障。</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 name="圆角矩形 1"/>
            <p:cNvSpPr/>
            <p:nvPr/>
          </p:nvSpPr>
          <p:spPr>
            <a:xfrm>
              <a:off x="1085850" y="2411730"/>
              <a:ext cx="1325880" cy="1188720"/>
            </a:xfrm>
            <a:prstGeom prst="roundRect">
              <a:avLst>
                <a:gd name="adj" fmla="val 13063"/>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7" name="TextBox 41"/>
            <p:cNvSpPr txBox="1"/>
            <p:nvPr/>
          </p:nvSpPr>
          <p:spPr>
            <a:xfrm>
              <a:off x="1331666" y="2690619"/>
              <a:ext cx="834247" cy="630942"/>
            </a:xfrm>
            <a:prstGeom prst="rect">
              <a:avLst/>
            </a:prstGeom>
            <a:noFill/>
          </p:spPr>
          <p:txBody>
            <a:bodyPr wrap="square" rtlCol="0">
              <a:spAutoFit/>
            </a:bodyPr>
            <a:lstStyle/>
            <a:p>
              <a:pPr algn="ctr"/>
              <a:r>
                <a:rPr lang="en-US" altLang="zh-CN" sz="3500" b="1" dirty="0" smtClean="0">
                  <a:solidFill>
                    <a:schemeClr val="bg1"/>
                  </a:solidFill>
                  <a:latin typeface="微软雅黑" panose="020B0503020204020204" pitchFamily="34" charset="-122"/>
                  <a:ea typeface="微软雅黑" panose="020B0503020204020204" pitchFamily="34" charset="-122"/>
                </a:rPr>
                <a:t>04</a:t>
              </a:r>
              <a:endParaRPr lang="zh-CN" altLang="en-US" sz="3500" b="1" dirty="0">
                <a:solidFill>
                  <a:schemeClr val="bg1"/>
                </a:solidFill>
                <a:latin typeface="微软雅黑" panose="020B0503020204020204" pitchFamily="34" charset="-122"/>
                <a:ea typeface="微软雅黑" panose="020B0503020204020204" pitchFamily="34" charset="-122"/>
              </a:endParaRPr>
            </a:p>
          </p:txBody>
        </p:sp>
        <p:sp>
          <p:nvSpPr>
            <p:cNvPr id="29" name="圆角矩形 28"/>
            <p:cNvSpPr/>
            <p:nvPr/>
          </p:nvSpPr>
          <p:spPr>
            <a:xfrm>
              <a:off x="9763993" y="2411730"/>
              <a:ext cx="1325880" cy="1188720"/>
            </a:xfrm>
            <a:prstGeom prst="roundRect">
              <a:avLst>
                <a:gd name="adj" fmla="val 13063"/>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Line 7"/>
            <p:cNvSpPr>
              <a:spLocks noChangeShapeType="1"/>
            </p:cNvSpPr>
            <p:nvPr/>
          </p:nvSpPr>
          <p:spPr bwMode="auto">
            <a:xfrm>
              <a:off x="1085849" y="3897630"/>
              <a:ext cx="10004023" cy="0"/>
            </a:xfrm>
            <a:prstGeom prst="line">
              <a:avLst/>
            </a:prstGeom>
            <a:noFill/>
            <a:ln w="12700" cap="flat">
              <a:solidFill>
                <a:schemeClr val="accent3"/>
              </a:solidFill>
              <a:prstDash val="sys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32" name="组合 31"/>
          <p:cNvGrpSpPr/>
          <p:nvPr/>
        </p:nvGrpSpPr>
        <p:grpSpPr>
          <a:xfrm>
            <a:off x="1085849" y="4426909"/>
            <a:ext cx="10004024" cy="1497330"/>
            <a:chOff x="1085849" y="2400300"/>
            <a:chExt cx="10004024" cy="1497330"/>
          </a:xfrm>
        </p:grpSpPr>
        <p:sp>
          <p:nvSpPr>
            <p:cNvPr id="33" name="TextBox 38"/>
            <p:cNvSpPr txBox="1"/>
            <p:nvPr/>
          </p:nvSpPr>
          <p:spPr>
            <a:xfrm>
              <a:off x="2611825" y="2400300"/>
              <a:ext cx="4200480" cy="369332"/>
            </a:xfrm>
            <a:prstGeom prst="rect">
              <a:avLst/>
            </a:prstGeom>
            <a:noFill/>
          </p:spPr>
          <p:txBody>
            <a:bodyPr wrap="square" rtlCol="0">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具有较强的自律意识</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TextBox 39"/>
            <p:cNvSpPr txBox="1"/>
            <p:nvPr/>
          </p:nvSpPr>
          <p:spPr>
            <a:xfrm>
              <a:off x="2623255" y="2758202"/>
              <a:ext cx="6849201" cy="904863"/>
            </a:xfrm>
            <a:prstGeom prst="rect">
              <a:avLst/>
            </a:prstGeom>
            <a:noFill/>
          </p:spPr>
          <p:txBody>
            <a:bodyPr wrap="square" rtlCol="0">
              <a:spAutoFit/>
            </a:bodyPr>
            <a:lstStyle/>
            <a:p>
              <a:pPr algn="just">
                <a:lnSpc>
                  <a:spcPct val="11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我入党三年，党龄虽不算长，不管在哪个岗位，我都能从严自律，从不某一己之私，同时性格温和，能很好的与人相处。在日常工作和生活方面我都注意待人处事以诚相待，团结同事，我的工作也得到领导和同事们的关心帮助和支持。我十分感谢，我认为要把工作做好，必须有一个团结和谐的氛围，必须有较好的群众基础，对此我很有信心，我也是竞聘行政总监岗位的重要条件之一。</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圆角矩形 34"/>
            <p:cNvSpPr/>
            <p:nvPr/>
          </p:nvSpPr>
          <p:spPr>
            <a:xfrm>
              <a:off x="1085850" y="2411730"/>
              <a:ext cx="1325880" cy="1188720"/>
            </a:xfrm>
            <a:prstGeom prst="roundRect">
              <a:avLst>
                <a:gd name="adj" fmla="val 13063"/>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7" name="圆角矩形 36"/>
            <p:cNvSpPr/>
            <p:nvPr/>
          </p:nvSpPr>
          <p:spPr>
            <a:xfrm>
              <a:off x="9763993" y="2411730"/>
              <a:ext cx="1325880" cy="1188720"/>
            </a:xfrm>
            <a:prstGeom prst="roundRect">
              <a:avLst>
                <a:gd name="adj" fmla="val 13063"/>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8" name="Line 7"/>
            <p:cNvSpPr>
              <a:spLocks noChangeShapeType="1"/>
            </p:cNvSpPr>
            <p:nvPr/>
          </p:nvSpPr>
          <p:spPr bwMode="auto">
            <a:xfrm>
              <a:off x="1085849" y="3897630"/>
              <a:ext cx="10004023" cy="0"/>
            </a:xfrm>
            <a:prstGeom prst="line">
              <a:avLst/>
            </a:prstGeom>
            <a:noFill/>
            <a:ln w="12700" cap="flat">
              <a:solidFill>
                <a:schemeClr val="accent3"/>
              </a:solidFill>
              <a:prstDash val="sys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39" name="TextBox 41"/>
            <p:cNvSpPr txBox="1"/>
            <p:nvPr/>
          </p:nvSpPr>
          <p:spPr>
            <a:xfrm>
              <a:off x="10009809" y="2690619"/>
              <a:ext cx="834247" cy="630942"/>
            </a:xfrm>
            <a:prstGeom prst="rect">
              <a:avLst/>
            </a:prstGeom>
            <a:noFill/>
          </p:spPr>
          <p:txBody>
            <a:bodyPr wrap="square" rtlCol="0">
              <a:spAutoFit/>
            </a:bodyPr>
            <a:lstStyle/>
            <a:p>
              <a:pPr algn="ctr"/>
              <a:r>
                <a:rPr lang="en-US" altLang="zh-CN" sz="3500" b="1" dirty="0" smtClean="0">
                  <a:solidFill>
                    <a:schemeClr val="bg1"/>
                  </a:solidFill>
                  <a:latin typeface="微软雅黑" panose="020B0503020204020204" pitchFamily="34" charset="-122"/>
                  <a:ea typeface="微软雅黑" panose="020B0503020204020204" pitchFamily="34" charset="-122"/>
                </a:rPr>
                <a:t>05</a:t>
              </a:r>
              <a:endParaRPr lang="zh-CN" altLang="en-US" sz="3500" b="1"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66357" y="544115"/>
            <a:ext cx="945318" cy="866982"/>
            <a:chOff x="827849" y="781760"/>
            <a:chExt cx="2346062" cy="2151650"/>
          </a:xfrm>
        </p:grpSpPr>
        <p:sp>
          <p:nvSpPr>
            <p:cNvPr id="24" name="任意多边形 23"/>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8" name="任意多边形 27"/>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31" name="组合 30"/>
            <p:cNvGrpSpPr/>
            <p:nvPr/>
          </p:nvGrpSpPr>
          <p:grpSpPr>
            <a:xfrm>
              <a:off x="828891" y="839449"/>
              <a:ext cx="2345020" cy="2023672"/>
              <a:chOff x="1193811" y="839449"/>
              <a:chExt cx="2345020" cy="2023672"/>
            </a:xfrm>
          </p:grpSpPr>
          <p:sp>
            <p:nvSpPr>
              <p:cNvPr id="36" name="圆角矩形 35"/>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0"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03</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41"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42" name="TextBox 55"/>
          <p:cNvSpPr txBox="1"/>
          <p:nvPr/>
        </p:nvSpPr>
        <p:spPr>
          <a:xfrm>
            <a:off x="1823475" y="345644"/>
            <a:ext cx="3354296"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五大履职优势</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43" name="TextBox 55"/>
          <p:cNvSpPr txBox="1"/>
          <p:nvPr/>
        </p:nvSpPr>
        <p:spPr>
          <a:xfrm>
            <a:off x="4606682"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750"/>
                                            <p:tgtEl>
                                              <p:spTgt spid="42"/>
                                            </p:tgtEl>
                                          </p:cBhvr>
                                        </p:animEffect>
                                        <p:anim calcmode="lin" valueType="num">
                                          <p:cBhvr>
                                            <p:cTn id="8" dur="750" fill="hold"/>
                                            <p:tgtEl>
                                              <p:spTgt spid="42"/>
                                            </p:tgtEl>
                                            <p:attrNameLst>
                                              <p:attrName>ppt_x</p:attrName>
                                            </p:attrNameLst>
                                          </p:cBhvr>
                                          <p:tavLst>
                                            <p:tav tm="0">
                                              <p:val>
                                                <p:strVal val="#ppt_x"/>
                                              </p:val>
                                            </p:tav>
                                            <p:tav tm="100000">
                                              <p:val>
                                                <p:strVal val="#ppt_x"/>
                                              </p:val>
                                            </p:tav>
                                          </p:tavLst>
                                        </p:anim>
                                        <p:anim calcmode="lin" valueType="num">
                                          <p:cBhvr>
                                            <p:cTn id="9" dur="750" fill="hold"/>
                                            <p:tgtEl>
                                              <p:spTgt spid="4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750"/>
                                            <p:tgtEl>
                                              <p:spTgt spid="43"/>
                                            </p:tgtEl>
                                          </p:cBhvr>
                                        </p:animEffect>
                                        <p:anim calcmode="lin" valueType="num">
                                          <p:cBhvr>
                                            <p:cTn id="13" dur="750" fill="hold"/>
                                            <p:tgtEl>
                                              <p:spTgt spid="43"/>
                                            </p:tgtEl>
                                            <p:attrNameLst>
                                              <p:attrName>ppt_x</p:attrName>
                                            </p:attrNameLst>
                                          </p:cBhvr>
                                          <p:tavLst>
                                            <p:tav tm="0">
                                              <p:val>
                                                <p:strVal val="#ppt_x"/>
                                              </p:val>
                                            </p:tav>
                                            <p:tav tm="100000">
                                              <p:val>
                                                <p:strVal val="#ppt_x"/>
                                              </p:val>
                                            </p:tav>
                                          </p:tavLst>
                                        </p:anim>
                                        <p:anim calcmode="lin" valueType="num">
                                          <p:cBhvr>
                                            <p:cTn id="14" dur="750" fill="hold"/>
                                            <p:tgtEl>
                                              <p:spTgt spid="43"/>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14:bounceEnd="40000">
                                          <p:cBhvr additive="base">
                                            <p:cTn id="17" dur="1000" fill="hold"/>
                                            <p:tgtEl>
                                              <p:spTgt spid="23"/>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3"/>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0-#ppt_w/2"/>
                                              </p:val>
                                            </p:tav>
                                            <p:tav tm="100000">
                                              <p:val>
                                                <p:strVal val="#ppt_x"/>
                                              </p:val>
                                            </p:tav>
                                          </p:tavLst>
                                        </p:anim>
                                        <p:anim calcmode="lin" valueType="num">
                                          <p:cBhvr additive="base">
                                            <p:cTn id="2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750"/>
                                            <p:tgtEl>
                                              <p:spTgt spid="42"/>
                                            </p:tgtEl>
                                          </p:cBhvr>
                                        </p:animEffect>
                                        <p:anim calcmode="lin" valueType="num">
                                          <p:cBhvr>
                                            <p:cTn id="8" dur="750" fill="hold"/>
                                            <p:tgtEl>
                                              <p:spTgt spid="42"/>
                                            </p:tgtEl>
                                            <p:attrNameLst>
                                              <p:attrName>ppt_x</p:attrName>
                                            </p:attrNameLst>
                                          </p:cBhvr>
                                          <p:tavLst>
                                            <p:tav tm="0">
                                              <p:val>
                                                <p:strVal val="#ppt_x"/>
                                              </p:val>
                                            </p:tav>
                                            <p:tav tm="100000">
                                              <p:val>
                                                <p:strVal val="#ppt_x"/>
                                              </p:val>
                                            </p:tav>
                                          </p:tavLst>
                                        </p:anim>
                                        <p:anim calcmode="lin" valueType="num">
                                          <p:cBhvr>
                                            <p:cTn id="9" dur="750" fill="hold"/>
                                            <p:tgtEl>
                                              <p:spTgt spid="4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750"/>
                                            <p:tgtEl>
                                              <p:spTgt spid="43"/>
                                            </p:tgtEl>
                                          </p:cBhvr>
                                        </p:animEffect>
                                        <p:anim calcmode="lin" valueType="num">
                                          <p:cBhvr>
                                            <p:cTn id="13" dur="750" fill="hold"/>
                                            <p:tgtEl>
                                              <p:spTgt spid="43"/>
                                            </p:tgtEl>
                                            <p:attrNameLst>
                                              <p:attrName>ppt_x</p:attrName>
                                            </p:attrNameLst>
                                          </p:cBhvr>
                                          <p:tavLst>
                                            <p:tav tm="0">
                                              <p:val>
                                                <p:strVal val="#ppt_x"/>
                                              </p:val>
                                            </p:tav>
                                            <p:tav tm="100000">
                                              <p:val>
                                                <p:strVal val="#ppt_x"/>
                                              </p:val>
                                            </p:tav>
                                          </p:tavLst>
                                        </p:anim>
                                        <p:anim calcmode="lin" valueType="num">
                                          <p:cBhvr>
                                            <p:cTn id="14" dur="750" fill="hold"/>
                                            <p:tgtEl>
                                              <p:spTgt spid="43"/>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1000" fill="hold"/>
                                            <p:tgtEl>
                                              <p:spTgt spid="23"/>
                                            </p:tgtEl>
                                            <p:attrNameLst>
                                              <p:attrName>ppt_x</p:attrName>
                                            </p:attrNameLst>
                                          </p:cBhvr>
                                          <p:tavLst>
                                            <p:tav tm="0">
                                              <p:val>
                                                <p:strVal val="0-#ppt_w/2"/>
                                              </p:val>
                                            </p:tav>
                                            <p:tav tm="100000">
                                              <p:val>
                                                <p:strVal val="#ppt_x"/>
                                              </p:val>
                                            </p:tav>
                                          </p:tavLst>
                                        </p:anim>
                                        <p:anim calcmode="lin" valueType="num">
                                          <p:cBhvr additive="base">
                                            <p:cTn id="18" dur="1000" fill="hold"/>
                                            <p:tgtEl>
                                              <p:spTgt spid="23"/>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0-#ppt_w/2"/>
                                              </p:val>
                                            </p:tav>
                                            <p:tav tm="100000">
                                              <p:val>
                                                <p:strVal val="#ppt_x"/>
                                              </p:val>
                                            </p:tav>
                                          </p:tavLst>
                                        </p:anim>
                                        <p:anim calcmode="lin" valueType="num">
                                          <p:cBhvr additive="base">
                                            <p:cTn id="28"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306286" y="1922492"/>
            <a:ext cx="4135260" cy="4529107"/>
            <a:chOff x="1306286" y="1922492"/>
            <a:chExt cx="4135260" cy="4529107"/>
          </a:xfrm>
        </p:grpSpPr>
        <p:sp>
          <p:nvSpPr>
            <p:cNvPr id="4" name="圆角矩形 3"/>
            <p:cNvSpPr/>
            <p:nvPr/>
          </p:nvSpPr>
          <p:spPr>
            <a:xfrm>
              <a:off x="1306286" y="1922492"/>
              <a:ext cx="4135260" cy="4529107"/>
            </a:xfrm>
            <a:prstGeom prst="roundRect">
              <a:avLst>
                <a:gd name="adj" fmla="val 13542"/>
              </a:avLst>
            </a:prstGeom>
            <a:solidFill>
              <a:schemeClr val="bg1">
                <a:lumMod val="9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11"/>
            <p:cNvSpPr txBox="1"/>
            <p:nvPr/>
          </p:nvSpPr>
          <p:spPr>
            <a:xfrm>
              <a:off x="1770721" y="2506552"/>
              <a:ext cx="2023954" cy="523220"/>
            </a:xfrm>
            <a:prstGeom prst="rect">
              <a:avLst/>
            </a:prstGeom>
            <a:noFill/>
          </p:spPr>
          <p:txBody>
            <a:bodyPr wrap="square" rtlCol="0">
              <a:spAutoFit/>
            </a:bodyPr>
            <a:lstStyle/>
            <a:p>
              <a:r>
                <a:rPr lang="zh-CN" altLang="en-US" sz="2800" b="1" dirty="0" smtClean="0">
                  <a:solidFill>
                    <a:srgbClr val="252C35"/>
                  </a:solidFill>
                  <a:latin typeface="微软雅黑" panose="020B0503020204020204" pitchFamily="34" charset="-122"/>
                  <a:ea typeface="微软雅黑" panose="020B0503020204020204" pitchFamily="34" charset="-122"/>
                </a:rPr>
                <a:t>客观评价</a:t>
              </a:r>
              <a:endParaRPr lang="zh-CN" altLang="en-US" sz="2800" b="1" dirty="0">
                <a:solidFill>
                  <a:srgbClr val="252C35"/>
                </a:solidFill>
                <a:latin typeface="微软雅黑" panose="020B0503020204020204" pitchFamily="34" charset="-122"/>
                <a:ea typeface="微软雅黑" panose="020B0503020204020204" pitchFamily="34" charset="-122"/>
              </a:endParaRPr>
            </a:p>
          </p:txBody>
        </p:sp>
        <p:sp>
          <p:nvSpPr>
            <p:cNvPr id="40" name="Freeform 7"/>
            <p:cNvSpPr>
              <a:spLocks noEditPoints="1"/>
            </p:cNvSpPr>
            <p:nvPr/>
          </p:nvSpPr>
          <p:spPr bwMode="auto">
            <a:xfrm>
              <a:off x="1882377" y="5620308"/>
              <a:ext cx="315495" cy="308599"/>
            </a:xfrm>
            <a:custGeom>
              <a:avLst/>
              <a:gdLst>
                <a:gd name="T0" fmla="*/ 2078 w 2239"/>
                <a:gd name="T1" fmla="*/ 2191 h 2191"/>
                <a:gd name="T2" fmla="*/ 0 w 2239"/>
                <a:gd name="T3" fmla="*/ 2191 h 2191"/>
                <a:gd name="T4" fmla="*/ 0 w 2239"/>
                <a:gd name="T5" fmla="*/ 112 h 2191"/>
                <a:gd name="T6" fmla="*/ 2004 w 2239"/>
                <a:gd name="T7" fmla="*/ 112 h 2191"/>
                <a:gd name="T8" fmla="*/ 2189 w 2239"/>
                <a:gd name="T9" fmla="*/ 0 h 2191"/>
                <a:gd name="T10" fmla="*/ 2239 w 2239"/>
                <a:gd name="T11" fmla="*/ 71 h 2191"/>
                <a:gd name="T12" fmla="*/ 2078 w 2239"/>
                <a:gd name="T13" fmla="*/ 204 h 2191"/>
                <a:gd name="T14" fmla="*/ 2078 w 2239"/>
                <a:gd name="T15" fmla="*/ 2191 h 2191"/>
                <a:gd name="T16" fmla="*/ 1871 w 2239"/>
                <a:gd name="T17" fmla="*/ 413 h 2191"/>
                <a:gd name="T18" fmla="*/ 1402 w 2239"/>
                <a:gd name="T19" fmla="*/ 1006 h 2191"/>
                <a:gd name="T20" fmla="*/ 1024 w 2239"/>
                <a:gd name="T21" fmla="*/ 1632 h 2191"/>
                <a:gd name="T22" fmla="*/ 920 w 2239"/>
                <a:gd name="T23" fmla="*/ 1702 h 2191"/>
                <a:gd name="T24" fmla="*/ 744 w 2239"/>
                <a:gd name="T25" fmla="*/ 1837 h 2191"/>
                <a:gd name="T26" fmla="*/ 664 w 2239"/>
                <a:gd name="T27" fmla="*/ 1619 h 2191"/>
                <a:gd name="T28" fmla="*/ 625 w 2239"/>
                <a:gd name="T29" fmla="*/ 1529 h 2191"/>
                <a:gd name="T30" fmla="*/ 468 w 2239"/>
                <a:gd name="T31" fmla="*/ 1238 h 2191"/>
                <a:gd name="T32" fmla="*/ 305 w 2239"/>
                <a:gd name="T33" fmla="*/ 1115 h 2191"/>
                <a:gd name="T34" fmla="*/ 585 w 2239"/>
                <a:gd name="T35" fmla="*/ 954 h 2191"/>
                <a:gd name="T36" fmla="*/ 824 w 2239"/>
                <a:gd name="T37" fmla="*/ 1247 h 2191"/>
                <a:gd name="T38" fmla="*/ 868 w 2239"/>
                <a:gd name="T39" fmla="*/ 1344 h 2191"/>
                <a:gd name="T40" fmla="*/ 1641 w 2239"/>
                <a:gd name="T41" fmla="*/ 413 h 2191"/>
                <a:gd name="T42" fmla="*/ 1736 w 2239"/>
                <a:gd name="T43" fmla="*/ 322 h 2191"/>
                <a:gd name="T44" fmla="*/ 207 w 2239"/>
                <a:gd name="T45" fmla="*/ 322 h 2191"/>
                <a:gd name="T46" fmla="*/ 207 w 2239"/>
                <a:gd name="T47" fmla="*/ 1981 h 2191"/>
                <a:gd name="T48" fmla="*/ 1871 w 2239"/>
                <a:gd name="T49" fmla="*/ 1981 h 2191"/>
                <a:gd name="T50" fmla="*/ 1871 w 2239"/>
                <a:gd name="T51" fmla="*/ 413 h 2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239" h="2191">
                  <a:moveTo>
                    <a:pt x="2078" y="2191"/>
                  </a:moveTo>
                  <a:lnTo>
                    <a:pt x="0" y="2191"/>
                  </a:lnTo>
                  <a:lnTo>
                    <a:pt x="0" y="112"/>
                  </a:lnTo>
                  <a:lnTo>
                    <a:pt x="2004" y="112"/>
                  </a:lnTo>
                  <a:cubicBezTo>
                    <a:pt x="2070" y="69"/>
                    <a:pt x="2131" y="31"/>
                    <a:pt x="2189" y="0"/>
                  </a:cubicBezTo>
                  <a:lnTo>
                    <a:pt x="2239" y="71"/>
                  </a:lnTo>
                  <a:cubicBezTo>
                    <a:pt x="2191" y="107"/>
                    <a:pt x="2137" y="152"/>
                    <a:pt x="2078" y="204"/>
                  </a:cubicBezTo>
                  <a:lnTo>
                    <a:pt x="2078" y="2191"/>
                  </a:lnTo>
                  <a:close/>
                  <a:moveTo>
                    <a:pt x="1871" y="413"/>
                  </a:moveTo>
                  <a:cubicBezTo>
                    <a:pt x="1729" y="564"/>
                    <a:pt x="1573" y="762"/>
                    <a:pt x="1402" y="1006"/>
                  </a:cubicBezTo>
                  <a:cubicBezTo>
                    <a:pt x="1232" y="1251"/>
                    <a:pt x="1106" y="1459"/>
                    <a:pt x="1024" y="1632"/>
                  </a:cubicBezTo>
                  <a:lnTo>
                    <a:pt x="920" y="1702"/>
                  </a:lnTo>
                  <a:cubicBezTo>
                    <a:pt x="834" y="1762"/>
                    <a:pt x="775" y="1806"/>
                    <a:pt x="744" y="1837"/>
                  </a:cubicBezTo>
                  <a:cubicBezTo>
                    <a:pt x="732" y="1791"/>
                    <a:pt x="705" y="1719"/>
                    <a:pt x="664" y="1619"/>
                  </a:cubicBezTo>
                  <a:lnTo>
                    <a:pt x="625" y="1529"/>
                  </a:lnTo>
                  <a:cubicBezTo>
                    <a:pt x="568" y="1398"/>
                    <a:pt x="516" y="1301"/>
                    <a:pt x="468" y="1238"/>
                  </a:cubicBezTo>
                  <a:cubicBezTo>
                    <a:pt x="420" y="1176"/>
                    <a:pt x="366" y="1135"/>
                    <a:pt x="305" y="1115"/>
                  </a:cubicBezTo>
                  <a:cubicBezTo>
                    <a:pt x="407" y="1008"/>
                    <a:pt x="500" y="954"/>
                    <a:pt x="585" y="954"/>
                  </a:cubicBezTo>
                  <a:cubicBezTo>
                    <a:pt x="656" y="954"/>
                    <a:pt x="736" y="1052"/>
                    <a:pt x="824" y="1247"/>
                  </a:cubicBezTo>
                  <a:lnTo>
                    <a:pt x="868" y="1344"/>
                  </a:lnTo>
                  <a:cubicBezTo>
                    <a:pt x="1034" y="1067"/>
                    <a:pt x="1291" y="756"/>
                    <a:pt x="1641" y="413"/>
                  </a:cubicBezTo>
                  <a:lnTo>
                    <a:pt x="1736" y="322"/>
                  </a:lnTo>
                  <a:lnTo>
                    <a:pt x="207" y="322"/>
                  </a:lnTo>
                  <a:lnTo>
                    <a:pt x="207" y="1981"/>
                  </a:lnTo>
                  <a:lnTo>
                    <a:pt x="1871" y="1981"/>
                  </a:lnTo>
                  <a:lnTo>
                    <a:pt x="1871" y="413"/>
                  </a:lnTo>
                  <a:close/>
                </a:path>
              </a:pathLst>
            </a:custGeom>
            <a:solidFill>
              <a:srgbClr val="252C35"/>
            </a:solidFill>
            <a:ln>
              <a:noFill/>
            </a:ln>
          </p:spPr>
          <p:txBody>
            <a:bodyPr vert="horz" wrap="square" lIns="91440" tIns="45720" rIns="91440" bIns="45720" numCol="1" anchor="t" anchorCtr="0" compatLnSpc="1"/>
            <a:lstStyle/>
            <a:p>
              <a:endParaRPr lang="zh-CN" altLang="en-US"/>
            </a:p>
          </p:txBody>
        </p:sp>
        <p:sp>
          <p:nvSpPr>
            <p:cNvPr id="41" name="Freeform 8"/>
            <p:cNvSpPr>
              <a:spLocks noEditPoints="1"/>
            </p:cNvSpPr>
            <p:nvPr/>
          </p:nvSpPr>
          <p:spPr bwMode="auto">
            <a:xfrm>
              <a:off x="2439581" y="5629813"/>
              <a:ext cx="293083" cy="292221"/>
            </a:xfrm>
            <a:custGeom>
              <a:avLst/>
              <a:gdLst>
                <a:gd name="T0" fmla="*/ 207 w 2078"/>
                <a:gd name="T1" fmla="*/ 1869 h 2078"/>
                <a:gd name="T2" fmla="*/ 1871 w 2078"/>
                <a:gd name="T3" fmla="*/ 1869 h 2078"/>
                <a:gd name="T4" fmla="*/ 1871 w 2078"/>
                <a:gd name="T5" fmla="*/ 210 h 2078"/>
                <a:gd name="T6" fmla="*/ 207 w 2078"/>
                <a:gd name="T7" fmla="*/ 210 h 2078"/>
                <a:gd name="T8" fmla="*/ 207 w 2078"/>
                <a:gd name="T9" fmla="*/ 1869 h 2078"/>
                <a:gd name="T10" fmla="*/ 0 w 2078"/>
                <a:gd name="T11" fmla="*/ 2078 h 2078"/>
                <a:gd name="T12" fmla="*/ 0 w 2078"/>
                <a:gd name="T13" fmla="*/ 0 h 2078"/>
                <a:gd name="T14" fmla="*/ 2078 w 2078"/>
                <a:gd name="T15" fmla="*/ 0 h 2078"/>
                <a:gd name="T16" fmla="*/ 2078 w 2078"/>
                <a:gd name="T17" fmla="*/ 2078 h 2078"/>
                <a:gd name="T18" fmla="*/ 0 w 2078"/>
                <a:gd name="T19" fmla="*/ 2078 h 2078"/>
                <a:gd name="T20" fmla="*/ 1030 w 2078"/>
                <a:gd name="T21" fmla="*/ 1303 h 2078"/>
                <a:gd name="T22" fmla="*/ 1009 w 2078"/>
                <a:gd name="T23" fmla="*/ 1332 h 2078"/>
                <a:gd name="T24" fmla="*/ 649 w 2078"/>
                <a:gd name="T25" fmla="*/ 1664 h 2078"/>
                <a:gd name="T26" fmla="*/ 332 w 2078"/>
                <a:gd name="T27" fmla="*/ 1401 h 2078"/>
                <a:gd name="T28" fmla="*/ 363 w 2078"/>
                <a:gd name="T29" fmla="*/ 1403 h 2078"/>
                <a:gd name="T30" fmla="*/ 773 w 2078"/>
                <a:gd name="T31" fmla="*/ 1122 h 2078"/>
                <a:gd name="T32" fmla="*/ 811 w 2078"/>
                <a:gd name="T33" fmla="*/ 1074 h 2078"/>
                <a:gd name="T34" fmla="*/ 762 w 2078"/>
                <a:gd name="T35" fmla="*/ 1021 h 2078"/>
                <a:gd name="T36" fmla="*/ 554 w 2078"/>
                <a:gd name="T37" fmla="*/ 650 h 2078"/>
                <a:gd name="T38" fmla="*/ 781 w 2078"/>
                <a:gd name="T39" fmla="*/ 356 h 2078"/>
                <a:gd name="T40" fmla="*/ 974 w 2078"/>
                <a:gd name="T41" fmla="*/ 779 h 2078"/>
                <a:gd name="T42" fmla="*/ 1016 w 2078"/>
                <a:gd name="T43" fmla="*/ 832 h 2078"/>
                <a:gd name="T44" fmla="*/ 1050 w 2078"/>
                <a:gd name="T45" fmla="*/ 788 h 2078"/>
                <a:gd name="T46" fmla="*/ 1476 w 2078"/>
                <a:gd name="T47" fmla="*/ 489 h 2078"/>
                <a:gd name="T48" fmla="*/ 1702 w 2078"/>
                <a:gd name="T49" fmla="*/ 716 h 2078"/>
                <a:gd name="T50" fmla="*/ 1668 w 2078"/>
                <a:gd name="T51" fmla="*/ 713 h 2078"/>
                <a:gd name="T52" fmla="*/ 1480 w 2078"/>
                <a:gd name="T53" fmla="*/ 803 h 2078"/>
                <a:gd name="T54" fmla="*/ 1274 w 2078"/>
                <a:gd name="T55" fmla="*/ 1007 h 2078"/>
                <a:gd name="T56" fmla="*/ 1230 w 2078"/>
                <a:gd name="T57" fmla="*/ 1065 h 2078"/>
                <a:gd name="T58" fmla="*/ 1272 w 2078"/>
                <a:gd name="T59" fmla="*/ 1104 h 2078"/>
                <a:gd name="T60" fmla="*/ 1743 w 2078"/>
                <a:gd name="T61" fmla="*/ 1322 h 2078"/>
                <a:gd name="T62" fmla="*/ 1469 w 2078"/>
                <a:gd name="T63" fmla="*/ 1590 h 2078"/>
                <a:gd name="T64" fmla="*/ 1095 w 2078"/>
                <a:gd name="T65" fmla="*/ 1362 h 2078"/>
                <a:gd name="T66" fmla="*/ 1030 w 2078"/>
                <a:gd name="T67" fmla="*/ 1303 h 2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78" h="2078">
                  <a:moveTo>
                    <a:pt x="207" y="1869"/>
                  </a:moveTo>
                  <a:lnTo>
                    <a:pt x="1871" y="1869"/>
                  </a:lnTo>
                  <a:lnTo>
                    <a:pt x="1871" y="210"/>
                  </a:lnTo>
                  <a:lnTo>
                    <a:pt x="207" y="210"/>
                  </a:lnTo>
                  <a:lnTo>
                    <a:pt x="207" y="1869"/>
                  </a:lnTo>
                  <a:close/>
                  <a:moveTo>
                    <a:pt x="0" y="2078"/>
                  </a:moveTo>
                  <a:lnTo>
                    <a:pt x="0" y="0"/>
                  </a:lnTo>
                  <a:lnTo>
                    <a:pt x="2078" y="0"/>
                  </a:lnTo>
                  <a:lnTo>
                    <a:pt x="2078" y="2078"/>
                  </a:lnTo>
                  <a:lnTo>
                    <a:pt x="0" y="2078"/>
                  </a:lnTo>
                  <a:close/>
                  <a:moveTo>
                    <a:pt x="1030" y="1303"/>
                  </a:moveTo>
                  <a:lnTo>
                    <a:pt x="1009" y="1332"/>
                  </a:lnTo>
                  <a:cubicBezTo>
                    <a:pt x="863" y="1554"/>
                    <a:pt x="743" y="1664"/>
                    <a:pt x="649" y="1664"/>
                  </a:cubicBezTo>
                  <a:cubicBezTo>
                    <a:pt x="541" y="1664"/>
                    <a:pt x="436" y="1577"/>
                    <a:pt x="332" y="1401"/>
                  </a:cubicBezTo>
                  <a:cubicBezTo>
                    <a:pt x="346" y="1402"/>
                    <a:pt x="356" y="1403"/>
                    <a:pt x="363" y="1403"/>
                  </a:cubicBezTo>
                  <a:cubicBezTo>
                    <a:pt x="485" y="1403"/>
                    <a:pt x="622" y="1309"/>
                    <a:pt x="773" y="1122"/>
                  </a:cubicBezTo>
                  <a:lnTo>
                    <a:pt x="811" y="1074"/>
                  </a:lnTo>
                  <a:lnTo>
                    <a:pt x="762" y="1021"/>
                  </a:lnTo>
                  <a:cubicBezTo>
                    <a:pt x="623" y="875"/>
                    <a:pt x="554" y="752"/>
                    <a:pt x="554" y="650"/>
                  </a:cubicBezTo>
                  <a:cubicBezTo>
                    <a:pt x="554" y="567"/>
                    <a:pt x="630" y="469"/>
                    <a:pt x="781" y="356"/>
                  </a:cubicBezTo>
                  <a:cubicBezTo>
                    <a:pt x="803" y="500"/>
                    <a:pt x="867" y="642"/>
                    <a:pt x="974" y="779"/>
                  </a:cubicBezTo>
                  <a:lnTo>
                    <a:pt x="1016" y="832"/>
                  </a:lnTo>
                  <a:lnTo>
                    <a:pt x="1050" y="788"/>
                  </a:lnTo>
                  <a:cubicBezTo>
                    <a:pt x="1206" y="588"/>
                    <a:pt x="1348" y="489"/>
                    <a:pt x="1476" y="489"/>
                  </a:cubicBezTo>
                  <a:cubicBezTo>
                    <a:pt x="1575" y="489"/>
                    <a:pt x="1651" y="564"/>
                    <a:pt x="1702" y="716"/>
                  </a:cubicBezTo>
                  <a:cubicBezTo>
                    <a:pt x="1687" y="714"/>
                    <a:pt x="1676" y="713"/>
                    <a:pt x="1668" y="713"/>
                  </a:cubicBezTo>
                  <a:cubicBezTo>
                    <a:pt x="1625" y="713"/>
                    <a:pt x="1561" y="743"/>
                    <a:pt x="1480" y="803"/>
                  </a:cubicBezTo>
                  <a:cubicBezTo>
                    <a:pt x="1399" y="863"/>
                    <a:pt x="1330" y="931"/>
                    <a:pt x="1274" y="1007"/>
                  </a:cubicBezTo>
                  <a:lnTo>
                    <a:pt x="1230" y="1065"/>
                  </a:lnTo>
                  <a:lnTo>
                    <a:pt x="1272" y="1104"/>
                  </a:lnTo>
                  <a:cubicBezTo>
                    <a:pt x="1423" y="1250"/>
                    <a:pt x="1580" y="1322"/>
                    <a:pt x="1743" y="1322"/>
                  </a:cubicBezTo>
                  <a:cubicBezTo>
                    <a:pt x="1656" y="1501"/>
                    <a:pt x="1564" y="1590"/>
                    <a:pt x="1469" y="1590"/>
                  </a:cubicBezTo>
                  <a:cubicBezTo>
                    <a:pt x="1383" y="1590"/>
                    <a:pt x="1258" y="1513"/>
                    <a:pt x="1095" y="1362"/>
                  </a:cubicBezTo>
                  <a:lnTo>
                    <a:pt x="1030" y="1303"/>
                  </a:lnTo>
                  <a:close/>
                </a:path>
              </a:pathLst>
            </a:custGeom>
            <a:solidFill>
              <a:srgbClr val="252C35"/>
            </a:solidFill>
            <a:ln>
              <a:noFill/>
            </a:ln>
          </p:spPr>
          <p:txBody>
            <a:bodyPr vert="horz" wrap="square" lIns="91440" tIns="45720" rIns="91440" bIns="45720" numCol="1" anchor="t" anchorCtr="0" compatLnSpc="1"/>
            <a:lstStyle/>
            <a:p>
              <a:endParaRPr lang="zh-CN" altLang="en-US"/>
            </a:p>
          </p:txBody>
        </p:sp>
        <p:sp>
          <p:nvSpPr>
            <p:cNvPr id="53" name="任意多边形 52"/>
            <p:cNvSpPr/>
            <p:nvPr/>
          </p:nvSpPr>
          <p:spPr>
            <a:xfrm rot="16200000">
              <a:off x="1880348" y="3439428"/>
              <a:ext cx="317524" cy="317524"/>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Rectangle 30"/>
            <p:cNvSpPr>
              <a:spLocks noChangeArrowheads="1"/>
            </p:cNvSpPr>
            <p:nvPr/>
          </p:nvSpPr>
          <p:spPr bwMode="auto">
            <a:xfrm>
              <a:off x="1751671" y="3977020"/>
              <a:ext cx="2548022" cy="815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9" tIns="60954" rIns="121909" bIns="60954">
              <a:spAutoFit/>
            </a:bodyPr>
            <a:lstStyle/>
            <a:p>
              <a:pPr algn="just">
                <a:lnSpc>
                  <a:spcPct val="150000"/>
                </a:lnSpc>
              </a:pPr>
              <a:r>
                <a:rPr lang="zh-CN" altLang="en-US" sz="1000" dirty="0">
                  <a:solidFill>
                    <a:schemeClr val="tx1">
                      <a:lumMod val="65000"/>
                      <a:lumOff val="35000"/>
                    </a:schemeClr>
                  </a:solidFill>
                  <a:ea typeface="微软雅黑" panose="020B0503020204020204" pitchFamily="34" charset="-122"/>
                  <a:cs typeface="+mn-ea"/>
                  <a:sym typeface="+mn-lt"/>
                </a:rPr>
                <a:t>本人性格活泼、开朗、有亲和力，善于与人沟通，表达能力强，能认真的对待自己的工作岗位，吃苦耐劳、认真</a:t>
              </a:r>
              <a:r>
                <a:rPr lang="zh-CN" altLang="en-US" sz="1000" dirty="0" smtClean="0">
                  <a:solidFill>
                    <a:schemeClr val="tx1">
                      <a:lumMod val="65000"/>
                      <a:lumOff val="35000"/>
                    </a:schemeClr>
                  </a:solidFill>
                  <a:ea typeface="微软雅黑" panose="020B0503020204020204" pitchFamily="34" charset="-122"/>
                  <a:cs typeface="+mn-ea"/>
                  <a:sym typeface="+mn-lt"/>
                </a:rPr>
                <a:t>细心。</a:t>
              </a:r>
              <a:endParaRPr lang="zh-CN" altLang="en-US" sz="1000" dirty="0">
                <a:solidFill>
                  <a:schemeClr val="tx1">
                    <a:lumMod val="65000"/>
                    <a:lumOff val="35000"/>
                  </a:schemeClr>
                </a:solidFill>
                <a:ea typeface="微软雅黑" panose="020B0503020204020204" pitchFamily="34" charset="-122"/>
                <a:cs typeface="+mn-ea"/>
                <a:sym typeface="+mn-lt"/>
              </a:endParaRPr>
            </a:p>
          </p:txBody>
        </p:sp>
        <p:sp>
          <p:nvSpPr>
            <p:cNvPr id="55" name="TextBox 11"/>
            <p:cNvSpPr txBox="1"/>
            <p:nvPr/>
          </p:nvSpPr>
          <p:spPr>
            <a:xfrm>
              <a:off x="1770721" y="5147620"/>
              <a:ext cx="2023954" cy="369332"/>
            </a:xfrm>
            <a:prstGeom prst="rect">
              <a:avLst/>
            </a:prstGeom>
            <a:noFill/>
          </p:spPr>
          <p:txBody>
            <a:bodyPr wrap="square" rtlCol="0">
              <a:spAutoFit/>
            </a:bodyPr>
            <a:lstStyle/>
            <a:p>
              <a:r>
                <a:rPr lang="zh-CN" altLang="en-US" b="1" dirty="0" smtClean="0">
                  <a:solidFill>
                    <a:srgbClr val="B72B2A"/>
                  </a:solidFill>
                  <a:latin typeface="微软雅黑" panose="020B0503020204020204" pitchFamily="34" charset="-122"/>
                  <a:ea typeface="微软雅黑" panose="020B0503020204020204" pitchFamily="34" charset="-122"/>
                </a:rPr>
                <a:t>我的优</a:t>
              </a:r>
              <a:r>
                <a:rPr lang="en-US" altLang="zh-CN" b="1" dirty="0" smtClean="0">
                  <a:solidFill>
                    <a:srgbClr val="B72B2A"/>
                  </a:solidFill>
                  <a:latin typeface="微软雅黑" panose="020B0503020204020204" pitchFamily="34" charset="-122"/>
                  <a:ea typeface="微软雅黑" panose="020B0503020204020204" pitchFamily="34" charset="-122"/>
                </a:rPr>
                <a:t>/</a:t>
              </a:r>
              <a:r>
                <a:rPr lang="zh-CN" altLang="en-US" b="1" dirty="0" smtClean="0">
                  <a:solidFill>
                    <a:srgbClr val="B72B2A"/>
                  </a:solidFill>
                  <a:latin typeface="微软雅黑" panose="020B0503020204020204" pitchFamily="34" charset="-122"/>
                  <a:ea typeface="微软雅黑" panose="020B0503020204020204" pitchFamily="34" charset="-122"/>
                </a:rPr>
                <a:t>缺点</a:t>
              </a:r>
              <a:endParaRPr lang="zh-CN" altLang="en-US" b="1" dirty="0">
                <a:solidFill>
                  <a:srgbClr val="B72B2A"/>
                </a:solidFill>
                <a:latin typeface="微软雅黑" panose="020B0503020204020204" pitchFamily="34" charset="-122"/>
                <a:ea typeface="微软雅黑" panose="020B0503020204020204" pitchFamily="34" charset="-122"/>
              </a:endParaRPr>
            </a:p>
          </p:txBody>
        </p:sp>
        <p:sp>
          <p:nvSpPr>
            <p:cNvPr id="62" name="TextBox 11"/>
            <p:cNvSpPr txBox="1"/>
            <p:nvPr/>
          </p:nvSpPr>
          <p:spPr>
            <a:xfrm>
              <a:off x="1787050" y="2966119"/>
              <a:ext cx="2023954" cy="400110"/>
            </a:xfrm>
            <a:prstGeom prst="rect">
              <a:avLst/>
            </a:prstGeom>
            <a:noFill/>
          </p:spPr>
          <p:txBody>
            <a:bodyPr wrap="square" rtlCol="0">
              <a:spAutoFit/>
            </a:bodyPr>
            <a:lstStyle/>
            <a:p>
              <a:r>
                <a:rPr lang="en-US" altLang="zh-CN" sz="2000" b="1" dirty="0" smtClean="0">
                  <a:solidFill>
                    <a:srgbClr val="B72B2A"/>
                  </a:solidFill>
                  <a:latin typeface="Aparajita" panose="020B0604020202020204" pitchFamily="34" charset="0"/>
                  <a:ea typeface="微软雅黑" panose="020B0503020204020204" pitchFamily="34" charset="-122"/>
                  <a:cs typeface="Aparajita" panose="020B0604020202020204" pitchFamily="34" charset="0"/>
                </a:rPr>
                <a:t>EVALUATE</a:t>
              </a:r>
              <a:endPar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endParaRPr>
            </a:p>
          </p:txBody>
        </p:sp>
      </p:grpSp>
      <p:grpSp>
        <p:nvGrpSpPr>
          <p:cNvPr id="22" name="组合 21"/>
          <p:cNvGrpSpPr/>
          <p:nvPr/>
        </p:nvGrpSpPr>
        <p:grpSpPr>
          <a:xfrm>
            <a:off x="4498536" y="2475836"/>
            <a:ext cx="2877629" cy="3624293"/>
            <a:chOff x="4498536" y="2475836"/>
            <a:chExt cx="2877629" cy="3624293"/>
          </a:xfrm>
        </p:grpSpPr>
        <p:grpSp>
          <p:nvGrpSpPr>
            <p:cNvPr id="19" name="组合 18"/>
            <p:cNvGrpSpPr/>
            <p:nvPr/>
          </p:nvGrpSpPr>
          <p:grpSpPr>
            <a:xfrm>
              <a:off x="4498536" y="2475836"/>
              <a:ext cx="2877629" cy="3568090"/>
              <a:chOff x="3454400" y="2540000"/>
              <a:chExt cx="2877629" cy="3568090"/>
            </a:xfrm>
          </p:grpSpPr>
          <p:sp>
            <p:nvSpPr>
              <p:cNvPr id="6" name="矩形 5"/>
              <p:cNvSpPr/>
              <p:nvPr/>
            </p:nvSpPr>
            <p:spPr>
              <a:xfrm>
                <a:off x="3472610" y="2556933"/>
                <a:ext cx="2859419" cy="3551157"/>
              </a:xfrm>
              <a:prstGeom prst="rect">
                <a:avLst/>
              </a:prstGeom>
              <a:solidFill>
                <a:schemeClr val="bg1"/>
              </a:solidFill>
              <a:ln>
                <a:noFill/>
              </a:ln>
              <a:effectLst>
                <a:outerShdw blurRad="254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454400" y="2540000"/>
                <a:ext cx="2877629" cy="1349693"/>
              </a:xfrm>
              <a:prstGeom prst="rect">
                <a:avLst/>
              </a:prstGeom>
              <a:blipFill dpi="0" rotWithShape="1">
                <a:blip r:embed="rId1" cstate="print">
                  <a:extLst>
                    <a:ext uri="{28A0092B-C50C-407E-A947-70E740481C1C}">
                      <a14:useLocalDpi xmlns:a14="http://schemas.microsoft.com/office/drawing/2010/main" val="0"/>
                    </a:ext>
                  </a:extLst>
                </a:blip>
                <a:srcRect/>
                <a:stretch>
                  <a:fillRect t="-21068" b="-2106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17"/>
              <p:cNvSpPr txBox="1"/>
              <p:nvPr/>
            </p:nvSpPr>
            <p:spPr>
              <a:xfrm>
                <a:off x="3568293" y="4523247"/>
                <a:ext cx="2671876" cy="1403141"/>
              </a:xfrm>
              <a:prstGeom prst="rect">
                <a:avLst/>
              </a:prstGeom>
              <a:noFill/>
            </p:spPr>
            <p:txBody>
              <a:bodyPr wrap="square" rtlCol="0">
                <a:spAutoFit/>
              </a:bodyPr>
              <a:lstStyle/>
              <a:p>
                <a:pPr marL="285750" indent="-285750">
                  <a:lnSpc>
                    <a:spcPct val="12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思想情绪稳定，集体荣誉感较强，有良好的行政总监工作素养。</a:t>
                </a:r>
                <a:endParaRPr lang="zh-CN" altLang="en-US" sz="1200" dirty="0">
                  <a:solidFill>
                    <a:srgbClr val="252C35"/>
                  </a:solidFill>
                  <a:latin typeface="微软雅黑" panose="020B0503020204020204" pitchFamily="34" charset="-122"/>
                  <a:ea typeface="微软雅黑" panose="020B0503020204020204" pitchFamily="34" charset="-122"/>
                </a:endParaRPr>
              </a:p>
              <a:p>
                <a:pPr marL="285750" indent="-285750">
                  <a:lnSpc>
                    <a:spcPct val="12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有扎实的文字综合能力和项目管理能力</a:t>
                </a:r>
                <a:endParaRPr lang="zh-CN" altLang="en-US" sz="1200" dirty="0">
                  <a:solidFill>
                    <a:srgbClr val="252C35"/>
                  </a:solidFill>
                  <a:latin typeface="微软雅黑" panose="020B0503020204020204" pitchFamily="34" charset="-122"/>
                  <a:ea typeface="微软雅黑" panose="020B0503020204020204" pitchFamily="34" charset="-122"/>
                </a:endParaRPr>
              </a:p>
              <a:p>
                <a:pPr marL="285750" indent="-285750">
                  <a:lnSpc>
                    <a:spcPct val="12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有脚踏实地的工作作风，更有为员工和基层服务的工作热情。</a:t>
                </a:r>
                <a:endParaRPr lang="zh-CN" altLang="en-US" sz="1200" dirty="0">
                  <a:solidFill>
                    <a:srgbClr val="252C35"/>
                  </a:solidFill>
                  <a:latin typeface="微软雅黑" panose="020B0503020204020204" pitchFamily="34" charset="-122"/>
                  <a:ea typeface="微软雅黑" panose="020B0503020204020204" pitchFamily="34" charset="-122"/>
                </a:endParaRPr>
              </a:p>
            </p:txBody>
          </p:sp>
          <p:sp>
            <p:nvSpPr>
              <p:cNvPr id="56" name="TextBox 11"/>
              <p:cNvSpPr txBox="1"/>
              <p:nvPr/>
            </p:nvSpPr>
            <p:spPr>
              <a:xfrm>
                <a:off x="3913446" y="4097712"/>
                <a:ext cx="2073995" cy="369332"/>
              </a:xfrm>
              <a:prstGeom prst="rect">
                <a:avLst/>
              </a:prstGeom>
              <a:noFill/>
            </p:spPr>
            <p:txBody>
              <a:bodyPr wrap="square" rtlCol="0">
                <a:spAutoFit/>
              </a:bodyPr>
              <a:lstStyle/>
              <a:p>
                <a:pPr algn="ctr"/>
                <a:r>
                  <a:rPr lang="zh-CN" altLang="en-US" b="1" dirty="0" smtClean="0">
                    <a:solidFill>
                      <a:srgbClr val="B72B2A"/>
                    </a:solidFill>
                    <a:latin typeface="微软雅黑" panose="020B0503020204020204" pitchFamily="34" charset="-122"/>
                    <a:ea typeface="微软雅黑" panose="020B0503020204020204" pitchFamily="34" charset="-122"/>
                  </a:rPr>
                  <a:t>我的优点</a:t>
                </a:r>
                <a:r>
                  <a:rPr lang="en-US" altLang="zh-CN" b="1" dirty="0">
                    <a:solidFill>
                      <a:srgbClr val="B72B2A"/>
                    </a:solidFill>
                    <a:latin typeface="微软雅黑" panose="020B0503020204020204" pitchFamily="34" charset="-122"/>
                    <a:ea typeface="微软雅黑" panose="020B0503020204020204" pitchFamily="34" charset="-122"/>
                  </a:rPr>
                  <a:t>/</a:t>
                </a:r>
                <a:r>
                  <a:rPr lang="en-US" altLang="zh-CN" sz="1600" b="1" dirty="0">
                    <a:solidFill>
                      <a:srgbClr val="252C35"/>
                    </a:solidFill>
                    <a:latin typeface="Aparajita" panose="020B0604020202020204" pitchFamily="34" charset="0"/>
                    <a:ea typeface="微软雅黑" panose="020B0503020204020204" pitchFamily="34" charset="-122"/>
                    <a:cs typeface="Aparajita" panose="020B0604020202020204" pitchFamily="34" charset="0"/>
                  </a:rPr>
                  <a:t>Advantage</a:t>
                </a:r>
                <a:endParaRPr lang="zh-CN" altLang="en-US" sz="1600" b="1" dirty="0">
                  <a:solidFill>
                    <a:srgbClr val="252C35"/>
                  </a:solidFill>
                  <a:latin typeface="Aparajita" panose="020B0604020202020204" pitchFamily="34" charset="0"/>
                  <a:ea typeface="微软雅黑" panose="020B0503020204020204" pitchFamily="34" charset="-122"/>
                  <a:cs typeface="Aparajita" panose="020B0604020202020204" pitchFamily="34" charset="0"/>
                </a:endParaRPr>
              </a:p>
            </p:txBody>
          </p:sp>
        </p:grpSp>
        <p:sp>
          <p:nvSpPr>
            <p:cNvPr id="20" name="矩形 19"/>
            <p:cNvSpPr/>
            <p:nvPr/>
          </p:nvSpPr>
          <p:spPr>
            <a:xfrm>
              <a:off x="4516746" y="6043926"/>
              <a:ext cx="2859419" cy="56203"/>
            </a:xfrm>
            <a:prstGeom prst="rect">
              <a:avLst/>
            </a:pr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7931688" y="2475836"/>
            <a:ext cx="2882298" cy="3624293"/>
            <a:chOff x="7931688" y="2475836"/>
            <a:chExt cx="2882298" cy="3624293"/>
          </a:xfrm>
        </p:grpSpPr>
        <p:grpSp>
          <p:nvGrpSpPr>
            <p:cNvPr id="57" name="组合 56"/>
            <p:cNvGrpSpPr/>
            <p:nvPr/>
          </p:nvGrpSpPr>
          <p:grpSpPr>
            <a:xfrm>
              <a:off x="7931688" y="2475836"/>
              <a:ext cx="2877629" cy="3568090"/>
              <a:chOff x="3454400" y="2540000"/>
              <a:chExt cx="2877629" cy="3568090"/>
            </a:xfrm>
          </p:grpSpPr>
          <p:sp>
            <p:nvSpPr>
              <p:cNvPr id="58" name="矩形 57"/>
              <p:cNvSpPr/>
              <p:nvPr/>
            </p:nvSpPr>
            <p:spPr>
              <a:xfrm>
                <a:off x="3472610" y="2556933"/>
                <a:ext cx="2859419" cy="3551157"/>
              </a:xfrm>
              <a:prstGeom prst="rect">
                <a:avLst/>
              </a:prstGeom>
              <a:solidFill>
                <a:schemeClr val="bg1"/>
              </a:solidFill>
              <a:ln>
                <a:noFill/>
              </a:ln>
              <a:effectLst>
                <a:outerShdw blurRad="254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3454400" y="2540000"/>
                <a:ext cx="2877629" cy="1349693"/>
              </a:xfrm>
              <a:prstGeom prst="rect">
                <a:avLst/>
              </a:prstGeom>
              <a:blipFill dpi="0" rotWithShape="1">
                <a:blip r:embed="rId2" cstate="print">
                  <a:extLst>
                    <a:ext uri="{28A0092B-C50C-407E-A947-70E740481C1C}">
                      <a14:useLocalDpi xmlns:a14="http://schemas.microsoft.com/office/drawing/2010/main" val="0"/>
                    </a:ext>
                  </a:extLst>
                </a:blip>
                <a:srcRect/>
                <a:stretch>
                  <a:fillRect t="-6954" b="-3518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TextBox 17"/>
              <p:cNvSpPr txBox="1"/>
              <p:nvPr/>
            </p:nvSpPr>
            <p:spPr>
              <a:xfrm>
                <a:off x="3568293" y="4523247"/>
                <a:ext cx="2671876" cy="959943"/>
              </a:xfrm>
              <a:prstGeom prst="rect">
                <a:avLst/>
              </a:prstGeom>
              <a:noFill/>
            </p:spPr>
            <p:txBody>
              <a:bodyPr wrap="square" rtlCol="0">
                <a:spAutoFit/>
              </a:bodyPr>
              <a:lstStyle/>
              <a:p>
                <a:pPr marL="285750" indent="-285750">
                  <a:lnSpc>
                    <a:spcPct val="12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在生产组织管理还不够熟练，设备技术管理能力有限。</a:t>
                </a:r>
                <a:endParaRPr lang="zh-CN" altLang="en-US" sz="1200" dirty="0">
                  <a:solidFill>
                    <a:srgbClr val="252C35"/>
                  </a:solidFill>
                  <a:latin typeface="微软雅黑" panose="020B0503020204020204" pitchFamily="34" charset="-122"/>
                  <a:ea typeface="微软雅黑" panose="020B0503020204020204" pitchFamily="34" charset="-122"/>
                </a:endParaRPr>
              </a:p>
              <a:p>
                <a:pPr marL="285750" indent="-285750">
                  <a:lnSpc>
                    <a:spcPct val="12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工作的创新精神不够强，有待于在今后的工作中加以提高。</a:t>
                </a:r>
                <a:endParaRPr lang="zh-CN" altLang="en-US" sz="1200" dirty="0">
                  <a:solidFill>
                    <a:srgbClr val="252C35"/>
                  </a:solidFill>
                  <a:latin typeface="微软雅黑" panose="020B0503020204020204" pitchFamily="34" charset="-122"/>
                  <a:ea typeface="微软雅黑" panose="020B0503020204020204" pitchFamily="34" charset="-122"/>
                </a:endParaRPr>
              </a:p>
            </p:txBody>
          </p:sp>
          <p:sp>
            <p:nvSpPr>
              <p:cNvPr id="61" name="TextBox 11"/>
              <p:cNvSpPr txBox="1"/>
              <p:nvPr/>
            </p:nvSpPr>
            <p:spPr>
              <a:xfrm>
                <a:off x="3913446" y="4097712"/>
                <a:ext cx="2073995" cy="369332"/>
              </a:xfrm>
              <a:prstGeom prst="rect">
                <a:avLst/>
              </a:prstGeom>
              <a:noFill/>
            </p:spPr>
            <p:txBody>
              <a:bodyPr wrap="square" rtlCol="0">
                <a:spAutoFit/>
              </a:bodyPr>
              <a:lstStyle/>
              <a:p>
                <a:pPr algn="ctr"/>
                <a:r>
                  <a:rPr lang="zh-CN" altLang="en-US" b="1" dirty="0" smtClean="0">
                    <a:solidFill>
                      <a:srgbClr val="B72B2A"/>
                    </a:solidFill>
                    <a:latin typeface="微软雅黑" panose="020B0503020204020204" pitchFamily="34" charset="-122"/>
                    <a:ea typeface="微软雅黑" panose="020B0503020204020204" pitchFamily="34" charset="-122"/>
                  </a:rPr>
                  <a:t>我的不足</a:t>
                </a:r>
                <a:r>
                  <a:rPr lang="en-US" altLang="zh-CN" b="1" dirty="0" smtClean="0">
                    <a:solidFill>
                      <a:srgbClr val="B72B2A"/>
                    </a:solidFill>
                    <a:latin typeface="微软雅黑" panose="020B0503020204020204" pitchFamily="34" charset="-122"/>
                    <a:ea typeface="微软雅黑" panose="020B0503020204020204" pitchFamily="34" charset="-122"/>
                  </a:rPr>
                  <a:t>/</a:t>
                </a:r>
                <a:r>
                  <a:rPr lang="en-US" altLang="zh-CN" sz="1600" b="1" dirty="0" smtClean="0">
                    <a:solidFill>
                      <a:srgbClr val="252C35"/>
                    </a:solidFill>
                    <a:latin typeface="Aparajita" panose="020B0604020202020204" pitchFamily="34" charset="0"/>
                    <a:ea typeface="微软雅黑" panose="020B0503020204020204" pitchFamily="34" charset="-122"/>
                    <a:cs typeface="Aparajita" panose="020B0604020202020204" pitchFamily="34" charset="0"/>
                  </a:rPr>
                  <a:t>Insufficient</a:t>
                </a:r>
                <a:endParaRPr lang="zh-CN" altLang="en-US" sz="1600" b="1" dirty="0">
                  <a:solidFill>
                    <a:srgbClr val="252C35"/>
                  </a:solidFill>
                  <a:latin typeface="Aparajita" panose="020B0604020202020204" pitchFamily="34" charset="0"/>
                  <a:ea typeface="微软雅黑" panose="020B0503020204020204" pitchFamily="34" charset="-122"/>
                  <a:cs typeface="Aparajita" panose="020B0604020202020204" pitchFamily="34" charset="0"/>
                </a:endParaRPr>
              </a:p>
            </p:txBody>
          </p:sp>
        </p:grpSp>
        <p:sp>
          <p:nvSpPr>
            <p:cNvPr id="63" name="矩形 62"/>
            <p:cNvSpPr/>
            <p:nvPr/>
          </p:nvSpPr>
          <p:spPr>
            <a:xfrm>
              <a:off x="7954567" y="6043926"/>
              <a:ext cx="2859419" cy="56203"/>
            </a:xfrm>
            <a:prstGeom prst="rect">
              <a:avLst/>
            </a:pr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566357" y="544115"/>
            <a:ext cx="945318" cy="866982"/>
            <a:chOff x="827849" y="781760"/>
            <a:chExt cx="2346062" cy="2151650"/>
          </a:xfrm>
        </p:grpSpPr>
        <p:sp>
          <p:nvSpPr>
            <p:cNvPr id="33" name="任意多边形 32"/>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4" name="任意多边形 33"/>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35" name="组合 34"/>
            <p:cNvGrpSpPr/>
            <p:nvPr/>
          </p:nvGrpSpPr>
          <p:grpSpPr>
            <a:xfrm>
              <a:off x="828891" y="839449"/>
              <a:ext cx="2345020" cy="2023672"/>
              <a:chOff x="1193811" y="839449"/>
              <a:chExt cx="2345020" cy="2023672"/>
            </a:xfrm>
          </p:grpSpPr>
          <p:sp>
            <p:nvSpPr>
              <p:cNvPr id="37" name="圆角矩形 36"/>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8"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03</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39"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43"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自我评价</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44"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750"/>
                                            <p:tgtEl>
                                              <p:spTgt spid="43"/>
                                            </p:tgtEl>
                                          </p:cBhvr>
                                        </p:animEffect>
                                        <p:anim calcmode="lin" valueType="num">
                                          <p:cBhvr>
                                            <p:cTn id="8" dur="750" fill="hold"/>
                                            <p:tgtEl>
                                              <p:spTgt spid="43"/>
                                            </p:tgtEl>
                                            <p:attrNameLst>
                                              <p:attrName>ppt_x</p:attrName>
                                            </p:attrNameLst>
                                          </p:cBhvr>
                                          <p:tavLst>
                                            <p:tav tm="0">
                                              <p:val>
                                                <p:strVal val="#ppt_x"/>
                                              </p:val>
                                            </p:tav>
                                            <p:tav tm="100000">
                                              <p:val>
                                                <p:strVal val="#ppt_x"/>
                                              </p:val>
                                            </p:tav>
                                          </p:tavLst>
                                        </p:anim>
                                        <p:anim calcmode="lin" valueType="num">
                                          <p:cBhvr>
                                            <p:cTn id="9" dur="750" fill="hold"/>
                                            <p:tgtEl>
                                              <p:spTgt spid="4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750"/>
                                            <p:tgtEl>
                                              <p:spTgt spid="44"/>
                                            </p:tgtEl>
                                          </p:cBhvr>
                                        </p:animEffect>
                                        <p:anim calcmode="lin" valueType="num">
                                          <p:cBhvr>
                                            <p:cTn id="13" dur="750" fill="hold"/>
                                            <p:tgtEl>
                                              <p:spTgt spid="44"/>
                                            </p:tgtEl>
                                            <p:attrNameLst>
                                              <p:attrName>ppt_x</p:attrName>
                                            </p:attrNameLst>
                                          </p:cBhvr>
                                          <p:tavLst>
                                            <p:tav tm="0">
                                              <p:val>
                                                <p:strVal val="#ppt_x"/>
                                              </p:val>
                                            </p:tav>
                                            <p:tav tm="100000">
                                              <p:val>
                                                <p:strVal val="#ppt_x"/>
                                              </p:val>
                                            </p:tav>
                                          </p:tavLst>
                                        </p:anim>
                                        <p:anim calcmode="lin" valueType="num">
                                          <p:cBhvr>
                                            <p:cTn id="14" dur="750" fill="hold"/>
                                            <p:tgtEl>
                                              <p:spTgt spid="44"/>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14:bounceEnd="40000">
                                          <p:cBhvr additive="base">
                                            <p:cTn id="17" dur="100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3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0-#ppt_w/2"/>
                                              </p:val>
                                            </p:tav>
                                            <p:tav tm="100000">
                                              <p:val>
                                                <p:strVal val="#ppt_x"/>
                                              </p:val>
                                            </p:tav>
                                          </p:tavLst>
                                        </p:anim>
                                        <p:anim calcmode="lin" valueType="num">
                                          <p:cBhvr additive="base">
                                            <p:cTn id="23" dur="500" fill="hold"/>
                                            <p:tgtEl>
                                              <p:spTgt spid="2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1+#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1+#ppt_w/2"/>
                                              </p:val>
                                            </p:tav>
                                            <p:tav tm="100000">
                                              <p:val>
                                                <p:strVal val="#ppt_x"/>
                                              </p:val>
                                            </p:tav>
                                          </p:tavLst>
                                        </p:anim>
                                        <p:anim calcmode="lin" valueType="num">
                                          <p:cBhvr additive="base">
                                            <p:cTn id="33"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750"/>
                                            <p:tgtEl>
                                              <p:spTgt spid="43"/>
                                            </p:tgtEl>
                                          </p:cBhvr>
                                        </p:animEffect>
                                        <p:anim calcmode="lin" valueType="num">
                                          <p:cBhvr>
                                            <p:cTn id="8" dur="750" fill="hold"/>
                                            <p:tgtEl>
                                              <p:spTgt spid="43"/>
                                            </p:tgtEl>
                                            <p:attrNameLst>
                                              <p:attrName>ppt_x</p:attrName>
                                            </p:attrNameLst>
                                          </p:cBhvr>
                                          <p:tavLst>
                                            <p:tav tm="0">
                                              <p:val>
                                                <p:strVal val="#ppt_x"/>
                                              </p:val>
                                            </p:tav>
                                            <p:tav tm="100000">
                                              <p:val>
                                                <p:strVal val="#ppt_x"/>
                                              </p:val>
                                            </p:tav>
                                          </p:tavLst>
                                        </p:anim>
                                        <p:anim calcmode="lin" valueType="num">
                                          <p:cBhvr>
                                            <p:cTn id="9" dur="750" fill="hold"/>
                                            <p:tgtEl>
                                              <p:spTgt spid="4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750"/>
                                            <p:tgtEl>
                                              <p:spTgt spid="44"/>
                                            </p:tgtEl>
                                          </p:cBhvr>
                                        </p:animEffect>
                                        <p:anim calcmode="lin" valueType="num">
                                          <p:cBhvr>
                                            <p:cTn id="13" dur="750" fill="hold"/>
                                            <p:tgtEl>
                                              <p:spTgt spid="44"/>
                                            </p:tgtEl>
                                            <p:attrNameLst>
                                              <p:attrName>ppt_x</p:attrName>
                                            </p:attrNameLst>
                                          </p:cBhvr>
                                          <p:tavLst>
                                            <p:tav tm="0">
                                              <p:val>
                                                <p:strVal val="#ppt_x"/>
                                              </p:val>
                                            </p:tav>
                                            <p:tav tm="100000">
                                              <p:val>
                                                <p:strVal val="#ppt_x"/>
                                              </p:val>
                                            </p:tav>
                                          </p:tavLst>
                                        </p:anim>
                                        <p:anim calcmode="lin" valueType="num">
                                          <p:cBhvr>
                                            <p:cTn id="14" dur="750" fill="hold"/>
                                            <p:tgtEl>
                                              <p:spTgt spid="44"/>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1000" fill="hold"/>
                                            <p:tgtEl>
                                              <p:spTgt spid="32"/>
                                            </p:tgtEl>
                                            <p:attrNameLst>
                                              <p:attrName>ppt_x</p:attrName>
                                            </p:attrNameLst>
                                          </p:cBhvr>
                                          <p:tavLst>
                                            <p:tav tm="0">
                                              <p:val>
                                                <p:strVal val="0-#ppt_w/2"/>
                                              </p:val>
                                            </p:tav>
                                            <p:tav tm="100000">
                                              <p:val>
                                                <p:strVal val="#ppt_x"/>
                                              </p:val>
                                            </p:tav>
                                          </p:tavLst>
                                        </p:anim>
                                        <p:anim calcmode="lin" valueType="num">
                                          <p:cBhvr additive="base">
                                            <p:cTn id="18" dur="1000" fill="hold"/>
                                            <p:tgtEl>
                                              <p:spTgt spid="3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0-#ppt_w/2"/>
                                              </p:val>
                                            </p:tav>
                                            <p:tav tm="100000">
                                              <p:val>
                                                <p:strVal val="#ppt_x"/>
                                              </p:val>
                                            </p:tav>
                                          </p:tavLst>
                                        </p:anim>
                                        <p:anim calcmode="lin" valueType="num">
                                          <p:cBhvr additive="base">
                                            <p:cTn id="23" dur="500" fill="hold"/>
                                            <p:tgtEl>
                                              <p:spTgt spid="23"/>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1+#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1+#ppt_w/2"/>
                                              </p:val>
                                            </p:tav>
                                            <p:tav tm="100000">
                                              <p:val>
                                                <p:strVal val="#ppt_x"/>
                                              </p:val>
                                            </p:tav>
                                          </p:tavLst>
                                        </p:anim>
                                        <p:anim calcmode="lin" valueType="num">
                                          <p:cBhvr additive="base">
                                            <p:cTn id="33"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292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066795"/>
            <a:ext cx="12192000" cy="2505205"/>
          </a:xfrm>
          <a:prstGeom prst="rect">
            <a:avLst/>
          </a:prstGeom>
          <a:solidFill>
            <a:schemeClr val="bg1"/>
          </a:solidFill>
          <a:ln>
            <a:noFill/>
          </a:ln>
          <a:effectLst>
            <a:outerShdw blurRad="1016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55"/>
          <p:cNvSpPr txBox="1"/>
          <p:nvPr/>
        </p:nvSpPr>
        <p:spPr>
          <a:xfrm>
            <a:off x="1596094" y="591732"/>
            <a:ext cx="2550079" cy="5455329"/>
          </a:xfrm>
          <a:prstGeom prst="rect">
            <a:avLst/>
          </a:prstGeom>
          <a:noFill/>
        </p:spPr>
        <p:txBody>
          <a:bodyPr wrap="square" lIns="68571" tIns="34285" rIns="68571" bIns="34285" rtlCol="0">
            <a:spAutoFit/>
          </a:bodyPr>
          <a:lstStyle/>
          <a:p>
            <a:pPr algn="ctr"/>
            <a:r>
              <a:rPr lang="en-US" altLang="zh-CN" sz="35000" spc="300" dirty="0">
                <a:solidFill>
                  <a:srgbClr val="FDB219"/>
                </a:solidFill>
                <a:effectLst>
                  <a:outerShdw blurRad="127000" dist="63500" dir="2700000" algn="tl" rotWithShape="0">
                    <a:prstClr val="black">
                      <a:alpha val="30000"/>
                    </a:prstClr>
                  </a:outerShdw>
                </a:effectLst>
                <a:latin typeface="Impact" panose="020B0806030902050204" pitchFamily="34" charset="0"/>
                <a:ea typeface="微软雅黑" panose="020B0503020204020204" pitchFamily="34" charset="-122"/>
                <a:cs typeface="Aparajita" panose="020B0604020202020204" pitchFamily="34" charset="0"/>
              </a:rPr>
              <a:t>4</a:t>
            </a:r>
            <a:endParaRPr lang="zh-CN" altLang="en-US" sz="35000" spc="300" dirty="0">
              <a:solidFill>
                <a:srgbClr val="FDB219"/>
              </a:solidFill>
              <a:effectLst>
                <a:outerShdw blurRad="127000" dist="63500" dir="2700000" algn="tl" rotWithShape="0">
                  <a:prstClr val="black">
                    <a:alpha val="30000"/>
                  </a:prstClr>
                </a:outerShdw>
              </a:effectLst>
              <a:latin typeface="Impact" panose="020B0806030902050204" pitchFamily="34" charset="0"/>
              <a:ea typeface="微软雅黑" panose="020B0503020204020204" pitchFamily="34" charset="-122"/>
              <a:cs typeface="Aparajita" panose="020B0604020202020204" pitchFamily="34" charset="0"/>
            </a:endParaRPr>
          </a:p>
        </p:txBody>
      </p:sp>
      <p:sp>
        <p:nvSpPr>
          <p:cNvPr id="6" name="TextBox 48"/>
          <p:cNvSpPr txBox="1"/>
          <p:nvPr/>
        </p:nvSpPr>
        <p:spPr>
          <a:xfrm>
            <a:off x="4910685" y="2983381"/>
            <a:ext cx="4821787" cy="992581"/>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r>
              <a:rPr lang="zh-CN" altLang="en-US" sz="6000" b="1" spc="600" dirty="0" smtClean="0">
                <a:solidFill>
                  <a:srgbClr val="090F1A"/>
                </a:solidFill>
                <a:effectLst>
                  <a:outerShdw blurRad="38100" dist="38100" dir="2700000" algn="tl">
                    <a:srgbClr val="000000">
                      <a:alpha val="20000"/>
                    </a:srgbClr>
                  </a:outerShdw>
                </a:effectLst>
                <a:latin typeface="微软雅黑" panose="020B0503020204020204" pitchFamily="34" charset="-122"/>
                <a:ea typeface="微软雅黑" panose="020B0503020204020204" pitchFamily="34" charset="-122"/>
              </a:rPr>
              <a:t>工作规划</a:t>
            </a:r>
            <a:endParaRPr lang="en-GB" altLang="zh-CN" sz="6000" b="1" spc="600" dirty="0">
              <a:solidFill>
                <a:srgbClr val="090F1A"/>
              </a:solidFill>
              <a:effectLst>
                <a:outerShdw blurRad="38100" dist="38100" dir="2700000" algn="tl">
                  <a:srgbClr val="000000">
                    <a:alpha val="20000"/>
                  </a:srgbClr>
                </a:outerShdw>
              </a:effectLst>
              <a:latin typeface="微软雅黑" panose="020B0503020204020204" pitchFamily="34" charset="-122"/>
              <a:ea typeface="微软雅黑" panose="020B0503020204020204" pitchFamily="34" charset="-122"/>
            </a:endParaRPr>
          </a:p>
        </p:txBody>
      </p:sp>
      <p:sp>
        <p:nvSpPr>
          <p:cNvPr id="7" name="TextBox 13"/>
          <p:cNvSpPr txBox="1"/>
          <p:nvPr/>
        </p:nvSpPr>
        <p:spPr>
          <a:xfrm>
            <a:off x="5155882" y="4044458"/>
            <a:ext cx="1110629"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个人简历</a:t>
            </a:r>
            <a:endParaRPr lang="zh-CN" altLang="en-US" sz="1200" dirty="0">
              <a:solidFill>
                <a:srgbClr val="090F1A"/>
              </a:solidFill>
              <a:latin typeface="微软雅黑" panose="020B0503020204020204" pitchFamily="34" charset="-122"/>
              <a:ea typeface="微软雅黑" panose="020B0503020204020204" pitchFamily="34" charset="-122"/>
            </a:endParaRPr>
          </a:p>
        </p:txBody>
      </p:sp>
      <p:sp>
        <p:nvSpPr>
          <p:cNvPr id="8" name="TextBox 14"/>
          <p:cNvSpPr txBox="1"/>
          <p:nvPr/>
        </p:nvSpPr>
        <p:spPr>
          <a:xfrm>
            <a:off x="6334016" y="4044458"/>
            <a:ext cx="1074401"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岗位经历</a:t>
            </a:r>
            <a:endParaRPr lang="zh-CN" altLang="en-US" sz="1200" dirty="0">
              <a:solidFill>
                <a:srgbClr val="090F1A"/>
              </a:solidFill>
              <a:latin typeface="微软雅黑" panose="020B0503020204020204" pitchFamily="34" charset="-122"/>
              <a:ea typeface="微软雅黑" panose="020B0503020204020204" pitchFamily="34" charset="-122"/>
            </a:endParaRPr>
          </a:p>
        </p:txBody>
      </p:sp>
      <p:sp>
        <p:nvSpPr>
          <p:cNvPr id="9" name="TextBox 15"/>
          <p:cNvSpPr txBox="1"/>
          <p:nvPr/>
        </p:nvSpPr>
        <p:spPr>
          <a:xfrm>
            <a:off x="7482697" y="4044458"/>
            <a:ext cx="1444663"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重要项目经历</a:t>
            </a:r>
            <a:endParaRPr lang="zh-CN" altLang="en-US" sz="1200" dirty="0">
              <a:solidFill>
                <a:srgbClr val="090F1A"/>
              </a:solidFill>
              <a:latin typeface="微软雅黑" panose="020B0503020204020204" pitchFamily="34" charset="-122"/>
              <a:ea typeface="微软雅黑" panose="020B0503020204020204" pitchFamily="34" charset="-122"/>
            </a:endParaRPr>
          </a:p>
        </p:txBody>
      </p:sp>
      <p:sp>
        <p:nvSpPr>
          <p:cNvPr id="10" name="Freeform 16"/>
          <p:cNvSpPr/>
          <p:nvPr/>
        </p:nvSpPr>
        <p:spPr bwMode="auto">
          <a:xfrm>
            <a:off x="5019816"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lstStyle/>
          <a:p>
            <a:endParaRPr lang="zh-CN" altLang="en-US">
              <a:solidFill>
                <a:srgbClr val="036A8A"/>
              </a:solidFill>
            </a:endParaRPr>
          </a:p>
        </p:txBody>
      </p:sp>
      <p:sp>
        <p:nvSpPr>
          <p:cNvPr id="11" name="Freeform 16"/>
          <p:cNvSpPr/>
          <p:nvPr/>
        </p:nvSpPr>
        <p:spPr bwMode="auto">
          <a:xfrm>
            <a:off x="7346631"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lstStyle/>
          <a:p>
            <a:endParaRPr lang="zh-CN" altLang="en-US">
              <a:solidFill>
                <a:srgbClr val="036A8A"/>
              </a:solidFill>
            </a:endParaRPr>
          </a:p>
        </p:txBody>
      </p:sp>
      <p:sp>
        <p:nvSpPr>
          <p:cNvPr id="12" name="Freeform 16"/>
          <p:cNvSpPr/>
          <p:nvPr/>
        </p:nvSpPr>
        <p:spPr bwMode="auto">
          <a:xfrm>
            <a:off x="6197950"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lstStyle/>
          <a:p>
            <a:endParaRPr lang="zh-CN" altLang="en-US">
              <a:solidFill>
                <a:srgbClr val="036A8A"/>
              </a:solidFill>
            </a:endParaRPr>
          </a:p>
        </p:txBody>
      </p:sp>
      <p:sp>
        <p:nvSpPr>
          <p:cNvPr id="15" name="矩形 29"/>
          <p:cNvSpPr>
            <a:spLocks noChangeArrowheads="1"/>
          </p:cNvSpPr>
          <p:nvPr/>
        </p:nvSpPr>
        <p:spPr bwMode="auto">
          <a:xfrm>
            <a:off x="4948263" y="2467534"/>
            <a:ext cx="34054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600" dirty="0" smtClean="0">
                <a:solidFill>
                  <a:srgbClr val="B72B2A"/>
                </a:solidFill>
                <a:effectLst>
                  <a:outerShdw blurRad="38100" dist="38100" dir="2700000" algn="tl">
                    <a:srgbClr val="000000">
                      <a:alpha val="20000"/>
                    </a:srgbClr>
                  </a:outerShdw>
                </a:effectLst>
                <a:latin typeface="Aparajita" panose="020B0604020202020204" pitchFamily="34" charset="0"/>
                <a:ea typeface="微软雅黑" panose="020B0503020204020204" pitchFamily="34" charset="-122"/>
                <a:cs typeface="Aparajita" panose="020B0604020202020204" pitchFamily="34" charset="0"/>
                <a:sym typeface="+mn-lt"/>
              </a:rPr>
              <a:t>PART FOUR</a:t>
            </a:r>
            <a:endParaRPr lang="en-US" altLang="zh-CN" sz="3600" dirty="0">
              <a:solidFill>
                <a:srgbClr val="B72B2A"/>
              </a:solidFill>
              <a:effectLst>
                <a:outerShdw blurRad="38100" dist="38100" dir="2700000" algn="tl">
                  <a:srgbClr val="000000">
                    <a:alpha val="20000"/>
                  </a:srgbClr>
                </a:outerShdw>
              </a:effectLst>
              <a:latin typeface="Aparajita" panose="020B0604020202020204" pitchFamily="34" charset="0"/>
              <a:ea typeface="微软雅黑" panose="020B0503020204020204" pitchFamily="34" charset="-122"/>
              <a:cs typeface="Aparajita" panose="020B0604020202020204" pitchFamily="34" charset="0"/>
              <a:sym typeface="+mn-lt"/>
            </a:endParaRPr>
          </a:p>
        </p:txBody>
      </p:sp>
      <p:grpSp>
        <p:nvGrpSpPr>
          <p:cNvPr id="16" name="组合 15"/>
          <p:cNvGrpSpPr/>
          <p:nvPr/>
        </p:nvGrpSpPr>
        <p:grpSpPr>
          <a:xfrm>
            <a:off x="333455" y="315147"/>
            <a:ext cx="2421733" cy="369332"/>
            <a:chOff x="434340" y="582067"/>
            <a:chExt cx="2421733" cy="369332"/>
          </a:xfrm>
        </p:grpSpPr>
        <p:sp>
          <p:nvSpPr>
            <p:cNvPr id="17" name="文本框 16"/>
            <p:cNvSpPr txBox="1"/>
            <p:nvPr/>
          </p:nvSpPr>
          <p:spPr>
            <a:xfrm>
              <a:off x="434340" y="582067"/>
              <a:ext cx="859531" cy="369332"/>
            </a:xfrm>
            <a:prstGeom prst="rect">
              <a:avLst/>
            </a:prstGeom>
            <a:noFill/>
          </p:spPr>
          <p:txBody>
            <a:bodyPr wrap="none" rtlCol="0">
              <a:spAutoFit/>
            </a:bodyPr>
            <a:lstStyle/>
            <a:p>
              <a:r>
                <a:rPr lang="en-US" altLang="zh-CN" sz="1800" b="1" dirty="0" smtClean="0">
                  <a:solidFill>
                    <a:srgbClr val="FDB219"/>
                  </a:solidFill>
                  <a:latin typeface="微软雅黑" panose="020B0503020204020204" pitchFamily="34" charset="-122"/>
                  <a:ea typeface="微软雅黑" panose="020B0503020204020204" pitchFamily="34" charset="-122"/>
                </a:rPr>
                <a:t>LOGO</a:t>
              </a:r>
              <a:endParaRPr lang="zh-CN" altLang="en-US" sz="1800" b="1" dirty="0">
                <a:solidFill>
                  <a:srgbClr val="FDB219"/>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218029" y="588536"/>
              <a:ext cx="1005403"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企业标志</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9" name="椭圆 18"/>
            <p:cNvSpPr/>
            <p:nvPr/>
          </p:nvSpPr>
          <p:spPr>
            <a:xfrm>
              <a:off x="2324166" y="706766"/>
              <a:ext cx="122042" cy="1220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椭圆 19"/>
            <p:cNvSpPr/>
            <p:nvPr/>
          </p:nvSpPr>
          <p:spPr>
            <a:xfrm>
              <a:off x="2529098" y="706766"/>
              <a:ext cx="122042" cy="122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椭圆 20"/>
            <p:cNvSpPr/>
            <p:nvPr/>
          </p:nvSpPr>
          <p:spPr>
            <a:xfrm>
              <a:off x="2734031" y="706766"/>
              <a:ext cx="122042" cy="122042"/>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2" name="TextBox 55"/>
          <p:cNvSpPr txBox="1"/>
          <p:nvPr/>
        </p:nvSpPr>
        <p:spPr>
          <a:xfrm>
            <a:off x="6583791" y="5799436"/>
            <a:ext cx="6355415" cy="1300346"/>
          </a:xfrm>
          <a:prstGeom prst="rect">
            <a:avLst/>
          </a:prstGeom>
          <a:noFill/>
        </p:spPr>
        <p:txBody>
          <a:bodyPr wrap="square" lIns="68571" tIns="34285" rIns="68571" bIns="34285" rtlCol="0">
            <a:spAutoFit/>
          </a:bodyPr>
          <a:lstStyle/>
          <a:p>
            <a:pPr algn="ctr"/>
            <a:r>
              <a:rPr lang="en-US" altLang="zh-CN" sz="8000" spc="300" dirty="0" smtClean="0">
                <a:solidFill>
                  <a:schemeClr val="bg1">
                    <a:alpha val="10000"/>
                  </a:schemeClr>
                </a:solidFill>
                <a:latin typeface="Impact" panose="020B0806030902050204" pitchFamily="34" charset="0"/>
                <a:ea typeface="微软雅黑" panose="020B0503020204020204" pitchFamily="34" charset="-122"/>
                <a:cs typeface="Aparajita" panose="020B0604020202020204" pitchFamily="34" charset="0"/>
              </a:rPr>
              <a:t>MY RESUME</a:t>
            </a:r>
            <a:endParaRPr lang="zh-CN" altLang="en-US" sz="8000" spc="300" dirty="0">
              <a:solidFill>
                <a:schemeClr val="bg1">
                  <a:alpha val="10000"/>
                </a:schemeClr>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23" name="圆角矩形 22"/>
          <p:cNvSpPr/>
          <p:nvPr/>
        </p:nvSpPr>
        <p:spPr>
          <a:xfrm rot="5400000">
            <a:off x="10378600" y="1983627"/>
            <a:ext cx="768023" cy="199791"/>
          </a:xfrm>
          <a:prstGeom prst="roundRect">
            <a:avLst>
              <a:gd name="adj" fmla="val 50000"/>
            </a:avLst>
          </a:prstGeom>
          <a:solidFill>
            <a:srgbClr val="B72B2A"/>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750"/>
                                            <p:tgtEl>
                                              <p:spTgt spid="3"/>
                                            </p:tgtEl>
                                          </p:cBhvr>
                                        </p:animEffect>
                                      </p:childTnLst>
                                    </p:cTn>
                                  </p:par>
                                  <p:par>
                                    <p:cTn id="8" presetID="2" presetClass="entr" presetSubtype="1" fill="hold" grpId="0" nodeType="withEffect" p14:presetBounceEnd="40000">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14:bounceEnd="40000">
                                          <p:cBhvr additive="base">
                                            <p:cTn id="10" dur="750" fill="hold"/>
                                            <p:tgtEl>
                                              <p:spTgt spid="23"/>
                                            </p:tgtEl>
                                            <p:attrNameLst>
                                              <p:attrName>ppt_x</p:attrName>
                                            </p:attrNameLst>
                                          </p:cBhvr>
                                          <p:tavLst>
                                            <p:tav tm="0">
                                              <p:val>
                                                <p:strVal val="#ppt_x"/>
                                              </p:val>
                                            </p:tav>
                                            <p:tav tm="100000">
                                              <p:val>
                                                <p:strVal val="#ppt_x"/>
                                              </p:val>
                                            </p:tav>
                                          </p:tavLst>
                                        </p:anim>
                                        <p:anim calcmode="lin" valueType="num" p14:bounceEnd="40000">
                                          <p:cBhvr additive="base">
                                            <p:cTn id="11" dur="750" fill="hold"/>
                                            <p:tgtEl>
                                              <p:spTgt spid="23"/>
                                            </p:tgtEl>
                                            <p:attrNameLst>
                                              <p:attrName>ppt_y</p:attrName>
                                            </p:attrNameLst>
                                          </p:cBhvr>
                                          <p:tavLst>
                                            <p:tav tm="0">
                                              <p:val>
                                                <p:strVal val="0-#ppt_h/2"/>
                                              </p:val>
                                            </p:tav>
                                            <p:tav tm="100000">
                                              <p:val>
                                                <p:strVal val="#ppt_y"/>
                                              </p:val>
                                            </p:tav>
                                          </p:tavLst>
                                        </p:anim>
                                      </p:childTnLst>
                                    </p:cTn>
                                  </p:par>
                                  <p:par>
                                    <p:cTn id="12" presetID="2" presetClass="entr" presetSubtype="8" fill="hold" grpId="0" nodeType="withEffect" p14:presetBounceEnd="40000">
                                      <p:stCondLst>
                                        <p:cond delay="250"/>
                                      </p:stCondLst>
                                      <p:childTnLst>
                                        <p:set>
                                          <p:cBhvr>
                                            <p:cTn id="13" dur="1" fill="hold">
                                              <p:stCondLst>
                                                <p:cond delay="0"/>
                                              </p:stCondLst>
                                            </p:cTn>
                                            <p:tgtEl>
                                              <p:spTgt spid="5"/>
                                            </p:tgtEl>
                                            <p:attrNameLst>
                                              <p:attrName>style.visibility</p:attrName>
                                            </p:attrNameLst>
                                          </p:cBhvr>
                                          <p:to>
                                            <p:strVal val="visible"/>
                                          </p:to>
                                        </p:set>
                                        <p:anim calcmode="lin" valueType="num" p14:bounceEnd="40000">
                                          <p:cBhvr additive="base">
                                            <p:cTn id="14" dur="10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14:presetBounceEnd="26000">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14:bounceEnd="26000">
                                          <p:cBhvr additive="base">
                                            <p:cTn id="18" dur="1000" fill="hold"/>
                                            <p:tgtEl>
                                              <p:spTgt spid="22"/>
                                            </p:tgtEl>
                                            <p:attrNameLst>
                                              <p:attrName>ppt_x</p:attrName>
                                            </p:attrNameLst>
                                          </p:cBhvr>
                                          <p:tavLst>
                                            <p:tav tm="0">
                                              <p:val>
                                                <p:strVal val="#ppt_x"/>
                                              </p:val>
                                            </p:tav>
                                            <p:tav tm="100000">
                                              <p:val>
                                                <p:strVal val="#ppt_x"/>
                                              </p:val>
                                            </p:tav>
                                          </p:tavLst>
                                        </p:anim>
                                        <p:anim calcmode="lin" valueType="num" p14:bounceEnd="26000">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14:presetBounceEnd="26000">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14:bounceEnd="26000">
                                          <p:cBhvr additive="base">
                                            <p:cTn id="22" dur="1000" fill="hold"/>
                                            <p:tgtEl>
                                              <p:spTgt spid="16"/>
                                            </p:tgtEl>
                                            <p:attrNameLst>
                                              <p:attrName>ppt_x</p:attrName>
                                            </p:attrNameLst>
                                          </p:cBhvr>
                                          <p:tavLst>
                                            <p:tav tm="0">
                                              <p:val>
                                                <p:strVal val="1+#ppt_w/2"/>
                                              </p:val>
                                            </p:tav>
                                            <p:tav tm="100000">
                                              <p:val>
                                                <p:strVal val="#ppt_x"/>
                                              </p:val>
                                            </p:tav>
                                          </p:tavLst>
                                        </p:anim>
                                        <p:anim calcmode="lin" valueType="num" p14:bounceEnd="26000">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 calcmode="lin" valueType="num">
                                          <p:cBhvr>
                                            <p:cTn id="2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1000"/>
                                </p:stCondLst>
                                <p:childTnLst>
                                  <p:par>
                                    <p:cTn id="36" presetID="2" presetClass="entr" presetSubtype="8" fill="hold" grpId="0" nodeType="afterEffect" p14:presetBounceEnd="40000">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14:bounceEnd="40000">
                                          <p:cBhvr additive="base">
                                            <p:cTn id="38" dur="5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2000"/>
                                </p:stCondLst>
                                <p:childTnLst>
                                  <p:par>
                                    <p:cTn id="45" presetID="2" presetClass="entr" presetSubtype="8" fill="hold" grpId="0" nodeType="afterEffect" p14:presetBounceEnd="40000">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14:bounceEnd="40000">
                                          <p:cBhvr additive="base">
                                            <p:cTn id="47" dur="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3000"/>
                                </p:stCondLst>
                                <p:childTnLst>
                                  <p:par>
                                    <p:cTn id="54" presetID="2" presetClass="entr" presetSubtype="8" fill="hold" grpId="0" nodeType="afterEffect" p14:presetBounceEnd="40000">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14:bounceEnd="40000">
                                          <p:cBhvr additive="base">
                                            <p:cTn id="56" dur="5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animBg="1"/>
          <p:bldP spid="11" grpId="0" animBg="1"/>
          <p:bldP spid="12" grpId="0" animBg="1"/>
          <p:bldP spid="15" grpId="0"/>
          <p:bldP spid="22" grpId="0"/>
          <p:bldP spid="2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750"/>
                                            <p:tgtEl>
                                              <p:spTgt spid="3"/>
                                            </p:tgtEl>
                                          </p:cBhvr>
                                        </p:animEffect>
                                      </p:childTnLst>
                                    </p:cTn>
                                  </p:par>
                                  <p:par>
                                    <p:cTn id="8" presetID="2" presetClass="entr" presetSubtype="1"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750" fill="hold"/>
                                            <p:tgtEl>
                                              <p:spTgt spid="23"/>
                                            </p:tgtEl>
                                            <p:attrNameLst>
                                              <p:attrName>ppt_x</p:attrName>
                                            </p:attrNameLst>
                                          </p:cBhvr>
                                          <p:tavLst>
                                            <p:tav tm="0">
                                              <p:val>
                                                <p:strVal val="#ppt_x"/>
                                              </p:val>
                                            </p:tav>
                                            <p:tav tm="100000">
                                              <p:val>
                                                <p:strVal val="#ppt_x"/>
                                              </p:val>
                                            </p:tav>
                                          </p:tavLst>
                                        </p:anim>
                                        <p:anim calcmode="lin" valueType="num">
                                          <p:cBhvr additive="base">
                                            <p:cTn id="11" dur="750" fill="hold"/>
                                            <p:tgtEl>
                                              <p:spTgt spid="23"/>
                                            </p:tgtEl>
                                            <p:attrNameLst>
                                              <p:attrName>ppt_y</p:attrName>
                                            </p:attrNameLst>
                                          </p:cBhvr>
                                          <p:tavLst>
                                            <p:tav tm="0">
                                              <p:val>
                                                <p:strVal val="0-#ppt_h/2"/>
                                              </p:val>
                                            </p:tav>
                                            <p:tav tm="100000">
                                              <p:val>
                                                <p:strVal val="#ppt_y"/>
                                              </p:val>
                                            </p:tav>
                                          </p:tavLst>
                                        </p:anim>
                                      </p:childTnLst>
                                    </p:cTn>
                                  </p:par>
                                  <p:par>
                                    <p:cTn id="12" presetID="2" presetClass="entr" presetSubtype="8"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1000" fill="hold"/>
                                            <p:tgtEl>
                                              <p:spTgt spid="22"/>
                                            </p:tgtEl>
                                            <p:attrNameLst>
                                              <p:attrName>ppt_x</p:attrName>
                                            </p:attrNameLst>
                                          </p:cBhvr>
                                          <p:tavLst>
                                            <p:tav tm="0">
                                              <p:val>
                                                <p:strVal val="#ppt_x"/>
                                              </p:val>
                                            </p:tav>
                                            <p:tav tm="100000">
                                              <p:val>
                                                <p:strVal val="#ppt_x"/>
                                              </p:val>
                                            </p:tav>
                                          </p:tavLst>
                                        </p:anim>
                                        <p:anim calcmode="lin" valueType="num">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1000" fill="hold"/>
                                            <p:tgtEl>
                                              <p:spTgt spid="16"/>
                                            </p:tgtEl>
                                            <p:attrNameLst>
                                              <p:attrName>ppt_x</p:attrName>
                                            </p:attrNameLst>
                                          </p:cBhvr>
                                          <p:tavLst>
                                            <p:tav tm="0">
                                              <p:val>
                                                <p:strVal val="1+#ppt_w/2"/>
                                              </p:val>
                                            </p:tav>
                                            <p:tav tm="100000">
                                              <p:val>
                                                <p:strVal val="#ppt_x"/>
                                              </p:val>
                                            </p:tav>
                                          </p:tavLst>
                                        </p:anim>
                                        <p:anim calcmode="lin" valueType="num">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 calcmode="lin" valueType="num">
                                          <p:cBhvr>
                                            <p:cTn id="2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1000"/>
                                </p:stCondLst>
                                <p:childTnLst>
                                  <p:par>
                                    <p:cTn id="36" presetID="2" presetClass="entr" presetSubtype="8"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0-#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2000"/>
                                </p:stCondLst>
                                <p:childTnLst>
                                  <p:par>
                                    <p:cTn id="45" presetID="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0-#ppt_w/2"/>
                                              </p:val>
                                            </p:tav>
                                            <p:tav tm="100000">
                                              <p:val>
                                                <p:strVal val="#ppt_x"/>
                                              </p:val>
                                            </p:tav>
                                          </p:tavLst>
                                        </p:anim>
                                        <p:anim calcmode="lin" valueType="num">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3000"/>
                                </p:stCondLst>
                                <p:childTnLst>
                                  <p:par>
                                    <p:cTn id="54" presetID="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0-#ppt_w/2"/>
                                              </p:val>
                                            </p:tav>
                                            <p:tav tm="100000">
                                              <p:val>
                                                <p:strVal val="#ppt_x"/>
                                              </p:val>
                                            </p:tav>
                                          </p:tavLst>
                                        </p:anim>
                                        <p:anim calcmode="lin" valueType="num">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animBg="1"/>
          <p:bldP spid="11" grpId="0" animBg="1"/>
          <p:bldP spid="12" grpId="0" animBg="1"/>
          <p:bldP spid="15" grpId="0"/>
          <p:bldP spid="22" grpId="0"/>
          <p:bldP spid="23"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 name="组合 108"/>
          <p:cNvGrpSpPr/>
          <p:nvPr/>
        </p:nvGrpSpPr>
        <p:grpSpPr>
          <a:xfrm>
            <a:off x="1694990" y="4207980"/>
            <a:ext cx="2694130" cy="2120239"/>
            <a:chOff x="1694990" y="1842870"/>
            <a:chExt cx="2694130" cy="2120239"/>
          </a:xfrm>
          <a:effectLst>
            <a:outerShdw blurRad="190500" dist="63500" dir="2700000" algn="tl" rotWithShape="0">
              <a:prstClr val="black">
                <a:alpha val="25000"/>
              </a:prstClr>
            </a:outerShdw>
          </a:effectLst>
        </p:grpSpPr>
        <p:sp>
          <p:nvSpPr>
            <p:cNvPr id="110" name="圆角矩形 109"/>
            <p:cNvSpPr/>
            <p:nvPr/>
          </p:nvSpPr>
          <p:spPr>
            <a:xfrm>
              <a:off x="1694990" y="1842870"/>
              <a:ext cx="2694130" cy="2096085"/>
            </a:xfrm>
            <a:prstGeom prst="roundRect">
              <a:avLst>
                <a:gd name="adj" fmla="val 1053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TextBox 58"/>
            <p:cNvSpPr txBox="1"/>
            <p:nvPr/>
          </p:nvSpPr>
          <p:spPr>
            <a:xfrm>
              <a:off x="1749451" y="2714133"/>
              <a:ext cx="2569329" cy="701731"/>
            </a:xfrm>
            <a:prstGeom prst="rect">
              <a:avLst/>
            </a:prstGeom>
            <a:noFill/>
          </p:spPr>
          <p:txBody>
            <a:bodyPr wrap="square" rtlCol="0">
              <a:spAutoFit/>
            </a:bodyPr>
            <a:lstStyle/>
            <a:p>
              <a:pPr algn="just">
                <a:lnSpc>
                  <a:spcPct val="110000"/>
                </a:lnSpc>
              </a:pPr>
              <a:r>
                <a:rPr lang="zh-CN" altLang="en-US" sz="1200" dirty="0">
                  <a:solidFill>
                    <a:srgbClr val="252C35"/>
                  </a:solidFill>
                  <a:latin typeface="微软雅黑" panose="020B0503020204020204" pitchFamily="34" charset="-122"/>
                  <a:ea typeface="微软雅黑" panose="020B0503020204020204" pitchFamily="34" charset="-122"/>
                </a:rPr>
                <a:t>坚决服从公司制定的工作规划，找准部门的位置，摆正自身的位置，做好该做的事，管好该管的人。</a:t>
              </a:r>
              <a:endParaRPr lang="zh-CN" altLang="en-US" sz="1200" dirty="0">
                <a:solidFill>
                  <a:srgbClr val="252C35"/>
                </a:solidFill>
                <a:latin typeface="微软雅黑" panose="020B0503020204020204" pitchFamily="34" charset="-122"/>
                <a:ea typeface="微软雅黑" panose="020B0503020204020204" pitchFamily="34" charset="-122"/>
              </a:endParaRPr>
            </a:p>
          </p:txBody>
        </p:sp>
        <p:sp>
          <p:nvSpPr>
            <p:cNvPr id="112" name="TextBox 59"/>
            <p:cNvSpPr txBox="1"/>
            <p:nvPr/>
          </p:nvSpPr>
          <p:spPr>
            <a:xfrm>
              <a:off x="1754387" y="2285284"/>
              <a:ext cx="1326437" cy="407291"/>
            </a:xfrm>
            <a:prstGeom prst="rect">
              <a:avLst/>
            </a:prstGeom>
            <a:noFill/>
          </p:spPr>
          <p:txBody>
            <a:bodyPr wrap="square" rtlCol="0">
              <a:spAutoFit/>
            </a:bodyPr>
            <a:lstStyle/>
            <a:p>
              <a:pPr>
                <a:lnSpc>
                  <a:spcPct val="110000"/>
                </a:lnSpc>
              </a:pPr>
              <a:r>
                <a:rPr lang="zh-CN" altLang="en-US" sz="2000" b="1" dirty="0">
                  <a:solidFill>
                    <a:srgbClr val="252C35"/>
                  </a:solidFill>
                  <a:latin typeface="微软雅黑" panose="020B0503020204020204" pitchFamily="34" charset="-122"/>
                  <a:ea typeface="微软雅黑" panose="020B0503020204020204" pitchFamily="34" charset="-122"/>
                </a:rPr>
                <a:t>服务大局</a:t>
              </a:r>
              <a:endParaRPr lang="zh-CN" altLang="en-US" sz="2000" b="1" dirty="0">
                <a:solidFill>
                  <a:srgbClr val="252C35"/>
                </a:solidFill>
                <a:latin typeface="微软雅黑" panose="020B0503020204020204" pitchFamily="34" charset="-122"/>
                <a:ea typeface="微软雅黑" panose="020B0503020204020204" pitchFamily="34" charset="-122"/>
              </a:endParaRPr>
            </a:p>
          </p:txBody>
        </p:sp>
        <p:sp>
          <p:nvSpPr>
            <p:cNvPr id="113" name="TextBox 59"/>
            <p:cNvSpPr txBox="1"/>
            <p:nvPr/>
          </p:nvSpPr>
          <p:spPr>
            <a:xfrm>
              <a:off x="3697765" y="3379359"/>
              <a:ext cx="663219" cy="583750"/>
            </a:xfrm>
            <a:prstGeom prst="rect">
              <a:avLst/>
            </a:prstGeom>
            <a:noFill/>
          </p:spPr>
          <p:txBody>
            <a:bodyPr wrap="square" rtlCol="0">
              <a:spAutoFit/>
            </a:bodyPr>
            <a:lstStyle/>
            <a:p>
              <a:pPr>
                <a:lnSpc>
                  <a:spcPct val="110000"/>
                </a:lnSpc>
              </a:pPr>
              <a:r>
                <a:rPr lang="en-US" altLang="zh-CN" sz="3200" i="1" dirty="0" smtClean="0">
                  <a:solidFill>
                    <a:srgbClr val="B72B2A"/>
                  </a:solidFill>
                  <a:latin typeface="Impact" panose="020B0806030902050204" pitchFamily="34" charset="0"/>
                  <a:ea typeface="微软雅黑" panose="020B0503020204020204" pitchFamily="34" charset="-122"/>
                </a:rPr>
                <a:t>03</a:t>
              </a:r>
              <a:endParaRPr lang="zh-CN" altLang="en-US" sz="3200" i="1" dirty="0">
                <a:solidFill>
                  <a:srgbClr val="B72B2A"/>
                </a:solidFill>
                <a:latin typeface="Impact" panose="020B0806030902050204" pitchFamily="34" charset="0"/>
                <a:ea typeface="微软雅黑" panose="020B0503020204020204" pitchFamily="34" charset="-122"/>
              </a:endParaRPr>
            </a:p>
          </p:txBody>
        </p:sp>
        <p:sp>
          <p:nvSpPr>
            <p:cNvPr id="114" name="任意多边形 113"/>
            <p:cNvSpPr/>
            <p:nvPr/>
          </p:nvSpPr>
          <p:spPr>
            <a:xfrm>
              <a:off x="1701978" y="1842870"/>
              <a:ext cx="2680157" cy="186113"/>
            </a:xfrm>
            <a:custGeom>
              <a:avLst/>
              <a:gdLst>
                <a:gd name="connsiteX0" fmla="*/ 213731 w 2680157"/>
                <a:gd name="connsiteY0" fmla="*/ 0 h 186113"/>
                <a:gd name="connsiteX1" fmla="*/ 2466425 w 2680157"/>
                <a:gd name="connsiteY1" fmla="*/ 0 h 186113"/>
                <a:gd name="connsiteX2" fmla="*/ 2669798 w 2680157"/>
                <a:gd name="connsiteY2" fmla="*/ 134805 h 186113"/>
                <a:gd name="connsiteX3" fmla="*/ 2680157 w 2680157"/>
                <a:gd name="connsiteY3" fmla="*/ 186113 h 186113"/>
                <a:gd name="connsiteX4" fmla="*/ 0 w 2680157"/>
                <a:gd name="connsiteY4" fmla="*/ 186113 h 186113"/>
                <a:gd name="connsiteX5" fmla="*/ 10358 w 2680157"/>
                <a:gd name="connsiteY5" fmla="*/ 134805 h 186113"/>
                <a:gd name="connsiteX6" fmla="*/ 213731 w 2680157"/>
                <a:gd name="connsiteY6" fmla="*/ 0 h 186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0157" h="186113">
                  <a:moveTo>
                    <a:pt x="213731" y="0"/>
                  </a:moveTo>
                  <a:lnTo>
                    <a:pt x="2466425" y="0"/>
                  </a:lnTo>
                  <a:cubicBezTo>
                    <a:pt x="2557850" y="0"/>
                    <a:pt x="2636291" y="55586"/>
                    <a:pt x="2669798" y="134805"/>
                  </a:cubicBezTo>
                  <a:lnTo>
                    <a:pt x="2680157" y="186113"/>
                  </a:lnTo>
                  <a:lnTo>
                    <a:pt x="0" y="186113"/>
                  </a:lnTo>
                  <a:lnTo>
                    <a:pt x="10358" y="134805"/>
                  </a:lnTo>
                  <a:cubicBezTo>
                    <a:pt x="43865" y="55586"/>
                    <a:pt x="122307" y="0"/>
                    <a:pt x="213731"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5" name="组合 114"/>
          <p:cNvGrpSpPr/>
          <p:nvPr/>
        </p:nvGrpSpPr>
        <p:grpSpPr>
          <a:xfrm>
            <a:off x="4720551" y="4207980"/>
            <a:ext cx="2694130" cy="2120239"/>
            <a:chOff x="1694990" y="1842870"/>
            <a:chExt cx="2694130" cy="2120239"/>
          </a:xfrm>
          <a:effectLst>
            <a:outerShdw blurRad="190500" dist="63500" dir="2700000" algn="tl" rotWithShape="0">
              <a:prstClr val="black">
                <a:alpha val="25000"/>
              </a:prstClr>
            </a:outerShdw>
          </a:effectLst>
        </p:grpSpPr>
        <p:sp>
          <p:nvSpPr>
            <p:cNvPr id="116" name="圆角矩形 115"/>
            <p:cNvSpPr/>
            <p:nvPr/>
          </p:nvSpPr>
          <p:spPr>
            <a:xfrm>
              <a:off x="1694990" y="1842870"/>
              <a:ext cx="2694130" cy="2096085"/>
            </a:xfrm>
            <a:prstGeom prst="roundRect">
              <a:avLst>
                <a:gd name="adj" fmla="val 1053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TextBox 58"/>
            <p:cNvSpPr txBox="1"/>
            <p:nvPr/>
          </p:nvSpPr>
          <p:spPr>
            <a:xfrm>
              <a:off x="1749451" y="2714133"/>
              <a:ext cx="2569329" cy="701731"/>
            </a:xfrm>
            <a:prstGeom prst="rect">
              <a:avLst/>
            </a:prstGeom>
            <a:noFill/>
          </p:spPr>
          <p:txBody>
            <a:bodyPr wrap="square" rtlCol="0">
              <a:spAutoFit/>
            </a:bodyPr>
            <a:lstStyle/>
            <a:p>
              <a:pPr algn="just">
                <a:lnSpc>
                  <a:spcPct val="110000"/>
                </a:lnSpc>
              </a:pPr>
              <a:r>
                <a:rPr lang="zh-CN" altLang="en-US" sz="1200" dirty="0">
                  <a:solidFill>
                    <a:srgbClr val="252C35"/>
                  </a:solidFill>
                  <a:latin typeface="微软雅黑" panose="020B0503020204020204" pitchFamily="34" charset="-122"/>
                  <a:ea typeface="微软雅黑" panose="020B0503020204020204" pitchFamily="34" charset="-122"/>
                </a:rPr>
                <a:t>运用最新的科技手段和管理理念，结合部门现实状况，将部门的管理、成绩提升到一个新的层次。</a:t>
              </a:r>
              <a:endParaRPr lang="zh-CN" altLang="en-US" sz="1200" dirty="0">
                <a:solidFill>
                  <a:srgbClr val="252C35"/>
                </a:solidFill>
                <a:latin typeface="微软雅黑" panose="020B0503020204020204" pitchFamily="34" charset="-122"/>
                <a:ea typeface="微软雅黑" panose="020B0503020204020204" pitchFamily="34" charset="-122"/>
              </a:endParaRPr>
            </a:p>
          </p:txBody>
        </p:sp>
        <p:sp>
          <p:nvSpPr>
            <p:cNvPr id="118" name="TextBox 59"/>
            <p:cNvSpPr txBox="1"/>
            <p:nvPr/>
          </p:nvSpPr>
          <p:spPr>
            <a:xfrm>
              <a:off x="1754387" y="2285284"/>
              <a:ext cx="1326437" cy="407291"/>
            </a:xfrm>
            <a:prstGeom prst="rect">
              <a:avLst/>
            </a:prstGeom>
            <a:noFill/>
          </p:spPr>
          <p:txBody>
            <a:bodyPr wrap="square" rtlCol="0">
              <a:spAutoFit/>
            </a:bodyPr>
            <a:lstStyle/>
            <a:p>
              <a:pPr>
                <a:lnSpc>
                  <a:spcPct val="110000"/>
                </a:lnSpc>
              </a:pPr>
              <a:r>
                <a:rPr lang="zh-CN" altLang="en-US" sz="2000" b="1" dirty="0">
                  <a:solidFill>
                    <a:srgbClr val="252C35"/>
                  </a:solidFill>
                  <a:latin typeface="微软雅黑" panose="020B0503020204020204" pitchFamily="34" charset="-122"/>
                  <a:ea typeface="微软雅黑" panose="020B0503020204020204" pitchFamily="34" charset="-122"/>
                </a:rPr>
                <a:t>科学管理</a:t>
              </a:r>
              <a:endParaRPr lang="zh-CN" altLang="en-US" sz="2000" b="1" dirty="0">
                <a:solidFill>
                  <a:srgbClr val="252C35"/>
                </a:solidFill>
                <a:latin typeface="微软雅黑" panose="020B0503020204020204" pitchFamily="34" charset="-122"/>
                <a:ea typeface="微软雅黑" panose="020B0503020204020204" pitchFamily="34" charset="-122"/>
              </a:endParaRPr>
            </a:p>
          </p:txBody>
        </p:sp>
        <p:sp>
          <p:nvSpPr>
            <p:cNvPr id="119" name="TextBox 59"/>
            <p:cNvSpPr txBox="1"/>
            <p:nvPr/>
          </p:nvSpPr>
          <p:spPr>
            <a:xfrm>
              <a:off x="3697765" y="3379359"/>
              <a:ext cx="663219" cy="583750"/>
            </a:xfrm>
            <a:prstGeom prst="rect">
              <a:avLst/>
            </a:prstGeom>
            <a:noFill/>
          </p:spPr>
          <p:txBody>
            <a:bodyPr wrap="square" rtlCol="0">
              <a:spAutoFit/>
            </a:bodyPr>
            <a:lstStyle/>
            <a:p>
              <a:pPr>
                <a:lnSpc>
                  <a:spcPct val="110000"/>
                </a:lnSpc>
              </a:pPr>
              <a:r>
                <a:rPr lang="en-US" altLang="zh-CN" sz="3200" i="1" dirty="0" smtClean="0">
                  <a:solidFill>
                    <a:srgbClr val="B72B2A"/>
                  </a:solidFill>
                  <a:latin typeface="Impact" panose="020B0806030902050204" pitchFamily="34" charset="0"/>
                  <a:ea typeface="微软雅黑" panose="020B0503020204020204" pitchFamily="34" charset="-122"/>
                </a:rPr>
                <a:t>04</a:t>
              </a:r>
              <a:endParaRPr lang="zh-CN" altLang="en-US" sz="3200" i="1" dirty="0">
                <a:solidFill>
                  <a:srgbClr val="B72B2A"/>
                </a:solidFill>
                <a:latin typeface="Impact" panose="020B0806030902050204" pitchFamily="34" charset="0"/>
                <a:ea typeface="微软雅黑" panose="020B0503020204020204" pitchFamily="34" charset="-122"/>
              </a:endParaRPr>
            </a:p>
          </p:txBody>
        </p:sp>
        <p:sp>
          <p:nvSpPr>
            <p:cNvPr id="120" name="任意多边形 119"/>
            <p:cNvSpPr/>
            <p:nvPr/>
          </p:nvSpPr>
          <p:spPr>
            <a:xfrm>
              <a:off x="1701978" y="1842870"/>
              <a:ext cx="2680157" cy="186113"/>
            </a:xfrm>
            <a:custGeom>
              <a:avLst/>
              <a:gdLst>
                <a:gd name="connsiteX0" fmla="*/ 213731 w 2680157"/>
                <a:gd name="connsiteY0" fmla="*/ 0 h 186113"/>
                <a:gd name="connsiteX1" fmla="*/ 2466425 w 2680157"/>
                <a:gd name="connsiteY1" fmla="*/ 0 h 186113"/>
                <a:gd name="connsiteX2" fmla="*/ 2669798 w 2680157"/>
                <a:gd name="connsiteY2" fmla="*/ 134805 h 186113"/>
                <a:gd name="connsiteX3" fmla="*/ 2680157 w 2680157"/>
                <a:gd name="connsiteY3" fmla="*/ 186113 h 186113"/>
                <a:gd name="connsiteX4" fmla="*/ 0 w 2680157"/>
                <a:gd name="connsiteY4" fmla="*/ 186113 h 186113"/>
                <a:gd name="connsiteX5" fmla="*/ 10358 w 2680157"/>
                <a:gd name="connsiteY5" fmla="*/ 134805 h 186113"/>
                <a:gd name="connsiteX6" fmla="*/ 213731 w 2680157"/>
                <a:gd name="connsiteY6" fmla="*/ 0 h 186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0157" h="186113">
                  <a:moveTo>
                    <a:pt x="213731" y="0"/>
                  </a:moveTo>
                  <a:lnTo>
                    <a:pt x="2466425" y="0"/>
                  </a:lnTo>
                  <a:cubicBezTo>
                    <a:pt x="2557850" y="0"/>
                    <a:pt x="2636291" y="55586"/>
                    <a:pt x="2669798" y="134805"/>
                  </a:cubicBezTo>
                  <a:lnTo>
                    <a:pt x="2680157" y="186113"/>
                  </a:lnTo>
                  <a:lnTo>
                    <a:pt x="0" y="186113"/>
                  </a:lnTo>
                  <a:lnTo>
                    <a:pt x="10358" y="134805"/>
                  </a:lnTo>
                  <a:cubicBezTo>
                    <a:pt x="43865" y="55586"/>
                    <a:pt x="122307" y="0"/>
                    <a:pt x="213731"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1" name="组合 120"/>
          <p:cNvGrpSpPr/>
          <p:nvPr/>
        </p:nvGrpSpPr>
        <p:grpSpPr>
          <a:xfrm>
            <a:off x="7746112" y="4207980"/>
            <a:ext cx="2694130" cy="2120239"/>
            <a:chOff x="1694990" y="1842870"/>
            <a:chExt cx="2694130" cy="2120239"/>
          </a:xfrm>
          <a:effectLst>
            <a:outerShdw blurRad="190500" dist="63500" dir="2700000" algn="tl" rotWithShape="0">
              <a:prstClr val="black">
                <a:alpha val="25000"/>
              </a:prstClr>
            </a:outerShdw>
          </a:effectLst>
        </p:grpSpPr>
        <p:sp>
          <p:nvSpPr>
            <p:cNvPr id="122" name="圆角矩形 121"/>
            <p:cNvSpPr/>
            <p:nvPr/>
          </p:nvSpPr>
          <p:spPr>
            <a:xfrm>
              <a:off x="1694990" y="1842870"/>
              <a:ext cx="2694130" cy="2096085"/>
            </a:xfrm>
            <a:prstGeom prst="roundRect">
              <a:avLst>
                <a:gd name="adj" fmla="val 1053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TextBox 58"/>
            <p:cNvSpPr txBox="1"/>
            <p:nvPr/>
          </p:nvSpPr>
          <p:spPr>
            <a:xfrm>
              <a:off x="1749451" y="2714133"/>
              <a:ext cx="2569329" cy="701731"/>
            </a:xfrm>
            <a:prstGeom prst="rect">
              <a:avLst/>
            </a:prstGeom>
            <a:noFill/>
          </p:spPr>
          <p:txBody>
            <a:bodyPr wrap="square" rtlCol="0">
              <a:spAutoFit/>
            </a:bodyPr>
            <a:lstStyle/>
            <a:p>
              <a:pPr algn="just">
                <a:lnSpc>
                  <a:spcPct val="110000"/>
                </a:lnSpc>
              </a:pPr>
              <a:r>
                <a:rPr lang="zh-CN" altLang="en-US" sz="1200" dirty="0">
                  <a:solidFill>
                    <a:srgbClr val="252C35"/>
                  </a:solidFill>
                  <a:latin typeface="微软雅黑" panose="020B0503020204020204" pitchFamily="34" charset="-122"/>
                  <a:ea typeface="微软雅黑" panose="020B0503020204020204" pitchFamily="34" charset="-122"/>
                </a:rPr>
                <a:t>创新是一种时代精神，也是推进工作质量提升的动力源泉。我将结合本岗实际，积极改革创新。</a:t>
              </a:r>
              <a:endParaRPr lang="zh-CN" altLang="en-US" sz="1200" dirty="0">
                <a:solidFill>
                  <a:srgbClr val="252C35"/>
                </a:solidFill>
                <a:latin typeface="微软雅黑" panose="020B0503020204020204" pitchFamily="34" charset="-122"/>
                <a:ea typeface="微软雅黑" panose="020B0503020204020204" pitchFamily="34" charset="-122"/>
              </a:endParaRPr>
            </a:p>
          </p:txBody>
        </p:sp>
        <p:sp>
          <p:nvSpPr>
            <p:cNvPr id="124" name="TextBox 59"/>
            <p:cNvSpPr txBox="1"/>
            <p:nvPr/>
          </p:nvSpPr>
          <p:spPr>
            <a:xfrm>
              <a:off x="1754387" y="2285284"/>
              <a:ext cx="1326437" cy="407291"/>
            </a:xfrm>
            <a:prstGeom prst="rect">
              <a:avLst/>
            </a:prstGeom>
            <a:noFill/>
          </p:spPr>
          <p:txBody>
            <a:bodyPr wrap="square" rtlCol="0">
              <a:spAutoFit/>
            </a:bodyPr>
            <a:lstStyle/>
            <a:p>
              <a:pPr>
                <a:lnSpc>
                  <a:spcPct val="110000"/>
                </a:lnSpc>
              </a:pPr>
              <a:r>
                <a:rPr lang="zh-CN" altLang="en-US" sz="2000" b="1" dirty="0">
                  <a:solidFill>
                    <a:srgbClr val="252C35"/>
                  </a:solidFill>
                  <a:latin typeface="微软雅黑" panose="020B0503020204020204" pitchFamily="34" charset="-122"/>
                  <a:ea typeface="微软雅黑" panose="020B0503020204020204" pitchFamily="34" charset="-122"/>
                </a:rPr>
                <a:t>开拓创新</a:t>
              </a:r>
              <a:endParaRPr lang="zh-CN" altLang="en-US" sz="2000" b="1" dirty="0">
                <a:solidFill>
                  <a:srgbClr val="252C35"/>
                </a:solidFill>
                <a:latin typeface="微软雅黑" panose="020B0503020204020204" pitchFamily="34" charset="-122"/>
                <a:ea typeface="微软雅黑" panose="020B0503020204020204" pitchFamily="34" charset="-122"/>
              </a:endParaRPr>
            </a:p>
          </p:txBody>
        </p:sp>
        <p:sp>
          <p:nvSpPr>
            <p:cNvPr id="125" name="TextBox 59"/>
            <p:cNvSpPr txBox="1"/>
            <p:nvPr/>
          </p:nvSpPr>
          <p:spPr>
            <a:xfrm>
              <a:off x="3697765" y="3379359"/>
              <a:ext cx="663219" cy="583750"/>
            </a:xfrm>
            <a:prstGeom prst="rect">
              <a:avLst/>
            </a:prstGeom>
            <a:noFill/>
          </p:spPr>
          <p:txBody>
            <a:bodyPr wrap="square" rtlCol="0">
              <a:spAutoFit/>
            </a:bodyPr>
            <a:lstStyle/>
            <a:p>
              <a:pPr>
                <a:lnSpc>
                  <a:spcPct val="110000"/>
                </a:lnSpc>
              </a:pPr>
              <a:r>
                <a:rPr lang="en-US" altLang="zh-CN" sz="3200" i="1" dirty="0" smtClean="0">
                  <a:solidFill>
                    <a:srgbClr val="B72B2A"/>
                  </a:solidFill>
                  <a:latin typeface="Impact" panose="020B0806030902050204" pitchFamily="34" charset="0"/>
                  <a:ea typeface="微软雅黑" panose="020B0503020204020204" pitchFamily="34" charset="-122"/>
                </a:rPr>
                <a:t>05</a:t>
              </a:r>
              <a:endParaRPr lang="zh-CN" altLang="en-US" sz="3200" i="1" dirty="0">
                <a:solidFill>
                  <a:srgbClr val="B72B2A"/>
                </a:solidFill>
                <a:latin typeface="Impact" panose="020B0806030902050204" pitchFamily="34" charset="0"/>
                <a:ea typeface="微软雅黑" panose="020B0503020204020204" pitchFamily="34" charset="-122"/>
              </a:endParaRPr>
            </a:p>
          </p:txBody>
        </p:sp>
        <p:sp>
          <p:nvSpPr>
            <p:cNvPr id="126" name="任意多边形 125"/>
            <p:cNvSpPr/>
            <p:nvPr/>
          </p:nvSpPr>
          <p:spPr>
            <a:xfrm>
              <a:off x="1701978" y="1842870"/>
              <a:ext cx="2680157" cy="186113"/>
            </a:xfrm>
            <a:custGeom>
              <a:avLst/>
              <a:gdLst>
                <a:gd name="connsiteX0" fmla="*/ 213731 w 2680157"/>
                <a:gd name="connsiteY0" fmla="*/ 0 h 186113"/>
                <a:gd name="connsiteX1" fmla="*/ 2466425 w 2680157"/>
                <a:gd name="connsiteY1" fmla="*/ 0 h 186113"/>
                <a:gd name="connsiteX2" fmla="*/ 2669798 w 2680157"/>
                <a:gd name="connsiteY2" fmla="*/ 134805 h 186113"/>
                <a:gd name="connsiteX3" fmla="*/ 2680157 w 2680157"/>
                <a:gd name="connsiteY3" fmla="*/ 186113 h 186113"/>
                <a:gd name="connsiteX4" fmla="*/ 0 w 2680157"/>
                <a:gd name="connsiteY4" fmla="*/ 186113 h 186113"/>
                <a:gd name="connsiteX5" fmla="*/ 10358 w 2680157"/>
                <a:gd name="connsiteY5" fmla="*/ 134805 h 186113"/>
                <a:gd name="connsiteX6" fmla="*/ 213731 w 2680157"/>
                <a:gd name="connsiteY6" fmla="*/ 0 h 186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0157" h="186113">
                  <a:moveTo>
                    <a:pt x="213731" y="0"/>
                  </a:moveTo>
                  <a:lnTo>
                    <a:pt x="2466425" y="0"/>
                  </a:lnTo>
                  <a:cubicBezTo>
                    <a:pt x="2557850" y="0"/>
                    <a:pt x="2636291" y="55586"/>
                    <a:pt x="2669798" y="134805"/>
                  </a:cubicBezTo>
                  <a:lnTo>
                    <a:pt x="2680157" y="186113"/>
                  </a:lnTo>
                  <a:lnTo>
                    <a:pt x="0" y="186113"/>
                  </a:lnTo>
                  <a:lnTo>
                    <a:pt x="10358" y="134805"/>
                  </a:lnTo>
                  <a:cubicBezTo>
                    <a:pt x="43865" y="55586"/>
                    <a:pt x="122307" y="0"/>
                    <a:pt x="213731"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7" name="组合 96"/>
          <p:cNvGrpSpPr/>
          <p:nvPr/>
        </p:nvGrpSpPr>
        <p:grpSpPr>
          <a:xfrm>
            <a:off x="4720551" y="1842870"/>
            <a:ext cx="2694130" cy="2120239"/>
            <a:chOff x="1694990" y="1842870"/>
            <a:chExt cx="2694130" cy="2120239"/>
          </a:xfrm>
          <a:effectLst>
            <a:outerShdw blurRad="190500" dist="63500" dir="2700000" algn="tl" rotWithShape="0">
              <a:prstClr val="black">
                <a:alpha val="25000"/>
              </a:prstClr>
            </a:outerShdw>
          </a:effectLst>
        </p:grpSpPr>
        <p:sp>
          <p:nvSpPr>
            <p:cNvPr id="98" name="圆角矩形 97"/>
            <p:cNvSpPr/>
            <p:nvPr/>
          </p:nvSpPr>
          <p:spPr>
            <a:xfrm>
              <a:off x="1694990" y="1842870"/>
              <a:ext cx="2694130" cy="2096085"/>
            </a:xfrm>
            <a:prstGeom prst="roundRect">
              <a:avLst>
                <a:gd name="adj" fmla="val 1053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TextBox 58"/>
            <p:cNvSpPr txBox="1"/>
            <p:nvPr/>
          </p:nvSpPr>
          <p:spPr>
            <a:xfrm>
              <a:off x="1749451" y="2714133"/>
              <a:ext cx="2569329" cy="904863"/>
            </a:xfrm>
            <a:prstGeom prst="rect">
              <a:avLst/>
            </a:prstGeom>
            <a:noFill/>
          </p:spPr>
          <p:txBody>
            <a:bodyPr wrap="square" rtlCol="0">
              <a:spAutoFit/>
            </a:bodyPr>
            <a:lstStyle/>
            <a:p>
              <a:pPr algn="just">
                <a:lnSpc>
                  <a:spcPct val="110000"/>
                </a:lnSpc>
              </a:pPr>
              <a:r>
                <a:rPr lang="zh-CN" altLang="en-US" sz="1200" dirty="0">
                  <a:solidFill>
                    <a:srgbClr val="252C35"/>
                  </a:solidFill>
                  <a:latin typeface="微软雅黑" panose="020B0503020204020204" pitchFamily="34" charset="-122"/>
                  <a:ea typeface="微软雅黑" panose="020B0503020204020204" pitchFamily="34" charset="-122"/>
                </a:rPr>
                <a:t>唯物主义者和实干实们最注重的就是客观务实，这是一种一切从实际出发的工作理念，也是干实事的基本要求。</a:t>
              </a:r>
              <a:endParaRPr lang="zh-CN" altLang="en-US" sz="1200" dirty="0">
                <a:solidFill>
                  <a:srgbClr val="252C35"/>
                </a:solidFill>
                <a:latin typeface="微软雅黑" panose="020B0503020204020204" pitchFamily="34" charset="-122"/>
                <a:ea typeface="微软雅黑" panose="020B0503020204020204" pitchFamily="34" charset="-122"/>
              </a:endParaRPr>
            </a:p>
          </p:txBody>
        </p:sp>
        <p:sp>
          <p:nvSpPr>
            <p:cNvPr id="100" name="TextBox 59"/>
            <p:cNvSpPr txBox="1"/>
            <p:nvPr/>
          </p:nvSpPr>
          <p:spPr>
            <a:xfrm>
              <a:off x="1754387" y="2285284"/>
              <a:ext cx="1326437" cy="407291"/>
            </a:xfrm>
            <a:prstGeom prst="rect">
              <a:avLst/>
            </a:prstGeom>
            <a:noFill/>
          </p:spPr>
          <p:txBody>
            <a:bodyPr wrap="square" rtlCol="0">
              <a:spAutoFit/>
            </a:bodyPr>
            <a:lstStyle/>
            <a:p>
              <a:pPr>
                <a:lnSpc>
                  <a:spcPct val="110000"/>
                </a:lnSpc>
              </a:pPr>
              <a:r>
                <a:rPr lang="zh-CN" altLang="en-US" sz="2000" b="1" dirty="0">
                  <a:solidFill>
                    <a:srgbClr val="252C35"/>
                  </a:solidFill>
                  <a:latin typeface="微软雅黑" panose="020B0503020204020204" pitchFamily="34" charset="-122"/>
                  <a:ea typeface="微软雅黑" panose="020B0503020204020204" pitchFamily="34" charset="-122"/>
                </a:rPr>
                <a:t>客观务实</a:t>
              </a:r>
              <a:endParaRPr lang="zh-CN" altLang="en-US" sz="2000" b="1" dirty="0">
                <a:solidFill>
                  <a:srgbClr val="252C35"/>
                </a:solidFill>
                <a:latin typeface="微软雅黑" panose="020B0503020204020204" pitchFamily="34" charset="-122"/>
                <a:ea typeface="微软雅黑" panose="020B0503020204020204" pitchFamily="34" charset="-122"/>
              </a:endParaRPr>
            </a:p>
          </p:txBody>
        </p:sp>
        <p:sp>
          <p:nvSpPr>
            <p:cNvPr id="101" name="TextBox 59"/>
            <p:cNvSpPr txBox="1"/>
            <p:nvPr/>
          </p:nvSpPr>
          <p:spPr>
            <a:xfrm>
              <a:off x="3697765" y="3379359"/>
              <a:ext cx="663219" cy="583750"/>
            </a:xfrm>
            <a:prstGeom prst="rect">
              <a:avLst/>
            </a:prstGeom>
            <a:noFill/>
          </p:spPr>
          <p:txBody>
            <a:bodyPr wrap="square" rtlCol="0">
              <a:spAutoFit/>
            </a:bodyPr>
            <a:lstStyle/>
            <a:p>
              <a:pPr>
                <a:lnSpc>
                  <a:spcPct val="110000"/>
                </a:lnSpc>
              </a:pPr>
              <a:r>
                <a:rPr lang="en-US" altLang="zh-CN" sz="3200" i="1" dirty="0" smtClean="0">
                  <a:solidFill>
                    <a:srgbClr val="B72B2A"/>
                  </a:solidFill>
                  <a:latin typeface="Impact" panose="020B0806030902050204" pitchFamily="34" charset="0"/>
                  <a:ea typeface="微软雅黑" panose="020B0503020204020204" pitchFamily="34" charset="-122"/>
                </a:rPr>
                <a:t>01</a:t>
              </a:r>
              <a:endParaRPr lang="zh-CN" altLang="en-US" sz="3200" i="1" dirty="0">
                <a:solidFill>
                  <a:srgbClr val="B72B2A"/>
                </a:solidFill>
                <a:latin typeface="Impact" panose="020B0806030902050204" pitchFamily="34" charset="0"/>
                <a:ea typeface="微软雅黑" panose="020B0503020204020204" pitchFamily="34" charset="-122"/>
              </a:endParaRPr>
            </a:p>
          </p:txBody>
        </p:sp>
        <p:sp>
          <p:nvSpPr>
            <p:cNvPr id="102" name="任意多边形 101"/>
            <p:cNvSpPr/>
            <p:nvPr/>
          </p:nvSpPr>
          <p:spPr>
            <a:xfrm>
              <a:off x="1701978" y="1842870"/>
              <a:ext cx="2680157" cy="186113"/>
            </a:xfrm>
            <a:custGeom>
              <a:avLst/>
              <a:gdLst>
                <a:gd name="connsiteX0" fmla="*/ 213731 w 2680157"/>
                <a:gd name="connsiteY0" fmla="*/ 0 h 186113"/>
                <a:gd name="connsiteX1" fmla="*/ 2466425 w 2680157"/>
                <a:gd name="connsiteY1" fmla="*/ 0 h 186113"/>
                <a:gd name="connsiteX2" fmla="*/ 2669798 w 2680157"/>
                <a:gd name="connsiteY2" fmla="*/ 134805 h 186113"/>
                <a:gd name="connsiteX3" fmla="*/ 2680157 w 2680157"/>
                <a:gd name="connsiteY3" fmla="*/ 186113 h 186113"/>
                <a:gd name="connsiteX4" fmla="*/ 0 w 2680157"/>
                <a:gd name="connsiteY4" fmla="*/ 186113 h 186113"/>
                <a:gd name="connsiteX5" fmla="*/ 10358 w 2680157"/>
                <a:gd name="connsiteY5" fmla="*/ 134805 h 186113"/>
                <a:gd name="connsiteX6" fmla="*/ 213731 w 2680157"/>
                <a:gd name="connsiteY6" fmla="*/ 0 h 186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0157" h="186113">
                  <a:moveTo>
                    <a:pt x="213731" y="0"/>
                  </a:moveTo>
                  <a:lnTo>
                    <a:pt x="2466425" y="0"/>
                  </a:lnTo>
                  <a:cubicBezTo>
                    <a:pt x="2557850" y="0"/>
                    <a:pt x="2636291" y="55586"/>
                    <a:pt x="2669798" y="134805"/>
                  </a:cubicBezTo>
                  <a:lnTo>
                    <a:pt x="2680157" y="186113"/>
                  </a:lnTo>
                  <a:lnTo>
                    <a:pt x="0" y="186113"/>
                  </a:lnTo>
                  <a:lnTo>
                    <a:pt x="10358" y="134805"/>
                  </a:lnTo>
                  <a:cubicBezTo>
                    <a:pt x="43865" y="55586"/>
                    <a:pt x="122307" y="0"/>
                    <a:pt x="213731"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3" name="组合 102"/>
          <p:cNvGrpSpPr/>
          <p:nvPr/>
        </p:nvGrpSpPr>
        <p:grpSpPr>
          <a:xfrm>
            <a:off x="7746112" y="1842870"/>
            <a:ext cx="2694130" cy="2120239"/>
            <a:chOff x="1694990" y="1842870"/>
            <a:chExt cx="2694130" cy="2120239"/>
          </a:xfrm>
          <a:effectLst>
            <a:outerShdw blurRad="190500" dist="63500" dir="2700000" algn="tl" rotWithShape="0">
              <a:prstClr val="black">
                <a:alpha val="25000"/>
              </a:prstClr>
            </a:outerShdw>
          </a:effectLst>
        </p:grpSpPr>
        <p:sp>
          <p:nvSpPr>
            <p:cNvPr id="104" name="圆角矩形 103"/>
            <p:cNvSpPr/>
            <p:nvPr/>
          </p:nvSpPr>
          <p:spPr>
            <a:xfrm>
              <a:off x="1694990" y="1842870"/>
              <a:ext cx="2694130" cy="2096085"/>
            </a:xfrm>
            <a:prstGeom prst="roundRect">
              <a:avLst>
                <a:gd name="adj" fmla="val 1053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TextBox 58"/>
            <p:cNvSpPr txBox="1"/>
            <p:nvPr/>
          </p:nvSpPr>
          <p:spPr>
            <a:xfrm>
              <a:off x="1749451" y="2714133"/>
              <a:ext cx="2569329" cy="701731"/>
            </a:xfrm>
            <a:prstGeom prst="rect">
              <a:avLst/>
            </a:prstGeom>
            <a:noFill/>
          </p:spPr>
          <p:txBody>
            <a:bodyPr wrap="square" rtlCol="0">
              <a:spAutoFit/>
            </a:bodyPr>
            <a:lstStyle/>
            <a:p>
              <a:pPr algn="just">
                <a:lnSpc>
                  <a:spcPct val="110000"/>
                </a:lnSpc>
              </a:pPr>
              <a:r>
                <a:rPr lang="zh-CN" altLang="en-US" sz="1200" dirty="0">
                  <a:solidFill>
                    <a:srgbClr val="252C35"/>
                  </a:solidFill>
                  <a:latin typeface="微软雅黑" panose="020B0503020204020204" pitchFamily="34" charset="-122"/>
                  <a:ea typeface="微软雅黑" panose="020B0503020204020204" pitchFamily="34" charset="-122"/>
                </a:rPr>
                <a:t>在其位谋其政，在新岗位上努力为部门工作成绩提升到一个新的层次，将自身的能力提升到一个新的层次。</a:t>
              </a:r>
              <a:endParaRPr lang="zh-CN" altLang="en-US" sz="1200" dirty="0">
                <a:solidFill>
                  <a:srgbClr val="252C35"/>
                </a:solidFill>
                <a:latin typeface="微软雅黑" panose="020B0503020204020204" pitchFamily="34" charset="-122"/>
                <a:ea typeface="微软雅黑" panose="020B0503020204020204" pitchFamily="34" charset="-122"/>
              </a:endParaRPr>
            </a:p>
          </p:txBody>
        </p:sp>
        <p:sp>
          <p:nvSpPr>
            <p:cNvPr id="106" name="TextBox 59"/>
            <p:cNvSpPr txBox="1"/>
            <p:nvPr/>
          </p:nvSpPr>
          <p:spPr>
            <a:xfrm>
              <a:off x="1754387" y="2285284"/>
              <a:ext cx="1326437" cy="407291"/>
            </a:xfrm>
            <a:prstGeom prst="rect">
              <a:avLst/>
            </a:prstGeom>
            <a:noFill/>
          </p:spPr>
          <p:txBody>
            <a:bodyPr wrap="square" rtlCol="0">
              <a:spAutoFit/>
            </a:bodyPr>
            <a:lstStyle/>
            <a:p>
              <a:pPr>
                <a:lnSpc>
                  <a:spcPct val="110000"/>
                </a:lnSpc>
              </a:pPr>
              <a:r>
                <a:rPr lang="zh-CN" altLang="en-US" sz="2000" b="1" dirty="0">
                  <a:solidFill>
                    <a:srgbClr val="252C35"/>
                  </a:solidFill>
                  <a:latin typeface="微软雅黑" panose="020B0503020204020204" pitchFamily="34" charset="-122"/>
                  <a:ea typeface="微软雅黑" panose="020B0503020204020204" pitchFamily="34" charset="-122"/>
                </a:rPr>
                <a:t>积极进取</a:t>
              </a:r>
              <a:endParaRPr lang="zh-CN" altLang="en-US" sz="2000" b="1" dirty="0">
                <a:solidFill>
                  <a:srgbClr val="252C35"/>
                </a:solidFill>
                <a:latin typeface="微软雅黑" panose="020B0503020204020204" pitchFamily="34" charset="-122"/>
                <a:ea typeface="微软雅黑" panose="020B0503020204020204" pitchFamily="34" charset="-122"/>
              </a:endParaRPr>
            </a:p>
          </p:txBody>
        </p:sp>
        <p:sp>
          <p:nvSpPr>
            <p:cNvPr id="107" name="TextBox 59"/>
            <p:cNvSpPr txBox="1"/>
            <p:nvPr/>
          </p:nvSpPr>
          <p:spPr>
            <a:xfrm>
              <a:off x="3697765" y="3379359"/>
              <a:ext cx="663219" cy="583750"/>
            </a:xfrm>
            <a:prstGeom prst="rect">
              <a:avLst/>
            </a:prstGeom>
            <a:noFill/>
          </p:spPr>
          <p:txBody>
            <a:bodyPr wrap="square" rtlCol="0">
              <a:spAutoFit/>
            </a:bodyPr>
            <a:lstStyle/>
            <a:p>
              <a:pPr>
                <a:lnSpc>
                  <a:spcPct val="110000"/>
                </a:lnSpc>
              </a:pPr>
              <a:r>
                <a:rPr lang="en-US" altLang="zh-CN" sz="3200" i="1" dirty="0" smtClean="0">
                  <a:solidFill>
                    <a:srgbClr val="B72B2A"/>
                  </a:solidFill>
                  <a:latin typeface="Impact" panose="020B0806030902050204" pitchFamily="34" charset="0"/>
                  <a:ea typeface="微软雅黑" panose="020B0503020204020204" pitchFamily="34" charset="-122"/>
                </a:rPr>
                <a:t>02</a:t>
              </a:r>
              <a:endParaRPr lang="zh-CN" altLang="en-US" sz="3200" i="1" dirty="0">
                <a:solidFill>
                  <a:srgbClr val="B72B2A"/>
                </a:solidFill>
                <a:latin typeface="Impact" panose="020B0806030902050204" pitchFamily="34" charset="0"/>
                <a:ea typeface="微软雅黑" panose="020B0503020204020204" pitchFamily="34" charset="-122"/>
              </a:endParaRPr>
            </a:p>
          </p:txBody>
        </p:sp>
        <p:sp>
          <p:nvSpPr>
            <p:cNvPr id="108" name="任意多边形 107"/>
            <p:cNvSpPr/>
            <p:nvPr/>
          </p:nvSpPr>
          <p:spPr>
            <a:xfrm>
              <a:off x="1701978" y="1842870"/>
              <a:ext cx="2680157" cy="186113"/>
            </a:xfrm>
            <a:custGeom>
              <a:avLst/>
              <a:gdLst>
                <a:gd name="connsiteX0" fmla="*/ 213731 w 2680157"/>
                <a:gd name="connsiteY0" fmla="*/ 0 h 186113"/>
                <a:gd name="connsiteX1" fmla="*/ 2466425 w 2680157"/>
                <a:gd name="connsiteY1" fmla="*/ 0 h 186113"/>
                <a:gd name="connsiteX2" fmla="*/ 2669798 w 2680157"/>
                <a:gd name="connsiteY2" fmla="*/ 134805 h 186113"/>
                <a:gd name="connsiteX3" fmla="*/ 2680157 w 2680157"/>
                <a:gd name="connsiteY3" fmla="*/ 186113 h 186113"/>
                <a:gd name="connsiteX4" fmla="*/ 0 w 2680157"/>
                <a:gd name="connsiteY4" fmla="*/ 186113 h 186113"/>
                <a:gd name="connsiteX5" fmla="*/ 10358 w 2680157"/>
                <a:gd name="connsiteY5" fmla="*/ 134805 h 186113"/>
                <a:gd name="connsiteX6" fmla="*/ 213731 w 2680157"/>
                <a:gd name="connsiteY6" fmla="*/ 0 h 186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80157" h="186113">
                  <a:moveTo>
                    <a:pt x="213731" y="0"/>
                  </a:moveTo>
                  <a:lnTo>
                    <a:pt x="2466425" y="0"/>
                  </a:lnTo>
                  <a:cubicBezTo>
                    <a:pt x="2557850" y="0"/>
                    <a:pt x="2636291" y="55586"/>
                    <a:pt x="2669798" y="134805"/>
                  </a:cubicBezTo>
                  <a:lnTo>
                    <a:pt x="2680157" y="186113"/>
                  </a:lnTo>
                  <a:lnTo>
                    <a:pt x="0" y="186113"/>
                  </a:lnTo>
                  <a:lnTo>
                    <a:pt x="10358" y="134805"/>
                  </a:lnTo>
                  <a:cubicBezTo>
                    <a:pt x="43865" y="55586"/>
                    <a:pt x="122307" y="0"/>
                    <a:pt x="213731"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1707938" y="1842870"/>
            <a:ext cx="2694130" cy="2110694"/>
            <a:chOff x="1707938" y="1842870"/>
            <a:chExt cx="2694130" cy="2110694"/>
          </a:xfrm>
          <a:effectLst>
            <a:outerShdw blurRad="190500" dist="63500" dir="2700000" algn="tl" rotWithShape="0">
              <a:prstClr val="black">
                <a:alpha val="25000"/>
              </a:prstClr>
            </a:outerShdw>
          </a:effectLst>
        </p:grpSpPr>
        <p:sp>
          <p:nvSpPr>
            <p:cNvPr id="2" name="圆角矩形 1"/>
            <p:cNvSpPr/>
            <p:nvPr/>
          </p:nvSpPr>
          <p:spPr>
            <a:xfrm>
              <a:off x="1707938" y="1842870"/>
              <a:ext cx="2694130" cy="2096085"/>
            </a:xfrm>
            <a:prstGeom prst="roundRect">
              <a:avLst>
                <a:gd name="adj" fmla="val 10530"/>
              </a:avLst>
            </a:prstGeom>
            <a:blipFill dpi="0" rotWithShape="1">
              <a:blip r:embed="rId1">
                <a:extLst>
                  <a:ext uri="{28A0092B-C50C-407E-A947-70E740481C1C}">
                    <a14:useLocalDpi xmlns:a14="http://schemas.microsoft.com/office/drawing/2010/main" val="0"/>
                  </a:ext>
                </a:extLst>
              </a:blip>
              <a:srcRect/>
              <a:stretch>
                <a:fillRect l="-8718" r="-87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任意多边形 128"/>
            <p:cNvSpPr/>
            <p:nvPr/>
          </p:nvSpPr>
          <p:spPr>
            <a:xfrm>
              <a:off x="1707938" y="2890912"/>
              <a:ext cx="2694130" cy="1062652"/>
            </a:xfrm>
            <a:custGeom>
              <a:avLst/>
              <a:gdLst>
                <a:gd name="connsiteX0" fmla="*/ 0 w 2694130"/>
                <a:gd name="connsiteY0" fmla="*/ 0 h 1062652"/>
                <a:gd name="connsiteX1" fmla="*/ 2694130 w 2694130"/>
                <a:gd name="connsiteY1" fmla="*/ 0 h 1062652"/>
                <a:gd name="connsiteX2" fmla="*/ 2694130 w 2694130"/>
                <a:gd name="connsiteY2" fmla="*/ 841934 h 1062652"/>
                <a:gd name="connsiteX3" fmla="*/ 2473412 w 2694130"/>
                <a:gd name="connsiteY3" fmla="*/ 1062652 h 1062652"/>
                <a:gd name="connsiteX4" fmla="*/ 220718 w 2694130"/>
                <a:gd name="connsiteY4" fmla="*/ 1062652 h 1062652"/>
                <a:gd name="connsiteX5" fmla="*/ 0 w 2694130"/>
                <a:gd name="connsiteY5" fmla="*/ 841934 h 1062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4130" h="1062652">
                  <a:moveTo>
                    <a:pt x="0" y="0"/>
                  </a:moveTo>
                  <a:lnTo>
                    <a:pt x="2694130" y="0"/>
                  </a:lnTo>
                  <a:lnTo>
                    <a:pt x="2694130" y="841934"/>
                  </a:lnTo>
                  <a:cubicBezTo>
                    <a:pt x="2694130" y="963833"/>
                    <a:pt x="2595311" y="1062652"/>
                    <a:pt x="2473412" y="1062652"/>
                  </a:cubicBezTo>
                  <a:lnTo>
                    <a:pt x="220718" y="1062652"/>
                  </a:lnTo>
                  <a:cubicBezTo>
                    <a:pt x="98819" y="1062652"/>
                    <a:pt x="0" y="963833"/>
                    <a:pt x="0" y="841934"/>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TextBox 55"/>
            <p:cNvSpPr txBox="1"/>
            <p:nvPr/>
          </p:nvSpPr>
          <p:spPr>
            <a:xfrm>
              <a:off x="1777587" y="3176184"/>
              <a:ext cx="2257189" cy="377016"/>
            </a:xfrm>
            <a:prstGeom prst="rect">
              <a:avLst/>
            </a:prstGeom>
            <a:noFill/>
          </p:spPr>
          <p:txBody>
            <a:bodyPr wrap="square" lIns="68571" tIns="34285" rIns="68571" bIns="34285" rtlCol="0">
              <a:spAutoFit/>
            </a:bodyPr>
            <a:lstStyle/>
            <a:p>
              <a:r>
                <a:rPr lang="zh-CN" altLang="en-US" sz="2000" b="1" dirty="0" smtClean="0">
                  <a:solidFill>
                    <a:srgbClr val="B72B2A"/>
                  </a:solidFill>
                  <a:latin typeface="Aparajita" panose="020B0604020202020204" pitchFamily="34" charset="0"/>
                  <a:ea typeface="微软雅黑" panose="020B0503020204020204" pitchFamily="34" charset="-122"/>
                  <a:cs typeface="Aparajita" panose="020B0604020202020204" pitchFamily="34" charset="0"/>
                </a:rPr>
                <a:t>未来工作思路</a:t>
              </a:r>
              <a:endPar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130" name="TextBox 55"/>
            <p:cNvSpPr txBox="1"/>
            <p:nvPr/>
          </p:nvSpPr>
          <p:spPr>
            <a:xfrm>
              <a:off x="1769647" y="3516026"/>
              <a:ext cx="2551009" cy="269294"/>
            </a:xfrm>
            <a:prstGeom prst="rect">
              <a:avLst/>
            </a:prstGeom>
            <a:noFill/>
          </p:spPr>
          <p:txBody>
            <a:bodyPr wrap="square" lIns="68571" tIns="34285" rIns="68571" bIns="34285" rtlCol="0">
              <a:spAutoFit/>
            </a:bodyPr>
            <a:lstStyle/>
            <a:p>
              <a:r>
                <a:rPr lang="en-US" altLang="zh-CN" sz="1300" b="1" dirty="0">
                  <a:solidFill>
                    <a:srgbClr val="222B34"/>
                  </a:solidFill>
                  <a:latin typeface="Aparajita" panose="020B0604020202020204" pitchFamily="34" charset="0"/>
                  <a:ea typeface="微软雅黑" panose="020B0503020204020204" pitchFamily="34" charset="-122"/>
                  <a:cs typeface="Aparajita" panose="020B0604020202020204" pitchFamily="34" charset="0"/>
                </a:rPr>
                <a:t>Thoughts on Future Work</a:t>
              </a:r>
              <a:endParaRPr lang="zh-CN" altLang="en-US" sz="1300" b="1" dirty="0">
                <a:solidFill>
                  <a:srgbClr val="222B34"/>
                </a:solidFill>
                <a:latin typeface="Aparajita" panose="020B0604020202020204" pitchFamily="34" charset="0"/>
                <a:ea typeface="微软雅黑" panose="020B0503020204020204" pitchFamily="34" charset="-122"/>
                <a:cs typeface="Aparajita" panose="020B0604020202020204" pitchFamily="34" charset="0"/>
              </a:endParaRPr>
            </a:p>
          </p:txBody>
        </p:sp>
        <p:grpSp>
          <p:nvGrpSpPr>
            <p:cNvPr id="47" name="组合 46"/>
            <p:cNvGrpSpPr/>
            <p:nvPr/>
          </p:nvGrpSpPr>
          <p:grpSpPr>
            <a:xfrm>
              <a:off x="3705544" y="3259726"/>
              <a:ext cx="408485" cy="409146"/>
              <a:chOff x="627601" y="1431025"/>
              <a:chExt cx="981075" cy="982663"/>
            </a:xfrm>
          </p:grpSpPr>
          <p:sp>
            <p:nvSpPr>
              <p:cNvPr id="48" name="Oval 11"/>
              <p:cNvSpPr>
                <a:spLocks noChangeArrowheads="1"/>
              </p:cNvSpPr>
              <p:nvPr/>
            </p:nvSpPr>
            <p:spPr bwMode="auto">
              <a:xfrm>
                <a:off x="627601" y="1431025"/>
                <a:ext cx="981075" cy="982663"/>
              </a:xfrm>
              <a:prstGeom prst="ellipse">
                <a:avLst/>
              </a:prstGeom>
              <a:solidFill>
                <a:srgbClr val="313036"/>
              </a:solidFill>
              <a:ln w="7938" cap="flat">
                <a:noFill/>
                <a:prstDash val="solid"/>
                <a:miter lim="800000"/>
              </a:ln>
            </p:spPr>
            <p:txBody>
              <a:bodyPr vert="horz" wrap="square" lIns="91440" tIns="45720" rIns="91440" bIns="45720" numCol="1" anchor="t" anchorCtr="0" compatLnSpc="1"/>
              <a:lstStyle/>
              <a:p>
                <a:endParaRPr lang="zh-CN" altLang="en-US"/>
              </a:p>
            </p:txBody>
          </p:sp>
          <p:grpSp>
            <p:nvGrpSpPr>
              <p:cNvPr id="49" name="组合 48"/>
              <p:cNvGrpSpPr/>
              <p:nvPr/>
            </p:nvGrpSpPr>
            <p:grpSpPr>
              <a:xfrm>
                <a:off x="933988" y="1645337"/>
                <a:ext cx="368300" cy="554038"/>
                <a:chOff x="1111250" y="1435100"/>
                <a:chExt cx="368300" cy="554038"/>
              </a:xfrm>
            </p:grpSpPr>
            <p:sp>
              <p:nvSpPr>
                <p:cNvPr id="50" name="Freeform 12"/>
                <p:cNvSpPr/>
                <p:nvPr/>
              </p:nvSpPr>
              <p:spPr bwMode="auto">
                <a:xfrm>
                  <a:off x="1208088" y="1849438"/>
                  <a:ext cx="174625" cy="36513"/>
                </a:xfrm>
                <a:custGeom>
                  <a:avLst/>
                  <a:gdLst>
                    <a:gd name="T0" fmla="*/ 432 w 483"/>
                    <a:gd name="T1" fmla="*/ 0 h 102"/>
                    <a:gd name="T2" fmla="*/ 52 w 483"/>
                    <a:gd name="T3" fmla="*/ 0 h 102"/>
                    <a:gd name="T4" fmla="*/ 0 w 483"/>
                    <a:gd name="T5" fmla="*/ 51 h 102"/>
                    <a:gd name="T6" fmla="*/ 52 w 483"/>
                    <a:gd name="T7" fmla="*/ 102 h 102"/>
                    <a:gd name="T8" fmla="*/ 432 w 483"/>
                    <a:gd name="T9" fmla="*/ 102 h 102"/>
                    <a:gd name="T10" fmla="*/ 483 w 483"/>
                    <a:gd name="T11" fmla="*/ 51 h 102"/>
                    <a:gd name="T12" fmla="*/ 432 w 483"/>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483" h="102">
                      <a:moveTo>
                        <a:pt x="432" y="0"/>
                      </a:moveTo>
                      <a:lnTo>
                        <a:pt x="52" y="0"/>
                      </a:lnTo>
                      <a:cubicBezTo>
                        <a:pt x="23" y="0"/>
                        <a:pt x="0" y="23"/>
                        <a:pt x="0" y="51"/>
                      </a:cubicBezTo>
                      <a:cubicBezTo>
                        <a:pt x="0" y="79"/>
                        <a:pt x="23" y="102"/>
                        <a:pt x="52" y="102"/>
                      </a:cubicBezTo>
                      <a:lnTo>
                        <a:pt x="432" y="102"/>
                      </a:lnTo>
                      <a:cubicBezTo>
                        <a:pt x="460" y="102"/>
                        <a:pt x="483" y="79"/>
                        <a:pt x="483" y="51"/>
                      </a:cubicBezTo>
                      <a:cubicBezTo>
                        <a:pt x="483" y="23"/>
                        <a:pt x="460" y="0"/>
                        <a:pt x="432"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1" name="Freeform 13"/>
                <p:cNvSpPr/>
                <p:nvPr/>
              </p:nvSpPr>
              <p:spPr bwMode="auto">
                <a:xfrm>
                  <a:off x="1217613" y="1914525"/>
                  <a:ext cx="155575" cy="74613"/>
                </a:xfrm>
                <a:custGeom>
                  <a:avLst/>
                  <a:gdLst>
                    <a:gd name="T0" fmla="*/ 116 w 431"/>
                    <a:gd name="T1" fmla="*/ 123 h 208"/>
                    <a:gd name="T2" fmla="*/ 116 w 431"/>
                    <a:gd name="T3" fmla="*/ 151 h 208"/>
                    <a:gd name="T4" fmla="*/ 173 w 431"/>
                    <a:gd name="T5" fmla="*/ 208 h 208"/>
                    <a:gd name="T6" fmla="*/ 258 w 431"/>
                    <a:gd name="T7" fmla="*/ 208 h 208"/>
                    <a:gd name="T8" fmla="*/ 315 w 431"/>
                    <a:gd name="T9" fmla="*/ 151 h 208"/>
                    <a:gd name="T10" fmla="*/ 315 w 431"/>
                    <a:gd name="T11" fmla="*/ 123 h 208"/>
                    <a:gd name="T12" fmla="*/ 431 w 431"/>
                    <a:gd name="T13" fmla="*/ 0 h 208"/>
                    <a:gd name="T14" fmla="*/ 0 w 431"/>
                    <a:gd name="T15" fmla="*/ 0 h 208"/>
                    <a:gd name="T16" fmla="*/ 116 w 431"/>
                    <a:gd name="T17" fmla="*/ 123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1" h="208">
                      <a:moveTo>
                        <a:pt x="116" y="123"/>
                      </a:moveTo>
                      <a:lnTo>
                        <a:pt x="116" y="151"/>
                      </a:lnTo>
                      <a:cubicBezTo>
                        <a:pt x="116" y="183"/>
                        <a:pt x="141" y="208"/>
                        <a:pt x="173" y="208"/>
                      </a:cubicBezTo>
                      <a:lnTo>
                        <a:pt x="258" y="208"/>
                      </a:lnTo>
                      <a:cubicBezTo>
                        <a:pt x="290" y="208"/>
                        <a:pt x="315" y="183"/>
                        <a:pt x="315" y="151"/>
                      </a:cubicBezTo>
                      <a:lnTo>
                        <a:pt x="315" y="123"/>
                      </a:lnTo>
                      <a:cubicBezTo>
                        <a:pt x="380" y="119"/>
                        <a:pt x="431" y="65"/>
                        <a:pt x="431" y="0"/>
                      </a:cubicBezTo>
                      <a:lnTo>
                        <a:pt x="0" y="0"/>
                      </a:lnTo>
                      <a:cubicBezTo>
                        <a:pt x="0" y="65"/>
                        <a:pt x="51" y="119"/>
                        <a:pt x="116" y="12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52" name="Freeform 14"/>
                <p:cNvSpPr>
                  <a:spLocks noEditPoints="1"/>
                </p:cNvSpPr>
                <p:nvPr/>
              </p:nvSpPr>
              <p:spPr bwMode="auto">
                <a:xfrm>
                  <a:off x="1111250" y="1435100"/>
                  <a:ext cx="368300" cy="387350"/>
                </a:xfrm>
                <a:custGeom>
                  <a:avLst/>
                  <a:gdLst>
                    <a:gd name="T0" fmla="*/ 514 w 1027"/>
                    <a:gd name="T1" fmla="*/ 0 h 1076"/>
                    <a:gd name="T2" fmla="*/ 0 w 1027"/>
                    <a:gd name="T3" fmla="*/ 513 h 1076"/>
                    <a:gd name="T4" fmla="*/ 110 w 1027"/>
                    <a:gd name="T5" fmla="*/ 830 h 1076"/>
                    <a:gd name="T6" fmla="*/ 278 w 1027"/>
                    <a:gd name="T7" fmla="*/ 1076 h 1076"/>
                    <a:gd name="T8" fmla="*/ 749 w 1027"/>
                    <a:gd name="T9" fmla="*/ 1076 h 1076"/>
                    <a:gd name="T10" fmla="*/ 917 w 1027"/>
                    <a:gd name="T11" fmla="*/ 830 h 1076"/>
                    <a:gd name="T12" fmla="*/ 1027 w 1027"/>
                    <a:gd name="T13" fmla="*/ 513 h 1076"/>
                    <a:gd name="T14" fmla="*/ 514 w 1027"/>
                    <a:gd name="T15" fmla="*/ 0 h 1076"/>
                    <a:gd name="T16" fmla="*/ 514 w 1027"/>
                    <a:gd name="T17" fmla="*/ 178 h 1076"/>
                    <a:gd name="T18" fmla="*/ 514 w 1027"/>
                    <a:gd name="T19" fmla="*/ 178 h 1076"/>
                    <a:gd name="T20" fmla="*/ 184 w 1027"/>
                    <a:gd name="T21" fmla="*/ 509 h 1076"/>
                    <a:gd name="T22" fmla="*/ 133 w 1027"/>
                    <a:gd name="T23" fmla="*/ 560 h 1076"/>
                    <a:gd name="T24" fmla="*/ 81 w 1027"/>
                    <a:gd name="T25" fmla="*/ 509 h 1076"/>
                    <a:gd name="T26" fmla="*/ 514 w 1027"/>
                    <a:gd name="T27" fmla="*/ 76 h 1076"/>
                    <a:gd name="T28" fmla="*/ 566 w 1027"/>
                    <a:gd name="T29" fmla="*/ 127 h 1076"/>
                    <a:gd name="T30" fmla="*/ 514 w 1027"/>
                    <a:gd name="T31" fmla="*/ 178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7" h="1076">
                      <a:moveTo>
                        <a:pt x="514" y="0"/>
                      </a:moveTo>
                      <a:cubicBezTo>
                        <a:pt x="230" y="0"/>
                        <a:pt x="0" y="230"/>
                        <a:pt x="0" y="513"/>
                      </a:cubicBezTo>
                      <a:cubicBezTo>
                        <a:pt x="0" y="633"/>
                        <a:pt x="41" y="743"/>
                        <a:pt x="110" y="830"/>
                      </a:cubicBezTo>
                      <a:cubicBezTo>
                        <a:pt x="171" y="907"/>
                        <a:pt x="228" y="992"/>
                        <a:pt x="278" y="1076"/>
                      </a:cubicBezTo>
                      <a:lnTo>
                        <a:pt x="749" y="1076"/>
                      </a:lnTo>
                      <a:cubicBezTo>
                        <a:pt x="799" y="991"/>
                        <a:pt x="856" y="908"/>
                        <a:pt x="917" y="830"/>
                      </a:cubicBezTo>
                      <a:cubicBezTo>
                        <a:pt x="986" y="743"/>
                        <a:pt x="1027" y="633"/>
                        <a:pt x="1027" y="513"/>
                      </a:cubicBezTo>
                      <a:cubicBezTo>
                        <a:pt x="1027" y="230"/>
                        <a:pt x="797" y="0"/>
                        <a:pt x="514" y="0"/>
                      </a:cubicBezTo>
                      <a:close/>
                      <a:moveTo>
                        <a:pt x="514" y="178"/>
                      </a:moveTo>
                      <a:lnTo>
                        <a:pt x="514" y="178"/>
                      </a:lnTo>
                      <a:cubicBezTo>
                        <a:pt x="332" y="178"/>
                        <a:pt x="184" y="326"/>
                        <a:pt x="184" y="509"/>
                      </a:cubicBezTo>
                      <a:cubicBezTo>
                        <a:pt x="184" y="537"/>
                        <a:pt x="161" y="560"/>
                        <a:pt x="133" y="560"/>
                      </a:cubicBezTo>
                      <a:cubicBezTo>
                        <a:pt x="104" y="560"/>
                        <a:pt x="81" y="537"/>
                        <a:pt x="81" y="509"/>
                      </a:cubicBezTo>
                      <a:cubicBezTo>
                        <a:pt x="81" y="270"/>
                        <a:pt x="276" y="76"/>
                        <a:pt x="514" y="76"/>
                      </a:cubicBezTo>
                      <a:cubicBezTo>
                        <a:pt x="543" y="76"/>
                        <a:pt x="566" y="99"/>
                        <a:pt x="566" y="127"/>
                      </a:cubicBezTo>
                      <a:cubicBezTo>
                        <a:pt x="566" y="155"/>
                        <a:pt x="543" y="178"/>
                        <a:pt x="514" y="17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grpSp>
      <p:grpSp>
        <p:nvGrpSpPr>
          <p:cNvPr id="53" name="组合 52"/>
          <p:cNvGrpSpPr/>
          <p:nvPr/>
        </p:nvGrpSpPr>
        <p:grpSpPr>
          <a:xfrm>
            <a:off x="566357" y="544115"/>
            <a:ext cx="945318" cy="866982"/>
            <a:chOff x="827849" y="781760"/>
            <a:chExt cx="2346062" cy="2151650"/>
          </a:xfrm>
        </p:grpSpPr>
        <p:sp>
          <p:nvSpPr>
            <p:cNvPr id="54" name="任意多边形 53"/>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5" name="任意多边形 54"/>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56" name="组合 55"/>
            <p:cNvGrpSpPr/>
            <p:nvPr/>
          </p:nvGrpSpPr>
          <p:grpSpPr>
            <a:xfrm>
              <a:off x="828891" y="839449"/>
              <a:ext cx="2345020" cy="2023672"/>
              <a:chOff x="1193811" y="839449"/>
              <a:chExt cx="2345020" cy="2023672"/>
            </a:xfrm>
          </p:grpSpPr>
          <p:sp>
            <p:nvSpPr>
              <p:cNvPr id="57" name="圆角矩形 56"/>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8"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04</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59"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60" name="TextBox 55"/>
          <p:cNvSpPr txBox="1"/>
          <p:nvPr/>
        </p:nvSpPr>
        <p:spPr>
          <a:xfrm>
            <a:off x="1823475" y="345644"/>
            <a:ext cx="3638862"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总体指导思想</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61" name="TextBox 55"/>
          <p:cNvSpPr txBox="1"/>
          <p:nvPr/>
        </p:nvSpPr>
        <p:spPr>
          <a:xfrm>
            <a:off x="4662475"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750"/>
                                            <p:tgtEl>
                                              <p:spTgt spid="60"/>
                                            </p:tgtEl>
                                          </p:cBhvr>
                                        </p:animEffect>
                                        <p:anim calcmode="lin" valueType="num">
                                          <p:cBhvr>
                                            <p:cTn id="8" dur="750" fill="hold"/>
                                            <p:tgtEl>
                                              <p:spTgt spid="60"/>
                                            </p:tgtEl>
                                            <p:attrNameLst>
                                              <p:attrName>ppt_x</p:attrName>
                                            </p:attrNameLst>
                                          </p:cBhvr>
                                          <p:tavLst>
                                            <p:tav tm="0">
                                              <p:val>
                                                <p:strVal val="#ppt_x"/>
                                              </p:val>
                                            </p:tav>
                                            <p:tav tm="100000">
                                              <p:val>
                                                <p:strVal val="#ppt_x"/>
                                              </p:val>
                                            </p:tav>
                                          </p:tavLst>
                                        </p:anim>
                                        <p:anim calcmode="lin" valueType="num">
                                          <p:cBhvr>
                                            <p:cTn id="9" dur="750" fill="hold"/>
                                            <p:tgtEl>
                                              <p:spTgt spid="6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750"/>
                                            <p:tgtEl>
                                              <p:spTgt spid="61"/>
                                            </p:tgtEl>
                                          </p:cBhvr>
                                        </p:animEffect>
                                        <p:anim calcmode="lin" valueType="num">
                                          <p:cBhvr>
                                            <p:cTn id="13" dur="750" fill="hold"/>
                                            <p:tgtEl>
                                              <p:spTgt spid="61"/>
                                            </p:tgtEl>
                                            <p:attrNameLst>
                                              <p:attrName>ppt_x</p:attrName>
                                            </p:attrNameLst>
                                          </p:cBhvr>
                                          <p:tavLst>
                                            <p:tav tm="0">
                                              <p:val>
                                                <p:strVal val="#ppt_x"/>
                                              </p:val>
                                            </p:tav>
                                            <p:tav tm="100000">
                                              <p:val>
                                                <p:strVal val="#ppt_x"/>
                                              </p:val>
                                            </p:tav>
                                          </p:tavLst>
                                        </p:anim>
                                        <p:anim calcmode="lin" valueType="num">
                                          <p:cBhvr>
                                            <p:cTn id="14" dur="750" fill="hold"/>
                                            <p:tgtEl>
                                              <p:spTgt spid="61"/>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14:bounceEnd="40000">
                                          <p:cBhvr additive="base">
                                            <p:cTn id="17" dur="1000" fill="hold"/>
                                            <p:tgtEl>
                                              <p:spTgt spid="53"/>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53"/>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97"/>
                                            </p:tgtEl>
                                            <p:attrNameLst>
                                              <p:attrName>style.visibility</p:attrName>
                                            </p:attrNameLst>
                                          </p:cBhvr>
                                          <p:to>
                                            <p:strVal val="visible"/>
                                          </p:to>
                                        </p:set>
                                        <p:anim calcmode="lin" valueType="num">
                                          <p:cBhvr additive="base">
                                            <p:cTn id="28" dur="500" fill="hold"/>
                                            <p:tgtEl>
                                              <p:spTgt spid="97"/>
                                            </p:tgtEl>
                                            <p:attrNameLst>
                                              <p:attrName>ppt_x</p:attrName>
                                            </p:attrNameLst>
                                          </p:cBhvr>
                                          <p:tavLst>
                                            <p:tav tm="0">
                                              <p:val>
                                                <p:strVal val="1+#ppt_w/2"/>
                                              </p:val>
                                            </p:tav>
                                            <p:tav tm="100000">
                                              <p:val>
                                                <p:strVal val="#ppt_x"/>
                                              </p:val>
                                            </p:tav>
                                          </p:tavLst>
                                        </p:anim>
                                        <p:anim calcmode="lin" valueType="num">
                                          <p:cBhvr additive="base">
                                            <p:cTn id="29" dur="500" fill="hold"/>
                                            <p:tgtEl>
                                              <p:spTgt spid="97"/>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103"/>
                                            </p:tgtEl>
                                            <p:attrNameLst>
                                              <p:attrName>style.visibility</p:attrName>
                                            </p:attrNameLst>
                                          </p:cBhvr>
                                          <p:to>
                                            <p:strVal val="visible"/>
                                          </p:to>
                                        </p:set>
                                        <p:anim calcmode="lin" valueType="num">
                                          <p:cBhvr additive="base">
                                            <p:cTn id="33" dur="500" fill="hold"/>
                                            <p:tgtEl>
                                              <p:spTgt spid="103"/>
                                            </p:tgtEl>
                                            <p:attrNameLst>
                                              <p:attrName>ppt_x</p:attrName>
                                            </p:attrNameLst>
                                          </p:cBhvr>
                                          <p:tavLst>
                                            <p:tav tm="0">
                                              <p:val>
                                                <p:strVal val="1+#ppt_w/2"/>
                                              </p:val>
                                            </p:tav>
                                            <p:tav tm="100000">
                                              <p:val>
                                                <p:strVal val="#ppt_x"/>
                                              </p:val>
                                            </p:tav>
                                          </p:tavLst>
                                        </p:anim>
                                        <p:anim calcmode="lin" valueType="num">
                                          <p:cBhvr additive="base">
                                            <p:cTn id="34" dur="500" fill="hold"/>
                                            <p:tgtEl>
                                              <p:spTgt spid="103"/>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2" fill="hold" nodeType="afterEffect">
                                      <p:stCondLst>
                                        <p:cond delay="0"/>
                                      </p:stCondLst>
                                      <p:childTnLst>
                                        <p:set>
                                          <p:cBhvr>
                                            <p:cTn id="37" dur="1" fill="hold">
                                              <p:stCondLst>
                                                <p:cond delay="0"/>
                                              </p:stCondLst>
                                            </p:cTn>
                                            <p:tgtEl>
                                              <p:spTgt spid="109"/>
                                            </p:tgtEl>
                                            <p:attrNameLst>
                                              <p:attrName>style.visibility</p:attrName>
                                            </p:attrNameLst>
                                          </p:cBhvr>
                                          <p:to>
                                            <p:strVal val="visible"/>
                                          </p:to>
                                        </p:set>
                                        <p:anim calcmode="lin" valueType="num">
                                          <p:cBhvr additive="base">
                                            <p:cTn id="38" dur="500" fill="hold"/>
                                            <p:tgtEl>
                                              <p:spTgt spid="109"/>
                                            </p:tgtEl>
                                            <p:attrNameLst>
                                              <p:attrName>ppt_x</p:attrName>
                                            </p:attrNameLst>
                                          </p:cBhvr>
                                          <p:tavLst>
                                            <p:tav tm="0">
                                              <p:val>
                                                <p:strVal val="1+#ppt_w/2"/>
                                              </p:val>
                                            </p:tav>
                                            <p:tav tm="100000">
                                              <p:val>
                                                <p:strVal val="#ppt_x"/>
                                              </p:val>
                                            </p:tav>
                                          </p:tavLst>
                                        </p:anim>
                                        <p:anim calcmode="lin" valueType="num">
                                          <p:cBhvr additive="base">
                                            <p:cTn id="39" dur="500" fill="hold"/>
                                            <p:tgtEl>
                                              <p:spTgt spid="109"/>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2" fill="hold" nodeType="afterEffect">
                                      <p:stCondLst>
                                        <p:cond delay="0"/>
                                      </p:stCondLst>
                                      <p:childTnLst>
                                        <p:set>
                                          <p:cBhvr>
                                            <p:cTn id="42" dur="1" fill="hold">
                                              <p:stCondLst>
                                                <p:cond delay="0"/>
                                              </p:stCondLst>
                                            </p:cTn>
                                            <p:tgtEl>
                                              <p:spTgt spid="115"/>
                                            </p:tgtEl>
                                            <p:attrNameLst>
                                              <p:attrName>style.visibility</p:attrName>
                                            </p:attrNameLst>
                                          </p:cBhvr>
                                          <p:to>
                                            <p:strVal val="visible"/>
                                          </p:to>
                                        </p:set>
                                        <p:anim calcmode="lin" valueType="num">
                                          <p:cBhvr additive="base">
                                            <p:cTn id="43" dur="500" fill="hold"/>
                                            <p:tgtEl>
                                              <p:spTgt spid="115"/>
                                            </p:tgtEl>
                                            <p:attrNameLst>
                                              <p:attrName>ppt_x</p:attrName>
                                            </p:attrNameLst>
                                          </p:cBhvr>
                                          <p:tavLst>
                                            <p:tav tm="0">
                                              <p:val>
                                                <p:strVal val="1+#ppt_w/2"/>
                                              </p:val>
                                            </p:tav>
                                            <p:tav tm="100000">
                                              <p:val>
                                                <p:strVal val="#ppt_x"/>
                                              </p:val>
                                            </p:tav>
                                          </p:tavLst>
                                        </p:anim>
                                        <p:anim calcmode="lin" valueType="num">
                                          <p:cBhvr additive="base">
                                            <p:cTn id="44" dur="500" fill="hold"/>
                                            <p:tgtEl>
                                              <p:spTgt spid="115"/>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2" fill="hold" nodeType="afterEffect">
                                      <p:stCondLst>
                                        <p:cond delay="0"/>
                                      </p:stCondLst>
                                      <p:childTnLst>
                                        <p:set>
                                          <p:cBhvr>
                                            <p:cTn id="47" dur="1" fill="hold">
                                              <p:stCondLst>
                                                <p:cond delay="0"/>
                                              </p:stCondLst>
                                            </p:cTn>
                                            <p:tgtEl>
                                              <p:spTgt spid="121"/>
                                            </p:tgtEl>
                                            <p:attrNameLst>
                                              <p:attrName>style.visibility</p:attrName>
                                            </p:attrNameLst>
                                          </p:cBhvr>
                                          <p:to>
                                            <p:strVal val="visible"/>
                                          </p:to>
                                        </p:set>
                                        <p:anim calcmode="lin" valueType="num">
                                          <p:cBhvr additive="base">
                                            <p:cTn id="48" dur="500" fill="hold"/>
                                            <p:tgtEl>
                                              <p:spTgt spid="121"/>
                                            </p:tgtEl>
                                            <p:attrNameLst>
                                              <p:attrName>ppt_x</p:attrName>
                                            </p:attrNameLst>
                                          </p:cBhvr>
                                          <p:tavLst>
                                            <p:tav tm="0">
                                              <p:val>
                                                <p:strVal val="1+#ppt_w/2"/>
                                              </p:val>
                                            </p:tav>
                                            <p:tav tm="100000">
                                              <p:val>
                                                <p:strVal val="#ppt_x"/>
                                              </p:val>
                                            </p:tav>
                                          </p:tavLst>
                                        </p:anim>
                                        <p:anim calcmode="lin" valueType="num">
                                          <p:cBhvr additive="base">
                                            <p:cTn id="49" dur="500" fill="hold"/>
                                            <p:tgtEl>
                                              <p:spTgt spid="1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750"/>
                                            <p:tgtEl>
                                              <p:spTgt spid="60"/>
                                            </p:tgtEl>
                                          </p:cBhvr>
                                        </p:animEffect>
                                        <p:anim calcmode="lin" valueType="num">
                                          <p:cBhvr>
                                            <p:cTn id="8" dur="750" fill="hold"/>
                                            <p:tgtEl>
                                              <p:spTgt spid="60"/>
                                            </p:tgtEl>
                                            <p:attrNameLst>
                                              <p:attrName>ppt_x</p:attrName>
                                            </p:attrNameLst>
                                          </p:cBhvr>
                                          <p:tavLst>
                                            <p:tav tm="0">
                                              <p:val>
                                                <p:strVal val="#ppt_x"/>
                                              </p:val>
                                            </p:tav>
                                            <p:tav tm="100000">
                                              <p:val>
                                                <p:strVal val="#ppt_x"/>
                                              </p:val>
                                            </p:tav>
                                          </p:tavLst>
                                        </p:anim>
                                        <p:anim calcmode="lin" valueType="num">
                                          <p:cBhvr>
                                            <p:cTn id="9" dur="750" fill="hold"/>
                                            <p:tgtEl>
                                              <p:spTgt spid="6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750"/>
                                            <p:tgtEl>
                                              <p:spTgt spid="61"/>
                                            </p:tgtEl>
                                          </p:cBhvr>
                                        </p:animEffect>
                                        <p:anim calcmode="lin" valueType="num">
                                          <p:cBhvr>
                                            <p:cTn id="13" dur="750" fill="hold"/>
                                            <p:tgtEl>
                                              <p:spTgt spid="61"/>
                                            </p:tgtEl>
                                            <p:attrNameLst>
                                              <p:attrName>ppt_x</p:attrName>
                                            </p:attrNameLst>
                                          </p:cBhvr>
                                          <p:tavLst>
                                            <p:tav tm="0">
                                              <p:val>
                                                <p:strVal val="#ppt_x"/>
                                              </p:val>
                                            </p:tav>
                                            <p:tav tm="100000">
                                              <p:val>
                                                <p:strVal val="#ppt_x"/>
                                              </p:val>
                                            </p:tav>
                                          </p:tavLst>
                                        </p:anim>
                                        <p:anim calcmode="lin" valueType="num">
                                          <p:cBhvr>
                                            <p:cTn id="14" dur="750" fill="hold"/>
                                            <p:tgtEl>
                                              <p:spTgt spid="61"/>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additive="base">
                                            <p:cTn id="17" dur="1000" fill="hold"/>
                                            <p:tgtEl>
                                              <p:spTgt spid="53"/>
                                            </p:tgtEl>
                                            <p:attrNameLst>
                                              <p:attrName>ppt_x</p:attrName>
                                            </p:attrNameLst>
                                          </p:cBhvr>
                                          <p:tavLst>
                                            <p:tav tm="0">
                                              <p:val>
                                                <p:strVal val="0-#ppt_w/2"/>
                                              </p:val>
                                            </p:tav>
                                            <p:tav tm="100000">
                                              <p:val>
                                                <p:strVal val="#ppt_x"/>
                                              </p:val>
                                            </p:tav>
                                          </p:tavLst>
                                        </p:anim>
                                        <p:anim calcmode="lin" valueType="num">
                                          <p:cBhvr additive="base">
                                            <p:cTn id="18" dur="1000" fill="hold"/>
                                            <p:tgtEl>
                                              <p:spTgt spid="53"/>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97"/>
                                            </p:tgtEl>
                                            <p:attrNameLst>
                                              <p:attrName>style.visibility</p:attrName>
                                            </p:attrNameLst>
                                          </p:cBhvr>
                                          <p:to>
                                            <p:strVal val="visible"/>
                                          </p:to>
                                        </p:set>
                                        <p:anim calcmode="lin" valueType="num">
                                          <p:cBhvr additive="base">
                                            <p:cTn id="28" dur="500" fill="hold"/>
                                            <p:tgtEl>
                                              <p:spTgt spid="97"/>
                                            </p:tgtEl>
                                            <p:attrNameLst>
                                              <p:attrName>ppt_x</p:attrName>
                                            </p:attrNameLst>
                                          </p:cBhvr>
                                          <p:tavLst>
                                            <p:tav tm="0">
                                              <p:val>
                                                <p:strVal val="1+#ppt_w/2"/>
                                              </p:val>
                                            </p:tav>
                                            <p:tav tm="100000">
                                              <p:val>
                                                <p:strVal val="#ppt_x"/>
                                              </p:val>
                                            </p:tav>
                                          </p:tavLst>
                                        </p:anim>
                                        <p:anim calcmode="lin" valueType="num">
                                          <p:cBhvr additive="base">
                                            <p:cTn id="29" dur="500" fill="hold"/>
                                            <p:tgtEl>
                                              <p:spTgt spid="97"/>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103"/>
                                            </p:tgtEl>
                                            <p:attrNameLst>
                                              <p:attrName>style.visibility</p:attrName>
                                            </p:attrNameLst>
                                          </p:cBhvr>
                                          <p:to>
                                            <p:strVal val="visible"/>
                                          </p:to>
                                        </p:set>
                                        <p:anim calcmode="lin" valueType="num">
                                          <p:cBhvr additive="base">
                                            <p:cTn id="33" dur="500" fill="hold"/>
                                            <p:tgtEl>
                                              <p:spTgt spid="103"/>
                                            </p:tgtEl>
                                            <p:attrNameLst>
                                              <p:attrName>ppt_x</p:attrName>
                                            </p:attrNameLst>
                                          </p:cBhvr>
                                          <p:tavLst>
                                            <p:tav tm="0">
                                              <p:val>
                                                <p:strVal val="1+#ppt_w/2"/>
                                              </p:val>
                                            </p:tav>
                                            <p:tav tm="100000">
                                              <p:val>
                                                <p:strVal val="#ppt_x"/>
                                              </p:val>
                                            </p:tav>
                                          </p:tavLst>
                                        </p:anim>
                                        <p:anim calcmode="lin" valueType="num">
                                          <p:cBhvr additive="base">
                                            <p:cTn id="34" dur="500" fill="hold"/>
                                            <p:tgtEl>
                                              <p:spTgt spid="103"/>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2" fill="hold" nodeType="afterEffect">
                                      <p:stCondLst>
                                        <p:cond delay="0"/>
                                      </p:stCondLst>
                                      <p:childTnLst>
                                        <p:set>
                                          <p:cBhvr>
                                            <p:cTn id="37" dur="1" fill="hold">
                                              <p:stCondLst>
                                                <p:cond delay="0"/>
                                              </p:stCondLst>
                                            </p:cTn>
                                            <p:tgtEl>
                                              <p:spTgt spid="109"/>
                                            </p:tgtEl>
                                            <p:attrNameLst>
                                              <p:attrName>style.visibility</p:attrName>
                                            </p:attrNameLst>
                                          </p:cBhvr>
                                          <p:to>
                                            <p:strVal val="visible"/>
                                          </p:to>
                                        </p:set>
                                        <p:anim calcmode="lin" valueType="num">
                                          <p:cBhvr additive="base">
                                            <p:cTn id="38" dur="500" fill="hold"/>
                                            <p:tgtEl>
                                              <p:spTgt spid="109"/>
                                            </p:tgtEl>
                                            <p:attrNameLst>
                                              <p:attrName>ppt_x</p:attrName>
                                            </p:attrNameLst>
                                          </p:cBhvr>
                                          <p:tavLst>
                                            <p:tav tm="0">
                                              <p:val>
                                                <p:strVal val="1+#ppt_w/2"/>
                                              </p:val>
                                            </p:tav>
                                            <p:tav tm="100000">
                                              <p:val>
                                                <p:strVal val="#ppt_x"/>
                                              </p:val>
                                            </p:tav>
                                          </p:tavLst>
                                        </p:anim>
                                        <p:anim calcmode="lin" valueType="num">
                                          <p:cBhvr additive="base">
                                            <p:cTn id="39" dur="500" fill="hold"/>
                                            <p:tgtEl>
                                              <p:spTgt spid="109"/>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2" fill="hold" nodeType="afterEffect">
                                      <p:stCondLst>
                                        <p:cond delay="0"/>
                                      </p:stCondLst>
                                      <p:childTnLst>
                                        <p:set>
                                          <p:cBhvr>
                                            <p:cTn id="42" dur="1" fill="hold">
                                              <p:stCondLst>
                                                <p:cond delay="0"/>
                                              </p:stCondLst>
                                            </p:cTn>
                                            <p:tgtEl>
                                              <p:spTgt spid="115"/>
                                            </p:tgtEl>
                                            <p:attrNameLst>
                                              <p:attrName>style.visibility</p:attrName>
                                            </p:attrNameLst>
                                          </p:cBhvr>
                                          <p:to>
                                            <p:strVal val="visible"/>
                                          </p:to>
                                        </p:set>
                                        <p:anim calcmode="lin" valueType="num">
                                          <p:cBhvr additive="base">
                                            <p:cTn id="43" dur="500" fill="hold"/>
                                            <p:tgtEl>
                                              <p:spTgt spid="115"/>
                                            </p:tgtEl>
                                            <p:attrNameLst>
                                              <p:attrName>ppt_x</p:attrName>
                                            </p:attrNameLst>
                                          </p:cBhvr>
                                          <p:tavLst>
                                            <p:tav tm="0">
                                              <p:val>
                                                <p:strVal val="1+#ppt_w/2"/>
                                              </p:val>
                                            </p:tav>
                                            <p:tav tm="100000">
                                              <p:val>
                                                <p:strVal val="#ppt_x"/>
                                              </p:val>
                                            </p:tav>
                                          </p:tavLst>
                                        </p:anim>
                                        <p:anim calcmode="lin" valueType="num">
                                          <p:cBhvr additive="base">
                                            <p:cTn id="44" dur="500" fill="hold"/>
                                            <p:tgtEl>
                                              <p:spTgt spid="115"/>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2" fill="hold" nodeType="afterEffect">
                                      <p:stCondLst>
                                        <p:cond delay="0"/>
                                      </p:stCondLst>
                                      <p:childTnLst>
                                        <p:set>
                                          <p:cBhvr>
                                            <p:cTn id="47" dur="1" fill="hold">
                                              <p:stCondLst>
                                                <p:cond delay="0"/>
                                              </p:stCondLst>
                                            </p:cTn>
                                            <p:tgtEl>
                                              <p:spTgt spid="121"/>
                                            </p:tgtEl>
                                            <p:attrNameLst>
                                              <p:attrName>style.visibility</p:attrName>
                                            </p:attrNameLst>
                                          </p:cBhvr>
                                          <p:to>
                                            <p:strVal val="visible"/>
                                          </p:to>
                                        </p:set>
                                        <p:anim calcmode="lin" valueType="num">
                                          <p:cBhvr additive="base">
                                            <p:cTn id="48" dur="500" fill="hold"/>
                                            <p:tgtEl>
                                              <p:spTgt spid="121"/>
                                            </p:tgtEl>
                                            <p:attrNameLst>
                                              <p:attrName>ppt_x</p:attrName>
                                            </p:attrNameLst>
                                          </p:cBhvr>
                                          <p:tavLst>
                                            <p:tav tm="0">
                                              <p:val>
                                                <p:strVal val="1+#ppt_w/2"/>
                                              </p:val>
                                            </p:tav>
                                            <p:tav tm="100000">
                                              <p:val>
                                                <p:strVal val="#ppt_x"/>
                                              </p:val>
                                            </p:tav>
                                          </p:tavLst>
                                        </p:anim>
                                        <p:anim calcmode="lin" valueType="num">
                                          <p:cBhvr additive="base">
                                            <p:cTn id="49" dur="500" fill="hold"/>
                                            <p:tgtEl>
                                              <p:spTgt spid="1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267326" y="3981158"/>
            <a:ext cx="9621068" cy="2002086"/>
          </a:xfrm>
          <a:prstGeom prst="roundRect">
            <a:avLst>
              <a:gd name="adj" fmla="val 8582"/>
            </a:avLst>
          </a:prstGeom>
          <a:solidFill>
            <a:schemeClr val="bg1">
              <a:lumMod val="9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1635634" y="2763167"/>
            <a:ext cx="928467" cy="848229"/>
          </a:xfrm>
          <a:prstGeom prst="roundRect">
            <a:avLst>
              <a:gd name="adj" fmla="val 15930"/>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队伍</a:t>
            </a:r>
            <a:endParaRPr lang="zh-CN" altLang="en-US" sz="2000" b="1" dirty="0">
              <a:solidFill>
                <a:schemeClr val="bg1"/>
              </a:solidFill>
              <a:latin typeface="微软雅黑" panose="020B0503020204020204" pitchFamily="34" charset="-122"/>
              <a:ea typeface="微软雅黑" panose="020B0503020204020204" pitchFamily="34" charset="-122"/>
            </a:endParaRPr>
          </a:p>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建设</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5" name="圆角矩形 74"/>
          <p:cNvSpPr/>
          <p:nvPr/>
        </p:nvSpPr>
        <p:spPr>
          <a:xfrm>
            <a:off x="2849132" y="2763167"/>
            <a:ext cx="928467" cy="848229"/>
          </a:xfrm>
          <a:prstGeom prst="roundRect">
            <a:avLst>
              <a:gd name="adj" fmla="val 15930"/>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制度</a:t>
            </a:r>
            <a:endParaRPr lang="zh-CN" altLang="en-US" sz="2000" b="1" dirty="0">
              <a:solidFill>
                <a:schemeClr val="bg1"/>
              </a:solidFill>
              <a:latin typeface="微软雅黑" panose="020B0503020204020204" pitchFamily="34" charset="-122"/>
              <a:ea typeface="微软雅黑" panose="020B0503020204020204" pitchFamily="34" charset="-122"/>
            </a:endParaRPr>
          </a:p>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建设</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4062630" y="2763167"/>
            <a:ext cx="928467" cy="848229"/>
          </a:xfrm>
          <a:prstGeom prst="roundRect">
            <a:avLst>
              <a:gd name="adj" fmla="val 15930"/>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成本</a:t>
            </a:r>
            <a:endParaRPr lang="zh-CN" altLang="en-US" sz="2000" b="1" dirty="0">
              <a:solidFill>
                <a:schemeClr val="bg1"/>
              </a:solidFill>
              <a:latin typeface="微软雅黑" panose="020B0503020204020204" pitchFamily="34" charset="-122"/>
              <a:ea typeface="微软雅黑" panose="020B0503020204020204" pitchFamily="34" charset="-122"/>
            </a:endParaRPr>
          </a:p>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管控</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7" name="圆角矩形 76"/>
          <p:cNvSpPr/>
          <p:nvPr/>
        </p:nvSpPr>
        <p:spPr>
          <a:xfrm>
            <a:off x="5276128" y="2763167"/>
            <a:ext cx="928467" cy="848229"/>
          </a:xfrm>
          <a:prstGeom prst="roundRect">
            <a:avLst>
              <a:gd name="adj" fmla="val 15930"/>
            </a:avLst>
          </a:prstGeom>
          <a:solidFill>
            <a:srgbClr val="313036"/>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树立</a:t>
            </a:r>
            <a:endParaRPr lang="zh-CN" altLang="en-US" sz="2000" b="1" dirty="0">
              <a:solidFill>
                <a:schemeClr val="bg1"/>
              </a:solidFill>
              <a:latin typeface="微软雅黑" panose="020B0503020204020204" pitchFamily="34" charset="-122"/>
              <a:ea typeface="微软雅黑" panose="020B0503020204020204" pitchFamily="34" charset="-122"/>
            </a:endParaRPr>
          </a:p>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标杆</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8" name="圆角矩形 77"/>
          <p:cNvSpPr/>
          <p:nvPr/>
        </p:nvSpPr>
        <p:spPr>
          <a:xfrm>
            <a:off x="6489625" y="2763167"/>
            <a:ext cx="928467" cy="848229"/>
          </a:xfrm>
          <a:prstGeom prst="roundRect">
            <a:avLst>
              <a:gd name="adj" fmla="val 15930"/>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安全</a:t>
            </a:r>
            <a:endParaRPr lang="zh-CN" altLang="en-US" sz="2000" b="1" dirty="0">
              <a:solidFill>
                <a:schemeClr val="bg1"/>
              </a:solidFill>
              <a:latin typeface="微软雅黑" panose="020B0503020204020204" pitchFamily="34" charset="-122"/>
              <a:ea typeface="微软雅黑" panose="020B0503020204020204" pitchFamily="34" charset="-122"/>
            </a:endParaRPr>
          </a:p>
          <a:p>
            <a:pPr algn="ctr">
              <a:lnSpc>
                <a:spcPct val="110000"/>
              </a:lnSpc>
            </a:pPr>
            <a:r>
              <a:rPr lang="zh-CN" altLang="en-US" sz="2000" b="1" dirty="0">
                <a:solidFill>
                  <a:schemeClr val="bg1"/>
                </a:solidFill>
                <a:latin typeface="微软雅黑" panose="020B0503020204020204" pitchFamily="34" charset="-122"/>
                <a:ea typeface="微软雅黑" panose="020B0503020204020204" pitchFamily="34" charset="-122"/>
              </a:rPr>
              <a:t>管理</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2" name="TextBox 2057"/>
          <p:cNvSpPr txBox="1"/>
          <p:nvPr/>
        </p:nvSpPr>
        <p:spPr>
          <a:xfrm>
            <a:off x="1543514" y="4873378"/>
            <a:ext cx="6056761" cy="812530"/>
          </a:xfrm>
          <a:prstGeom prst="rect">
            <a:avLst/>
          </a:prstGeom>
          <a:noFill/>
        </p:spPr>
        <p:txBody>
          <a:bodyPr wrap="square" rtlCol="0">
            <a:spAutoFit/>
          </a:bodyPr>
          <a:lstStyle/>
          <a:p>
            <a:pPr>
              <a:lnSpc>
                <a:spcPct val="130000"/>
              </a:lnSpc>
            </a:pPr>
            <a:r>
              <a:rPr lang="zh-CN" altLang="en-US" sz="1200" dirty="0">
                <a:solidFill>
                  <a:srgbClr val="252C35"/>
                </a:solidFill>
                <a:latin typeface="微软雅黑" panose="020B0503020204020204" pitchFamily="34" charset="-122"/>
                <a:ea typeface="微软雅黑" panose="020B0503020204020204" pitchFamily="34" charset="-122"/>
              </a:rPr>
              <a:t>如果我能在此次竞聘中脱颖而出，走上某某岗位，我将紧紧围绕公司的中心</a:t>
            </a:r>
            <a:r>
              <a:rPr lang="zh-CN" altLang="en-US" sz="1200" dirty="0" smtClean="0">
                <a:solidFill>
                  <a:srgbClr val="252C35"/>
                </a:solidFill>
                <a:latin typeface="微软雅黑" panose="020B0503020204020204" pitchFamily="34" charset="-122"/>
                <a:ea typeface="微软雅黑" panose="020B0503020204020204" pitchFamily="34" charset="-122"/>
              </a:rPr>
              <a:t>工作，在</a:t>
            </a:r>
            <a:r>
              <a:rPr lang="zh-CN" altLang="en-US" sz="1200" b="1" dirty="0">
                <a:solidFill>
                  <a:srgbClr val="252C35"/>
                </a:solidFill>
                <a:latin typeface="微软雅黑" panose="020B0503020204020204" pitchFamily="34" charset="-122"/>
                <a:ea typeface="微软雅黑" panose="020B0503020204020204" pitchFamily="34" charset="-122"/>
              </a:rPr>
              <a:t>党务建设、队伍建设、制度建设、安全管理、成本管控</a:t>
            </a:r>
            <a:r>
              <a:rPr lang="zh-CN" altLang="en-US" sz="1200" dirty="0">
                <a:solidFill>
                  <a:srgbClr val="252C35"/>
                </a:solidFill>
                <a:latin typeface="微软雅黑" panose="020B0503020204020204" pitchFamily="34" charset="-122"/>
                <a:ea typeface="微软雅黑" panose="020B0503020204020204" pitchFamily="34" charset="-122"/>
              </a:rPr>
              <a:t>五个方面来提高工作质量，为公司发展做出积极贡献。</a:t>
            </a:r>
            <a:endParaRPr lang="zh-CN" altLang="en-US" sz="1200" dirty="0">
              <a:solidFill>
                <a:srgbClr val="252C35"/>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8220710" y="2128039"/>
            <a:ext cx="3630853" cy="4736440"/>
            <a:chOff x="8220710" y="2128039"/>
            <a:chExt cx="3630853" cy="4736440"/>
          </a:xfrm>
        </p:grpSpPr>
        <p:pic>
          <p:nvPicPr>
            <p:cNvPr id="79" name="Picture 2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20710" y="2128039"/>
              <a:ext cx="3630853" cy="4736440"/>
            </a:xfrm>
            <a:prstGeom prst="rect">
              <a:avLst/>
            </a:prstGeom>
            <a:effectLst>
              <a:outerShdw blurRad="660400" dist="254000" dir="2700000" algn="tl" rotWithShape="0">
                <a:prstClr val="black">
                  <a:alpha val="15000"/>
                </a:prstClr>
              </a:outerShdw>
            </a:effectLst>
          </p:spPr>
        </p:pic>
        <p:sp>
          <p:nvSpPr>
            <p:cNvPr id="5" name="矩形 4"/>
            <p:cNvSpPr/>
            <p:nvPr/>
          </p:nvSpPr>
          <p:spPr>
            <a:xfrm>
              <a:off x="8826450" y="2662607"/>
              <a:ext cx="1584481" cy="2786068"/>
            </a:xfrm>
            <a:prstGeom prst="rect">
              <a:avLst/>
            </a:prstGeom>
            <a:blipFill dpi="0" rotWithShape="1">
              <a:blip r:embed="rId2" cstate="print">
                <a:extLst>
                  <a:ext uri="{28A0092B-C50C-407E-A947-70E740481C1C}">
                    <a14:useLocalDpi xmlns:a14="http://schemas.microsoft.com/office/drawing/2010/main" val="0"/>
                  </a:ext>
                </a:extLst>
              </a:blip>
              <a:srcRect/>
              <a:stretch>
                <a:fillRect l="-81812" r="-8181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TextBox 55"/>
          <p:cNvSpPr txBox="1"/>
          <p:nvPr/>
        </p:nvSpPr>
        <p:spPr>
          <a:xfrm>
            <a:off x="1547555" y="4456362"/>
            <a:ext cx="2843267" cy="377016"/>
          </a:xfrm>
          <a:prstGeom prst="rect">
            <a:avLst/>
          </a:prstGeom>
          <a:noFill/>
        </p:spPr>
        <p:txBody>
          <a:bodyPr wrap="square" lIns="68571" tIns="34285" rIns="68571" bIns="34285" rtlCol="0">
            <a:spAutoFit/>
          </a:bodyPr>
          <a:lstStyle/>
          <a:p>
            <a:r>
              <a:rPr lang="zh-CN" altLang="en-US" sz="2000" b="1" dirty="0" smtClean="0">
                <a:solidFill>
                  <a:srgbClr val="B72B2A"/>
                </a:solidFill>
                <a:latin typeface="Aparajita" panose="020B0604020202020204" pitchFamily="34" charset="0"/>
                <a:ea typeface="微软雅黑" panose="020B0503020204020204" pitchFamily="34" charset="-122"/>
                <a:cs typeface="Aparajita" panose="020B0604020202020204" pitchFamily="34" charset="0"/>
              </a:rPr>
              <a:t>工作目标 </a:t>
            </a:r>
            <a:r>
              <a:rPr lang="en-US" altLang="zh-CN" b="1" dirty="0" smtClean="0">
                <a:solidFill>
                  <a:srgbClr val="B72B2A"/>
                </a:solidFill>
                <a:latin typeface="Aparajita" panose="020B0604020202020204" pitchFamily="34" charset="0"/>
                <a:ea typeface="微软雅黑" panose="020B0503020204020204" pitchFamily="34" charset="-122"/>
                <a:cs typeface="Aparajita" panose="020B0604020202020204" pitchFamily="34" charset="0"/>
              </a:rPr>
              <a:t>/ </a:t>
            </a:r>
            <a:r>
              <a:rPr lang="en-US" altLang="zh-CN" b="1" dirty="0" smtClean="0">
                <a:solidFill>
                  <a:srgbClr val="252C35"/>
                </a:solidFill>
                <a:latin typeface="Aparajita" panose="020B0604020202020204" pitchFamily="34" charset="0"/>
                <a:ea typeface="微软雅黑" panose="020B0503020204020204" pitchFamily="34" charset="-122"/>
                <a:cs typeface="Aparajita" panose="020B0604020202020204" pitchFamily="34" charset="0"/>
              </a:rPr>
              <a:t>Working </a:t>
            </a:r>
            <a:r>
              <a:rPr lang="en-US" altLang="zh-CN" b="1" dirty="0">
                <a:solidFill>
                  <a:srgbClr val="252C35"/>
                </a:solidFill>
                <a:latin typeface="Aparajita" panose="020B0604020202020204" pitchFamily="34" charset="0"/>
                <a:ea typeface="微软雅黑" panose="020B0503020204020204" pitchFamily="34" charset="-122"/>
                <a:cs typeface="Aparajita" panose="020B0604020202020204" pitchFamily="34" charset="0"/>
              </a:rPr>
              <a:t>objectives</a:t>
            </a:r>
            <a:endParaRPr lang="zh-CN" altLang="en-US" b="1" dirty="0">
              <a:solidFill>
                <a:srgbClr val="252C35"/>
              </a:solidFill>
              <a:latin typeface="Aparajita" panose="020B0604020202020204" pitchFamily="34" charset="0"/>
              <a:ea typeface="微软雅黑" panose="020B0503020204020204" pitchFamily="34" charset="-122"/>
              <a:cs typeface="Aparajita" panose="020B0604020202020204" pitchFamily="34" charset="0"/>
            </a:endParaRPr>
          </a:p>
        </p:txBody>
      </p:sp>
      <p:grpSp>
        <p:nvGrpSpPr>
          <p:cNvPr id="20" name="组合 19"/>
          <p:cNvGrpSpPr/>
          <p:nvPr/>
        </p:nvGrpSpPr>
        <p:grpSpPr>
          <a:xfrm>
            <a:off x="566357" y="544115"/>
            <a:ext cx="945318" cy="866982"/>
            <a:chOff x="827849" y="781760"/>
            <a:chExt cx="2346062" cy="2151650"/>
          </a:xfrm>
        </p:grpSpPr>
        <p:sp>
          <p:nvSpPr>
            <p:cNvPr id="21" name="任意多边形 20"/>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2" name="任意多边形 21"/>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3" name="组合 22"/>
            <p:cNvGrpSpPr/>
            <p:nvPr/>
          </p:nvGrpSpPr>
          <p:grpSpPr>
            <a:xfrm>
              <a:off x="828891" y="839449"/>
              <a:ext cx="2345020" cy="2023672"/>
              <a:chOff x="1193811" y="839449"/>
              <a:chExt cx="2345020" cy="2023672"/>
            </a:xfrm>
          </p:grpSpPr>
          <p:sp>
            <p:nvSpPr>
              <p:cNvPr id="24" name="圆角矩形 23"/>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5"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04</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26"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27" name="TextBox 55"/>
          <p:cNvSpPr txBox="1"/>
          <p:nvPr/>
        </p:nvSpPr>
        <p:spPr>
          <a:xfrm>
            <a:off x="1823475" y="345644"/>
            <a:ext cx="3638862"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五项工作措施</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28" name="TextBox 55"/>
          <p:cNvSpPr txBox="1"/>
          <p:nvPr/>
        </p:nvSpPr>
        <p:spPr>
          <a:xfrm>
            <a:off x="4662475"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750"/>
                                            <p:tgtEl>
                                              <p:spTgt spid="27"/>
                                            </p:tgtEl>
                                          </p:cBhvr>
                                        </p:animEffect>
                                        <p:anim calcmode="lin" valueType="num">
                                          <p:cBhvr>
                                            <p:cTn id="8" dur="750" fill="hold"/>
                                            <p:tgtEl>
                                              <p:spTgt spid="27"/>
                                            </p:tgtEl>
                                            <p:attrNameLst>
                                              <p:attrName>ppt_x</p:attrName>
                                            </p:attrNameLst>
                                          </p:cBhvr>
                                          <p:tavLst>
                                            <p:tav tm="0">
                                              <p:val>
                                                <p:strVal val="#ppt_x"/>
                                              </p:val>
                                            </p:tav>
                                            <p:tav tm="100000">
                                              <p:val>
                                                <p:strVal val="#ppt_x"/>
                                              </p:val>
                                            </p:tav>
                                          </p:tavLst>
                                        </p:anim>
                                        <p:anim calcmode="lin" valueType="num">
                                          <p:cBhvr>
                                            <p:cTn id="9" dur="750" fill="hold"/>
                                            <p:tgtEl>
                                              <p:spTgt spid="2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750"/>
                                            <p:tgtEl>
                                              <p:spTgt spid="28"/>
                                            </p:tgtEl>
                                          </p:cBhvr>
                                        </p:animEffect>
                                        <p:anim calcmode="lin" valueType="num">
                                          <p:cBhvr>
                                            <p:cTn id="13" dur="750" fill="hold"/>
                                            <p:tgtEl>
                                              <p:spTgt spid="28"/>
                                            </p:tgtEl>
                                            <p:attrNameLst>
                                              <p:attrName>ppt_x</p:attrName>
                                            </p:attrNameLst>
                                          </p:cBhvr>
                                          <p:tavLst>
                                            <p:tav tm="0">
                                              <p:val>
                                                <p:strVal val="#ppt_x"/>
                                              </p:val>
                                            </p:tav>
                                            <p:tav tm="100000">
                                              <p:val>
                                                <p:strVal val="#ppt_x"/>
                                              </p:val>
                                            </p:tav>
                                          </p:tavLst>
                                        </p:anim>
                                        <p:anim calcmode="lin" valueType="num">
                                          <p:cBhvr>
                                            <p:cTn id="14" dur="750" fill="hold"/>
                                            <p:tgtEl>
                                              <p:spTgt spid="28"/>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14:bounceEnd="40000">
                                          <p:cBhvr additive="base">
                                            <p:cTn id="17" dur="1000" fill="hold"/>
                                            <p:tgtEl>
                                              <p:spTgt spid="20"/>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16" presetClass="entr" presetSubtype="21"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barn(inVertical)">
                                          <p:cBhvr>
                                            <p:cTn id="27" dur="500"/>
                                            <p:tgtEl>
                                              <p:spTgt spid="3"/>
                                            </p:tgtEl>
                                          </p:cBhvr>
                                        </p:animEffect>
                                      </p:childTnLst>
                                    </p:cTn>
                                  </p:par>
                                  <p:par>
                                    <p:cTn id="28" presetID="2" presetClass="entr" presetSubtype="8"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0-#ppt_w/2"/>
                                              </p:val>
                                            </p:tav>
                                            <p:tav tm="100000">
                                              <p:val>
                                                <p:strVal val="#ppt_x"/>
                                              </p:val>
                                            </p:tav>
                                          </p:tavLst>
                                        </p:anim>
                                        <p:anim calcmode="lin" valueType="num">
                                          <p:cBhvr additive="base">
                                            <p:cTn id="31" dur="500" fill="hold"/>
                                            <p:tgtEl>
                                              <p:spTgt spid="4"/>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75"/>
                                            </p:tgtEl>
                                            <p:attrNameLst>
                                              <p:attrName>style.visibility</p:attrName>
                                            </p:attrNameLst>
                                          </p:cBhvr>
                                          <p:to>
                                            <p:strVal val="visible"/>
                                          </p:to>
                                        </p:set>
                                        <p:anim calcmode="lin" valueType="num">
                                          <p:cBhvr additive="base">
                                            <p:cTn id="34" dur="500" fill="hold"/>
                                            <p:tgtEl>
                                              <p:spTgt spid="75"/>
                                            </p:tgtEl>
                                            <p:attrNameLst>
                                              <p:attrName>ppt_x</p:attrName>
                                            </p:attrNameLst>
                                          </p:cBhvr>
                                          <p:tavLst>
                                            <p:tav tm="0">
                                              <p:val>
                                                <p:strVal val="0-#ppt_w/2"/>
                                              </p:val>
                                            </p:tav>
                                            <p:tav tm="100000">
                                              <p:val>
                                                <p:strVal val="#ppt_x"/>
                                              </p:val>
                                            </p:tav>
                                          </p:tavLst>
                                        </p:anim>
                                        <p:anim calcmode="lin" valueType="num">
                                          <p:cBhvr additive="base">
                                            <p:cTn id="35" dur="500" fill="hold"/>
                                            <p:tgtEl>
                                              <p:spTgt spid="75"/>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76"/>
                                            </p:tgtEl>
                                            <p:attrNameLst>
                                              <p:attrName>style.visibility</p:attrName>
                                            </p:attrNameLst>
                                          </p:cBhvr>
                                          <p:to>
                                            <p:strVal val="visible"/>
                                          </p:to>
                                        </p:set>
                                        <p:anim calcmode="lin" valueType="num">
                                          <p:cBhvr additive="base">
                                            <p:cTn id="38" dur="500" fill="hold"/>
                                            <p:tgtEl>
                                              <p:spTgt spid="76"/>
                                            </p:tgtEl>
                                            <p:attrNameLst>
                                              <p:attrName>ppt_x</p:attrName>
                                            </p:attrNameLst>
                                          </p:cBhvr>
                                          <p:tavLst>
                                            <p:tav tm="0">
                                              <p:val>
                                                <p:strVal val="0-#ppt_w/2"/>
                                              </p:val>
                                            </p:tav>
                                            <p:tav tm="100000">
                                              <p:val>
                                                <p:strVal val="#ppt_x"/>
                                              </p:val>
                                            </p:tav>
                                          </p:tavLst>
                                        </p:anim>
                                        <p:anim calcmode="lin" valueType="num">
                                          <p:cBhvr additive="base">
                                            <p:cTn id="39" dur="500" fill="hold"/>
                                            <p:tgtEl>
                                              <p:spTgt spid="76"/>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77"/>
                                            </p:tgtEl>
                                            <p:attrNameLst>
                                              <p:attrName>style.visibility</p:attrName>
                                            </p:attrNameLst>
                                          </p:cBhvr>
                                          <p:to>
                                            <p:strVal val="visible"/>
                                          </p:to>
                                        </p:set>
                                        <p:anim calcmode="lin" valueType="num">
                                          <p:cBhvr additive="base">
                                            <p:cTn id="42" dur="500" fill="hold"/>
                                            <p:tgtEl>
                                              <p:spTgt spid="77"/>
                                            </p:tgtEl>
                                            <p:attrNameLst>
                                              <p:attrName>ppt_x</p:attrName>
                                            </p:attrNameLst>
                                          </p:cBhvr>
                                          <p:tavLst>
                                            <p:tav tm="0">
                                              <p:val>
                                                <p:strVal val="0-#ppt_w/2"/>
                                              </p:val>
                                            </p:tav>
                                            <p:tav tm="100000">
                                              <p:val>
                                                <p:strVal val="#ppt_x"/>
                                              </p:val>
                                            </p:tav>
                                          </p:tavLst>
                                        </p:anim>
                                        <p:anim calcmode="lin" valueType="num">
                                          <p:cBhvr additive="base">
                                            <p:cTn id="43" dur="500" fill="hold"/>
                                            <p:tgtEl>
                                              <p:spTgt spid="77"/>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78"/>
                                            </p:tgtEl>
                                            <p:attrNameLst>
                                              <p:attrName>style.visibility</p:attrName>
                                            </p:attrNameLst>
                                          </p:cBhvr>
                                          <p:to>
                                            <p:strVal val="visible"/>
                                          </p:to>
                                        </p:set>
                                        <p:anim calcmode="lin" valueType="num">
                                          <p:cBhvr additive="base">
                                            <p:cTn id="46" dur="500" fill="hold"/>
                                            <p:tgtEl>
                                              <p:spTgt spid="78"/>
                                            </p:tgtEl>
                                            <p:attrNameLst>
                                              <p:attrName>ppt_x</p:attrName>
                                            </p:attrNameLst>
                                          </p:cBhvr>
                                          <p:tavLst>
                                            <p:tav tm="0">
                                              <p:val>
                                                <p:strVal val="0-#ppt_w/2"/>
                                              </p:val>
                                            </p:tav>
                                            <p:tav tm="100000">
                                              <p:val>
                                                <p:strVal val="#ppt_x"/>
                                              </p:val>
                                            </p:tav>
                                          </p:tavLst>
                                        </p:anim>
                                        <p:anim calcmode="lin" valueType="num">
                                          <p:cBhvr additive="base">
                                            <p:cTn id="47" dur="500" fill="hold"/>
                                            <p:tgtEl>
                                              <p:spTgt spid="78"/>
                                            </p:tgtEl>
                                            <p:attrNameLst>
                                              <p:attrName>ppt_y</p:attrName>
                                            </p:attrNameLst>
                                          </p:cBhvr>
                                          <p:tavLst>
                                            <p:tav tm="0">
                                              <p:val>
                                                <p:strVal val="#ppt_y"/>
                                              </p:val>
                                            </p:tav>
                                            <p:tav tm="100000">
                                              <p:val>
                                                <p:strVal val="#ppt_y"/>
                                              </p:val>
                                            </p:tav>
                                          </p:tavLst>
                                        </p:anim>
                                      </p:childTnLst>
                                    </p:cTn>
                                  </p:par>
                                </p:childTnLst>
                              </p:cTn>
                            </p:par>
                            <p:par>
                              <p:cTn id="48" fill="hold">
                                <p:stCondLst>
                                  <p:cond delay="2000"/>
                                </p:stCondLst>
                                <p:childTnLst>
                                  <p:par>
                                    <p:cTn id="49" presetID="16" presetClass="entr" presetSubtype="21"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barn(inVertical)">
                                          <p:cBhvr>
                                            <p:cTn id="51" dur="500"/>
                                            <p:tgtEl>
                                              <p:spTgt spid="72"/>
                                            </p:tgtEl>
                                          </p:cBhvr>
                                        </p:animEffect>
                                      </p:childTnLst>
                                    </p:cTn>
                                  </p:par>
                                  <p:par>
                                    <p:cTn id="52" presetID="42" presetClass="entr" presetSubtype="0" fill="hold" grpId="0" nodeType="withEffect">
                                      <p:stCondLst>
                                        <p:cond delay="0"/>
                                      </p:stCondLst>
                                      <p:childTnLst>
                                        <p:set>
                                          <p:cBhvr>
                                            <p:cTn id="53" dur="1" fill="hold">
                                              <p:stCondLst>
                                                <p:cond delay="0"/>
                                              </p:stCondLst>
                                            </p:cTn>
                                            <p:tgtEl>
                                              <p:spTgt spid="81"/>
                                            </p:tgtEl>
                                            <p:attrNameLst>
                                              <p:attrName>style.visibility</p:attrName>
                                            </p:attrNameLst>
                                          </p:cBhvr>
                                          <p:to>
                                            <p:strVal val="visible"/>
                                          </p:to>
                                        </p:set>
                                        <p:animEffect transition="in" filter="fade">
                                          <p:cBhvr>
                                            <p:cTn id="54" dur="750"/>
                                            <p:tgtEl>
                                              <p:spTgt spid="81"/>
                                            </p:tgtEl>
                                          </p:cBhvr>
                                        </p:animEffect>
                                        <p:anim calcmode="lin" valueType="num">
                                          <p:cBhvr>
                                            <p:cTn id="55" dur="750" fill="hold"/>
                                            <p:tgtEl>
                                              <p:spTgt spid="81"/>
                                            </p:tgtEl>
                                            <p:attrNameLst>
                                              <p:attrName>ppt_x</p:attrName>
                                            </p:attrNameLst>
                                          </p:cBhvr>
                                          <p:tavLst>
                                            <p:tav tm="0">
                                              <p:val>
                                                <p:strVal val="#ppt_x"/>
                                              </p:val>
                                            </p:tav>
                                            <p:tav tm="100000">
                                              <p:val>
                                                <p:strVal val="#ppt_x"/>
                                              </p:val>
                                            </p:tav>
                                          </p:tavLst>
                                        </p:anim>
                                        <p:anim calcmode="lin" valueType="num">
                                          <p:cBhvr>
                                            <p:cTn id="56" dur="75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5" grpId="0" animBg="1"/>
          <p:bldP spid="76" grpId="0" animBg="1"/>
          <p:bldP spid="77" grpId="0" animBg="1"/>
          <p:bldP spid="78" grpId="0" animBg="1"/>
          <p:bldP spid="72" grpId="0"/>
          <p:bldP spid="81" grpId="0"/>
          <p:bldP spid="27" grpId="0"/>
          <p:bldP spid="2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750"/>
                                            <p:tgtEl>
                                              <p:spTgt spid="27"/>
                                            </p:tgtEl>
                                          </p:cBhvr>
                                        </p:animEffect>
                                        <p:anim calcmode="lin" valueType="num">
                                          <p:cBhvr>
                                            <p:cTn id="8" dur="750" fill="hold"/>
                                            <p:tgtEl>
                                              <p:spTgt spid="27"/>
                                            </p:tgtEl>
                                            <p:attrNameLst>
                                              <p:attrName>ppt_x</p:attrName>
                                            </p:attrNameLst>
                                          </p:cBhvr>
                                          <p:tavLst>
                                            <p:tav tm="0">
                                              <p:val>
                                                <p:strVal val="#ppt_x"/>
                                              </p:val>
                                            </p:tav>
                                            <p:tav tm="100000">
                                              <p:val>
                                                <p:strVal val="#ppt_x"/>
                                              </p:val>
                                            </p:tav>
                                          </p:tavLst>
                                        </p:anim>
                                        <p:anim calcmode="lin" valueType="num">
                                          <p:cBhvr>
                                            <p:cTn id="9" dur="750" fill="hold"/>
                                            <p:tgtEl>
                                              <p:spTgt spid="2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750"/>
                                            <p:tgtEl>
                                              <p:spTgt spid="28"/>
                                            </p:tgtEl>
                                          </p:cBhvr>
                                        </p:animEffect>
                                        <p:anim calcmode="lin" valueType="num">
                                          <p:cBhvr>
                                            <p:cTn id="13" dur="750" fill="hold"/>
                                            <p:tgtEl>
                                              <p:spTgt spid="28"/>
                                            </p:tgtEl>
                                            <p:attrNameLst>
                                              <p:attrName>ppt_x</p:attrName>
                                            </p:attrNameLst>
                                          </p:cBhvr>
                                          <p:tavLst>
                                            <p:tav tm="0">
                                              <p:val>
                                                <p:strVal val="#ppt_x"/>
                                              </p:val>
                                            </p:tav>
                                            <p:tav tm="100000">
                                              <p:val>
                                                <p:strVal val="#ppt_x"/>
                                              </p:val>
                                            </p:tav>
                                          </p:tavLst>
                                        </p:anim>
                                        <p:anim calcmode="lin" valueType="num">
                                          <p:cBhvr>
                                            <p:cTn id="14" dur="750" fill="hold"/>
                                            <p:tgtEl>
                                              <p:spTgt spid="28"/>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0-#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16" presetClass="entr" presetSubtype="21"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barn(inVertical)">
                                          <p:cBhvr>
                                            <p:cTn id="27" dur="500"/>
                                            <p:tgtEl>
                                              <p:spTgt spid="3"/>
                                            </p:tgtEl>
                                          </p:cBhvr>
                                        </p:animEffect>
                                      </p:childTnLst>
                                    </p:cTn>
                                  </p:par>
                                  <p:par>
                                    <p:cTn id="28" presetID="2" presetClass="entr" presetSubtype="8"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0-#ppt_w/2"/>
                                              </p:val>
                                            </p:tav>
                                            <p:tav tm="100000">
                                              <p:val>
                                                <p:strVal val="#ppt_x"/>
                                              </p:val>
                                            </p:tav>
                                          </p:tavLst>
                                        </p:anim>
                                        <p:anim calcmode="lin" valueType="num">
                                          <p:cBhvr additive="base">
                                            <p:cTn id="31" dur="500" fill="hold"/>
                                            <p:tgtEl>
                                              <p:spTgt spid="4"/>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75"/>
                                            </p:tgtEl>
                                            <p:attrNameLst>
                                              <p:attrName>style.visibility</p:attrName>
                                            </p:attrNameLst>
                                          </p:cBhvr>
                                          <p:to>
                                            <p:strVal val="visible"/>
                                          </p:to>
                                        </p:set>
                                        <p:anim calcmode="lin" valueType="num">
                                          <p:cBhvr additive="base">
                                            <p:cTn id="34" dur="500" fill="hold"/>
                                            <p:tgtEl>
                                              <p:spTgt spid="75"/>
                                            </p:tgtEl>
                                            <p:attrNameLst>
                                              <p:attrName>ppt_x</p:attrName>
                                            </p:attrNameLst>
                                          </p:cBhvr>
                                          <p:tavLst>
                                            <p:tav tm="0">
                                              <p:val>
                                                <p:strVal val="0-#ppt_w/2"/>
                                              </p:val>
                                            </p:tav>
                                            <p:tav tm="100000">
                                              <p:val>
                                                <p:strVal val="#ppt_x"/>
                                              </p:val>
                                            </p:tav>
                                          </p:tavLst>
                                        </p:anim>
                                        <p:anim calcmode="lin" valueType="num">
                                          <p:cBhvr additive="base">
                                            <p:cTn id="35" dur="500" fill="hold"/>
                                            <p:tgtEl>
                                              <p:spTgt spid="75"/>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76"/>
                                            </p:tgtEl>
                                            <p:attrNameLst>
                                              <p:attrName>style.visibility</p:attrName>
                                            </p:attrNameLst>
                                          </p:cBhvr>
                                          <p:to>
                                            <p:strVal val="visible"/>
                                          </p:to>
                                        </p:set>
                                        <p:anim calcmode="lin" valueType="num">
                                          <p:cBhvr additive="base">
                                            <p:cTn id="38" dur="500" fill="hold"/>
                                            <p:tgtEl>
                                              <p:spTgt spid="76"/>
                                            </p:tgtEl>
                                            <p:attrNameLst>
                                              <p:attrName>ppt_x</p:attrName>
                                            </p:attrNameLst>
                                          </p:cBhvr>
                                          <p:tavLst>
                                            <p:tav tm="0">
                                              <p:val>
                                                <p:strVal val="0-#ppt_w/2"/>
                                              </p:val>
                                            </p:tav>
                                            <p:tav tm="100000">
                                              <p:val>
                                                <p:strVal val="#ppt_x"/>
                                              </p:val>
                                            </p:tav>
                                          </p:tavLst>
                                        </p:anim>
                                        <p:anim calcmode="lin" valueType="num">
                                          <p:cBhvr additive="base">
                                            <p:cTn id="39" dur="500" fill="hold"/>
                                            <p:tgtEl>
                                              <p:spTgt spid="76"/>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77"/>
                                            </p:tgtEl>
                                            <p:attrNameLst>
                                              <p:attrName>style.visibility</p:attrName>
                                            </p:attrNameLst>
                                          </p:cBhvr>
                                          <p:to>
                                            <p:strVal val="visible"/>
                                          </p:to>
                                        </p:set>
                                        <p:anim calcmode="lin" valueType="num">
                                          <p:cBhvr additive="base">
                                            <p:cTn id="42" dur="500" fill="hold"/>
                                            <p:tgtEl>
                                              <p:spTgt spid="77"/>
                                            </p:tgtEl>
                                            <p:attrNameLst>
                                              <p:attrName>ppt_x</p:attrName>
                                            </p:attrNameLst>
                                          </p:cBhvr>
                                          <p:tavLst>
                                            <p:tav tm="0">
                                              <p:val>
                                                <p:strVal val="0-#ppt_w/2"/>
                                              </p:val>
                                            </p:tav>
                                            <p:tav tm="100000">
                                              <p:val>
                                                <p:strVal val="#ppt_x"/>
                                              </p:val>
                                            </p:tav>
                                          </p:tavLst>
                                        </p:anim>
                                        <p:anim calcmode="lin" valueType="num">
                                          <p:cBhvr additive="base">
                                            <p:cTn id="43" dur="500" fill="hold"/>
                                            <p:tgtEl>
                                              <p:spTgt spid="77"/>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78"/>
                                            </p:tgtEl>
                                            <p:attrNameLst>
                                              <p:attrName>style.visibility</p:attrName>
                                            </p:attrNameLst>
                                          </p:cBhvr>
                                          <p:to>
                                            <p:strVal val="visible"/>
                                          </p:to>
                                        </p:set>
                                        <p:anim calcmode="lin" valueType="num">
                                          <p:cBhvr additive="base">
                                            <p:cTn id="46" dur="500" fill="hold"/>
                                            <p:tgtEl>
                                              <p:spTgt spid="78"/>
                                            </p:tgtEl>
                                            <p:attrNameLst>
                                              <p:attrName>ppt_x</p:attrName>
                                            </p:attrNameLst>
                                          </p:cBhvr>
                                          <p:tavLst>
                                            <p:tav tm="0">
                                              <p:val>
                                                <p:strVal val="0-#ppt_w/2"/>
                                              </p:val>
                                            </p:tav>
                                            <p:tav tm="100000">
                                              <p:val>
                                                <p:strVal val="#ppt_x"/>
                                              </p:val>
                                            </p:tav>
                                          </p:tavLst>
                                        </p:anim>
                                        <p:anim calcmode="lin" valueType="num">
                                          <p:cBhvr additive="base">
                                            <p:cTn id="47" dur="500" fill="hold"/>
                                            <p:tgtEl>
                                              <p:spTgt spid="78"/>
                                            </p:tgtEl>
                                            <p:attrNameLst>
                                              <p:attrName>ppt_y</p:attrName>
                                            </p:attrNameLst>
                                          </p:cBhvr>
                                          <p:tavLst>
                                            <p:tav tm="0">
                                              <p:val>
                                                <p:strVal val="#ppt_y"/>
                                              </p:val>
                                            </p:tav>
                                            <p:tav tm="100000">
                                              <p:val>
                                                <p:strVal val="#ppt_y"/>
                                              </p:val>
                                            </p:tav>
                                          </p:tavLst>
                                        </p:anim>
                                      </p:childTnLst>
                                    </p:cTn>
                                  </p:par>
                                </p:childTnLst>
                              </p:cTn>
                            </p:par>
                            <p:par>
                              <p:cTn id="48" fill="hold">
                                <p:stCondLst>
                                  <p:cond delay="2000"/>
                                </p:stCondLst>
                                <p:childTnLst>
                                  <p:par>
                                    <p:cTn id="49" presetID="16" presetClass="entr" presetSubtype="21"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barn(inVertical)">
                                          <p:cBhvr>
                                            <p:cTn id="51" dur="500"/>
                                            <p:tgtEl>
                                              <p:spTgt spid="72"/>
                                            </p:tgtEl>
                                          </p:cBhvr>
                                        </p:animEffect>
                                      </p:childTnLst>
                                    </p:cTn>
                                  </p:par>
                                  <p:par>
                                    <p:cTn id="52" presetID="42" presetClass="entr" presetSubtype="0" fill="hold" grpId="0" nodeType="withEffect">
                                      <p:stCondLst>
                                        <p:cond delay="0"/>
                                      </p:stCondLst>
                                      <p:childTnLst>
                                        <p:set>
                                          <p:cBhvr>
                                            <p:cTn id="53" dur="1" fill="hold">
                                              <p:stCondLst>
                                                <p:cond delay="0"/>
                                              </p:stCondLst>
                                            </p:cTn>
                                            <p:tgtEl>
                                              <p:spTgt spid="81"/>
                                            </p:tgtEl>
                                            <p:attrNameLst>
                                              <p:attrName>style.visibility</p:attrName>
                                            </p:attrNameLst>
                                          </p:cBhvr>
                                          <p:to>
                                            <p:strVal val="visible"/>
                                          </p:to>
                                        </p:set>
                                        <p:animEffect transition="in" filter="fade">
                                          <p:cBhvr>
                                            <p:cTn id="54" dur="750"/>
                                            <p:tgtEl>
                                              <p:spTgt spid="81"/>
                                            </p:tgtEl>
                                          </p:cBhvr>
                                        </p:animEffect>
                                        <p:anim calcmode="lin" valueType="num">
                                          <p:cBhvr>
                                            <p:cTn id="55" dur="750" fill="hold"/>
                                            <p:tgtEl>
                                              <p:spTgt spid="81"/>
                                            </p:tgtEl>
                                            <p:attrNameLst>
                                              <p:attrName>ppt_x</p:attrName>
                                            </p:attrNameLst>
                                          </p:cBhvr>
                                          <p:tavLst>
                                            <p:tav tm="0">
                                              <p:val>
                                                <p:strVal val="#ppt_x"/>
                                              </p:val>
                                            </p:tav>
                                            <p:tav tm="100000">
                                              <p:val>
                                                <p:strVal val="#ppt_x"/>
                                              </p:val>
                                            </p:tav>
                                          </p:tavLst>
                                        </p:anim>
                                        <p:anim calcmode="lin" valueType="num">
                                          <p:cBhvr>
                                            <p:cTn id="56" dur="75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5" grpId="0" animBg="1"/>
          <p:bldP spid="76" grpId="0" animBg="1"/>
          <p:bldP spid="77" grpId="0" animBg="1"/>
          <p:bldP spid="78" grpId="0" animBg="1"/>
          <p:bldP spid="72" grpId="0"/>
          <p:bldP spid="81" grpId="0"/>
          <p:bldP spid="27" grpId="0"/>
          <p:bldP spid="28"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046350" y="2214749"/>
            <a:ext cx="3157875" cy="3915783"/>
            <a:chOff x="1317306" y="2452744"/>
            <a:chExt cx="3157875" cy="3915783"/>
          </a:xfrm>
          <a:effectLst>
            <a:outerShdw blurRad="190500" dist="63500" dir="2700000" algn="tl" rotWithShape="0">
              <a:prstClr val="black">
                <a:alpha val="25000"/>
              </a:prstClr>
            </a:outerShdw>
          </a:effectLst>
        </p:grpSpPr>
        <p:sp>
          <p:nvSpPr>
            <p:cNvPr id="7" name="圆角矩形 6"/>
            <p:cNvSpPr/>
            <p:nvPr/>
          </p:nvSpPr>
          <p:spPr>
            <a:xfrm>
              <a:off x="1317306" y="2452744"/>
              <a:ext cx="3157875" cy="3915783"/>
            </a:xfrm>
            <a:prstGeom prst="roundRect">
              <a:avLst>
                <a:gd name="adj" fmla="val 547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2009626" y="3033655"/>
              <a:ext cx="1773234" cy="406665"/>
            </a:xfrm>
            <a:prstGeom prst="roundRect">
              <a:avLst>
                <a:gd name="adj" fmla="val 50000"/>
              </a:avLst>
            </a:pr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b="1" spc="300" dirty="0" smtClean="0">
                  <a:solidFill>
                    <a:schemeClr val="bg1"/>
                  </a:solidFill>
                  <a:latin typeface="微软雅黑" panose="020B0503020204020204" pitchFamily="34" charset="-122"/>
                  <a:ea typeface="微软雅黑" panose="020B0503020204020204" pitchFamily="34" charset="-122"/>
                </a:rPr>
                <a:t>措施一</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
          <p:nvSpPr>
            <p:cNvPr id="20" name="TextBox 2057"/>
            <p:cNvSpPr txBox="1"/>
            <p:nvPr/>
          </p:nvSpPr>
          <p:spPr>
            <a:xfrm>
              <a:off x="1483359" y="4264309"/>
              <a:ext cx="2825769" cy="1772793"/>
            </a:xfrm>
            <a:prstGeom prst="rect">
              <a:avLst/>
            </a:prstGeom>
            <a:noFill/>
          </p:spPr>
          <p:txBody>
            <a:bodyPr wrap="square" rtlCol="0">
              <a:spAutoFit/>
            </a:bodyPr>
            <a:lstStyle/>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采用多种形式加强员工的教育培训，以生动、高效的形式提高员工的业务水平；</a:t>
              </a:r>
              <a:endParaRPr lang="zh-CN" altLang="en-US" sz="1200" dirty="0">
                <a:solidFill>
                  <a:srgbClr val="252C35"/>
                </a:solidFill>
                <a:latin typeface="微软雅黑" panose="020B0503020204020204" pitchFamily="34" charset="-122"/>
                <a:ea typeface="微软雅黑" panose="020B0503020204020204" pitchFamily="34" charset="-122"/>
              </a:endParaRPr>
            </a:p>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及是宣传贯彻公司管理理念和要求，引导员工主动克服困难；</a:t>
              </a:r>
              <a:endParaRPr lang="zh-CN" altLang="en-US" sz="1200" dirty="0">
                <a:solidFill>
                  <a:srgbClr val="252C35"/>
                </a:solidFill>
                <a:latin typeface="微软雅黑" panose="020B0503020204020204" pitchFamily="34" charset="-122"/>
                <a:ea typeface="微软雅黑" panose="020B0503020204020204" pitchFamily="34" charset="-122"/>
              </a:endParaRPr>
            </a:p>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对重点员工实行定期交流谈心，凝聚全员力量为公司发展多做贡献。</a:t>
              </a:r>
              <a:endParaRPr lang="zh-CN" altLang="en-US" sz="1200" dirty="0">
                <a:solidFill>
                  <a:srgbClr val="252C35"/>
                </a:solidFill>
                <a:latin typeface="微软雅黑" panose="020B0503020204020204" pitchFamily="34" charset="-122"/>
                <a:ea typeface="微软雅黑" panose="020B0503020204020204" pitchFamily="34" charset="-122"/>
              </a:endParaRPr>
            </a:p>
          </p:txBody>
        </p:sp>
        <p:sp>
          <p:nvSpPr>
            <p:cNvPr id="21" name="TextBox 55"/>
            <p:cNvSpPr txBox="1"/>
            <p:nvPr/>
          </p:nvSpPr>
          <p:spPr>
            <a:xfrm>
              <a:off x="1317306" y="3838351"/>
              <a:ext cx="3157875" cy="377016"/>
            </a:xfrm>
            <a:prstGeom prst="rect">
              <a:avLst/>
            </a:prstGeom>
            <a:noFill/>
          </p:spPr>
          <p:txBody>
            <a:bodyPr wrap="square" lIns="68571" tIns="34285" rIns="68571" bIns="34285" rtlCol="0">
              <a:spAutoFit/>
            </a:bodyPr>
            <a:lstStyle/>
            <a:p>
              <a:pPr algn="ctr"/>
              <a:r>
                <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rPr>
                <a:t>加强队伍建设</a:t>
              </a:r>
              <a:endPar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33" name="任意多边形 32"/>
            <p:cNvSpPr/>
            <p:nvPr/>
          </p:nvSpPr>
          <p:spPr>
            <a:xfrm>
              <a:off x="1988094" y="2455902"/>
              <a:ext cx="1816298" cy="123713"/>
            </a:xfrm>
            <a:custGeom>
              <a:avLst/>
              <a:gdLst>
                <a:gd name="connsiteX0" fmla="*/ 0 w 1816298"/>
                <a:gd name="connsiteY0" fmla="*/ 0 h 123713"/>
                <a:gd name="connsiteX1" fmla="*/ 1816298 w 1816298"/>
                <a:gd name="connsiteY1" fmla="*/ 0 h 123713"/>
                <a:gd name="connsiteX2" fmla="*/ 1816298 w 1816298"/>
                <a:gd name="connsiteY2" fmla="*/ 54766 h 123713"/>
                <a:gd name="connsiteX3" fmla="*/ 1747351 w 1816298"/>
                <a:gd name="connsiteY3" fmla="*/ 123713 h 123713"/>
                <a:gd name="connsiteX4" fmla="*/ 68947 w 1816298"/>
                <a:gd name="connsiteY4" fmla="*/ 123713 h 123713"/>
                <a:gd name="connsiteX5" fmla="*/ 0 w 1816298"/>
                <a:gd name="connsiteY5" fmla="*/ 54766 h 123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6298" h="123713">
                  <a:moveTo>
                    <a:pt x="0" y="0"/>
                  </a:moveTo>
                  <a:lnTo>
                    <a:pt x="1816298" y="0"/>
                  </a:lnTo>
                  <a:lnTo>
                    <a:pt x="1816298" y="54766"/>
                  </a:lnTo>
                  <a:cubicBezTo>
                    <a:pt x="1816298" y="92844"/>
                    <a:pt x="1785429" y="123713"/>
                    <a:pt x="1747351" y="123713"/>
                  </a:cubicBezTo>
                  <a:lnTo>
                    <a:pt x="68947" y="123713"/>
                  </a:lnTo>
                  <a:cubicBezTo>
                    <a:pt x="30869" y="123713"/>
                    <a:pt x="0" y="92844"/>
                    <a:pt x="0" y="54766"/>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a:off x="4505008" y="2214749"/>
            <a:ext cx="3157875" cy="3915783"/>
            <a:chOff x="1317306" y="2452744"/>
            <a:chExt cx="3157875" cy="3915783"/>
          </a:xfrm>
          <a:effectLst>
            <a:outerShdw blurRad="190500" dist="63500" dir="2700000" algn="tl" rotWithShape="0">
              <a:prstClr val="black">
                <a:alpha val="25000"/>
              </a:prstClr>
            </a:outerShdw>
          </a:effectLst>
        </p:grpSpPr>
        <p:sp>
          <p:nvSpPr>
            <p:cNvPr id="37" name="圆角矩形 36"/>
            <p:cNvSpPr/>
            <p:nvPr/>
          </p:nvSpPr>
          <p:spPr>
            <a:xfrm>
              <a:off x="1317306" y="2452744"/>
              <a:ext cx="3157875" cy="3915783"/>
            </a:xfrm>
            <a:prstGeom prst="roundRect">
              <a:avLst>
                <a:gd name="adj" fmla="val 547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2009626" y="3033655"/>
              <a:ext cx="1773234" cy="406665"/>
            </a:xfrm>
            <a:prstGeom prst="roundRect">
              <a:avLst>
                <a:gd name="adj" fmla="val 50000"/>
              </a:avLst>
            </a:pr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b="1" spc="300" dirty="0" smtClean="0">
                  <a:solidFill>
                    <a:schemeClr val="bg1"/>
                  </a:solidFill>
                  <a:latin typeface="微软雅黑" panose="020B0503020204020204" pitchFamily="34" charset="-122"/>
                  <a:ea typeface="微软雅黑" panose="020B0503020204020204" pitchFamily="34" charset="-122"/>
                </a:rPr>
                <a:t>措施二</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
          <p:nvSpPr>
            <p:cNvPr id="39" name="TextBox 2057"/>
            <p:cNvSpPr txBox="1"/>
            <p:nvPr/>
          </p:nvSpPr>
          <p:spPr>
            <a:xfrm>
              <a:off x="1483359" y="4264309"/>
              <a:ext cx="2825769" cy="1029193"/>
            </a:xfrm>
            <a:prstGeom prst="rect">
              <a:avLst/>
            </a:prstGeom>
            <a:noFill/>
          </p:spPr>
          <p:txBody>
            <a:bodyPr wrap="square" rtlCol="0">
              <a:spAutoFit/>
            </a:bodyPr>
            <a:lstStyle/>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对表现优秀的员工进行重点培养和选树，用先进、模范的榜样力量引导员工攻坚克难，争创佳绩，努力营造昂扬向上，团结和谐的工作氛围。</a:t>
              </a:r>
              <a:endParaRPr lang="zh-CN" altLang="en-US" sz="1200" dirty="0">
                <a:solidFill>
                  <a:srgbClr val="252C35"/>
                </a:solidFill>
                <a:latin typeface="微软雅黑" panose="020B0503020204020204" pitchFamily="34" charset="-122"/>
                <a:ea typeface="微软雅黑" panose="020B0503020204020204" pitchFamily="34" charset="-122"/>
              </a:endParaRPr>
            </a:p>
          </p:txBody>
        </p:sp>
        <p:sp>
          <p:nvSpPr>
            <p:cNvPr id="40" name="TextBox 55"/>
            <p:cNvSpPr txBox="1"/>
            <p:nvPr/>
          </p:nvSpPr>
          <p:spPr>
            <a:xfrm>
              <a:off x="1317306" y="3838351"/>
              <a:ext cx="3157875" cy="377016"/>
            </a:xfrm>
            <a:prstGeom prst="rect">
              <a:avLst/>
            </a:prstGeom>
            <a:noFill/>
          </p:spPr>
          <p:txBody>
            <a:bodyPr wrap="square" lIns="68571" tIns="34285" rIns="68571" bIns="34285" rtlCol="0">
              <a:spAutoFit/>
            </a:bodyPr>
            <a:lstStyle/>
            <a:p>
              <a:pPr algn="ctr"/>
              <a:r>
                <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rPr>
                <a:t>选树先进典型</a:t>
              </a:r>
              <a:endPar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41" name="任意多边形 40"/>
            <p:cNvSpPr/>
            <p:nvPr/>
          </p:nvSpPr>
          <p:spPr>
            <a:xfrm>
              <a:off x="1988094" y="2455902"/>
              <a:ext cx="1816298" cy="123713"/>
            </a:xfrm>
            <a:custGeom>
              <a:avLst/>
              <a:gdLst>
                <a:gd name="connsiteX0" fmla="*/ 0 w 1816298"/>
                <a:gd name="connsiteY0" fmla="*/ 0 h 123713"/>
                <a:gd name="connsiteX1" fmla="*/ 1816298 w 1816298"/>
                <a:gd name="connsiteY1" fmla="*/ 0 h 123713"/>
                <a:gd name="connsiteX2" fmla="*/ 1816298 w 1816298"/>
                <a:gd name="connsiteY2" fmla="*/ 54766 h 123713"/>
                <a:gd name="connsiteX3" fmla="*/ 1747351 w 1816298"/>
                <a:gd name="connsiteY3" fmla="*/ 123713 h 123713"/>
                <a:gd name="connsiteX4" fmla="*/ 68947 w 1816298"/>
                <a:gd name="connsiteY4" fmla="*/ 123713 h 123713"/>
                <a:gd name="connsiteX5" fmla="*/ 0 w 1816298"/>
                <a:gd name="connsiteY5" fmla="*/ 54766 h 123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6298" h="123713">
                  <a:moveTo>
                    <a:pt x="0" y="0"/>
                  </a:moveTo>
                  <a:lnTo>
                    <a:pt x="1816298" y="0"/>
                  </a:lnTo>
                  <a:lnTo>
                    <a:pt x="1816298" y="54766"/>
                  </a:lnTo>
                  <a:cubicBezTo>
                    <a:pt x="1816298" y="92844"/>
                    <a:pt x="1785429" y="123713"/>
                    <a:pt x="1747351" y="123713"/>
                  </a:cubicBezTo>
                  <a:lnTo>
                    <a:pt x="68947" y="123713"/>
                  </a:lnTo>
                  <a:cubicBezTo>
                    <a:pt x="30869" y="123713"/>
                    <a:pt x="0" y="92844"/>
                    <a:pt x="0" y="54766"/>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a:off x="7963666" y="2214749"/>
            <a:ext cx="3157875" cy="3915783"/>
            <a:chOff x="1317306" y="2452744"/>
            <a:chExt cx="3157875" cy="3915783"/>
          </a:xfrm>
          <a:effectLst>
            <a:outerShdw blurRad="190500" dist="63500" dir="2700000" algn="tl" rotWithShape="0">
              <a:prstClr val="black">
                <a:alpha val="25000"/>
              </a:prstClr>
            </a:outerShdw>
          </a:effectLst>
        </p:grpSpPr>
        <p:sp>
          <p:nvSpPr>
            <p:cNvPr id="43" name="圆角矩形 42"/>
            <p:cNvSpPr/>
            <p:nvPr/>
          </p:nvSpPr>
          <p:spPr>
            <a:xfrm>
              <a:off x="1317306" y="2452744"/>
              <a:ext cx="3157875" cy="3915783"/>
            </a:xfrm>
            <a:prstGeom prst="roundRect">
              <a:avLst>
                <a:gd name="adj" fmla="val 547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圆角矩形 43"/>
            <p:cNvSpPr/>
            <p:nvPr/>
          </p:nvSpPr>
          <p:spPr>
            <a:xfrm>
              <a:off x="2009626" y="3033655"/>
              <a:ext cx="1773234" cy="406665"/>
            </a:xfrm>
            <a:prstGeom prst="roundRect">
              <a:avLst>
                <a:gd name="adj" fmla="val 50000"/>
              </a:avLst>
            </a:pr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b="1" spc="300" dirty="0" smtClean="0">
                  <a:solidFill>
                    <a:schemeClr val="bg1"/>
                  </a:solidFill>
                  <a:latin typeface="微软雅黑" panose="020B0503020204020204" pitchFamily="34" charset="-122"/>
                  <a:ea typeface="微软雅黑" panose="020B0503020204020204" pitchFamily="34" charset="-122"/>
                </a:rPr>
                <a:t>措施三</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
          <p:nvSpPr>
            <p:cNvPr id="45" name="TextBox 2057"/>
            <p:cNvSpPr txBox="1"/>
            <p:nvPr/>
          </p:nvSpPr>
          <p:spPr>
            <a:xfrm>
              <a:off x="1483359" y="4264309"/>
              <a:ext cx="2825769" cy="1052596"/>
            </a:xfrm>
            <a:prstGeom prst="rect">
              <a:avLst/>
            </a:prstGeom>
            <a:noFill/>
          </p:spPr>
          <p:txBody>
            <a:bodyPr wrap="square" rtlCol="0">
              <a:spAutoFit/>
            </a:bodyPr>
            <a:lstStyle/>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对现有制度进行梳理、及时健全完善，重点完善，绩效考核管理实施细则；</a:t>
              </a:r>
              <a:endParaRPr lang="zh-CN" altLang="en-US" sz="1200" dirty="0">
                <a:solidFill>
                  <a:srgbClr val="252C35"/>
                </a:solidFill>
                <a:latin typeface="微软雅黑" panose="020B0503020204020204" pitchFamily="34" charset="-122"/>
                <a:ea typeface="微软雅黑" panose="020B0503020204020204" pitchFamily="34" charset="-122"/>
              </a:endParaRPr>
            </a:p>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严格落实各项管理制度，杜绝中队管理出现空挡。</a:t>
              </a:r>
              <a:endParaRPr lang="zh-CN" altLang="en-US" sz="1200" dirty="0">
                <a:solidFill>
                  <a:srgbClr val="252C35"/>
                </a:solidFill>
                <a:latin typeface="微软雅黑" panose="020B0503020204020204" pitchFamily="34" charset="-122"/>
                <a:ea typeface="微软雅黑" panose="020B0503020204020204" pitchFamily="34" charset="-122"/>
              </a:endParaRPr>
            </a:p>
          </p:txBody>
        </p:sp>
        <p:sp>
          <p:nvSpPr>
            <p:cNvPr id="46" name="TextBox 55"/>
            <p:cNvSpPr txBox="1"/>
            <p:nvPr/>
          </p:nvSpPr>
          <p:spPr>
            <a:xfrm>
              <a:off x="1317306" y="3838351"/>
              <a:ext cx="3157875" cy="377016"/>
            </a:xfrm>
            <a:prstGeom prst="rect">
              <a:avLst/>
            </a:prstGeom>
            <a:noFill/>
          </p:spPr>
          <p:txBody>
            <a:bodyPr wrap="square" lIns="68571" tIns="34285" rIns="68571" bIns="34285" rtlCol="0">
              <a:spAutoFit/>
            </a:bodyPr>
            <a:lstStyle/>
            <a:p>
              <a:pPr algn="ctr"/>
              <a:r>
                <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rPr>
                <a:t>强化制度建设</a:t>
              </a:r>
              <a:endPar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47" name="任意多边形 46"/>
            <p:cNvSpPr/>
            <p:nvPr/>
          </p:nvSpPr>
          <p:spPr>
            <a:xfrm>
              <a:off x="1988094" y="2455902"/>
              <a:ext cx="1816298" cy="123713"/>
            </a:xfrm>
            <a:custGeom>
              <a:avLst/>
              <a:gdLst>
                <a:gd name="connsiteX0" fmla="*/ 0 w 1816298"/>
                <a:gd name="connsiteY0" fmla="*/ 0 h 123713"/>
                <a:gd name="connsiteX1" fmla="*/ 1816298 w 1816298"/>
                <a:gd name="connsiteY1" fmla="*/ 0 h 123713"/>
                <a:gd name="connsiteX2" fmla="*/ 1816298 w 1816298"/>
                <a:gd name="connsiteY2" fmla="*/ 54766 h 123713"/>
                <a:gd name="connsiteX3" fmla="*/ 1747351 w 1816298"/>
                <a:gd name="connsiteY3" fmla="*/ 123713 h 123713"/>
                <a:gd name="connsiteX4" fmla="*/ 68947 w 1816298"/>
                <a:gd name="connsiteY4" fmla="*/ 123713 h 123713"/>
                <a:gd name="connsiteX5" fmla="*/ 0 w 1816298"/>
                <a:gd name="connsiteY5" fmla="*/ 54766 h 123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6298" h="123713">
                  <a:moveTo>
                    <a:pt x="0" y="0"/>
                  </a:moveTo>
                  <a:lnTo>
                    <a:pt x="1816298" y="0"/>
                  </a:lnTo>
                  <a:lnTo>
                    <a:pt x="1816298" y="54766"/>
                  </a:lnTo>
                  <a:cubicBezTo>
                    <a:pt x="1816298" y="92844"/>
                    <a:pt x="1785429" y="123713"/>
                    <a:pt x="1747351" y="123713"/>
                  </a:cubicBezTo>
                  <a:lnTo>
                    <a:pt x="68947" y="123713"/>
                  </a:lnTo>
                  <a:cubicBezTo>
                    <a:pt x="30869" y="123713"/>
                    <a:pt x="0" y="92844"/>
                    <a:pt x="0" y="54766"/>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566357" y="544115"/>
            <a:ext cx="945318" cy="866982"/>
            <a:chOff x="827849" y="781760"/>
            <a:chExt cx="2346062" cy="2151650"/>
          </a:xfrm>
        </p:grpSpPr>
        <p:sp>
          <p:nvSpPr>
            <p:cNvPr id="28" name="任意多边形 27"/>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9" name="任意多边形 28"/>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30" name="组合 29"/>
            <p:cNvGrpSpPr/>
            <p:nvPr/>
          </p:nvGrpSpPr>
          <p:grpSpPr>
            <a:xfrm>
              <a:off x="828891" y="839449"/>
              <a:ext cx="2345020" cy="2023672"/>
              <a:chOff x="1193811" y="839449"/>
              <a:chExt cx="2345020" cy="2023672"/>
            </a:xfrm>
          </p:grpSpPr>
          <p:sp>
            <p:nvSpPr>
              <p:cNvPr id="31" name="圆角矩形 30"/>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2"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04</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34"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35" name="TextBox 55"/>
          <p:cNvSpPr txBox="1"/>
          <p:nvPr/>
        </p:nvSpPr>
        <p:spPr>
          <a:xfrm>
            <a:off x="1823475" y="345644"/>
            <a:ext cx="3638862"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五项工作措施</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48" name="TextBox 55"/>
          <p:cNvSpPr txBox="1"/>
          <p:nvPr/>
        </p:nvSpPr>
        <p:spPr>
          <a:xfrm>
            <a:off x="4662475"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750"/>
                                            <p:tgtEl>
                                              <p:spTgt spid="35"/>
                                            </p:tgtEl>
                                          </p:cBhvr>
                                        </p:animEffect>
                                        <p:anim calcmode="lin" valueType="num">
                                          <p:cBhvr>
                                            <p:cTn id="8" dur="750" fill="hold"/>
                                            <p:tgtEl>
                                              <p:spTgt spid="35"/>
                                            </p:tgtEl>
                                            <p:attrNameLst>
                                              <p:attrName>ppt_x</p:attrName>
                                            </p:attrNameLst>
                                          </p:cBhvr>
                                          <p:tavLst>
                                            <p:tav tm="0">
                                              <p:val>
                                                <p:strVal val="#ppt_x"/>
                                              </p:val>
                                            </p:tav>
                                            <p:tav tm="100000">
                                              <p:val>
                                                <p:strVal val="#ppt_x"/>
                                              </p:val>
                                            </p:tav>
                                          </p:tavLst>
                                        </p:anim>
                                        <p:anim calcmode="lin" valueType="num">
                                          <p:cBhvr>
                                            <p:cTn id="9" dur="750" fill="hold"/>
                                            <p:tgtEl>
                                              <p:spTgt spid="3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750"/>
                                            <p:tgtEl>
                                              <p:spTgt spid="48"/>
                                            </p:tgtEl>
                                          </p:cBhvr>
                                        </p:animEffect>
                                        <p:anim calcmode="lin" valueType="num">
                                          <p:cBhvr>
                                            <p:cTn id="13" dur="750" fill="hold"/>
                                            <p:tgtEl>
                                              <p:spTgt spid="48"/>
                                            </p:tgtEl>
                                            <p:attrNameLst>
                                              <p:attrName>ppt_x</p:attrName>
                                            </p:attrNameLst>
                                          </p:cBhvr>
                                          <p:tavLst>
                                            <p:tav tm="0">
                                              <p:val>
                                                <p:strVal val="#ppt_x"/>
                                              </p:val>
                                            </p:tav>
                                            <p:tav tm="100000">
                                              <p:val>
                                                <p:strVal val="#ppt_x"/>
                                              </p:val>
                                            </p:tav>
                                          </p:tavLst>
                                        </p:anim>
                                        <p:anim calcmode="lin" valueType="num">
                                          <p:cBhvr>
                                            <p:cTn id="14" dur="750" fill="hold"/>
                                            <p:tgtEl>
                                              <p:spTgt spid="48"/>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14:bounceEnd="40000">
                                          <p:cBhvr additive="base">
                                            <p:cTn id="17" dur="1000" fill="hold"/>
                                            <p:tgtEl>
                                              <p:spTgt spid="27"/>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1+#ppt_w/2"/>
                                              </p:val>
                                            </p:tav>
                                            <p:tav tm="100000">
                                              <p:val>
                                                <p:strVal val="#ppt_x"/>
                                              </p:val>
                                            </p:tav>
                                          </p:tavLst>
                                        </p:anim>
                                        <p:anim calcmode="lin" valueType="num">
                                          <p:cBhvr additive="base">
                                            <p:cTn id="23" dur="500" fill="hold"/>
                                            <p:tgtEl>
                                              <p:spTgt spid="18"/>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1+#ppt_w/2"/>
                                              </p:val>
                                            </p:tav>
                                            <p:tav tm="100000">
                                              <p:val>
                                                <p:strVal val="#ppt_x"/>
                                              </p:val>
                                            </p:tav>
                                          </p:tavLst>
                                        </p:anim>
                                        <p:anim calcmode="lin" valueType="num">
                                          <p:cBhvr additive="base">
                                            <p:cTn id="28" dur="500" fill="hold"/>
                                            <p:tgtEl>
                                              <p:spTgt spid="36"/>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1+#ppt_w/2"/>
                                              </p:val>
                                            </p:tav>
                                            <p:tav tm="100000">
                                              <p:val>
                                                <p:strVal val="#ppt_x"/>
                                              </p:val>
                                            </p:tav>
                                          </p:tavLst>
                                        </p:anim>
                                        <p:anim calcmode="lin" valueType="num">
                                          <p:cBhvr additive="base">
                                            <p:cTn id="33"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750"/>
                                            <p:tgtEl>
                                              <p:spTgt spid="35"/>
                                            </p:tgtEl>
                                          </p:cBhvr>
                                        </p:animEffect>
                                        <p:anim calcmode="lin" valueType="num">
                                          <p:cBhvr>
                                            <p:cTn id="8" dur="750" fill="hold"/>
                                            <p:tgtEl>
                                              <p:spTgt spid="35"/>
                                            </p:tgtEl>
                                            <p:attrNameLst>
                                              <p:attrName>ppt_x</p:attrName>
                                            </p:attrNameLst>
                                          </p:cBhvr>
                                          <p:tavLst>
                                            <p:tav tm="0">
                                              <p:val>
                                                <p:strVal val="#ppt_x"/>
                                              </p:val>
                                            </p:tav>
                                            <p:tav tm="100000">
                                              <p:val>
                                                <p:strVal val="#ppt_x"/>
                                              </p:val>
                                            </p:tav>
                                          </p:tavLst>
                                        </p:anim>
                                        <p:anim calcmode="lin" valueType="num">
                                          <p:cBhvr>
                                            <p:cTn id="9" dur="750" fill="hold"/>
                                            <p:tgtEl>
                                              <p:spTgt spid="3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750"/>
                                            <p:tgtEl>
                                              <p:spTgt spid="48"/>
                                            </p:tgtEl>
                                          </p:cBhvr>
                                        </p:animEffect>
                                        <p:anim calcmode="lin" valueType="num">
                                          <p:cBhvr>
                                            <p:cTn id="13" dur="750" fill="hold"/>
                                            <p:tgtEl>
                                              <p:spTgt spid="48"/>
                                            </p:tgtEl>
                                            <p:attrNameLst>
                                              <p:attrName>ppt_x</p:attrName>
                                            </p:attrNameLst>
                                          </p:cBhvr>
                                          <p:tavLst>
                                            <p:tav tm="0">
                                              <p:val>
                                                <p:strVal val="#ppt_x"/>
                                              </p:val>
                                            </p:tav>
                                            <p:tav tm="100000">
                                              <p:val>
                                                <p:strVal val="#ppt_x"/>
                                              </p:val>
                                            </p:tav>
                                          </p:tavLst>
                                        </p:anim>
                                        <p:anim calcmode="lin" valueType="num">
                                          <p:cBhvr>
                                            <p:cTn id="14" dur="750" fill="hold"/>
                                            <p:tgtEl>
                                              <p:spTgt spid="48"/>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1000" fill="hold"/>
                                            <p:tgtEl>
                                              <p:spTgt spid="27"/>
                                            </p:tgtEl>
                                            <p:attrNameLst>
                                              <p:attrName>ppt_x</p:attrName>
                                            </p:attrNameLst>
                                          </p:cBhvr>
                                          <p:tavLst>
                                            <p:tav tm="0">
                                              <p:val>
                                                <p:strVal val="0-#ppt_w/2"/>
                                              </p:val>
                                            </p:tav>
                                            <p:tav tm="100000">
                                              <p:val>
                                                <p:strVal val="#ppt_x"/>
                                              </p:val>
                                            </p:tav>
                                          </p:tavLst>
                                        </p:anim>
                                        <p:anim calcmode="lin" valueType="num">
                                          <p:cBhvr additive="base">
                                            <p:cTn id="18" dur="10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1+#ppt_w/2"/>
                                              </p:val>
                                            </p:tav>
                                            <p:tav tm="100000">
                                              <p:val>
                                                <p:strVal val="#ppt_x"/>
                                              </p:val>
                                            </p:tav>
                                          </p:tavLst>
                                        </p:anim>
                                        <p:anim calcmode="lin" valueType="num">
                                          <p:cBhvr additive="base">
                                            <p:cTn id="23" dur="500" fill="hold"/>
                                            <p:tgtEl>
                                              <p:spTgt spid="18"/>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1+#ppt_w/2"/>
                                              </p:val>
                                            </p:tav>
                                            <p:tav tm="100000">
                                              <p:val>
                                                <p:strVal val="#ppt_x"/>
                                              </p:val>
                                            </p:tav>
                                          </p:tavLst>
                                        </p:anim>
                                        <p:anim calcmode="lin" valueType="num">
                                          <p:cBhvr additive="base">
                                            <p:cTn id="28" dur="500" fill="hold"/>
                                            <p:tgtEl>
                                              <p:spTgt spid="36"/>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2"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1+#ppt_w/2"/>
                                              </p:val>
                                            </p:tav>
                                            <p:tav tm="100000">
                                              <p:val>
                                                <p:strVal val="#ppt_x"/>
                                              </p:val>
                                            </p:tav>
                                          </p:tavLst>
                                        </p:anim>
                                        <p:anim calcmode="lin" valueType="num">
                                          <p:cBhvr additive="base">
                                            <p:cTn id="33"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046350" y="2214749"/>
            <a:ext cx="3157875" cy="3915783"/>
            <a:chOff x="1317306" y="2452744"/>
            <a:chExt cx="3157875" cy="3915783"/>
          </a:xfrm>
          <a:effectLst>
            <a:outerShdw blurRad="190500" dist="63500" dir="2700000" algn="tl" rotWithShape="0">
              <a:prstClr val="black">
                <a:alpha val="25000"/>
              </a:prstClr>
            </a:outerShdw>
          </a:effectLst>
        </p:grpSpPr>
        <p:sp>
          <p:nvSpPr>
            <p:cNvPr id="7" name="圆角矩形 6"/>
            <p:cNvSpPr/>
            <p:nvPr/>
          </p:nvSpPr>
          <p:spPr>
            <a:xfrm>
              <a:off x="1317306" y="2452744"/>
              <a:ext cx="3157875" cy="3915783"/>
            </a:xfrm>
            <a:prstGeom prst="roundRect">
              <a:avLst>
                <a:gd name="adj" fmla="val 547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2009626" y="3033655"/>
              <a:ext cx="1773234" cy="406665"/>
            </a:xfrm>
            <a:prstGeom prst="roundRect">
              <a:avLst>
                <a:gd name="adj" fmla="val 50000"/>
              </a:avLst>
            </a:pr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b="1" spc="300" dirty="0" smtClean="0">
                  <a:solidFill>
                    <a:schemeClr val="bg1"/>
                  </a:solidFill>
                  <a:latin typeface="微软雅黑" panose="020B0503020204020204" pitchFamily="34" charset="-122"/>
                  <a:ea typeface="微软雅黑" panose="020B0503020204020204" pitchFamily="34" charset="-122"/>
                </a:rPr>
                <a:t>措施四</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
          <p:nvSpPr>
            <p:cNvPr id="20" name="TextBox 2057"/>
            <p:cNvSpPr txBox="1"/>
            <p:nvPr/>
          </p:nvSpPr>
          <p:spPr>
            <a:xfrm>
              <a:off x="1483359" y="4264309"/>
              <a:ext cx="2825769" cy="1292662"/>
            </a:xfrm>
            <a:prstGeom prst="rect">
              <a:avLst/>
            </a:prstGeom>
            <a:noFill/>
          </p:spPr>
          <p:txBody>
            <a:bodyPr wrap="square" rtlCol="0">
              <a:spAutoFit/>
            </a:bodyPr>
            <a:lstStyle/>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认真履行落实一岗双责，切实抓好各项安全要求和管理规范的落实，推行员工排查隐患、带头安全经验分享等激励机制，重点狠抓某某违章，某某危险行业等习惯性行为违章。</a:t>
              </a:r>
              <a:endParaRPr lang="zh-CN" altLang="en-US" sz="1200" dirty="0">
                <a:solidFill>
                  <a:srgbClr val="252C35"/>
                </a:solidFill>
                <a:latin typeface="微软雅黑" panose="020B0503020204020204" pitchFamily="34" charset="-122"/>
                <a:ea typeface="微软雅黑" panose="020B0503020204020204" pitchFamily="34" charset="-122"/>
              </a:endParaRPr>
            </a:p>
          </p:txBody>
        </p:sp>
        <p:sp>
          <p:nvSpPr>
            <p:cNvPr id="21" name="TextBox 55"/>
            <p:cNvSpPr txBox="1"/>
            <p:nvPr/>
          </p:nvSpPr>
          <p:spPr>
            <a:xfrm>
              <a:off x="1317306" y="3838351"/>
              <a:ext cx="3157875" cy="377016"/>
            </a:xfrm>
            <a:prstGeom prst="rect">
              <a:avLst/>
            </a:prstGeom>
            <a:noFill/>
          </p:spPr>
          <p:txBody>
            <a:bodyPr wrap="square" lIns="68571" tIns="34285" rIns="68571" bIns="34285" rtlCol="0">
              <a:spAutoFit/>
            </a:bodyPr>
            <a:lstStyle/>
            <a:p>
              <a:pPr algn="ctr"/>
              <a:r>
                <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rPr>
                <a:t>强化安全管理</a:t>
              </a:r>
              <a:endPar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33" name="任意多边形 32"/>
            <p:cNvSpPr/>
            <p:nvPr/>
          </p:nvSpPr>
          <p:spPr>
            <a:xfrm>
              <a:off x="1988094" y="2455902"/>
              <a:ext cx="1816298" cy="123713"/>
            </a:xfrm>
            <a:custGeom>
              <a:avLst/>
              <a:gdLst>
                <a:gd name="connsiteX0" fmla="*/ 0 w 1816298"/>
                <a:gd name="connsiteY0" fmla="*/ 0 h 123713"/>
                <a:gd name="connsiteX1" fmla="*/ 1816298 w 1816298"/>
                <a:gd name="connsiteY1" fmla="*/ 0 h 123713"/>
                <a:gd name="connsiteX2" fmla="*/ 1816298 w 1816298"/>
                <a:gd name="connsiteY2" fmla="*/ 54766 h 123713"/>
                <a:gd name="connsiteX3" fmla="*/ 1747351 w 1816298"/>
                <a:gd name="connsiteY3" fmla="*/ 123713 h 123713"/>
                <a:gd name="connsiteX4" fmla="*/ 68947 w 1816298"/>
                <a:gd name="connsiteY4" fmla="*/ 123713 h 123713"/>
                <a:gd name="connsiteX5" fmla="*/ 0 w 1816298"/>
                <a:gd name="connsiteY5" fmla="*/ 54766 h 123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6298" h="123713">
                  <a:moveTo>
                    <a:pt x="0" y="0"/>
                  </a:moveTo>
                  <a:lnTo>
                    <a:pt x="1816298" y="0"/>
                  </a:lnTo>
                  <a:lnTo>
                    <a:pt x="1816298" y="54766"/>
                  </a:lnTo>
                  <a:cubicBezTo>
                    <a:pt x="1816298" y="92844"/>
                    <a:pt x="1785429" y="123713"/>
                    <a:pt x="1747351" y="123713"/>
                  </a:cubicBezTo>
                  <a:lnTo>
                    <a:pt x="68947" y="123713"/>
                  </a:lnTo>
                  <a:cubicBezTo>
                    <a:pt x="30869" y="123713"/>
                    <a:pt x="0" y="92844"/>
                    <a:pt x="0" y="54766"/>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a:off x="4505008" y="2214749"/>
            <a:ext cx="6480318" cy="3915783"/>
            <a:chOff x="4505008" y="2214749"/>
            <a:chExt cx="6480318" cy="3915783"/>
          </a:xfrm>
          <a:effectLst>
            <a:outerShdw blurRad="190500" dist="63500" dir="2700000" algn="tl" rotWithShape="0">
              <a:prstClr val="black">
                <a:alpha val="25000"/>
              </a:prstClr>
            </a:outerShdw>
          </a:effectLst>
        </p:grpSpPr>
        <p:sp>
          <p:nvSpPr>
            <p:cNvPr id="37" name="圆角矩形 36"/>
            <p:cNvSpPr/>
            <p:nvPr/>
          </p:nvSpPr>
          <p:spPr>
            <a:xfrm>
              <a:off x="4505008" y="2214749"/>
              <a:ext cx="6480318" cy="3915783"/>
            </a:xfrm>
            <a:prstGeom prst="roundRect">
              <a:avLst>
                <a:gd name="adj" fmla="val 547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6482258" y="2795660"/>
              <a:ext cx="2525818" cy="406665"/>
            </a:xfrm>
            <a:prstGeom prst="roundRect">
              <a:avLst>
                <a:gd name="adj" fmla="val 50000"/>
              </a:avLst>
            </a:pr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b="1" spc="300" dirty="0" smtClean="0">
                  <a:solidFill>
                    <a:schemeClr val="bg1"/>
                  </a:solidFill>
                  <a:latin typeface="微软雅黑" panose="020B0503020204020204" pitchFamily="34" charset="-122"/>
                  <a:ea typeface="微软雅黑" panose="020B0503020204020204" pitchFamily="34" charset="-122"/>
                </a:rPr>
                <a:t>措施五</a:t>
              </a:r>
              <a:endParaRPr lang="zh-CN" altLang="en-US" b="1" spc="300" dirty="0">
                <a:solidFill>
                  <a:schemeClr val="bg1"/>
                </a:solidFill>
                <a:latin typeface="微软雅黑" panose="020B0503020204020204" pitchFamily="34" charset="-122"/>
                <a:ea typeface="微软雅黑" panose="020B0503020204020204" pitchFamily="34" charset="-122"/>
              </a:endParaRPr>
            </a:p>
          </p:txBody>
        </p:sp>
        <p:sp>
          <p:nvSpPr>
            <p:cNvPr id="39" name="TextBox 2057"/>
            <p:cNvSpPr txBox="1"/>
            <p:nvPr/>
          </p:nvSpPr>
          <p:spPr>
            <a:xfrm>
              <a:off x="4671061" y="4026314"/>
              <a:ext cx="6151427" cy="1772793"/>
            </a:xfrm>
            <a:prstGeom prst="rect">
              <a:avLst/>
            </a:prstGeom>
            <a:noFill/>
          </p:spPr>
          <p:txBody>
            <a:bodyPr wrap="square" rtlCol="0">
              <a:spAutoFit/>
            </a:bodyPr>
            <a:lstStyle/>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公司在成管理上坚持以预算为主，并建立了完善的成本预算管理体系，成立了预算管理机构，制定了预算管理办法和监督考核办法，形成了自预算编制、预算执行、预算分析反馈和预算考核监督的循环体系。</a:t>
              </a:r>
              <a:endParaRPr lang="zh-CN" altLang="en-US" sz="1200" dirty="0">
                <a:solidFill>
                  <a:srgbClr val="252C35"/>
                </a:solidFill>
                <a:latin typeface="微软雅黑" panose="020B0503020204020204" pitchFamily="34" charset="-122"/>
                <a:ea typeface="微软雅黑" panose="020B0503020204020204" pitchFamily="34" charset="-122"/>
              </a:endParaRPr>
            </a:p>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对能单独下达指标和定量考核的费用一律单独下达指标，如对办公费中的电话费、印刷费根据定额标准和实际工作任务全部单独下达预算指标，而不是笼统地下达成本指标。</a:t>
              </a:r>
              <a:endParaRPr lang="zh-CN" altLang="en-US" sz="1200" dirty="0">
                <a:solidFill>
                  <a:srgbClr val="252C35"/>
                </a:solidFill>
                <a:latin typeface="微软雅黑" panose="020B0503020204020204" pitchFamily="34" charset="-122"/>
                <a:ea typeface="微软雅黑" panose="020B0503020204020204" pitchFamily="34" charset="-122"/>
              </a:endParaRPr>
            </a:p>
            <a:p>
              <a:pPr marL="171450" indent="-171450" algn="just">
                <a:lnSpc>
                  <a:spcPct val="130000"/>
                </a:lnSpc>
                <a:buFont typeface="Wingdings" panose="05000000000000000000" pitchFamily="2" charset="2"/>
                <a:buChar char="n"/>
              </a:pPr>
              <a:r>
                <a:rPr lang="zh-CN" altLang="en-US" sz="1200" dirty="0">
                  <a:solidFill>
                    <a:srgbClr val="252C35"/>
                  </a:solidFill>
                  <a:latin typeface="微软雅黑" panose="020B0503020204020204" pitchFamily="34" charset="-122"/>
                  <a:ea typeface="微软雅黑" panose="020B0503020204020204" pitchFamily="34" charset="-122"/>
                </a:rPr>
                <a:t>公司在成本定额管理上，采取定额标准和实际情况相结合的方法，不是简单地套用标准死板地下达预算指标，而是结合历史数据合实际情况灵活应用和修改定额标准。</a:t>
              </a:r>
              <a:endParaRPr lang="zh-CN" altLang="en-US" sz="1200" dirty="0">
                <a:solidFill>
                  <a:srgbClr val="252C35"/>
                </a:solidFill>
                <a:latin typeface="微软雅黑" panose="020B0503020204020204" pitchFamily="34" charset="-122"/>
                <a:ea typeface="微软雅黑" panose="020B0503020204020204" pitchFamily="34" charset="-122"/>
              </a:endParaRPr>
            </a:p>
          </p:txBody>
        </p:sp>
        <p:sp>
          <p:nvSpPr>
            <p:cNvPr id="40" name="TextBox 55"/>
            <p:cNvSpPr txBox="1"/>
            <p:nvPr/>
          </p:nvSpPr>
          <p:spPr>
            <a:xfrm>
              <a:off x="6166230" y="3600356"/>
              <a:ext cx="3157875" cy="377016"/>
            </a:xfrm>
            <a:prstGeom prst="rect">
              <a:avLst/>
            </a:prstGeom>
            <a:noFill/>
          </p:spPr>
          <p:txBody>
            <a:bodyPr wrap="square" lIns="68571" tIns="34285" rIns="68571" bIns="34285" rtlCol="0">
              <a:spAutoFit/>
            </a:bodyPr>
            <a:lstStyle/>
            <a:p>
              <a:pPr algn="ctr"/>
              <a:r>
                <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rPr>
                <a:t>加强成本管控</a:t>
              </a:r>
              <a:endPar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29" name="任意多边形 28"/>
            <p:cNvSpPr/>
            <p:nvPr/>
          </p:nvSpPr>
          <p:spPr>
            <a:xfrm>
              <a:off x="5283083" y="2214750"/>
              <a:ext cx="4924169" cy="126871"/>
            </a:xfrm>
            <a:custGeom>
              <a:avLst/>
              <a:gdLst>
                <a:gd name="connsiteX0" fmla="*/ 0 w 4924169"/>
                <a:gd name="connsiteY0" fmla="*/ 0 h 126871"/>
                <a:gd name="connsiteX1" fmla="*/ 4924169 w 4924169"/>
                <a:gd name="connsiteY1" fmla="*/ 0 h 126871"/>
                <a:gd name="connsiteX2" fmla="*/ 4924169 w 4924169"/>
                <a:gd name="connsiteY2" fmla="*/ 58606 h 126871"/>
                <a:gd name="connsiteX3" fmla="*/ 4855904 w 4924169"/>
                <a:gd name="connsiteY3" fmla="*/ 126871 h 126871"/>
                <a:gd name="connsiteX4" fmla="*/ 68265 w 4924169"/>
                <a:gd name="connsiteY4" fmla="*/ 126871 h 126871"/>
                <a:gd name="connsiteX5" fmla="*/ 0 w 4924169"/>
                <a:gd name="connsiteY5" fmla="*/ 58606 h 126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24169" h="126871">
                  <a:moveTo>
                    <a:pt x="0" y="0"/>
                  </a:moveTo>
                  <a:lnTo>
                    <a:pt x="4924169" y="0"/>
                  </a:lnTo>
                  <a:lnTo>
                    <a:pt x="4924169" y="58606"/>
                  </a:lnTo>
                  <a:cubicBezTo>
                    <a:pt x="4924169" y="96308"/>
                    <a:pt x="4893606" y="126871"/>
                    <a:pt x="4855904" y="126871"/>
                  </a:cubicBezTo>
                  <a:lnTo>
                    <a:pt x="68265" y="126871"/>
                  </a:lnTo>
                  <a:cubicBezTo>
                    <a:pt x="30563" y="126871"/>
                    <a:pt x="0" y="96308"/>
                    <a:pt x="0" y="58606"/>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566357" y="544115"/>
            <a:ext cx="945318" cy="866982"/>
            <a:chOff x="827849" y="781760"/>
            <a:chExt cx="2346062" cy="2151650"/>
          </a:xfrm>
        </p:grpSpPr>
        <p:sp>
          <p:nvSpPr>
            <p:cNvPr id="23" name="任意多边形 22"/>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4" name="任意多边形 23"/>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5" name="组合 24"/>
            <p:cNvGrpSpPr/>
            <p:nvPr/>
          </p:nvGrpSpPr>
          <p:grpSpPr>
            <a:xfrm>
              <a:off x="828891" y="839449"/>
              <a:ext cx="2345020" cy="2023672"/>
              <a:chOff x="1193811" y="839449"/>
              <a:chExt cx="2345020" cy="2023672"/>
            </a:xfrm>
          </p:grpSpPr>
          <p:sp>
            <p:nvSpPr>
              <p:cNvPr id="26" name="圆角矩形 25"/>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7" name="TextBox 55"/>
              <p:cNvSpPr txBox="1"/>
              <p:nvPr/>
            </p:nvSpPr>
            <p:spPr>
              <a:xfrm>
                <a:off x="1300348" y="884612"/>
                <a:ext cx="2065535" cy="1393965"/>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04</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28"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30" name="TextBox 55"/>
          <p:cNvSpPr txBox="1"/>
          <p:nvPr/>
        </p:nvSpPr>
        <p:spPr>
          <a:xfrm>
            <a:off x="1823475" y="345644"/>
            <a:ext cx="3638862"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五项工作措施</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31" name="TextBox 55"/>
          <p:cNvSpPr txBox="1"/>
          <p:nvPr/>
        </p:nvSpPr>
        <p:spPr>
          <a:xfrm>
            <a:off x="4662475"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750"/>
                                            <p:tgtEl>
                                              <p:spTgt spid="30"/>
                                            </p:tgtEl>
                                          </p:cBhvr>
                                        </p:animEffect>
                                        <p:anim calcmode="lin" valueType="num">
                                          <p:cBhvr>
                                            <p:cTn id="8" dur="750" fill="hold"/>
                                            <p:tgtEl>
                                              <p:spTgt spid="30"/>
                                            </p:tgtEl>
                                            <p:attrNameLst>
                                              <p:attrName>ppt_x</p:attrName>
                                            </p:attrNameLst>
                                          </p:cBhvr>
                                          <p:tavLst>
                                            <p:tav tm="0">
                                              <p:val>
                                                <p:strVal val="#ppt_x"/>
                                              </p:val>
                                            </p:tav>
                                            <p:tav tm="100000">
                                              <p:val>
                                                <p:strVal val="#ppt_x"/>
                                              </p:val>
                                            </p:tav>
                                          </p:tavLst>
                                        </p:anim>
                                        <p:anim calcmode="lin" valueType="num">
                                          <p:cBhvr>
                                            <p:cTn id="9" dur="750" fill="hold"/>
                                            <p:tgtEl>
                                              <p:spTgt spid="3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750"/>
                                            <p:tgtEl>
                                              <p:spTgt spid="31"/>
                                            </p:tgtEl>
                                          </p:cBhvr>
                                        </p:animEffect>
                                        <p:anim calcmode="lin" valueType="num">
                                          <p:cBhvr>
                                            <p:cTn id="13" dur="750" fill="hold"/>
                                            <p:tgtEl>
                                              <p:spTgt spid="31"/>
                                            </p:tgtEl>
                                            <p:attrNameLst>
                                              <p:attrName>ppt_x</p:attrName>
                                            </p:attrNameLst>
                                          </p:cBhvr>
                                          <p:tavLst>
                                            <p:tav tm="0">
                                              <p:val>
                                                <p:strVal val="#ppt_x"/>
                                              </p:val>
                                            </p:tav>
                                            <p:tav tm="100000">
                                              <p:val>
                                                <p:strVal val="#ppt_x"/>
                                              </p:val>
                                            </p:tav>
                                          </p:tavLst>
                                        </p:anim>
                                        <p:anim calcmode="lin" valueType="num">
                                          <p:cBhvr>
                                            <p:cTn id="14" dur="750" fill="hold"/>
                                            <p:tgtEl>
                                              <p:spTgt spid="31"/>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14:bounceEnd="40000">
                                          <p:cBhvr additive="base">
                                            <p:cTn id="17" dur="1000" fill="hold"/>
                                            <p:tgtEl>
                                              <p:spTgt spid="22"/>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750"/>
                                            <p:tgtEl>
                                              <p:spTgt spid="30"/>
                                            </p:tgtEl>
                                          </p:cBhvr>
                                        </p:animEffect>
                                        <p:anim calcmode="lin" valueType="num">
                                          <p:cBhvr>
                                            <p:cTn id="8" dur="750" fill="hold"/>
                                            <p:tgtEl>
                                              <p:spTgt spid="30"/>
                                            </p:tgtEl>
                                            <p:attrNameLst>
                                              <p:attrName>ppt_x</p:attrName>
                                            </p:attrNameLst>
                                          </p:cBhvr>
                                          <p:tavLst>
                                            <p:tav tm="0">
                                              <p:val>
                                                <p:strVal val="#ppt_x"/>
                                              </p:val>
                                            </p:tav>
                                            <p:tav tm="100000">
                                              <p:val>
                                                <p:strVal val="#ppt_x"/>
                                              </p:val>
                                            </p:tav>
                                          </p:tavLst>
                                        </p:anim>
                                        <p:anim calcmode="lin" valueType="num">
                                          <p:cBhvr>
                                            <p:cTn id="9" dur="750" fill="hold"/>
                                            <p:tgtEl>
                                              <p:spTgt spid="3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750"/>
                                            <p:tgtEl>
                                              <p:spTgt spid="31"/>
                                            </p:tgtEl>
                                          </p:cBhvr>
                                        </p:animEffect>
                                        <p:anim calcmode="lin" valueType="num">
                                          <p:cBhvr>
                                            <p:cTn id="13" dur="750" fill="hold"/>
                                            <p:tgtEl>
                                              <p:spTgt spid="31"/>
                                            </p:tgtEl>
                                            <p:attrNameLst>
                                              <p:attrName>ppt_x</p:attrName>
                                            </p:attrNameLst>
                                          </p:cBhvr>
                                          <p:tavLst>
                                            <p:tav tm="0">
                                              <p:val>
                                                <p:strVal val="#ppt_x"/>
                                              </p:val>
                                            </p:tav>
                                            <p:tav tm="100000">
                                              <p:val>
                                                <p:strVal val="#ppt_x"/>
                                              </p:val>
                                            </p:tav>
                                          </p:tavLst>
                                        </p:anim>
                                        <p:anim calcmode="lin" valueType="num">
                                          <p:cBhvr>
                                            <p:cTn id="14" dur="750" fill="hold"/>
                                            <p:tgtEl>
                                              <p:spTgt spid="31"/>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1000" fill="hold"/>
                                            <p:tgtEl>
                                              <p:spTgt spid="22"/>
                                            </p:tgtEl>
                                            <p:attrNameLst>
                                              <p:attrName>ppt_x</p:attrName>
                                            </p:attrNameLst>
                                          </p:cBhvr>
                                          <p:tavLst>
                                            <p:tav tm="0">
                                              <p:val>
                                                <p:strVal val="0-#ppt_w/2"/>
                                              </p:val>
                                            </p:tav>
                                            <p:tav tm="100000">
                                              <p:val>
                                                <p:strVal val="#ppt_x"/>
                                              </p:val>
                                            </p:tav>
                                          </p:tavLst>
                                        </p:anim>
                                        <p:anim calcmode="lin" valueType="num">
                                          <p:cBhvr additive="base">
                                            <p:cTn id="18" dur="10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1+#ppt_w/2"/>
                                              </p:val>
                                            </p:tav>
                                            <p:tav tm="100000">
                                              <p:val>
                                                <p:strVal val="#ppt_x"/>
                                              </p:val>
                                            </p:tav>
                                          </p:tavLst>
                                        </p:anim>
                                        <p:anim calcmode="lin" valueType="num">
                                          <p:cBhvr additive="base">
                                            <p:cTn id="23" dur="5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0"/>
            <a:ext cx="12192000" cy="6858000"/>
          </a:xfrm>
          <a:prstGeom prst="rect">
            <a:avLst/>
          </a:prstGeom>
          <a:solidFill>
            <a:srgbClr val="292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692399" y="826475"/>
            <a:ext cx="6635999" cy="5275384"/>
          </a:xfrm>
          <a:prstGeom prst="roundRect">
            <a:avLst>
              <a:gd name="adj" fmla="val 13900"/>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36"/>
          <p:cNvSpPr txBox="1"/>
          <p:nvPr/>
        </p:nvSpPr>
        <p:spPr>
          <a:xfrm>
            <a:off x="961804" y="2123447"/>
            <a:ext cx="2736304" cy="1200329"/>
          </a:xfrm>
          <a:prstGeom prst="rect">
            <a:avLst/>
          </a:prstGeom>
          <a:noFill/>
        </p:spPr>
        <p:txBody>
          <a:bodyPr wrap="square" rtlCol="0">
            <a:spAutoFit/>
          </a:bodyPr>
          <a:lstStyle/>
          <a:p>
            <a:r>
              <a:rPr lang="zh-CN" altLang="en-US" sz="3600" b="1" dirty="0" smtClean="0">
                <a:solidFill>
                  <a:schemeClr val="bg1"/>
                </a:solidFill>
                <a:effectLst>
                  <a:outerShdw blurRad="38100" dist="38100" dir="2700000" algn="tl">
                    <a:srgbClr val="000000">
                      <a:alpha val="25000"/>
                    </a:srgbClr>
                  </a:outerShdw>
                </a:effectLst>
                <a:latin typeface="微软雅黑" panose="020B0503020204020204" pitchFamily="34" charset="-122"/>
                <a:ea typeface="微软雅黑" panose="020B0503020204020204" pitchFamily="34" charset="-122"/>
              </a:rPr>
              <a:t>小 结 </a:t>
            </a:r>
            <a:r>
              <a:rPr lang="en-US" altLang="zh-CN" sz="3600" b="1" dirty="0" smtClean="0">
                <a:solidFill>
                  <a:schemeClr val="bg1"/>
                </a:solidFill>
                <a:effectLst>
                  <a:outerShdw blurRad="38100" dist="38100" dir="2700000" algn="tl">
                    <a:srgbClr val="000000">
                      <a:alpha val="25000"/>
                    </a:srgbClr>
                  </a:outerShdw>
                </a:effectLst>
                <a:latin typeface="微软雅黑" panose="020B0503020204020204" pitchFamily="34" charset="-122"/>
                <a:ea typeface="微软雅黑" panose="020B0503020204020204" pitchFamily="34" charset="-122"/>
              </a:rPr>
              <a:t>/ </a:t>
            </a:r>
            <a:r>
              <a:rPr lang="en-US" altLang="zh-CN" sz="3600" dirty="0" smtClean="0">
                <a:solidFill>
                  <a:srgbClr val="B72B2A"/>
                </a:solidFill>
                <a:effectLst>
                  <a:outerShdw blurRad="38100" dist="38100" dir="2700000" algn="tl">
                    <a:srgbClr val="000000">
                      <a:alpha val="25000"/>
                    </a:srgbClr>
                  </a:outerShdw>
                </a:effectLst>
                <a:latin typeface="Aparajita" panose="020B0604020202020204" pitchFamily="34" charset="0"/>
                <a:ea typeface="微软雅黑" panose="020B0503020204020204" pitchFamily="34" charset="-122"/>
                <a:cs typeface="Aparajita" panose="020B0604020202020204" pitchFamily="34" charset="0"/>
              </a:rPr>
              <a:t>SUMMARY</a:t>
            </a:r>
            <a:endParaRPr lang="zh-CN" altLang="en-US" sz="3600" dirty="0">
              <a:solidFill>
                <a:srgbClr val="B72B2A"/>
              </a:solidFill>
              <a:effectLst>
                <a:outerShdw blurRad="38100" dist="38100" dir="2700000" algn="tl">
                  <a:srgbClr val="000000">
                    <a:alpha val="25000"/>
                  </a:srgbClr>
                </a:outerShdw>
              </a:effectLst>
              <a:latin typeface="Aparajita" panose="020B0604020202020204" pitchFamily="34" charset="0"/>
              <a:ea typeface="微软雅黑" panose="020B0503020204020204" pitchFamily="34" charset="-122"/>
              <a:cs typeface="Aparajita" panose="020B0604020202020204" pitchFamily="34" charset="0"/>
            </a:endParaRPr>
          </a:p>
        </p:txBody>
      </p:sp>
      <p:grpSp>
        <p:nvGrpSpPr>
          <p:cNvPr id="16" name="组合 15"/>
          <p:cNvGrpSpPr/>
          <p:nvPr/>
        </p:nvGrpSpPr>
        <p:grpSpPr>
          <a:xfrm>
            <a:off x="4466492" y="1735296"/>
            <a:ext cx="7725508" cy="3568090"/>
            <a:chOff x="4466492" y="1735296"/>
            <a:chExt cx="7725508" cy="3568090"/>
          </a:xfrm>
        </p:grpSpPr>
        <p:grpSp>
          <p:nvGrpSpPr>
            <p:cNvPr id="42" name="组合 41"/>
            <p:cNvGrpSpPr/>
            <p:nvPr/>
          </p:nvGrpSpPr>
          <p:grpSpPr>
            <a:xfrm>
              <a:off x="4466492" y="1735296"/>
              <a:ext cx="7725507" cy="3568090"/>
              <a:chOff x="4328533" y="2540000"/>
              <a:chExt cx="8841766" cy="3568090"/>
            </a:xfrm>
          </p:grpSpPr>
          <p:sp>
            <p:nvSpPr>
              <p:cNvPr id="44" name="矩形 43"/>
              <p:cNvSpPr/>
              <p:nvPr/>
            </p:nvSpPr>
            <p:spPr>
              <a:xfrm>
                <a:off x="4345106" y="2556933"/>
                <a:ext cx="8825193" cy="3551157"/>
              </a:xfrm>
              <a:prstGeom prst="rect">
                <a:avLst/>
              </a:prstGeom>
              <a:solidFill>
                <a:schemeClr val="bg1"/>
              </a:solidFill>
              <a:ln>
                <a:noFill/>
              </a:ln>
              <a:effectLst>
                <a:outerShdw blurRad="254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4328533" y="2540000"/>
                <a:ext cx="8841765" cy="1349693"/>
              </a:xfrm>
              <a:prstGeom prst="rect">
                <a:avLst/>
              </a:prstGeom>
              <a:blipFill dpi="0" rotWithShape="1">
                <a:blip r:embed="rId1" cstate="print">
                  <a:extLst>
                    <a:ext uri="{28A0092B-C50C-407E-A947-70E740481C1C}">
                      <a14:useLocalDpi xmlns:a14="http://schemas.microsoft.com/office/drawing/2010/main" val="0"/>
                    </a:ext>
                  </a:extLst>
                </a:blip>
                <a:srcRect/>
                <a:stretch>
                  <a:fillRect t="-137980" b="-114528"/>
                </a:stretch>
              </a:blipFill>
              <a:ln>
                <a:noFill/>
              </a:ln>
              <a:effectLst>
                <a:outerShdw blurRad="1905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矩形 42"/>
            <p:cNvSpPr/>
            <p:nvPr/>
          </p:nvSpPr>
          <p:spPr>
            <a:xfrm flipV="1">
              <a:off x="4466492" y="5207919"/>
              <a:ext cx="7725508" cy="95467"/>
            </a:xfrm>
            <a:prstGeom prst="rect">
              <a:avLst/>
            </a:prstGeom>
            <a:solidFill>
              <a:srgbClr val="B72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5011615" y="3407790"/>
              <a:ext cx="6559064" cy="1477328"/>
            </a:xfrm>
            <a:prstGeom prst="rect">
              <a:avLst/>
            </a:prstGeom>
          </p:spPr>
          <p:txBody>
            <a:bodyPr wrap="square">
              <a:spAutoFit/>
            </a:bodyPr>
            <a:lstStyle/>
            <a:p>
              <a:pPr algn="just">
                <a:lnSpc>
                  <a:spcPct val="150000"/>
                </a:lnSpc>
              </a:pPr>
              <a:r>
                <a:rPr lang="zh-CN" altLang="en-US" sz="2400" b="1" dirty="0" smtClean="0">
                  <a:solidFill>
                    <a:srgbClr val="252C35"/>
                  </a:solidFill>
                  <a:latin typeface="微软雅黑" panose="020B0503020204020204" pitchFamily="34" charset="-122"/>
                  <a:ea typeface="微软雅黑" panose="020B0503020204020204" pitchFamily="34" charset="-122"/>
                </a:rPr>
                <a:t>竞聘活动是</a:t>
              </a:r>
              <a:r>
                <a:rPr lang="zh-CN" altLang="en-US" sz="2400" b="1" dirty="0">
                  <a:solidFill>
                    <a:srgbClr val="252C35"/>
                  </a:solidFill>
                  <a:latin typeface="微软雅黑" panose="020B0503020204020204" pitchFamily="34" charset="-122"/>
                  <a:ea typeface="微软雅黑" panose="020B0503020204020204" pitchFamily="34" charset="-122"/>
                </a:rPr>
                <a:t>一次自我反思和提升。</a:t>
              </a:r>
              <a:endParaRPr lang="zh-CN" altLang="en-US" sz="2400" b="1" dirty="0">
                <a:solidFill>
                  <a:srgbClr val="252C35"/>
                </a:solidFill>
                <a:latin typeface="微软雅黑" panose="020B0503020204020204" pitchFamily="34" charset="-122"/>
                <a:ea typeface="微软雅黑" panose="020B0503020204020204" pitchFamily="34" charset="-122"/>
              </a:endParaRPr>
            </a:p>
            <a:p>
              <a:pPr algn="just">
                <a:lnSpc>
                  <a:spcPct val="150000"/>
                </a:lnSpc>
              </a:pPr>
              <a:r>
                <a:rPr lang="zh-CN" altLang="en-US" sz="1200" dirty="0">
                  <a:solidFill>
                    <a:srgbClr val="252C35"/>
                  </a:solidFill>
                  <a:latin typeface="微软雅黑" panose="020B0503020204020204" pitchFamily="34" charset="-122"/>
                  <a:ea typeface="微软雅黑" panose="020B0503020204020204" pitchFamily="34" charset="-122"/>
                </a:rPr>
                <a:t>竞聘成功，意味着新的责任与信任，不成功则表示还需努力，还需要成长。无论结果如何，我将更进一步加强学习和锻炼，埋头苦干，积极迎接工作中的各项挑战，提高应对复杂问题的能力，更加严格要求自己，为公司的发展做出应有贡献。</a:t>
              </a:r>
              <a:endParaRPr lang="zh-CN" altLang="en-US" sz="1200" dirty="0">
                <a:solidFill>
                  <a:srgbClr val="252C35"/>
                </a:solidFill>
                <a:latin typeface="微软雅黑" panose="020B0503020204020204" pitchFamily="34" charset="-122"/>
                <a:ea typeface="微软雅黑" panose="020B0503020204020204" pitchFamily="34" charset="-122"/>
              </a:endParaRPr>
            </a:p>
          </p:txBody>
        </p:sp>
      </p:grpSp>
      <p:sp>
        <p:nvSpPr>
          <p:cNvPr id="48" name="任意多边形 47"/>
          <p:cNvSpPr/>
          <p:nvPr/>
        </p:nvSpPr>
        <p:spPr>
          <a:xfrm rot="16200000">
            <a:off x="1093983" y="3355324"/>
            <a:ext cx="317524" cy="317524"/>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Rectangle 30"/>
          <p:cNvSpPr>
            <a:spLocks noChangeArrowheads="1"/>
          </p:cNvSpPr>
          <p:nvPr/>
        </p:nvSpPr>
        <p:spPr bwMode="auto">
          <a:xfrm>
            <a:off x="951611" y="3902859"/>
            <a:ext cx="2548022" cy="120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09" tIns="60954" rIns="121909" bIns="60954">
            <a:spAutoFit/>
          </a:bodyPr>
          <a:lstStyle/>
          <a:p>
            <a:pPr algn="just">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本人性格活泼、开朗、有亲和力，善于与人沟通，表达能力强，能认真的对待自己的工作岗位，吃苦耐劳、认真</a:t>
            </a:r>
            <a:r>
              <a:rPr lang="zh-CN" altLang="en-US" sz="1200" dirty="0" smtClean="0">
                <a:solidFill>
                  <a:schemeClr val="tx1">
                    <a:lumMod val="65000"/>
                    <a:lumOff val="35000"/>
                  </a:schemeClr>
                </a:solidFill>
                <a:ea typeface="微软雅黑" panose="020B0503020204020204" pitchFamily="34" charset="-122"/>
                <a:cs typeface="+mn-ea"/>
                <a:sym typeface="+mn-lt"/>
              </a:rPr>
              <a:t>细心。</a:t>
            </a:r>
            <a:endParaRPr lang="zh-CN" altLang="en-US" sz="1200" dirty="0">
              <a:solidFill>
                <a:schemeClr val="tx1">
                  <a:lumMod val="65000"/>
                  <a:lumOff val="35000"/>
                </a:schemeClr>
              </a:solidFill>
              <a:ea typeface="微软雅黑" panose="020B0503020204020204" pitchFamily="34" charset="-122"/>
              <a:cs typeface="+mn-ea"/>
              <a:sym typeface="+mn-lt"/>
            </a:endParaRPr>
          </a:p>
        </p:txBody>
      </p:sp>
    </p:spTree>
  </p:cSld>
  <p:clrMapOvr>
    <a:masterClrMapping/>
  </p:clrMapOvr>
  <p:transition spd="slow" advClick="0" advTm="0">
    <p:comb/>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par>
                                    <p:cTn id="15" presetID="2" presetClass="entr" presetSubtype="8" fill="hold" grpId="0" nodeType="withEffect" p14:presetBounceEnd="40000">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14:bounceEnd="40000">
                                          <p:cBhvr additive="base">
                                            <p:cTn id="17" dur="75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18" dur="750" fill="hold"/>
                                            <p:tgtEl>
                                              <p:spTgt spid="6"/>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anim calcmode="lin" valueType="num">
                                          <p:cBhvr>
                                            <p:cTn id="21" dur="500" fill="hold"/>
                                            <p:tgtEl>
                                              <p:spTgt spid="48"/>
                                            </p:tgtEl>
                                            <p:attrNameLst>
                                              <p:attrName>ppt_w</p:attrName>
                                            </p:attrNameLst>
                                          </p:cBhvr>
                                          <p:tavLst>
                                            <p:tav tm="0">
                                              <p:val>
                                                <p:fltVal val="0"/>
                                              </p:val>
                                            </p:tav>
                                            <p:tav tm="100000">
                                              <p:val>
                                                <p:strVal val="#ppt_w"/>
                                              </p:val>
                                            </p:tav>
                                          </p:tavLst>
                                        </p:anim>
                                        <p:anim calcmode="lin" valueType="num">
                                          <p:cBhvr>
                                            <p:cTn id="22" dur="500" fill="hold"/>
                                            <p:tgtEl>
                                              <p:spTgt spid="48"/>
                                            </p:tgtEl>
                                            <p:attrNameLst>
                                              <p:attrName>ppt_h</p:attrName>
                                            </p:attrNameLst>
                                          </p:cBhvr>
                                          <p:tavLst>
                                            <p:tav tm="0">
                                              <p:val>
                                                <p:fltVal val="0"/>
                                              </p:val>
                                            </p:tav>
                                            <p:tav tm="100000">
                                              <p:val>
                                                <p:strVal val="#ppt_h"/>
                                              </p:val>
                                            </p:tav>
                                          </p:tavLst>
                                        </p:anim>
                                        <p:animEffect transition="in" filter="fade">
                                          <p:cBhvr>
                                            <p:cTn id="23" dur="500"/>
                                            <p:tgtEl>
                                              <p:spTgt spid="48"/>
                                            </p:tgtEl>
                                          </p:cBhvr>
                                        </p:animEffect>
                                      </p:childTnLst>
                                    </p:cTn>
                                  </p:par>
                                  <p:par>
                                    <p:cTn id="24" presetID="2" presetClass="entr" presetSubtype="2" fill="hold" nodeType="withEffect" p14:presetBounceEnd="40000">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14:bounceEnd="40000">
                                          <p:cBhvr additive="base">
                                            <p:cTn id="26" dur="750" fill="hold"/>
                                            <p:tgtEl>
                                              <p:spTgt spid="16"/>
                                            </p:tgtEl>
                                            <p:attrNameLst>
                                              <p:attrName>ppt_x</p:attrName>
                                            </p:attrNameLst>
                                          </p:cBhvr>
                                          <p:tavLst>
                                            <p:tav tm="0">
                                              <p:val>
                                                <p:strVal val="1+#ppt_w/2"/>
                                              </p:val>
                                            </p:tav>
                                            <p:tav tm="100000">
                                              <p:val>
                                                <p:strVal val="#ppt_x"/>
                                              </p:val>
                                            </p:tav>
                                          </p:tavLst>
                                        </p:anim>
                                        <p:anim calcmode="lin" valueType="num" p14:bounceEnd="40000">
                                          <p:cBhvr additive="base">
                                            <p:cTn id="27" dur="75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6" grpId="0"/>
          <p:bldP spid="48" grpId="0" animBg="1"/>
          <p:bldP spid="4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par>
                                    <p:cTn id="15" presetID="2" presetClass="entr" presetSubtype="8"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0-#ppt_w/2"/>
                                              </p:val>
                                            </p:tav>
                                            <p:tav tm="100000">
                                              <p:val>
                                                <p:strVal val="#ppt_x"/>
                                              </p:val>
                                            </p:tav>
                                          </p:tavLst>
                                        </p:anim>
                                        <p:anim calcmode="lin" valueType="num">
                                          <p:cBhvr additive="base">
                                            <p:cTn id="18" dur="750" fill="hold"/>
                                            <p:tgtEl>
                                              <p:spTgt spid="6"/>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anim calcmode="lin" valueType="num">
                                          <p:cBhvr>
                                            <p:cTn id="21" dur="500" fill="hold"/>
                                            <p:tgtEl>
                                              <p:spTgt spid="48"/>
                                            </p:tgtEl>
                                            <p:attrNameLst>
                                              <p:attrName>ppt_w</p:attrName>
                                            </p:attrNameLst>
                                          </p:cBhvr>
                                          <p:tavLst>
                                            <p:tav tm="0">
                                              <p:val>
                                                <p:fltVal val="0"/>
                                              </p:val>
                                            </p:tav>
                                            <p:tav tm="100000">
                                              <p:val>
                                                <p:strVal val="#ppt_w"/>
                                              </p:val>
                                            </p:tav>
                                          </p:tavLst>
                                        </p:anim>
                                        <p:anim calcmode="lin" valueType="num">
                                          <p:cBhvr>
                                            <p:cTn id="22" dur="500" fill="hold"/>
                                            <p:tgtEl>
                                              <p:spTgt spid="48"/>
                                            </p:tgtEl>
                                            <p:attrNameLst>
                                              <p:attrName>ppt_h</p:attrName>
                                            </p:attrNameLst>
                                          </p:cBhvr>
                                          <p:tavLst>
                                            <p:tav tm="0">
                                              <p:val>
                                                <p:fltVal val="0"/>
                                              </p:val>
                                            </p:tav>
                                            <p:tav tm="100000">
                                              <p:val>
                                                <p:strVal val="#ppt_h"/>
                                              </p:val>
                                            </p:tav>
                                          </p:tavLst>
                                        </p:anim>
                                        <p:animEffect transition="in" filter="fade">
                                          <p:cBhvr>
                                            <p:cTn id="23" dur="500"/>
                                            <p:tgtEl>
                                              <p:spTgt spid="48"/>
                                            </p:tgtEl>
                                          </p:cBhvr>
                                        </p:animEffect>
                                      </p:childTnLst>
                                    </p:cTn>
                                  </p:par>
                                  <p:par>
                                    <p:cTn id="24" presetID="2" presetClass="entr" presetSubtype="2"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750" fill="hold"/>
                                            <p:tgtEl>
                                              <p:spTgt spid="16"/>
                                            </p:tgtEl>
                                            <p:attrNameLst>
                                              <p:attrName>ppt_x</p:attrName>
                                            </p:attrNameLst>
                                          </p:cBhvr>
                                          <p:tavLst>
                                            <p:tav tm="0">
                                              <p:val>
                                                <p:strVal val="1+#ppt_w/2"/>
                                              </p:val>
                                            </p:tav>
                                            <p:tav tm="100000">
                                              <p:val>
                                                <p:strVal val="#ppt_x"/>
                                              </p:val>
                                            </p:tav>
                                          </p:tavLst>
                                        </p:anim>
                                        <p:anim calcmode="lin" valueType="num">
                                          <p:cBhvr additive="base">
                                            <p:cTn id="27" dur="75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6" grpId="0"/>
          <p:bldP spid="48" grpId="0" animBg="1"/>
          <p:bldP spid="49"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0" y="0"/>
            <a:ext cx="12192000" cy="6858000"/>
          </a:xfrm>
          <a:prstGeom prst="rect">
            <a:avLst/>
          </a:prstGeom>
          <a:solidFill>
            <a:srgbClr val="292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1201270" y="1223682"/>
            <a:ext cx="9811871" cy="4437530"/>
          </a:xfrm>
          <a:custGeom>
            <a:avLst/>
            <a:gdLst>
              <a:gd name="connsiteX0" fmla="*/ 9811870 w 9811871"/>
              <a:gd name="connsiteY0" fmla="*/ 3536439 h 4437530"/>
              <a:gd name="connsiteX1" fmla="*/ 9687710 w 9811871"/>
              <a:gd name="connsiteY1" fmla="*/ 3633020 h 4437530"/>
              <a:gd name="connsiteX2" fmla="*/ 9811870 w 9811871"/>
              <a:gd name="connsiteY2" fmla="*/ 3729601 h 4437530"/>
              <a:gd name="connsiteX3" fmla="*/ 9687710 w 9811871"/>
              <a:gd name="connsiteY3" fmla="*/ 3826182 h 4437530"/>
              <a:gd name="connsiteX4" fmla="*/ 9811870 w 9811871"/>
              <a:gd name="connsiteY4" fmla="*/ 3922763 h 4437530"/>
              <a:gd name="connsiteX5" fmla="*/ 9811870 w 9811871"/>
              <a:gd name="connsiteY5" fmla="*/ 3729601 h 4437530"/>
              <a:gd name="connsiteX6" fmla="*/ 174839 w 9811871"/>
              <a:gd name="connsiteY6" fmla="*/ 0 h 4437530"/>
              <a:gd name="connsiteX7" fmla="*/ 9637032 w 9811871"/>
              <a:gd name="connsiteY7" fmla="*/ 0 h 4437530"/>
              <a:gd name="connsiteX8" fmla="*/ 9811871 w 9811871"/>
              <a:gd name="connsiteY8" fmla="*/ 174839 h 4437530"/>
              <a:gd name="connsiteX9" fmla="*/ 9811871 w 9811871"/>
              <a:gd name="connsiteY9" fmla="*/ 4262691 h 4437530"/>
              <a:gd name="connsiteX10" fmla="*/ 9637032 w 9811871"/>
              <a:gd name="connsiteY10" fmla="*/ 4437530 h 4437530"/>
              <a:gd name="connsiteX11" fmla="*/ 174839 w 9811871"/>
              <a:gd name="connsiteY11" fmla="*/ 4437530 h 4437530"/>
              <a:gd name="connsiteX12" fmla="*/ 0 w 9811871"/>
              <a:gd name="connsiteY12" fmla="*/ 4262691 h 4437530"/>
              <a:gd name="connsiteX13" fmla="*/ 0 w 9811871"/>
              <a:gd name="connsiteY13" fmla="*/ 174839 h 4437530"/>
              <a:gd name="connsiteX14" fmla="*/ 174839 w 9811871"/>
              <a:gd name="connsiteY14" fmla="*/ 0 h 4437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11871" h="4437530">
                <a:moveTo>
                  <a:pt x="9811870" y="3536439"/>
                </a:moveTo>
                <a:lnTo>
                  <a:pt x="9687710" y="3633020"/>
                </a:lnTo>
                <a:lnTo>
                  <a:pt x="9811870" y="3729601"/>
                </a:lnTo>
                <a:lnTo>
                  <a:pt x="9687710" y="3826182"/>
                </a:lnTo>
                <a:lnTo>
                  <a:pt x="9811870" y="3922763"/>
                </a:lnTo>
                <a:lnTo>
                  <a:pt x="9811870" y="3729601"/>
                </a:lnTo>
                <a:close/>
                <a:moveTo>
                  <a:pt x="174839" y="0"/>
                </a:moveTo>
                <a:lnTo>
                  <a:pt x="9637032" y="0"/>
                </a:lnTo>
                <a:cubicBezTo>
                  <a:pt x="9733593" y="0"/>
                  <a:pt x="9811871" y="78278"/>
                  <a:pt x="9811871" y="174839"/>
                </a:cubicBezTo>
                <a:lnTo>
                  <a:pt x="9811871" y="4262691"/>
                </a:lnTo>
                <a:cubicBezTo>
                  <a:pt x="9811871" y="4359252"/>
                  <a:pt x="9733593" y="4437530"/>
                  <a:pt x="9637032" y="4437530"/>
                </a:cubicBezTo>
                <a:lnTo>
                  <a:pt x="174839" y="4437530"/>
                </a:lnTo>
                <a:cubicBezTo>
                  <a:pt x="78278" y="4437530"/>
                  <a:pt x="0" y="4359252"/>
                  <a:pt x="0" y="4262691"/>
                </a:cubicBezTo>
                <a:lnTo>
                  <a:pt x="0" y="174839"/>
                </a:lnTo>
                <a:cubicBezTo>
                  <a:pt x="0" y="78278"/>
                  <a:pt x="78278" y="0"/>
                  <a:pt x="174839" y="0"/>
                </a:cubicBezTo>
                <a:close/>
              </a:path>
            </a:pathLst>
          </a:custGeom>
          <a:solidFill>
            <a:srgbClr val="FDB219"/>
          </a:solidFill>
          <a:ln>
            <a:noFill/>
          </a:ln>
          <a:effectLst>
            <a:outerShdw blurRad="381000" dist="254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55"/>
          <p:cNvSpPr txBox="1"/>
          <p:nvPr/>
        </p:nvSpPr>
        <p:spPr>
          <a:xfrm>
            <a:off x="957209" y="818790"/>
            <a:ext cx="10352244" cy="5455329"/>
          </a:xfrm>
          <a:prstGeom prst="rect">
            <a:avLst/>
          </a:prstGeom>
          <a:noFill/>
        </p:spPr>
        <p:txBody>
          <a:bodyPr wrap="square" lIns="68571" tIns="34285" rIns="68571" bIns="34285" rtlCol="0">
            <a:spAutoFit/>
          </a:bodyPr>
          <a:lstStyle/>
          <a:p>
            <a:pPr algn="ctr"/>
            <a:r>
              <a:rPr lang="en-US" altLang="zh-CN" sz="35000" spc="300" smtClean="0">
                <a:solidFill>
                  <a:srgbClr val="E9A418">
                    <a:alpha val="90000"/>
                  </a:srgbClr>
                </a:solidFill>
                <a:latin typeface="Impact" panose="020B0806030902050204" pitchFamily="34" charset="0"/>
                <a:ea typeface="微软雅黑" panose="020B0503020204020204" pitchFamily="34" charset="-122"/>
                <a:cs typeface="Aparajita" panose="020B0604020202020204" pitchFamily="34" charset="0"/>
              </a:rPr>
              <a:t>20XX</a:t>
            </a:r>
            <a:endParaRPr lang="zh-CN" altLang="en-US" sz="35000" spc="300" dirty="0">
              <a:solidFill>
                <a:srgbClr val="E9A418">
                  <a:alpha val="90000"/>
                </a:srgbClr>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15" name="任意多边形 14"/>
          <p:cNvSpPr/>
          <p:nvPr/>
        </p:nvSpPr>
        <p:spPr>
          <a:xfrm>
            <a:off x="10755954" y="1124190"/>
            <a:ext cx="387627" cy="380054"/>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flipH="1" flipV="1">
            <a:off x="1079884" y="5416866"/>
            <a:ext cx="387627" cy="380054"/>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55"/>
          <p:cNvSpPr txBox="1"/>
          <p:nvPr/>
        </p:nvSpPr>
        <p:spPr>
          <a:xfrm>
            <a:off x="1906858" y="2436577"/>
            <a:ext cx="8370976" cy="1423457"/>
          </a:xfrm>
          <a:prstGeom prst="rect">
            <a:avLst/>
          </a:prstGeom>
          <a:noFill/>
        </p:spPr>
        <p:txBody>
          <a:bodyPr wrap="square" lIns="68571" tIns="34285" rIns="68571" bIns="34285" rtlCol="0">
            <a:spAutoFit/>
          </a:bodyPr>
          <a:lstStyle/>
          <a:p>
            <a:pPr algn="ctr"/>
            <a:r>
              <a:rPr lang="en-US" altLang="zh-CN" sz="8800" b="1" spc="300" dirty="0" smtClean="0">
                <a:solidFill>
                  <a:schemeClr val="bg1"/>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THANK YOU</a:t>
            </a:r>
            <a:endParaRPr lang="zh-CN" altLang="en-US" sz="8800" b="1" spc="300" dirty="0">
              <a:solidFill>
                <a:schemeClr val="bg1"/>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sp>
        <p:nvSpPr>
          <p:cNvPr id="41" name="TextBox 55"/>
          <p:cNvSpPr txBox="1"/>
          <p:nvPr/>
        </p:nvSpPr>
        <p:spPr>
          <a:xfrm>
            <a:off x="3259945" y="3671521"/>
            <a:ext cx="5855920" cy="346239"/>
          </a:xfrm>
          <a:prstGeom prst="rect">
            <a:avLst/>
          </a:prstGeom>
          <a:noFill/>
        </p:spPr>
        <p:txBody>
          <a:bodyPr wrap="square" lIns="68571" tIns="34285" rIns="68571" bIns="34285" rtlCol="0">
            <a:spAutoFit/>
          </a:bodyPr>
          <a:lstStyle/>
          <a:p>
            <a:pPr algn="dist"/>
            <a:r>
              <a:rPr lang="zh-CN" altLang="en-US" spc="300" dirty="0" smtClean="0">
                <a:solidFill>
                  <a:schemeClr val="tx1">
                    <a:lumMod val="85000"/>
                    <a:lumOff val="15000"/>
                  </a:schemeClr>
                </a:solidFill>
                <a:latin typeface="Adobe 黑体 Std R" panose="020B0400000000000000" pitchFamily="34" charset="-122"/>
                <a:ea typeface="Adobe 黑体 Std R" panose="020B0400000000000000" pitchFamily="34" charset="-122"/>
              </a:rPr>
              <a:t>让我们一起撸起袖子加油干！</a:t>
            </a:r>
            <a:endParaRPr lang="zh-CN" altLang="en-US" spc="300" dirty="0">
              <a:solidFill>
                <a:schemeClr val="tx1">
                  <a:lumMod val="85000"/>
                  <a:lumOff val="15000"/>
                </a:schemeClr>
              </a:solidFill>
              <a:latin typeface="Adobe 黑体 Std R" panose="020B0400000000000000" pitchFamily="34" charset="-122"/>
              <a:ea typeface="Adobe 黑体 Std R" panose="020B0400000000000000" pitchFamily="34" charset="-122"/>
            </a:endParaRPr>
          </a:p>
        </p:txBody>
      </p:sp>
      <p:grpSp>
        <p:nvGrpSpPr>
          <p:cNvPr id="2" name="组合 1"/>
          <p:cNvGrpSpPr/>
          <p:nvPr/>
        </p:nvGrpSpPr>
        <p:grpSpPr>
          <a:xfrm>
            <a:off x="256644" y="315147"/>
            <a:ext cx="2421733" cy="369332"/>
            <a:chOff x="434340" y="582067"/>
            <a:chExt cx="2421733" cy="369332"/>
          </a:xfrm>
        </p:grpSpPr>
        <p:sp>
          <p:nvSpPr>
            <p:cNvPr id="35" name="文本框 34"/>
            <p:cNvSpPr txBox="1"/>
            <p:nvPr/>
          </p:nvSpPr>
          <p:spPr>
            <a:xfrm>
              <a:off x="434340" y="582067"/>
              <a:ext cx="859531" cy="369332"/>
            </a:xfrm>
            <a:prstGeom prst="rect">
              <a:avLst/>
            </a:prstGeom>
            <a:noFill/>
          </p:spPr>
          <p:txBody>
            <a:bodyPr wrap="none" rtlCol="0">
              <a:spAutoFit/>
            </a:bodyPr>
            <a:lstStyle/>
            <a:p>
              <a:r>
                <a:rPr lang="en-US" altLang="zh-CN" sz="1800" b="1" dirty="0" smtClean="0">
                  <a:solidFill>
                    <a:srgbClr val="FDB219"/>
                  </a:solidFill>
                  <a:latin typeface="微软雅黑" panose="020B0503020204020204" pitchFamily="34" charset="-122"/>
                  <a:ea typeface="微软雅黑" panose="020B0503020204020204" pitchFamily="34" charset="-122"/>
                </a:rPr>
                <a:t>LOGO</a:t>
              </a:r>
              <a:endParaRPr lang="zh-CN" altLang="en-US" sz="1800" b="1" dirty="0">
                <a:solidFill>
                  <a:srgbClr val="FDB219"/>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1218029" y="588536"/>
              <a:ext cx="1005403"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企业标志</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7" name="椭圆 36"/>
            <p:cNvSpPr/>
            <p:nvPr/>
          </p:nvSpPr>
          <p:spPr>
            <a:xfrm>
              <a:off x="2324166" y="706766"/>
              <a:ext cx="122042" cy="1220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 name="椭圆 37"/>
            <p:cNvSpPr/>
            <p:nvPr/>
          </p:nvSpPr>
          <p:spPr>
            <a:xfrm>
              <a:off x="2529098" y="706766"/>
              <a:ext cx="122042" cy="122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9" name="椭圆 38"/>
            <p:cNvSpPr/>
            <p:nvPr/>
          </p:nvSpPr>
          <p:spPr>
            <a:xfrm>
              <a:off x="2734031" y="706766"/>
              <a:ext cx="122042" cy="122042"/>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 name="十字形 2"/>
          <p:cNvSpPr/>
          <p:nvPr/>
        </p:nvSpPr>
        <p:spPr>
          <a:xfrm>
            <a:off x="253796" y="6345889"/>
            <a:ext cx="256644" cy="256644"/>
          </a:xfrm>
          <a:prstGeom prst="plus">
            <a:avLst>
              <a:gd name="adj" fmla="val 44418"/>
            </a:avLst>
          </a:prstGeom>
          <a:solidFill>
            <a:schemeClr val="bg1">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itle 1"/>
          <p:cNvSpPr txBox="1"/>
          <p:nvPr/>
        </p:nvSpPr>
        <p:spPr>
          <a:xfrm>
            <a:off x="9268724" y="6183239"/>
            <a:ext cx="2722530" cy="484119"/>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r" defTabSz="685800">
              <a:lnSpc>
                <a:spcPct val="120000"/>
              </a:lnSpc>
              <a:defRPr/>
            </a:pPr>
            <a:r>
              <a:rPr lang="en-US" altLang="zh-CN" sz="1200" dirty="0" smtClean="0">
                <a:solidFill>
                  <a:schemeClr val="bg1">
                    <a:alpha val="50000"/>
                  </a:schemeClr>
                </a:solidFill>
                <a:latin typeface="Aparajita" panose="020B0604020202020204" pitchFamily="34" charset="0"/>
                <a:ea typeface="Adobe 黑体 Std R" panose="020B0400000000000000" pitchFamily="34" charset="-122"/>
                <a:cs typeface="Aparajita" panose="020B0604020202020204" pitchFamily="34" charset="0"/>
              </a:rPr>
              <a:t>Atmosphere Creative Post Competition</a:t>
            </a:r>
            <a:endParaRPr lang="en-US" sz="1200" dirty="0">
              <a:solidFill>
                <a:schemeClr val="bg1">
                  <a:alpha val="50000"/>
                </a:schemeClr>
              </a:solidFill>
              <a:latin typeface="Aparajita" panose="020B0604020202020204" pitchFamily="34" charset="0"/>
              <a:ea typeface="Adobe 黑体 Std R" panose="020B0400000000000000" pitchFamily="34" charset="-122"/>
              <a:cs typeface="Aparajita" panose="020B0604020202020204" pitchFamily="34" charset="0"/>
            </a:endParaRPr>
          </a:p>
        </p:txBody>
      </p:sp>
      <p:grpSp>
        <p:nvGrpSpPr>
          <p:cNvPr id="6" name="组合 5"/>
          <p:cNvGrpSpPr/>
          <p:nvPr/>
        </p:nvGrpSpPr>
        <p:grpSpPr>
          <a:xfrm>
            <a:off x="3819292" y="4721977"/>
            <a:ext cx="2013834" cy="299099"/>
            <a:chOff x="3600386" y="4894975"/>
            <a:chExt cx="2013834" cy="299099"/>
          </a:xfrm>
        </p:grpSpPr>
        <p:sp>
          <p:nvSpPr>
            <p:cNvPr id="5" name="圆角矩形 4"/>
            <p:cNvSpPr/>
            <p:nvPr/>
          </p:nvSpPr>
          <p:spPr>
            <a:xfrm>
              <a:off x="3600386" y="4894975"/>
              <a:ext cx="2013834" cy="299099"/>
            </a:xfrm>
            <a:prstGeom prst="roundRect">
              <a:avLst>
                <a:gd name="adj" fmla="val 50000"/>
              </a:avLst>
            </a:prstGeom>
            <a:solidFill>
              <a:srgbClr val="292732"/>
            </a:solidFill>
            <a:ln>
              <a:solidFill>
                <a:srgbClr val="292732"/>
              </a:solid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3606379" y="4900131"/>
              <a:ext cx="1958679" cy="290422"/>
              <a:chOff x="3434345" y="5969714"/>
              <a:chExt cx="1958679" cy="290422"/>
            </a:xfrm>
          </p:grpSpPr>
          <p:grpSp>
            <p:nvGrpSpPr>
              <p:cNvPr id="24" name="组合 23"/>
              <p:cNvGrpSpPr/>
              <p:nvPr/>
            </p:nvGrpSpPr>
            <p:grpSpPr>
              <a:xfrm>
                <a:off x="3434345" y="5969714"/>
                <a:ext cx="290422" cy="290422"/>
                <a:chOff x="3434345" y="5959066"/>
                <a:chExt cx="290422" cy="290422"/>
              </a:xfrm>
            </p:grpSpPr>
            <p:sp>
              <p:nvSpPr>
                <p:cNvPr id="26" name="椭圆 25"/>
                <p:cNvSpPr/>
                <p:nvPr/>
              </p:nvSpPr>
              <p:spPr>
                <a:xfrm>
                  <a:off x="3434345" y="5959066"/>
                  <a:ext cx="290422" cy="2904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95000"/>
                        <a:lumOff val="5000"/>
                      </a:schemeClr>
                    </a:solidFill>
                  </a:endParaRPr>
                </a:p>
              </p:txBody>
            </p:sp>
            <p:sp>
              <p:nvSpPr>
                <p:cNvPr id="27" name="student-graduation-cap-shape_52041"/>
                <p:cNvSpPr>
                  <a:spLocks noChangeAspect="1"/>
                </p:cNvSpPr>
                <p:nvPr/>
              </p:nvSpPr>
              <p:spPr bwMode="auto">
                <a:xfrm>
                  <a:off x="3506911" y="6029152"/>
                  <a:ext cx="145290" cy="150250"/>
                </a:xfrm>
                <a:custGeom>
                  <a:avLst/>
                  <a:gdLst>
                    <a:gd name="connsiteX0" fmla="*/ 233363 w 325438"/>
                    <a:gd name="connsiteY0" fmla="*/ 249238 h 336550"/>
                    <a:gd name="connsiteX1" fmla="*/ 279401 w 325438"/>
                    <a:gd name="connsiteY1" fmla="*/ 249238 h 336550"/>
                    <a:gd name="connsiteX2" fmla="*/ 279401 w 325438"/>
                    <a:gd name="connsiteY2" fmla="*/ 290513 h 336550"/>
                    <a:gd name="connsiteX3" fmla="*/ 233363 w 325438"/>
                    <a:gd name="connsiteY3" fmla="*/ 290513 h 336550"/>
                    <a:gd name="connsiteX4" fmla="*/ 171450 w 325438"/>
                    <a:gd name="connsiteY4" fmla="*/ 249238 h 336550"/>
                    <a:gd name="connsiteX5" fmla="*/ 217488 w 325438"/>
                    <a:gd name="connsiteY5" fmla="*/ 249238 h 336550"/>
                    <a:gd name="connsiteX6" fmla="*/ 217488 w 325438"/>
                    <a:gd name="connsiteY6" fmla="*/ 290513 h 336550"/>
                    <a:gd name="connsiteX7" fmla="*/ 171450 w 325438"/>
                    <a:gd name="connsiteY7" fmla="*/ 290513 h 336550"/>
                    <a:gd name="connsiteX8" fmla="*/ 107950 w 325438"/>
                    <a:gd name="connsiteY8" fmla="*/ 249238 h 336550"/>
                    <a:gd name="connsiteX9" fmla="*/ 155575 w 325438"/>
                    <a:gd name="connsiteY9" fmla="*/ 249238 h 336550"/>
                    <a:gd name="connsiteX10" fmla="*/ 155575 w 325438"/>
                    <a:gd name="connsiteY10" fmla="*/ 290513 h 336550"/>
                    <a:gd name="connsiteX11" fmla="*/ 107950 w 325438"/>
                    <a:gd name="connsiteY11" fmla="*/ 290513 h 336550"/>
                    <a:gd name="connsiteX12" fmla="*/ 46038 w 325438"/>
                    <a:gd name="connsiteY12" fmla="*/ 249238 h 336550"/>
                    <a:gd name="connsiteX13" fmla="*/ 93663 w 325438"/>
                    <a:gd name="connsiteY13" fmla="*/ 249238 h 336550"/>
                    <a:gd name="connsiteX14" fmla="*/ 93663 w 325438"/>
                    <a:gd name="connsiteY14" fmla="*/ 290513 h 336550"/>
                    <a:gd name="connsiteX15" fmla="*/ 46038 w 325438"/>
                    <a:gd name="connsiteY15" fmla="*/ 290513 h 336550"/>
                    <a:gd name="connsiteX16" fmla="*/ 233363 w 325438"/>
                    <a:gd name="connsiteY16" fmla="*/ 195263 h 336550"/>
                    <a:gd name="connsiteX17" fmla="*/ 279401 w 325438"/>
                    <a:gd name="connsiteY17" fmla="*/ 195263 h 336550"/>
                    <a:gd name="connsiteX18" fmla="*/ 279401 w 325438"/>
                    <a:gd name="connsiteY18" fmla="*/ 234951 h 336550"/>
                    <a:gd name="connsiteX19" fmla="*/ 233363 w 325438"/>
                    <a:gd name="connsiteY19" fmla="*/ 234951 h 336550"/>
                    <a:gd name="connsiteX20" fmla="*/ 171450 w 325438"/>
                    <a:gd name="connsiteY20" fmla="*/ 195263 h 336550"/>
                    <a:gd name="connsiteX21" fmla="*/ 217488 w 325438"/>
                    <a:gd name="connsiteY21" fmla="*/ 195263 h 336550"/>
                    <a:gd name="connsiteX22" fmla="*/ 217488 w 325438"/>
                    <a:gd name="connsiteY22" fmla="*/ 234951 h 336550"/>
                    <a:gd name="connsiteX23" fmla="*/ 171450 w 325438"/>
                    <a:gd name="connsiteY23" fmla="*/ 234951 h 336550"/>
                    <a:gd name="connsiteX24" fmla="*/ 107950 w 325438"/>
                    <a:gd name="connsiteY24" fmla="*/ 195263 h 336550"/>
                    <a:gd name="connsiteX25" fmla="*/ 155575 w 325438"/>
                    <a:gd name="connsiteY25" fmla="*/ 195263 h 336550"/>
                    <a:gd name="connsiteX26" fmla="*/ 155575 w 325438"/>
                    <a:gd name="connsiteY26" fmla="*/ 234951 h 336550"/>
                    <a:gd name="connsiteX27" fmla="*/ 107950 w 325438"/>
                    <a:gd name="connsiteY27" fmla="*/ 234951 h 336550"/>
                    <a:gd name="connsiteX28" fmla="*/ 46038 w 325438"/>
                    <a:gd name="connsiteY28" fmla="*/ 195263 h 336550"/>
                    <a:gd name="connsiteX29" fmla="*/ 93663 w 325438"/>
                    <a:gd name="connsiteY29" fmla="*/ 195263 h 336550"/>
                    <a:gd name="connsiteX30" fmla="*/ 93663 w 325438"/>
                    <a:gd name="connsiteY30" fmla="*/ 234951 h 336550"/>
                    <a:gd name="connsiteX31" fmla="*/ 46038 w 325438"/>
                    <a:gd name="connsiteY31" fmla="*/ 234951 h 336550"/>
                    <a:gd name="connsiteX32" fmla="*/ 233363 w 325438"/>
                    <a:gd name="connsiteY32" fmla="*/ 139700 h 336550"/>
                    <a:gd name="connsiteX33" fmla="*/ 279401 w 325438"/>
                    <a:gd name="connsiteY33" fmla="*/ 139700 h 336550"/>
                    <a:gd name="connsiteX34" fmla="*/ 279401 w 325438"/>
                    <a:gd name="connsiteY34" fmla="*/ 180975 h 336550"/>
                    <a:gd name="connsiteX35" fmla="*/ 233363 w 325438"/>
                    <a:gd name="connsiteY35" fmla="*/ 180975 h 336550"/>
                    <a:gd name="connsiteX36" fmla="*/ 171450 w 325438"/>
                    <a:gd name="connsiteY36" fmla="*/ 139700 h 336550"/>
                    <a:gd name="connsiteX37" fmla="*/ 217488 w 325438"/>
                    <a:gd name="connsiteY37" fmla="*/ 139700 h 336550"/>
                    <a:gd name="connsiteX38" fmla="*/ 217488 w 325438"/>
                    <a:gd name="connsiteY38" fmla="*/ 180975 h 336550"/>
                    <a:gd name="connsiteX39" fmla="*/ 171450 w 325438"/>
                    <a:gd name="connsiteY39" fmla="*/ 180975 h 336550"/>
                    <a:gd name="connsiteX40" fmla="*/ 107950 w 325438"/>
                    <a:gd name="connsiteY40" fmla="*/ 139700 h 336550"/>
                    <a:gd name="connsiteX41" fmla="*/ 155575 w 325438"/>
                    <a:gd name="connsiteY41" fmla="*/ 139700 h 336550"/>
                    <a:gd name="connsiteX42" fmla="*/ 155575 w 325438"/>
                    <a:gd name="connsiteY42" fmla="*/ 180975 h 336550"/>
                    <a:gd name="connsiteX43" fmla="*/ 107950 w 325438"/>
                    <a:gd name="connsiteY43" fmla="*/ 180975 h 336550"/>
                    <a:gd name="connsiteX44" fmla="*/ 49167 w 325438"/>
                    <a:gd name="connsiteY44" fmla="*/ 38100 h 336550"/>
                    <a:gd name="connsiteX45" fmla="*/ 25400 w 325438"/>
                    <a:gd name="connsiteY45" fmla="*/ 61753 h 336550"/>
                    <a:gd name="connsiteX46" fmla="*/ 25400 w 325438"/>
                    <a:gd name="connsiteY46" fmla="*/ 289085 h 336550"/>
                    <a:gd name="connsiteX47" fmla="*/ 49167 w 325438"/>
                    <a:gd name="connsiteY47" fmla="*/ 312738 h 336550"/>
                    <a:gd name="connsiteX48" fmla="*/ 276271 w 325438"/>
                    <a:gd name="connsiteY48" fmla="*/ 312738 h 336550"/>
                    <a:gd name="connsiteX49" fmla="*/ 300038 w 325438"/>
                    <a:gd name="connsiteY49" fmla="*/ 289085 h 336550"/>
                    <a:gd name="connsiteX50" fmla="*/ 300038 w 325438"/>
                    <a:gd name="connsiteY50" fmla="*/ 61753 h 336550"/>
                    <a:gd name="connsiteX51" fmla="*/ 276271 w 325438"/>
                    <a:gd name="connsiteY51" fmla="*/ 38100 h 336550"/>
                    <a:gd name="connsiteX52" fmla="*/ 269669 w 325438"/>
                    <a:gd name="connsiteY52" fmla="*/ 38100 h 336550"/>
                    <a:gd name="connsiteX53" fmla="*/ 269669 w 325438"/>
                    <a:gd name="connsiteY53" fmla="*/ 63067 h 336550"/>
                    <a:gd name="connsiteX54" fmla="*/ 276271 w 325438"/>
                    <a:gd name="connsiteY54" fmla="*/ 74894 h 336550"/>
                    <a:gd name="connsiteX55" fmla="*/ 260427 w 325438"/>
                    <a:gd name="connsiteY55" fmla="*/ 90662 h 336550"/>
                    <a:gd name="connsiteX56" fmla="*/ 244582 w 325438"/>
                    <a:gd name="connsiteY56" fmla="*/ 74894 h 336550"/>
                    <a:gd name="connsiteX57" fmla="*/ 249864 w 325438"/>
                    <a:gd name="connsiteY57" fmla="*/ 63067 h 336550"/>
                    <a:gd name="connsiteX58" fmla="*/ 249864 w 325438"/>
                    <a:gd name="connsiteY58" fmla="*/ 38100 h 336550"/>
                    <a:gd name="connsiteX59" fmla="*/ 231379 w 325438"/>
                    <a:gd name="connsiteY59" fmla="*/ 38100 h 336550"/>
                    <a:gd name="connsiteX60" fmla="*/ 231379 w 325438"/>
                    <a:gd name="connsiteY60" fmla="*/ 63067 h 336550"/>
                    <a:gd name="connsiteX61" fmla="*/ 236660 w 325438"/>
                    <a:gd name="connsiteY61" fmla="*/ 74894 h 336550"/>
                    <a:gd name="connsiteX62" fmla="*/ 220816 w 325438"/>
                    <a:gd name="connsiteY62" fmla="*/ 90662 h 336550"/>
                    <a:gd name="connsiteX63" fmla="*/ 204971 w 325438"/>
                    <a:gd name="connsiteY63" fmla="*/ 74894 h 336550"/>
                    <a:gd name="connsiteX64" fmla="*/ 210253 w 325438"/>
                    <a:gd name="connsiteY64" fmla="*/ 63067 h 336550"/>
                    <a:gd name="connsiteX65" fmla="*/ 210253 w 325438"/>
                    <a:gd name="connsiteY65" fmla="*/ 38100 h 336550"/>
                    <a:gd name="connsiteX66" fmla="*/ 191767 w 325438"/>
                    <a:gd name="connsiteY66" fmla="*/ 38100 h 336550"/>
                    <a:gd name="connsiteX67" fmla="*/ 191767 w 325438"/>
                    <a:gd name="connsiteY67" fmla="*/ 63067 h 336550"/>
                    <a:gd name="connsiteX68" fmla="*/ 198369 w 325438"/>
                    <a:gd name="connsiteY68" fmla="*/ 74894 h 336550"/>
                    <a:gd name="connsiteX69" fmla="*/ 182525 w 325438"/>
                    <a:gd name="connsiteY69" fmla="*/ 90662 h 336550"/>
                    <a:gd name="connsiteX70" fmla="*/ 166680 w 325438"/>
                    <a:gd name="connsiteY70" fmla="*/ 74894 h 336550"/>
                    <a:gd name="connsiteX71" fmla="*/ 171962 w 325438"/>
                    <a:gd name="connsiteY71" fmla="*/ 63067 h 336550"/>
                    <a:gd name="connsiteX72" fmla="*/ 171962 w 325438"/>
                    <a:gd name="connsiteY72" fmla="*/ 38100 h 336550"/>
                    <a:gd name="connsiteX73" fmla="*/ 153476 w 325438"/>
                    <a:gd name="connsiteY73" fmla="*/ 38100 h 336550"/>
                    <a:gd name="connsiteX74" fmla="*/ 153476 w 325438"/>
                    <a:gd name="connsiteY74" fmla="*/ 63067 h 336550"/>
                    <a:gd name="connsiteX75" fmla="*/ 158758 w 325438"/>
                    <a:gd name="connsiteY75" fmla="*/ 74894 h 336550"/>
                    <a:gd name="connsiteX76" fmla="*/ 142913 w 325438"/>
                    <a:gd name="connsiteY76" fmla="*/ 90662 h 336550"/>
                    <a:gd name="connsiteX77" fmla="*/ 127069 w 325438"/>
                    <a:gd name="connsiteY77" fmla="*/ 74894 h 336550"/>
                    <a:gd name="connsiteX78" fmla="*/ 133671 w 325438"/>
                    <a:gd name="connsiteY78" fmla="*/ 63067 h 336550"/>
                    <a:gd name="connsiteX79" fmla="*/ 133671 w 325438"/>
                    <a:gd name="connsiteY79" fmla="*/ 38100 h 336550"/>
                    <a:gd name="connsiteX80" fmla="*/ 115186 w 325438"/>
                    <a:gd name="connsiteY80" fmla="*/ 38100 h 336550"/>
                    <a:gd name="connsiteX81" fmla="*/ 115186 w 325438"/>
                    <a:gd name="connsiteY81" fmla="*/ 63067 h 336550"/>
                    <a:gd name="connsiteX82" fmla="*/ 120467 w 325438"/>
                    <a:gd name="connsiteY82" fmla="*/ 74894 h 336550"/>
                    <a:gd name="connsiteX83" fmla="*/ 104623 w 325438"/>
                    <a:gd name="connsiteY83" fmla="*/ 90662 h 336550"/>
                    <a:gd name="connsiteX84" fmla="*/ 88778 w 325438"/>
                    <a:gd name="connsiteY84" fmla="*/ 74894 h 336550"/>
                    <a:gd name="connsiteX85" fmla="*/ 94060 w 325438"/>
                    <a:gd name="connsiteY85" fmla="*/ 63067 h 336550"/>
                    <a:gd name="connsiteX86" fmla="*/ 94060 w 325438"/>
                    <a:gd name="connsiteY86" fmla="*/ 38100 h 336550"/>
                    <a:gd name="connsiteX87" fmla="*/ 75574 w 325438"/>
                    <a:gd name="connsiteY87" fmla="*/ 38100 h 336550"/>
                    <a:gd name="connsiteX88" fmla="*/ 75574 w 325438"/>
                    <a:gd name="connsiteY88" fmla="*/ 63067 h 336550"/>
                    <a:gd name="connsiteX89" fmla="*/ 80856 w 325438"/>
                    <a:gd name="connsiteY89" fmla="*/ 74894 h 336550"/>
                    <a:gd name="connsiteX90" fmla="*/ 65011 w 325438"/>
                    <a:gd name="connsiteY90" fmla="*/ 90662 h 336550"/>
                    <a:gd name="connsiteX91" fmla="*/ 49167 w 325438"/>
                    <a:gd name="connsiteY91" fmla="*/ 74894 h 336550"/>
                    <a:gd name="connsiteX92" fmla="*/ 55769 w 325438"/>
                    <a:gd name="connsiteY92" fmla="*/ 63067 h 336550"/>
                    <a:gd name="connsiteX93" fmla="*/ 55769 w 325438"/>
                    <a:gd name="connsiteY93" fmla="*/ 38100 h 336550"/>
                    <a:gd name="connsiteX94" fmla="*/ 49167 w 325438"/>
                    <a:gd name="connsiteY94" fmla="*/ 38100 h 336550"/>
                    <a:gd name="connsiteX95" fmla="*/ 65315 w 325438"/>
                    <a:gd name="connsiteY95" fmla="*/ 4763 h 336550"/>
                    <a:gd name="connsiteX96" fmla="*/ 61913 w 325438"/>
                    <a:gd name="connsiteY96" fmla="*/ 10110 h 336550"/>
                    <a:gd name="connsiteX97" fmla="*/ 61913 w 325438"/>
                    <a:gd name="connsiteY97" fmla="*/ 75616 h 336550"/>
                    <a:gd name="connsiteX98" fmla="*/ 65315 w 325438"/>
                    <a:gd name="connsiteY98" fmla="*/ 80963 h 336550"/>
                    <a:gd name="connsiteX99" fmla="*/ 69851 w 325438"/>
                    <a:gd name="connsiteY99" fmla="*/ 75616 h 336550"/>
                    <a:gd name="connsiteX100" fmla="*/ 69851 w 325438"/>
                    <a:gd name="connsiteY100" fmla="*/ 10110 h 336550"/>
                    <a:gd name="connsiteX101" fmla="*/ 65315 w 325438"/>
                    <a:gd name="connsiteY101" fmla="*/ 4763 h 336550"/>
                    <a:gd name="connsiteX102" fmla="*/ 104776 w 325438"/>
                    <a:gd name="connsiteY102" fmla="*/ 4763 h 336550"/>
                    <a:gd name="connsiteX103" fmla="*/ 100013 w 325438"/>
                    <a:gd name="connsiteY103" fmla="*/ 10110 h 336550"/>
                    <a:gd name="connsiteX104" fmla="*/ 100013 w 325438"/>
                    <a:gd name="connsiteY104" fmla="*/ 75616 h 336550"/>
                    <a:gd name="connsiteX105" fmla="*/ 104776 w 325438"/>
                    <a:gd name="connsiteY105" fmla="*/ 80963 h 336550"/>
                    <a:gd name="connsiteX106" fmla="*/ 109538 w 325438"/>
                    <a:gd name="connsiteY106" fmla="*/ 75616 h 336550"/>
                    <a:gd name="connsiteX107" fmla="*/ 109538 w 325438"/>
                    <a:gd name="connsiteY107" fmla="*/ 10110 h 336550"/>
                    <a:gd name="connsiteX108" fmla="*/ 104776 w 325438"/>
                    <a:gd name="connsiteY108" fmla="*/ 4763 h 336550"/>
                    <a:gd name="connsiteX109" fmla="*/ 142876 w 325438"/>
                    <a:gd name="connsiteY109" fmla="*/ 4763 h 336550"/>
                    <a:gd name="connsiteX110" fmla="*/ 138113 w 325438"/>
                    <a:gd name="connsiteY110" fmla="*/ 10110 h 336550"/>
                    <a:gd name="connsiteX111" fmla="*/ 138113 w 325438"/>
                    <a:gd name="connsiteY111" fmla="*/ 75616 h 336550"/>
                    <a:gd name="connsiteX112" fmla="*/ 142876 w 325438"/>
                    <a:gd name="connsiteY112" fmla="*/ 80963 h 336550"/>
                    <a:gd name="connsiteX113" fmla="*/ 147638 w 325438"/>
                    <a:gd name="connsiteY113" fmla="*/ 75616 h 336550"/>
                    <a:gd name="connsiteX114" fmla="*/ 147638 w 325438"/>
                    <a:gd name="connsiteY114" fmla="*/ 10110 h 336550"/>
                    <a:gd name="connsiteX115" fmla="*/ 142876 w 325438"/>
                    <a:gd name="connsiteY115" fmla="*/ 4763 h 336550"/>
                    <a:gd name="connsiteX116" fmla="*/ 182563 w 325438"/>
                    <a:gd name="connsiteY116" fmla="*/ 4763 h 336550"/>
                    <a:gd name="connsiteX117" fmla="*/ 177800 w 325438"/>
                    <a:gd name="connsiteY117" fmla="*/ 10110 h 336550"/>
                    <a:gd name="connsiteX118" fmla="*/ 177800 w 325438"/>
                    <a:gd name="connsiteY118" fmla="*/ 75616 h 336550"/>
                    <a:gd name="connsiteX119" fmla="*/ 182563 w 325438"/>
                    <a:gd name="connsiteY119" fmla="*/ 80963 h 336550"/>
                    <a:gd name="connsiteX120" fmla="*/ 187325 w 325438"/>
                    <a:gd name="connsiteY120" fmla="*/ 75616 h 336550"/>
                    <a:gd name="connsiteX121" fmla="*/ 187325 w 325438"/>
                    <a:gd name="connsiteY121" fmla="*/ 10110 h 336550"/>
                    <a:gd name="connsiteX122" fmla="*/ 182563 w 325438"/>
                    <a:gd name="connsiteY122" fmla="*/ 4763 h 336550"/>
                    <a:gd name="connsiteX123" fmla="*/ 220663 w 325438"/>
                    <a:gd name="connsiteY123" fmla="*/ 4763 h 336550"/>
                    <a:gd name="connsiteX124" fmla="*/ 215900 w 325438"/>
                    <a:gd name="connsiteY124" fmla="*/ 10110 h 336550"/>
                    <a:gd name="connsiteX125" fmla="*/ 215900 w 325438"/>
                    <a:gd name="connsiteY125" fmla="*/ 75616 h 336550"/>
                    <a:gd name="connsiteX126" fmla="*/ 220663 w 325438"/>
                    <a:gd name="connsiteY126" fmla="*/ 80963 h 336550"/>
                    <a:gd name="connsiteX127" fmla="*/ 225425 w 325438"/>
                    <a:gd name="connsiteY127" fmla="*/ 75616 h 336550"/>
                    <a:gd name="connsiteX128" fmla="*/ 225425 w 325438"/>
                    <a:gd name="connsiteY128" fmla="*/ 10110 h 336550"/>
                    <a:gd name="connsiteX129" fmla="*/ 220663 w 325438"/>
                    <a:gd name="connsiteY129" fmla="*/ 4763 h 336550"/>
                    <a:gd name="connsiteX130" fmla="*/ 260124 w 325438"/>
                    <a:gd name="connsiteY130" fmla="*/ 4763 h 336550"/>
                    <a:gd name="connsiteX131" fmla="*/ 255588 w 325438"/>
                    <a:gd name="connsiteY131" fmla="*/ 10110 h 336550"/>
                    <a:gd name="connsiteX132" fmla="*/ 255588 w 325438"/>
                    <a:gd name="connsiteY132" fmla="*/ 75616 h 336550"/>
                    <a:gd name="connsiteX133" fmla="*/ 260124 w 325438"/>
                    <a:gd name="connsiteY133" fmla="*/ 80963 h 336550"/>
                    <a:gd name="connsiteX134" fmla="*/ 263526 w 325438"/>
                    <a:gd name="connsiteY134" fmla="*/ 75616 h 336550"/>
                    <a:gd name="connsiteX135" fmla="*/ 263526 w 325438"/>
                    <a:gd name="connsiteY135" fmla="*/ 10110 h 336550"/>
                    <a:gd name="connsiteX136" fmla="*/ 260124 w 325438"/>
                    <a:gd name="connsiteY136" fmla="*/ 4763 h 336550"/>
                    <a:gd name="connsiteX137" fmla="*/ 64823 w 325438"/>
                    <a:gd name="connsiteY137" fmla="*/ 0 h 336550"/>
                    <a:gd name="connsiteX138" fmla="*/ 75406 w 325438"/>
                    <a:gd name="connsiteY138" fmla="*/ 10517 h 336550"/>
                    <a:gd name="connsiteX139" fmla="*/ 75406 w 325438"/>
                    <a:gd name="connsiteY139" fmla="*/ 14461 h 336550"/>
                    <a:gd name="connsiteX140" fmla="*/ 93927 w 325438"/>
                    <a:gd name="connsiteY140" fmla="*/ 14461 h 336550"/>
                    <a:gd name="connsiteX141" fmla="*/ 93927 w 325438"/>
                    <a:gd name="connsiteY141" fmla="*/ 10517 h 336550"/>
                    <a:gd name="connsiteX142" fmla="*/ 104511 w 325438"/>
                    <a:gd name="connsiteY142" fmla="*/ 0 h 336550"/>
                    <a:gd name="connsiteX143" fmla="*/ 115094 w 325438"/>
                    <a:gd name="connsiteY143" fmla="*/ 10517 h 336550"/>
                    <a:gd name="connsiteX144" fmla="*/ 115094 w 325438"/>
                    <a:gd name="connsiteY144" fmla="*/ 14461 h 336550"/>
                    <a:gd name="connsiteX145" fmla="*/ 133615 w 325438"/>
                    <a:gd name="connsiteY145" fmla="*/ 14461 h 336550"/>
                    <a:gd name="connsiteX146" fmla="*/ 133615 w 325438"/>
                    <a:gd name="connsiteY146" fmla="*/ 10517 h 336550"/>
                    <a:gd name="connsiteX147" fmla="*/ 142875 w 325438"/>
                    <a:gd name="connsiteY147" fmla="*/ 0 h 336550"/>
                    <a:gd name="connsiteX148" fmla="*/ 153459 w 325438"/>
                    <a:gd name="connsiteY148" fmla="*/ 10517 h 336550"/>
                    <a:gd name="connsiteX149" fmla="*/ 153459 w 325438"/>
                    <a:gd name="connsiteY149" fmla="*/ 14461 h 336550"/>
                    <a:gd name="connsiteX150" fmla="*/ 171980 w 325438"/>
                    <a:gd name="connsiteY150" fmla="*/ 14461 h 336550"/>
                    <a:gd name="connsiteX151" fmla="*/ 171980 w 325438"/>
                    <a:gd name="connsiteY151" fmla="*/ 10517 h 336550"/>
                    <a:gd name="connsiteX152" fmla="*/ 182563 w 325438"/>
                    <a:gd name="connsiteY152" fmla="*/ 0 h 336550"/>
                    <a:gd name="connsiteX153" fmla="*/ 191823 w 325438"/>
                    <a:gd name="connsiteY153" fmla="*/ 10517 h 336550"/>
                    <a:gd name="connsiteX154" fmla="*/ 191823 w 325438"/>
                    <a:gd name="connsiteY154" fmla="*/ 14461 h 336550"/>
                    <a:gd name="connsiteX155" fmla="*/ 210344 w 325438"/>
                    <a:gd name="connsiteY155" fmla="*/ 14461 h 336550"/>
                    <a:gd name="connsiteX156" fmla="*/ 210344 w 325438"/>
                    <a:gd name="connsiteY156" fmla="*/ 10517 h 336550"/>
                    <a:gd name="connsiteX157" fmla="*/ 220927 w 325438"/>
                    <a:gd name="connsiteY157" fmla="*/ 0 h 336550"/>
                    <a:gd name="connsiteX158" fmla="*/ 231511 w 325438"/>
                    <a:gd name="connsiteY158" fmla="*/ 10517 h 336550"/>
                    <a:gd name="connsiteX159" fmla="*/ 231511 w 325438"/>
                    <a:gd name="connsiteY159" fmla="*/ 14461 h 336550"/>
                    <a:gd name="connsiteX160" fmla="*/ 250032 w 325438"/>
                    <a:gd name="connsiteY160" fmla="*/ 14461 h 336550"/>
                    <a:gd name="connsiteX161" fmla="*/ 250032 w 325438"/>
                    <a:gd name="connsiteY161" fmla="*/ 10517 h 336550"/>
                    <a:gd name="connsiteX162" fmla="*/ 260615 w 325438"/>
                    <a:gd name="connsiteY162" fmla="*/ 0 h 336550"/>
                    <a:gd name="connsiteX163" fmla="*/ 269875 w 325438"/>
                    <a:gd name="connsiteY163" fmla="*/ 10517 h 336550"/>
                    <a:gd name="connsiteX164" fmla="*/ 269875 w 325438"/>
                    <a:gd name="connsiteY164" fmla="*/ 14461 h 336550"/>
                    <a:gd name="connsiteX165" fmla="*/ 276490 w 325438"/>
                    <a:gd name="connsiteY165" fmla="*/ 14461 h 336550"/>
                    <a:gd name="connsiteX166" fmla="*/ 325438 w 325438"/>
                    <a:gd name="connsiteY166" fmla="*/ 61789 h 336550"/>
                    <a:gd name="connsiteX167" fmla="*/ 325438 w 325438"/>
                    <a:gd name="connsiteY167" fmla="*/ 289223 h 336550"/>
                    <a:gd name="connsiteX168" fmla="*/ 276490 w 325438"/>
                    <a:gd name="connsiteY168" fmla="*/ 336550 h 336550"/>
                    <a:gd name="connsiteX169" fmla="*/ 48948 w 325438"/>
                    <a:gd name="connsiteY169" fmla="*/ 336550 h 336550"/>
                    <a:gd name="connsiteX170" fmla="*/ 0 w 325438"/>
                    <a:gd name="connsiteY170" fmla="*/ 289223 h 336550"/>
                    <a:gd name="connsiteX171" fmla="*/ 0 w 325438"/>
                    <a:gd name="connsiteY171" fmla="*/ 61789 h 336550"/>
                    <a:gd name="connsiteX172" fmla="*/ 48948 w 325438"/>
                    <a:gd name="connsiteY172" fmla="*/ 14461 h 336550"/>
                    <a:gd name="connsiteX173" fmla="*/ 55563 w 325438"/>
                    <a:gd name="connsiteY173" fmla="*/ 14461 h 336550"/>
                    <a:gd name="connsiteX174" fmla="*/ 55563 w 325438"/>
                    <a:gd name="connsiteY174" fmla="*/ 10517 h 336550"/>
                    <a:gd name="connsiteX175" fmla="*/ 64823 w 325438"/>
                    <a:gd name="connsiteY1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325438" h="336550">
                      <a:moveTo>
                        <a:pt x="233363" y="249238"/>
                      </a:moveTo>
                      <a:lnTo>
                        <a:pt x="279401" y="249238"/>
                      </a:lnTo>
                      <a:lnTo>
                        <a:pt x="279401" y="290513"/>
                      </a:lnTo>
                      <a:lnTo>
                        <a:pt x="233363" y="290513"/>
                      </a:lnTo>
                      <a:close/>
                      <a:moveTo>
                        <a:pt x="171450" y="249238"/>
                      </a:moveTo>
                      <a:lnTo>
                        <a:pt x="217488" y="249238"/>
                      </a:lnTo>
                      <a:lnTo>
                        <a:pt x="217488" y="290513"/>
                      </a:lnTo>
                      <a:lnTo>
                        <a:pt x="171450" y="290513"/>
                      </a:lnTo>
                      <a:close/>
                      <a:moveTo>
                        <a:pt x="107950" y="249238"/>
                      </a:moveTo>
                      <a:lnTo>
                        <a:pt x="155575" y="249238"/>
                      </a:lnTo>
                      <a:lnTo>
                        <a:pt x="155575" y="290513"/>
                      </a:lnTo>
                      <a:lnTo>
                        <a:pt x="107950" y="290513"/>
                      </a:lnTo>
                      <a:close/>
                      <a:moveTo>
                        <a:pt x="46038" y="249238"/>
                      </a:moveTo>
                      <a:lnTo>
                        <a:pt x="93663" y="249238"/>
                      </a:lnTo>
                      <a:lnTo>
                        <a:pt x="93663" y="290513"/>
                      </a:lnTo>
                      <a:lnTo>
                        <a:pt x="46038" y="290513"/>
                      </a:lnTo>
                      <a:close/>
                      <a:moveTo>
                        <a:pt x="233363" y="195263"/>
                      </a:moveTo>
                      <a:lnTo>
                        <a:pt x="279401" y="195263"/>
                      </a:lnTo>
                      <a:lnTo>
                        <a:pt x="279401" y="234951"/>
                      </a:lnTo>
                      <a:lnTo>
                        <a:pt x="233363" y="234951"/>
                      </a:lnTo>
                      <a:close/>
                      <a:moveTo>
                        <a:pt x="171450" y="195263"/>
                      </a:moveTo>
                      <a:lnTo>
                        <a:pt x="217488" y="195263"/>
                      </a:lnTo>
                      <a:lnTo>
                        <a:pt x="217488" y="234951"/>
                      </a:lnTo>
                      <a:lnTo>
                        <a:pt x="171450" y="234951"/>
                      </a:lnTo>
                      <a:close/>
                      <a:moveTo>
                        <a:pt x="107950" y="195263"/>
                      </a:moveTo>
                      <a:lnTo>
                        <a:pt x="155575" y="195263"/>
                      </a:lnTo>
                      <a:lnTo>
                        <a:pt x="155575" y="234951"/>
                      </a:lnTo>
                      <a:lnTo>
                        <a:pt x="107950" y="234951"/>
                      </a:lnTo>
                      <a:close/>
                      <a:moveTo>
                        <a:pt x="46038" y="195263"/>
                      </a:moveTo>
                      <a:lnTo>
                        <a:pt x="93663" y="195263"/>
                      </a:lnTo>
                      <a:lnTo>
                        <a:pt x="93663" y="234951"/>
                      </a:lnTo>
                      <a:lnTo>
                        <a:pt x="46038" y="234951"/>
                      </a:lnTo>
                      <a:close/>
                      <a:moveTo>
                        <a:pt x="233363" y="139700"/>
                      </a:moveTo>
                      <a:lnTo>
                        <a:pt x="279401" y="139700"/>
                      </a:lnTo>
                      <a:lnTo>
                        <a:pt x="279401" y="180975"/>
                      </a:lnTo>
                      <a:lnTo>
                        <a:pt x="233363" y="180975"/>
                      </a:lnTo>
                      <a:close/>
                      <a:moveTo>
                        <a:pt x="171450" y="139700"/>
                      </a:moveTo>
                      <a:lnTo>
                        <a:pt x="217488" y="139700"/>
                      </a:lnTo>
                      <a:lnTo>
                        <a:pt x="217488" y="180975"/>
                      </a:lnTo>
                      <a:lnTo>
                        <a:pt x="171450" y="180975"/>
                      </a:lnTo>
                      <a:close/>
                      <a:moveTo>
                        <a:pt x="107950" y="139700"/>
                      </a:moveTo>
                      <a:lnTo>
                        <a:pt x="155575" y="139700"/>
                      </a:lnTo>
                      <a:lnTo>
                        <a:pt x="155575" y="180975"/>
                      </a:lnTo>
                      <a:lnTo>
                        <a:pt x="107950" y="180975"/>
                      </a:lnTo>
                      <a:close/>
                      <a:moveTo>
                        <a:pt x="49167" y="38100"/>
                      </a:moveTo>
                      <a:cubicBezTo>
                        <a:pt x="35963" y="38100"/>
                        <a:pt x="25400" y="48613"/>
                        <a:pt x="25400" y="61753"/>
                      </a:cubicBezTo>
                      <a:cubicBezTo>
                        <a:pt x="25400" y="61753"/>
                        <a:pt x="25400" y="61753"/>
                        <a:pt x="25400" y="289085"/>
                      </a:cubicBezTo>
                      <a:cubicBezTo>
                        <a:pt x="25400" y="302226"/>
                        <a:pt x="35963" y="312738"/>
                        <a:pt x="49167" y="312738"/>
                      </a:cubicBezTo>
                      <a:cubicBezTo>
                        <a:pt x="49167" y="312738"/>
                        <a:pt x="49167" y="312738"/>
                        <a:pt x="276271" y="312738"/>
                      </a:cubicBezTo>
                      <a:cubicBezTo>
                        <a:pt x="289475" y="312738"/>
                        <a:pt x="300038" y="302226"/>
                        <a:pt x="300038" y="289085"/>
                      </a:cubicBezTo>
                      <a:cubicBezTo>
                        <a:pt x="300038" y="289085"/>
                        <a:pt x="300038" y="289085"/>
                        <a:pt x="300038" y="61753"/>
                      </a:cubicBezTo>
                      <a:cubicBezTo>
                        <a:pt x="300038" y="48613"/>
                        <a:pt x="289475" y="38100"/>
                        <a:pt x="276271" y="38100"/>
                      </a:cubicBezTo>
                      <a:cubicBezTo>
                        <a:pt x="276271" y="38100"/>
                        <a:pt x="276271" y="38100"/>
                        <a:pt x="269669" y="38100"/>
                      </a:cubicBezTo>
                      <a:cubicBezTo>
                        <a:pt x="269669" y="38100"/>
                        <a:pt x="269669" y="38100"/>
                        <a:pt x="269669" y="63067"/>
                      </a:cubicBezTo>
                      <a:cubicBezTo>
                        <a:pt x="273631" y="65695"/>
                        <a:pt x="276271" y="70951"/>
                        <a:pt x="276271" y="74894"/>
                      </a:cubicBezTo>
                      <a:cubicBezTo>
                        <a:pt x="276271" y="84092"/>
                        <a:pt x="268349" y="90662"/>
                        <a:pt x="260427" y="90662"/>
                      </a:cubicBezTo>
                      <a:cubicBezTo>
                        <a:pt x="251184" y="90662"/>
                        <a:pt x="244582" y="84092"/>
                        <a:pt x="244582" y="74894"/>
                      </a:cubicBezTo>
                      <a:cubicBezTo>
                        <a:pt x="244582" y="70951"/>
                        <a:pt x="245903" y="65695"/>
                        <a:pt x="249864" y="63067"/>
                      </a:cubicBezTo>
                      <a:cubicBezTo>
                        <a:pt x="249864" y="63067"/>
                        <a:pt x="249864" y="63067"/>
                        <a:pt x="249864" y="38100"/>
                      </a:cubicBezTo>
                      <a:cubicBezTo>
                        <a:pt x="249864" y="38100"/>
                        <a:pt x="249864" y="38100"/>
                        <a:pt x="231379" y="38100"/>
                      </a:cubicBezTo>
                      <a:cubicBezTo>
                        <a:pt x="231379" y="38100"/>
                        <a:pt x="231379" y="38100"/>
                        <a:pt x="231379" y="63067"/>
                      </a:cubicBezTo>
                      <a:cubicBezTo>
                        <a:pt x="234019" y="65695"/>
                        <a:pt x="236660" y="70951"/>
                        <a:pt x="236660" y="74894"/>
                      </a:cubicBezTo>
                      <a:cubicBezTo>
                        <a:pt x="236660" y="84092"/>
                        <a:pt x="230058" y="90662"/>
                        <a:pt x="220816" y="90662"/>
                      </a:cubicBezTo>
                      <a:cubicBezTo>
                        <a:pt x="212893" y="90662"/>
                        <a:pt x="204971" y="84092"/>
                        <a:pt x="204971" y="74894"/>
                      </a:cubicBezTo>
                      <a:cubicBezTo>
                        <a:pt x="204971" y="70951"/>
                        <a:pt x="207612" y="65695"/>
                        <a:pt x="210253" y="63067"/>
                      </a:cubicBezTo>
                      <a:cubicBezTo>
                        <a:pt x="210253" y="63067"/>
                        <a:pt x="210253" y="63067"/>
                        <a:pt x="210253" y="38100"/>
                      </a:cubicBezTo>
                      <a:cubicBezTo>
                        <a:pt x="210253" y="38100"/>
                        <a:pt x="210253" y="38100"/>
                        <a:pt x="191767" y="38100"/>
                      </a:cubicBezTo>
                      <a:cubicBezTo>
                        <a:pt x="191767" y="38100"/>
                        <a:pt x="191767" y="38100"/>
                        <a:pt x="191767" y="63067"/>
                      </a:cubicBezTo>
                      <a:cubicBezTo>
                        <a:pt x="195728" y="65695"/>
                        <a:pt x="198369" y="70951"/>
                        <a:pt x="198369" y="74894"/>
                      </a:cubicBezTo>
                      <a:cubicBezTo>
                        <a:pt x="198369" y="84092"/>
                        <a:pt x="190447" y="90662"/>
                        <a:pt x="182525" y="90662"/>
                      </a:cubicBezTo>
                      <a:cubicBezTo>
                        <a:pt x="173282" y="90662"/>
                        <a:pt x="166680" y="84092"/>
                        <a:pt x="166680" y="74894"/>
                      </a:cubicBezTo>
                      <a:cubicBezTo>
                        <a:pt x="166680" y="70951"/>
                        <a:pt x="168001" y="65695"/>
                        <a:pt x="171962" y="63067"/>
                      </a:cubicBezTo>
                      <a:cubicBezTo>
                        <a:pt x="171962" y="63067"/>
                        <a:pt x="171962" y="63067"/>
                        <a:pt x="171962" y="38100"/>
                      </a:cubicBezTo>
                      <a:cubicBezTo>
                        <a:pt x="171962" y="38100"/>
                        <a:pt x="171962" y="38100"/>
                        <a:pt x="153476" y="38100"/>
                      </a:cubicBezTo>
                      <a:cubicBezTo>
                        <a:pt x="153476" y="38100"/>
                        <a:pt x="153476" y="38100"/>
                        <a:pt x="153476" y="63067"/>
                      </a:cubicBezTo>
                      <a:cubicBezTo>
                        <a:pt x="157438" y="65695"/>
                        <a:pt x="158758" y="70951"/>
                        <a:pt x="158758" y="74894"/>
                      </a:cubicBezTo>
                      <a:cubicBezTo>
                        <a:pt x="158758" y="84092"/>
                        <a:pt x="152156" y="90662"/>
                        <a:pt x="142913" y="90662"/>
                      </a:cubicBezTo>
                      <a:cubicBezTo>
                        <a:pt x="134991" y="90662"/>
                        <a:pt x="127069" y="84092"/>
                        <a:pt x="127069" y="74894"/>
                      </a:cubicBezTo>
                      <a:cubicBezTo>
                        <a:pt x="127069" y="70951"/>
                        <a:pt x="129710" y="65695"/>
                        <a:pt x="133671" y="63067"/>
                      </a:cubicBezTo>
                      <a:cubicBezTo>
                        <a:pt x="133671" y="63067"/>
                        <a:pt x="133671" y="63067"/>
                        <a:pt x="133671" y="38100"/>
                      </a:cubicBezTo>
                      <a:cubicBezTo>
                        <a:pt x="133671" y="38100"/>
                        <a:pt x="133671" y="38100"/>
                        <a:pt x="115186" y="38100"/>
                      </a:cubicBezTo>
                      <a:cubicBezTo>
                        <a:pt x="115186" y="38100"/>
                        <a:pt x="115186" y="38100"/>
                        <a:pt x="115186" y="63067"/>
                      </a:cubicBezTo>
                      <a:cubicBezTo>
                        <a:pt x="117826" y="65695"/>
                        <a:pt x="120467" y="70951"/>
                        <a:pt x="120467" y="74894"/>
                      </a:cubicBezTo>
                      <a:cubicBezTo>
                        <a:pt x="120467" y="84092"/>
                        <a:pt x="112545" y="90662"/>
                        <a:pt x="104623" y="90662"/>
                      </a:cubicBezTo>
                      <a:cubicBezTo>
                        <a:pt x="95380" y="90662"/>
                        <a:pt x="88778" y="84092"/>
                        <a:pt x="88778" y="74894"/>
                      </a:cubicBezTo>
                      <a:cubicBezTo>
                        <a:pt x="88778" y="70951"/>
                        <a:pt x="91419" y="65695"/>
                        <a:pt x="94060" y="63067"/>
                      </a:cubicBezTo>
                      <a:cubicBezTo>
                        <a:pt x="94060" y="63067"/>
                        <a:pt x="94060" y="63067"/>
                        <a:pt x="94060" y="38100"/>
                      </a:cubicBezTo>
                      <a:cubicBezTo>
                        <a:pt x="94060" y="38100"/>
                        <a:pt x="94060" y="38100"/>
                        <a:pt x="75574" y="38100"/>
                      </a:cubicBezTo>
                      <a:cubicBezTo>
                        <a:pt x="75574" y="38100"/>
                        <a:pt x="75574" y="38100"/>
                        <a:pt x="75574" y="63067"/>
                      </a:cubicBezTo>
                      <a:cubicBezTo>
                        <a:pt x="79535" y="65695"/>
                        <a:pt x="80856" y="70951"/>
                        <a:pt x="80856" y="74894"/>
                      </a:cubicBezTo>
                      <a:cubicBezTo>
                        <a:pt x="80856" y="84092"/>
                        <a:pt x="74254" y="90662"/>
                        <a:pt x="65011" y="90662"/>
                      </a:cubicBezTo>
                      <a:cubicBezTo>
                        <a:pt x="57089" y="90662"/>
                        <a:pt x="49167" y="84092"/>
                        <a:pt x="49167" y="74894"/>
                      </a:cubicBezTo>
                      <a:cubicBezTo>
                        <a:pt x="49167" y="70951"/>
                        <a:pt x="51808" y="65695"/>
                        <a:pt x="55769" y="63067"/>
                      </a:cubicBezTo>
                      <a:cubicBezTo>
                        <a:pt x="55769" y="63067"/>
                        <a:pt x="55769" y="63067"/>
                        <a:pt x="55769" y="38100"/>
                      </a:cubicBezTo>
                      <a:cubicBezTo>
                        <a:pt x="55769" y="38100"/>
                        <a:pt x="55769" y="38100"/>
                        <a:pt x="49167" y="38100"/>
                      </a:cubicBezTo>
                      <a:close/>
                      <a:moveTo>
                        <a:pt x="65315" y="4763"/>
                      </a:moveTo>
                      <a:cubicBezTo>
                        <a:pt x="63047" y="4763"/>
                        <a:pt x="61913" y="7437"/>
                        <a:pt x="61913" y="10110"/>
                      </a:cubicBezTo>
                      <a:lnTo>
                        <a:pt x="61913" y="75616"/>
                      </a:lnTo>
                      <a:cubicBezTo>
                        <a:pt x="61913" y="79626"/>
                        <a:pt x="63047" y="80963"/>
                        <a:pt x="65315" y="80963"/>
                      </a:cubicBezTo>
                      <a:cubicBezTo>
                        <a:pt x="68717" y="80963"/>
                        <a:pt x="69851" y="79626"/>
                        <a:pt x="69851" y="75616"/>
                      </a:cubicBezTo>
                      <a:cubicBezTo>
                        <a:pt x="69851" y="75616"/>
                        <a:pt x="69851" y="75616"/>
                        <a:pt x="69851" y="10110"/>
                      </a:cubicBezTo>
                      <a:cubicBezTo>
                        <a:pt x="69851" y="7437"/>
                        <a:pt x="68717" y="4763"/>
                        <a:pt x="65315" y="4763"/>
                      </a:cubicBezTo>
                      <a:close/>
                      <a:moveTo>
                        <a:pt x="104776" y="4763"/>
                      </a:moveTo>
                      <a:cubicBezTo>
                        <a:pt x="102394" y="4763"/>
                        <a:pt x="100013" y="7437"/>
                        <a:pt x="100013" y="10110"/>
                      </a:cubicBezTo>
                      <a:lnTo>
                        <a:pt x="100013" y="75616"/>
                      </a:lnTo>
                      <a:cubicBezTo>
                        <a:pt x="100013" y="79626"/>
                        <a:pt x="102394" y="80963"/>
                        <a:pt x="104776" y="80963"/>
                      </a:cubicBezTo>
                      <a:cubicBezTo>
                        <a:pt x="107157" y="80963"/>
                        <a:pt x="109538" y="79626"/>
                        <a:pt x="109538" y="75616"/>
                      </a:cubicBezTo>
                      <a:cubicBezTo>
                        <a:pt x="109538" y="75616"/>
                        <a:pt x="109538" y="75616"/>
                        <a:pt x="109538" y="10110"/>
                      </a:cubicBezTo>
                      <a:cubicBezTo>
                        <a:pt x="109538" y="7437"/>
                        <a:pt x="107157" y="4763"/>
                        <a:pt x="104776" y="4763"/>
                      </a:cubicBezTo>
                      <a:close/>
                      <a:moveTo>
                        <a:pt x="142876" y="4763"/>
                      </a:moveTo>
                      <a:cubicBezTo>
                        <a:pt x="140494" y="4763"/>
                        <a:pt x="138113" y="7437"/>
                        <a:pt x="138113" y="10110"/>
                      </a:cubicBezTo>
                      <a:lnTo>
                        <a:pt x="138113" y="75616"/>
                      </a:lnTo>
                      <a:cubicBezTo>
                        <a:pt x="138113" y="79626"/>
                        <a:pt x="140494" y="80963"/>
                        <a:pt x="142876" y="80963"/>
                      </a:cubicBezTo>
                      <a:cubicBezTo>
                        <a:pt x="145257" y="80963"/>
                        <a:pt x="147638" y="79626"/>
                        <a:pt x="147638" y="75616"/>
                      </a:cubicBezTo>
                      <a:cubicBezTo>
                        <a:pt x="147638" y="75616"/>
                        <a:pt x="147638" y="75616"/>
                        <a:pt x="147638" y="10110"/>
                      </a:cubicBezTo>
                      <a:cubicBezTo>
                        <a:pt x="147638" y="7437"/>
                        <a:pt x="145257" y="4763"/>
                        <a:pt x="142876" y="4763"/>
                      </a:cubicBezTo>
                      <a:close/>
                      <a:moveTo>
                        <a:pt x="182563" y="4763"/>
                      </a:moveTo>
                      <a:cubicBezTo>
                        <a:pt x="180181" y="4763"/>
                        <a:pt x="177800" y="7437"/>
                        <a:pt x="177800" y="10110"/>
                      </a:cubicBezTo>
                      <a:lnTo>
                        <a:pt x="177800" y="75616"/>
                      </a:lnTo>
                      <a:cubicBezTo>
                        <a:pt x="177800" y="79626"/>
                        <a:pt x="180181" y="80963"/>
                        <a:pt x="182563" y="80963"/>
                      </a:cubicBezTo>
                      <a:cubicBezTo>
                        <a:pt x="184944" y="80963"/>
                        <a:pt x="187325" y="79626"/>
                        <a:pt x="187325" y="75616"/>
                      </a:cubicBezTo>
                      <a:cubicBezTo>
                        <a:pt x="187325" y="75616"/>
                        <a:pt x="187325" y="75616"/>
                        <a:pt x="187325" y="10110"/>
                      </a:cubicBezTo>
                      <a:cubicBezTo>
                        <a:pt x="187325" y="7437"/>
                        <a:pt x="184944" y="4763"/>
                        <a:pt x="182563" y="4763"/>
                      </a:cubicBezTo>
                      <a:close/>
                      <a:moveTo>
                        <a:pt x="220663" y="4763"/>
                      </a:moveTo>
                      <a:cubicBezTo>
                        <a:pt x="218281" y="4763"/>
                        <a:pt x="215900" y="7437"/>
                        <a:pt x="215900" y="10110"/>
                      </a:cubicBezTo>
                      <a:lnTo>
                        <a:pt x="215900" y="75616"/>
                      </a:lnTo>
                      <a:cubicBezTo>
                        <a:pt x="215900" y="79626"/>
                        <a:pt x="218281" y="80963"/>
                        <a:pt x="220663" y="80963"/>
                      </a:cubicBezTo>
                      <a:cubicBezTo>
                        <a:pt x="223044" y="80963"/>
                        <a:pt x="225425" y="79626"/>
                        <a:pt x="225425" y="75616"/>
                      </a:cubicBezTo>
                      <a:cubicBezTo>
                        <a:pt x="225425" y="75616"/>
                        <a:pt x="225425" y="75616"/>
                        <a:pt x="225425" y="10110"/>
                      </a:cubicBezTo>
                      <a:cubicBezTo>
                        <a:pt x="225425" y="7437"/>
                        <a:pt x="223044" y="4763"/>
                        <a:pt x="220663" y="4763"/>
                      </a:cubicBezTo>
                      <a:close/>
                      <a:moveTo>
                        <a:pt x="260124" y="4763"/>
                      </a:moveTo>
                      <a:cubicBezTo>
                        <a:pt x="256722" y="4763"/>
                        <a:pt x="255588" y="7437"/>
                        <a:pt x="255588" y="10110"/>
                      </a:cubicBezTo>
                      <a:lnTo>
                        <a:pt x="255588" y="75616"/>
                      </a:lnTo>
                      <a:cubicBezTo>
                        <a:pt x="255588" y="79626"/>
                        <a:pt x="256722" y="80963"/>
                        <a:pt x="260124" y="80963"/>
                      </a:cubicBezTo>
                      <a:cubicBezTo>
                        <a:pt x="262392" y="80963"/>
                        <a:pt x="263526" y="79626"/>
                        <a:pt x="263526" y="75616"/>
                      </a:cubicBezTo>
                      <a:cubicBezTo>
                        <a:pt x="263526" y="75616"/>
                        <a:pt x="263526" y="75616"/>
                        <a:pt x="263526" y="10110"/>
                      </a:cubicBezTo>
                      <a:cubicBezTo>
                        <a:pt x="263526" y="7437"/>
                        <a:pt x="262392" y="4763"/>
                        <a:pt x="260124" y="4763"/>
                      </a:cubicBezTo>
                      <a:close/>
                      <a:moveTo>
                        <a:pt x="64823" y="0"/>
                      </a:moveTo>
                      <a:cubicBezTo>
                        <a:pt x="71438" y="0"/>
                        <a:pt x="75406" y="3944"/>
                        <a:pt x="75406" y="10517"/>
                      </a:cubicBezTo>
                      <a:cubicBezTo>
                        <a:pt x="75406" y="10517"/>
                        <a:pt x="75406" y="10517"/>
                        <a:pt x="75406" y="14461"/>
                      </a:cubicBezTo>
                      <a:cubicBezTo>
                        <a:pt x="75406" y="14461"/>
                        <a:pt x="75406" y="14461"/>
                        <a:pt x="93927" y="14461"/>
                      </a:cubicBezTo>
                      <a:cubicBezTo>
                        <a:pt x="93927" y="14461"/>
                        <a:pt x="93927" y="14461"/>
                        <a:pt x="93927" y="10517"/>
                      </a:cubicBezTo>
                      <a:cubicBezTo>
                        <a:pt x="93927" y="3944"/>
                        <a:pt x="99219" y="0"/>
                        <a:pt x="104511" y="0"/>
                      </a:cubicBezTo>
                      <a:cubicBezTo>
                        <a:pt x="109802" y="0"/>
                        <a:pt x="115094" y="3944"/>
                        <a:pt x="115094" y="10517"/>
                      </a:cubicBezTo>
                      <a:cubicBezTo>
                        <a:pt x="115094" y="10517"/>
                        <a:pt x="115094" y="10517"/>
                        <a:pt x="115094" y="14461"/>
                      </a:cubicBezTo>
                      <a:cubicBezTo>
                        <a:pt x="115094" y="14461"/>
                        <a:pt x="115094" y="14461"/>
                        <a:pt x="133615" y="14461"/>
                      </a:cubicBezTo>
                      <a:cubicBezTo>
                        <a:pt x="133615" y="14461"/>
                        <a:pt x="133615" y="14461"/>
                        <a:pt x="133615" y="10517"/>
                      </a:cubicBezTo>
                      <a:cubicBezTo>
                        <a:pt x="133615" y="3944"/>
                        <a:pt x="137584" y="0"/>
                        <a:pt x="142875" y="0"/>
                      </a:cubicBezTo>
                      <a:cubicBezTo>
                        <a:pt x="149490" y="0"/>
                        <a:pt x="153459" y="3944"/>
                        <a:pt x="153459" y="10517"/>
                      </a:cubicBezTo>
                      <a:cubicBezTo>
                        <a:pt x="153459" y="10517"/>
                        <a:pt x="153459" y="10517"/>
                        <a:pt x="153459" y="14461"/>
                      </a:cubicBezTo>
                      <a:cubicBezTo>
                        <a:pt x="153459" y="14461"/>
                        <a:pt x="153459" y="14461"/>
                        <a:pt x="171980" y="14461"/>
                      </a:cubicBezTo>
                      <a:cubicBezTo>
                        <a:pt x="171980" y="14461"/>
                        <a:pt x="171980" y="14461"/>
                        <a:pt x="171980" y="10517"/>
                      </a:cubicBezTo>
                      <a:cubicBezTo>
                        <a:pt x="171980" y="3944"/>
                        <a:pt x="175948" y="0"/>
                        <a:pt x="182563" y="0"/>
                      </a:cubicBezTo>
                      <a:cubicBezTo>
                        <a:pt x="187855" y="0"/>
                        <a:pt x="191823" y="3944"/>
                        <a:pt x="191823" y="10517"/>
                      </a:cubicBezTo>
                      <a:cubicBezTo>
                        <a:pt x="191823" y="10517"/>
                        <a:pt x="191823" y="10517"/>
                        <a:pt x="191823" y="14461"/>
                      </a:cubicBezTo>
                      <a:cubicBezTo>
                        <a:pt x="191823" y="14461"/>
                        <a:pt x="191823" y="14461"/>
                        <a:pt x="210344" y="14461"/>
                      </a:cubicBezTo>
                      <a:cubicBezTo>
                        <a:pt x="210344" y="14461"/>
                        <a:pt x="210344" y="14461"/>
                        <a:pt x="210344" y="10517"/>
                      </a:cubicBezTo>
                      <a:cubicBezTo>
                        <a:pt x="210344" y="3944"/>
                        <a:pt x="215636" y="0"/>
                        <a:pt x="220927" y="0"/>
                      </a:cubicBezTo>
                      <a:cubicBezTo>
                        <a:pt x="226219" y="0"/>
                        <a:pt x="231511" y="3944"/>
                        <a:pt x="231511" y="10517"/>
                      </a:cubicBezTo>
                      <a:cubicBezTo>
                        <a:pt x="231511" y="10517"/>
                        <a:pt x="231511" y="10517"/>
                        <a:pt x="231511" y="14461"/>
                      </a:cubicBezTo>
                      <a:cubicBezTo>
                        <a:pt x="231511" y="14461"/>
                        <a:pt x="231511" y="14461"/>
                        <a:pt x="250032" y="14461"/>
                      </a:cubicBezTo>
                      <a:cubicBezTo>
                        <a:pt x="250032" y="14461"/>
                        <a:pt x="250032" y="14461"/>
                        <a:pt x="250032" y="10517"/>
                      </a:cubicBezTo>
                      <a:cubicBezTo>
                        <a:pt x="250032" y="3944"/>
                        <a:pt x="254000" y="0"/>
                        <a:pt x="260615" y="0"/>
                      </a:cubicBezTo>
                      <a:cubicBezTo>
                        <a:pt x="265907" y="0"/>
                        <a:pt x="269875" y="3944"/>
                        <a:pt x="269875" y="10517"/>
                      </a:cubicBezTo>
                      <a:cubicBezTo>
                        <a:pt x="269875" y="10517"/>
                        <a:pt x="269875" y="10517"/>
                        <a:pt x="269875" y="14461"/>
                      </a:cubicBezTo>
                      <a:cubicBezTo>
                        <a:pt x="269875" y="14461"/>
                        <a:pt x="269875" y="14461"/>
                        <a:pt x="276490" y="14461"/>
                      </a:cubicBezTo>
                      <a:cubicBezTo>
                        <a:pt x="302948" y="14461"/>
                        <a:pt x="325438" y="35496"/>
                        <a:pt x="325438" y="61789"/>
                      </a:cubicBezTo>
                      <a:cubicBezTo>
                        <a:pt x="325438" y="61789"/>
                        <a:pt x="325438" y="61789"/>
                        <a:pt x="325438" y="289223"/>
                      </a:cubicBezTo>
                      <a:cubicBezTo>
                        <a:pt x="325438" y="315516"/>
                        <a:pt x="302948" y="336550"/>
                        <a:pt x="276490" y="336550"/>
                      </a:cubicBezTo>
                      <a:cubicBezTo>
                        <a:pt x="276490" y="336550"/>
                        <a:pt x="276490" y="336550"/>
                        <a:pt x="48948" y="336550"/>
                      </a:cubicBezTo>
                      <a:cubicBezTo>
                        <a:pt x="22490" y="336550"/>
                        <a:pt x="0" y="315516"/>
                        <a:pt x="0" y="289223"/>
                      </a:cubicBezTo>
                      <a:cubicBezTo>
                        <a:pt x="0" y="289223"/>
                        <a:pt x="0" y="289223"/>
                        <a:pt x="0" y="61789"/>
                      </a:cubicBezTo>
                      <a:cubicBezTo>
                        <a:pt x="0" y="35496"/>
                        <a:pt x="22490" y="14461"/>
                        <a:pt x="48948" y="14461"/>
                      </a:cubicBezTo>
                      <a:cubicBezTo>
                        <a:pt x="48948" y="14461"/>
                        <a:pt x="48948" y="14461"/>
                        <a:pt x="55563" y="14461"/>
                      </a:cubicBezTo>
                      <a:cubicBezTo>
                        <a:pt x="55563" y="14461"/>
                        <a:pt x="55563" y="14461"/>
                        <a:pt x="55563" y="10517"/>
                      </a:cubicBezTo>
                      <a:cubicBezTo>
                        <a:pt x="55563" y="3944"/>
                        <a:pt x="59531" y="0"/>
                        <a:pt x="64823" y="0"/>
                      </a:cubicBezTo>
                      <a:close/>
                    </a:path>
                  </a:pathLst>
                </a:custGeom>
                <a:solidFill>
                  <a:srgbClr val="292732"/>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a:ln>
                      <a:noFill/>
                    </a:ln>
                    <a:solidFill>
                      <a:schemeClr val="tx1">
                        <a:lumMod val="95000"/>
                        <a:lumOff val="5000"/>
                      </a:schemeClr>
                    </a:solidFill>
                    <a:effectLst/>
                    <a:uLnTx/>
                    <a:uFillTx/>
                    <a:latin typeface="Arial" panose="020B0604020202020204"/>
                    <a:ea typeface="微软雅黑" panose="020B0503020204020204" pitchFamily="34" charset="-122"/>
                    <a:cs typeface="+mn-cs"/>
                  </a:endParaRPr>
                </a:p>
              </p:txBody>
            </p:sp>
          </p:grpSp>
          <p:sp>
            <p:nvSpPr>
              <p:cNvPr id="25" name="文本框 24"/>
              <p:cNvSpPr txBox="1"/>
              <p:nvPr/>
            </p:nvSpPr>
            <p:spPr>
              <a:xfrm>
                <a:off x="3788130" y="5975609"/>
                <a:ext cx="160489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竞选岗位：市场经理</a:t>
                </a:r>
                <a:endParaRPr kumimoji="0" lang="zh-CN" altLang="en-US" sz="120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7" name="组合 6"/>
          <p:cNvGrpSpPr/>
          <p:nvPr/>
        </p:nvGrpSpPr>
        <p:grpSpPr>
          <a:xfrm>
            <a:off x="6642410" y="4721977"/>
            <a:ext cx="2028260" cy="299099"/>
            <a:chOff x="8689013" y="4894975"/>
            <a:chExt cx="2028260" cy="299099"/>
          </a:xfrm>
        </p:grpSpPr>
        <p:grpSp>
          <p:nvGrpSpPr>
            <p:cNvPr id="43" name="组合 42"/>
            <p:cNvGrpSpPr/>
            <p:nvPr/>
          </p:nvGrpSpPr>
          <p:grpSpPr>
            <a:xfrm>
              <a:off x="8689013" y="4894975"/>
              <a:ext cx="2028260" cy="299099"/>
              <a:chOff x="3600386" y="4894975"/>
              <a:chExt cx="2028260" cy="299099"/>
            </a:xfrm>
          </p:grpSpPr>
          <p:sp>
            <p:nvSpPr>
              <p:cNvPr id="44" name="圆角矩形 43"/>
              <p:cNvSpPr/>
              <p:nvPr/>
            </p:nvSpPr>
            <p:spPr>
              <a:xfrm>
                <a:off x="3600386" y="4894975"/>
                <a:ext cx="2013834" cy="299099"/>
              </a:xfrm>
              <a:prstGeom prst="roundRect">
                <a:avLst>
                  <a:gd name="adj" fmla="val 50000"/>
                </a:avLst>
              </a:prstGeom>
              <a:solidFill>
                <a:srgbClr val="292732"/>
              </a:solidFill>
              <a:ln>
                <a:solidFill>
                  <a:srgbClr val="292732"/>
                </a:solidFill>
              </a:ln>
              <a:effectLst>
                <a:outerShdw blurRad="1905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3606379" y="4900131"/>
                <a:ext cx="2022267" cy="290422"/>
                <a:chOff x="3434345" y="5969714"/>
                <a:chExt cx="2022267" cy="290422"/>
              </a:xfrm>
            </p:grpSpPr>
            <p:sp>
              <p:nvSpPr>
                <p:cNvPr id="48" name="椭圆 47"/>
                <p:cNvSpPr/>
                <p:nvPr/>
              </p:nvSpPr>
              <p:spPr>
                <a:xfrm>
                  <a:off x="3434345" y="5969714"/>
                  <a:ext cx="290422" cy="2904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95000"/>
                        <a:lumOff val="5000"/>
                      </a:schemeClr>
                    </a:solidFill>
                  </a:endParaRPr>
                </a:p>
              </p:txBody>
            </p:sp>
            <p:sp>
              <p:nvSpPr>
                <p:cNvPr id="47" name="文本框 46"/>
                <p:cNvSpPr txBox="1"/>
                <p:nvPr/>
              </p:nvSpPr>
              <p:spPr>
                <a:xfrm>
                  <a:off x="3851718" y="5975609"/>
                  <a:ext cx="1604894" cy="27559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竞选人员：</a:t>
                  </a:r>
                  <a:r>
                    <a:rPr kumimoji="0" lang="en-US" altLang="zh-CN" sz="120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rPr>
                    <a:t>XXX</a:t>
                  </a:r>
                  <a:endParaRPr kumimoji="0" lang="en-US" altLang="zh-CN" sz="120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grpSp>
        <p:sp>
          <p:nvSpPr>
            <p:cNvPr id="50" name="student-graduation-cap-shape_52041"/>
            <p:cNvSpPr>
              <a:spLocks noChangeAspect="1"/>
            </p:cNvSpPr>
            <p:nvPr/>
          </p:nvSpPr>
          <p:spPr bwMode="auto">
            <a:xfrm>
              <a:off x="8772501" y="4967915"/>
              <a:ext cx="125885" cy="151633"/>
            </a:xfrm>
            <a:custGeom>
              <a:avLst/>
              <a:gdLst>
                <a:gd name="connsiteX0" fmla="*/ 56671 w 279400"/>
                <a:gd name="connsiteY0" fmla="*/ 192087 h 336550"/>
                <a:gd name="connsiteX1" fmla="*/ 224047 w 279400"/>
                <a:gd name="connsiteY1" fmla="*/ 192087 h 336550"/>
                <a:gd name="connsiteX2" fmla="*/ 279400 w 279400"/>
                <a:gd name="connsiteY2" fmla="*/ 247752 h 336550"/>
                <a:gd name="connsiteX3" fmla="*/ 279400 w 279400"/>
                <a:gd name="connsiteY3" fmla="*/ 336550 h 336550"/>
                <a:gd name="connsiteX4" fmla="*/ 176602 w 279400"/>
                <a:gd name="connsiteY4" fmla="*/ 336550 h 336550"/>
                <a:gd name="connsiteX5" fmla="*/ 158151 w 279400"/>
                <a:gd name="connsiteY5" fmla="*/ 245101 h 336550"/>
                <a:gd name="connsiteX6" fmla="*/ 151562 w 279400"/>
                <a:gd name="connsiteY6" fmla="*/ 239800 h 336550"/>
                <a:gd name="connsiteX7" fmla="*/ 167377 w 279400"/>
                <a:gd name="connsiteY7" fmla="*/ 213293 h 336550"/>
                <a:gd name="connsiteX8" fmla="*/ 167377 w 279400"/>
                <a:gd name="connsiteY8" fmla="*/ 209317 h 336550"/>
                <a:gd name="connsiteX9" fmla="*/ 163423 w 279400"/>
                <a:gd name="connsiteY9" fmla="*/ 207991 h 336550"/>
                <a:gd name="connsiteX10" fmla="*/ 121249 w 279400"/>
                <a:gd name="connsiteY10" fmla="*/ 207991 h 336550"/>
                <a:gd name="connsiteX11" fmla="*/ 118613 w 279400"/>
                <a:gd name="connsiteY11" fmla="*/ 209317 h 336550"/>
                <a:gd name="connsiteX12" fmla="*/ 118613 w 279400"/>
                <a:gd name="connsiteY12" fmla="*/ 213293 h 336550"/>
                <a:gd name="connsiteX13" fmla="*/ 134429 w 279400"/>
                <a:gd name="connsiteY13" fmla="*/ 239800 h 336550"/>
                <a:gd name="connsiteX14" fmla="*/ 126521 w 279400"/>
                <a:gd name="connsiteY14" fmla="*/ 245101 h 336550"/>
                <a:gd name="connsiteX15" fmla="*/ 110706 w 279400"/>
                <a:gd name="connsiteY15" fmla="*/ 336550 h 336550"/>
                <a:gd name="connsiteX16" fmla="*/ 0 w 279400"/>
                <a:gd name="connsiteY16" fmla="*/ 336550 h 336550"/>
                <a:gd name="connsiteX17" fmla="*/ 0 w 279400"/>
                <a:gd name="connsiteY17" fmla="*/ 247752 h 336550"/>
                <a:gd name="connsiteX18" fmla="*/ 56671 w 279400"/>
                <a:gd name="connsiteY18" fmla="*/ 192087 h 336550"/>
                <a:gd name="connsiteX19" fmla="*/ 138907 w 279400"/>
                <a:gd name="connsiteY19" fmla="*/ 0 h 336550"/>
                <a:gd name="connsiteX20" fmla="*/ 219076 w 279400"/>
                <a:gd name="connsiteY20" fmla="*/ 80169 h 336550"/>
                <a:gd name="connsiteX21" fmla="*/ 138907 w 279400"/>
                <a:gd name="connsiteY21" fmla="*/ 160338 h 336550"/>
                <a:gd name="connsiteX22" fmla="*/ 58738 w 279400"/>
                <a:gd name="connsiteY22" fmla="*/ 80169 h 336550"/>
                <a:gd name="connsiteX23" fmla="*/ 138907 w 279400"/>
                <a:gd name="connsiteY2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9400" h="336550">
                  <a:moveTo>
                    <a:pt x="56671" y="192087"/>
                  </a:moveTo>
                  <a:cubicBezTo>
                    <a:pt x="56671" y="192087"/>
                    <a:pt x="56671" y="192087"/>
                    <a:pt x="224047" y="192087"/>
                  </a:cubicBezTo>
                  <a:cubicBezTo>
                    <a:pt x="254360" y="192087"/>
                    <a:pt x="279400" y="217269"/>
                    <a:pt x="279400" y="247752"/>
                  </a:cubicBezTo>
                  <a:cubicBezTo>
                    <a:pt x="279400" y="247752"/>
                    <a:pt x="279400" y="247752"/>
                    <a:pt x="279400" y="336550"/>
                  </a:cubicBezTo>
                  <a:cubicBezTo>
                    <a:pt x="279400" y="336550"/>
                    <a:pt x="279400" y="336550"/>
                    <a:pt x="176602" y="336550"/>
                  </a:cubicBezTo>
                  <a:cubicBezTo>
                    <a:pt x="176602" y="336550"/>
                    <a:pt x="176602" y="336550"/>
                    <a:pt x="158151" y="245101"/>
                  </a:cubicBezTo>
                  <a:cubicBezTo>
                    <a:pt x="158151" y="242450"/>
                    <a:pt x="154197" y="239800"/>
                    <a:pt x="151562" y="239800"/>
                  </a:cubicBezTo>
                  <a:cubicBezTo>
                    <a:pt x="151562" y="239800"/>
                    <a:pt x="151562" y="239800"/>
                    <a:pt x="167377" y="213293"/>
                  </a:cubicBezTo>
                  <a:cubicBezTo>
                    <a:pt x="167377" y="211967"/>
                    <a:pt x="167377" y="210642"/>
                    <a:pt x="167377" y="209317"/>
                  </a:cubicBezTo>
                  <a:cubicBezTo>
                    <a:pt x="166059" y="207991"/>
                    <a:pt x="164741" y="207991"/>
                    <a:pt x="163423" y="207991"/>
                  </a:cubicBezTo>
                  <a:cubicBezTo>
                    <a:pt x="163423" y="207991"/>
                    <a:pt x="163423" y="207991"/>
                    <a:pt x="121249" y="207991"/>
                  </a:cubicBezTo>
                  <a:cubicBezTo>
                    <a:pt x="119931" y="207991"/>
                    <a:pt x="118613" y="207991"/>
                    <a:pt x="118613" y="209317"/>
                  </a:cubicBezTo>
                  <a:cubicBezTo>
                    <a:pt x="117296" y="210642"/>
                    <a:pt x="117296" y="211967"/>
                    <a:pt x="118613" y="213293"/>
                  </a:cubicBezTo>
                  <a:cubicBezTo>
                    <a:pt x="118613" y="213293"/>
                    <a:pt x="118613" y="213293"/>
                    <a:pt x="134429" y="239800"/>
                  </a:cubicBezTo>
                  <a:cubicBezTo>
                    <a:pt x="130475" y="239800"/>
                    <a:pt x="127839" y="242450"/>
                    <a:pt x="126521" y="245101"/>
                  </a:cubicBezTo>
                  <a:cubicBezTo>
                    <a:pt x="126521" y="245101"/>
                    <a:pt x="126521" y="245101"/>
                    <a:pt x="110706" y="336550"/>
                  </a:cubicBezTo>
                  <a:cubicBezTo>
                    <a:pt x="110706" y="336550"/>
                    <a:pt x="110706" y="336550"/>
                    <a:pt x="0" y="336550"/>
                  </a:cubicBezTo>
                  <a:cubicBezTo>
                    <a:pt x="0" y="336550"/>
                    <a:pt x="0" y="336550"/>
                    <a:pt x="0" y="247752"/>
                  </a:cubicBezTo>
                  <a:cubicBezTo>
                    <a:pt x="0" y="217269"/>
                    <a:pt x="25040" y="192087"/>
                    <a:pt x="56671" y="192087"/>
                  </a:cubicBezTo>
                  <a:close/>
                  <a:moveTo>
                    <a:pt x="138907" y="0"/>
                  </a:moveTo>
                  <a:cubicBezTo>
                    <a:pt x="183183" y="0"/>
                    <a:pt x="219076" y="35893"/>
                    <a:pt x="219076" y="80169"/>
                  </a:cubicBezTo>
                  <a:cubicBezTo>
                    <a:pt x="219076" y="124445"/>
                    <a:pt x="183183" y="160338"/>
                    <a:pt x="138907" y="160338"/>
                  </a:cubicBezTo>
                  <a:cubicBezTo>
                    <a:pt x="94631" y="160338"/>
                    <a:pt x="58738" y="124445"/>
                    <a:pt x="58738" y="80169"/>
                  </a:cubicBezTo>
                  <a:cubicBezTo>
                    <a:pt x="58738" y="35893"/>
                    <a:pt x="94631" y="0"/>
                    <a:pt x="138907" y="0"/>
                  </a:cubicBezTo>
                  <a:close/>
                </a:path>
              </a:pathLst>
            </a:custGeom>
            <a:solidFill>
              <a:srgbClr val="292732"/>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00" i="0" u="none" strike="noStrike" kern="1200" cap="none" spc="0" normalizeH="0" baseline="0" noProof="0">
                <a:ln>
                  <a:noFill/>
                </a:ln>
                <a:solidFill>
                  <a:schemeClr val="tx1">
                    <a:lumMod val="95000"/>
                    <a:lumOff val="5000"/>
                  </a:schemeClr>
                </a:solidFill>
                <a:effectLst/>
                <a:uLnTx/>
                <a:uFillTx/>
                <a:latin typeface="Arial" panose="020B0604020202020204"/>
                <a:ea typeface="微软雅黑" panose="020B0503020204020204" pitchFamily="34" charset="-122"/>
                <a:cs typeface="+mn-cs"/>
              </a:endParaRPr>
            </a:p>
          </p:txBody>
        </p:sp>
      </p:grpSp>
      <p:sp>
        <p:nvSpPr>
          <p:cNvPr id="46" name="圆角矩形 45"/>
          <p:cNvSpPr/>
          <p:nvPr/>
        </p:nvSpPr>
        <p:spPr>
          <a:xfrm rot="5400000">
            <a:off x="5953442" y="1151530"/>
            <a:ext cx="590739" cy="153673"/>
          </a:xfrm>
          <a:prstGeom prst="roundRect">
            <a:avLst>
              <a:gd name="adj" fmla="val 50000"/>
            </a:avLst>
          </a:prstGeom>
          <a:solidFill>
            <a:srgbClr val="B72B2A"/>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4000" advClick="0" advTm="0">
        <p14:vortex dir="r"/>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0000">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14:bounceEnd="40000">
                                          <p:cBhvr additive="base">
                                            <p:cTn id="15" dur="10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14:presetBounceEnd="40000">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14:bounceEnd="40000">
                                          <p:cBhvr additive="base">
                                            <p:cTn id="19" dur="750" fill="hold"/>
                                            <p:tgtEl>
                                              <p:spTgt spid="46"/>
                                            </p:tgtEl>
                                            <p:attrNameLst>
                                              <p:attrName>ppt_x</p:attrName>
                                            </p:attrNameLst>
                                          </p:cBhvr>
                                          <p:tavLst>
                                            <p:tav tm="0">
                                              <p:val>
                                                <p:strVal val="1+#ppt_w/2"/>
                                              </p:val>
                                            </p:tav>
                                            <p:tav tm="100000">
                                              <p:val>
                                                <p:strVal val="#ppt_x"/>
                                              </p:val>
                                            </p:tav>
                                          </p:tavLst>
                                        </p:anim>
                                        <p:anim calcmode="lin" valueType="num" p14:bounceEnd="40000">
                                          <p:cBhvr additive="base">
                                            <p:cTn id="20" dur="750" fill="hold"/>
                                            <p:tgtEl>
                                              <p:spTgt spid="46"/>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14:presetBounceEnd="40000">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14:bounceEnd="40000">
                                          <p:cBhvr additive="base">
                                            <p:cTn id="23" dur="750" fill="hold"/>
                                            <p:tgtEl>
                                              <p:spTgt spid="29"/>
                                            </p:tgtEl>
                                            <p:attrNameLst>
                                              <p:attrName>ppt_x</p:attrName>
                                            </p:attrNameLst>
                                          </p:cBhvr>
                                          <p:tavLst>
                                            <p:tav tm="0">
                                              <p:val>
                                                <p:strVal val="#ppt_x"/>
                                              </p:val>
                                            </p:tav>
                                            <p:tav tm="100000">
                                              <p:val>
                                                <p:strVal val="#ppt_x"/>
                                              </p:val>
                                            </p:tav>
                                          </p:tavLst>
                                        </p:anim>
                                        <p:anim calcmode="lin" valueType="num" p14:bounceEnd="40000">
                                          <p:cBhvr additive="base">
                                            <p:cTn id="24" dur="75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1+#ppt_w/2"/>
                                              </p:val>
                                            </p:tav>
                                            <p:tav tm="100000">
                                              <p:val>
                                                <p:strVal val="#ppt_x"/>
                                              </p:val>
                                            </p:tav>
                                          </p:tavLst>
                                        </p:anim>
                                        <p:anim calcmode="lin" valueType="num">
                                          <p:cBhvr additive="base">
                                            <p:cTn id="28" dur="50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ppt_x"/>
                                              </p:val>
                                            </p:tav>
                                            <p:tav tm="100000">
                                              <p:val>
                                                <p:strVal val="#ppt_x"/>
                                              </p:val>
                                            </p:tav>
                                          </p:tavLst>
                                        </p:anim>
                                        <p:anim calcmode="lin" valueType="num">
                                          <p:cBhvr additive="base">
                                            <p:cTn id="36" dur="500" fill="hold"/>
                                            <p:tgtEl>
                                              <p:spTgt spid="3"/>
                                            </p:tgtEl>
                                            <p:attrNameLst>
                                              <p:attrName>ppt_y</p:attrName>
                                            </p:attrNameLst>
                                          </p:cBhvr>
                                          <p:tavLst>
                                            <p:tav tm="0">
                                              <p:val>
                                                <p:strVal val="1+#ppt_h/2"/>
                                              </p:val>
                                            </p:tav>
                                            <p:tav tm="100000">
                                              <p:val>
                                                <p:strVal val="#ppt_y"/>
                                              </p:val>
                                            </p:tav>
                                          </p:tavLst>
                                        </p:anim>
                                      </p:childTnLst>
                                    </p:cTn>
                                  </p:par>
                                  <p:par>
                                    <p:cTn id="37" presetID="41" presetClass="entr" presetSubtype="0" fill="hold" grpId="0" nodeType="withEffect">
                                      <p:stCondLst>
                                        <p:cond delay="500"/>
                                      </p:stCondLst>
                                      <p:iterate type="lt">
                                        <p:tmPct val="10000"/>
                                      </p:iterate>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22"/>
                                            </p:tgtEl>
                                            <p:attrNameLst>
                                              <p:attrName>ppt_y</p:attrName>
                                            </p:attrNameLst>
                                          </p:cBhvr>
                                          <p:tavLst>
                                            <p:tav tm="0">
                                              <p:val>
                                                <p:strVal val="#ppt_y"/>
                                              </p:val>
                                            </p:tav>
                                            <p:tav tm="100000">
                                              <p:val>
                                                <p:strVal val="#ppt_y"/>
                                              </p:val>
                                            </p:tav>
                                          </p:tavLst>
                                        </p:anim>
                                        <p:anim calcmode="lin" valueType="num">
                                          <p:cBhvr>
                                            <p:cTn id="41"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22"/>
                                            </p:tgtEl>
                                          </p:cBhvr>
                                        </p:animEffect>
                                      </p:childTnLst>
                                    </p:cTn>
                                  </p:par>
                                  <p:par>
                                    <p:cTn id="44" presetID="16" presetClass="entr" presetSubtype="37" fill="hold" grpId="0" nodeType="withEffect">
                                      <p:stCondLst>
                                        <p:cond delay="1000"/>
                                      </p:stCondLst>
                                      <p:childTnLst>
                                        <p:set>
                                          <p:cBhvr>
                                            <p:cTn id="45" dur="1" fill="hold">
                                              <p:stCondLst>
                                                <p:cond delay="0"/>
                                              </p:stCondLst>
                                            </p:cTn>
                                            <p:tgtEl>
                                              <p:spTgt spid="41"/>
                                            </p:tgtEl>
                                            <p:attrNameLst>
                                              <p:attrName>style.visibility</p:attrName>
                                            </p:attrNameLst>
                                          </p:cBhvr>
                                          <p:to>
                                            <p:strVal val="visible"/>
                                          </p:to>
                                        </p:set>
                                        <p:animEffect transition="in" filter="barn(outVertical)">
                                          <p:cBhvr>
                                            <p:cTn id="46" dur="500"/>
                                            <p:tgtEl>
                                              <p:spTgt spid="41"/>
                                            </p:tgtEl>
                                          </p:cBhvr>
                                        </p:animEffect>
                                      </p:childTnLst>
                                    </p:cTn>
                                  </p:par>
                                </p:childTnLst>
                              </p:cTn>
                            </p:par>
                            <p:par>
                              <p:cTn id="47" fill="hold">
                                <p:stCondLst>
                                  <p:cond delay="0"/>
                                </p:stCondLst>
                                <p:childTnLst>
                                  <p:par>
                                    <p:cTn id="48" presetID="37" presetClass="entr" presetSubtype="0" fill="hold" nodeType="after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1000"/>
                                            <p:tgtEl>
                                              <p:spTgt spid="6"/>
                                            </p:tgtEl>
                                          </p:cBhvr>
                                        </p:animEffect>
                                        <p:anim calcmode="lin" valueType="num">
                                          <p:cBhvr>
                                            <p:cTn id="51" dur="1000" fill="hold"/>
                                            <p:tgtEl>
                                              <p:spTgt spid="6"/>
                                            </p:tgtEl>
                                            <p:attrNameLst>
                                              <p:attrName>ppt_x</p:attrName>
                                            </p:attrNameLst>
                                          </p:cBhvr>
                                          <p:tavLst>
                                            <p:tav tm="0">
                                              <p:val>
                                                <p:strVal val="#ppt_x"/>
                                              </p:val>
                                            </p:tav>
                                            <p:tav tm="100000">
                                              <p:val>
                                                <p:strVal val="#ppt_x"/>
                                              </p:val>
                                            </p:tav>
                                          </p:tavLst>
                                        </p:anim>
                                        <p:anim calcmode="lin" valueType="num">
                                          <p:cBhvr>
                                            <p:cTn id="52" dur="900" decel="100000" fill="hold"/>
                                            <p:tgtEl>
                                              <p:spTgt spid="6"/>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54" fill="hold">
                                <p:stCondLst>
                                  <p:cond delay="1000"/>
                                </p:stCondLst>
                                <p:childTnLst>
                                  <p:par>
                                    <p:cTn id="55" presetID="37" presetClass="entr" presetSubtype="0"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1000"/>
                                            <p:tgtEl>
                                              <p:spTgt spid="7"/>
                                            </p:tgtEl>
                                          </p:cBhvr>
                                        </p:animEffect>
                                        <p:anim calcmode="lin" valueType="num">
                                          <p:cBhvr>
                                            <p:cTn id="58" dur="1000" fill="hold"/>
                                            <p:tgtEl>
                                              <p:spTgt spid="7"/>
                                            </p:tgtEl>
                                            <p:attrNameLst>
                                              <p:attrName>ppt_x</p:attrName>
                                            </p:attrNameLst>
                                          </p:cBhvr>
                                          <p:tavLst>
                                            <p:tav tm="0">
                                              <p:val>
                                                <p:strVal val="#ppt_x"/>
                                              </p:val>
                                            </p:tav>
                                            <p:tav tm="100000">
                                              <p:val>
                                                <p:strVal val="#ppt_x"/>
                                              </p:val>
                                            </p:tav>
                                          </p:tavLst>
                                        </p:anim>
                                        <p:anim calcmode="lin" valueType="num">
                                          <p:cBhvr>
                                            <p:cTn id="59" dur="900" decel="100000" fill="hold"/>
                                            <p:tgtEl>
                                              <p:spTgt spid="7"/>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9" grpId="0"/>
          <p:bldP spid="15" grpId="0" animBg="1"/>
          <p:bldP spid="17" grpId="0" animBg="1"/>
          <p:bldP spid="22" grpId="0"/>
          <p:bldP spid="41" grpId="0"/>
          <p:bldP spid="3" grpId="0" animBg="1"/>
          <p:bldP spid="42" grpId="0"/>
          <p:bldP spid="46"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1+#ppt_w/2"/>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750" fill="hold"/>
                                            <p:tgtEl>
                                              <p:spTgt spid="46"/>
                                            </p:tgtEl>
                                            <p:attrNameLst>
                                              <p:attrName>ppt_x</p:attrName>
                                            </p:attrNameLst>
                                          </p:cBhvr>
                                          <p:tavLst>
                                            <p:tav tm="0">
                                              <p:val>
                                                <p:strVal val="1+#ppt_w/2"/>
                                              </p:val>
                                            </p:tav>
                                            <p:tav tm="100000">
                                              <p:val>
                                                <p:strVal val="#ppt_x"/>
                                              </p:val>
                                            </p:tav>
                                          </p:tavLst>
                                        </p:anim>
                                        <p:anim calcmode="lin" valueType="num">
                                          <p:cBhvr additive="base">
                                            <p:cTn id="20" dur="750" fill="hold"/>
                                            <p:tgtEl>
                                              <p:spTgt spid="46"/>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750" fill="hold"/>
                                            <p:tgtEl>
                                              <p:spTgt spid="29"/>
                                            </p:tgtEl>
                                            <p:attrNameLst>
                                              <p:attrName>ppt_x</p:attrName>
                                            </p:attrNameLst>
                                          </p:cBhvr>
                                          <p:tavLst>
                                            <p:tav tm="0">
                                              <p:val>
                                                <p:strVal val="#ppt_x"/>
                                              </p:val>
                                            </p:tav>
                                            <p:tav tm="100000">
                                              <p:val>
                                                <p:strVal val="#ppt_x"/>
                                              </p:val>
                                            </p:tav>
                                          </p:tavLst>
                                        </p:anim>
                                        <p:anim calcmode="lin" valueType="num">
                                          <p:cBhvr additive="base">
                                            <p:cTn id="24" dur="75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1+#ppt_w/2"/>
                                              </p:val>
                                            </p:tav>
                                            <p:tav tm="100000">
                                              <p:val>
                                                <p:strVal val="#ppt_x"/>
                                              </p:val>
                                            </p:tav>
                                          </p:tavLst>
                                        </p:anim>
                                        <p:anim calcmode="lin" valueType="num">
                                          <p:cBhvr additive="base">
                                            <p:cTn id="28" dur="50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0-#ppt_w/2"/>
                                              </p:val>
                                            </p:tav>
                                            <p:tav tm="100000">
                                              <p:val>
                                                <p:strVal val="#ppt_x"/>
                                              </p:val>
                                            </p:tav>
                                          </p:tavLst>
                                        </p:anim>
                                        <p:anim calcmode="lin" valueType="num">
                                          <p:cBhvr additive="base">
                                            <p:cTn id="32" dur="500" fill="hold"/>
                                            <p:tgtEl>
                                              <p:spTgt spid="2"/>
                                            </p:tgtEl>
                                            <p:attrNameLst>
                                              <p:attrName>ppt_y</p:attrName>
                                            </p:attrNameLst>
                                          </p:cBhvr>
                                          <p:tavLst>
                                            <p:tav tm="0">
                                              <p:val>
                                                <p:strVal val="#ppt_y"/>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ppt_x"/>
                                              </p:val>
                                            </p:tav>
                                            <p:tav tm="100000">
                                              <p:val>
                                                <p:strVal val="#ppt_x"/>
                                              </p:val>
                                            </p:tav>
                                          </p:tavLst>
                                        </p:anim>
                                        <p:anim calcmode="lin" valueType="num">
                                          <p:cBhvr additive="base">
                                            <p:cTn id="36" dur="500" fill="hold"/>
                                            <p:tgtEl>
                                              <p:spTgt spid="3"/>
                                            </p:tgtEl>
                                            <p:attrNameLst>
                                              <p:attrName>ppt_y</p:attrName>
                                            </p:attrNameLst>
                                          </p:cBhvr>
                                          <p:tavLst>
                                            <p:tav tm="0">
                                              <p:val>
                                                <p:strVal val="1+#ppt_h/2"/>
                                              </p:val>
                                            </p:tav>
                                            <p:tav tm="100000">
                                              <p:val>
                                                <p:strVal val="#ppt_y"/>
                                              </p:val>
                                            </p:tav>
                                          </p:tavLst>
                                        </p:anim>
                                      </p:childTnLst>
                                    </p:cTn>
                                  </p:par>
                                  <p:par>
                                    <p:cTn id="37" presetID="41" presetClass="entr" presetSubtype="0" fill="hold" grpId="0" nodeType="withEffect">
                                      <p:stCondLst>
                                        <p:cond delay="500"/>
                                      </p:stCondLst>
                                      <p:iterate type="lt">
                                        <p:tmPct val="10000"/>
                                      </p:iterate>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22"/>
                                            </p:tgtEl>
                                            <p:attrNameLst>
                                              <p:attrName>ppt_y</p:attrName>
                                            </p:attrNameLst>
                                          </p:cBhvr>
                                          <p:tavLst>
                                            <p:tav tm="0">
                                              <p:val>
                                                <p:strVal val="#ppt_y"/>
                                              </p:val>
                                            </p:tav>
                                            <p:tav tm="100000">
                                              <p:val>
                                                <p:strVal val="#ppt_y"/>
                                              </p:val>
                                            </p:tav>
                                          </p:tavLst>
                                        </p:anim>
                                        <p:anim calcmode="lin" valueType="num">
                                          <p:cBhvr>
                                            <p:cTn id="41"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22"/>
                                            </p:tgtEl>
                                          </p:cBhvr>
                                        </p:animEffect>
                                      </p:childTnLst>
                                    </p:cTn>
                                  </p:par>
                                  <p:par>
                                    <p:cTn id="44" presetID="16" presetClass="entr" presetSubtype="37" fill="hold" grpId="0" nodeType="withEffect">
                                      <p:stCondLst>
                                        <p:cond delay="1000"/>
                                      </p:stCondLst>
                                      <p:childTnLst>
                                        <p:set>
                                          <p:cBhvr>
                                            <p:cTn id="45" dur="1" fill="hold">
                                              <p:stCondLst>
                                                <p:cond delay="0"/>
                                              </p:stCondLst>
                                            </p:cTn>
                                            <p:tgtEl>
                                              <p:spTgt spid="41"/>
                                            </p:tgtEl>
                                            <p:attrNameLst>
                                              <p:attrName>style.visibility</p:attrName>
                                            </p:attrNameLst>
                                          </p:cBhvr>
                                          <p:to>
                                            <p:strVal val="visible"/>
                                          </p:to>
                                        </p:set>
                                        <p:animEffect transition="in" filter="barn(outVertical)">
                                          <p:cBhvr>
                                            <p:cTn id="46" dur="500"/>
                                            <p:tgtEl>
                                              <p:spTgt spid="41"/>
                                            </p:tgtEl>
                                          </p:cBhvr>
                                        </p:animEffect>
                                      </p:childTnLst>
                                    </p:cTn>
                                  </p:par>
                                </p:childTnLst>
                              </p:cTn>
                            </p:par>
                            <p:par>
                              <p:cTn id="47" fill="hold">
                                <p:stCondLst>
                                  <p:cond delay="0"/>
                                </p:stCondLst>
                                <p:childTnLst>
                                  <p:par>
                                    <p:cTn id="48" presetID="37" presetClass="entr" presetSubtype="0" fill="hold" nodeType="after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1000"/>
                                            <p:tgtEl>
                                              <p:spTgt spid="6"/>
                                            </p:tgtEl>
                                          </p:cBhvr>
                                        </p:animEffect>
                                        <p:anim calcmode="lin" valueType="num">
                                          <p:cBhvr>
                                            <p:cTn id="51" dur="1000" fill="hold"/>
                                            <p:tgtEl>
                                              <p:spTgt spid="6"/>
                                            </p:tgtEl>
                                            <p:attrNameLst>
                                              <p:attrName>ppt_x</p:attrName>
                                            </p:attrNameLst>
                                          </p:cBhvr>
                                          <p:tavLst>
                                            <p:tav tm="0">
                                              <p:val>
                                                <p:strVal val="#ppt_x"/>
                                              </p:val>
                                            </p:tav>
                                            <p:tav tm="100000">
                                              <p:val>
                                                <p:strVal val="#ppt_x"/>
                                              </p:val>
                                            </p:tav>
                                          </p:tavLst>
                                        </p:anim>
                                        <p:anim calcmode="lin" valueType="num">
                                          <p:cBhvr>
                                            <p:cTn id="52" dur="900" decel="100000" fill="hold"/>
                                            <p:tgtEl>
                                              <p:spTgt spid="6"/>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54" fill="hold">
                                <p:stCondLst>
                                  <p:cond delay="1000"/>
                                </p:stCondLst>
                                <p:childTnLst>
                                  <p:par>
                                    <p:cTn id="55" presetID="37" presetClass="entr" presetSubtype="0"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1000"/>
                                            <p:tgtEl>
                                              <p:spTgt spid="7"/>
                                            </p:tgtEl>
                                          </p:cBhvr>
                                        </p:animEffect>
                                        <p:anim calcmode="lin" valueType="num">
                                          <p:cBhvr>
                                            <p:cTn id="58" dur="1000" fill="hold"/>
                                            <p:tgtEl>
                                              <p:spTgt spid="7"/>
                                            </p:tgtEl>
                                            <p:attrNameLst>
                                              <p:attrName>ppt_x</p:attrName>
                                            </p:attrNameLst>
                                          </p:cBhvr>
                                          <p:tavLst>
                                            <p:tav tm="0">
                                              <p:val>
                                                <p:strVal val="#ppt_x"/>
                                              </p:val>
                                            </p:tav>
                                            <p:tav tm="100000">
                                              <p:val>
                                                <p:strVal val="#ppt_x"/>
                                              </p:val>
                                            </p:tav>
                                          </p:tavLst>
                                        </p:anim>
                                        <p:anim calcmode="lin" valueType="num">
                                          <p:cBhvr>
                                            <p:cTn id="59" dur="900" decel="100000" fill="hold"/>
                                            <p:tgtEl>
                                              <p:spTgt spid="7"/>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9" grpId="0"/>
          <p:bldP spid="15" grpId="0" animBg="1"/>
          <p:bldP spid="17" grpId="0" animBg="1"/>
          <p:bldP spid="22" grpId="0"/>
          <p:bldP spid="41" grpId="0"/>
          <p:bldP spid="3" grpId="0" animBg="1"/>
          <p:bldP spid="42" grpId="0"/>
          <p:bldP spid="46"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2168070" cy="6858000"/>
          </a:xfrm>
          <a:prstGeom prst="rect">
            <a:avLst/>
          </a:prstGeom>
          <a:solidFill>
            <a:srgbClr val="292732"/>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79"/>
          <p:cNvSpPr/>
          <p:nvPr/>
        </p:nvSpPr>
        <p:spPr>
          <a:xfrm>
            <a:off x="2056446" y="0"/>
            <a:ext cx="108284" cy="6858000"/>
          </a:xfrm>
          <a:prstGeom prst="rect">
            <a:avLst/>
          </a:prstGeom>
          <a:solidFill>
            <a:srgbClr val="B72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55"/>
          <p:cNvSpPr txBox="1"/>
          <p:nvPr/>
        </p:nvSpPr>
        <p:spPr>
          <a:xfrm rot="5400000">
            <a:off x="-2632467" y="2973696"/>
            <a:ext cx="6355415" cy="1300346"/>
          </a:xfrm>
          <a:prstGeom prst="rect">
            <a:avLst/>
          </a:prstGeom>
          <a:noFill/>
        </p:spPr>
        <p:txBody>
          <a:bodyPr wrap="square" lIns="68571" tIns="34285" rIns="68571" bIns="34285" rtlCol="0">
            <a:spAutoFit/>
          </a:bodyPr>
          <a:lstStyle/>
          <a:p>
            <a:pPr algn="ctr"/>
            <a:r>
              <a:rPr lang="en-US" altLang="zh-CN" sz="8000" spc="300" dirty="0" smtClean="0">
                <a:solidFill>
                  <a:srgbClr val="313036"/>
                </a:solidFill>
                <a:latin typeface="Impact" panose="020B0806030902050204" pitchFamily="34" charset="0"/>
                <a:ea typeface="微软雅黑" panose="020B0503020204020204" pitchFamily="34" charset="-122"/>
                <a:cs typeface="Aparajita" panose="020B0604020202020204" pitchFamily="34" charset="0"/>
              </a:rPr>
              <a:t>MY RESUME</a:t>
            </a:r>
            <a:endParaRPr lang="zh-CN" altLang="en-US" sz="8000" spc="300" dirty="0">
              <a:solidFill>
                <a:srgbClr val="313036"/>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7" name="任意多边形 6"/>
          <p:cNvSpPr/>
          <p:nvPr/>
        </p:nvSpPr>
        <p:spPr>
          <a:xfrm>
            <a:off x="3144826"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flipH="1" flipV="1">
            <a:off x="1052933"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1020768" y="839449"/>
            <a:ext cx="2345020" cy="2023672"/>
            <a:chOff x="1160604" y="839449"/>
            <a:chExt cx="2345020" cy="2023672"/>
          </a:xfrm>
        </p:grpSpPr>
        <p:sp>
          <p:nvSpPr>
            <p:cNvPr id="30" name="圆角矩形 29"/>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55"/>
            <p:cNvSpPr txBox="1"/>
            <p:nvPr/>
          </p:nvSpPr>
          <p:spPr>
            <a:xfrm>
              <a:off x="1300347" y="1284163"/>
              <a:ext cx="2065535" cy="684793"/>
            </a:xfrm>
            <a:prstGeom prst="rect">
              <a:avLst/>
            </a:prstGeom>
            <a:noFill/>
          </p:spPr>
          <p:txBody>
            <a:bodyPr wrap="square" lIns="68571" tIns="34285" rIns="68571" bIns="34285" rtlCol="0">
              <a:spAutoFit/>
            </a:bodyPr>
            <a:lstStyle>
              <a:defPPr>
                <a:defRPr lang="zh-CN"/>
              </a:defPPr>
              <a:lvl1pPr algn="ctr">
                <a:defRPr sz="4000" b="1" spc="300">
                  <a:solidFill>
                    <a:schemeClr val="bg1"/>
                  </a:solidFill>
                  <a:effectLst>
                    <a:outerShdw blurRad="38100" dist="38100" dir="2700000" algn="tl">
                      <a:srgbClr val="000000">
                        <a:alpha val="30000"/>
                      </a:srgbClr>
                    </a:outerShdw>
                  </a:effectLst>
                  <a:latin typeface="微软雅黑" panose="020B0503020204020204" pitchFamily="34" charset="-122"/>
                  <a:ea typeface="微软雅黑" panose="020B0503020204020204" pitchFamily="34" charset="-122"/>
                </a:defRPr>
              </a:lvl1pPr>
            </a:lstStyle>
            <a:p>
              <a:r>
                <a:rPr lang="zh-CN" altLang="en-US" dirty="0"/>
                <a:t>目录</a:t>
              </a:r>
              <a:endParaRPr lang="zh-CN" altLang="en-US" dirty="0"/>
            </a:p>
          </p:txBody>
        </p:sp>
        <p:sp>
          <p:nvSpPr>
            <p:cNvPr id="10" name="TextBox 55"/>
            <p:cNvSpPr txBox="1"/>
            <p:nvPr/>
          </p:nvSpPr>
          <p:spPr>
            <a:xfrm>
              <a:off x="1160604" y="2070491"/>
              <a:ext cx="2345020" cy="377016"/>
            </a:xfrm>
            <a:prstGeom prst="rect">
              <a:avLst/>
            </a:prstGeom>
            <a:noFill/>
          </p:spPr>
          <p:txBody>
            <a:bodyPr wrap="square" lIns="68571" tIns="34285" rIns="68571" bIns="34285" rtlCol="0">
              <a:spAutoFit/>
            </a:bodyPr>
            <a:lstStyle/>
            <a:p>
              <a:pPr algn="ctr"/>
              <a:r>
                <a:rPr lang="en-US" altLang="zh-CN" sz="2000" spc="300" dirty="0" smtClean="0">
                  <a:solidFill>
                    <a:schemeClr val="tx1">
                      <a:lumMod val="85000"/>
                      <a:lumOff val="15000"/>
                    </a:schemeClr>
                  </a:solidFill>
                  <a:latin typeface="Adobe 黑体 Std R" panose="020B0400000000000000" pitchFamily="34" charset="-122"/>
                  <a:ea typeface="Adobe 黑体 Std R" panose="020B0400000000000000" pitchFamily="34" charset="-122"/>
                </a:rPr>
                <a:t>CONTENTS</a:t>
              </a:r>
              <a:endParaRPr lang="zh-CN" altLang="en-US" sz="2000" spc="300" dirty="0">
                <a:solidFill>
                  <a:schemeClr val="tx1">
                    <a:lumMod val="85000"/>
                    <a:lumOff val="15000"/>
                  </a:schemeClr>
                </a:solidFill>
                <a:latin typeface="Adobe 黑体 Std R" panose="020B0400000000000000" pitchFamily="34" charset="-122"/>
                <a:ea typeface="Adobe 黑体 Std R" panose="020B0400000000000000" pitchFamily="34" charset="-122"/>
              </a:endParaRPr>
            </a:p>
          </p:txBody>
        </p:sp>
      </p:grpSp>
      <p:sp>
        <p:nvSpPr>
          <p:cNvPr id="32" name="矩形 31"/>
          <p:cNvSpPr/>
          <p:nvPr/>
        </p:nvSpPr>
        <p:spPr>
          <a:xfrm>
            <a:off x="1148238" y="3259435"/>
            <a:ext cx="448066" cy="45719"/>
          </a:xfrm>
          <a:prstGeom prst="rect">
            <a:avLst/>
          </a:prstGeom>
          <a:solidFill>
            <a:srgbClr val="B72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3445725" y="2116374"/>
            <a:ext cx="2224816" cy="2359905"/>
            <a:chOff x="3299147" y="2109572"/>
            <a:chExt cx="1874480" cy="1988296"/>
          </a:xfrm>
        </p:grpSpPr>
        <p:sp>
          <p:nvSpPr>
            <p:cNvPr id="35" name="Title 1"/>
            <p:cNvSpPr txBox="1"/>
            <p:nvPr/>
          </p:nvSpPr>
          <p:spPr>
            <a:xfrm>
              <a:off x="3299147" y="3431843"/>
              <a:ext cx="1874480" cy="506378"/>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defTabSz="685800">
                <a:defRPr/>
              </a:pPr>
              <a:r>
                <a:rPr lang="zh-CN" altLang="en-US" sz="2400" b="1" spc="300" dirty="0" smtClean="0">
                  <a:solidFill>
                    <a:schemeClr val="tx1">
                      <a:lumMod val="95000"/>
                      <a:lumOff val="5000"/>
                    </a:schemeClr>
                  </a:solidFill>
                  <a:latin typeface="微软雅黑" panose="020B0503020204020204" pitchFamily="34" charset="-122"/>
                  <a:ea typeface="微软雅黑" panose="020B0503020204020204" pitchFamily="34" charset="-122"/>
                </a:rPr>
                <a:t>岗位经历</a:t>
              </a:r>
              <a:endParaRPr lang="en-US" sz="2400" b="1" spc="3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36" name="TextBox 91"/>
            <p:cNvSpPr txBox="1">
              <a:spLocks noChangeArrowheads="1"/>
            </p:cNvSpPr>
            <p:nvPr/>
          </p:nvSpPr>
          <p:spPr bwMode="auto">
            <a:xfrm>
              <a:off x="3660329" y="3863271"/>
              <a:ext cx="1152116" cy="23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08" tIns="36154" rIns="72308" bIns="3615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pPr>
              <a:r>
                <a:rPr lang="zh-CN" altLang="en-US" sz="1000" kern="0" dirty="0" smtClean="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干了些什么事情</a:t>
              </a:r>
              <a:endParaRPr lang="zh-CN" altLang="en-US" sz="1000"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grpSp>
          <p:nvGrpSpPr>
            <p:cNvPr id="37" name="组合 36"/>
            <p:cNvGrpSpPr/>
            <p:nvPr/>
          </p:nvGrpSpPr>
          <p:grpSpPr>
            <a:xfrm>
              <a:off x="3816621" y="2109572"/>
              <a:ext cx="839532" cy="839532"/>
              <a:chOff x="3791899" y="2109572"/>
              <a:chExt cx="839532" cy="839532"/>
            </a:xfrm>
          </p:grpSpPr>
          <p:sp>
            <p:nvSpPr>
              <p:cNvPr id="39" name="椭圆 38"/>
              <p:cNvSpPr/>
              <p:nvPr/>
            </p:nvSpPr>
            <p:spPr>
              <a:xfrm>
                <a:off x="3791899" y="2109572"/>
                <a:ext cx="839532" cy="839532"/>
              </a:xfrm>
              <a:prstGeom prst="ellipse">
                <a:avLst/>
              </a:prstGeom>
              <a:solidFill>
                <a:srgbClr val="FDB219"/>
              </a:solidFill>
              <a:ln w="3810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a:solidFill>
                    <a:schemeClr val="tx1">
                      <a:lumMod val="95000"/>
                      <a:lumOff val="5000"/>
                    </a:schemeClr>
                  </a:solidFill>
                </a:endParaRPr>
              </a:p>
            </p:txBody>
          </p:sp>
          <p:sp>
            <p:nvSpPr>
              <p:cNvPr id="40" name="Title 1"/>
              <p:cNvSpPr txBox="1"/>
              <p:nvPr/>
            </p:nvSpPr>
            <p:spPr>
              <a:xfrm>
                <a:off x="3811845" y="2392912"/>
                <a:ext cx="799641" cy="362792"/>
              </a:xfrm>
              <a:prstGeom prst="rect">
                <a:avLst/>
              </a:prstGeom>
              <a:noFill/>
              <a:effectLst>
                <a:outerShdw blurRad="25400" dist="25400" dir="2700000" algn="tl" rotWithShape="0">
                  <a:prstClr val="black">
                    <a:alpha val="25000"/>
                  </a:prstClr>
                </a:outerShdw>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defTabSz="685800">
                  <a:defRPr/>
                </a:pPr>
                <a:r>
                  <a:rPr lang="en-US" altLang="zh-CN" sz="4400" dirty="0" smtClean="0">
                    <a:latin typeface="Impact" panose="020B0806030902050204" pitchFamily="34" charset="0"/>
                    <a:ea typeface="黑体" panose="02010609060101010101" charset="-122"/>
                  </a:rPr>
                  <a:t>01</a:t>
                </a:r>
                <a:endParaRPr lang="en-US" sz="4400" dirty="0">
                  <a:latin typeface="Impact" panose="020B0806030902050204" pitchFamily="34" charset="0"/>
                  <a:ea typeface="黑体" panose="02010609060101010101" charset="-122"/>
                </a:endParaRPr>
              </a:p>
            </p:txBody>
          </p:sp>
        </p:grpSp>
      </p:grpSp>
      <p:grpSp>
        <p:nvGrpSpPr>
          <p:cNvPr id="41" name="组合 40"/>
          <p:cNvGrpSpPr/>
          <p:nvPr/>
        </p:nvGrpSpPr>
        <p:grpSpPr>
          <a:xfrm>
            <a:off x="5438613" y="2116374"/>
            <a:ext cx="2224816" cy="2359905"/>
            <a:chOff x="3299147" y="2109572"/>
            <a:chExt cx="1874480" cy="1988296"/>
          </a:xfrm>
        </p:grpSpPr>
        <p:sp>
          <p:nvSpPr>
            <p:cNvPr id="42" name="Title 1"/>
            <p:cNvSpPr txBox="1"/>
            <p:nvPr/>
          </p:nvSpPr>
          <p:spPr>
            <a:xfrm>
              <a:off x="3299147" y="3431843"/>
              <a:ext cx="1874480" cy="506378"/>
            </a:xfrm>
            <a:prstGeom prst="rect">
              <a:avLst/>
            </a:prstGeom>
            <a:noFill/>
            <a:effectLst/>
          </p:spPr>
          <p:txBody>
            <a:bodyPr anchor="ctr" anchorCtr="0">
              <a:noAutofit/>
            </a:bodyPr>
            <a:lstStyle>
              <a:defPPr>
                <a:defRPr lang="zh-CN"/>
              </a:defPPr>
              <a:lvl1pPr algn="ctr" defTabSz="685800">
                <a:lnSpc>
                  <a:spcPct val="90000"/>
                </a:lnSpc>
                <a:spcBef>
                  <a:spcPct val="0"/>
                </a:spcBef>
                <a:buNone/>
                <a:defRPr sz="2400" b="1" spc="300">
                  <a:solidFill>
                    <a:schemeClr val="tx1">
                      <a:lumMod val="95000"/>
                      <a:lumOff val="5000"/>
                    </a:schemeClr>
                  </a:solidFill>
                  <a:latin typeface="微软雅黑" panose="020B0503020204020204" pitchFamily="34" charset="-122"/>
                  <a:ea typeface="微软雅黑" panose="020B0503020204020204" pitchFamily="34" charset="-122"/>
                  <a:cs typeface="+mj-cs"/>
                </a:defRPr>
              </a:lvl1pPr>
            </a:lstStyle>
            <a:p>
              <a:r>
                <a:rPr lang="zh-CN" altLang="en-US" dirty="0"/>
                <a:t>工作成效</a:t>
              </a:r>
              <a:endParaRPr lang="zh-CN" altLang="en-US" dirty="0"/>
            </a:p>
          </p:txBody>
        </p:sp>
        <p:sp>
          <p:nvSpPr>
            <p:cNvPr id="43" name="TextBox 91"/>
            <p:cNvSpPr txBox="1">
              <a:spLocks noChangeArrowheads="1"/>
            </p:cNvSpPr>
            <p:nvPr/>
          </p:nvSpPr>
          <p:spPr bwMode="auto">
            <a:xfrm>
              <a:off x="3660329" y="3863271"/>
              <a:ext cx="1152116" cy="23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08" tIns="36154" rIns="72308" bIns="3615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pPr>
              <a:r>
                <a:rPr lang="zh-CN" altLang="en-US" sz="1000"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干得怎么样</a:t>
              </a:r>
              <a:endParaRPr lang="zh-CN" altLang="en-US" sz="1000"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grpSp>
          <p:nvGrpSpPr>
            <p:cNvPr id="44" name="组合 43"/>
            <p:cNvGrpSpPr/>
            <p:nvPr/>
          </p:nvGrpSpPr>
          <p:grpSpPr>
            <a:xfrm>
              <a:off x="3816621" y="2109572"/>
              <a:ext cx="839532" cy="839532"/>
              <a:chOff x="3791899" y="2109572"/>
              <a:chExt cx="839532" cy="839532"/>
            </a:xfrm>
          </p:grpSpPr>
          <p:sp>
            <p:nvSpPr>
              <p:cNvPr id="46" name="椭圆 45"/>
              <p:cNvSpPr/>
              <p:nvPr/>
            </p:nvSpPr>
            <p:spPr>
              <a:xfrm>
                <a:off x="3791899" y="2109572"/>
                <a:ext cx="839532" cy="839532"/>
              </a:xfrm>
              <a:prstGeom prst="ellipse">
                <a:avLst/>
              </a:prstGeom>
              <a:solidFill>
                <a:srgbClr val="FDB219"/>
              </a:solidFill>
              <a:ln w="3810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a:solidFill>
                    <a:schemeClr val="tx1">
                      <a:lumMod val="95000"/>
                      <a:lumOff val="5000"/>
                    </a:schemeClr>
                  </a:solidFill>
                </a:endParaRPr>
              </a:p>
            </p:txBody>
          </p:sp>
          <p:sp>
            <p:nvSpPr>
              <p:cNvPr id="47" name="Title 1"/>
              <p:cNvSpPr txBox="1"/>
              <p:nvPr/>
            </p:nvSpPr>
            <p:spPr>
              <a:xfrm>
                <a:off x="3811845" y="2392912"/>
                <a:ext cx="799641" cy="362792"/>
              </a:xfrm>
              <a:prstGeom prst="rect">
                <a:avLst/>
              </a:prstGeom>
              <a:noFill/>
              <a:effectLst>
                <a:outerShdw blurRad="25400" dist="25400" dir="2700000" algn="tl" rotWithShape="0">
                  <a:prstClr val="black">
                    <a:alpha val="25000"/>
                  </a:prstClr>
                </a:outerShdw>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defTabSz="685800">
                  <a:defRPr/>
                </a:pPr>
                <a:r>
                  <a:rPr lang="en-US" altLang="zh-CN" sz="4400" dirty="0" smtClean="0">
                    <a:latin typeface="Impact" panose="020B0806030902050204" pitchFamily="34" charset="0"/>
                    <a:ea typeface="黑体" panose="02010609060101010101" charset="-122"/>
                  </a:rPr>
                  <a:t>02</a:t>
                </a:r>
                <a:endParaRPr lang="en-US" sz="4400" dirty="0">
                  <a:latin typeface="Impact" panose="020B0806030902050204" pitchFamily="34" charset="0"/>
                  <a:ea typeface="黑体" panose="02010609060101010101" charset="-122"/>
                </a:endParaRPr>
              </a:p>
            </p:txBody>
          </p:sp>
        </p:grpSp>
      </p:grpSp>
      <p:grpSp>
        <p:nvGrpSpPr>
          <p:cNvPr id="48" name="组合 47"/>
          <p:cNvGrpSpPr/>
          <p:nvPr/>
        </p:nvGrpSpPr>
        <p:grpSpPr>
          <a:xfrm>
            <a:off x="7431501" y="2116374"/>
            <a:ext cx="2224816" cy="2359905"/>
            <a:chOff x="3299147" y="2109572"/>
            <a:chExt cx="1874480" cy="1988296"/>
          </a:xfrm>
        </p:grpSpPr>
        <p:sp>
          <p:nvSpPr>
            <p:cNvPr id="49" name="Title 1"/>
            <p:cNvSpPr txBox="1"/>
            <p:nvPr/>
          </p:nvSpPr>
          <p:spPr>
            <a:xfrm>
              <a:off x="3299147" y="3431843"/>
              <a:ext cx="1874480" cy="506378"/>
            </a:xfrm>
            <a:prstGeom prst="rect">
              <a:avLst/>
            </a:prstGeom>
            <a:noFill/>
            <a:effectLst/>
          </p:spPr>
          <p:txBody>
            <a:bodyPr anchor="ctr" anchorCtr="0">
              <a:noAutofit/>
            </a:bodyPr>
            <a:lstStyle>
              <a:defPPr>
                <a:defRPr lang="zh-CN"/>
              </a:defPPr>
              <a:lvl1pPr algn="ctr" defTabSz="685800">
                <a:lnSpc>
                  <a:spcPct val="90000"/>
                </a:lnSpc>
                <a:spcBef>
                  <a:spcPct val="0"/>
                </a:spcBef>
                <a:buNone/>
                <a:defRPr sz="2400" b="1" spc="300">
                  <a:solidFill>
                    <a:schemeClr val="tx1">
                      <a:lumMod val="95000"/>
                      <a:lumOff val="5000"/>
                    </a:schemeClr>
                  </a:solidFill>
                  <a:latin typeface="微软雅黑" panose="020B0503020204020204" pitchFamily="34" charset="-122"/>
                  <a:ea typeface="微软雅黑" panose="020B0503020204020204" pitchFamily="34" charset="-122"/>
                  <a:cs typeface="+mj-cs"/>
                </a:defRPr>
              </a:lvl1pPr>
            </a:lstStyle>
            <a:p>
              <a:r>
                <a:rPr lang="zh-CN" altLang="en-US" dirty="0"/>
                <a:t>履职能力</a:t>
              </a:r>
              <a:endParaRPr lang="zh-CN" altLang="en-US" dirty="0"/>
            </a:p>
          </p:txBody>
        </p:sp>
        <p:sp>
          <p:nvSpPr>
            <p:cNvPr id="50" name="TextBox 91"/>
            <p:cNvSpPr txBox="1">
              <a:spLocks noChangeArrowheads="1"/>
            </p:cNvSpPr>
            <p:nvPr/>
          </p:nvSpPr>
          <p:spPr bwMode="auto">
            <a:xfrm>
              <a:off x="3660329" y="3863271"/>
              <a:ext cx="1152116" cy="23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08" tIns="36154" rIns="72308" bIns="3615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pPr>
              <a:r>
                <a:rPr lang="zh-CN" altLang="en-US" sz="1000"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有何能力履职</a:t>
              </a:r>
              <a:endParaRPr lang="zh-CN" altLang="en-US" sz="1000"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grpSp>
          <p:nvGrpSpPr>
            <p:cNvPr id="51" name="组合 50"/>
            <p:cNvGrpSpPr/>
            <p:nvPr/>
          </p:nvGrpSpPr>
          <p:grpSpPr>
            <a:xfrm>
              <a:off x="3816621" y="2109572"/>
              <a:ext cx="839532" cy="839532"/>
              <a:chOff x="3791899" y="2109572"/>
              <a:chExt cx="839532" cy="839532"/>
            </a:xfrm>
          </p:grpSpPr>
          <p:sp>
            <p:nvSpPr>
              <p:cNvPr id="53" name="椭圆 52"/>
              <p:cNvSpPr/>
              <p:nvPr/>
            </p:nvSpPr>
            <p:spPr>
              <a:xfrm>
                <a:off x="3791899" y="2109572"/>
                <a:ext cx="839532" cy="839532"/>
              </a:xfrm>
              <a:prstGeom prst="ellipse">
                <a:avLst/>
              </a:prstGeom>
              <a:solidFill>
                <a:srgbClr val="FDB219"/>
              </a:solidFill>
              <a:ln w="3810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a:solidFill>
                    <a:schemeClr val="tx1">
                      <a:lumMod val="95000"/>
                      <a:lumOff val="5000"/>
                    </a:schemeClr>
                  </a:solidFill>
                </a:endParaRPr>
              </a:p>
            </p:txBody>
          </p:sp>
          <p:sp>
            <p:nvSpPr>
              <p:cNvPr id="54" name="Title 1"/>
              <p:cNvSpPr txBox="1"/>
              <p:nvPr/>
            </p:nvSpPr>
            <p:spPr>
              <a:xfrm>
                <a:off x="3811845" y="2392912"/>
                <a:ext cx="799641" cy="362792"/>
              </a:xfrm>
              <a:prstGeom prst="rect">
                <a:avLst/>
              </a:prstGeom>
              <a:noFill/>
              <a:effectLst>
                <a:outerShdw blurRad="25400" dist="25400" dir="2700000" algn="tl" rotWithShape="0">
                  <a:prstClr val="black">
                    <a:alpha val="25000"/>
                  </a:prstClr>
                </a:outerShdw>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defTabSz="685800">
                  <a:defRPr/>
                </a:pPr>
                <a:r>
                  <a:rPr lang="en-US" altLang="zh-CN" sz="4400" dirty="0" smtClean="0">
                    <a:latin typeface="Impact" panose="020B0806030902050204" pitchFamily="34" charset="0"/>
                    <a:ea typeface="黑体" panose="02010609060101010101" charset="-122"/>
                  </a:rPr>
                  <a:t>03</a:t>
                </a:r>
                <a:endParaRPr lang="en-US" sz="4400" dirty="0">
                  <a:latin typeface="Impact" panose="020B0806030902050204" pitchFamily="34" charset="0"/>
                  <a:ea typeface="黑体" panose="02010609060101010101" charset="-122"/>
                </a:endParaRPr>
              </a:p>
            </p:txBody>
          </p:sp>
        </p:grpSp>
      </p:grpSp>
      <p:grpSp>
        <p:nvGrpSpPr>
          <p:cNvPr id="55" name="组合 54"/>
          <p:cNvGrpSpPr/>
          <p:nvPr/>
        </p:nvGrpSpPr>
        <p:grpSpPr>
          <a:xfrm>
            <a:off x="9424389" y="2116374"/>
            <a:ext cx="2224816" cy="2359905"/>
            <a:chOff x="3299147" y="2109572"/>
            <a:chExt cx="1874480" cy="1988296"/>
          </a:xfrm>
        </p:grpSpPr>
        <p:sp>
          <p:nvSpPr>
            <p:cNvPr id="56" name="Title 1"/>
            <p:cNvSpPr txBox="1"/>
            <p:nvPr/>
          </p:nvSpPr>
          <p:spPr>
            <a:xfrm>
              <a:off x="3299147" y="3431843"/>
              <a:ext cx="1874480" cy="506378"/>
            </a:xfrm>
            <a:prstGeom prst="rect">
              <a:avLst/>
            </a:prstGeom>
            <a:noFill/>
            <a:effectLst/>
          </p:spPr>
          <p:txBody>
            <a:bodyPr anchor="ctr" anchorCtr="0">
              <a:noAutofit/>
            </a:bodyPr>
            <a:lstStyle>
              <a:defPPr>
                <a:defRPr lang="zh-CN"/>
              </a:defPPr>
              <a:lvl1pPr algn="ctr" defTabSz="685800">
                <a:lnSpc>
                  <a:spcPct val="90000"/>
                </a:lnSpc>
                <a:spcBef>
                  <a:spcPct val="0"/>
                </a:spcBef>
                <a:buNone/>
                <a:defRPr sz="2400" b="1" spc="300">
                  <a:solidFill>
                    <a:schemeClr val="tx1">
                      <a:lumMod val="95000"/>
                      <a:lumOff val="5000"/>
                    </a:schemeClr>
                  </a:solidFill>
                  <a:latin typeface="微软雅黑" panose="020B0503020204020204" pitchFamily="34" charset="-122"/>
                  <a:ea typeface="微软雅黑" panose="020B0503020204020204" pitchFamily="34" charset="-122"/>
                  <a:cs typeface="+mj-cs"/>
                </a:defRPr>
              </a:lvl1pPr>
            </a:lstStyle>
            <a:p>
              <a:r>
                <a:rPr lang="zh-CN" altLang="en-US" dirty="0"/>
                <a:t>工作规划</a:t>
              </a:r>
              <a:endParaRPr lang="zh-CN" altLang="en-US" dirty="0"/>
            </a:p>
          </p:txBody>
        </p:sp>
        <p:sp>
          <p:nvSpPr>
            <p:cNvPr id="57" name="TextBox 91"/>
            <p:cNvSpPr txBox="1">
              <a:spLocks noChangeArrowheads="1"/>
            </p:cNvSpPr>
            <p:nvPr/>
          </p:nvSpPr>
          <p:spPr bwMode="auto">
            <a:xfrm>
              <a:off x="3660329" y="3863271"/>
              <a:ext cx="1152116" cy="234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308" tIns="36154" rIns="72308" bIns="3615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pPr>
              <a:r>
                <a:rPr lang="zh-CN" altLang="en-US" sz="1000"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rPr>
                <a:t>下一步怎么做</a:t>
              </a:r>
              <a:endParaRPr lang="zh-CN" altLang="en-US" sz="1000" kern="0"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grpSp>
          <p:nvGrpSpPr>
            <p:cNvPr id="58" name="组合 57"/>
            <p:cNvGrpSpPr/>
            <p:nvPr/>
          </p:nvGrpSpPr>
          <p:grpSpPr>
            <a:xfrm>
              <a:off x="3816621" y="2109572"/>
              <a:ext cx="839532" cy="839532"/>
              <a:chOff x="3791899" y="2109572"/>
              <a:chExt cx="839532" cy="839532"/>
            </a:xfrm>
          </p:grpSpPr>
          <p:sp>
            <p:nvSpPr>
              <p:cNvPr id="60" name="椭圆 59"/>
              <p:cNvSpPr/>
              <p:nvPr/>
            </p:nvSpPr>
            <p:spPr>
              <a:xfrm>
                <a:off x="3791899" y="2109572"/>
                <a:ext cx="839532" cy="839532"/>
              </a:xfrm>
              <a:prstGeom prst="ellipse">
                <a:avLst/>
              </a:prstGeom>
              <a:solidFill>
                <a:srgbClr val="FDB219"/>
              </a:solidFill>
              <a:ln w="38100">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200">
                  <a:solidFill>
                    <a:schemeClr val="tx1">
                      <a:lumMod val="95000"/>
                      <a:lumOff val="5000"/>
                    </a:schemeClr>
                  </a:solidFill>
                </a:endParaRPr>
              </a:p>
            </p:txBody>
          </p:sp>
          <p:sp>
            <p:nvSpPr>
              <p:cNvPr id="61" name="Title 1"/>
              <p:cNvSpPr txBox="1"/>
              <p:nvPr/>
            </p:nvSpPr>
            <p:spPr>
              <a:xfrm>
                <a:off x="3811845" y="2392912"/>
                <a:ext cx="799641" cy="362792"/>
              </a:xfrm>
              <a:prstGeom prst="rect">
                <a:avLst/>
              </a:prstGeom>
              <a:noFill/>
              <a:effectLst>
                <a:outerShdw blurRad="25400" dist="25400" dir="2700000" algn="tl" rotWithShape="0">
                  <a:prstClr val="black">
                    <a:alpha val="25000"/>
                  </a:prstClr>
                </a:outerShdw>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defTabSz="685800">
                  <a:defRPr/>
                </a:pPr>
                <a:r>
                  <a:rPr lang="en-US" altLang="zh-CN" sz="4400" dirty="0" smtClean="0">
                    <a:latin typeface="Impact" panose="020B0806030902050204" pitchFamily="34" charset="0"/>
                    <a:ea typeface="黑体" panose="02010609060101010101" charset="-122"/>
                  </a:rPr>
                  <a:t>04</a:t>
                </a:r>
                <a:endParaRPr lang="en-US" sz="4400" dirty="0">
                  <a:latin typeface="Impact" panose="020B0806030902050204" pitchFamily="34" charset="0"/>
                  <a:ea typeface="黑体" panose="02010609060101010101" charset="-122"/>
                </a:endParaRPr>
              </a:p>
            </p:txBody>
          </p:sp>
        </p:grpSp>
      </p:grpSp>
      <p:cxnSp>
        <p:nvCxnSpPr>
          <p:cNvPr id="62" name="直接连接符 61"/>
          <p:cNvCxnSpPr/>
          <p:nvPr/>
        </p:nvCxnSpPr>
        <p:spPr>
          <a:xfrm>
            <a:off x="5549140" y="2351937"/>
            <a:ext cx="0" cy="3043003"/>
          </a:xfrm>
          <a:prstGeom prst="line">
            <a:avLst/>
          </a:prstGeom>
          <a:ln>
            <a:gradFill>
              <a:gsLst>
                <a:gs pos="50000">
                  <a:schemeClr val="tx1">
                    <a:lumMod val="75000"/>
                    <a:lumOff val="25000"/>
                  </a:schemeClr>
                </a:gs>
                <a:gs pos="0">
                  <a:schemeClr val="accent1">
                    <a:lumMod val="5000"/>
                    <a:lumOff val="95000"/>
                    <a:alpha val="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7579794" y="2351937"/>
            <a:ext cx="0" cy="3043003"/>
          </a:xfrm>
          <a:prstGeom prst="line">
            <a:avLst/>
          </a:prstGeom>
          <a:ln>
            <a:gradFill>
              <a:gsLst>
                <a:gs pos="50000">
                  <a:schemeClr val="tx1">
                    <a:lumMod val="75000"/>
                    <a:lumOff val="25000"/>
                  </a:schemeClr>
                </a:gs>
                <a:gs pos="0">
                  <a:schemeClr val="accent1">
                    <a:lumMod val="5000"/>
                    <a:lumOff val="95000"/>
                    <a:alpha val="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9524401" y="2351937"/>
            <a:ext cx="0" cy="3043003"/>
          </a:xfrm>
          <a:prstGeom prst="line">
            <a:avLst/>
          </a:prstGeom>
          <a:ln>
            <a:gradFill>
              <a:gsLst>
                <a:gs pos="50000">
                  <a:schemeClr val="tx1">
                    <a:lumMod val="75000"/>
                    <a:lumOff val="25000"/>
                  </a:schemeClr>
                </a:gs>
                <a:gs pos="0">
                  <a:schemeClr val="accent1">
                    <a:lumMod val="5000"/>
                    <a:lumOff val="95000"/>
                    <a:alpha val="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sp>
        <p:nvSpPr>
          <p:cNvPr id="65" name="Title 1"/>
          <p:cNvSpPr txBox="1"/>
          <p:nvPr/>
        </p:nvSpPr>
        <p:spPr>
          <a:xfrm>
            <a:off x="9268724" y="6183239"/>
            <a:ext cx="2722530" cy="484119"/>
          </a:xfrm>
          <a:prstGeom prst="rect">
            <a:avLst/>
          </a:prstGeom>
          <a:noFill/>
          <a:effectLst/>
        </p:spPr>
        <p:txBody>
          <a:bodyPr anchor="ctr" anchorCtr="0">
            <a:noAutofit/>
          </a:bodyPr>
          <a:lstStyle>
            <a:lvl1pPr algn="ctr" defTabSz="914400" rtl="0" eaLnBrk="1" latinLnBrk="0" hangingPunct="1">
              <a:lnSpc>
                <a:spcPct val="90000"/>
              </a:lnSpc>
              <a:spcBef>
                <a:spcPct val="0"/>
              </a:spcBef>
              <a:buNone/>
              <a:defRPr sz="4000" kern="1200">
                <a:solidFill>
                  <a:schemeClr val="bg1"/>
                </a:solidFill>
                <a:latin typeface="+mj-lt"/>
                <a:ea typeface="+mj-ea"/>
                <a:cs typeface="+mj-cs"/>
              </a:defRPr>
            </a:lvl1pPr>
          </a:lstStyle>
          <a:p>
            <a:pPr algn="r" defTabSz="685800">
              <a:lnSpc>
                <a:spcPct val="120000"/>
              </a:lnSpc>
              <a:defRPr/>
            </a:pPr>
            <a:r>
              <a:rPr lang="en-US" altLang="zh-CN" sz="1200" dirty="0" smtClean="0">
                <a:solidFill>
                  <a:schemeClr val="tx1">
                    <a:lumMod val="85000"/>
                    <a:lumOff val="15000"/>
                    <a:alpha val="50000"/>
                  </a:schemeClr>
                </a:solidFill>
                <a:latin typeface="Aparajita" panose="020B0604020202020204" pitchFamily="34" charset="0"/>
                <a:ea typeface="Adobe 黑体 Std R" panose="020B0400000000000000" pitchFamily="34" charset="-122"/>
                <a:cs typeface="Aparajita" panose="020B0604020202020204" pitchFamily="34" charset="0"/>
              </a:rPr>
              <a:t>Atmosphere Creative Post Competition</a:t>
            </a:r>
            <a:endParaRPr lang="en-US" sz="1200" dirty="0">
              <a:solidFill>
                <a:schemeClr val="tx1">
                  <a:lumMod val="85000"/>
                  <a:lumOff val="15000"/>
                  <a:alpha val="50000"/>
                </a:schemeClr>
              </a:solidFill>
              <a:latin typeface="Aparajita" panose="020B0604020202020204" pitchFamily="34" charset="0"/>
              <a:ea typeface="Adobe 黑体 Std R" panose="020B0400000000000000" pitchFamily="34" charset="-122"/>
              <a:cs typeface="Aparajita" panose="020B0604020202020204" pitchFamily="34" charset="0"/>
            </a:endParaRPr>
          </a:p>
        </p:txBody>
      </p:sp>
      <p:cxnSp>
        <p:nvCxnSpPr>
          <p:cNvPr id="67" name="直接连接符 66"/>
          <p:cNvCxnSpPr/>
          <p:nvPr/>
        </p:nvCxnSpPr>
        <p:spPr>
          <a:xfrm>
            <a:off x="4362568" y="5228961"/>
            <a:ext cx="434900" cy="0"/>
          </a:xfrm>
          <a:prstGeom prst="line">
            <a:avLst/>
          </a:prstGeom>
          <a:ln w="50800">
            <a:solidFill>
              <a:srgbClr val="FDB219"/>
            </a:solidFill>
          </a:ln>
          <a:effectLst>
            <a:outerShdw blurRad="508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6366733" y="5228961"/>
            <a:ext cx="434900" cy="0"/>
          </a:xfrm>
          <a:prstGeom prst="line">
            <a:avLst/>
          </a:prstGeom>
          <a:ln w="50800">
            <a:solidFill>
              <a:srgbClr val="FDB219"/>
            </a:solidFill>
          </a:ln>
          <a:effectLst>
            <a:outerShdw blurRad="508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8370898" y="5228961"/>
            <a:ext cx="434900" cy="0"/>
          </a:xfrm>
          <a:prstGeom prst="line">
            <a:avLst/>
          </a:prstGeom>
          <a:ln w="50800">
            <a:solidFill>
              <a:srgbClr val="FDB219"/>
            </a:solidFill>
          </a:ln>
          <a:effectLst>
            <a:outerShdw blurRad="508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10375063" y="5228961"/>
            <a:ext cx="434900" cy="0"/>
          </a:xfrm>
          <a:prstGeom prst="line">
            <a:avLst/>
          </a:prstGeom>
          <a:ln w="50800">
            <a:solidFill>
              <a:srgbClr val="FDB219"/>
            </a:solidFill>
          </a:ln>
          <a:effectLst>
            <a:outerShdw blurRad="50800" dist="381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cxnSp>
      <p:sp>
        <p:nvSpPr>
          <p:cNvPr id="73" name="十字形 72"/>
          <p:cNvSpPr/>
          <p:nvPr/>
        </p:nvSpPr>
        <p:spPr>
          <a:xfrm>
            <a:off x="11392561" y="446161"/>
            <a:ext cx="256644" cy="256644"/>
          </a:xfrm>
          <a:prstGeom prst="plus">
            <a:avLst>
              <a:gd name="adj" fmla="val 44418"/>
            </a:avLst>
          </a:prstGeom>
          <a:solidFill>
            <a:schemeClr val="tx1">
              <a:lumMod val="75000"/>
              <a:lumOff val="25000"/>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0">
        <p15:prstTrans prst="airplane"/>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wipe(down)">
                                          <p:cBhvr>
                                            <p:cTn id="10" dur="500"/>
                                            <p:tgtEl>
                                              <p:spTgt spid="8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par>
                                    <p:cTn id="14" presetID="2" presetClass="entr" presetSubtype="2" fill="hold" grpId="0" nodeType="withEffect">
                                      <p:stCondLst>
                                        <p:cond delay="0"/>
                                      </p:stCondLst>
                                      <p:childTnLst>
                                        <p:set>
                                          <p:cBhvr>
                                            <p:cTn id="15" dur="1" fill="hold">
                                              <p:stCondLst>
                                                <p:cond delay="0"/>
                                              </p:stCondLst>
                                            </p:cTn>
                                            <p:tgtEl>
                                              <p:spTgt spid="65"/>
                                            </p:tgtEl>
                                            <p:attrNameLst>
                                              <p:attrName>style.visibility</p:attrName>
                                            </p:attrNameLst>
                                          </p:cBhvr>
                                          <p:to>
                                            <p:strVal val="visible"/>
                                          </p:to>
                                        </p:set>
                                        <p:anim calcmode="lin" valueType="num">
                                          <p:cBhvr additive="base">
                                            <p:cTn id="16" dur="500" fill="hold"/>
                                            <p:tgtEl>
                                              <p:spTgt spid="65"/>
                                            </p:tgtEl>
                                            <p:attrNameLst>
                                              <p:attrName>ppt_x</p:attrName>
                                            </p:attrNameLst>
                                          </p:cBhvr>
                                          <p:tavLst>
                                            <p:tav tm="0">
                                              <p:val>
                                                <p:strVal val="1+#ppt_w/2"/>
                                              </p:val>
                                            </p:tav>
                                            <p:tav tm="100000">
                                              <p:val>
                                                <p:strVal val="#ppt_x"/>
                                              </p:val>
                                            </p:tav>
                                          </p:tavLst>
                                        </p:anim>
                                        <p:anim calcmode="lin" valueType="num">
                                          <p:cBhvr additive="base">
                                            <p:cTn id="17" dur="500" fill="hold"/>
                                            <p:tgtEl>
                                              <p:spTgt spid="65"/>
                                            </p:tgtEl>
                                            <p:attrNameLst>
                                              <p:attrName>ppt_y</p:attrName>
                                            </p:attrNameLst>
                                          </p:cBhvr>
                                          <p:tavLst>
                                            <p:tav tm="0">
                                              <p:val>
                                                <p:strVal val="#ppt_y"/>
                                              </p:val>
                                            </p:tav>
                                            <p:tav tm="100000">
                                              <p:val>
                                                <p:strVal val="#ppt_y"/>
                                              </p:val>
                                            </p:tav>
                                          </p:tavLst>
                                        </p:anim>
                                      </p:childTnLst>
                                    </p:cTn>
                                  </p:par>
                                  <p:par>
                                    <p:cTn id="18" presetID="2" presetClass="entr" presetSubtype="3" fill="hold" grpId="0" nodeType="withEffect">
                                      <p:stCondLst>
                                        <p:cond delay="0"/>
                                      </p:stCondLst>
                                      <p:childTnLst>
                                        <p:set>
                                          <p:cBhvr>
                                            <p:cTn id="19" dur="1" fill="hold">
                                              <p:stCondLst>
                                                <p:cond delay="0"/>
                                              </p:stCondLst>
                                            </p:cTn>
                                            <p:tgtEl>
                                              <p:spTgt spid="73"/>
                                            </p:tgtEl>
                                            <p:attrNameLst>
                                              <p:attrName>style.visibility</p:attrName>
                                            </p:attrNameLst>
                                          </p:cBhvr>
                                          <p:to>
                                            <p:strVal val="visible"/>
                                          </p:to>
                                        </p:set>
                                        <p:anim calcmode="lin" valueType="num">
                                          <p:cBhvr additive="base">
                                            <p:cTn id="20" dur="500" fill="hold"/>
                                            <p:tgtEl>
                                              <p:spTgt spid="73"/>
                                            </p:tgtEl>
                                            <p:attrNameLst>
                                              <p:attrName>ppt_x</p:attrName>
                                            </p:attrNameLst>
                                          </p:cBhvr>
                                          <p:tavLst>
                                            <p:tav tm="0">
                                              <p:val>
                                                <p:strVal val="1+#ppt_w/2"/>
                                              </p:val>
                                            </p:tav>
                                            <p:tav tm="100000">
                                              <p:val>
                                                <p:strVal val="#ppt_x"/>
                                              </p:val>
                                            </p:tav>
                                          </p:tavLst>
                                        </p:anim>
                                        <p:anim calcmode="lin" valueType="num">
                                          <p:cBhvr additive="base">
                                            <p:cTn id="21" dur="500" fill="hold"/>
                                            <p:tgtEl>
                                              <p:spTgt spid="73"/>
                                            </p:tgtEl>
                                            <p:attrNameLst>
                                              <p:attrName>ppt_y</p:attrName>
                                            </p:attrNameLst>
                                          </p:cBhvr>
                                          <p:tavLst>
                                            <p:tav tm="0">
                                              <p:val>
                                                <p:strVal val="0-#ppt_h/2"/>
                                              </p:val>
                                            </p:tav>
                                            <p:tav tm="100000">
                                              <p:val>
                                                <p:strVal val="#ppt_y"/>
                                              </p:val>
                                            </p:tav>
                                          </p:tavLst>
                                        </p:anim>
                                      </p:childTnLst>
                                    </p:cTn>
                                  </p:par>
                                  <p:par>
                                    <p:cTn id="22" presetID="53" presetClass="entr" presetSubtype="16"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500"/>
                                      </p:stCondLst>
                                      <p:childTnLst>
                                        <p:set>
                                          <p:cBhvr>
                                            <p:cTn id="33" dur="1" fill="hold">
                                              <p:stCondLst>
                                                <p:cond delay="0"/>
                                              </p:stCondLst>
                                            </p:cTn>
                                            <p:tgtEl>
                                              <p:spTgt spid="31"/>
                                            </p:tgtEl>
                                            <p:attrNameLst>
                                              <p:attrName>style.visibility</p:attrName>
                                            </p:attrNameLst>
                                          </p:cBhvr>
                                          <p:to>
                                            <p:strVal val="visible"/>
                                          </p:to>
                                        </p:set>
                                        <p:anim calcmode="lin" valueType="num">
                                          <p:cBhvr>
                                            <p:cTn id="34" dur="500" fill="hold"/>
                                            <p:tgtEl>
                                              <p:spTgt spid="31"/>
                                            </p:tgtEl>
                                            <p:attrNameLst>
                                              <p:attrName>ppt_w</p:attrName>
                                            </p:attrNameLst>
                                          </p:cBhvr>
                                          <p:tavLst>
                                            <p:tav tm="0">
                                              <p:val>
                                                <p:fltVal val="0"/>
                                              </p:val>
                                            </p:tav>
                                            <p:tav tm="100000">
                                              <p:val>
                                                <p:strVal val="#ppt_w"/>
                                              </p:val>
                                            </p:tav>
                                          </p:tavLst>
                                        </p:anim>
                                        <p:anim calcmode="lin" valueType="num">
                                          <p:cBhvr>
                                            <p:cTn id="35" dur="500" fill="hold"/>
                                            <p:tgtEl>
                                              <p:spTgt spid="31"/>
                                            </p:tgtEl>
                                            <p:attrNameLst>
                                              <p:attrName>ppt_h</p:attrName>
                                            </p:attrNameLst>
                                          </p:cBhvr>
                                          <p:tavLst>
                                            <p:tav tm="0">
                                              <p:val>
                                                <p:fltVal val="0"/>
                                              </p:val>
                                            </p:tav>
                                            <p:tav tm="100000">
                                              <p:val>
                                                <p:strVal val="#ppt_h"/>
                                              </p:val>
                                            </p:tav>
                                          </p:tavLst>
                                        </p:anim>
                                        <p:animEffect transition="in" filter="fade">
                                          <p:cBhvr>
                                            <p:cTn id="36" dur="500"/>
                                            <p:tgtEl>
                                              <p:spTgt spid="31"/>
                                            </p:tgtEl>
                                          </p:cBhvr>
                                        </p:animEffect>
                                      </p:childTnLst>
                                    </p:cTn>
                                  </p:par>
                                  <p:par>
                                    <p:cTn id="37" presetID="2" presetClass="entr" presetSubtype="8" fill="hold" grpId="0" nodeType="withEffect">
                                      <p:stCondLst>
                                        <p:cond delay="75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500" fill="hold"/>
                                            <p:tgtEl>
                                              <p:spTgt spid="32"/>
                                            </p:tgtEl>
                                            <p:attrNameLst>
                                              <p:attrName>ppt_x</p:attrName>
                                            </p:attrNameLst>
                                          </p:cBhvr>
                                          <p:tavLst>
                                            <p:tav tm="0">
                                              <p:val>
                                                <p:strVal val="0-#ppt_w/2"/>
                                              </p:val>
                                            </p:tav>
                                            <p:tav tm="100000">
                                              <p:val>
                                                <p:strVal val="#ppt_x"/>
                                              </p:val>
                                            </p:tav>
                                          </p:tavLst>
                                        </p:anim>
                                        <p:anim calcmode="lin" valueType="num">
                                          <p:cBhvr additive="base">
                                            <p:cTn id="40" dur="500" fill="hold"/>
                                            <p:tgtEl>
                                              <p:spTgt spid="32"/>
                                            </p:tgtEl>
                                            <p:attrNameLst>
                                              <p:attrName>ppt_y</p:attrName>
                                            </p:attrNameLst>
                                          </p:cBhvr>
                                          <p:tavLst>
                                            <p:tav tm="0">
                                              <p:val>
                                                <p:strVal val="#ppt_y"/>
                                              </p:val>
                                            </p:tav>
                                            <p:tav tm="100000">
                                              <p:val>
                                                <p:strVal val="#ppt_y"/>
                                              </p:val>
                                            </p:tav>
                                          </p:tavLst>
                                        </p:anim>
                                      </p:childTnLst>
                                    </p:cTn>
                                  </p:par>
                                </p:childTnLst>
                              </p:cTn>
                            </p:par>
                            <p:par>
                              <p:cTn id="41" fill="hold">
                                <p:stCondLst>
                                  <p:cond delay="500"/>
                                </p:stCondLst>
                                <p:childTnLst>
                                  <p:par>
                                    <p:cTn id="42" presetID="2" presetClass="entr" presetSubtype="4" fill="hold" nodeType="afterEffect" p14:presetBounceEnd="40000">
                                      <p:stCondLst>
                                        <p:cond delay="250"/>
                                      </p:stCondLst>
                                      <p:childTnLst>
                                        <p:set>
                                          <p:cBhvr>
                                            <p:cTn id="43" dur="1" fill="hold">
                                              <p:stCondLst>
                                                <p:cond delay="0"/>
                                              </p:stCondLst>
                                            </p:cTn>
                                            <p:tgtEl>
                                              <p:spTgt spid="34"/>
                                            </p:tgtEl>
                                            <p:attrNameLst>
                                              <p:attrName>style.visibility</p:attrName>
                                            </p:attrNameLst>
                                          </p:cBhvr>
                                          <p:to>
                                            <p:strVal val="visible"/>
                                          </p:to>
                                        </p:set>
                                        <p:anim calcmode="lin" valueType="num" p14:bounceEnd="40000">
                                          <p:cBhvr additive="base">
                                            <p:cTn id="44" dur="75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45" dur="750" fill="hold"/>
                                            <p:tgtEl>
                                              <p:spTgt spid="34"/>
                                            </p:tgtEl>
                                            <p:attrNameLst>
                                              <p:attrName>ppt_y</p:attrName>
                                            </p:attrNameLst>
                                          </p:cBhvr>
                                          <p:tavLst>
                                            <p:tav tm="0">
                                              <p:val>
                                                <p:strVal val="1+#ppt_h/2"/>
                                              </p:val>
                                            </p:tav>
                                            <p:tav tm="100000">
                                              <p:val>
                                                <p:strVal val="#ppt_y"/>
                                              </p:val>
                                            </p:tav>
                                          </p:tavLst>
                                        </p:anim>
                                      </p:childTnLst>
                                    </p:cTn>
                                  </p:par>
                                  <p:par>
                                    <p:cTn id="46" presetID="16" presetClass="entr" presetSubtype="42" fill="hold" nodeType="withEffect">
                                      <p:stCondLst>
                                        <p:cond delay="250"/>
                                      </p:stCondLst>
                                      <p:childTnLst>
                                        <p:set>
                                          <p:cBhvr>
                                            <p:cTn id="47" dur="1" fill="hold">
                                              <p:stCondLst>
                                                <p:cond delay="0"/>
                                              </p:stCondLst>
                                            </p:cTn>
                                            <p:tgtEl>
                                              <p:spTgt spid="62"/>
                                            </p:tgtEl>
                                            <p:attrNameLst>
                                              <p:attrName>style.visibility</p:attrName>
                                            </p:attrNameLst>
                                          </p:cBhvr>
                                          <p:to>
                                            <p:strVal val="visible"/>
                                          </p:to>
                                        </p:set>
                                        <p:animEffect transition="in" filter="barn(outHorizontal)">
                                          <p:cBhvr>
                                            <p:cTn id="48" dur="500"/>
                                            <p:tgtEl>
                                              <p:spTgt spid="62"/>
                                            </p:tgtEl>
                                          </p:cBhvr>
                                        </p:animEffect>
                                      </p:childTnLst>
                                    </p:cTn>
                                  </p:par>
                                  <p:par>
                                    <p:cTn id="49" presetID="2" presetClass="entr" presetSubtype="1" fill="hold" nodeType="withEffect" p14:presetBounceEnd="40000">
                                      <p:stCondLst>
                                        <p:cond delay="250"/>
                                      </p:stCondLst>
                                      <p:childTnLst>
                                        <p:set>
                                          <p:cBhvr>
                                            <p:cTn id="50" dur="1" fill="hold">
                                              <p:stCondLst>
                                                <p:cond delay="0"/>
                                              </p:stCondLst>
                                            </p:cTn>
                                            <p:tgtEl>
                                              <p:spTgt spid="41"/>
                                            </p:tgtEl>
                                            <p:attrNameLst>
                                              <p:attrName>style.visibility</p:attrName>
                                            </p:attrNameLst>
                                          </p:cBhvr>
                                          <p:to>
                                            <p:strVal val="visible"/>
                                          </p:to>
                                        </p:set>
                                        <p:anim calcmode="lin" valueType="num" p14:bounceEnd="40000">
                                          <p:cBhvr additive="base">
                                            <p:cTn id="51" dur="750" fill="hold"/>
                                            <p:tgtEl>
                                              <p:spTgt spid="41"/>
                                            </p:tgtEl>
                                            <p:attrNameLst>
                                              <p:attrName>ppt_x</p:attrName>
                                            </p:attrNameLst>
                                          </p:cBhvr>
                                          <p:tavLst>
                                            <p:tav tm="0">
                                              <p:val>
                                                <p:strVal val="#ppt_x"/>
                                              </p:val>
                                            </p:tav>
                                            <p:tav tm="100000">
                                              <p:val>
                                                <p:strVal val="#ppt_x"/>
                                              </p:val>
                                            </p:tav>
                                          </p:tavLst>
                                        </p:anim>
                                        <p:anim calcmode="lin" valueType="num" p14:bounceEnd="40000">
                                          <p:cBhvr additive="base">
                                            <p:cTn id="52" dur="750" fill="hold"/>
                                            <p:tgtEl>
                                              <p:spTgt spid="41"/>
                                            </p:tgtEl>
                                            <p:attrNameLst>
                                              <p:attrName>ppt_y</p:attrName>
                                            </p:attrNameLst>
                                          </p:cBhvr>
                                          <p:tavLst>
                                            <p:tav tm="0">
                                              <p:val>
                                                <p:strVal val="0-#ppt_h/2"/>
                                              </p:val>
                                            </p:tav>
                                            <p:tav tm="100000">
                                              <p:val>
                                                <p:strVal val="#ppt_y"/>
                                              </p:val>
                                            </p:tav>
                                          </p:tavLst>
                                        </p:anim>
                                      </p:childTnLst>
                                    </p:cTn>
                                  </p:par>
                                  <p:par>
                                    <p:cTn id="53" presetID="16" presetClass="entr" presetSubtype="42" fill="hold" nodeType="withEffect">
                                      <p:stCondLst>
                                        <p:cond delay="250"/>
                                      </p:stCondLst>
                                      <p:childTnLst>
                                        <p:set>
                                          <p:cBhvr>
                                            <p:cTn id="54" dur="1" fill="hold">
                                              <p:stCondLst>
                                                <p:cond delay="0"/>
                                              </p:stCondLst>
                                            </p:cTn>
                                            <p:tgtEl>
                                              <p:spTgt spid="63"/>
                                            </p:tgtEl>
                                            <p:attrNameLst>
                                              <p:attrName>style.visibility</p:attrName>
                                            </p:attrNameLst>
                                          </p:cBhvr>
                                          <p:to>
                                            <p:strVal val="visible"/>
                                          </p:to>
                                        </p:set>
                                        <p:animEffect transition="in" filter="barn(outHorizontal)">
                                          <p:cBhvr>
                                            <p:cTn id="55" dur="500"/>
                                            <p:tgtEl>
                                              <p:spTgt spid="63"/>
                                            </p:tgtEl>
                                          </p:cBhvr>
                                        </p:animEffect>
                                      </p:childTnLst>
                                    </p:cTn>
                                  </p:par>
                                  <p:par>
                                    <p:cTn id="56" presetID="2" presetClass="entr" presetSubtype="4" fill="hold" nodeType="withEffect" p14:presetBounceEnd="40000">
                                      <p:stCondLst>
                                        <p:cond delay="250"/>
                                      </p:stCondLst>
                                      <p:childTnLst>
                                        <p:set>
                                          <p:cBhvr>
                                            <p:cTn id="57" dur="1" fill="hold">
                                              <p:stCondLst>
                                                <p:cond delay="0"/>
                                              </p:stCondLst>
                                            </p:cTn>
                                            <p:tgtEl>
                                              <p:spTgt spid="48"/>
                                            </p:tgtEl>
                                            <p:attrNameLst>
                                              <p:attrName>style.visibility</p:attrName>
                                            </p:attrNameLst>
                                          </p:cBhvr>
                                          <p:to>
                                            <p:strVal val="visible"/>
                                          </p:to>
                                        </p:set>
                                        <p:anim calcmode="lin" valueType="num" p14:bounceEnd="40000">
                                          <p:cBhvr additive="base">
                                            <p:cTn id="58" dur="750" fill="hold"/>
                                            <p:tgtEl>
                                              <p:spTgt spid="48"/>
                                            </p:tgtEl>
                                            <p:attrNameLst>
                                              <p:attrName>ppt_x</p:attrName>
                                            </p:attrNameLst>
                                          </p:cBhvr>
                                          <p:tavLst>
                                            <p:tav tm="0">
                                              <p:val>
                                                <p:strVal val="#ppt_x"/>
                                              </p:val>
                                            </p:tav>
                                            <p:tav tm="100000">
                                              <p:val>
                                                <p:strVal val="#ppt_x"/>
                                              </p:val>
                                            </p:tav>
                                          </p:tavLst>
                                        </p:anim>
                                        <p:anim calcmode="lin" valueType="num" p14:bounceEnd="40000">
                                          <p:cBhvr additive="base">
                                            <p:cTn id="59" dur="750" fill="hold"/>
                                            <p:tgtEl>
                                              <p:spTgt spid="48"/>
                                            </p:tgtEl>
                                            <p:attrNameLst>
                                              <p:attrName>ppt_y</p:attrName>
                                            </p:attrNameLst>
                                          </p:cBhvr>
                                          <p:tavLst>
                                            <p:tav tm="0">
                                              <p:val>
                                                <p:strVal val="1+#ppt_h/2"/>
                                              </p:val>
                                            </p:tav>
                                            <p:tav tm="100000">
                                              <p:val>
                                                <p:strVal val="#ppt_y"/>
                                              </p:val>
                                            </p:tav>
                                          </p:tavLst>
                                        </p:anim>
                                      </p:childTnLst>
                                    </p:cTn>
                                  </p:par>
                                  <p:par>
                                    <p:cTn id="60" presetID="16" presetClass="entr" presetSubtype="42" fill="hold" nodeType="withEffect">
                                      <p:stCondLst>
                                        <p:cond delay="250"/>
                                      </p:stCondLst>
                                      <p:childTnLst>
                                        <p:set>
                                          <p:cBhvr>
                                            <p:cTn id="61" dur="1" fill="hold">
                                              <p:stCondLst>
                                                <p:cond delay="0"/>
                                              </p:stCondLst>
                                            </p:cTn>
                                            <p:tgtEl>
                                              <p:spTgt spid="64"/>
                                            </p:tgtEl>
                                            <p:attrNameLst>
                                              <p:attrName>style.visibility</p:attrName>
                                            </p:attrNameLst>
                                          </p:cBhvr>
                                          <p:to>
                                            <p:strVal val="visible"/>
                                          </p:to>
                                        </p:set>
                                        <p:animEffect transition="in" filter="barn(outHorizontal)">
                                          <p:cBhvr>
                                            <p:cTn id="62" dur="500"/>
                                            <p:tgtEl>
                                              <p:spTgt spid="64"/>
                                            </p:tgtEl>
                                          </p:cBhvr>
                                        </p:animEffect>
                                      </p:childTnLst>
                                    </p:cTn>
                                  </p:par>
                                  <p:par>
                                    <p:cTn id="63" presetID="2" presetClass="entr" presetSubtype="1" fill="hold" nodeType="withEffect" p14:presetBounceEnd="40000">
                                      <p:stCondLst>
                                        <p:cond delay="250"/>
                                      </p:stCondLst>
                                      <p:childTnLst>
                                        <p:set>
                                          <p:cBhvr>
                                            <p:cTn id="64" dur="1" fill="hold">
                                              <p:stCondLst>
                                                <p:cond delay="0"/>
                                              </p:stCondLst>
                                            </p:cTn>
                                            <p:tgtEl>
                                              <p:spTgt spid="55"/>
                                            </p:tgtEl>
                                            <p:attrNameLst>
                                              <p:attrName>style.visibility</p:attrName>
                                            </p:attrNameLst>
                                          </p:cBhvr>
                                          <p:to>
                                            <p:strVal val="visible"/>
                                          </p:to>
                                        </p:set>
                                        <p:anim calcmode="lin" valueType="num" p14:bounceEnd="40000">
                                          <p:cBhvr additive="base">
                                            <p:cTn id="65" dur="750" fill="hold"/>
                                            <p:tgtEl>
                                              <p:spTgt spid="55"/>
                                            </p:tgtEl>
                                            <p:attrNameLst>
                                              <p:attrName>ppt_x</p:attrName>
                                            </p:attrNameLst>
                                          </p:cBhvr>
                                          <p:tavLst>
                                            <p:tav tm="0">
                                              <p:val>
                                                <p:strVal val="#ppt_x"/>
                                              </p:val>
                                            </p:tav>
                                            <p:tav tm="100000">
                                              <p:val>
                                                <p:strVal val="#ppt_x"/>
                                              </p:val>
                                            </p:tav>
                                          </p:tavLst>
                                        </p:anim>
                                        <p:anim calcmode="lin" valueType="num" p14:bounceEnd="40000">
                                          <p:cBhvr additive="base">
                                            <p:cTn id="66" dur="750" fill="hold"/>
                                            <p:tgtEl>
                                              <p:spTgt spid="55"/>
                                            </p:tgtEl>
                                            <p:attrNameLst>
                                              <p:attrName>ppt_y</p:attrName>
                                            </p:attrNameLst>
                                          </p:cBhvr>
                                          <p:tavLst>
                                            <p:tav tm="0">
                                              <p:val>
                                                <p:strVal val="0-#ppt_h/2"/>
                                              </p:val>
                                            </p:tav>
                                            <p:tav tm="100000">
                                              <p:val>
                                                <p:strVal val="#ppt_y"/>
                                              </p:val>
                                            </p:tav>
                                          </p:tavLst>
                                        </p:anim>
                                      </p:childTnLst>
                                    </p:cTn>
                                  </p:par>
                                  <p:par>
                                    <p:cTn id="67" presetID="16" presetClass="entr" presetSubtype="37" fill="hold" nodeType="withEffect">
                                      <p:stCondLst>
                                        <p:cond delay="250"/>
                                      </p:stCondLst>
                                      <p:childTnLst>
                                        <p:set>
                                          <p:cBhvr>
                                            <p:cTn id="68" dur="1" fill="hold">
                                              <p:stCondLst>
                                                <p:cond delay="0"/>
                                              </p:stCondLst>
                                            </p:cTn>
                                            <p:tgtEl>
                                              <p:spTgt spid="67"/>
                                            </p:tgtEl>
                                            <p:attrNameLst>
                                              <p:attrName>style.visibility</p:attrName>
                                            </p:attrNameLst>
                                          </p:cBhvr>
                                          <p:to>
                                            <p:strVal val="visible"/>
                                          </p:to>
                                        </p:set>
                                        <p:animEffect transition="in" filter="barn(outVertical)">
                                          <p:cBhvr>
                                            <p:cTn id="69" dur="500"/>
                                            <p:tgtEl>
                                              <p:spTgt spid="67"/>
                                            </p:tgtEl>
                                          </p:cBhvr>
                                        </p:animEffect>
                                      </p:childTnLst>
                                    </p:cTn>
                                  </p:par>
                                  <p:par>
                                    <p:cTn id="70" presetID="16" presetClass="entr" presetSubtype="37" fill="hold" nodeType="withEffect">
                                      <p:stCondLst>
                                        <p:cond delay="250"/>
                                      </p:stCondLst>
                                      <p:childTnLst>
                                        <p:set>
                                          <p:cBhvr>
                                            <p:cTn id="71" dur="1" fill="hold">
                                              <p:stCondLst>
                                                <p:cond delay="0"/>
                                              </p:stCondLst>
                                            </p:cTn>
                                            <p:tgtEl>
                                              <p:spTgt spid="70"/>
                                            </p:tgtEl>
                                            <p:attrNameLst>
                                              <p:attrName>style.visibility</p:attrName>
                                            </p:attrNameLst>
                                          </p:cBhvr>
                                          <p:to>
                                            <p:strVal val="visible"/>
                                          </p:to>
                                        </p:set>
                                        <p:animEffect transition="in" filter="barn(outVertical)">
                                          <p:cBhvr>
                                            <p:cTn id="72" dur="500"/>
                                            <p:tgtEl>
                                              <p:spTgt spid="70"/>
                                            </p:tgtEl>
                                          </p:cBhvr>
                                        </p:animEffect>
                                      </p:childTnLst>
                                    </p:cTn>
                                  </p:par>
                                  <p:par>
                                    <p:cTn id="73" presetID="16" presetClass="entr" presetSubtype="37" fill="hold" nodeType="withEffect">
                                      <p:stCondLst>
                                        <p:cond delay="250"/>
                                      </p:stCondLst>
                                      <p:childTnLst>
                                        <p:set>
                                          <p:cBhvr>
                                            <p:cTn id="74" dur="1" fill="hold">
                                              <p:stCondLst>
                                                <p:cond delay="0"/>
                                              </p:stCondLst>
                                            </p:cTn>
                                            <p:tgtEl>
                                              <p:spTgt spid="71"/>
                                            </p:tgtEl>
                                            <p:attrNameLst>
                                              <p:attrName>style.visibility</p:attrName>
                                            </p:attrNameLst>
                                          </p:cBhvr>
                                          <p:to>
                                            <p:strVal val="visible"/>
                                          </p:to>
                                        </p:set>
                                        <p:animEffect transition="in" filter="barn(outVertical)">
                                          <p:cBhvr>
                                            <p:cTn id="75" dur="500"/>
                                            <p:tgtEl>
                                              <p:spTgt spid="71"/>
                                            </p:tgtEl>
                                          </p:cBhvr>
                                        </p:animEffect>
                                      </p:childTnLst>
                                    </p:cTn>
                                  </p:par>
                                  <p:par>
                                    <p:cTn id="76" presetID="16" presetClass="entr" presetSubtype="37" fill="hold" nodeType="withEffect">
                                      <p:stCondLst>
                                        <p:cond delay="250"/>
                                      </p:stCondLst>
                                      <p:childTnLst>
                                        <p:set>
                                          <p:cBhvr>
                                            <p:cTn id="77" dur="1" fill="hold">
                                              <p:stCondLst>
                                                <p:cond delay="0"/>
                                              </p:stCondLst>
                                            </p:cTn>
                                            <p:tgtEl>
                                              <p:spTgt spid="72"/>
                                            </p:tgtEl>
                                            <p:attrNameLst>
                                              <p:attrName>style.visibility</p:attrName>
                                            </p:attrNameLst>
                                          </p:cBhvr>
                                          <p:to>
                                            <p:strVal val="visible"/>
                                          </p:to>
                                        </p:set>
                                        <p:animEffect transition="in" filter="barn(outVertical)">
                                          <p:cBhvr>
                                            <p:cTn id="78"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0" grpId="0" animBg="1"/>
          <p:bldP spid="4" grpId="0"/>
          <p:bldP spid="7" grpId="0" animBg="1"/>
          <p:bldP spid="8" grpId="0" animBg="1"/>
          <p:bldP spid="32" grpId="0" animBg="1"/>
          <p:bldP spid="65" grpId="0"/>
          <p:bldP spid="7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wipe(down)">
                                          <p:cBhvr>
                                            <p:cTn id="10" dur="500"/>
                                            <p:tgtEl>
                                              <p:spTgt spid="8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par>
                                    <p:cTn id="14" presetID="2" presetClass="entr" presetSubtype="2" fill="hold" grpId="0" nodeType="withEffect">
                                      <p:stCondLst>
                                        <p:cond delay="0"/>
                                      </p:stCondLst>
                                      <p:childTnLst>
                                        <p:set>
                                          <p:cBhvr>
                                            <p:cTn id="15" dur="1" fill="hold">
                                              <p:stCondLst>
                                                <p:cond delay="0"/>
                                              </p:stCondLst>
                                            </p:cTn>
                                            <p:tgtEl>
                                              <p:spTgt spid="65"/>
                                            </p:tgtEl>
                                            <p:attrNameLst>
                                              <p:attrName>style.visibility</p:attrName>
                                            </p:attrNameLst>
                                          </p:cBhvr>
                                          <p:to>
                                            <p:strVal val="visible"/>
                                          </p:to>
                                        </p:set>
                                        <p:anim calcmode="lin" valueType="num">
                                          <p:cBhvr additive="base">
                                            <p:cTn id="16" dur="500" fill="hold"/>
                                            <p:tgtEl>
                                              <p:spTgt spid="65"/>
                                            </p:tgtEl>
                                            <p:attrNameLst>
                                              <p:attrName>ppt_x</p:attrName>
                                            </p:attrNameLst>
                                          </p:cBhvr>
                                          <p:tavLst>
                                            <p:tav tm="0">
                                              <p:val>
                                                <p:strVal val="1+#ppt_w/2"/>
                                              </p:val>
                                            </p:tav>
                                            <p:tav tm="100000">
                                              <p:val>
                                                <p:strVal val="#ppt_x"/>
                                              </p:val>
                                            </p:tav>
                                          </p:tavLst>
                                        </p:anim>
                                        <p:anim calcmode="lin" valueType="num">
                                          <p:cBhvr additive="base">
                                            <p:cTn id="17" dur="500" fill="hold"/>
                                            <p:tgtEl>
                                              <p:spTgt spid="65"/>
                                            </p:tgtEl>
                                            <p:attrNameLst>
                                              <p:attrName>ppt_y</p:attrName>
                                            </p:attrNameLst>
                                          </p:cBhvr>
                                          <p:tavLst>
                                            <p:tav tm="0">
                                              <p:val>
                                                <p:strVal val="#ppt_y"/>
                                              </p:val>
                                            </p:tav>
                                            <p:tav tm="100000">
                                              <p:val>
                                                <p:strVal val="#ppt_y"/>
                                              </p:val>
                                            </p:tav>
                                          </p:tavLst>
                                        </p:anim>
                                      </p:childTnLst>
                                    </p:cTn>
                                  </p:par>
                                  <p:par>
                                    <p:cTn id="18" presetID="2" presetClass="entr" presetSubtype="3" fill="hold" grpId="0" nodeType="withEffect">
                                      <p:stCondLst>
                                        <p:cond delay="0"/>
                                      </p:stCondLst>
                                      <p:childTnLst>
                                        <p:set>
                                          <p:cBhvr>
                                            <p:cTn id="19" dur="1" fill="hold">
                                              <p:stCondLst>
                                                <p:cond delay="0"/>
                                              </p:stCondLst>
                                            </p:cTn>
                                            <p:tgtEl>
                                              <p:spTgt spid="73"/>
                                            </p:tgtEl>
                                            <p:attrNameLst>
                                              <p:attrName>style.visibility</p:attrName>
                                            </p:attrNameLst>
                                          </p:cBhvr>
                                          <p:to>
                                            <p:strVal val="visible"/>
                                          </p:to>
                                        </p:set>
                                        <p:anim calcmode="lin" valueType="num">
                                          <p:cBhvr additive="base">
                                            <p:cTn id="20" dur="500" fill="hold"/>
                                            <p:tgtEl>
                                              <p:spTgt spid="73"/>
                                            </p:tgtEl>
                                            <p:attrNameLst>
                                              <p:attrName>ppt_x</p:attrName>
                                            </p:attrNameLst>
                                          </p:cBhvr>
                                          <p:tavLst>
                                            <p:tav tm="0">
                                              <p:val>
                                                <p:strVal val="1+#ppt_w/2"/>
                                              </p:val>
                                            </p:tav>
                                            <p:tav tm="100000">
                                              <p:val>
                                                <p:strVal val="#ppt_x"/>
                                              </p:val>
                                            </p:tav>
                                          </p:tavLst>
                                        </p:anim>
                                        <p:anim calcmode="lin" valueType="num">
                                          <p:cBhvr additive="base">
                                            <p:cTn id="21" dur="500" fill="hold"/>
                                            <p:tgtEl>
                                              <p:spTgt spid="73"/>
                                            </p:tgtEl>
                                            <p:attrNameLst>
                                              <p:attrName>ppt_y</p:attrName>
                                            </p:attrNameLst>
                                          </p:cBhvr>
                                          <p:tavLst>
                                            <p:tav tm="0">
                                              <p:val>
                                                <p:strVal val="0-#ppt_h/2"/>
                                              </p:val>
                                            </p:tav>
                                            <p:tav tm="100000">
                                              <p:val>
                                                <p:strVal val="#ppt_y"/>
                                              </p:val>
                                            </p:tav>
                                          </p:tavLst>
                                        </p:anim>
                                      </p:childTnLst>
                                    </p:cTn>
                                  </p:par>
                                  <p:par>
                                    <p:cTn id="22" presetID="53" presetClass="entr" presetSubtype="16"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nodeType="withEffect">
                                      <p:stCondLst>
                                        <p:cond delay="500"/>
                                      </p:stCondLst>
                                      <p:childTnLst>
                                        <p:set>
                                          <p:cBhvr>
                                            <p:cTn id="33" dur="1" fill="hold">
                                              <p:stCondLst>
                                                <p:cond delay="0"/>
                                              </p:stCondLst>
                                            </p:cTn>
                                            <p:tgtEl>
                                              <p:spTgt spid="31"/>
                                            </p:tgtEl>
                                            <p:attrNameLst>
                                              <p:attrName>style.visibility</p:attrName>
                                            </p:attrNameLst>
                                          </p:cBhvr>
                                          <p:to>
                                            <p:strVal val="visible"/>
                                          </p:to>
                                        </p:set>
                                        <p:anim calcmode="lin" valueType="num">
                                          <p:cBhvr>
                                            <p:cTn id="34" dur="500" fill="hold"/>
                                            <p:tgtEl>
                                              <p:spTgt spid="31"/>
                                            </p:tgtEl>
                                            <p:attrNameLst>
                                              <p:attrName>ppt_w</p:attrName>
                                            </p:attrNameLst>
                                          </p:cBhvr>
                                          <p:tavLst>
                                            <p:tav tm="0">
                                              <p:val>
                                                <p:fltVal val="0"/>
                                              </p:val>
                                            </p:tav>
                                            <p:tav tm="100000">
                                              <p:val>
                                                <p:strVal val="#ppt_w"/>
                                              </p:val>
                                            </p:tav>
                                          </p:tavLst>
                                        </p:anim>
                                        <p:anim calcmode="lin" valueType="num">
                                          <p:cBhvr>
                                            <p:cTn id="35" dur="500" fill="hold"/>
                                            <p:tgtEl>
                                              <p:spTgt spid="31"/>
                                            </p:tgtEl>
                                            <p:attrNameLst>
                                              <p:attrName>ppt_h</p:attrName>
                                            </p:attrNameLst>
                                          </p:cBhvr>
                                          <p:tavLst>
                                            <p:tav tm="0">
                                              <p:val>
                                                <p:fltVal val="0"/>
                                              </p:val>
                                            </p:tav>
                                            <p:tav tm="100000">
                                              <p:val>
                                                <p:strVal val="#ppt_h"/>
                                              </p:val>
                                            </p:tav>
                                          </p:tavLst>
                                        </p:anim>
                                        <p:animEffect transition="in" filter="fade">
                                          <p:cBhvr>
                                            <p:cTn id="36" dur="500"/>
                                            <p:tgtEl>
                                              <p:spTgt spid="31"/>
                                            </p:tgtEl>
                                          </p:cBhvr>
                                        </p:animEffect>
                                      </p:childTnLst>
                                    </p:cTn>
                                  </p:par>
                                  <p:par>
                                    <p:cTn id="37" presetID="2" presetClass="entr" presetSubtype="8" fill="hold" grpId="0" nodeType="withEffect">
                                      <p:stCondLst>
                                        <p:cond delay="75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500" fill="hold"/>
                                            <p:tgtEl>
                                              <p:spTgt spid="32"/>
                                            </p:tgtEl>
                                            <p:attrNameLst>
                                              <p:attrName>ppt_x</p:attrName>
                                            </p:attrNameLst>
                                          </p:cBhvr>
                                          <p:tavLst>
                                            <p:tav tm="0">
                                              <p:val>
                                                <p:strVal val="0-#ppt_w/2"/>
                                              </p:val>
                                            </p:tav>
                                            <p:tav tm="100000">
                                              <p:val>
                                                <p:strVal val="#ppt_x"/>
                                              </p:val>
                                            </p:tav>
                                          </p:tavLst>
                                        </p:anim>
                                        <p:anim calcmode="lin" valueType="num">
                                          <p:cBhvr additive="base">
                                            <p:cTn id="40" dur="500" fill="hold"/>
                                            <p:tgtEl>
                                              <p:spTgt spid="32"/>
                                            </p:tgtEl>
                                            <p:attrNameLst>
                                              <p:attrName>ppt_y</p:attrName>
                                            </p:attrNameLst>
                                          </p:cBhvr>
                                          <p:tavLst>
                                            <p:tav tm="0">
                                              <p:val>
                                                <p:strVal val="#ppt_y"/>
                                              </p:val>
                                            </p:tav>
                                            <p:tav tm="100000">
                                              <p:val>
                                                <p:strVal val="#ppt_y"/>
                                              </p:val>
                                            </p:tav>
                                          </p:tavLst>
                                        </p:anim>
                                      </p:childTnLst>
                                    </p:cTn>
                                  </p:par>
                                </p:childTnLst>
                              </p:cTn>
                            </p:par>
                            <p:par>
                              <p:cTn id="41" fill="hold">
                                <p:stCondLst>
                                  <p:cond delay="500"/>
                                </p:stCondLst>
                                <p:childTnLst>
                                  <p:par>
                                    <p:cTn id="42" presetID="2" presetClass="entr" presetSubtype="4" fill="hold" nodeType="afterEffect">
                                      <p:stCondLst>
                                        <p:cond delay="25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750" fill="hold"/>
                                            <p:tgtEl>
                                              <p:spTgt spid="34"/>
                                            </p:tgtEl>
                                            <p:attrNameLst>
                                              <p:attrName>ppt_x</p:attrName>
                                            </p:attrNameLst>
                                          </p:cBhvr>
                                          <p:tavLst>
                                            <p:tav tm="0">
                                              <p:val>
                                                <p:strVal val="#ppt_x"/>
                                              </p:val>
                                            </p:tav>
                                            <p:tav tm="100000">
                                              <p:val>
                                                <p:strVal val="#ppt_x"/>
                                              </p:val>
                                            </p:tav>
                                          </p:tavLst>
                                        </p:anim>
                                        <p:anim calcmode="lin" valueType="num">
                                          <p:cBhvr additive="base">
                                            <p:cTn id="45" dur="750" fill="hold"/>
                                            <p:tgtEl>
                                              <p:spTgt spid="34"/>
                                            </p:tgtEl>
                                            <p:attrNameLst>
                                              <p:attrName>ppt_y</p:attrName>
                                            </p:attrNameLst>
                                          </p:cBhvr>
                                          <p:tavLst>
                                            <p:tav tm="0">
                                              <p:val>
                                                <p:strVal val="1+#ppt_h/2"/>
                                              </p:val>
                                            </p:tav>
                                            <p:tav tm="100000">
                                              <p:val>
                                                <p:strVal val="#ppt_y"/>
                                              </p:val>
                                            </p:tav>
                                          </p:tavLst>
                                        </p:anim>
                                      </p:childTnLst>
                                    </p:cTn>
                                  </p:par>
                                  <p:par>
                                    <p:cTn id="46" presetID="16" presetClass="entr" presetSubtype="42" fill="hold" nodeType="withEffect">
                                      <p:stCondLst>
                                        <p:cond delay="250"/>
                                      </p:stCondLst>
                                      <p:childTnLst>
                                        <p:set>
                                          <p:cBhvr>
                                            <p:cTn id="47" dur="1" fill="hold">
                                              <p:stCondLst>
                                                <p:cond delay="0"/>
                                              </p:stCondLst>
                                            </p:cTn>
                                            <p:tgtEl>
                                              <p:spTgt spid="62"/>
                                            </p:tgtEl>
                                            <p:attrNameLst>
                                              <p:attrName>style.visibility</p:attrName>
                                            </p:attrNameLst>
                                          </p:cBhvr>
                                          <p:to>
                                            <p:strVal val="visible"/>
                                          </p:to>
                                        </p:set>
                                        <p:animEffect transition="in" filter="barn(outHorizontal)">
                                          <p:cBhvr>
                                            <p:cTn id="48" dur="500"/>
                                            <p:tgtEl>
                                              <p:spTgt spid="62"/>
                                            </p:tgtEl>
                                          </p:cBhvr>
                                        </p:animEffect>
                                      </p:childTnLst>
                                    </p:cTn>
                                  </p:par>
                                  <p:par>
                                    <p:cTn id="49" presetID="2" presetClass="entr" presetSubtype="1" fill="hold" nodeType="withEffect">
                                      <p:stCondLst>
                                        <p:cond delay="25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750" fill="hold"/>
                                            <p:tgtEl>
                                              <p:spTgt spid="41"/>
                                            </p:tgtEl>
                                            <p:attrNameLst>
                                              <p:attrName>ppt_x</p:attrName>
                                            </p:attrNameLst>
                                          </p:cBhvr>
                                          <p:tavLst>
                                            <p:tav tm="0">
                                              <p:val>
                                                <p:strVal val="#ppt_x"/>
                                              </p:val>
                                            </p:tav>
                                            <p:tav tm="100000">
                                              <p:val>
                                                <p:strVal val="#ppt_x"/>
                                              </p:val>
                                            </p:tav>
                                          </p:tavLst>
                                        </p:anim>
                                        <p:anim calcmode="lin" valueType="num">
                                          <p:cBhvr additive="base">
                                            <p:cTn id="52" dur="750" fill="hold"/>
                                            <p:tgtEl>
                                              <p:spTgt spid="41"/>
                                            </p:tgtEl>
                                            <p:attrNameLst>
                                              <p:attrName>ppt_y</p:attrName>
                                            </p:attrNameLst>
                                          </p:cBhvr>
                                          <p:tavLst>
                                            <p:tav tm="0">
                                              <p:val>
                                                <p:strVal val="0-#ppt_h/2"/>
                                              </p:val>
                                            </p:tav>
                                            <p:tav tm="100000">
                                              <p:val>
                                                <p:strVal val="#ppt_y"/>
                                              </p:val>
                                            </p:tav>
                                          </p:tavLst>
                                        </p:anim>
                                      </p:childTnLst>
                                    </p:cTn>
                                  </p:par>
                                  <p:par>
                                    <p:cTn id="53" presetID="16" presetClass="entr" presetSubtype="42" fill="hold" nodeType="withEffect">
                                      <p:stCondLst>
                                        <p:cond delay="250"/>
                                      </p:stCondLst>
                                      <p:childTnLst>
                                        <p:set>
                                          <p:cBhvr>
                                            <p:cTn id="54" dur="1" fill="hold">
                                              <p:stCondLst>
                                                <p:cond delay="0"/>
                                              </p:stCondLst>
                                            </p:cTn>
                                            <p:tgtEl>
                                              <p:spTgt spid="63"/>
                                            </p:tgtEl>
                                            <p:attrNameLst>
                                              <p:attrName>style.visibility</p:attrName>
                                            </p:attrNameLst>
                                          </p:cBhvr>
                                          <p:to>
                                            <p:strVal val="visible"/>
                                          </p:to>
                                        </p:set>
                                        <p:animEffect transition="in" filter="barn(outHorizontal)">
                                          <p:cBhvr>
                                            <p:cTn id="55" dur="500"/>
                                            <p:tgtEl>
                                              <p:spTgt spid="63"/>
                                            </p:tgtEl>
                                          </p:cBhvr>
                                        </p:animEffect>
                                      </p:childTnLst>
                                    </p:cTn>
                                  </p:par>
                                  <p:par>
                                    <p:cTn id="56" presetID="2" presetClass="entr" presetSubtype="4" fill="hold" nodeType="withEffect">
                                      <p:stCondLst>
                                        <p:cond delay="250"/>
                                      </p:stCondLst>
                                      <p:childTnLst>
                                        <p:set>
                                          <p:cBhvr>
                                            <p:cTn id="57" dur="1" fill="hold">
                                              <p:stCondLst>
                                                <p:cond delay="0"/>
                                              </p:stCondLst>
                                            </p:cTn>
                                            <p:tgtEl>
                                              <p:spTgt spid="48"/>
                                            </p:tgtEl>
                                            <p:attrNameLst>
                                              <p:attrName>style.visibility</p:attrName>
                                            </p:attrNameLst>
                                          </p:cBhvr>
                                          <p:to>
                                            <p:strVal val="visible"/>
                                          </p:to>
                                        </p:set>
                                        <p:anim calcmode="lin" valueType="num">
                                          <p:cBhvr additive="base">
                                            <p:cTn id="58" dur="750" fill="hold"/>
                                            <p:tgtEl>
                                              <p:spTgt spid="48"/>
                                            </p:tgtEl>
                                            <p:attrNameLst>
                                              <p:attrName>ppt_x</p:attrName>
                                            </p:attrNameLst>
                                          </p:cBhvr>
                                          <p:tavLst>
                                            <p:tav tm="0">
                                              <p:val>
                                                <p:strVal val="#ppt_x"/>
                                              </p:val>
                                            </p:tav>
                                            <p:tav tm="100000">
                                              <p:val>
                                                <p:strVal val="#ppt_x"/>
                                              </p:val>
                                            </p:tav>
                                          </p:tavLst>
                                        </p:anim>
                                        <p:anim calcmode="lin" valueType="num">
                                          <p:cBhvr additive="base">
                                            <p:cTn id="59" dur="750" fill="hold"/>
                                            <p:tgtEl>
                                              <p:spTgt spid="48"/>
                                            </p:tgtEl>
                                            <p:attrNameLst>
                                              <p:attrName>ppt_y</p:attrName>
                                            </p:attrNameLst>
                                          </p:cBhvr>
                                          <p:tavLst>
                                            <p:tav tm="0">
                                              <p:val>
                                                <p:strVal val="1+#ppt_h/2"/>
                                              </p:val>
                                            </p:tav>
                                            <p:tav tm="100000">
                                              <p:val>
                                                <p:strVal val="#ppt_y"/>
                                              </p:val>
                                            </p:tav>
                                          </p:tavLst>
                                        </p:anim>
                                      </p:childTnLst>
                                    </p:cTn>
                                  </p:par>
                                  <p:par>
                                    <p:cTn id="60" presetID="16" presetClass="entr" presetSubtype="42" fill="hold" nodeType="withEffect">
                                      <p:stCondLst>
                                        <p:cond delay="250"/>
                                      </p:stCondLst>
                                      <p:childTnLst>
                                        <p:set>
                                          <p:cBhvr>
                                            <p:cTn id="61" dur="1" fill="hold">
                                              <p:stCondLst>
                                                <p:cond delay="0"/>
                                              </p:stCondLst>
                                            </p:cTn>
                                            <p:tgtEl>
                                              <p:spTgt spid="64"/>
                                            </p:tgtEl>
                                            <p:attrNameLst>
                                              <p:attrName>style.visibility</p:attrName>
                                            </p:attrNameLst>
                                          </p:cBhvr>
                                          <p:to>
                                            <p:strVal val="visible"/>
                                          </p:to>
                                        </p:set>
                                        <p:animEffect transition="in" filter="barn(outHorizontal)">
                                          <p:cBhvr>
                                            <p:cTn id="62" dur="500"/>
                                            <p:tgtEl>
                                              <p:spTgt spid="64"/>
                                            </p:tgtEl>
                                          </p:cBhvr>
                                        </p:animEffect>
                                      </p:childTnLst>
                                    </p:cTn>
                                  </p:par>
                                  <p:par>
                                    <p:cTn id="63" presetID="2" presetClass="entr" presetSubtype="1" fill="hold" nodeType="withEffect">
                                      <p:stCondLst>
                                        <p:cond delay="250"/>
                                      </p:stCondLst>
                                      <p:childTnLst>
                                        <p:set>
                                          <p:cBhvr>
                                            <p:cTn id="64" dur="1" fill="hold">
                                              <p:stCondLst>
                                                <p:cond delay="0"/>
                                              </p:stCondLst>
                                            </p:cTn>
                                            <p:tgtEl>
                                              <p:spTgt spid="55"/>
                                            </p:tgtEl>
                                            <p:attrNameLst>
                                              <p:attrName>style.visibility</p:attrName>
                                            </p:attrNameLst>
                                          </p:cBhvr>
                                          <p:to>
                                            <p:strVal val="visible"/>
                                          </p:to>
                                        </p:set>
                                        <p:anim calcmode="lin" valueType="num">
                                          <p:cBhvr additive="base">
                                            <p:cTn id="65" dur="750" fill="hold"/>
                                            <p:tgtEl>
                                              <p:spTgt spid="55"/>
                                            </p:tgtEl>
                                            <p:attrNameLst>
                                              <p:attrName>ppt_x</p:attrName>
                                            </p:attrNameLst>
                                          </p:cBhvr>
                                          <p:tavLst>
                                            <p:tav tm="0">
                                              <p:val>
                                                <p:strVal val="#ppt_x"/>
                                              </p:val>
                                            </p:tav>
                                            <p:tav tm="100000">
                                              <p:val>
                                                <p:strVal val="#ppt_x"/>
                                              </p:val>
                                            </p:tav>
                                          </p:tavLst>
                                        </p:anim>
                                        <p:anim calcmode="lin" valueType="num">
                                          <p:cBhvr additive="base">
                                            <p:cTn id="66" dur="750" fill="hold"/>
                                            <p:tgtEl>
                                              <p:spTgt spid="55"/>
                                            </p:tgtEl>
                                            <p:attrNameLst>
                                              <p:attrName>ppt_y</p:attrName>
                                            </p:attrNameLst>
                                          </p:cBhvr>
                                          <p:tavLst>
                                            <p:tav tm="0">
                                              <p:val>
                                                <p:strVal val="0-#ppt_h/2"/>
                                              </p:val>
                                            </p:tav>
                                            <p:tav tm="100000">
                                              <p:val>
                                                <p:strVal val="#ppt_y"/>
                                              </p:val>
                                            </p:tav>
                                          </p:tavLst>
                                        </p:anim>
                                      </p:childTnLst>
                                    </p:cTn>
                                  </p:par>
                                  <p:par>
                                    <p:cTn id="67" presetID="16" presetClass="entr" presetSubtype="37" fill="hold" nodeType="withEffect">
                                      <p:stCondLst>
                                        <p:cond delay="250"/>
                                      </p:stCondLst>
                                      <p:childTnLst>
                                        <p:set>
                                          <p:cBhvr>
                                            <p:cTn id="68" dur="1" fill="hold">
                                              <p:stCondLst>
                                                <p:cond delay="0"/>
                                              </p:stCondLst>
                                            </p:cTn>
                                            <p:tgtEl>
                                              <p:spTgt spid="67"/>
                                            </p:tgtEl>
                                            <p:attrNameLst>
                                              <p:attrName>style.visibility</p:attrName>
                                            </p:attrNameLst>
                                          </p:cBhvr>
                                          <p:to>
                                            <p:strVal val="visible"/>
                                          </p:to>
                                        </p:set>
                                        <p:animEffect transition="in" filter="barn(outVertical)">
                                          <p:cBhvr>
                                            <p:cTn id="69" dur="500"/>
                                            <p:tgtEl>
                                              <p:spTgt spid="67"/>
                                            </p:tgtEl>
                                          </p:cBhvr>
                                        </p:animEffect>
                                      </p:childTnLst>
                                    </p:cTn>
                                  </p:par>
                                  <p:par>
                                    <p:cTn id="70" presetID="16" presetClass="entr" presetSubtype="37" fill="hold" nodeType="withEffect">
                                      <p:stCondLst>
                                        <p:cond delay="250"/>
                                      </p:stCondLst>
                                      <p:childTnLst>
                                        <p:set>
                                          <p:cBhvr>
                                            <p:cTn id="71" dur="1" fill="hold">
                                              <p:stCondLst>
                                                <p:cond delay="0"/>
                                              </p:stCondLst>
                                            </p:cTn>
                                            <p:tgtEl>
                                              <p:spTgt spid="70"/>
                                            </p:tgtEl>
                                            <p:attrNameLst>
                                              <p:attrName>style.visibility</p:attrName>
                                            </p:attrNameLst>
                                          </p:cBhvr>
                                          <p:to>
                                            <p:strVal val="visible"/>
                                          </p:to>
                                        </p:set>
                                        <p:animEffect transition="in" filter="barn(outVertical)">
                                          <p:cBhvr>
                                            <p:cTn id="72" dur="500"/>
                                            <p:tgtEl>
                                              <p:spTgt spid="70"/>
                                            </p:tgtEl>
                                          </p:cBhvr>
                                        </p:animEffect>
                                      </p:childTnLst>
                                    </p:cTn>
                                  </p:par>
                                  <p:par>
                                    <p:cTn id="73" presetID="16" presetClass="entr" presetSubtype="37" fill="hold" nodeType="withEffect">
                                      <p:stCondLst>
                                        <p:cond delay="250"/>
                                      </p:stCondLst>
                                      <p:childTnLst>
                                        <p:set>
                                          <p:cBhvr>
                                            <p:cTn id="74" dur="1" fill="hold">
                                              <p:stCondLst>
                                                <p:cond delay="0"/>
                                              </p:stCondLst>
                                            </p:cTn>
                                            <p:tgtEl>
                                              <p:spTgt spid="71"/>
                                            </p:tgtEl>
                                            <p:attrNameLst>
                                              <p:attrName>style.visibility</p:attrName>
                                            </p:attrNameLst>
                                          </p:cBhvr>
                                          <p:to>
                                            <p:strVal val="visible"/>
                                          </p:to>
                                        </p:set>
                                        <p:animEffect transition="in" filter="barn(outVertical)">
                                          <p:cBhvr>
                                            <p:cTn id="75" dur="500"/>
                                            <p:tgtEl>
                                              <p:spTgt spid="71"/>
                                            </p:tgtEl>
                                          </p:cBhvr>
                                        </p:animEffect>
                                      </p:childTnLst>
                                    </p:cTn>
                                  </p:par>
                                  <p:par>
                                    <p:cTn id="76" presetID="16" presetClass="entr" presetSubtype="37" fill="hold" nodeType="withEffect">
                                      <p:stCondLst>
                                        <p:cond delay="250"/>
                                      </p:stCondLst>
                                      <p:childTnLst>
                                        <p:set>
                                          <p:cBhvr>
                                            <p:cTn id="77" dur="1" fill="hold">
                                              <p:stCondLst>
                                                <p:cond delay="0"/>
                                              </p:stCondLst>
                                            </p:cTn>
                                            <p:tgtEl>
                                              <p:spTgt spid="72"/>
                                            </p:tgtEl>
                                            <p:attrNameLst>
                                              <p:attrName>style.visibility</p:attrName>
                                            </p:attrNameLst>
                                          </p:cBhvr>
                                          <p:to>
                                            <p:strVal val="visible"/>
                                          </p:to>
                                        </p:set>
                                        <p:animEffect transition="in" filter="barn(outVertical)">
                                          <p:cBhvr>
                                            <p:cTn id="78"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0" grpId="0" animBg="1"/>
          <p:bldP spid="4" grpId="0"/>
          <p:bldP spid="7" grpId="0" animBg="1"/>
          <p:bldP spid="8" grpId="0" animBg="1"/>
          <p:bldP spid="32" grpId="0" animBg="1"/>
          <p:bldP spid="65" grpId="0"/>
          <p:bldP spid="73"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192000" cy="6858000"/>
          </a:xfrm>
          <a:prstGeom prst="rect">
            <a:avLst/>
          </a:prstGeom>
          <a:solidFill>
            <a:srgbClr val="292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066795"/>
            <a:ext cx="12192000" cy="2505205"/>
          </a:xfrm>
          <a:prstGeom prst="rect">
            <a:avLst/>
          </a:prstGeom>
          <a:solidFill>
            <a:schemeClr val="bg1"/>
          </a:solidFill>
          <a:ln>
            <a:noFill/>
          </a:ln>
          <a:effectLst>
            <a:outerShdw blurRad="1016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55"/>
          <p:cNvSpPr txBox="1"/>
          <p:nvPr/>
        </p:nvSpPr>
        <p:spPr>
          <a:xfrm>
            <a:off x="1596094" y="591732"/>
            <a:ext cx="2550079" cy="5455329"/>
          </a:xfrm>
          <a:prstGeom prst="rect">
            <a:avLst/>
          </a:prstGeom>
          <a:noFill/>
        </p:spPr>
        <p:txBody>
          <a:bodyPr wrap="square" lIns="68571" tIns="34285" rIns="68571" bIns="34285" rtlCol="0">
            <a:spAutoFit/>
          </a:bodyPr>
          <a:lstStyle/>
          <a:p>
            <a:pPr algn="ctr"/>
            <a:r>
              <a:rPr lang="en-US" altLang="zh-CN" sz="35000" spc="300" dirty="0" smtClean="0">
                <a:solidFill>
                  <a:srgbClr val="FDB219"/>
                </a:solidFill>
                <a:effectLst>
                  <a:outerShdw blurRad="127000" dist="63500" dir="2700000" algn="tl" rotWithShape="0">
                    <a:prstClr val="black">
                      <a:alpha val="30000"/>
                    </a:prstClr>
                  </a:outerShdw>
                </a:effectLst>
                <a:latin typeface="Impact" panose="020B0806030902050204" pitchFamily="34" charset="0"/>
                <a:ea typeface="微软雅黑" panose="020B0503020204020204" pitchFamily="34" charset="-122"/>
                <a:cs typeface="Aparajita" panose="020B0604020202020204" pitchFamily="34" charset="0"/>
              </a:rPr>
              <a:t>1</a:t>
            </a:r>
            <a:endParaRPr lang="zh-CN" altLang="en-US" sz="35000" spc="300" dirty="0">
              <a:solidFill>
                <a:srgbClr val="FDB219"/>
              </a:solidFill>
              <a:effectLst>
                <a:outerShdw blurRad="127000" dist="63500" dir="2700000" algn="tl" rotWithShape="0">
                  <a:prstClr val="black">
                    <a:alpha val="30000"/>
                  </a:prstClr>
                </a:outerShdw>
              </a:effectLst>
              <a:latin typeface="Impact" panose="020B0806030902050204" pitchFamily="34" charset="0"/>
              <a:ea typeface="微软雅黑" panose="020B0503020204020204" pitchFamily="34" charset="-122"/>
              <a:cs typeface="Aparajita" panose="020B0604020202020204" pitchFamily="34" charset="0"/>
            </a:endParaRPr>
          </a:p>
        </p:txBody>
      </p:sp>
      <p:sp>
        <p:nvSpPr>
          <p:cNvPr id="6" name="TextBox 48"/>
          <p:cNvSpPr txBox="1"/>
          <p:nvPr/>
        </p:nvSpPr>
        <p:spPr>
          <a:xfrm>
            <a:off x="4910685" y="2983381"/>
            <a:ext cx="4821787" cy="992581"/>
          </a:xfrm>
          <a:prstGeom prst="rect">
            <a:avLst/>
          </a:prstGeom>
          <a:noFill/>
          <a:effectLst>
            <a:outerShdw blurRad="12700" dist="12700" dir="2700000" algn="tl" rotWithShape="0">
              <a:prstClr val="black">
                <a:alpha val="20000"/>
              </a:prstClr>
            </a:outerShdw>
          </a:effectLst>
        </p:spPr>
        <p:txBody>
          <a:bodyPr wrap="square" lIns="68584" tIns="34291" rIns="68584" bIns="34291" rtlCol="0">
            <a:spAutoFit/>
          </a:bodyPr>
          <a:lstStyle/>
          <a:p>
            <a:r>
              <a:rPr lang="zh-CN" altLang="en-US" sz="6000" b="1" spc="600" dirty="0" smtClean="0">
                <a:solidFill>
                  <a:srgbClr val="090F1A"/>
                </a:solidFill>
                <a:effectLst>
                  <a:outerShdw blurRad="38100" dist="38100" dir="2700000" algn="tl">
                    <a:srgbClr val="000000">
                      <a:alpha val="20000"/>
                    </a:srgbClr>
                  </a:outerShdw>
                </a:effectLst>
                <a:latin typeface="微软雅黑" panose="020B0503020204020204" pitchFamily="34" charset="-122"/>
                <a:ea typeface="微软雅黑" panose="020B0503020204020204" pitchFamily="34" charset="-122"/>
              </a:rPr>
              <a:t>岗位经历</a:t>
            </a:r>
            <a:endParaRPr lang="en-GB" altLang="zh-CN" sz="6000" b="1" spc="600" dirty="0">
              <a:solidFill>
                <a:srgbClr val="090F1A"/>
              </a:solidFill>
              <a:effectLst>
                <a:outerShdw blurRad="38100" dist="38100" dir="2700000" algn="tl">
                  <a:srgbClr val="000000">
                    <a:alpha val="20000"/>
                  </a:srgbClr>
                </a:outerShdw>
              </a:effectLst>
              <a:latin typeface="微软雅黑" panose="020B0503020204020204" pitchFamily="34" charset="-122"/>
              <a:ea typeface="微软雅黑" panose="020B0503020204020204" pitchFamily="34" charset="-122"/>
            </a:endParaRPr>
          </a:p>
        </p:txBody>
      </p:sp>
      <p:sp>
        <p:nvSpPr>
          <p:cNvPr id="7" name="TextBox 13"/>
          <p:cNvSpPr txBox="1"/>
          <p:nvPr/>
        </p:nvSpPr>
        <p:spPr>
          <a:xfrm>
            <a:off x="5155882" y="4044458"/>
            <a:ext cx="1110629"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个人简历</a:t>
            </a:r>
            <a:endParaRPr lang="zh-CN" altLang="en-US" sz="1200" dirty="0">
              <a:solidFill>
                <a:srgbClr val="090F1A"/>
              </a:solidFill>
              <a:latin typeface="微软雅黑" panose="020B0503020204020204" pitchFamily="34" charset="-122"/>
              <a:ea typeface="微软雅黑" panose="020B0503020204020204" pitchFamily="34" charset="-122"/>
            </a:endParaRPr>
          </a:p>
        </p:txBody>
      </p:sp>
      <p:sp>
        <p:nvSpPr>
          <p:cNvPr id="8" name="TextBox 14"/>
          <p:cNvSpPr txBox="1"/>
          <p:nvPr/>
        </p:nvSpPr>
        <p:spPr>
          <a:xfrm>
            <a:off x="6334016" y="4044458"/>
            <a:ext cx="1074401"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岗位经历</a:t>
            </a:r>
            <a:endParaRPr lang="zh-CN" altLang="en-US" sz="1200" dirty="0">
              <a:solidFill>
                <a:srgbClr val="090F1A"/>
              </a:solidFill>
              <a:latin typeface="微软雅黑" panose="020B0503020204020204" pitchFamily="34" charset="-122"/>
              <a:ea typeface="微软雅黑" panose="020B0503020204020204" pitchFamily="34" charset="-122"/>
            </a:endParaRPr>
          </a:p>
        </p:txBody>
      </p:sp>
      <p:sp>
        <p:nvSpPr>
          <p:cNvPr id="9" name="TextBox 15"/>
          <p:cNvSpPr txBox="1"/>
          <p:nvPr/>
        </p:nvSpPr>
        <p:spPr>
          <a:xfrm>
            <a:off x="7482697" y="4044458"/>
            <a:ext cx="1444663" cy="276999"/>
          </a:xfrm>
          <a:prstGeom prst="rect">
            <a:avLst/>
          </a:prstGeom>
          <a:noFill/>
        </p:spPr>
        <p:txBody>
          <a:bodyPr wrap="square" rtlCol="0">
            <a:spAutoFit/>
          </a:bodyPr>
          <a:lstStyle/>
          <a:p>
            <a:r>
              <a:rPr lang="zh-CN" altLang="en-US" sz="1200" dirty="0">
                <a:solidFill>
                  <a:srgbClr val="090F1A"/>
                </a:solidFill>
                <a:latin typeface="微软雅黑" panose="020B0503020204020204" pitchFamily="34" charset="-122"/>
                <a:ea typeface="微软雅黑" panose="020B0503020204020204" pitchFamily="34" charset="-122"/>
              </a:rPr>
              <a:t>重要项目经历</a:t>
            </a:r>
            <a:endParaRPr lang="zh-CN" altLang="en-US" sz="1200" dirty="0">
              <a:solidFill>
                <a:srgbClr val="090F1A"/>
              </a:solidFill>
              <a:latin typeface="微软雅黑" panose="020B0503020204020204" pitchFamily="34" charset="-122"/>
              <a:ea typeface="微软雅黑" panose="020B0503020204020204" pitchFamily="34" charset="-122"/>
            </a:endParaRPr>
          </a:p>
        </p:txBody>
      </p:sp>
      <p:sp>
        <p:nvSpPr>
          <p:cNvPr id="10" name="Freeform 16"/>
          <p:cNvSpPr/>
          <p:nvPr/>
        </p:nvSpPr>
        <p:spPr bwMode="auto">
          <a:xfrm>
            <a:off x="5019816"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lstStyle/>
          <a:p>
            <a:endParaRPr lang="zh-CN" altLang="en-US">
              <a:solidFill>
                <a:srgbClr val="036A8A"/>
              </a:solidFill>
            </a:endParaRPr>
          </a:p>
        </p:txBody>
      </p:sp>
      <p:sp>
        <p:nvSpPr>
          <p:cNvPr id="11" name="Freeform 16"/>
          <p:cNvSpPr/>
          <p:nvPr/>
        </p:nvSpPr>
        <p:spPr bwMode="auto">
          <a:xfrm>
            <a:off x="7346631"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lstStyle/>
          <a:p>
            <a:endParaRPr lang="zh-CN" altLang="en-US">
              <a:solidFill>
                <a:srgbClr val="036A8A"/>
              </a:solidFill>
            </a:endParaRPr>
          </a:p>
        </p:txBody>
      </p:sp>
      <p:sp>
        <p:nvSpPr>
          <p:cNvPr id="12" name="Freeform 16"/>
          <p:cNvSpPr/>
          <p:nvPr/>
        </p:nvSpPr>
        <p:spPr bwMode="auto">
          <a:xfrm>
            <a:off x="6197950" y="4125480"/>
            <a:ext cx="142422" cy="114955"/>
          </a:xfrm>
          <a:custGeom>
            <a:avLst/>
            <a:gdLst>
              <a:gd name="T0" fmla="*/ 618 w 618"/>
              <a:gd name="T1" fmla="*/ 248 h 497"/>
              <a:gd name="T2" fmla="*/ 369 w 618"/>
              <a:gd name="T3" fmla="*/ 0 h 497"/>
              <a:gd name="T4" fmla="*/ 182 w 618"/>
              <a:gd name="T5" fmla="*/ 0 h 497"/>
              <a:gd name="T6" fmla="*/ 364 w 618"/>
              <a:gd name="T7" fmla="*/ 182 h 497"/>
              <a:gd name="T8" fmla="*/ 0 w 618"/>
              <a:gd name="T9" fmla="*/ 182 h 497"/>
              <a:gd name="T10" fmla="*/ 0 w 618"/>
              <a:gd name="T11" fmla="*/ 315 h 497"/>
              <a:gd name="T12" fmla="*/ 364 w 618"/>
              <a:gd name="T13" fmla="*/ 315 h 497"/>
              <a:gd name="T14" fmla="*/ 182 w 618"/>
              <a:gd name="T15" fmla="*/ 497 h 497"/>
              <a:gd name="T16" fmla="*/ 369 w 618"/>
              <a:gd name="T17" fmla="*/ 497 h 497"/>
              <a:gd name="T18" fmla="*/ 618 w 618"/>
              <a:gd name="T19"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8" h="497">
                <a:moveTo>
                  <a:pt x="618" y="248"/>
                </a:moveTo>
                <a:lnTo>
                  <a:pt x="369" y="0"/>
                </a:lnTo>
                <a:lnTo>
                  <a:pt x="182" y="0"/>
                </a:lnTo>
                <a:lnTo>
                  <a:pt x="364" y="182"/>
                </a:lnTo>
                <a:lnTo>
                  <a:pt x="0" y="182"/>
                </a:lnTo>
                <a:lnTo>
                  <a:pt x="0" y="315"/>
                </a:lnTo>
                <a:lnTo>
                  <a:pt x="364" y="315"/>
                </a:lnTo>
                <a:lnTo>
                  <a:pt x="182" y="497"/>
                </a:lnTo>
                <a:lnTo>
                  <a:pt x="369" y="497"/>
                </a:lnTo>
                <a:lnTo>
                  <a:pt x="618" y="248"/>
                </a:lnTo>
                <a:close/>
              </a:path>
            </a:pathLst>
          </a:custGeom>
          <a:solidFill>
            <a:srgbClr val="090F1A"/>
          </a:solidFill>
          <a:ln>
            <a:noFill/>
          </a:ln>
        </p:spPr>
        <p:txBody>
          <a:bodyPr vert="horz" wrap="square" lIns="91440" tIns="45720" rIns="91440" bIns="45720" numCol="1" anchor="t" anchorCtr="0" compatLnSpc="1"/>
          <a:lstStyle/>
          <a:p>
            <a:endParaRPr lang="zh-CN" altLang="en-US">
              <a:solidFill>
                <a:srgbClr val="036A8A"/>
              </a:solidFill>
            </a:endParaRPr>
          </a:p>
        </p:txBody>
      </p:sp>
      <p:sp>
        <p:nvSpPr>
          <p:cNvPr id="15" name="矩形 29"/>
          <p:cNvSpPr>
            <a:spLocks noChangeArrowheads="1"/>
          </p:cNvSpPr>
          <p:nvPr/>
        </p:nvSpPr>
        <p:spPr bwMode="auto">
          <a:xfrm>
            <a:off x="4948263" y="2467534"/>
            <a:ext cx="34054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3600" dirty="0" smtClean="0">
                <a:solidFill>
                  <a:srgbClr val="B72B2A"/>
                </a:solidFill>
                <a:effectLst>
                  <a:outerShdw blurRad="38100" dist="38100" dir="2700000" algn="tl">
                    <a:srgbClr val="000000">
                      <a:alpha val="20000"/>
                    </a:srgbClr>
                  </a:outerShdw>
                </a:effectLst>
                <a:latin typeface="Aparajita" panose="020B0604020202020204" pitchFamily="34" charset="0"/>
                <a:ea typeface="微软雅黑" panose="020B0503020204020204" pitchFamily="34" charset="-122"/>
                <a:cs typeface="Aparajita" panose="020B0604020202020204" pitchFamily="34" charset="0"/>
                <a:sym typeface="+mn-lt"/>
              </a:rPr>
              <a:t>PART ONE</a:t>
            </a:r>
            <a:endParaRPr lang="en-US" altLang="zh-CN" sz="3600" dirty="0">
              <a:solidFill>
                <a:srgbClr val="B72B2A"/>
              </a:solidFill>
              <a:effectLst>
                <a:outerShdw blurRad="38100" dist="38100" dir="2700000" algn="tl">
                  <a:srgbClr val="000000">
                    <a:alpha val="20000"/>
                  </a:srgbClr>
                </a:outerShdw>
              </a:effectLst>
              <a:latin typeface="Aparajita" panose="020B0604020202020204" pitchFamily="34" charset="0"/>
              <a:ea typeface="微软雅黑" panose="020B0503020204020204" pitchFamily="34" charset="-122"/>
              <a:cs typeface="Aparajita" panose="020B0604020202020204" pitchFamily="34" charset="0"/>
              <a:sym typeface="+mn-lt"/>
            </a:endParaRPr>
          </a:p>
        </p:txBody>
      </p:sp>
      <p:grpSp>
        <p:nvGrpSpPr>
          <p:cNvPr id="16" name="组合 15"/>
          <p:cNvGrpSpPr/>
          <p:nvPr/>
        </p:nvGrpSpPr>
        <p:grpSpPr>
          <a:xfrm>
            <a:off x="333455" y="315147"/>
            <a:ext cx="2421733" cy="369332"/>
            <a:chOff x="434340" y="582067"/>
            <a:chExt cx="2421733" cy="369332"/>
          </a:xfrm>
        </p:grpSpPr>
        <p:sp>
          <p:nvSpPr>
            <p:cNvPr id="17" name="文本框 16"/>
            <p:cNvSpPr txBox="1"/>
            <p:nvPr/>
          </p:nvSpPr>
          <p:spPr>
            <a:xfrm>
              <a:off x="434340" y="582067"/>
              <a:ext cx="859531" cy="369332"/>
            </a:xfrm>
            <a:prstGeom prst="rect">
              <a:avLst/>
            </a:prstGeom>
            <a:noFill/>
          </p:spPr>
          <p:txBody>
            <a:bodyPr wrap="none" rtlCol="0">
              <a:spAutoFit/>
            </a:bodyPr>
            <a:lstStyle/>
            <a:p>
              <a:r>
                <a:rPr lang="en-US" altLang="zh-CN" sz="1800" b="1" dirty="0" smtClean="0">
                  <a:solidFill>
                    <a:srgbClr val="FDB219"/>
                  </a:solidFill>
                  <a:latin typeface="微软雅黑" panose="020B0503020204020204" pitchFamily="34" charset="-122"/>
                  <a:ea typeface="微软雅黑" panose="020B0503020204020204" pitchFamily="34" charset="-122"/>
                </a:rPr>
                <a:t>LOGO</a:t>
              </a:r>
              <a:endParaRPr lang="zh-CN" altLang="en-US" sz="1800" b="1" dirty="0">
                <a:solidFill>
                  <a:srgbClr val="FDB219"/>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218029" y="588536"/>
              <a:ext cx="1005403" cy="338554"/>
            </a:xfrm>
            <a:prstGeom prst="rect">
              <a:avLst/>
            </a:prstGeom>
            <a:noFill/>
          </p:spPr>
          <p:txBody>
            <a:bodyPr wrap="non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企业标志</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19" name="椭圆 18"/>
            <p:cNvSpPr/>
            <p:nvPr/>
          </p:nvSpPr>
          <p:spPr>
            <a:xfrm>
              <a:off x="2324166" y="706766"/>
              <a:ext cx="122042" cy="12204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椭圆 19"/>
            <p:cNvSpPr/>
            <p:nvPr/>
          </p:nvSpPr>
          <p:spPr>
            <a:xfrm>
              <a:off x="2529098" y="706766"/>
              <a:ext cx="122042" cy="1220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椭圆 20"/>
            <p:cNvSpPr/>
            <p:nvPr/>
          </p:nvSpPr>
          <p:spPr>
            <a:xfrm>
              <a:off x="2734031" y="706766"/>
              <a:ext cx="122042" cy="122042"/>
            </a:xfrm>
            <a:prstGeom prst="ellips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2" name="TextBox 55"/>
          <p:cNvSpPr txBox="1"/>
          <p:nvPr/>
        </p:nvSpPr>
        <p:spPr>
          <a:xfrm>
            <a:off x="6583791" y="5799436"/>
            <a:ext cx="6355415" cy="1300346"/>
          </a:xfrm>
          <a:prstGeom prst="rect">
            <a:avLst/>
          </a:prstGeom>
          <a:noFill/>
        </p:spPr>
        <p:txBody>
          <a:bodyPr wrap="square" lIns="68571" tIns="34285" rIns="68571" bIns="34285" rtlCol="0">
            <a:spAutoFit/>
          </a:bodyPr>
          <a:lstStyle/>
          <a:p>
            <a:pPr algn="ctr"/>
            <a:r>
              <a:rPr lang="en-US" altLang="zh-CN" sz="8000" spc="300" dirty="0" smtClean="0">
                <a:solidFill>
                  <a:schemeClr val="bg1">
                    <a:alpha val="10000"/>
                  </a:schemeClr>
                </a:solidFill>
                <a:latin typeface="Impact" panose="020B0806030902050204" pitchFamily="34" charset="0"/>
                <a:ea typeface="微软雅黑" panose="020B0503020204020204" pitchFamily="34" charset="-122"/>
                <a:cs typeface="Aparajita" panose="020B0604020202020204" pitchFamily="34" charset="0"/>
              </a:rPr>
              <a:t>MY RESUME</a:t>
            </a:r>
            <a:endParaRPr lang="zh-CN" altLang="en-US" sz="8000" spc="300" dirty="0">
              <a:solidFill>
                <a:schemeClr val="bg1">
                  <a:alpha val="10000"/>
                </a:schemeClr>
              </a:solidFill>
              <a:latin typeface="Impact" panose="020B0806030902050204" pitchFamily="34" charset="0"/>
              <a:ea typeface="微软雅黑" panose="020B0503020204020204" pitchFamily="34" charset="-122"/>
              <a:cs typeface="Aparajita" panose="020B0604020202020204" pitchFamily="34" charset="0"/>
            </a:endParaRPr>
          </a:p>
        </p:txBody>
      </p:sp>
      <p:sp>
        <p:nvSpPr>
          <p:cNvPr id="24" name="圆角矩形 23"/>
          <p:cNvSpPr/>
          <p:nvPr/>
        </p:nvSpPr>
        <p:spPr>
          <a:xfrm rot="5400000">
            <a:off x="10378600" y="1983627"/>
            <a:ext cx="768023" cy="199791"/>
          </a:xfrm>
          <a:prstGeom prst="roundRect">
            <a:avLst>
              <a:gd name="adj" fmla="val 50000"/>
            </a:avLst>
          </a:prstGeom>
          <a:solidFill>
            <a:srgbClr val="B72B2A"/>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14:switch dir="r"/>
      </p:transition>
    </mc:Choice>
    <mc:Fallback>
      <p:transition spd="slow" advClick="0"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750"/>
                                            <p:tgtEl>
                                              <p:spTgt spid="3"/>
                                            </p:tgtEl>
                                          </p:cBhvr>
                                        </p:animEffect>
                                      </p:childTnLst>
                                    </p:cTn>
                                  </p:par>
                                  <p:par>
                                    <p:cTn id="8" presetID="2" presetClass="entr" presetSubtype="1" fill="hold" grpId="0" nodeType="withEffect" p14:presetBounceEnd="40000">
                                      <p:stCondLst>
                                        <p:cond delay="0"/>
                                      </p:stCondLst>
                                      <p:childTnLst>
                                        <p:set>
                                          <p:cBhvr>
                                            <p:cTn id="9" dur="1" fill="hold">
                                              <p:stCondLst>
                                                <p:cond delay="0"/>
                                              </p:stCondLst>
                                            </p:cTn>
                                            <p:tgtEl>
                                              <p:spTgt spid="24"/>
                                            </p:tgtEl>
                                            <p:attrNameLst>
                                              <p:attrName>style.visibility</p:attrName>
                                            </p:attrNameLst>
                                          </p:cBhvr>
                                          <p:to>
                                            <p:strVal val="visible"/>
                                          </p:to>
                                        </p:set>
                                        <p:anim calcmode="lin" valueType="num" p14:bounceEnd="40000">
                                          <p:cBhvr additive="base">
                                            <p:cTn id="10" dur="750" fill="hold"/>
                                            <p:tgtEl>
                                              <p:spTgt spid="24"/>
                                            </p:tgtEl>
                                            <p:attrNameLst>
                                              <p:attrName>ppt_x</p:attrName>
                                            </p:attrNameLst>
                                          </p:cBhvr>
                                          <p:tavLst>
                                            <p:tav tm="0">
                                              <p:val>
                                                <p:strVal val="#ppt_x"/>
                                              </p:val>
                                            </p:tav>
                                            <p:tav tm="100000">
                                              <p:val>
                                                <p:strVal val="#ppt_x"/>
                                              </p:val>
                                            </p:tav>
                                          </p:tavLst>
                                        </p:anim>
                                        <p:anim calcmode="lin" valueType="num" p14:bounceEnd="40000">
                                          <p:cBhvr additive="base">
                                            <p:cTn id="11" dur="750" fill="hold"/>
                                            <p:tgtEl>
                                              <p:spTgt spid="24"/>
                                            </p:tgtEl>
                                            <p:attrNameLst>
                                              <p:attrName>ppt_y</p:attrName>
                                            </p:attrNameLst>
                                          </p:cBhvr>
                                          <p:tavLst>
                                            <p:tav tm="0">
                                              <p:val>
                                                <p:strVal val="0-#ppt_h/2"/>
                                              </p:val>
                                            </p:tav>
                                            <p:tav tm="100000">
                                              <p:val>
                                                <p:strVal val="#ppt_y"/>
                                              </p:val>
                                            </p:tav>
                                          </p:tavLst>
                                        </p:anim>
                                      </p:childTnLst>
                                    </p:cTn>
                                  </p:par>
                                  <p:par>
                                    <p:cTn id="12" presetID="2" presetClass="entr" presetSubtype="8" fill="hold" grpId="0" nodeType="withEffect" p14:presetBounceEnd="40000">
                                      <p:stCondLst>
                                        <p:cond delay="250"/>
                                      </p:stCondLst>
                                      <p:childTnLst>
                                        <p:set>
                                          <p:cBhvr>
                                            <p:cTn id="13" dur="1" fill="hold">
                                              <p:stCondLst>
                                                <p:cond delay="0"/>
                                              </p:stCondLst>
                                            </p:cTn>
                                            <p:tgtEl>
                                              <p:spTgt spid="5"/>
                                            </p:tgtEl>
                                            <p:attrNameLst>
                                              <p:attrName>style.visibility</p:attrName>
                                            </p:attrNameLst>
                                          </p:cBhvr>
                                          <p:to>
                                            <p:strVal val="visible"/>
                                          </p:to>
                                        </p:set>
                                        <p:anim calcmode="lin" valueType="num" p14:bounceEnd="40000">
                                          <p:cBhvr additive="base">
                                            <p:cTn id="14" dur="10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14:presetBounceEnd="26000">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14:bounceEnd="26000">
                                          <p:cBhvr additive="base">
                                            <p:cTn id="18" dur="1000" fill="hold"/>
                                            <p:tgtEl>
                                              <p:spTgt spid="22"/>
                                            </p:tgtEl>
                                            <p:attrNameLst>
                                              <p:attrName>ppt_x</p:attrName>
                                            </p:attrNameLst>
                                          </p:cBhvr>
                                          <p:tavLst>
                                            <p:tav tm="0">
                                              <p:val>
                                                <p:strVal val="#ppt_x"/>
                                              </p:val>
                                            </p:tav>
                                            <p:tav tm="100000">
                                              <p:val>
                                                <p:strVal val="#ppt_x"/>
                                              </p:val>
                                            </p:tav>
                                          </p:tavLst>
                                        </p:anim>
                                        <p:anim calcmode="lin" valueType="num" p14:bounceEnd="26000">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14:presetBounceEnd="26000">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14:bounceEnd="26000">
                                          <p:cBhvr additive="base">
                                            <p:cTn id="22" dur="1000" fill="hold"/>
                                            <p:tgtEl>
                                              <p:spTgt spid="16"/>
                                            </p:tgtEl>
                                            <p:attrNameLst>
                                              <p:attrName>ppt_x</p:attrName>
                                            </p:attrNameLst>
                                          </p:cBhvr>
                                          <p:tavLst>
                                            <p:tav tm="0">
                                              <p:val>
                                                <p:strVal val="1+#ppt_w/2"/>
                                              </p:val>
                                            </p:tav>
                                            <p:tav tm="100000">
                                              <p:val>
                                                <p:strVal val="#ppt_x"/>
                                              </p:val>
                                            </p:tav>
                                          </p:tavLst>
                                        </p:anim>
                                        <p:anim calcmode="lin" valueType="num" p14:bounceEnd="26000">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 calcmode="lin" valueType="num">
                                          <p:cBhvr>
                                            <p:cTn id="2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1000"/>
                                </p:stCondLst>
                                <p:childTnLst>
                                  <p:par>
                                    <p:cTn id="36" presetID="2" presetClass="entr" presetSubtype="8" fill="hold" grpId="0" nodeType="afterEffect" p14:presetBounceEnd="40000">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14:bounceEnd="40000">
                                          <p:cBhvr additive="base">
                                            <p:cTn id="38" dur="5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2000"/>
                                </p:stCondLst>
                                <p:childTnLst>
                                  <p:par>
                                    <p:cTn id="45" presetID="2" presetClass="entr" presetSubtype="8" fill="hold" grpId="0" nodeType="afterEffect" p14:presetBounceEnd="40000">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14:bounceEnd="40000">
                                          <p:cBhvr additive="base">
                                            <p:cTn id="47" dur="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3000"/>
                                </p:stCondLst>
                                <p:childTnLst>
                                  <p:par>
                                    <p:cTn id="54" presetID="2" presetClass="entr" presetSubtype="8" fill="hold" grpId="0" nodeType="afterEffect" p14:presetBounceEnd="40000">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14:bounceEnd="40000">
                                          <p:cBhvr additive="base">
                                            <p:cTn id="56" dur="5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animBg="1"/>
          <p:bldP spid="11" grpId="0" animBg="1"/>
          <p:bldP spid="12" grpId="0" animBg="1"/>
          <p:bldP spid="15" grpId="0"/>
          <p:bldP spid="22" grpId="0"/>
          <p:bldP spid="24"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750"/>
                                            <p:tgtEl>
                                              <p:spTgt spid="3"/>
                                            </p:tgtEl>
                                          </p:cBhvr>
                                        </p:animEffect>
                                      </p:childTnLst>
                                    </p:cTn>
                                  </p:par>
                                  <p:par>
                                    <p:cTn id="8" presetID="2" presetClass="entr" presetSubtype="1"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 calcmode="lin" valueType="num">
                                          <p:cBhvr additive="base">
                                            <p:cTn id="10" dur="750" fill="hold"/>
                                            <p:tgtEl>
                                              <p:spTgt spid="24"/>
                                            </p:tgtEl>
                                            <p:attrNameLst>
                                              <p:attrName>ppt_x</p:attrName>
                                            </p:attrNameLst>
                                          </p:cBhvr>
                                          <p:tavLst>
                                            <p:tav tm="0">
                                              <p:val>
                                                <p:strVal val="#ppt_x"/>
                                              </p:val>
                                            </p:tav>
                                            <p:tav tm="100000">
                                              <p:val>
                                                <p:strVal val="#ppt_x"/>
                                              </p:val>
                                            </p:tav>
                                          </p:tavLst>
                                        </p:anim>
                                        <p:anim calcmode="lin" valueType="num">
                                          <p:cBhvr additive="base">
                                            <p:cTn id="11" dur="750" fill="hold"/>
                                            <p:tgtEl>
                                              <p:spTgt spid="24"/>
                                            </p:tgtEl>
                                            <p:attrNameLst>
                                              <p:attrName>ppt_y</p:attrName>
                                            </p:attrNameLst>
                                          </p:cBhvr>
                                          <p:tavLst>
                                            <p:tav tm="0">
                                              <p:val>
                                                <p:strVal val="0-#ppt_h/2"/>
                                              </p:val>
                                            </p:tav>
                                            <p:tav tm="100000">
                                              <p:val>
                                                <p:strVal val="#ppt_y"/>
                                              </p:val>
                                            </p:tav>
                                          </p:tavLst>
                                        </p:anim>
                                      </p:childTnLst>
                                    </p:cTn>
                                  </p:par>
                                  <p:par>
                                    <p:cTn id="12" presetID="2" presetClass="entr" presetSubtype="8" fill="hold" grpId="0" nodeType="withEffect">
                                      <p:stCondLst>
                                        <p:cond delay="25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0-#ppt_w/2"/>
                                              </p:val>
                                            </p:tav>
                                            <p:tav tm="100000">
                                              <p:val>
                                                <p:strVal val="#ppt_x"/>
                                              </p:val>
                                            </p:tav>
                                          </p:tavLst>
                                        </p:anim>
                                        <p:anim calcmode="lin" valueType="num">
                                          <p:cBhvr additive="base">
                                            <p:cTn id="15" dur="1000" fill="hold"/>
                                            <p:tgtEl>
                                              <p:spTgt spid="5"/>
                                            </p:tgtEl>
                                            <p:attrNameLst>
                                              <p:attrName>ppt_y</p:attrName>
                                            </p:attrNameLst>
                                          </p:cBhvr>
                                          <p:tavLst>
                                            <p:tav tm="0">
                                              <p:val>
                                                <p:strVal val="#ppt_y"/>
                                              </p:val>
                                            </p:tav>
                                            <p:tav tm="100000">
                                              <p:val>
                                                <p:strVal val="#ppt_y"/>
                                              </p:val>
                                            </p:tav>
                                          </p:tavLst>
                                        </p:anim>
                                      </p:childTnLst>
                                    </p:cTn>
                                  </p:par>
                                  <p:par>
                                    <p:cTn id="16" presetID="2" presetClass="entr" presetSubtype="4" fill="hold" grpId="0" nodeType="withEffect">
                                      <p:stCondLst>
                                        <p:cond delay="50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1000" fill="hold"/>
                                            <p:tgtEl>
                                              <p:spTgt spid="22"/>
                                            </p:tgtEl>
                                            <p:attrNameLst>
                                              <p:attrName>ppt_x</p:attrName>
                                            </p:attrNameLst>
                                          </p:cBhvr>
                                          <p:tavLst>
                                            <p:tav tm="0">
                                              <p:val>
                                                <p:strVal val="#ppt_x"/>
                                              </p:val>
                                            </p:tav>
                                            <p:tav tm="100000">
                                              <p:val>
                                                <p:strVal val="#ppt_x"/>
                                              </p:val>
                                            </p:tav>
                                          </p:tavLst>
                                        </p:anim>
                                        <p:anim calcmode="lin" valueType="num">
                                          <p:cBhvr additive="base">
                                            <p:cTn id="19" dur="1000" fill="hold"/>
                                            <p:tgtEl>
                                              <p:spTgt spid="22"/>
                                            </p:tgtEl>
                                            <p:attrNameLst>
                                              <p:attrName>ppt_y</p:attrName>
                                            </p:attrNameLst>
                                          </p:cBhvr>
                                          <p:tavLst>
                                            <p:tav tm="0">
                                              <p:val>
                                                <p:strVal val="1+#ppt_h/2"/>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1000" fill="hold"/>
                                            <p:tgtEl>
                                              <p:spTgt spid="16"/>
                                            </p:tgtEl>
                                            <p:attrNameLst>
                                              <p:attrName>ppt_x</p:attrName>
                                            </p:attrNameLst>
                                          </p:cBhvr>
                                          <p:tavLst>
                                            <p:tav tm="0">
                                              <p:val>
                                                <p:strVal val="1+#ppt_w/2"/>
                                              </p:val>
                                            </p:tav>
                                            <p:tav tm="100000">
                                              <p:val>
                                                <p:strVal val="#ppt_x"/>
                                              </p:val>
                                            </p:tav>
                                          </p:tavLst>
                                        </p:anim>
                                        <p:anim calcmode="lin" valueType="num">
                                          <p:cBhvr additive="base">
                                            <p:cTn id="23" dur="10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 calcmode="lin" valueType="num">
                                          <p:cBhvr>
                                            <p:cTn id="2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1000"/>
                                </p:stCondLst>
                                <p:childTnLst>
                                  <p:par>
                                    <p:cTn id="36" presetID="2" presetClass="entr" presetSubtype="8"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0-#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2000"/>
                                </p:stCondLst>
                                <p:childTnLst>
                                  <p:par>
                                    <p:cTn id="45" presetID="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0-#ppt_w/2"/>
                                              </p:val>
                                            </p:tav>
                                            <p:tav tm="100000">
                                              <p:val>
                                                <p:strVal val="#ppt_x"/>
                                              </p:val>
                                            </p:tav>
                                          </p:tavLst>
                                        </p:anim>
                                        <p:anim calcmode="lin" valueType="num">
                                          <p:cBhvr additive="base">
                                            <p:cTn id="48" dur="500" fill="hold"/>
                                            <p:tgtEl>
                                              <p:spTgt spid="12"/>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500"/>
                                            <p:tgtEl>
                                              <p:spTgt spid="8"/>
                                            </p:tgtEl>
                                          </p:cBhvr>
                                        </p:animEffect>
                                      </p:childTnLst>
                                    </p:cTn>
                                  </p:par>
                                </p:childTnLst>
                              </p:cTn>
                            </p:par>
                            <p:par>
                              <p:cTn id="53" fill="hold">
                                <p:stCondLst>
                                  <p:cond delay="3000"/>
                                </p:stCondLst>
                                <p:childTnLst>
                                  <p:par>
                                    <p:cTn id="54" presetID="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0-#ppt_w/2"/>
                                              </p:val>
                                            </p:tav>
                                            <p:tav tm="100000">
                                              <p:val>
                                                <p:strVal val="#ppt_x"/>
                                              </p:val>
                                            </p:tav>
                                          </p:tavLst>
                                        </p:anim>
                                        <p:anim calcmode="lin" valueType="num">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animBg="1"/>
          <p:bldP spid="11" grpId="0" animBg="1"/>
          <p:bldP spid="12" grpId="0" animBg="1"/>
          <p:bldP spid="15" grpId="0"/>
          <p:bldP spid="22" grpId="0"/>
          <p:bldP spid="24"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053652"/>
            <a:ext cx="12192000" cy="4182256"/>
          </a:xfrm>
          <a:prstGeom prst="rect">
            <a:avLst/>
          </a:pr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8"/>
          <p:cNvSpPr txBox="1"/>
          <p:nvPr/>
        </p:nvSpPr>
        <p:spPr>
          <a:xfrm>
            <a:off x="4602642" y="2648589"/>
            <a:ext cx="5455757" cy="3323987"/>
          </a:xfrm>
          <a:prstGeom prst="rect">
            <a:avLst/>
          </a:prstGeom>
          <a:noFill/>
        </p:spPr>
        <p:txBody>
          <a:bodyPr wrap="square" rtlCol="0">
            <a:spAutoFit/>
          </a:bodyPr>
          <a:lstStyle/>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学历：</a:t>
            </a:r>
            <a:r>
              <a:rPr lang="zh-CN" altLang="en-US" sz="1400" dirty="0">
                <a:solidFill>
                  <a:schemeClr val="bg1"/>
                </a:solidFill>
                <a:latin typeface="微软雅黑" panose="020B0503020204020204" pitchFamily="34" charset="-122"/>
                <a:ea typeface="微软雅黑" panose="020B0503020204020204" pitchFamily="34" charset="-122"/>
              </a:rPr>
              <a:t>北京大学本科学历</a:t>
            </a:r>
            <a:endParaRPr lang="zh-CN" altLang="en-US" sz="14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专业：</a:t>
            </a:r>
            <a:r>
              <a:rPr lang="zh-CN" altLang="en-US" sz="1400" dirty="0">
                <a:solidFill>
                  <a:schemeClr val="bg1"/>
                </a:solidFill>
                <a:latin typeface="微软雅黑" panose="020B0503020204020204" pitchFamily="34" charset="-122"/>
                <a:ea typeface="微软雅黑" panose="020B0503020204020204" pitchFamily="34" charset="-122"/>
              </a:rPr>
              <a:t>行政管理</a:t>
            </a:r>
            <a:endParaRPr lang="zh-CN" altLang="en-US" sz="14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籍贯：</a:t>
            </a:r>
            <a:r>
              <a:rPr lang="zh-CN" altLang="en-US" sz="1400" dirty="0">
                <a:solidFill>
                  <a:schemeClr val="bg1"/>
                </a:solidFill>
                <a:latin typeface="微软雅黑" panose="020B0503020204020204" pitchFamily="34" charset="-122"/>
                <a:ea typeface="微软雅黑" panose="020B0503020204020204" pitchFamily="34" charset="-122"/>
              </a:rPr>
              <a:t>上海</a:t>
            </a:r>
            <a:endParaRPr lang="zh-CN" altLang="en-US" sz="14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出生年月：</a:t>
            </a:r>
            <a:r>
              <a:rPr lang="en-US" altLang="zh-CN" sz="1400" dirty="0">
                <a:solidFill>
                  <a:schemeClr val="bg1"/>
                </a:solidFill>
                <a:latin typeface="微软雅黑" panose="020B0503020204020204" pitchFamily="34" charset="-122"/>
                <a:ea typeface="微软雅黑" panose="020B0503020204020204" pitchFamily="34" charset="-122"/>
              </a:rPr>
              <a:t>1980</a:t>
            </a:r>
            <a:r>
              <a:rPr lang="zh-CN" altLang="en-US" sz="1400" dirty="0">
                <a:solidFill>
                  <a:schemeClr val="bg1"/>
                </a:solidFill>
                <a:latin typeface="微软雅黑" panose="020B0503020204020204" pitchFamily="34" charset="-122"/>
                <a:ea typeface="微软雅黑" panose="020B0503020204020204" pitchFamily="34" charset="-122"/>
              </a:rPr>
              <a:t>年</a:t>
            </a:r>
            <a:r>
              <a:rPr lang="en-US" altLang="zh-CN" sz="1400" dirty="0">
                <a:solidFill>
                  <a:schemeClr val="bg1"/>
                </a:solidFill>
                <a:latin typeface="微软雅黑" panose="020B0503020204020204" pitchFamily="34" charset="-122"/>
                <a:ea typeface="微软雅黑" panose="020B0503020204020204" pitchFamily="34" charset="-122"/>
              </a:rPr>
              <a:t>9</a:t>
            </a:r>
            <a:r>
              <a:rPr lang="zh-CN" altLang="en-US" sz="1400" dirty="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政治面貌</a:t>
            </a:r>
            <a:r>
              <a:rPr lang="zh-CN" altLang="en-US" sz="1400" b="1" dirty="0" smtClean="0">
                <a:solidFill>
                  <a:schemeClr val="bg1"/>
                </a:solidFill>
                <a:latin typeface="微软雅黑" panose="020B0503020204020204" pitchFamily="34" charset="-122"/>
                <a:ea typeface="微软雅黑" panose="020B0503020204020204" pitchFamily="34" charset="-122"/>
              </a:rPr>
              <a:t>：</a:t>
            </a:r>
            <a:r>
              <a:rPr lang="zh-CN" altLang="en-US" sz="1400" dirty="0" smtClean="0">
                <a:solidFill>
                  <a:schemeClr val="bg1"/>
                </a:solidFill>
                <a:latin typeface="微软雅黑" panose="020B0503020204020204" pitchFamily="34" charset="-122"/>
                <a:ea typeface="微软雅黑" panose="020B0503020204020204" pitchFamily="34" charset="-122"/>
              </a:rPr>
              <a:t>中共党员</a:t>
            </a:r>
            <a:endParaRPr lang="zh-CN" altLang="en-US" sz="14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所持有证书：</a:t>
            </a:r>
            <a:r>
              <a:rPr lang="zh-CN" altLang="en-US" sz="1400" dirty="0">
                <a:solidFill>
                  <a:schemeClr val="bg1"/>
                </a:solidFill>
                <a:latin typeface="微软雅黑" panose="020B0503020204020204" pitchFamily="34" charset="-122"/>
                <a:ea typeface="微软雅黑" panose="020B0503020204020204" pitchFamily="34" charset="-122"/>
              </a:rPr>
              <a:t>列举证书名称</a:t>
            </a:r>
            <a:endParaRPr lang="zh-CN" altLang="en-US" sz="14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自我评价：</a:t>
            </a:r>
            <a:r>
              <a:rPr lang="zh-CN" altLang="en-US" sz="1400" dirty="0">
                <a:solidFill>
                  <a:schemeClr val="bg1"/>
                </a:solidFill>
                <a:latin typeface="微软雅黑" panose="020B0503020204020204" pitchFamily="34" charset="-122"/>
                <a:ea typeface="微软雅黑" panose="020B0503020204020204" pitchFamily="34" charset="-122"/>
              </a:rPr>
              <a:t>在公司工作近十年了，我认真工作，积累了一定的工作经验的同时也对公司的营运非常了解。在领导和同事的关心帮助下出色地</a:t>
            </a:r>
            <a:r>
              <a:rPr lang="zh-CN" altLang="en-US" sz="1400" dirty="0" smtClean="0">
                <a:solidFill>
                  <a:schemeClr val="bg1"/>
                </a:solidFill>
                <a:latin typeface="微软雅黑" panose="020B0503020204020204" pitchFamily="34" charset="-122"/>
                <a:ea typeface="微软雅黑" panose="020B0503020204020204" pitchFamily="34" charset="-122"/>
              </a:rPr>
              <a:t>完成公司下达的各项</a:t>
            </a:r>
            <a:r>
              <a:rPr lang="zh-CN" altLang="en-US" sz="1400" dirty="0">
                <a:solidFill>
                  <a:schemeClr val="bg1"/>
                </a:solidFill>
                <a:latin typeface="微软雅黑" panose="020B0503020204020204" pitchFamily="34" charset="-122"/>
                <a:ea typeface="微软雅黑" panose="020B0503020204020204" pitchFamily="34" charset="-122"/>
              </a:rPr>
              <a:t>工作。我擅长行政管理工作，项目管理，文案</a:t>
            </a:r>
            <a:r>
              <a:rPr lang="zh-CN" altLang="en-US" sz="1400" dirty="0" smtClean="0">
                <a:solidFill>
                  <a:schemeClr val="bg1"/>
                </a:solidFill>
                <a:latin typeface="微软雅黑" panose="020B0503020204020204" pitchFamily="34" charset="-122"/>
                <a:ea typeface="微软雅黑" panose="020B0503020204020204" pitchFamily="34" charset="-122"/>
              </a:rPr>
              <a:t>编制等。</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7" name="TextBox 13"/>
          <p:cNvSpPr txBox="1"/>
          <p:nvPr/>
        </p:nvSpPr>
        <p:spPr>
          <a:xfrm>
            <a:off x="1659599" y="5187372"/>
            <a:ext cx="1854206" cy="477054"/>
          </a:xfrm>
          <a:prstGeom prst="rect">
            <a:avLst/>
          </a:prstGeom>
          <a:noFill/>
        </p:spPr>
        <p:txBody>
          <a:bodyPr wrap="square" rtlCol="0">
            <a:spAutoFit/>
          </a:bodyPr>
          <a:lstStyle/>
          <a:p>
            <a:pPr algn="ctr"/>
            <a:r>
              <a:rPr lang="zh-CN" altLang="en-US" sz="2500" b="1" dirty="0" smtClean="0">
                <a:solidFill>
                  <a:schemeClr val="bg1"/>
                </a:solidFill>
                <a:latin typeface="Adobe 黑体 Std R" panose="020B0400000000000000" pitchFamily="34" charset="-122"/>
                <a:ea typeface="Adobe 黑体 Std R" panose="020B0400000000000000" pitchFamily="34" charset="-122"/>
              </a:rPr>
              <a:t>代用名</a:t>
            </a:r>
            <a:endParaRPr lang="zh-CN" altLang="en-US" sz="2500" b="1" dirty="0">
              <a:solidFill>
                <a:schemeClr val="bg1"/>
              </a:solidFill>
              <a:latin typeface="Adobe 黑体 Std R" panose="020B0400000000000000" pitchFamily="34" charset="-122"/>
              <a:ea typeface="Adobe 黑体 Std R" panose="020B0400000000000000" pitchFamily="34" charset="-122"/>
            </a:endParaRPr>
          </a:p>
        </p:txBody>
      </p:sp>
      <p:sp>
        <p:nvSpPr>
          <p:cNvPr id="18" name="TextBox 14"/>
          <p:cNvSpPr txBox="1"/>
          <p:nvPr/>
        </p:nvSpPr>
        <p:spPr>
          <a:xfrm>
            <a:off x="1746562" y="5630548"/>
            <a:ext cx="1800200" cy="292388"/>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现任职位：培训主管</a:t>
            </a:r>
            <a:endParaRPr lang="zh-CN" altLang="en-US" sz="1300" dirty="0">
              <a:solidFill>
                <a:schemeClr val="bg1"/>
              </a:solidFill>
              <a:latin typeface="微软雅黑" panose="020B0503020204020204" pitchFamily="34" charset="-122"/>
              <a:ea typeface="微软雅黑" panose="020B0503020204020204" pitchFamily="34" charset="-122"/>
            </a:endParaRPr>
          </a:p>
        </p:txBody>
      </p:sp>
      <p:sp>
        <p:nvSpPr>
          <p:cNvPr id="4" name="椭圆 3"/>
          <p:cNvSpPr/>
          <p:nvPr/>
        </p:nvSpPr>
        <p:spPr>
          <a:xfrm>
            <a:off x="1459509" y="2652639"/>
            <a:ext cx="2254386" cy="2254386"/>
          </a:xfrm>
          <a:prstGeom prst="ellipse">
            <a:avLst/>
          </a:prstGeom>
          <a:blipFill dpi="0" rotWithShape="1">
            <a:blip r:embed="rId1" cstate="print">
              <a:extLst>
                <a:ext uri="{28A0092B-C50C-407E-A947-70E740481C1C}">
                  <a14:useLocalDpi xmlns:a14="http://schemas.microsoft.com/office/drawing/2010/main" val="0"/>
                </a:ext>
              </a:extLst>
            </a:blip>
            <a:srcRect/>
            <a:stretch>
              <a:fillRect t="-15218" b="-34782"/>
            </a:stretch>
          </a:blipFill>
          <a:ln w="1143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10824310" y="3664571"/>
            <a:ext cx="350441" cy="350441"/>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66357" y="544115"/>
            <a:ext cx="945318" cy="866982"/>
            <a:chOff x="827849" y="781760"/>
            <a:chExt cx="2346062" cy="2151650"/>
          </a:xfrm>
        </p:grpSpPr>
        <p:sp>
          <p:nvSpPr>
            <p:cNvPr id="19" name="任意多边形 18"/>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1" name="任意多边形 20"/>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2" name="组合 21"/>
            <p:cNvGrpSpPr/>
            <p:nvPr/>
          </p:nvGrpSpPr>
          <p:grpSpPr>
            <a:xfrm>
              <a:off x="828891" y="839449"/>
              <a:ext cx="2345020" cy="2023672"/>
              <a:chOff x="1193811" y="839449"/>
              <a:chExt cx="2345020" cy="2023672"/>
            </a:xfrm>
          </p:grpSpPr>
          <p:sp>
            <p:nvSpPr>
              <p:cNvPr id="23" name="圆角矩形 22"/>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4" name="TextBox 55"/>
              <p:cNvSpPr txBox="1"/>
              <p:nvPr/>
            </p:nvSpPr>
            <p:spPr>
              <a:xfrm>
                <a:off x="1300348" y="884612"/>
                <a:ext cx="2065535" cy="943524"/>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01</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25"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26"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个人简历</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27"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750"/>
                                            <p:tgtEl>
                                              <p:spTgt spid="26"/>
                                            </p:tgtEl>
                                          </p:cBhvr>
                                        </p:animEffect>
                                        <p:anim calcmode="lin" valueType="num">
                                          <p:cBhvr>
                                            <p:cTn id="8" dur="750" fill="hold"/>
                                            <p:tgtEl>
                                              <p:spTgt spid="26"/>
                                            </p:tgtEl>
                                            <p:attrNameLst>
                                              <p:attrName>ppt_x</p:attrName>
                                            </p:attrNameLst>
                                          </p:cBhvr>
                                          <p:tavLst>
                                            <p:tav tm="0">
                                              <p:val>
                                                <p:strVal val="#ppt_x"/>
                                              </p:val>
                                            </p:tav>
                                            <p:tav tm="100000">
                                              <p:val>
                                                <p:strVal val="#ppt_x"/>
                                              </p:val>
                                            </p:tav>
                                          </p:tavLst>
                                        </p:anim>
                                        <p:anim calcmode="lin" valueType="num">
                                          <p:cBhvr>
                                            <p:cTn id="9" dur="750" fill="hold"/>
                                            <p:tgtEl>
                                              <p:spTgt spid="2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750"/>
                                            <p:tgtEl>
                                              <p:spTgt spid="27"/>
                                            </p:tgtEl>
                                          </p:cBhvr>
                                        </p:animEffect>
                                        <p:anim calcmode="lin" valueType="num">
                                          <p:cBhvr>
                                            <p:cTn id="13" dur="750" fill="hold"/>
                                            <p:tgtEl>
                                              <p:spTgt spid="27"/>
                                            </p:tgtEl>
                                            <p:attrNameLst>
                                              <p:attrName>ppt_x</p:attrName>
                                            </p:attrNameLst>
                                          </p:cBhvr>
                                          <p:tavLst>
                                            <p:tav tm="0">
                                              <p:val>
                                                <p:strVal val="#ppt_x"/>
                                              </p:val>
                                            </p:tav>
                                            <p:tav tm="100000">
                                              <p:val>
                                                <p:strVal val="#ppt_x"/>
                                              </p:val>
                                            </p:tav>
                                          </p:tavLst>
                                        </p:anim>
                                        <p:anim calcmode="lin" valueType="num">
                                          <p:cBhvr>
                                            <p:cTn id="14" dur="750" fill="hold"/>
                                            <p:tgtEl>
                                              <p:spTgt spid="27"/>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14:bounceEnd="40000">
                                          <p:cBhvr additive="base">
                                            <p:cTn id="17" dur="1000" fill="hold"/>
                                            <p:tgtEl>
                                              <p:spTgt spid="15"/>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15"/>
                                            </p:tgtEl>
                                            <p:attrNameLst>
                                              <p:attrName>ppt_y</p:attrName>
                                            </p:attrNameLst>
                                          </p:cBhvr>
                                          <p:tavLst>
                                            <p:tav tm="0">
                                              <p:val>
                                                <p:strVal val="#ppt_y"/>
                                              </p:val>
                                            </p:tav>
                                            <p:tav tm="100000">
                                              <p:val>
                                                <p:strVal val="#ppt_y"/>
                                              </p:val>
                                            </p:tav>
                                          </p:tavLst>
                                        </p:anim>
                                      </p:childTnLst>
                                    </p:cTn>
                                  </p:par>
                                  <p:par>
                                    <p:cTn id="19" presetID="16" presetClass="entr" presetSubtype="21" fill="hold" grpId="0" nodeType="withEffect">
                                      <p:stCondLst>
                                        <p:cond delay="75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par>
                                    <p:cTn id="22" presetID="53" presetClass="entr" presetSubtype="16" fill="hold" grpId="0" nodeType="withEffect">
                                      <p:stCondLst>
                                        <p:cond delay="75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par>
                              <p:cTn id="27" fill="hold">
                                <p:stCondLst>
                                  <p:cond delay="1000"/>
                                </p:stCondLst>
                                <p:childTnLst>
                                  <p:par>
                                    <p:cTn id="28" presetID="16" presetClass="entr" presetSubtype="21"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barn(inVertical)">
                                          <p:cBhvr>
                                            <p:cTn id="30" dur="500"/>
                                            <p:tgtEl>
                                              <p:spTgt spid="17"/>
                                            </p:tgtEl>
                                          </p:cBhvr>
                                        </p:animEffect>
                                      </p:childTnLst>
                                    </p:cTn>
                                  </p:par>
                                </p:childTnLst>
                              </p:cTn>
                            </p:par>
                            <p:par>
                              <p:cTn id="31" fill="hold">
                                <p:stCondLst>
                                  <p:cond delay="1500"/>
                                </p:stCondLst>
                                <p:childTnLst>
                                  <p:par>
                                    <p:cTn id="32" presetID="14" presetClass="entr" presetSubtype="1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500"/>
                                            <p:tgtEl>
                                              <p:spTgt spid="18"/>
                                            </p:tgtEl>
                                          </p:cBhvr>
                                        </p:animEffect>
                                      </p:childTnLst>
                                    </p:cTn>
                                  </p:par>
                                </p:childTnLst>
                              </p:cTn>
                            </p:par>
                            <p:par>
                              <p:cTn id="35" fill="hold">
                                <p:stCondLst>
                                  <p:cond delay="2000"/>
                                </p:stCondLst>
                                <p:childTnLst>
                                  <p:par>
                                    <p:cTn id="36" presetID="1" presetClass="entr" presetSubtype="0" fill="hold" grpId="0" nodeType="afterEffect">
                                      <p:stCondLst>
                                        <p:cond delay="0"/>
                                      </p:stCondLst>
                                      <p:iterate type="lt">
                                        <p:tmAbs val="50"/>
                                      </p:iterate>
                                      <p:childTnLst>
                                        <p:set>
                                          <p:cBhvr>
                                            <p:cTn id="37" dur="1" fill="hold">
                                              <p:stCondLst>
                                                <p:cond delay="0"/>
                                              </p:stCondLst>
                                            </p:cTn>
                                            <p:tgtEl>
                                              <p:spTgt spid="16"/>
                                            </p:tgtEl>
                                            <p:attrNameLst>
                                              <p:attrName>style.visibility</p:attrName>
                                            </p:attrNameLst>
                                          </p:cBhvr>
                                          <p:to>
                                            <p:strVal val="visible"/>
                                          </p:to>
                                        </p:set>
                                      </p:childTnLst>
                                    </p:cTn>
                                  </p:par>
                                  <p:par>
                                    <p:cTn id="38" presetID="47"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anim calcmode="lin" valueType="num">
                                          <p:cBhvr>
                                            <p:cTn id="41" dur="1000" fill="hold"/>
                                            <p:tgtEl>
                                              <p:spTgt spid="20"/>
                                            </p:tgtEl>
                                            <p:attrNameLst>
                                              <p:attrName>ppt_x</p:attrName>
                                            </p:attrNameLst>
                                          </p:cBhvr>
                                          <p:tavLst>
                                            <p:tav tm="0">
                                              <p:val>
                                                <p:strVal val="#ppt_x"/>
                                              </p:val>
                                            </p:tav>
                                            <p:tav tm="100000">
                                              <p:val>
                                                <p:strVal val="#ppt_x"/>
                                              </p:val>
                                            </p:tav>
                                          </p:tavLst>
                                        </p:anim>
                                        <p:anim calcmode="lin" valueType="num">
                                          <p:cBhvr>
                                            <p:cTn id="42"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6" grpId="0"/>
          <p:bldP spid="17" grpId="0"/>
          <p:bldP spid="18" grpId="0"/>
          <p:bldP spid="4" grpId="0" animBg="1"/>
          <p:bldP spid="20" grpId="0" animBg="1"/>
          <p:bldP spid="26" grpId="0"/>
          <p:bldP spid="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750"/>
                                            <p:tgtEl>
                                              <p:spTgt spid="26"/>
                                            </p:tgtEl>
                                          </p:cBhvr>
                                        </p:animEffect>
                                        <p:anim calcmode="lin" valueType="num">
                                          <p:cBhvr>
                                            <p:cTn id="8" dur="750" fill="hold"/>
                                            <p:tgtEl>
                                              <p:spTgt spid="26"/>
                                            </p:tgtEl>
                                            <p:attrNameLst>
                                              <p:attrName>ppt_x</p:attrName>
                                            </p:attrNameLst>
                                          </p:cBhvr>
                                          <p:tavLst>
                                            <p:tav tm="0">
                                              <p:val>
                                                <p:strVal val="#ppt_x"/>
                                              </p:val>
                                            </p:tav>
                                            <p:tav tm="100000">
                                              <p:val>
                                                <p:strVal val="#ppt_x"/>
                                              </p:val>
                                            </p:tav>
                                          </p:tavLst>
                                        </p:anim>
                                        <p:anim calcmode="lin" valueType="num">
                                          <p:cBhvr>
                                            <p:cTn id="9" dur="750" fill="hold"/>
                                            <p:tgtEl>
                                              <p:spTgt spid="2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750"/>
                                            <p:tgtEl>
                                              <p:spTgt spid="27"/>
                                            </p:tgtEl>
                                          </p:cBhvr>
                                        </p:animEffect>
                                        <p:anim calcmode="lin" valueType="num">
                                          <p:cBhvr>
                                            <p:cTn id="13" dur="750" fill="hold"/>
                                            <p:tgtEl>
                                              <p:spTgt spid="27"/>
                                            </p:tgtEl>
                                            <p:attrNameLst>
                                              <p:attrName>ppt_x</p:attrName>
                                            </p:attrNameLst>
                                          </p:cBhvr>
                                          <p:tavLst>
                                            <p:tav tm="0">
                                              <p:val>
                                                <p:strVal val="#ppt_x"/>
                                              </p:val>
                                            </p:tav>
                                            <p:tav tm="100000">
                                              <p:val>
                                                <p:strVal val="#ppt_x"/>
                                              </p:val>
                                            </p:tav>
                                          </p:tavLst>
                                        </p:anim>
                                        <p:anim calcmode="lin" valueType="num">
                                          <p:cBhvr>
                                            <p:cTn id="14" dur="750" fill="hold"/>
                                            <p:tgtEl>
                                              <p:spTgt spid="27"/>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1000" fill="hold"/>
                                            <p:tgtEl>
                                              <p:spTgt spid="15"/>
                                            </p:tgtEl>
                                            <p:attrNameLst>
                                              <p:attrName>ppt_x</p:attrName>
                                            </p:attrNameLst>
                                          </p:cBhvr>
                                          <p:tavLst>
                                            <p:tav tm="0">
                                              <p:val>
                                                <p:strVal val="0-#ppt_w/2"/>
                                              </p:val>
                                            </p:tav>
                                            <p:tav tm="100000">
                                              <p:val>
                                                <p:strVal val="#ppt_x"/>
                                              </p:val>
                                            </p:tav>
                                          </p:tavLst>
                                        </p:anim>
                                        <p:anim calcmode="lin" valueType="num">
                                          <p:cBhvr additive="base">
                                            <p:cTn id="18" dur="1000" fill="hold"/>
                                            <p:tgtEl>
                                              <p:spTgt spid="15"/>
                                            </p:tgtEl>
                                            <p:attrNameLst>
                                              <p:attrName>ppt_y</p:attrName>
                                            </p:attrNameLst>
                                          </p:cBhvr>
                                          <p:tavLst>
                                            <p:tav tm="0">
                                              <p:val>
                                                <p:strVal val="#ppt_y"/>
                                              </p:val>
                                            </p:tav>
                                            <p:tav tm="100000">
                                              <p:val>
                                                <p:strVal val="#ppt_y"/>
                                              </p:val>
                                            </p:tav>
                                          </p:tavLst>
                                        </p:anim>
                                      </p:childTnLst>
                                    </p:cTn>
                                  </p:par>
                                  <p:par>
                                    <p:cTn id="19" presetID="16" presetClass="entr" presetSubtype="21" fill="hold" grpId="0" nodeType="withEffect">
                                      <p:stCondLst>
                                        <p:cond delay="75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par>
                                    <p:cTn id="22" presetID="53" presetClass="entr" presetSubtype="16" fill="hold" grpId="0" nodeType="withEffect">
                                      <p:stCondLst>
                                        <p:cond delay="75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par>
                              <p:cTn id="27" fill="hold">
                                <p:stCondLst>
                                  <p:cond delay="1000"/>
                                </p:stCondLst>
                                <p:childTnLst>
                                  <p:par>
                                    <p:cTn id="28" presetID="16" presetClass="entr" presetSubtype="21"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barn(inVertical)">
                                          <p:cBhvr>
                                            <p:cTn id="30" dur="500"/>
                                            <p:tgtEl>
                                              <p:spTgt spid="17"/>
                                            </p:tgtEl>
                                          </p:cBhvr>
                                        </p:animEffect>
                                      </p:childTnLst>
                                    </p:cTn>
                                  </p:par>
                                </p:childTnLst>
                              </p:cTn>
                            </p:par>
                            <p:par>
                              <p:cTn id="31" fill="hold">
                                <p:stCondLst>
                                  <p:cond delay="1500"/>
                                </p:stCondLst>
                                <p:childTnLst>
                                  <p:par>
                                    <p:cTn id="32" presetID="14" presetClass="entr" presetSubtype="1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500"/>
                                            <p:tgtEl>
                                              <p:spTgt spid="18"/>
                                            </p:tgtEl>
                                          </p:cBhvr>
                                        </p:animEffect>
                                      </p:childTnLst>
                                    </p:cTn>
                                  </p:par>
                                </p:childTnLst>
                              </p:cTn>
                            </p:par>
                            <p:par>
                              <p:cTn id="35" fill="hold">
                                <p:stCondLst>
                                  <p:cond delay="2000"/>
                                </p:stCondLst>
                                <p:childTnLst>
                                  <p:par>
                                    <p:cTn id="36" presetID="1" presetClass="entr" presetSubtype="0" fill="hold" grpId="0" nodeType="afterEffect">
                                      <p:stCondLst>
                                        <p:cond delay="0"/>
                                      </p:stCondLst>
                                      <p:iterate type="lt">
                                        <p:tmAbs val="50"/>
                                      </p:iterate>
                                      <p:childTnLst>
                                        <p:set>
                                          <p:cBhvr>
                                            <p:cTn id="37" dur="1" fill="hold">
                                              <p:stCondLst>
                                                <p:cond delay="0"/>
                                              </p:stCondLst>
                                            </p:cTn>
                                            <p:tgtEl>
                                              <p:spTgt spid="16"/>
                                            </p:tgtEl>
                                            <p:attrNameLst>
                                              <p:attrName>style.visibility</p:attrName>
                                            </p:attrNameLst>
                                          </p:cBhvr>
                                          <p:to>
                                            <p:strVal val="visible"/>
                                          </p:to>
                                        </p:set>
                                      </p:childTnLst>
                                    </p:cTn>
                                  </p:par>
                                  <p:par>
                                    <p:cTn id="38" presetID="47" presetClass="entr" presetSubtype="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anim calcmode="lin" valueType="num">
                                          <p:cBhvr>
                                            <p:cTn id="41" dur="1000" fill="hold"/>
                                            <p:tgtEl>
                                              <p:spTgt spid="20"/>
                                            </p:tgtEl>
                                            <p:attrNameLst>
                                              <p:attrName>ppt_x</p:attrName>
                                            </p:attrNameLst>
                                          </p:cBhvr>
                                          <p:tavLst>
                                            <p:tav tm="0">
                                              <p:val>
                                                <p:strVal val="#ppt_x"/>
                                              </p:val>
                                            </p:tav>
                                            <p:tav tm="100000">
                                              <p:val>
                                                <p:strVal val="#ppt_x"/>
                                              </p:val>
                                            </p:tav>
                                          </p:tavLst>
                                        </p:anim>
                                        <p:anim calcmode="lin" valueType="num">
                                          <p:cBhvr>
                                            <p:cTn id="42"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6" grpId="0"/>
          <p:bldP spid="17" grpId="0"/>
          <p:bldP spid="18" grpId="0"/>
          <p:bldP spid="4" grpId="0" animBg="1"/>
          <p:bldP spid="20" grpId="0" animBg="1"/>
          <p:bldP spid="26" grpId="0"/>
          <p:bldP spid="27"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32659" y="1873759"/>
            <a:ext cx="3069921" cy="474057"/>
            <a:chOff x="932659" y="1873759"/>
            <a:chExt cx="3069921" cy="474057"/>
          </a:xfrm>
          <a:effectLst>
            <a:outerShdw blurRad="190500" dist="63500" dir="2700000" algn="tl" rotWithShape="0">
              <a:prstClr val="black">
                <a:alpha val="25000"/>
              </a:prstClr>
            </a:outerShdw>
          </a:effectLst>
        </p:grpSpPr>
        <p:sp>
          <p:nvSpPr>
            <p:cNvPr id="31" name="圆角矩形 30"/>
            <p:cNvSpPr/>
            <p:nvPr/>
          </p:nvSpPr>
          <p:spPr>
            <a:xfrm>
              <a:off x="1952260" y="1873759"/>
              <a:ext cx="2050320" cy="474057"/>
            </a:xfrm>
            <a:prstGeom prst="roundRect">
              <a:avLst>
                <a:gd name="adj" fmla="val 50000"/>
              </a:avLst>
            </a:pr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 name="圆角矩形 3"/>
            <p:cNvSpPr/>
            <p:nvPr/>
          </p:nvSpPr>
          <p:spPr>
            <a:xfrm>
              <a:off x="932659" y="1873759"/>
              <a:ext cx="2050320" cy="474057"/>
            </a:xfrm>
            <a:prstGeom prst="roundRect">
              <a:avLst>
                <a:gd name="adj" fmla="val 50000"/>
              </a:avLst>
            </a:pr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2" name="任意多边形 31"/>
            <p:cNvSpPr/>
            <p:nvPr/>
          </p:nvSpPr>
          <p:spPr>
            <a:xfrm>
              <a:off x="3299595" y="1977627"/>
              <a:ext cx="304800" cy="304800"/>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TextBox 15"/>
            <p:cNvSpPr txBox="1"/>
            <p:nvPr/>
          </p:nvSpPr>
          <p:spPr>
            <a:xfrm>
              <a:off x="1249525" y="1889045"/>
              <a:ext cx="1476164" cy="400110"/>
            </a:xfrm>
            <a:prstGeom prst="rect">
              <a:avLst/>
            </a:prstGeom>
            <a:noFill/>
          </p:spPr>
          <p:txBody>
            <a:bodyPr wrap="square" rtlCol="0">
              <a:spAutoFit/>
            </a:bodyPr>
            <a:lstStyle/>
            <a:p>
              <a:pPr algn="ctr"/>
              <a:r>
                <a:rPr lang="zh-CN" altLang="en-US" sz="2000" b="1" spc="300" dirty="0" smtClean="0">
                  <a:solidFill>
                    <a:schemeClr val="bg1"/>
                  </a:solidFill>
                  <a:latin typeface="微软雅黑" panose="020B0503020204020204" pitchFamily="34" charset="-122"/>
                  <a:ea typeface="微软雅黑" panose="020B0503020204020204" pitchFamily="34" charset="-122"/>
                </a:rPr>
                <a:t>工作经验</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grpSp>
      <p:cxnSp>
        <p:nvCxnSpPr>
          <p:cNvPr id="6" name="直接连接符 5"/>
          <p:cNvCxnSpPr>
            <a:stCxn id="31" idx="3"/>
          </p:cNvCxnSpPr>
          <p:nvPr/>
        </p:nvCxnSpPr>
        <p:spPr>
          <a:xfrm flipV="1">
            <a:off x="4002580" y="2110787"/>
            <a:ext cx="8189420" cy="1"/>
          </a:xfrm>
          <a:prstGeom prst="line">
            <a:avLst/>
          </a:prstGeom>
          <a:ln w="12700">
            <a:solidFill>
              <a:srgbClr val="FDB219">
                <a:alpha val="30000"/>
              </a:srgbClr>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1582900" y="3150572"/>
            <a:ext cx="3943097" cy="3278477"/>
            <a:chOff x="1158290" y="3230084"/>
            <a:chExt cx="3943097" cy="3278477"/>
          </a:xfrm>
        </p:grpSpPr>
        <p:sp>
          <p:nvSpPr>
            <p:cNvPr id="28" name="TextBox 22"/>
            <p:cNvSpPr txBox="1"/>
            <p:nvPr/>
          </p:nvSpPr>
          <p:spPr>
            <a:xfrm>
              <a:off x="2647459" y="3564759"/>
              <a:ext cx="2134403" cy="369332"/>
            </a:xfrm>
            <a:prstGeom prst="rect">
              <a:avLst/>
            </a:prstGeom>
            <a:noFill/>
          </p:spPr>
          <p:txBody>
            <a:bodyPr wrap="square" rtlCol="0">
              <a:spAutoFit/>
            </a:bodyPr>
            <a:lstStyle/>
            <a:p>
              <a:pPr algn="dist"/>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某某网络科技公司</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23"/>
            <p:cNvSpPr txBox="1"/>
            <p:nvPr/>
          </p:nvSpPr>
          <p:spPr>
            <a:xfrm>
              <a:off x="2647460" y="3936347"/>
              <a:ext cx="2453927" cy="307777"/>
            </a:xfrm>
            <a:prstGeom prst="rect">
              <a:avLst/>
            </a:prstGeom>
            <a:noFill/>
          </p:spPr>
          <p:txBody>
            <a:bodyPr wrap="square" rtlCol="0">
              <a:spAutoFit/>
            </a:bodyPr>
            <a:lstStyle/>
            <a:p>
              <a:r>
                <a:rPr lang="zh-CN" altLang="en-US" sz="1400" dirty="0" smtClean="0">
                  <a:solidFill>
                    <a:srgbClr val="B72B2A"/>
                  </a:solidFill>
                  <a:latin typeface="微软雅黑" panose="020B0503020204020204" pitchFamily="34" charset="-122"/>
                  <a:ea typeface="微软雅黑" panose="020B0503020204020204" pitchFamily="34" charset="-122"/>
                </a:rPr>
                <a:t>职位：市场部经理</a:t>
              </a:r>
              <a:endParaRPr lang="zh-CN" altLang="en-US" sz="1400" dirty="0">
                <a:solidFill>
                  <a:srgbClr val="B72B2A"/>
                </a:solidFill>
                <a:latin typeface="微软雅黑" panose="020B0503020204020204" pitchFamily="34" charset="-122"/>
                <a:ea typeface="微软雅黑" panose="020B0503020204020204" pitchFamily="34" charset="-122"/>
              </a:endParaRPr>
            </a:p>
          </p:txBody>
        </p:sp>
        <p:sp>
          <p:nvSpPr>
            <p:cNvPr id="30" name="TextBox 24"/>
            <p:cNvSpPr txBox="1"/>
            <p:nvPr/>
          </p:nvSpPr>
          <p:spPr>
            <a:xfrm>
              <a:off x="1173279" y="5262066"/>
              <a:ext cx="3765239" cy="1246495"/>
            </a:xfrm>
            <a:prstGeom prst="rect">
              <a:avLst/>
            </a:prstGeom>
            <a:noFill/>
          </p:spPr>
          <p:txBody>
            <a:bodyPr wrap="square" rtlCol="0">
              <a:spAutoFit/>
            </a:bodyPr>
            <a:lstStyle/>
            <a:p>
              <a:pPr>
                <a:lnSpc>
                  <a:spcPct val="125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列举工作的主要内容及成绩列举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工作的主要内容及成绩列举</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工作</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主要内容及成绩列举工作的主要内容及成绩列举工作的主要内容及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5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椭圆 6"/>
            <p:cNvSpPr/>
            <p:nvPr/>
          </p:nvSpPr>
          <p:spPr>
            <a:xfrm>
              <a:off x="1250533" y="3230084"/>
              <a:ext cx="1216249" cy="1216249"/>
            </a:xfrm>
            <a:prstGeom prst="ellipse">
              <a:avLst/>
            </a:prstGeom>
            <a:blipFill dpi="0" rotWithShape="1">
              <a:blip r:embed="rId1" cstate="print">
                <a:extLst>
                  <a:ext uri="{28A0092B-C50C-407E-A947-70E740481C1C}">
                    <a14:useLocalDpi xmlns:a14="http://schemas.microsoft.com/office/drawing/2010/main" val="0"/>
                  </a:ext>
                </a:extLst>
              </a:blip>
              <a:srcRect/>
              <a:stretch>
                <a:fillRect l="-25000" r="-25000"/>
              </a:stretch>
            </a:blipFill>
            <a:ln w="28575">
              <a:solidFill>
                <a:srgbClr val="FDB219"/>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3" name="TextBox 23"/>
            <p:cNvSpPr txBox="1"/>
            <p:nvPr/>
          </p:nvSpPr>
          <p:spPr>
            <a:xfrm>
              <a:off x="1173280" y="4667680"/>
              <a:ext cx="2453927" cy="307777"/>
            </a:xfrm>
            <a:prstGeom prst="rect">
              <a:avLst/>
            </a:prstGeom>
            <a:noFill/>
          </p:spPr>
          <p:txBody>
            <a:bodyPr wrap="square" rtlCol="0">
              <a:spAutoFit/>
            </a:body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2020</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—2011</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TextBox 23"/>
            <p:cNvSpPr txBox="1"/>
            <p:nvPr/>
          </p:nvSpPr>
          <p:spPr>
            <a:xfrm>
              <a:off x="1158290" y="4984269"/>
              <a:ext cx="2453927" cy="307777"/>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工作内容：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6838345" y="3150572"/>
            <a:ext cx="3943097" cy="3278477"/>
            <a:chOff x="1158290" y="3230084"/>
            <a:chExt cx="3943097" cy="3278477"/>
          </a:xfrm>
        </p:grpSpPr>
        <p:sp>
          <p:nvSpPr>
            <p:cNvPr id="37" name="TextBox 22"/>
            <p:cNvSpPr txBox="1"/>
            <p:nvPr/>
          </p:nvSpPr>
          <p:spPr>
            <a:xfrm>
              <a:off x="2647459" y="3564759"/>
              <a:ext cx="2134403" cy="369332"/>
            </a:xfrm>
            <a:prstGeom prst="rect">
              <a:avLst/>
            </a:prstGeom>
            <a:noFill/>
          </p:spPr>
          <p:txBody>
            <a:bodyPr wrap="square" rtlCol="0">
              <a:spAutoFit/>
            </a:bodyPr>
            <a:lstStyle/>
            <a:p>
              <a:pPr algn="dist"/>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某某网络科技公司</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TextBox 23"/>
            <p:cNvSpPr txBox="1"/>
            <p:nvPr/>
          </p:nvSpPr>
          <p:spPr>
            <a:xfrm>
              <a:off x="2647460" y="3936347"/>
              <a:ext cx="2453927" cy="307777"/>
            </a:xfrm>
            <a:prstGeom prst="rect">
              <a:avLst/>
            </a:prstGeom>
            <a:noFill/>
          </p:spPr>
          <p:txBody>
            <a:bodyPr wrap="square" rtlCol="0">
              <a:spAutoFit/>
            </a:bodyPr>
            <a:lstStyle/>
            <a:p>
              <a:r>
                <a:rPr lang="zh-CN" altLang="en-US" sz="1400" dirty="0" smtClean="0">
                  <a:solidFill>
                    <a:srgbClr val="B72B2A"/>
                  </a:solidFill>
                  <a:latin typeface="微软雅黑" panose="020B0503020204020204" pitchFamily="34" charset="-122"/>
                  <a:ea typeface="微软雅黑" panose="020B0503020204020204" pitchFamily="34" charset="-122"/>
                </a:rPr>
                <a:t>职位：市场部经理</a:t>
              </a:r>
              <a:endParaRPr lang="zh-CN" altLang="en-US" sz="1400" dirty="0">
                <a:solidFill>
                  <a:srgbClr val="B72B2A"/>
                </a:solidFill>
                <a:latin typeface="微软雅黑" panose="020B0503020204020204" pitchFamily="34" charset="-122"/>
                <a:ea typeface="微软雅黑" panose="020B0503020204020204" pitchFamily="34" charset="-122"/>
              </a:endParaRPr>
            </a:p>
          </p:txBody>
        </p:sp>
        <p:sp>
          <p:nvSpPr>
            <p:cNvPr id="39" name="TextBox 24"/>
            <p:cNvSpPr txBox="1"/>
            <p:nvPr/>
          </p:nvSpPr>
          <p:spPr>
            <a:xfrm>
              <a:off x="1173279" y="5262066"/>
              <a:ext cx="3765239" cy="1246495"/>
            </a:xfrm>
            <a:prstGeom prst="rect">
              <a:avLst/>
            </a:prstGeom>
            <a:noFill/>
          </p:spPr>
          <p:txBody>
            <a:bodyPr wrap="square" rtlCol="0">
              <a:spAutoFit/>
            </a:bodyPr>
            <a:lstStyle/>
            <a:p>
              <a:pPr>
                <a:lnSpc>
                  <a:spcPct val="125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列举工作的主要内容及成绩列举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工作的主要内容及成绩列举</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工作</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主要内容及成绩列举工作的主要内容及成绩列举工作的主要内容及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5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椭圆 39"/>
            <p:cNvSpPr/>
            <p:nvPr/>
          </p:nvSpPr>
          <p:spPr>
            <a:xfrm>
              <a:off x="1250533" y="3230084"/>
              <a:ext cx="1216249" cy="1216249"/>
            </a:xfrm>
            <a:prstGeom prst="ellipse">
              <a:avLst/>
            </a:prstGeom>
            <a:blipFill dpi="0" rotWithShape="1">
              <a:blip r:embed="rId2" cstate="print">
                <a:extLst>
                  <a:ext uri="{28A0092B-C50C-407E-A947-70E740481C1C}">
                    <a14:useLocalDpi xmlns:a14="http://schemas.microsoft.com/office/drawing/2010/main" val="0"/>
                  </a:ext>
                </a:extLst>
              </a:blip>
              <a:srcRect/>
              <a:stretch>
                <a:fillRect l="-25000" r="-25000"/>
              </a:stretch>
            </a:blipFill>
            <a:ln w="28575">
              <a:solidFill>
                <a:srgbClr val="FDB219"/>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TextBox 23"/>
            <p:cNvSpPr txBox="1"/>
            <p:nvPr/>
          </p:nvSpPr>
          <p:spPr>
            <a:xfrm>
              <a:off x="1173280" y="4667680"/>
              <a:ext cx="2453927" cy="307777"/>
            </a:xfrm>
            <a:prstGeom prst="rect">
              <a:avLst/>
            </a:prstGeom>
            <a:noFill/>
          </p:spPr>
          <p:txBody>
            <a:bodyPr wrap="square" rtlCol="0">
              <a:spAutoFit/>
            </a:body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2020</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—2011</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TextBox 23"/>
            <p:cNvSpPr txBox="1"/>
            <p:nvPr/>
          </p:nvSpPr>
          <p:spPr>
            <a:xfrm>
              <a:off x="1158290" y="4984269"/>
              <a:ext cx="2453927" cy="307777"/>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工作内容：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3" name="椭圆 42"/>
          <p:cNvSpPr/>
          <p:nvPr/>
        </p:nvSpPr>
        <p:spPr>
          <a:xfrm>
            <a:off x="6086007" y="2049877"/>
            <a:ext cx="139047" cy="139047"/>
          </a:xfrm>
          <a:prstGeom prst="ellipse">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4" name="椭圆 43"/>
          <p:cNvSpPr/>
          <p:nvPr/>
        </p:nvSpPr>
        <p:spPr>
          <a:xfrm>
            <a:off x="9465076" y="2049877"/>
            <a:ext cx="139047" cy="139047"/>
          </a:xfrm>
          <a:prstGeom prst="ellipse">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45" name="组合 44"/>
          <p:cNvGrpSpPr/>
          <p:nvPr/>
        </p:nvGrpSpPr>
        <p:grpSpPr>
          <a:xfrm>
            <a:off x="566357" y="544115"/>
            <a:ext cx="945318" cy="866982"/>
            <a:chOff x="827849" y="781760"/>
            <a:chExt cx="2346062" cy="2151650"/>
          </a:xfrm>
        </p:grpSpPr>
        <p:sp>
          <p:nvSpPr>
            <p:cNvPr id="46" name="任意多边形 45"/>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7" name="任意多边形 46"/>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48" name="组合 47"/>
            <p:cNvGrpSpPr/>
            <p:nvPr/>
          </p:nvGrpSpPr>
          <p:grpSpPr>
            <a:xfrm>
              <a:off x="828891" y="839449"/>
              <a:ext cx="2345020" cy="2023672"/>
              <a:chOff x="1193811" y="839449"/>
              <a:chExt cx="2345020" cy="2023672"/>
            </a:xfrm>
          </p:grpSpPr>
          <p:sp>
            <p:nvSpPr>
              <p:cNvPr id="49" name="圆角矩形 48"/>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0" name="TextBox 55"/>
              <p:cNvSpPr txBox="1"/>
              <p:nvPr/>
            </p:nvSpPr>
            <p:spPr>
              <a:xfrm>
                <a:off x="1300348" y="884612"/>
                <a:ext cx="2065535" cy="943524"/>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01</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51"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52"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smtClean="0">
                <a:solidFill>
                  <a:schemeClr val="bg1"/>
                </a:solidFill>
                <a:latin typeface="Aparajita" panose="020B0604020202020204" pitchFamily="34" charset="0"/>
                <a:ea typeface="微软雅黑" panose="020B0503020204020204" pitchFamily="34" charset="-122"/>
                <a:cs typeface="Aparajita" panose="020B0604020202020204" pitchFamily="34" charset="0"/>
              </a:rPr>
              <a:t>岗位经历</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53"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750"/>
                                            <p:tgtEl>
                                              <p:spTgt spid="52"/>
                                            </p:tgtEl>
                                          </p:cBhvr>
                                        </p:animEffect>
                                        <p:anim calcmode="lin" valueType="num">
                                          <p:cBhvr>
                                            <p:cTn id="8" dur="750" fill="hold"/>
                                            <p:tgtEl>
                                              <p:spTgt spid="52"/>
                                            </p:tgtEl>
                                            <p:attrNameLst>
                                              <p:attrName>ppt_x</p:attrName>
                                            </p:attrNameLst>
                                          </p:cBhvr>
                                          <p:tavLst>
                                            <p:tav tm="0">
                                              <p:val>
                                                <p:strVal val="#ppt_x"/>
                                              </p:val>
                                            </p:tav>
                                            <p:tav tm="100000">
                                              <p:val>
                                                <p:strVal val="#ppt_x"/>
                                              </p:val>
                                            </p:tav>
                                          </p:tavLst>
                                        </p:anim>
                                        <p:anim calcmode="lin" valueType="num">
                                          <p:cBhvr>
                                            <p:cTn id="9" dur="750" fill="hold"/>
                                            <p:tgtEl>
                                              <p:spTgt spid="5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750"/>
                                            <p:tgtEl>
                                              <p:spTgt spid="53"/>
                                            </p:tgtEl>
                                          </p:cBhvr>
                                        </p:animEffect>
                                        <p:anim calcmode="lin" valueType="num">
                                          <p:cBhvr>
                                            <p:cTn id="13" dur="750" fill="hold"/>
                                            <p:tgtEl>
                                              <p:spTgt spid="53"/>
                                            </p:tgtEl>
                                            <p:attrNameLst>
                                              <p:attrName>ppt_x</p:attrName>
                                            </p:attrNameLst>
                                          </p:cBhvr>
                                          <p:tavLst>
                                            <p:tav tm="0">
                                              <p:val>
                                                <p:strVal val="#ppt_x"/>
                                              </p:val>
                                            </p:tav>
                                            <p:tav tm="100000">
                                              <p:val>
                                                <p:strVal val="#ppt_x"/>
                                              </p:val>
                                            </p:tav>
                                          </p:tavLst>
                                        </p:anim>
                                        <p:anim calcmode="lin" valueType="num">
                                          <p:cBhvr>
                                            <p:cTn id="14" dur="750" fill="hold"/>
                                            <p:tgtEl>
                                              <p:spTgt spid="53"/>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14:bounceEnd="40000">
                                          <p:cBhvr additive="base">
                                            <p:cTn id="17" dur="1000" fill="hold"/>
                                            <p:tgtEl>
                                              <p:spTgt spid="45"/>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45"/>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ppt_w</p:attrName>
                                            </p:attrNameLst>
                                          </p:cBhvr>
                                          <p:tavLst>
                                            <p:tav tm="0">
                                              <p:val>
                                                <p:fltVal val="0"/>
                                              </p:val>
                                            </p:tav>
                                            <p:tav tm="100000">
                                              <p:val>
                                                <p:strVal val="#ppt_w"/>
                                              </p:val>
                                            </p:tav>
                                          </p:tavLst>
                                        </p:anim>
                                        <p:anim calcmode="lin" valueType="num">
                                          <p:cBhvr>
                                            <p:cTn id="30" dur="500" fill="hold"/>
                                            <p:tgtEl>
                                              <p:spTgt spid="43"/>
                                            </p:tgtEl>
                                            <p:attrNameLst>
                                              <p:attrName>ppt_h</p:attrName>
                                            </p:attrNameLst>
                                          </p:cBhvr>
                                          <p:tavLst>
                                            <p:tav tm="0">
                                              <p:val>
                                                <p:fltVal val="0"/>
                                              </p:val>
                                            </p:tav>
                                            <p:tav tm="100000">
                                              <p:val>
                                                <p:strVal val="#ppt_h"/>
                                              </p:val>
                                            </p:tav>
                                          </p:tavLst>
                                        </p:anim>
                                        <p:animEffect transition="in" filter="fade">
                                          <p:cBhvr>
                                            <p:cTn id="31" dur="500"/>
                                            <p:tgtEl>
                                              <p:spTgt spid="4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fltVal val="0"/>
                                              </p:val>
                                            </p:tav>
                                            <p:tav tm="100000">
                                              <p:val>
                                                <p:strVal val="#ppt_w"/>
                                              </p:val>
                                            </p:tav>
                                          </p:tavLst>
                                        </p:anim>
                                        <p:anim calcmode="lin" valueType="num">
                                          <p:cBhvr>
                                            <p:cTn id="35" dur="500" fill="hold"/>
                                            <p:tgtEl>
                                              <p:spTgt spid="44"/>
                                            </p:tgtEl>
                                            <p:attrNameLst>
                                              <p:attrName>ppt_h</p:attrName>
                                            </p:attrNameLst>
                                          </p:cBhvr>
                                          <p:tavLst>
                                            <p:tav tm="0">
                                              <p:val>
                                                <p:fltVal val="0"/>
                                              </p:val>
                                            </p:tav>
                                            <p:tav tm="100000">
                                              <p:val>
                                                <p:strVal val="#ppt_h"/>
                                              </p:val>
                                            </p:tav>
                                          </p:tavLst>
                                        </p:anim>
                                        <p:animEffect transition="in" filter="fade">
                                          <p:cBhvr>
                                            <p:cTn id="36" dur="500"/>
                                            <p:tgtEl>
                                              <p:spTgt spid="44"/>
                                            </p:tgtEl>
                                          </p:cBhvr>
                                        </p:animEffect>
                                      </p:childTnLst>
                                    </p:cTn>
                                  </p:par>
                                </p:childTnLst>
                              </p:cTn>
                            </p:par>
                            <p:par>
                              <p:cTn id="37" fill="hold">
                                <p:stCondLst>
                                  <p:cond delay="1500"/>
                                </p:stCondLst>
                                <p:childTnLst>
                                  <p:par>
                                    <p:cTn id="38" presetID="2" presetClass="entr" presetSubtype="2"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500" fill="hold"/>
                                            <p:tgtEl>
                                              <p:spTgt spid="35"/>
                                            </p:tgtEl>
                                            <p:attrNameLst>
                                              <p:attrName>ppt_x</p:attrName>
                                            </p:attrNameLst>
                                          </p:cBhvr>
                                          <p:tavLst>
                                            <p:tav tm="0">
                                              <p:val>
                                                <p:strVal val="1+#ppt_w/2"/>
                                              </p:val>
                                            </p:tav>
                                            <p:tav tm="100000">
                                              <p:val>
                                                <p:strVal val="#ppt_x"/>
                                              </p:val>
                                            </p:tav>
                                          </p:tavLst>
                                        </p:anim>
                                        <p:anim calcmode="lin" valueType="num">
                                          <p:cBhvr additive="base">
                                            <p:cTn id="41" dur="500" fill="hold"/>
                                            <p:tgtEl>
                                              <p:spTgt spid="35"/>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2" presetClass="entr" presetSubtype="2"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1+#ppt_w/2"/>
                                              </p:val>
                                            </p:tav>
                                            <p:tav tm="100000">
                                              <p:val>
                                                <p:strVal val="#ppt_x"/>
                                              </p:val>
                                            </p:tav>
                                          </p:tavLst>
                                        </p:anim>
                                        <p:anim calcmode="lin" valueType="num">
                                          <p:cBhvr additive="base">
                                            <p:cTn id="46"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2" grpId="0"/>
          <p:bldP spid="5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750"/>
                                            <p:tgtEl>
                                              <p:spTgt spid="52"/>
                                            </p:tgtEl>
                                          </p:cBhvr>
                                        </p:animEffect>
                                        <p:anim calcmode="lin" valueType="num">
                                          <p:cBhvr>
                                            <p:cTn id="8" dur="750" fill="hold"/>
                                            <p:tgtEl>
                                              <p:spTgt spid="52"/>
                                            </p:tgtEl>
                                            <p:attrNameLst>
                                              <p:attrName>ppt_x</p:attrName>
                                            </p:attrNameLst>
                                          </p:cBhvr>
                                          <p:tavLst>
                                            <p:tav tm="0">
                                              <p:val>
                                                <p:strVal val="#ppt_x"/>
                                              </p:val>
                                            </p:tav>
                                            <p:tav tm="100000">
                                              <p:val>
                                                <p:strVal val="#ppt_x"/>
                                              </p:val>
                                            </p:tav>
                                          </p:tavLst>
                                        </p:anim>
                                        <p:anim calcmode="lin" valueType="num">
                                          <p:cBhvr>
                                            <p:cTn id="9" dur="750" fill="hold"/>
                                            <p:tgtEl>
                                              <p:spTgt spid="5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750"/>
                                            <p:tgtEl>
                                              <p:spTgt spid="53"/>
                                            </p:tgtEl>
                                          </p:cBhvr>
                                        </p:animEffect>
                                        <p:anim calcmode="lin" valueType="num">
                                          <p:cBhvr>
                                            <p:cTn id="13" dur="750" fill="hold"/>
                                            <p:tgtEl>
                                              <p:spTgt spid="53"/>
                                            </p:tgtEl>
                                            <p:attrNameLst>
                                              <p:attrName>ppt_x</p:attrName>
                                            </p:attrNameLst>
                                          </p:cBhvr>
                                          <p:tavLst>
                                            <p:tav tm="0">
                                              <p:val>
                                                <p:strVal val="#ppt_x"/>
                                              </p:val>
                                            </p:tav>
                                            <p:tav tm="100000">
                                              <p:val>
                                                <p:strVal val="#ppt_x"/>
                                              </p:val>
                                            </p:tav>
                                          </p:tavLst>
                                        </p:anim>
                                        <p:anim calcmode="lin" valueType="num">
                                          <p:cBhvr>
                                            <p:cTn id="14" dur="750" fill="hold"/>
                                            <p:tgtEl>
                                              <p:spTgt spid="53"/>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additive="base">
                                            <p:cTn id="17" dur="1000" fill="hold"/>
                                            <p:tgtEl>
                                              <p:spTgt spid="45"/>
                                            </p:tgtEl>
                                            <p:attrNameLst>
                                              <p:attrName>ppt_x</p:attrName>
                                            </p:attrNameLst>
                                          </p:cBhvr>
                                          <p:tavLst>
                                            <p:tav tm="0">
                                              <p:val>
                                                <p:strVal val="0-#ppt_w/2"/>
                                              </p:val>
                                            </p:tav>
                                            <p:tav tm="100000">
                                              <p:val>
                                                <p:strVal val="#ppt_x"/>
                                              </p:val>
                                            </p:tav>
                                          </p:tavLst>
                                        </p:anim>
                                        <p:anim calcmode="lin" valueType="num">
                                          <p:cBhvr additive="base">
                                            <p:cTn id="18" dur="1000" fill="hold"/>
                                            <p:tgtEl>
                                              <p:spTgt spid="45"/>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par>
                                    <p:cTn id="24" presetID="22" presetClass="entr" presetSubtype="8"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ppt_w</p:attrName>
                                            </p:attrNameLst>
                                          </p:cBhvr>
                                          <p:tavLst>
                                            <p:tav tm="0">
                                              <p:val>
                                                <p:fltVal val="0"/>
                                              </p:val>
                                            </p:tav>
                                            <p:tav tm="100000">
                                              <p:val>
                                                <p:strVal val="#ppt_w"/>
                                              </p:val>
                                            </p:tav>
                                          </p:tavLst>
                                        </p:anim>
                                        <p:anim calcmode="lin" valueType="num">
                                          <p:cBhvr>
                                            <p:cTn id="30" dur="500" fill="hold"/>
                                            <p:tgtEl>
                                              <p:spTgt spid="43"/>
                                            </p:tgtEl>
                                            <p:attrNameLst>
                                              <p:attrName>ppt_h</p:attrName>
                                            </p:attrNameLst>
                                          </p:cBhvr>
                                          <p:tavLst>
                                            <p:tav tm="0">
                                              <p:val>
                                                <p:fltVal val="0"/>
                                              </p:val>
                                            </p:tav>
                                            <p:tav tm="100000">
                                              <p:val>
                                                <p:strVal val="#ppt_h"/>
                                              </p:val>
                                            </p:tav>
                                          </p:tavLst>
                                        </p:anim>
                                        <p:animEffect transition="in" filter="fade">
                                          <p:cBhvr>
                                            <p:cTn id="31" dur="500"/>
                                            <p:tgtEl>
                                              <p:spTgt spid="4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fltVal val="0"/>
                                              </p:val>
                                            </p:tav>
                                            <p:tav tm="100000">
                                              <p:val>
                                                <p:strVal val="#ppt_w"/>
                                              </p:val>
                                            </p:tav>
                                          </p:tavLst>
                                        </p:anim>
                                        <p:anim calcmode="lin" valueType="num">
                                          <p:cBhvr>
                                            <p:cTn id="35" dur="500" fill="hold"/>
                                            <p:tgtEl>
                                              <p:spTgt spid="44"/>
                                            </p:tgtEl>
                                            <p:attrNameLst>
                                              <p:attrName>ppt_h</p:attrName>
                                            </p:attrNameLst>
                                          </p:cBhvr>
                                          <p:tavLst>
                                            <p:tav tm="0">
                                              <p:val>
                                                <p:fltVal val="0"/>
                                              </p:val>
                                            </p:tav>
                                            <p:tav tm="100000">
                                              <p:val>
                                                <p:strVal val="#ppt_h"/>
                                              </p:val>
                                            </p:tav>
                                          </p:tavLst>
                                        </p:anim>
                                        <p:animEffect transition="in" filter="fade">
                                          <p:cBhvr>
                                            <p:cTn id="36" dur="500"/>
                                            <p:tgtEl>
                                              <p:spTgt spid="44"/>
                                            </p:tgtEl>
                                          </p:cBhvr>
                                        </p:animEffect>
                                      </p:childTnLst>
                                    </p:cTn>
                                  </p:par>
                                </p:childTnLst>
                              </p:cTn>
                            </p:par>
                            <p:par>
                              <p:cTn id="37" fill="hold">
                                <p:stCondLst>
                                  <p:cond delay="1500"/>
                                </p:stCondLst>
                                <p:childTnLst>
                                  <p:par>
                                    <p:cTn id="38" presetID="2" presetClass="entr" presetSubtype="2"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500" fill="hold"/>
                                            <p:tgtEl>
                                              <p:spTgt spid="35"/>
                                            </p:tgtEl>
                                            <p:attrNameLst>
                                              <p:attrName>ppt_x</p:attrName>
                                            </p:attrNameLst>
                                          </p:cBhvr>
                                          <p:tavLst>
                                            <p:tav tm="0">
                                              <p:val>
                                                <p:strVal val="1+#ppt_w/2"/>
                                              </p:val>
                                            </p:tav>
                                            <p:tav tm="100000">
                                              <p:val>
                                                <p:strVal val="#ppt_x"/>
                                              </p:val>
                                            </p:tav>
                                          </p:tavLst>
                                        </p:anim>
                                        <p:anim calcmode="lin" valueType="num">
                                          <p:cBhvr additive="base">
                                            <p:cTn id="41" dur="500" fill="hold"/>
                                            <p:tgtEl>
                                              <p:spTgt spid="35"/>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2" presetClass="entr" presetSubtype="2"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1+#ppt_w/2"/>
                                              </p:val>
                                            </p:tav>
                                            <p:tav tm="100000">
                                              <p:val>
                                                <p:strVal val="#ppt_x"/>
                                              </p:val>
                                            </p:tav>
                                          </p:tavLst>
                                        </p:anim>
                                        <p:anim calcmode="lin" valueType="num">
                                          <p:cBhvr additive="base">
                                            <p:cTn id="46"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2" grpId="0"/>
          <p:bldP spid="53"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083000" y="1873759"/>
            <a:ext cx="3166955" cy="474057"/>
            <a:chOff x="8083000" y="1873759"/>
            <a:chExt cx="3166955" cy="474057"/>
          </a:xfrm>
          <a:effectLst>
            <a:outerShdw blurRad="190500" dist="63500" dir="2700000" algn="tl" rotWithShape="0">
              <a:prstClr val="black">
                <a:alpha val="25000"/>
              </a:prstClr>
            </a:outerShdw>
          </a:effectLst>
        </p:grpSpPr>
        <p:sp>
          <p:nvSpPr>
            <p:cNvPr id="31" name="圆角矩形 30"/>
            <p:cNvSpPr/>
            <p:nvPr/>
          </p:nvSpPr>
          <p:spPr>
            <a:xfrm>
              <a:off x="8083000" y="1873759"/>
              <a:ext cx="2050320" cy="474057"/>
            </a:xfrm>
            <a:prstGeom prst="roundRect">
              <a:avLst>
                <a:gd name="adj" fmla="val 50000"/>
              </a:avLst>
            </a:prstGeom>
            <a:solidFill>
              <a:srgbClr val="3130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9199635" y="1873759"/>
              <a:ext cx="2050320" cy="474057"/>
            </a:xfrm>
            <a:prstGeom prst="roundRect">
              <a:avLst>
                <a:gd name="adj" fmla="val 50000"/>
              </a:avLst>
            </a:pr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8535812" y="1977627"/>
              <a:ext cx="304800" cy="304800"/>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15"/>
            <p:cNvSpPr txBox="1"/>
            <p:nvPr/>
          </p:nvSpPr>
          <p:spPr>
            <a:xfrm>
              <a:off x="9516501" y="1930610"/>
              <a:ext cx="1476164" cy="400110"/>
            </a:xfrm>
            <a:prstGeom prst="rect">
              <a:avLst/>
            </a:prstGeom>
            <a:noFill/>
          </p:spPr>
          <p:txBody>
            <a:bodyPr wrap="square" rtlCol="0">
              <a:spAutoFit/>
            </a:bodyPr>
            <a:lstStyle/>
            <a:p>
              <a:pPr algn="ctr"/>
              <a:r>
                <a:rPr lang="zh-CN" altLang="en-US" sz="2000" b="1" spc="300" dirty="0" smtClean="0">
                  <a:solidFill>
                    <a:schemeClr val="bg1"/>
                  </a:solidFill>
                  <a:latin typeface="微软雅黑" panose="020B0503020204020204" pitchFamily="34" charset="-122"/>
                  <a:ea typeface="微软雅黑" panose="020B0503020204020204" pitchFamily="34" charset="-122"/>
                </a:rPr>
                <a:t>工作回顾</a:t>
              </a:r>
              <a:endParaRPr lang="zh-CN" altLang="en-US" sz="2000" b="1" spc="300" dirty="0">
                <a:solidFill>
                  <a:schemeClr val="bg1"/>
                </a:solidFill>
                <a:latin typeface="微软雅黑" panose="020B0503020204020204" pitchFamily="34" charset="-122"/>
                <a:ea typeface="微软雅黑" panose="020B0503020204020204" pitchFamily="34" charset="-122"/>
              </a:endParaRPr>
            </a:p>
          </p:txBody>
        </p:sp>
      </p:grpSp>
      <p:cxnSp>
        <p:nvCxnSpPr>
          <p:cNvPr id="6" name="直接连接符 5"/>
          <p:cNvCxnSpPr>
            <a:endCxn id="31" idx="1"/>
          </p:cNvCxnSpPr>
          <p:nvPr/>
        </p:nvCxnSpPr>
        <p:spPr>
          <a:xfrm>
            <a:off x="0" y="2110788"/>
            <a:ext cx="8083000" cy="0"/>
          </a:xfrm>
          <a:prstGeom prst="line">
            <a:avLst/>
          </a:prstGeom>
          <a:ln w="12700">
            <a:solidFill>
              <a:srgbClr val="FDB219">
                <a:alpha val="30000"/>
              </a:srgbClr>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1582900" y="3150572"/>
            <a:ext cx="3943097" cy="3278477"/>
            <a:chOff x="1158290" y="3230084"/>
            <a:chExt cx="3943097" cy="3278477"/>
          </a:xfrm>
        </p:grpSpPr>
        <p:sp>
          <p:nvSpPr>
            <p:cNvPr id="28" name="TextBox 22"/>
            <p:cNvSpPr txBox="1"/>
            <p:nvPr/>
          </p:nvSpPr>
          <p:spPr>
            <a:xfrm>
              <a:off x="2647459" y="3564759"/>
              <a:ext cx="2134403" cy="369332"/>
            </a:xfrm>
            <a:prstGeom prst="rect">
              <a:avLst/>
            </a:prstGeom>
            <a:noFill/>
          </p:spPr>
          <p:txBody>
            <a:bodyPr wrap="square" rtlCol="0">
              <a:spAutoFit/>
            </a:bodyPr>
            <a:lstStyle/>
            <a:p>
              <a:pPr algn="dist"/>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某某网络科技公司</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23"/>
            <p:cNvSpPr txBox="1"/>
            <p:nvPr/>
          </p:nvSpPr>
          <p:spPr>
            <a:xfrm>
              <a:off x="2647460" y="3936347"/>
              <a:ext cx="2453927" cy="307777"/>
            </a:xfrm>
            <a:prstGeom prst="rect">
              <a:avLst/>
            </a:prstGeom>
            <a:noFill/>
          </p:spPr>
          <p:txBody>
            <a:bodyPr wrap="square" rtlCol="0">
              <a:spAutoFit/>
            </a:bodyPr>
            <a:lstStyle/>
            <a:p>
              <a:r>
                <a:rPr lang="zh-CN" altLang="en-US" sz="1400" dirty="0" smtClean="0">
                  <a:solidFill>
                    <a:srgbClr val="B72B2A"/>
                  </a:solidFill>
                  <a:latin typeface="微软雅黑" panose="020B0503020204020204" pitchFamily="34" charset="-122"/>
                  <a:ea typeface="微软雅黑" panose="020B0503020204020204" pitchFamily="34" charset="-122"/>
                </a:rPr>
                <a:t>职位：市场部经理</a:t>
              </a:r>
              <a:endParaRPr lang="zh-CN" altLang="en-US" sz="1400" dirty="0">
                <a:solidFill>
                  <a:srgbClr val="B72B2A"/>
                </a:solidFill>
                <a:latin typeface="微软雅黑" panose="020B0503020204020204" pitchFamily="34" charset="-122"/>
                <a:ea typeface="微软雅黑" panose="020B0503020204020204" pitchFamily="34" charset="-122"/>
              </a:endParaRPr>
            </a:p>
          </p:txBody>
        </p:sp>
        <p:sp>
          <p:nvSpPr>
            <p:cNvPr id="30" name="TextBox 24"/>
            <p:cNvSpPr txBox="1"/>
            <p:nvPr/>
          </p:nvSpPr>
          <p:spPr>
            <a:xfrm>
              <a:off x="1173279" y="5262066"/>
              <a:ext cx="3765239" cy="1246495"/>
            </a:xfrm>
            <a:prstGeom prst="rect">
              <a:avLst/>
            </a:prstGeom>
            <a:noFill/>
          </p:spPr>
          <p:txBody>
            <a:bodyPr wrap="square" rtlCol="0">
              <a:spAutoFit/>
            </a:bodyPr>
            <a:lstStyle/>
            <a:p>
              <a:pPr>
                <a:lnSpc>
                  <a:spcPct val="125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列举工作的主要内容及成绩列举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工作的主要内容及成绩列举</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工作</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主要内容及成绩列举工作的主要内容及成绩列举工作的主要内容及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5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椭圆 6"/>
            <p:cNvSpPr/>
            <p:nvPr/>
          </p:nvSpPr>
          <p:spPr>
            <a:xfrm>
              <a:off x="1250533" y="3230084"/>
              <a:ext cx="1216249" cy="1216249"/>
            </a:xfrm>
            <a:prstGeom prst="ellipse">
              <a:avLst/>
            </a:prstGeom>
            <a:blipFill dpi="0" rotWithShape="1">
              <a:blip r:embed="rId1" cstate="print">
                <a:extLst>
                  <a:ext uri="{28A0092B-C50C-407E-A947-70E740481C1C}">
                    <a14:useLocalDpi xmlns:a14="http://schemas.microsoft.com/office/drawing/2010/main" val="0"/>
                  </a:ext>
                </a:extLst>
              </a:blip>
              <a:srcRect/>
              <a:stretch>
                <a:fillRect l="-24964" r="-24964"/>
              </a:stretch>
            </a:blipFill>
            <a:ln w="28575">
              <a:solidFill>
                <a:srgbClr val="FDB219"/>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3" name="TextBox 23"/>
            <p:cNvSpPr txBox="1"/>
            <p:nvPr/>
          </p:nvSpPr>
          <p:spPr>
            <a:xfrm>
              <a:off x="1173280" y="4667680"/>
              <a:ext cx="2453927" cy="307777"/>
            </a:xfrm>
            <a:prstGeom prst="rect">
              <a:avLst/>
            </a:prstGeom>
            <a:noFill/>
          </p:spPr>
          <p:txBody>
            <a:bodyPr wrap="square" rtlCol="0">
              <a:spAutoFit/>
            </a:body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2020</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—2011</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TextBox 23"/>
            <p:cNvSpPr txBox="1"/>
            <p:nvPr/>
          </p:nvSpPr>
          <p:spPr>
            <a:xfrm>
              <a:off x="1158290" y="4984269"/>
              <a:ext cx="2453927" cy="307777"/>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工作内容：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6838345" y="3150572"/>
            <a:ext cx="3943097" cy="3278477"/>
            <a:chOff x="1158290" y="3230084"/>
            <a:chExt cx="3943097" cy="3278477"/>
          </a:xfrm>
        </p:grpSpPr>
        <p:sp>
          <p:nvSpPr>
            <p:cNvPr id="37" name="TextBox 22"/>
            <p:cNvSpPr txBox="1"/>
            <p:nvPr/>
          </p:nvSpPr>
          <p:spPr>
            <a:xfrm>
              <a:off x="2647459" y="3564759"/>
              <a:ext cx="2134403" cy="369332"/>
            </a:xfrm>
            <a:prstGeom prst="rect">
              <a:avLst/>
            </a:prstGeom>
            <a:noFill/>
          </p:spPr>
          <p:txBody>
            <a:bodyPr wrap="square" rtlCol="0">
              <a:spAutoFit/>
            </a:bodyPr>
            <a:lstStyle/>
            <a:p>
              <a:pPr algn="dist"/>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某某网络科技公司</a:t>
              </a:r>
              <a:endParaRPr lang="zh-CN" altLang="en-US"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TextBox 23"/>
            <p:cNvSpPr txBox="1"/>
            <p:nvPr/>
          </p:nvSpPr>
          <p:spPr>
            <a:xfrm>
              <a:off x="2647460" y="3936347"/>
              <a:ext cx="2453927" cy="307777"/>
            </a:xfrm>
            <a:prstGeom prst="rect">
              <a:avLst/>
            </a:prstGeom>
            <a:noFill/>
          </p:spPr>
          <p:txBody>
            <a:bodyPr wrap="square" rtlCol="0">
              <a:spAutoFit/>
            </a:bodyPr>
            <a:lstStyle/>
            <a:p>
              <a:r>
                <a:rPr lang="zh-CN" altLang="en-US" sz="1400" dirty="0" smtClean="0">
                  <a:solidFill>
                    <a:srgbClr val="B72B2A"/>
                  </a:solidFill>
                  <a:latin typeface="微软雅黑" panose="020B0503020204020204" pitchFamily="34" charset="-122"/>
                  <a:ea typeface="微软雅黑" panose="020B0503020204020204" pitchFamily="34" charset="-122"/>
                </a:rPr>
                <a:t>职位：市场部经理</a:t>
              </a:r>
              <a:endParaRPr lang="zh-CN" altLang="en-US" sz="1400" dirty="0">
                <a:solidFill>
                  <a:srgbClr val="B72B2A"/>
                </a:solidFill>
                <a:latin typeface="微软雅黑" panose="020B0503020204020204" pitchFamily="34" charset="-122"/>
                <a:ea typeface="微软雅黑" panose="020B0503020204020204" pitchFamily="34" charset="-122"/>
              </a:endParaRPr>
            </a:p>
          </p:txBody>
        </p:sp>
        <p:sp>
          <p:nvSpPr>
            <p:cNvPr id="39" name="TextBox 24"/>
            <p:cNvSpPr txBox="1"/>
            <p:nvPr/>
          </p:nvSpPr>
          <p:spPr>
            <a:xfrm>
              <a:off x="1173279" y="5262066"/>
              <a:ext cx="3765239" cy="1246495"/>
            </a:xfrm>
            <a:prstGeom prst="rect">
              <a:avLst/>
            </a:prstGeom>
            <a:noFill/>
          </p:spPr>
          <p:txBody>
            <a:bodyPr wrap="square" rtlCol="0">
              <a:spAutoFit/>
            </a:bodyPr>
            <a:lstStyle/>
            <a:p>
              <a:pPr>
                <a:lnSpc>
                  <a:spcPct val="125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列举工作的主要内容及成绩列举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工作的主要内容及成绩列举</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工作</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主要内容及成绩列举工作的主要内容及成绩列举工作的主要内容及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25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椭圆 39"/>
            <p:cNvSpPr/>
            <p:nvPr/>
          </p:nvSpPr>
          <p:spPr>
            <a:xfrm>
              <a:off x="1250533" y="3230084"/>
              <a:ext cx="1216249" cy="1216249"/>
            </a:xfrm>
            <a:prstGeom prst="ellipse">
              <a:avLst/>
            </a:prstGeom>
            <a:blipFill dpi="0" rotWithShape="1">
              <a:blip r:embed="rId2" cstate="print">
                <a:extLst>
                  <a:ext uri="{28A0092B-C50C-407E-A947-70E740481C1C}">
                    <a14:useLocalDpi xmlns:a14="http://schemas.microsoft.com/office/drawing/2010/main" val="0"/>
                  </a:ext>
                </a:extLst>
              </a:blip>
              <a:srcRect/>
              <a:stretch>
                <a:fillRect l="-24744" r="-24744"/>
              </a:stretch>
            </a:blipFill>
            <a:ln w="28575">
              <a:solidFill>
                <a:srgbClr val="FDB219"/>
              </a:solid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1" name="TextBox 23"/>
            <p:cNvSpPr txBox="1"/>
            <p:nvPr/>
          </p:nvSpPr>
          <p:spPr>
            <a:xfrm>
              <a:off x="1173280" y="4667680"/>
              <a:ext cx="2453927" cy="307777"/>
            </a:xfrm>
            <a:prstGeom prst="rect">
              <a:avLst/>
            </a:prstGeom>
            <a:noFill/>
          </p:spPr>
          <p:txBody>
            <a:bodyPr wrap="square" rtlCol="0">
              <a:spAutoFit/>
            </a:body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2020</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—2011</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6</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TextBox 23"/>
            <p:cNvSpPr txBox="1"/>
            <p:nvPr/>
          </p:nvSpPr>
          <p:spPr>
            <a:xfrm>
              <a:off x="1158290" y="4984269"/>
              <a:ext cx="2453927" cy="307777"/>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工作内容：</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3" name="椭圆 42"/>
          <p:cNvSpPr/>
          <p:nvPr/>
        </p:nvSpPr>
        <p:spPr>
          <a:xfrm>
            <a:off x="2146928" y="2049877"/>
            <a:ext cx="139047" cy="139047"/>
          </a:xfrm>
          <a:prstGeom prst="ellipse">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5525997" y="2049877"/>
            <a:ext cx="139047" cy="139047"/>
          </a:xfrm>
          <a:prstGeom prst="ellipse">
            <a:avLst/>
          </a:prstGeom>
          <a:solidFill>
            <a:srgbClr val="FDB219"/>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566357" y="544115"/>
            <a:ext cx="945318" cy="866982"/>
            <a:chOff x="827849" y="781760"/>
            <a:chExt cx="2346062" cy="2151650"/>
          </a:xfrm>
        </p:grpSpPr>
        <p:sp>
          <p:nvSpPr>
            <p:cNvPr id="46" name="任意多边形 45"/>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7" name="任意多边形 46"/>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48" name="组合 47"/>
            <p:cNvGrpSpPr/>
            <p:nvPr/>
          </p:nvGrpSpPr>
          <p:grpSpPr>
            <a:xfrm>
              <a:off x="828891" y="839449"/>
              <a:ext cx="2345020" cy="2023672"/>
              <a:chOff x="1193811" y="839449"/>
              <a:chExt cx="2345020" cy="2023672"/>
            </a:xfrm>
          </p:grpSpPr>
          <p:sp>
            <p:nvSpPr>
              <p:cNvPr id="49" name="圆角矩形 48"/>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0" name="TextBox 55"/>
              <p:cNvSpPr txBox="1"/>
              <p:nvPr/>
            </p:nvSpPr>
            <p:spPr>
              <a:xfrm>
                <a:off x="1300348" y="884612"/>
                <a:ext cx="2065535" cy="943524"/>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01</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51"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52"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smtClean="0">
                <a:solidFill>
                  <a:schemeClr val="bg1"/>
                </a:solidFill>
                <a:latin typeface="Aparajita" panose="020B0604020202020204" pitchFamily="34" charset="0"/>
                <a:ea typeface="微软雅黑" panose="020B0503020204020204" pitchFamily="34" charset="-122"/>
                <a:cs typeface="Aparajita" panose="020B0604020202020204" pitchFamily="34" charset="0"/>
              </a:rPr>
              <a:t>岗位经历</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53"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750"/>
                                            <p:tgtEl>
                                              <p:spTgt spid="52"/>
                                            </p:tgtEl>
                                          </p:cBhvr>
                                        </p:animEffect>
                                        <p:anim calcmode="lin" valueType="num">
                                          <p:cBhvr>
                                            <p:cTn id="8" dur="750" fill="hold"/>
                                            <p:tgtEl>
                                              <p:spTgt spid="52"/>
                                            </p:tgtEl>
                                            <p:attrNameLst>
                                              <p:attrName>ppt_x</p:attrName>
                                            </p:attrNameLst>
                                          </p:cBhvr>
                                          <p:tavLst>
                                            <p:tav tm="0">
                                              <p:val>
                                                <p:strVal val="#ppt_x"/>
                                              </p:val>
                                            </p:tav>
                                            <p:tav tm="100000">
                                              <p:val>
                                                <p:strVal val="#ppt_x"/>
                                              </p:val>
                                            </p:tav>
                                          </p:tavLst>
                                        </p:anim>
                                        <p:anim calcmode="lin" valueType="num">
                                          <p:cBhvr>
                                            <p:cTn id="9" dur="750" fill="hold"/>
                                            <p:tgtEl>
                                              <p:spTgt spid="5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750"/>
                                            <p:tgtEl>
                                              <p:spTgt spid="53"/>
                                            </p:tgtEl>
                                          </p:cBhvr>
                                        </p:animEffect>
                                        <p:anim calcmode="lin" valueType="num">
                                          <p:cBhvr>
                                            <p:cTn id="13" dur="750" fill="hold"/>
                                            <p:tgtEl>
                                              <p:spTgt spid="53"/>
                                            </p:tgtEl>
                                            <p:attrNameLst>
                                              <p:attrName>ppt_x</p:attrName>
                                            </p:attrNameLst>
                                          </p:cBhvr>
                                          <p:tavLst>
                                            <p:tav tm="0">
                                              <p:val>
                                                <p:strVal val="#ppt_x"/>
                                              </p:val>
                                            </p:tav>
                                            <p:tav tm="100000">
                                              <p:val>
                                                <p:strVal val="#ppt_x"/>
                                              </p:val>
                                            </p:tav>
                                          </p:tavLst>
                                        </p:anim>
                                        <p:anim calcmode="lin" valueType="num">
                                          <p:cBhvr>
                                            <p:cTn id="14" dur="750" fill="hold"/>
                                            <p:tgtEl>
                                              <p:spTgt spid="53"/>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14:bounceEnd="40000">
                                          <p:cBhvr additive="base">
                                            <p:cTn id="17" dur="1000" fill="hold"/>
                                            <p:tgtEl>
                                              <p:spTgt spid="45"/>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45"/>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 presetClass="entr" presetSubtype="2"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1+#ppt_w/2"/>
                                              </p:val>
                                            </p:tav>
                                            <p:tav tm="100000">
                                              <p:val>
                                                <p:strVal val="#ppt_x"/>
                                              </p:val>
                                            </p:tav>
                                          </p:tavLst>
                                        </p:anim>
                                        <p:anim calcmode="lin" valueType="num">
                                          <p:cBhvr additive="base">
                                            <p:cTn id="26" dur="500" fill="hold"/>
                                            <p:tgtEl>
                                              <p:spTgt spid="2"/>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ppt_w</p:attrName>
                                            </p:attrNameLst>
                                          </p:cBhvr>
                                          <p:tavLst>
                                            <p:tav tm="0">
                                              <p:val>
                                                <p:fltVal val="0"/>
                                              </p:val>
                                            </p:tav>
                                            <p:tav tm="100000">
                                              <p:val>
                                                <p:strVal val="#ppt_w"/>
                                              </p:val>
                                            </p:tav>
                                          </p:tavLst>
                                        </p:anim>
                                        <p:anim calcmode="lin" valueType="num">
                                          <p:cBhvr>
                                            <p:cTn id="30" dur="500" fill="hold"/>
                                            <p:tgtEl>
                                              <p:spTgt spid="43"/>
                                            </p:tgtEl>
                                            <p:attrNameLst>
                                              <p:attrName>ppt_h</p:attrName>
                                            </p:attrNameLst>
                                          </p:cBhvr>
                                          <p:tavLst>
                                            <p:tav tm="0">
                                              <p:val>
                                                <p:fltVal val="0"/>
                                              </p:val>
                                            </p:tav>
                                            <p:tav tm="100000">
                                              <p:val>
                                                <p:strVal val="#ppt_h"/>
                                              </p:val>
                                            </p:tav>
                                          </p:tavLst>
                                        </p:anim>
                                        <p:animEffect transition="in" filter="fade">
                                          <p:cBhvr>
                                            <p:cTn id="31" dur="500"/>
                                            <p:tgtEl>
                                              <p:spTgt spid="4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fltVal val="0"/>
                                              </p:val>
                                            </p:tav>
                                            <p:tav tm="100000">
                                              <p:val>
                                                <p:strVal val="#ppt_w"/>
                                              </p:val>
                                            </p:tav>
                                          </p:tavLst>
                                        </p:anim>
                                        <p:anim calcmode="lin" valueType="num">
                                          <p:cBhvr>
                                            <p:cTn id="35" dur="500" fill="hold"/>
                                            <p:tgtEl>
                                              <p:spTgt spid="44"/>
                                            </p:tgtEl>
                                            <p:attrNameLst>
                                              <p:attrName>ppt_h</p:attrName>
                                            </p:attrNameLst>
                                          </p:cBhvr>
                                          <p:tavLst>
                                            <p:tav tm="0">
                                              <p:val>
                                                <p:fltVal val="0"/>
                                              </p:val>
                                            </p:tav>
                                            <p:tav tm="100000">
                                              <p:val>
                                                <p:strVal val="#ppt_h"/>
                                              </p:val>
                                            </p:tav>
                                          </p:tavLst>
                                        </p:anim>
                                        <p:animEffect transition="in" filter="fade">
                                          <p:cBhvr>
                                            <p:cTn id="36" dur="500"/>
                                            <p:tgtEl>
                                              <p:spTgt spid="44"/>
                                            </p:tgtEl>
                                          </p:cBhvr>
                                        </p:animEffect>
                                      </p:childTnLst>
                                    </p:cTn>
                                  </p:par>
                                </p:childTnLst>
                              </p:cTn>
                            </p:par>
                            <p:par>
                              <p:cTn id="37" fill="hold">
                                <p:stCondLst>
                                  <p:cond delay="1500"/>
                                </p:stCondLst>
                                <p:childTnLst>
                                  <p:par>
                                    <p:cTn id="38" presetID="2" presetClass="entr" presetSubtype="2"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500" fill="hold"/>
                                            <p:tgtEl>
                                              <p:spTgt spid="35"/>
                                            </p:tgtEl>
                                            <p:attrNameLst>
                                              <p:attrName>ppt_x</p:attrName>
                                            </p:attrNameLst>
                                          </p:cBhvr>
                                          <p:tavLst>
                                            <p:tav tm="0">
                                              <p:val>
                                                <p:strVal val="1+#ppt_w/2"/>
                                              </p:val>
                                            </p:tav>
                                            <p:tav tm="100000">
                                              <p:val>
                                                <p:strVal val="#ppt_x"/>
                                              </p:val>
                                            </p:tav>
                                          </p:tavLst>
                                        </p:anim>
                                        <p:anim calcmode="lin" valueType="num">
                                          <p:cBhvr additive="base">
                                            <p:cTn id="41" dur="500" fill="hold"/>
                                            <p:tgtEl>
                                              <p:spTgt spid="35"/>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2" presetClass="entr" presetSubtype="2"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1+#ppt_w/2"/>
                                              </p:val>
                                            </p:tav>
                                            <p:tav tm="100000">
                                              <p:val>
                                                <p:strVal val="#ppt_x"/>
                                              </p:val>
                                            </p:tav>
                                          </p:tavLst>
                                        </p:anim>
                                        <p:anim calcmode="lin" valueType="num">
                                          <p:cBhvr additive="base">
                                            <p:cTn id="46"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2" grpId="0"/>
          <p:bldP spid="5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750"/>
                                            <p:tgtEl>
                                              <p:spTgt spid="52"/>
                                            </p:tgtEl>
                                          </p:cBhvr>
                                        </p:animEffect>
                                        <p:anim calcmode="lin" valueType="num">
                                          <p:cBhvr>
                                            <p:cTn id="8" dur="750" fill="hold"/>
                                            <p:tgtEl>
                                              <p:spTgt spid="52"/>
                                            </p:tgtEl>
                                            <p:attrNameLst>
                                              <p:attrName>ppt_x</p:attrName>
                                            </p:attrNameLst>
                                          </p:cBhvr>
                                          <p:tavLst>
                                            <p:tav tm="0">
                                              <p:val>
                                                <p:strVal val="#ppt_x"/>
                                              </p:val>
                                            </p:tav>
                                            <p:tav tm="100000">
                                              <p:val>
                                                <p:strVal val="#ppt_x"/>
                                              </p:val>
                                            </p:tav>
                                          </p:tavLst>
                                        </p:anim>
                                        <p:anim calcmode="lin" valueType="num">
                                          <p:cBhvr>
                                            <p:cTn id="9" dur="750" fill="hold"/>
                                            <p:tgtEl>
                                              <p:spTgt spid="5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750"/>
                                            <p:tgtEl>
                                              <p:spTgt spid="53"/>
                                            </p:tgtEl>
                                          </p:cBhvr>
                                        </p:animEffect>
                                        <p:anim calcmode="lin" valueType="num">
                                          <p:cBhvr>
                                            <p:cTn id="13" dur="750" fill="hold"/>
                                            <p:tgtEl>
                                              <p:spTgt spid="53"/>
                                            </p:tgtEl>
                                            <p:attrNameLst>
                                              <p:attrName>ppt_x</p:attrName>
                                            </p:attrNameLst>
                                          </p:cBhvr>
                                          <p:tavLst>
                                            <p:tav tm="0">
                                              <p:val>
                                                <p:strVal val="#ppt_x"/>
                                              </p:val>
                                            </p:tav>
                                            <p:tav tm="100000">
                                              <p:val>
                                                <p:strVal val="#ppt_x"/>
                                              </p:val>
                                            </p:tav>
                                          </p:tavLst>
                                        </p:anim>
                                        <p:anim calcmode="lin" valueType="num">
                                          <p:cBhvr>
                                            <p:cTn id="14" dur="750" fill="hold"/>
                                            <p:tgtEl>
                                              <p:spTgt spid="53"/>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additive="base">
                                            <p:cTn id="17" dur="1000" fill="hold"/>
                                            <p:tgtEl>
                                              <p:spTgt spid="45"/>
                                            </p:tgtEl>
                                            <p:attrNameLst>
                                              <p:attrName>ppt_x</p:attrName>
                                            </p:attrNameLst>
                                          </p:cBhvr>
                                          <p:tavLst>
                                            <p:tav tm="0">
                                              <p:val>
                                                <p:strVal val="0-#ppt_w/2"/>
                                              </p:val>
                                            </p:tav>
                                            <p:tav tm="100000">
                                              <p:val>
                                                <p:strVal val="#ppt_x"/>
                                              </p:val>
                                            </p:tav>
                                          </p:tavLst>
                                        </p:anim>
                                        <p:anim calcmode="lin" valueType="num">
                                          <p:cBhvr additive="base">
                                            <p:cTn id="18" dur="1000" fill="hold"/>
                                            <p:tgtEl>
                                              <p:spTgt spid="45"/>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 presetClass="entr" presetSubtype="2"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1+#ppt_w/2"/>
                                              </p:val>
                                            </p:tav>
                                            <p:tav tm="100000">
                                              <p:val>
                                                <p:strVal val="#ppt_x"/>
                                              </p:val>
                                            </p:tav>
                                          </p:tavLst>
                                        </p:anim>
                                        <p:anim calcmode="lin" valueType="num">
                                          <p:cBhvr additive="base">
                                            <p:cTn id="26" dur="500" fill="hold"/>
                                            <p:tgtEl>
                                              <p:spTgt spid="2"/>
                                            </p:tgtEl>
                                            <p:attrNameLst>
                                              <p:attrName>ppt_y</p:attrName>
                                            </p:attrNameLst>
                                          </p:cBhvr>
                                          <p:tavLst>
                                            <p:tav tm="0">
                                              <p:val>
                                                <p:strVal val="#ppt_y"/>
                                              </p:val>
                                            </p:tav>
                                            <p:tav tm="100000">
                                              <p:val>
                                                <p:strVal val="#ppt_y"/>
                                              </p:val>
                                            </p:tav>
                                          </p:tavLst>
                                        </p:anim>
                                      </p:childTnLst>
                                    </p:cTn>
                                  </p:par>
                                  <p:par>
                                    <p:cTn id="27" presetID="53" presetClass="entr" presetSubtype="16" fill="hold" grpId="0" nodeType="with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ppt_w</p:attrName>
                                            </p:attrNameLst>
                                          </p:cBhvr>
                                          <p:tavLst>
                                            <p:tav tm="0">
                                              <p:val>
                                                <p:fltVal val="0"/>
                                              </p:val>
                                            </p:tav>
                                            <p:tav tm="100000">
                                              <p:val>
                                                <p:strVal val="#ppt_w"/>
                                              </p:val>
                                            </p:tav>
                                          </p:tavLst>
                                        </p:anim>
                                        <p:anim calcmode="lin" valueType="num">
                                          <p:cBhvr>
                                            <p:cTn id="30" dur="500" fill="hold"/>
                                            <p:tgtEl>
                                              <p:spTgt spid="43"/>
                                            </p:tgtEl>
                                            <p:attrNameLst>
                                              <p:attrName>ppt_h</p:attrName>
                                            </p:attrNameLst>
                                          </p:cBhvr>
                                          <p:tavLst>
                                            <p:tav tm="0">
                                              <p:val>
                                                <p:fltVal val="0"/>
                                              </p:val>
                                            </p:tav>
                                            <p:tav tm="100000">
                                              <p:val>
                                                <p:strVal val="#ppt_h"/>
                                              </p:val>
                                            </p:tav>
                                          </p:tavLst>
                                        </p:anim>
                                        <p:animEffect transition="in" filter="fade">
                                          <p:cBhvr>
                                            <p:cTn id="31" dur="500"/>
                                            <p:tgtEl>
                                              <p:spTgt spid="4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p:cTn id="34" dur="500" fill="hold"/>
                                            <p:tgtEl>
                                              <p:spTgt spid="44"/>
                                            </p:tgtEl>
                                            <p:attrNameLst>
                                              <p:attrName>ppt_w</p:attrName>
                                            </p:attrNameLst>
                                          </p:cBhvr>
                                          <p:tavLst>
                                            <p:tav tm="0">
                                              <p:val>
                                                <p:fltVal val="0"/>
                                              </p:val>
                                            </p:tav>
                                            <p:tav tm="100000">
                                              <p:val>
                                                <p:strVal val="#ppt_w"/>
                                              </p:val>
                                            </p:tav>
                                          </p:tavLst>
                                        </p:anim>
                                        <p:anim calcmode="lin" valueType="num">
                                          <p:cBhvr>
                                            <p:cTn id="35" dur="500" fill="hold"/>
                                            <p:tgtEl>
                                              <p:spTgt spid="44"/>
                                            </p:tgtEl>
                                            <p:attrNameLst>
                                              <p:attrName>ppt_h</p:attrName>
                                            </p:attrNameLst>
                                          </p:cBhvr>
                                          <p:tavLst>
                                            <p:tav tm="0">
                                              <p:val>
                                                <p:fltVal val="0"/>
                                              </p:val>
                                            </p:tav>
                                            <p:tav tm="100000">
                                              <p:val>
                                                <p:strVal val="#ppt_h"/>
                                              </p:val>
                                            </p:tav>
                                          </p:tavLst>
                                        </p:anim>
                                        <p:animEffect transition="in" filter="fade">
                                          <p:cBhvr>
                                            <p:cTn id="36" dur="500"/>
                                            <p:tgtEl>
                                              <p:spTgt spid="44"/>
                                            </p:tgtEl>
                                          </p:cBhvr>
                                        </p:animEffect>
                                      </p:childTnLst>
                                    </p:cTn>
                                  </p:par>
                                </p:childTnLst>
                              </p:cTn>
                            </p:par>
                            <p:par>
                              <p:cTn id="37" fill="hold">
                                <p:stCondLst>
                                  <p:cond delay="1500"/>
                                </p:stCondLst>
                                <p:childTnLst>
                                  <p:par>
                                    <p:cTn id="38" presetID="2" presetClass="entr" presetSubtype="2" fill="hold"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500" fill="hold"/>
                                            <p:tgtEl>
                                              <p:spTgt spid="35"/>
                                            </p:tgtEl>
                                            <p:attrNameLst>
                                              <p:attrName>ppt_x</p:attrName>
                                            </p:attrNameLst>
                                          </p:cBhvr>
                                          <p:tavLst>
                                            <p:tav tm="0">
                                              <p:val>
                                                <p:strVal val="1+#ppt_w/2"/>
                                              </p:val>
                                            </p:tav>
                                            <p:tav tm="100000">
                                              <p:val>
                                                <p:strVal val="#ppt_x"/>
                                              </p:val>
                                            </p:tav>
                                          </p:tavLst>
                                        </p:anim>
                                        <p:anim calcmode="lin" valueType="num">
                                          <p:cBhvr additive="base">
                                            <p:cTn id="41" dur="500" fill="hold"/>
                                            <p:tgtEl>
                                              <p:spTgt spid="35"/>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2" presetClass="entr" presetSubtype="2"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1+#ppt_w/2"/>
                                              </p:val>
                                            </p:tav>
                                            <p:tav tm="100000">
                                              <p:val>
                                                <p:strVal val="#ppt_x"/>
                                              </p:val>
                                            </p:tav>
                                          </p:tavLst>
                                        </p:anim>
                                        <p:anim calcmode="lin" valueType="num">
                                          <p:cBhvr additive="base">
                                            <p:cTn id="46"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2" grpId="0"/>
          <p:bldP spid="53"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Oval 7"/>
          <p:cNvSpPr>
            <a:spLocks noChangeArrowheads="1"/>
          </p:cNvSpPr>
          <p:nvPr/>
        </p:nvSpPr>
        <p:spPr bwMode="auto">
          <a:xfrm>
            <a:off x="1719562" y="2438783"/>
            <a:ext cx="1747838" cy="1749425"/>
          </a:xfrm>
          <a:prstGeom prst="ellipse">
            <a:avLst/>
          </a:prstGeom>
          <a:solidFill>
            <a:schemeClr val="bg1"/>
          </a:solidFill>
          <a:ln w="254000" cap="flat">
            <a:solidFill>
              <a:srgbClr val="313036"/>
            </a:solidFill>
            <a:prstDash val="solid"/>
            <a:miter lim="800000"/>
          </a:ln>
        </p:spPr>
        <p:txBody>
          <a:bodyPr vert="horz" wrap="square" lIns="91440" tIns="45720" rIns="91440" bIns="45720" numCol="1" anchor="t" anchorCtr="0" compatLnSpc="1"/>
          <a:lstStyle/>
          <a:p>
            <a:endParaRPr lang="zh-CN" altLang="en-US">
              <a:ln w="254000">
                <a:noFill/>
              </a:ln>
            </a:endParaRPr>
          </a:p>
        </p:txBody>
      </p:sp>
      <p:sp>
        <p:nvSpPr>
          <p:cNvPr id="46" name="Oval 8"/>
          <p:cNvSpPr>
            <a:spLocks noChangeArrowheads="1"/>
          </p:cNvSpPr>
          <p:nvPr/>
        </p:nvSpPr>
        <p:spPr bwMode="auto">
          <a:xfrm>
            <a:off x="5083524" y="2438783"/>
            <a:ext cx="1747838" cy="1749425"/>
          </a:xfrm>
          <a:prstGeom prst="ellipse">
            <a:avLst/>
          </a:prstGeom>
          <a:solidFill>
            <a:schemeClr val="bg1"/>
          </a:solidFill>
          <a:ln w="254000" cap="flat">
            <a:solidFill>
              <a:srgbClr val="313036"/>
            </a:solidFill>
            <a:prstDash val="solid"/>
            <a:miter lim="800000"/>
          </a:ln>
        </p:spPr>
        <p:txBody>
          <a:bodyPr vert="horz" wrap="square" lIns="91440" tIns="45720" rIns="91440" bIns="45720" numCol="1" anchor="t" anchorCtr="0" compatLnSpc="1"/>
          <a:lstStyle/>
          <a:p>
            <a:endParaRPr lang="zh-CN" altLang="en-US">
              <a:ln w="254000">
                <a:noFill/>
              </a:ln>
            </a:endParaRPr>
          </a:p>
        </p:txBody>
      </p:sp>
      <p:sp>
        <p:nvSpPr>
          <p:cNvPr id="47" name="Oval 9"/>
          <p:cNvSpPr>
            <a:spLocks noChangeArrowheads="1"/>
          </p:cNvSpPr>
          <p:nvPr/>
        </p:nvSpPr>
        <p:spPr bwMode="auto">
          <a:xfrm>
            <a:off x="8552363" y="2438783"/>
            <a:ext cx="1747838" cy="1749425"/>
          </a:xfrm>
          <a:prstGeom prst="ellipse">
            <a:avLst/>
          </a:prstGeom>
          <a:solidFill>
            <a:schemeClr val="bg1"/>
          </a:solidFill>
          <a:ln w="254000" cap="flat">
            <a:solidFill>
              <a:srgbClr val="313036"/>
            </a:solidFill>
            <a:prstDash val="solid"/>
            <a:miter lim="800000"/>
          </a:ln>
        </p:spPr>
        <p:txBody>
          <a:bodyPr vert="horz" wrap="square" lIns="91440" tIns="45720" rIns="91440" bIns="45720" numCol="1" anchor="t" anchorCtr="0" compatLnSpc="1"/>
          <a:lstStyle/>
          <a:p>
            <a:endParaRPr lang="zh-CN" altLang="en-US">
              <a:ln w="254000">
                <a:noFill/>
              </a:ln>
            </a:endParaRPr>
          </a:p>
        </p:txBody>
      </p:sp>
      <p:sp>
        <p:nvSpPr>
          <p:cNvPr id="48" name="弧形 47"/>
          <p:cNvSpPr/>
          <p:nvPr/>
        </p:nvSpPr>
        <p:spPr>
          <a:xfrm>
            <a:off x="1718769" y="2438783"/>
            <a:ext cx="1749425" cy="1749425"/>
          </a:xfrm>
          <a:prstGeom prst="arc">
            <a:avLst>
              <a:gd name="adj1" fmla="val 16200000"/>
              <a:gd name="adj2" fmla="val 5426680"/>
            </a:avLst>
          </a:prstGeom>
          <a:ln w="254000">
            <a:solidFill>
              <a:srgbClr val="FDB219"/>
            </a:solidFill>
          </a:ln>
          <a:effectLst>
            <a:outerShdw blurRad="190500" dist="635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9" name="TextBox 26"/>
          <p:cNvSpPr txBox="1"/>
          <p:nvPr/>
        </p:nvSpPr>
        <p:spPr>
          <a:xfrm>
            <a:off x="1855399" y="3041193"/>
            <a:ext cx="1476164" cy="646331"/>
          </a:xfrm>
          <a:prstGeom prst="rect">
            <a:avLst/>
          </a:prstGeom>
          <a:noFill/>
        </p:spPr>
        <p:txBody>
          <a:bodyPr wrap="square" rtlCol="0">
            <a:spAutoFit/>
          </a:bodyPr>
          <a:lstStyle/>
          <a:p>
            <a:pPr algn="ctr"/>
            <a:r>
              <a:rPr lang="en-US" altLang="zh-CN" sz="3600" b="1" dirty="0" smtClean="0">
                <a:solidFill>
                  <a:srgbClr val="373B45"/>
                </a:solidFill>
                <a:latin typeface="Adobe 黑体 Std R" panose="020B0400000000000000" pitchFamily="34" charset="-122"/>
                <a:ea typeface="Adobe 黑体 Std R" panose="020B0400000000000000" pitchFamily="34" charset="-122"/>
              </a:rPr>
              <a:t>5</a:t>
            </a:r>
            <a:r>
              <a:rPr lang="zh-CN" altLang="en-US" sz="3600" b="1" dirty="0" smtClean="0">
                <a:solidFill>
                  <a:srgbClr val="373B45"/>
                </a:solidFill>
                <a:latin typeface="Adobe 黑体 Std R" panose="020B0400000000000000" pitchFamily="34" charset="-122"/>
                <a:ea typeface="Adobe 黑体 Std R" panose="020B0400000000000000" pitchFamily="34" charset="-122"/>
              </a:rPr>
              <a:t>年</a:t>
            </a:r>
            <a:endParaRPr lang="zh-CN" altLang="en-US" sz="3600" b="1" dirty="0">
              <a:solidFill>
                <a:srgbClr val="373B45"/>
              </a:solidFill>
              <a:latin typeface="Adobe 黑体 Std R" panose="020B0400000000000000" pitchFamily="34" charset="-122"/>
              <a:ea typeface="Adobe 黑体 Std R" panose="020B0400000000000000" pitchFamily="34" charset="-122"/>
            </a:endParaRPr>
          </a:p>
        </p:txBody>
      </p:sp>
      <p:sp>
        <p:nvSpPr>
          <p:cNvPr id="50" name="TextBox 27"/>
          <p:cNvSpPr txBox="1"/>
          <p:nvPr/>
        </p:nvSpPr>
        <p:spPr>
          <a:xfrm>
            <a:off x="5219361" y="3041193"/>
            <a:ext cx="1476164" cy="646331"/>
          </a:xfrm>
          <a:prstGeom prst="rect">
            <a:avLst/>
          </a:prstGeom>
          <a:noFill/>
        </p:spPr>
        <p:txBody>
          <a:bodyPr wrap="square" rtlCol="0">
            <a:spAutoFit/>
          </a:bodyPr>
          <a:lstStyle/>
          <a:p>
            <a:pPr algn="ctr"/>
            <a:r>
              <a:rPr lang="en-US" altLang="zh-CN" sz="3600" b="1" dirty="0" smtClean="0">
                <a:solidFill>
                  <a:srgbClr val="373B45"/>
                </a:solidFill>
                <a:latin typeface="Adobe 黑体 Std R" panose="020B0400000000000000" pitchFamily="34" charset="-122"/>
                <a:ea typeface="Adobe 黑体 Std R" panose="020B0400000000000000" pitchFamily="34" charset="-122"/>
              </a:rPr>
              <a:t>2</a:t>
            </a:r>
            <a:r>
              <a:rPr lang="zh-CN" altLang="en-US" sz="3600" b="1" dirty="0" smtClean="0">
                <a:solidFill>
                  <a:srgbClr val="373B45"/>
                </a:solidFill>
                <a:latin typeface="Adobe 黑体 Std R" panose="020B0400000000000000" pitchFamily="34" charset="-122"/>
                <a:ea typeface="Adobe 黑体 Std R" panose="020B0400000000000000" pitchFamily="34" charset="-122"/>
              </a:rPr>
              <a:t>年</a:t>
            </a:r>
            <a:endParaRPr lang="zh-CN" altLang="en-US" sz="3600" b="1" dirty="0">
              <a:solidFill>
                <a:srgbClr val="373B45"/>
              </a:solidFill>
              <a:latin typeface="Adobe 黑体 Std R" panose="020B0400000000000000" pitchFamily="34" charset="-122"/>
              <a:ea typeface="Adobe 黑体 Std R" panose="020B0400000000000000" pitchFamily="34" charset="-122"/>
            </a:endParaRPr>
          </a:p>
        </p:txBody>
      </p:sp>
      <p:sp>
        <p:nvSpPr>
          <p:cNvPr id="51" name="TextBox 28"/>
          <p:cNvSpPr txBox="1"/>
          <p:nvPr/>
        </p:nvSpPr>
        <p:spPr>
          <a:xfrm>
            <a:off x="8688200" y="3041193"/>
            <a:ext cx="1476164" cy="646331"/>
          </a:xfrm>
          <a:prstGeom prst="rect">
            <a:avLst/>
          </a:prstGeom>
          <a:noFill/>
        </p:spPr>
        <p:txBody>
          <a:bodyPr wrap="square" rtlCol="0">
            <a:spAutoFit/>
          </a:bodyPr>
          <a:lstStyle/>
          <a:p>
            <a:pPr algn="ctr"/>
            <a:r>
              <a:rPr lang="en-US" altLang="zh-CN" sz="3600" b="1" dirty="0" smtClean="0">
                <a:solidFill>
                  <a:srgbClr val="373B45"/>
                </a:solidFill>
                <a:latin typeface="Adobe 黑体 Std R" panose="020B0400000000000000" pitchFamily="34" charset="-122"/>
                <a:ea typeface="Adobe 黑体 Std R" panose="020B0400000000000000" pitchFamily="34" charset="-122"/>
              </a:rPr>
              <a:t>3</a:t>
            </a:r>
            <a:r>
              <a:rPr lang="zh-CN" altLang="en-US" sz="3600" b="1" dirty="0" smtClean="0">
                <a:solidFill>
                  <a:srgbClr val="373B45"/>
                </a:solidFill>
                <a:latin typeface="Adobe 黑体 Std R" panose="020B0400000000000000" pitchFamily="34" charset="-122"/>
                <a:ea typeface="Adobe 黑体 Std R" panose="020B0400000000000000" pitchFamily="34" charset="-122"/>
              </a:rPr>
              <a:t>年</a:t>
            </a:r>
            <a:endParaRPr lang="zh-CN" altLang="en-US" sz="3600" b="1" dirty="0">
              <a:solidFill>
                <a:srgbClr val="373B45"/>
              </a:solidFill>
              <a:latin typeface="Adobe 黑体 Std R" panose="020B0400000000000000" pitchFamily="34" charset="-122"/>
              <a:ea typeface="Adobe 黑体 Std R" panose="020B0400000000000000" pitchFamily="34" charset="-122"/>
            </a:endParaRPr>
          </a:p>
        </p:txBody>
      </p:sp>
      <p:sp>
        <p:nvSpPr>
          <p:cNvPr id="52" name="弧形 51"/>
          <p:cNvSpPr/>
          <p:nvPr/>
        </p:nvSpPr>
        <p:spPr>
          <a:xfrm>
            <a:off x="5083524" y="2438783"/>
            <a:ext cx="1749425" cy="1749425"/>
          </a:xfrm>
          <a:prstGeom prst="arc">
            <a:avLst>
              <a:gd name="adj1" fmla="val 16200000"/>
              <a:gd name="adj2" fmla="val 20595416"/>
            </a:avLst>
          </a:prstGeom>
          <a:ln w="254000">
            <a:solidFill>
              <a:srgbClr val="FDB219"/>
            </a:solidFill>
          </a:ln>
          <a:effectLst>
            <a:outerShdw blurRad="190500" dist="635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3" name="弧形 52"/>
          <p:cNvSpPr/>
          <p:nvPr/>
        </p:nvSpPr>
        <p:spPr>
          <a:xfrm>
            <a:off x="8550776" y="2438783"/>
            <a:ext cx="1749425" cy="1749425"/>
          </a:xfrm>
          <a:prstGeom prst="arc">
            <a:avLst>
              <a:gd name="adj1" fmla="val 16200000"/>
              <a:gd name="adj2" fmla="val 1553094"/>
            </a:avLst>
          </a:prstGeom>
          <a:ln w="254000">
            <a:solidFill>
              <a:srgbClr val="FDB219"/>
            </a:solidFill>
          </a:ln>
          <a:effectLst>
            <a:outerShdw blurRad="190500" dist="63500" dir="2700000" algn="tl" rotWithShape="0">
              <a:prstClr val="black">
                <a:alpha val="25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TextBox 31"/>
          <p:cNvSpPr txBox="1"/>
          <p:nvPr/>
        </p:nvSpPr>
        <p:spPr>
          <a:xfrm>
            <a:off x="1662326" y="4560238"/>
            <a:ext cx="1854206" cy="400110"/>
          </a:xfrm>
          <a:prstGeom prst="rect">
            <a:avLst/>
          </a:prstGeom>
          <a:noFill/>
        </p:spPr>
        <p:txBody>
          <a:bodyPr wrap="square" rtlCol="0">
            <a:spAutoFit/>
          </a:bodyPr>
          <a:lstStyle/>
          <a:p>
            <a:pPr algn="ctr"/>
            <a:r>
              <a:rPr lang="zh-CN" altLang="en-US" sz="2000" b="1" dirty="0" smtClean="0">
                <a:solidFill>
                  <a:srgbClr val="B72B2A"/>
                </a:solidFill>
                <a:latin typeface="微软雅黑" panose="020B0503020204020204" pitchFamily="34" charset="-122"/>
                <a:ea typeface="微软雅黑" panose="020B0503020204020204" pitchFamily="34" charset="-122"/>
              </a:rPr>
              <a:t>财务管理</a:t>
            </a:r>
            <a:endParaRPr lang="zh-CN" altLang="en-US" sz="2000" b="1" dirty="0">
              <a:solidFill>
                <a:srgbClr val="B72B2A"/>
              </a:solidFill>
              <a:latin typeface="微软雅黑" panose="020B0503020204020204" pitchFamily="34" charset="-122"/>
              <a:ea typeface="微软雅黑" panose="020B0503020204020204" pitchFamily="34" charset="-122"/>
            </a:endParaRPr>
          </a:p>
        </p:txBody>
      </p:sp>
      <p:sp>
        <p:nvSpPr>
          <p:cNvPr id="55" name="TextBox 32"/>
          <p:cNvSpPr txBox="1"/>
          <p:nvPr/>
        </p:nvSpPr>
        <p:spPr>
          <a:xfrm>
            <a:off x="1491756" y="5041571"/>
            <a:ext cx="2195346" cy="978729"/>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关于资产的购置（投资），资本的融通（筹资）和经营中现金流量（营运资金），以及利润分配的</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管理</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6" name="TextBox 33"/>
          <p:cNvSpPr txBox="1"/>
          <p:nvPr/>
        </p:nvSpPr>
        <p:spPr>
          <a:xfrm>
            <a:off x="5083524" y="4560238"/>
            <a:ext cx="1854206" cy="400110"/>
          </a:xfrm>
          <a:prstGeom prst="rect">
            <a:avLst/>
          </a:prstGeom>
          <a:noFill/>
        </p:spPr>
        <p:txBody>
          <a:bodyPr wrap="square" rtlCol="0">
            <a:spAutoFit/>
          </a:bodyPr>
          <a:lstStyle/>
          <a:p>
            <a:pPr algn="ctr"/>
            <a:r>
              <a:rPr lang="zh-CN" altLang="en-US" sz="2000" b="1" dirty="0">
                <a:solidFill>
                  <a:srgbClr val="B72B2A"/>
                </a:solidFill>
                <a:latin typeface="微软雅黑" panose="020B0503020204020204" pitchFamily="34" charset="-122"/>
                <a:ea typeface="微软雅黑" panose="020B0503020204020204" pitchFamily="34" charset="-122"/>
              </a:rPr>
              <a:t>培训专员</a:t>
            </a:r>
            <a:endParaRPr lang="zh-CN" altLang="en-US" sz="2000" b="1" dirty="0">
              <a:solidFill>
                <a:srgbClr val="B72B2A"/>
              </a:solidFill>
              <a:latin typeface="微软雅黑" panose="020B0503020204020204" pitchFamily="34" charset="-122"/>
              <a:ea typeface="微软雅黑" panose="020B0503020204020204" pitchFamily="34" charset="-122"/>
            </a:endParaRPr>
          </a:p>
        </p:txBody>
      </p:sp>
      <p:sp>
        <p:nvSpPr>
          <p:cNvPr id="57" name="TextBox 34"/>
          <p:cNvSpPr txBox="1"/>
          <p:nvPr/>
        </p:nvSpPr>
        <p:spPr>
          <a:xfrm>
            <a:off x="4912954" y="5041571"/>
            <a:ext cx="2195346" cy="978729"/>
          </a:xfrm>
          <a:prstGeom prst="rect">
            <a:avLst/>
          </a:prstGeom>
          <a:noFill/>
        </p:spPr>
        <p:txBody>
          <a:bodyPr wrap="square" rtlCol="0">
            <a:spAutoFit/>
          </a:bodyPr>
          <a:lstStyle/>
          <a:p>
            <a:pPr algn="ctr">
              <a:lnSpc>
                <a:spcPct val="120000"/>
              </a:lnSpc>
            </a:pP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负责管理员工培训档案，协助拟定培训与发展计划，联系各类培训机构，组织各类培训并编写评估</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报告</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8" name="TextBox 37"/>
          <p:cNvSpPr txBox="1"/>
          <p:nvPr/>
        </p:nvSpPr>
        <p:spPr>
          <a:xfrm>
            <a:off x="8552363" y="4560238"/>
            <a:ext cx="1854206" cy="400110"/>
          </a:xfrm>
          <a:prstGeom prst="rect">
            <a:avLst/>
          </a:prstGeom>
          <a:noFill/>
        </p:spPr>
        <p:txBody>
          <a:bodyPr wrap="square" rtlCol="0">
            <a:spAutoFit/>
          </a:bodyPr>
          <a:lstStyle/>
          <a:p>
            <a:pPr algn="ctr"/>
            <a:r>
              <a:rPr lang="zh-CN" altLang="en-US" sz="2000" b="1" dirty="0">
                <a:solidFill>
                  <a:srgbClr val="B72B2A"/>
                </a:solidFill>
                <a:latin typeface="微软雅黑" panose="020B0503020204020204" pitchFamily="34" charset="-122"/>
                <a:ea typeface="微软雅黑" panose="020B0503020204020204" pitchFamily="34" charset="-122"/>
              </a:rPr>
              <a:t>行政管理</a:t>
            </a:r>
            <a:endParaRPr lang="zh-CN" altLang="en-US" sz="2000" b="1" dirty="0">
              <a:solidFill>
                <a:srgbClr val="B72B2A"/>
              </a:solidFill>
              <a:latin typeface="微软雅黑" panose="020B0503020204020204" pitchFamily="34" charset="-122"/>
              <a:ea typeface="微软雅黑" panose="020B0503020204020204" pitchFamily="34" charset="-122"/>
            </a:endParaRPr>
          </a:p>
        </p:txBody>
      </p:sp>
      <p:sp>
        <p:nvSpPr>
          <p:cNvPr id="59" name="TextBox 38"/>
          <p:cNvSpPr txBox="1"/>
          <p:nvPr/>
        </p:nvSpPr>
        <p:spPr>
          <a:xfrm>
            <a:off x="8381793" y="5041571"/>
            <a:ext cx="2195346" cy="978729"/>
          </a:xfrm>
          <a:prstGeom prst="rect">
            <a:avLst/>
          </a:prstGeom>
          <a:noFill/>
        </p:spPr>
        <p:txBody>
          <a:bodyPr wrap="square" rtlCol="0">
            <a:spAutoFit/>
          </a:bodyPr>
          <a:lstStyle>
            <a:defPPr>
              <a:defRPr lang="zh-CN"/>
            </a:defPPr>
            <a:lvl1pPr>
              <a:lnSpc>
                <a:spcPct val="120000"/>
              </a:lnSpc>
              <a:defRPr sz="1000">
                <a:solidFill>
                  <a:schemeClr val="accent3"/>
                </a:solidFill>
                <a:latin typeface="微软雅黑" panose="020B0503020204020204" pitchFamily="34" charset="-122"/>
                <a:ea typeface="微软雅黑" panose="020B0503020204020204" pitchFamily="34" charset="-122"/>
              </a:defRPr>
            </a:lvl1pPr>
          </a:lstStyle>
          <a:p>
            <a:pPr algn="ctr"/>
            <a:r>
              <a:rPr lang="zh-CN" altLang="en-US" sz="1200" dirty="0">
                <a:solidFill>
                  <a:schemeClr val="tx1">
                    <a:lumMod val="65000"/>
                    <a:lumOff val="35000"/>
                  </a:schemeClr>
                </a:solidFill>
              </a:rPr>
              <a:t>既确定管理内容的目标和决定如何达到这些目标。采取具体措施，调动和协调各级行政管理人员按要求完成</a:t>
            </a:r>
            <a:r>
              <a:rPr lang="zh-CN" altLang="en-US" sz="1200" dirty="0" smtClean="0">
                <a:solidFill>
                  <a:schemeClr val="tx1">
                    <a:lumMod val="65000"/>
                    <a:lumOff val="35000"/>
                  </a:schemeClr>
                </a:solidFill>
              </a:rPr>
              <a:t>各项</a:t>
            </a:r>
            <a:endParaRPr lang="zh-CN" altLang="en-US" sz="1200" dirty="0">
              <a:solidFill>
                <a:schemeClr val="tx1">
                  <a:lumMod val="65000"/>
                  <a:lumOff val="35000"/>
                </a:schemeClr>
              </a:solidFill>
            </a:endParaRPr>
          </a:p>
        </p:txBody>
      </p:sp>
      <p:grpSp>
        <p:nvGrpSpPr>
          <p:cNvPr id="24" name="组合 23"/>
          <p:cNvGrpSpPr/>
          <p:nvPr/>
        </p:nvGrpSpPr>
        <p:grpSpPr>
          <a:xfrm>
            <a:off x="566357" y="544115"/>
            <a:ext cx="945318" cy="866982"/>
            <a:chOff x="827849" y="781760"/>
            <a:chExt cx="2346062" cy="2151650"/>
          </a:xfrm>
        </p:grpSpPr>
        <p:sp>
          <p:nvSpPr>
            <p:cNvPr id="25" name="任意多边形 24"/>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6" name="任意多边形 25"/>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27" name="组合 26"/>
            <p:cNvGrpSpPr/>
            <p:nvPr/>
          </p:nvGrpSpPr>
          <p:grpSpPr>
            <a:xfrm>
              <a:off x="828891" y="839449"/>
              <a:ext cx="2345020" cy="2023672"/>
              <a:chOff x="1193811" y="839449"/>
              <a:chExt cx="2345020" cy="2023672"/>
            </a:xfrm>
          </p:grpSpPr>
          <p:sp>
            <p:nvSpPr>
              <p:cNvPr id="28" name="圆角矩形 27"/>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29" name="TextBox 55"/>
              <p:cNvSpPr txBox="1"/>
              <p:nvPr/>
            </p:nvSpPr>
            <p:spPr>
              <a:xfrm>
                <a:off x="1300348" y="884612"/>
                <a:ext cx="2065535" cy="943524"/>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01</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30"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31" name="TextBox 55"/>
          <p:cNvSpPr txBox="1"/>
          <p:nvPr/>
        </p:nvSpPr>
        <p:spPr>
          <a:xfrm>
            <a:off x="1823475" y="345644"/>
            <a:ext cx="2327420"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从业经验</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32" name="TextBox 55"/>
          <p:cNvSpPr txBox="1"/>
          <p:nvPr/>
        </p:nvSpPr>
        <p:spPr>
          <a:xfrm>
            <a:off x="3759009"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34" name="TextBox 33"/>
          <p:cNvSpPr txBox="1"/>
          <p:nvPr/>
        </p:nvSpPr>
        <p:spPr>
          <a:xfrm>
            <a:off x="32862" y="6710499"/>
            <a:ext cx="1224136" cy="123111"/>
          </a:xfrm>
          <a:prstGeom prst="rect">
            <a:avLst/>
          </a:prstGeom>
          <a:noFill/>
        </p:spPr>
        <p:txBody>
          <a:bodyPr wrap="square" rtlCol="0">
            <a:spAutoFit/>
          </a:bodyPr>
          <a:lstStyle/>
          <a:p>
            <a:pPr>
              <a:lnSpc>
                <a:spcPct val="200000"/>
              </a:lnSpc>
            </a:pPr>
            <a:r>
              <a:rPr lang="en-US" altLang="zh-CN" sz="100" dirty="0" smtClean="0">
                <a:solidFill>
                  <a:schemeClr val="bg1"/>
                </a:solidFill>
                <a:latin typeface="微软雅黑" panose="020B0503020204020204" pitchFamily="34" charset="-122"/>
                <a:ea typeface="微软雅黑" panose="020B0503020204020204" pitchFamily="34" charset="-122"/>
              </a:rPr>
              <a:t>PPT</a:t>
            </a:r>
            <a:r>
              <a:rPr lang="zh-CN" altLang="en-US" sz="100" dirty="0" smtClean="0">
                <a:solidFill>
                  <a:schemeClr val="bg1"/>
                </a:solidFill>
                <a:latin typeface="微软雅黑" panose="020B0503020204020204" pitchFamily="34" charset="-122"/>
                <a:ea typeface="微软雅黑" panose="020B0503020204020204" pitchFamily="34" charset="-122"/>
              </a:rPr>
              <a:t>下载 </a:t>
            </a:r>
            <a:r>
              <a:rPr lang="en-US" altLang="zh-CN" sz="100" dirty="0">
                <a:solidFill>
                  <a:schemeClr val="bg1"/>
                </a:solidFill>
                <a:latin typeface="微软雅黑" panose="020B0503020204020204" pitchFamily="34" charset="-122"/>
                <a:ea typeface="微软雅黑" panose="020B0503020204020204" pitchFamily="34" charset="-122"/>
              </a:rPr>
              <a:t>http://www.1ppt.com/xiazai/</a:t>
            </a:r>
            <a:endParaRPr lang="en-US" altLang="zh-CN" sz="100" dirty="0" smtClean="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750"/>
                                            <p:tgtEl>
                                              <p:spTgt spid="32"/>
                                            </p:tgtEl>
                                          </p:cBhvr>
                                        </p:animEffect>
                                        <p:anim calcmode="lin" valueType="num">
                                          <p:cBhvr>
                                            <p:cTn id="13" dur="750" fill="hold"/>
                                            <p:tgtEl>
                                              <p:spTgt spid="32"/>
                                            </p:tgtEl>
                                            <p:attrNameLst>
                                              <p:attrName>ppt_x</p:attrName>
                                            </p:attrNameLst>
                                          </p:cBhvr>
                                          <p:tavLst>
                                            <p:tav tm="0">
                                              <p:val>
                                                <p:strVal val="#ppt_x"/>
                                              </p:val>
                                            </p:tav>
                                            <p:tav tm="100000">
                                              <p:val>
                                                <p:strVal val="#ppt_x"/>
                                              </p:val>
                                            </p:tav>
                                          </p:tavLst>
                                        </p:anim>
                                        <p:anim calcmode="lin" valueType="num">
                                          <p:cBhvr>
                                            <p:cTn id="14" dur="750" fill="hold"/>
                                            <p:tgtEl>
                                              <p:spTgt spid="32"/>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14:bounceEnd="40000">
                                          <p:cBhvr additive="base">
                                            <p:cTn id="17" dur="1000" fill="hold"/>
                                            <p:tgtEl>
                                              <p:spTgt spid="24"/>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up)">
                                          <p:cBhvr>
                                            <p:cTn id="28" dur="500"/>
                                            <p:tgtEl>
                                              <p:spTgt spid="48"/>
                                            </p:tgtEl>
                                          </p:cBhvr>
                                        </p:animEffect>
                                      </p:childTnLst>
                                    </p:cTn>
                                  </p:par>
                                </p:childTnLst>
                              </p:cTn>
                            </p:par>
                            <p:par>
                              <p:cTn id="29" fill="hold">
                                <p:stCondLst>
                                  <p:cond delay="2000"/>
                                </p:stCondLst>
                                <p:childTnLst>
                                  <p:par>
                                    <p:cTn id="30" presetID="53" presetClass="entr" presetSubtype="16" fill="hold" grpId="0" nodeType="afterEffect">
                                      <p:stCondLst>
                                        <p:cond delay="0"/>
                                      </p:stCondLst>
                                      <p:iterate type="lt">
                                        <p:tmPct val="10000"/>
                                      </p:iterate>
                                      <p:childTnLst>
                                        <p:set>
                                          <p:cBhvr>
                                            <p:cTn id="31" dur="1" fill="hold">
                                              <p:stCondLst>
                                                <p:cond delay="0"/>
                                              </p:stCondLst>
                                            </p:cTn>
                                            <p:tgtEl>
                                              <p:spTgt spid="49"/>
                                            </p:tgtEl>
                                            <p:attrNameLst>
                                              <p:attrName>style.visibility</p:attrName>
                                            </p:attrNameLst>
                                          </p:cBhvr>
                                          <p:to>
                                            <p:strVal val="visible"/>
                                          </p:to>
                                        </p:set>
                                        <p:anim calcmode="lin" valueType="num">
                                          <p:cBhvr>
                                            <p:cTn id="32" dur="500" fill="hold"/>
                                            <p:tgtEl>
                                              <p:spTgt spid="49"/>
                                            </p:tgtEl>
                                            <p:attrNameLst>
                                              <p:attrName>ppt_w</p:attrName>
                                            </p:attrNameLst>
                                          </p:cBhvr>
                                          <p:tavLst>
                                            <p:tav tm="0">
                                              <p:val>
                                                <p:fltVal val="0"/>
                                              </p:val>
                                            </p:tav>
                                            <p:tav tm="100000">
                                              <p:val>
                                                <p:strVal val="#ppt_w"/>
                                              </p:val>
                                            </p:tav>
                                          </p:tavLst>
                                        </p:anim>
                                        <p:anim calcmode="lin" valueType="num">
                                          <p:cBhvr>
                                            <p:cTn id="33" dur="500" fill="hold"/>
                                            <p:tgtEl>
                                              <p:spTgt spid="49"/>
                                            </p:tgtEl>
                                            <p:attrNameLst>
                                              <p:attrName>ppt_h</p:attrName>
                                            </p:attrNameLst>
                                          </p:cBhvr>
                                          <p:tavLst>
                                            <p:tav tm="0">
                                              <p:val>
                                                <p:fltVal val="0"/>
                                              </p:val>
                                            </p:tav>
                                            <p:tav tm="100000">
                                              <p:val>
                                                <p:strVal val="#ppt_h"/>
                                              </p:val>
                                            </p:tav>
                                          </p:tavLst>
                                        </p:anim>
                                        <p:animEffect transition="in" filter="fade">
                                          <p:cBhvr>
                                            <p:cTn id="34" dur="500"/>
                                            <p:tgtEl>
                                              <p:spTgt spid="49"/>
                                            </p:tgtEl>
                                          </p:cBhvr>
                                        </p:animEffect>
                                      </p:childTnLst>
                                    </p:cTn>
                                  </p:par>
                                </p:childTnLst>
                              </p:cTn>
                            </p:par>
                            <p:par>
                              <p:cTn id="35" fill="hold">
                                <p:stCondLst>
                                  <p:cond delay="1549"/>
                                </p:stCondLst>
                                <p:childTnLst>
                                  <p:par>
                                    <p:cTn id="36" presetID="16" presetClass="entr" presetSubtype="21" fill="hold" grpId="0" nodeType="after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barn(inVertical)">
                                          <p:cBhvr>
                                            <p:cTn id="38" dur="500"/>
                                            <p:tgtEl>
                                              <p:spTgt spid="54"/>
                                            </p:tgtEl>
                                          </p:cBhvr>
                                        </p:animEffect>
                                      </p:childTnLst>
                                    </p:cTn>
                                  </p:par>
                                </p:childTnLst>
                              </p:cTn>
                            </p:par>
                            <p:par>
                              <p:cTn id="39" fill="hold">
                                <p:stCondLst>
                                  <p:cond delay="2049"/>
                                </p:stCondLst>
                                <p:childTnLst>
                                  <p:par>
                                    <p:cTn id="40" presetID="14" presetClass="entr" presetSubtype="10" fill="hold" grpId="0"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randombar(horizontal)">
                                          <p:cBhvr>
                                            <p:cTn id="42" dur="500"/>
                                            <p:tgtEl>
                                              <p:spTgt spid="55"/>
                                            </p:tgtEl>
                                          </p:cBhvr>
                                        </p:animEffect>
                                      </p:childTnLst>
                                    </p:cTn>
                                  </p:par>
                                </p:childTnLst>
                              </p:cTn>
                            </p:par>
                            <p:par>
                              <p:cTn id="43" fill="hold">
                                <p:stCondLst>
                                  <p:cond delay="2549"/>
                                </p:stCondLst>
                                <p:childTnLst>
                                  <p:par>
                                    <p:cTn id="44" presetID="53" presetClass="entr" presetSubtype="16"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p:cTn id="46" dur="500" fill="hold"/>
                                            <p:tgtEl>
                                              <p:spTgt spid="46"/>
                                            </p:tgtEl>
                                            <p:attrNameLst>
                                              <p:attrName>ppt_w</p:attrName>
                                            </p:attrNameLst>
                                          </p:cBhvr>
                                          <p:tavLst>
                                            <p:tav tm="0">
                                              <p:val>
                                                <p:fltVal val="0"/>
                                              </p:val>
                                            </p:tav>
                                            <p:tav tm="100000">
                                              <p:val>
                                                <p:strVal val="#ppt_w"/>
                                              </p:val>
                                            </p:tav>
                                          </p:tavLst>
                                        </p:anim>
                                        <p:anim calcmode="lin" valueType="num">
                                          <p:cBhvr>
                                            <p:cTn id="47" dur="500" fill="hold"/>
                                            <p:tgtEl>
                                              <p:spTgt spid="46"/>
                                            </p:tgtEl>
                                            <p:attrNameLst>
                                              <p:attrName>ppt_h</p:attrName>
                                            </p:attrNameLst>
                                          </p:cBhvr>
                                          <p:tavLst>
                                            <p:tav tm="0">
                                              <p:val>
                                                <p:fltVal val="0"/>
                                              </p:val>
                                            </p:tav>
                                            <p:tav tm="100000">
                                              <p:val>
                                                <p:strVal val="#ppt_h"/>
                                              </p:val>
                                            </p:tav>
                                          </p:tavLst>
                                        </p:anim>
                                        <p:animEffect transition="in" filter="fade">
                                          <p:cBhvr>
                                            <p:cTn id="48" dur="500"/>
                                            <p:tgtEl>
                                              <p:spTgt spid="46"/>
                                            </p:tgtEl>
                                          </p:cBhvr>
                                        </p:animEffect>
                                      </p:childTnLst>
                                    </p:cTn>
                                  </p:par>
                                </p:childTnLst>
                              </p:cTn>
                            </p:par>
                            <p:par>
                              <p:cTn id="49" fill="hold">
                                <p:stCondLst>
                                  <p:cond delay="3049"/>
                                </p:stCondLst>
                                <p:childTnLst>
                                  <p:par>
                                    <p:cTn id="50" presetID="22" presetClass="entr" presetSubtype="1"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up)">
                                          <p:cBhvr>
                                            <p:cTn id="52" dur="500"/>
                                            <p:tgtEl>
                                              <p:spTgt spid="52"/>
                                            </p:tgtEl>
                                          </p:cBhvr>
                                        </p:animEffect>
                                      </p:childTnLst>
                                    </p:cTn>
                                  </p:par>
                                </p:childTnLst>
                              </p:cTn>
                            </p:par>
                            <p:par>
                              <p:cTn id="53" fill="hold">
                                <p:stCondLst>
                                  <p:cond delay="3549"/>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50"/>
                                            </p:tgtEl>
                                            <p:attrNameLst>
                                              <p:attrName>style.visibility</p:attrName>
                                            </p:attrNameLst>
                                          </p:cBhvr>
                                          <p:to>
                                            <p:strVal val="visible"/>
                                          </p:to>
                                        </p:set>
                                        <p:anim calcmode="lin" valueType="num">
                                          <p:cBhvr>
                                            <p:cTn id="56" dur="500" fill="hold"/>
                                            <p:tgtEl>
                                              <p:spTgt spid="50"/>
                                            </p:tgtEl>
                                            <p:attrNameLst>
                                              <p:attrName>ppt_w</p:attrName>
                                            </p:attrNameLst>
                                          </p:cBhvr>
                                          <p:tavLst>
                                            <p:tav tm="0">
                                              <p:val>
                                                <p:fltVal val="0"/>
                                              </p:val>
                                            </p:tav>
                                            <p:tav tm="100000">
                                              <p:val>
                                                <p:strVal val="#ppt_w"/>
                                              </p:val>
                                            </p:tav>
                                          </p:tavLst>
                                        </p:anim>
                                        <p:anim calcmode="lin" valueType="num">
                                          <p:cBhvr>
                                            <p:cTn id="57" dur="500" fill="hold"/>
                                            <p:tgtEl>
                                              <p:spTgt spid="50"/>
                                            </p:tgtEl>
                                            <p:attrNameLst>
                                              <p:attrName>ppt_h</p:attrName>
                                            </p:attrNameLst>
                                          </p:cBhvr>
                                          <p:tavLst>
                                            <p:tav tm="0">
                                              <p:val>
                                                <p:fltVal val="0"/>
                                              </p:val>
                                            </p:tav>
                                            <p:tav tm="100000">
                                              <p:val>
                                                <p:strVal val="#ppt_h"/>
                                              </p:val>
                                            </p:tav>
                                          </p:tavLst>
                                        </p:anim>
                                        <p:animEffect transition="in" filter="fade">
                                          <p:cBhvr>
                                            <p:cTn id="58" dur="500"/>
                                            <p:tgtEl>
                                              <p:spTgt spid="50"/>
                                            </p:tgtEl>
                                          </p:cBhvr>
                                        </p:animEffect>
                                      </p:childTnLst>
                                    </p:cTn>
                                  </p:par>
                                </p:childTnLst>
                              </p:cTn>
                            </p:par>
                            <p:par>
                              <p:cTn id="59" fill="hold">
                                <p:stCondLst>
                                  <p:cond delay="4099"/>
                                </p:stCondLst>
                                <p:childTnLst>
                                  <p:par>
                                    <p:cTn id="60" presetID="16" presetClass="entr" presetSubtype="21" fill="hold" grpId="0" nodeType="after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barn(inVertical)">
                                          <p:cBhvr>
                                            <p:cTn id="62" dur="500"/>
                                            <p:tgtEl>
                                              <p:spTgt spid="56"/>
                                            </p:tgtEl>
                                          </p:cBhvr>
                                        </p:animEffect>
                                      </p:childTnLst>
                                    </p:cTn>
                                  </p:par>
                                </p:childTnLst>
                              </p:cTn>
                            </p:par>
                            <p:par>
                              <p:cTn id="63" fill="hold">
                                <p:stCondLst>
                                  <p:cond delay="4599"/>
                                </p:stCondLst>
                                <p:childTnLst>
                                  <p:par>
                                    <p:cTn id="64" presetID="14" presetClass="entr" presetSubtype="10" fill="hold" grpId="0" nodeType="afterEffect">
                                      <p:stCondLst>
                                        <p:cond delay="0"/>
                                      </p:stCondLst>
                                      <p:childTnLst>
                                        <p:set>
                                          <p:cBhvr>
                                            <p:cTn id="65" dur="1" fill="hold">
                                              <p:stCondLst>
                                                <p:cond delay="0"/>
                                              </p:stCondLst>
                                            </p:cTn>
                                            <p:tgtEl>
                                              <p:spTgt spid="57"/>
                                            </p:tgtEl>
                                            <p:attrNameLst>
                                              <p:attrName>style.visibility</p:attrName>
                                            </p:attrNameLst>
                                          </p:cBhvr>
                                          <p:to>
                                            <p:strVal val="visible"/>
                                          </p:to>
                                        </p:set>
                                        <p:animEffect transition="in" filter="randombar(horizontal)">
                                          <p:cBhvr>
                                            <p:cTn id="66" dur="500"/>
                                            <p:tgtEl>
                                              <p:spTgt spid="57"/>
                                            </p:tgtEl>
                                          </p:cBhvr>
                                        </p:animEffect>
                                      </p:childTnLst>
                                    </p:cTn>
                                  </p:par>
                                </p:childTnLst>
                              </p:cTn>
                            </p:par>
                            <p:par>
                              <p:cTn id="67" fill="hold">
                                <p:stCondLst>
                                  <p:cond delay="5099"/>
                                </p:stCondLst>
                                <p:childTnLst>
                                  <p:par>
                                    <p:cTn id="68" presetID="53" presetClass="entr" presetSubtype="16" fill="hold" grpId="0" nodeType="afterEffect">
                                      <p:stCondLst>
                                        <p:cond delay="0"/>
                                      </p:stCondLst>
                                      <p:childTnLst>
                                        <p:set>
                                          <p:cBhvr>
                                            <p:cTn id="69" dur="1" fill="hold">
                                              <p:stCondLst>
                                                <p:cond delay="0"/>
                                              </p:stCondLst>
                                            </p:cTn>
                                            <p:tgtEl>
                                              <p:spTgt spid="47"/>
                                            </p:tgtEl>
                                            <p:attrNameLst>
                                              <p:attrName>style.visibility</p:attrName>
                                            </p:attrNameLst>
                                          </p:cBhvr>
                                          <p:to>
                                            <p:strVal val="visible"/>
                                          </p:to>
                                        </p:set>
                                        <p:anim calcmode="lin" valueType="num">
                                          <p:cBhvr>
                                            <p:cTn id="70" dur="500" fill="hold"/>
                                            <p:tgtEl>
                                              <p:spTgt spid="47"/>
                                            </p:tgtEl>
                                            <p:attrNameLst>
                                              <p:attrName>ppt_w</p:attrName>
                                            </p:attrNameLst>
                                          </p:cBhvr>
                                          <p:tavLst>
                                            <p:tav tm="0">
                                              <p:val>
                                                <p:fltVal val="0"/>
                                              </p:val>
                                            </p:tav>
                                            <p:tav tm="100000">
                                              <p:val>
                                                <p:strVal val="#ppt_w"/>
                                              </p:val>
                                            </p:tav>
                                          </p:tavLst>
                                        </p:anim>
                                        <p:anim calcmode="lin" valueType="num">
                                          <p:cBhvr>
                                            <p:cTn id="71" dur="500" fill="hold"/>
                                            <p:tgtEl>
                                              <p:spTgt spid="47"/>
                                            </p:tgtEl>
                                            <p:attrNameLst>
                                              <p:attrName>ppt_h</p:attrName>
                                            </p:attrNameLst>
                                          </p:cBhvr>
                                          <p:tavLst>
                                            <p:tav tm="0">
                                              <p:val>
                                                <p:fltVal val="0"/>
                                              </p:val>
                                            </p:tav>
                                            <p:tav tm="100000">
                                              <p:val>
                                                <p:strVal val="#ppt_h"/>
                                              </p:val>
                                            </p:tav>
                                          </p:tavLst>
                                        </p:anim>
                                        <p:animEffect transition="in" filter="fade">
                                          <p:cBhvr>
                                            <p:cTn id="72" dur="500"/>
                                            <p:tgtEl>
                                              <p:spTgt spid="47"/>
                                            </p:tgtEl>
                                          </p:cBhvr>
                                        </p:animEffect>
                                      </p:childTnLst>
                                    </p:cTn>
                                  </p:par>
                                </p:childTnLst>
                              </p:cTn>
                            </p:par>
                            <p:par>
                              <p:cTn id="73" fill="hold">
                                <p:stCondLst>
                                  <p:cond delay="5599"/>
                                </p:stCondLst>
                                <p:childTnLst>
                                  <p:par>
                                    <p:cTn id="74" presetID="22" presetClass="entr" presetSubtype="1" fill="hold" grpId="0" nodeType="after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up)">
                                          <p:cBhvr>
                                            <p:cTn id="76" dur="500"/>
                                            <p:tgtEl>
                                              <p:spTgt spid="53"/>
                                            </p:tgtEl>
                                          </p:cBhvr>
                                        </p:animEffect>
                                      </p:childTnLst>
                                    </p:cTn>
                                  </p:par>
                                </p:childTnLst>
                              </p:cTn>
                            </p:par>
                            <p:par>
                              <p:cTn id="77" fill="hold">
                                <p:stCondLst>
                                  <p:cond delay="6099"/>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51"/>
                                            </p:tgtEl>
                                            <p:attrNameLst>
                                              <p:attrName>style.visibility</p:attrName>
                                            </p:attrNameLst>
                                          </p:cBhvr>
                                          <p:to>
                                            <p:strVal val="visible"/>
                                          </p:to>
                                        </p:set>
                                        <p:anim calcmode="lin" valueType="num">
                                          <p:cBhvr>
                                            <p:cTn id="80" dur="500" fill="hold"/>
                                            <p:tgtEl>
                                              <p:spTgt spid="51"/>
                                            </p:tgtEl>
                                            <p:attrNameLst>
                                              <p:attrName>ppt_w</p:attrName>
                                            </p:attrNameLst>
                                          </p:cBhvr>
                                          <p:tavLst>
                                            <p:tav tm="0">
                                              <p:val>
                                                <p:fltVal val="0"/>
                                              </p:val>
                                            </p:tav>
                                            <p:tav tm="100000">
                                              <p:val>
                                                <p:strVal val="#ppt_w"/>
                                              </p:val>
                                            </p:tav>
                                          </p:tavLst>
                                        </p:anim>
                                        <p:anim calcmode="lin" valueType="num">
                                          <p:cBhvr>
                                            <p:cTn id="81" dur="500" fill="hold"/>
                                            <p:tgtEl>
                                              <p:spTgt spid="51"/>
                                            </p:tgtEl>
                                            <p:attrNameLst>
                                              <p:attrName>ppt_h</p:attrName>
                                            </p:attrNameLst>
                                          </p:cBhvr>
                                          <p:tavLst>
                                            <p:tav tm="0">
                                              <p:val>
                                                <p:fltVal val="0"/>
                                              </p:val>
                                            </p:tav>
                                            <p:tav tm="100000">
                                              <p:val>
                                                <p:strVal val="#ppt_h"/>
                                              </p:val>
                                            </p:tav>
                                          </p:tavLst>
                                        </p:anim>
                                        <p:animEffect transition="in" filter="fade">
                                          <p:cBhvr>
                                            <p:cTn id="82" dur="500"/>
                                            <p:tgtEl>
                                              <p:spTgt spid="51"/>
                                            </p:tgtEl>
                                          </p:cBhvr>
                                        </p:animEffect>
                                      </p:childTnLst>
                                    </p:cTn>
                                  </p:par>
                                </p:childTnLst>
                              </p:cTn>
                            </p:par>
                            <p:par>
                              <p:cTn id="83" fill="hold">
                                <p:stCondLst>
                                  <p:cond delay="6650"/>
                                </p:stCondLst>
                                <p:childTnLst>
                                  <p:par>
                                    <p:cTn id="84" presetID="16" presetClass="entr" presetSubtype="21" fill="hold" grpId="0" nodeType="after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barn(inVertical)">
                                          <p:cBhvr>
                                            <p:cTn id="86" dur="500"/>
                                            <p:tgtEl>
                                              <p:spTgt spid="58"/>
                                            </p:tgtEl>
                                          </p:cBhvr>
                                        </p:animEffect>
                                      </p:childTnLst>
                                    </p:cTn>
                                  </p:par>
                                </p:childTnLst>
                              </p:cTn>
                            </p:par>
                            <p:par>
                              <p:cTn id="87" fill="hold">
                                <p:stCondLst>
                                  <p:cond delay="7150"/>
                                </p:stCondLst>
                                <p:childTnLst>
                                  <p:par>
                                    <p:cTn id="88" presetID="14" presetClass="entr" presetSubtype="10" fill="hold" grpId="0" nodeType="after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randombar(horizontal)">
                                          <p:cBhvr>
                                            <p:cTn id="9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p:bldP spid="50" grpId="0"/>
          <p:bldP spid="51" grpId="0"/>
          <p:bldP spid="52" grpId="0" animBg="1"/>
          <p:bldP spid="53" grpId="0" animBg="1"/>
          <p:bldP spid="54" grpId="0"/>
          <p:bldP spid="55" grpId="0"/>
          <p:bldP spid="56" grpId="0"/>
          <p:bldP spid="57" grpId="0"/>
          <p:bldP spid="58" grpId="0"/>
          <p:bldP spid="59" grpId="0"/>
          <p:bldP spid="31" grpId="0"/>
          <p:bldP spid="3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750"/>
                                            <p:tgtEl>
                                              <p:spTgt spid="32"/>
                                            </p:tgtEl>
                                          </p:cBhvr>
                                        </p:animEffect>
                                        <p:anim calcmode="lin" valueType="num">
                                          <p:cBhvr>
                                            <p:cTn id="13" dur="750" fill="hold"/>
                                            <p:tgtEl>
                                              <p:spTgt spid="32"/>
                                            </p:tgtEl>
                                            <p:attrNameLst>
                                              <p:attrName>ppt_x</p:attrName>
                                            </p:attrNameLst>
                                          </p:cBhvr>
                                          <p:tavLst>
                                            <p:tav tm="0">
                                              <p:val>
                                                <p:strVal val="#ppt_x"/>
                                              </p:val>
                                            </p:tav>
                                            <p:tav tm="100000">
                                              <p:val>
                                                <p:strVal val="#ppt_x"/>
                                              </p:val>
                                            </p:tav>
                                          </p:tavLst>
                                        </p:anim>
                                        <p:anim calcmode="lin" valueType="num">
                                          <p:cBhvr>
                                            <p:cTn id="14" dur="750" fill="hold"/>
                                            <p:tgtEl>
                                              <p:spTgt spid="32"/>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1000" fill="hold"/>
                                            <p:tgtEl>
                                              <p:spTgt spid="24"/>
                                            </p:tgtEl>
                                            <p:attrNameLst>
                                              <p:attrName>ppt_x</p:attrName>
                                            </p:attrNameLst>
                                          </p:cBhvr>
                                          <p:tavLst>
                                            <p:tav tm="0">
                                              <p:val>
                                                <p:strVal val="0-#ppt_w/2"/>
                                              </p:val>
                                            </p:tav>
                                            <p:tav tm="100000">
                                              <p:val>
                                                <p:strVal val="#ppt_x"/>
                                              </p:val>
                                            </p:tav>
                                          </p:tavLst>
                                        </p:anim>
                                        <p:anim calcmode="lin" valueType="num">
                                          <p:cBhvr additive="base">
                                            <p:cTn id="18" dur="10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childTnLst>
                              </p:cTn>
                            </p:par>
                            <p:par>
                              <p:cTn id="25" fill="hold">
                                <p:stCondLst>
                                  <p:cond delay="1500"/>
                                </p:stCondLst>
                                <p:childTnLst>
                                  <p:par>
                                    <p:cTn id="26" presetID="22" presetClass="entr" presetSubtype="1"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up)">
                                          <p:cBhvr>
                                            <p:cTn id="28" dur="500"/>
                                            <p:tgtEl>
                                              <p:spTgt spid="48"/>
                                            </p:tgtEl>
                                          </p:cBhvr>
                                        </p:animEffect>
                                      </p:childTnLst>
                                    </p:cTn>
                                  </p:par>
                                </p:childTnLst>
                              </p:cTn>
                            </p:par>
                            <p:par>
                              <p:cTn id="29" fill="hold">
                                <p:stCondLst>
                                  <p:cond delay="2000"/>
                                </p:stCondLst>
                                <p:childTnLst>
                                  <p:par>
                                    <p:cTn id="30" presetID="53" presetClass="entr" presetSubtype="16" fill="hold" grpId="0" nodeType="afterEffect">
                                      <p:stCondLst>
                                        <p:cond delay="0"/>
                                      </p:stCondLst>
                                      <p:iterate type="lt">
                                        <p:tmPct val="10000"/>
                                      </p:iterate>
                                      <p:childTnLst>
                                        <p:set>
                                          <p:cBhvr>
                                            <p:cTn id="31" dur="1" fill="hold">
                                              <p:stCondLst>
                                                <p:cond delay="0"/>
                                              </p:stCondLst>
                                            </p:cTn>
                                            <p:tgtEl>
                                              <p:spTgt spid="49"/>
                                            </p:tgtEl>
                                            <p:attrNameLst>
                                              <p:attrName>style.visibility</p:attrName>
                                            </p:attrNameLst>
                                          </p:cBhvr>
                                          <p:to>
                                            <p:strVal val="visible"/>
                                          </p:to>
                                        </p:set>
                                        <p:anim calcmode="lin" valueType="num">
                                          <p:cBhvr>
                                            <p:cTn id="32" dur="500" fill="hold"/>
                                            <p:tgtEl>
                                              <p:spTgt spid="49"/>
                                            </p:tgtEl>
                                            <p:attrNameLst>
                                              <p:attrName>ppt_w</p:attrName>
                                            </p:attrNameLst>
                                          </p:cBhvr>
                                          <p:tavLst>
                                            <p:tav tm="0">
                                              <p:val>
                                                <p:fltVal val="0"/>
                                              </p:val>
                                            </p:tav>
                                            <p:tav tm="100000">
                                              <p:val>
                                                <p:strVal val="#ppt_w"/>
                                              </p:val>
                                            </p:tav>
                                          </p:tavLst>
                                        </p:anim>
                                        <p:anim calcmode="lin" valueType="num">
                                          <p:cBhvr>
                                            <p:cTn id="33" dur="500" fill="hold"/>
                                            <p:tgtEl>
                                              <p:spTgt spid="49"/>
                                            </p:tgtEl>
                                            <p:attrNameLst>
                                              <p:attrName>ppt_h</p:attrName>
                                            </p:attrNameLst>
                                          </p:cBhvr>
                                          <p:tavLst>
                                            <p:tav tm="0">
                                              <p:val>
                                                <p:fltVal val="0"/>
                                              </p:val>
                                            </p:tav>
                                            <p:tav tm="100000">
                                              <p:val>
                                                <p:strVal val="#ppt_h"/>
                                              </p:val>
                                            </p:tav>
                                          </p:tavLst>
                                        </p:anim>
                                        <p:animEffect transition="in" filter="fade">
                                          <p:cBhvr>
                                            <p:cTn id="34" dur="500"/>
                                            <p:tgtEl>
                                              <p:spTgt spid="49"/>
                                            </p:tgtEl>
                                          </p:cBhvr>
                                        </p:animEffect>
                                      </p:childTnLst>
                                    </p:cTn>
                                  </p:par>
                                </p:childTnLst>
                              </p:cTn>
                            </p:par>
                            <p:par>
                              <p:cTn id="35" fill="hold">
                                <p:stCondLst>
                                  <p:cond delay="1549"/>
                                </p:stCondLst>
                                <p:childTnLst>
                                  <p:par>
                                    <p:cTn id="36" presetID="16" presetClass="entr" presetSubtype="21" fill="hold" grpId="0" nodeType="after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barn(inVertical)">
                                          <p:cBhvr>
                                            <p:cTn id="38" dur="500"/>
                                            <p:tgtEl>
                                              <p:spTgt spid="54"/>
                                            </p:tgtEl>
                                          </p:cBhvr>
                                        </p:animEffect>
                                      </p:childTnLst>
                                    </p:cTn>
                                  </p:par>
                                </p:childTnLst>
                              </p:cTn>
                            </p:par>
                            <p:par>
                              <p:cTn id="39" fill="hold">
                                <p:stCondLst>
                                  <p:cond delay="2049"/>
                                </p:stCondLst>
                                <p:childTnLst>
                                  <p:par>
                                    <p:cTn id="40" presetID="14" presetClass="entr" presetSubtype="10" fill="hold" grpId="0"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randombar(horizontal)">
                                          <p:cBhvr>
                                            <p:cTn id="42" dur="500"/>
                                            <p:tgtEl>
                                              <p:spTgt spid="55"/>
                                            </p:tgtEl>
                                          </p:cBhvr>
                                        </p:animEffect>
                                      </p:childTnLst>
                                    </p:cTn>
                                  </p:par>
                                </p:childTnLst>
                              </p:cTn>
                            </p:par>
                            <p:par>
                              <p:cTn id="43" fill="hold">
                                <p:stCondLst>
                                  <p:cond delay="2549"/>
                                </p:stCondLst>
                                <p:childTnLst>
                                  <p:par>
                                    <p:cTn id="44" presetID="53" presetClass="entr" presetSubtype="16"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p:cTn id="46" dur="500" fill="hold"/>
                                            <p:tgtEl>
                                              <p:spTgt spid="46"/>
                                            </p:tgtEl>
                                            <p:attrNameLst>
                                              <p:attrName>ppt_w</p:attrName>
                                            </p:attrNameLst>
                                          </p:cBhvr>
                                          <p:tavLst>
                                            <p:tav tm="0">
                                              <p:val>
                                                <p:fltVal val="0"/>
                                              </p:val>
                                            </p:tav>
                                            <p:tav tm="100000">
                                              <p:val>
                                                <p:strVal val="#ppt_w"/>
                                              </p:val>
                                            </p:tav>
                                          </p:tavLst>
                                        </p:anim>
                                        <p:anim calcmode="lin" valueType="num">
                                          <p:cBhvr>
                                            <p:cTn id="47" dur="500" fill="hold"/>
                                            <p:tgtEl>
                                              <p:spTgt spid="46"/>
                                            </p:tgtEl>
                                            <p:attrNameLst>
                                              <p:attrName>ppt_h</p:attrName>
                                            </p:attrNameLst>
                                          </p:cBhvr>
                                          <p:tavLst>
                                            <p:tav tm="0">
                                              <p:val>
                                                <p:fltVal val="0"/>
                                              </p:val>
                                            </p:tav>
                                            <p:tav tm="100000">
                                              <p:val>
                                                <p:strVal val="#ppt_h"/>
                                              </p:val>
                                            </p:tav>
                                          </p:tavLst>
                                        </p:anim>
                                        <p:animEffect transition="in" filter="fade">
                                          <p:cBhvr>
                                            <p:cTn id="48" dur="500"/>
                                            <p:tgtEl>
                                              <p:spTgt spid="46"/>
                                            </p:tgtEl>
                                          </p:cBhvr>
                                        </p:animEffect>
                                      </p:childTnLst>
                                    </p:cTn>
                                  </p:par>
                                </p:childTnLst>
                              </p:cTn>
                            </p:par>
                            <p:par>
                              <p:cTn id="49" fill="hold">
                                <p:stCondLst>
                                  <p:cond delay="3049"/>
                                </p:stCondLst>
                                <p:childTnLst>
                                  <p:par>
                                    <p:cTn id="50" presetID="22" presetClass="entr" presetSubtype="1"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up)">
                                          <p:cBhvr>
                                            <p:cTn id="52" dur="500"/>
                                            <p:tgtEl>
                                              <p:spTgt spid="52"/>
                                            </p:tgtEl>
                                          </p:cBhvr>
                                        </p:animEffect>
                                      </p:childTnLst>
                                    </p:cTn>
                                  </p:par>
                                </p:childTnLst>
                              </p:cTn>
                            </p:par>
                            <p:par>
                              <p:cTn id="53" fill="hold">
                                <p:stCondLst>
                                  <p:cond delay="3549"/>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50"/>
                                            </p:tgtEl>
                                            <p:attrNameLst>
                                              <p:attrName>style.visibility</p:attrName>
                                            </p:attrNameLst>
                                          </p:cBhvr>
                                          <p:to>
                                            <p:strVal val="visible"/>
                                          </p:to>
                                        </p:set>
                                        <p:anim calcmode="lin" valueType="num">
                                          <p:cBhvr>
                                            <p:cTn id="56" dur="500" fill="hold"/>
                                            <p:tgtEl>
                                              <p:spTgt spid="50"/>
                                            </p:tgtEl>
                                            <p:attrNameLst>
                                              <p:attrName>ppt_w</p:attrName>
                                            </p:attrNameLst>
                                          </p:cBhvr>
                                          <p:tavLst>
                                            <p:tav tm="0">
                                              <p:val>
                                                <p:fltVal val="0"/>
                                              </p:val>
                                            </p:tav>
                                            <p:tav tm="100000">
                                              <p:val>
                                                <p:strVal val="#ppt_w"/>
                                              </p:val>
                                            </p:tav>
                                          </p:tavLst>
                                        </p:anim>
                                        <p:anim calcmode="lin" valueType="num">
                                          <p:cBhvr>
                                            <p:cTn id="57" dur="500" fill="hold"/>
                                            <p:tgtEl>
                                              <p:spTgt spid="50"/>
                                            </p:tgtEl>
                                            <p:attrNameLst>
                                              <p:attrName>ppt_h</p:attrName>
                                            </p:attrNameLst>
                                          </p:cBhvr>
                                          <p:tavLst>
                                            <p:tav tm="0">
                                              <p:val>
                                                <p:fltVal val="0"/>
                                              </p:val>
                                            </p:tav>
                                            <p:tav tm="100000">
                                              <p:val>
                                                <p:strVal val="#ppt_h"/>
                                              </p:val>
                                            </p:tav>
                                          </p:tavLst>
                                        </p:anim>
                                        <p:animEffect transition="in" filter="fade">
                                          <p:cBhvr>
                                            <p:cTn id="58" dur="500"/>
                                            <p:tgtEl>
                                              <p:spTgt spid="50"/>
                                            </p:tgtEl>
                                          </p:cBhvr>
                                        </p:animEffect>
                                      </p:childTnLst>
                                    </p:cTn>
                                  </p:par>
                                </p:childTnLst>
                              </p:cTn>
                            </p:par>
                            <p:par>
                              <p:cTn id="59" fill="hold">
                                <p:stCondLst>
                                  <p:cond delay="4099"/>
                                </p:stCondLst>
                                <p:childTnLst>
                                  <p:par>
                                    <p:cTn id="60" presetID="16" presetClass="entr" presetSubtype="21" fill="hold" grpId="0" nodeType="after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barn(inVertical)">
                                          <p:cBhvr>
                                            <p:cTn id="62" dur="500"/>
                                            <p:tgtEl>
                                              <p:spTgt spid="56"/>
                                            </p:tgtEl>
                                          </p:cBhvr>
                                        </p:animEffect>
                                      </p:childTnLst>
                                    </p:cTn>
                                  </p:par>
                                </p:childTnLst>
                              </p:cTn>
                            </p:par>
                            <p:par>
                              <p:cTn id="63" fill="hold">
                                <p:stCondLst>
                                  <p:cond delay="4599"/>
                                </p:stCondLst>
                                <p:childTnLst>
                                  <p:par>
                                    <p:cTn id="64" presetID="14" presetClass="entr" presetSubtype="10" fill="hold" grpId="0" nodeType="afterEffect">
                                      <p:stCondLst>
                                        <p:cond delay="0"/>
                                      </p:stCondLst>
                                      <p:childTnLst>
                                        <p:set>
                                          <p:cBhvr>
                                            <p:cTn id="65" dur="1" fill="hold">
                                              <p:stCondLst>
                                                <p:cond delay="0"/>
                                              </p:stCondLst>
                                            </p:cTn>
                                            <p:tgtEl>
                                              <p:spTgt spid="57"/>
                                            </p:tgtEl>
                                            <p:attrNameLst>
                                              <p:attrName>style.visibility</p:attrName>
                                            </p:attrNameLst>
                                          </p:cBhvr>
                                          <p:to>
                                            <p:strVal val="visible"/>
                                          </p:to>
                                        </p:set>
                                        <p:animEffect transition="in" filter="randombar(horizontal)">
                                          <p:cBhvr>
                                            <p:cTn id="66" dur="500"/>
                                            <p:tgtEl>
                                              <p:spTgt spid="57"/>
                                            </p:tgtEl>
                                          </p:cBhvr>
                                        </p:animEffect>
                                      </p:childTnLst>
                                    </p:cTn>
                                  </p:par>
                                </p:childTnLst>
                              </p:cTn>
                            </p:par>
                            <p:par>
                              <p:cTn id="67" fill="hold">
                                <p:stCondLst>
                                  <p:cond delay="5099"/>
                                </p:stCondLst>
                                <p:childTnLst>
                                  <p:par>
                                    <p:cTn id="68" presetID="53" presetClass="entr" presetSubtype="16" fill="hold" grpId="0" nodeType="afterEffect">
                                      <p:stCondLst>
                                        <p:cond delay="0"/>
                                      </p:stCondLst>
                                      <p:childTnLst>
                                        <p:set>
                                          <p:cBhvr>
                                            <p:cTn id="69" dur="1" fill="hold">
                                              <p:stCondLst>
                                                <p:cond delay="0"/>
                                              </p:stCondLst>
                                            </p:cTn>
                                            <p:tgtEl>
                                              <p:spTgt spid="47"/>
                                            </p:tgtEl>
                                            <p:attrNameLst>
                                              <p:attrName>style.visibility</p:attrName>
                                            </p:attrNameLst>
                                          </p:cBhvr>
                                          <p:to>
                                            <p:strVal val="visible"/>
                                          </p:to>
                                        </p:set>
                                        <p:anim calcmode="lin" valueType="num">
                                          <p:cBhvr>
                                            <p:cTn id="70" dur="500" fill="hold"/>
                                            <p:tgtEl>
                                              <p:spTgt spid="47"/>
                                            </p:tgtEl>
                                            <p:attrNameLst>
                                              <p:attrName>ppt_w</p:attrName>
                                            </p:attrNameLst>
                                          </p:cBhvr>
                                          <p:tavLst>
                                            <p:tav tm="0">
                                              <p:val>
                                                <p:fltVal val="0"/>
                                              </p:val>
                                            </p:tav>
                                            <p:tav tm="100000">
                                              <p:val>
                                                <p:strVal val="#ppt_w"/>
                                              </p:val>
                                            </p:tav>
                                          </p:tavLst>
                                        </p:anim>
                                        <p:anim calcmode="lin" valueType="num">
                                          <p:cBhvr>
                                            <p:cTn id="71" dur="500" fill="hold"/>
                                            <p:tgtEl>
                                              <p:spTgt spid="47"/>
                                            </p:tgtEl>
                                            <p:attrNameLst>
                                              <p:attrName>ppt_h</p:attrName>
                                            </p:attrNameLst>
                                          </p:cBhvr>
                                          <p:tavLst>
                                            <p:tav tm="0">
                                              <p:val>
                                                <p:fltVal val="0"/>
                                              </p:val>
                                            </p:tav>
                                            <p:tav tm="100000">
                                              <p:val>
                                                <p:strVal val="#ppt_h"/>
                                              </p:val>
                                            </p:tav>
                                          </p:tavLst>
                                        </p:anim>
                                        <p:animEffect transition="in" filter="fade">
                                          <p:cBhvr>
                                            <p:cTn id="72" dur="500"/>
                                            <p:tgtEl>
                                              <p:spTgt spid="47"/>
                                            </p:tgtEl>
                                          </p:cBhvr>
                                        </p:animEffect>
                                      </p:childTnLst>
                                    </p:cTn>
                                  </p:par>
                                </p:childTnLst>
                              </p:cTn>
                            </p:par>
                            <p:par>
                              <p:cTn id="73" fill="hold">
                                <p:stCondLst>
                                  <p:cond delay="5599"/>
                                </p:stCondLst>
                                <p:childTnLst>
                                  <p:par>
                                    <p:cTn id="74" presetID="22" presetClass="entr" presetSubtype="1" fill="hold" grpId="0" nodeType="after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up)">
                                          <p:cBhvr>
                                            <p:cTn id="76" dur="500"/>
                                            <p:tgtEl>
                                              <p:spTgt spid="53"/>
                                            </p:tgtEl>
                                          </p:cBhvr>
                                        </p:animEffect>
                                      </p:childTnLst>
                                    </p:cTn>
                                  </p:par>
                                </p:childTnLst>
                              </p:cTn>
                            </p:par>
                            <p:par>
                              <p:cTn id="77" fill="hold">
                                <p:stCondLst>
                                  <p:cond delay="6099"/>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51"/>
                                            </p:tgtEl>
                                            <p:attrNameLst>
                                              <p:attrName>style.visibility</p:attrName>
                                            </p:attrNameLst>
                                          </p:cBhvr>
                                          <p:to>
                                            <p:strVal val="visible"/>
                                          </p:to>
                                        </p:set>
                                        <p:anim calcmode="lin" valueType="num">
                                          <p:cBhvr>
                                            <p:cTn id="80" dur="500" fill="hold"/>
                                            <p:tgtEl>
                                              <p:spTgt spid="51"/>
                                            </p:tgtEl>
                                            <p:attrNameLst>
                                              <p:attrName>ppt_w</p:attrName>
                                            </p:attrNameLst>
                                          </p:cBhvr>
                                          <p:tavLst>
                                            <p:tav tm="0">
                                              <p:val>
                                                <p:fltVal val="0"/>
                                              </p:val>
                                            </p:tav>
                                            <p:tav tm="100000">
                                              <p:val>
                                                <p:strVal val="#ppt_w"/>
                                              </p:val>
                                            </p:tav>
                                          </p:tavLst>
                                        </p:anim>
                                        <p:anim calcmode="lin" valueType="num">
                                          <p:cBhvr>
                                            <p:cTn id="81" dur="500" fill="hold"/>
                                            <p:tgtEl>
                                              <p:spTgt spid="51"/>
                                            </p:tgtEl>
                                            <p:attrNameLst>
                                              <p:attrName>ppt_h</p:attrName>
                                            </p:attrNameLst>
                                          </p:cBhvr>
                                          <p:tavLst>
                                            <p:tav tm="0">
                                              <p:val>
                                                <p:fltVal val="0"/>
                                              </p:val>
                                            </p:tav>
                                            <p:tav tm="100000">
                                              <p:val>
                                                <p:strVal val="#ppt_h"/>
                                              </p:val>
                                            </p:tav>
                                          </p:tavLst>
                                        </p:anim>
                                        <p:animEffect transition="in" filter="fade">
                                          <p:cBhvr>
                                            <p:cTn id="82" dur="500"/>
                                            <p:tgtEl>
                                              <p:spTgt spid="51"/>
                                            </p:tgtEl>
                                          </p:cBhvr>
                                        </p:animEffect>
                                      </p:childTnLst>
                                    </p:cTn>
                                  </p:par>
                                </p:childTnLst>
                              </p:cTn>
                            </p:par>
                            <p:par>
                              <p:cTn id="83" fill="hold">
                                <p:stCondLst>
                                  <p:cond delay="6650"/>
                                </p:stCondLst>
                                <p:childTnLst>
                                  <p:par>
                                    <p:cTn id="84" presetID="16" presetClass="entr" presetSubtype="21" fill="hold" grpId="0" nodeType="after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barn(inVertical)">
                                          <p:cBhvr>
                                            <p:cTn id="86" dur="500"/>
                                            <p:tgtEl>
                                              <p:spTgt spid="58"/>
                                            </p:tgtEl>
                                          </p:cBhvr>
                                        </p:animEffect>
                                      </p:childTnLst>
                                    </p:cTn>
                                  </p:par>
                                </p:childTnLst>
                              </p:cTn>
                            </p:par>
                            <p:par>
                              <p:cTn id="87" fill="hold">
                                <p:stCondLst>
                                  <p:cond delay="7150"/>
                                </p:stCondLst>
                                <p:childTnLst>
                                  <p:par>
                                    <p:cTn id="88" presetID="14" presetClass="entr" presetSubtype="10" fill="hold" grpId="0" nodeType="after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randombar(horizontal)">
                                          <p:cBhvr>
                                            <p:cTn id="90"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8" grpId="0" animBg="1"/>
          <p:bldP spid="49" grpId="0"/>
          <p:bldP spid="50" grpId="0"/>
          <p:bldP spid="51" grpId="0"/>
          <p:bldP spid="52" grpId="0" animBg="1"/>
          <p:bldP spid="53" grpId="0" animBg="1"/>
          <p:bldP spid="54" grpId="0"/>
          <p:bldP spid="55" grpId="0"/>
          <p:bldP spid="56" grpId="0"/>
          <p:bldP spid="57" grpId="0"/>
          <p:bldP spid="58" grpId="0"/>
          <p:bldP spid="59" grpId="0"/>
          <p:bldP spid="31" grpId="0"/>
          <p:bldP spid="32"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4"/>
          <p:cNvSpPr txBox="1"/>
          <p:nvPr/>
        </p:nvSpPr>
        <p:spPr>
          <a:xfrm>
            <a:off x="1111527" y="2548549"/>
            <a:ext cx="9989136" cy="784830"/>
          </a:xfrm>
          <a:prstGeom prst="rect">
            <a:avLst/>
          </a:prstGeom>
          <a:noFill/>
        </p:spPr>
        <p:txBody>
          <a:bodyPr wrap="square" rtlCol="0">
            <a:spAutoFit/>
          </a:bodyPr>
          <a:lstStyle/>
          <a:p>
            <a:pPr algn="just">
              <a:lnSpc>
                <a:spcPct val="125000"/>
              </a:lnSpc>
            </a:pP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重点项目简要概述文字说明解释及简要细节描述性文字说明列举工作的主要内容及成绩列举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成绩列举</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工作的主要内容及成绩列举</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工作</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的</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主要内容及成绩列举工作的主要内容及成绩列举工作的主要内容及</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成绩。</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gn="just">
              <a:lnSpc>
                <a:spcPct val="125000"/>
              </a:lnSpc>
            </a:pP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19"/>
          <p:cNvSpPr txBox="1"/>
          <p:nvPr/>
        </p:nvSpPr>
        <p:spPr>
          <a:xfrm>
            <a:off x="1111527" y="1988370"/>
            <a:ext cx="4444138" cy="535531"/>
          </a:xfrm>
          <a:prstGeom prst="rect">
            <a:avLst/>
          </a:prstGeom>
          <a:noFill/>
        </p:spPr>
        <p:txBody>
          <a:bodyPr wrap="square" rtlCol="0">
            <a:spAutoFit/>
          </a:bodyPr>
          <a:lstStyle/>
          <a:p>
            <a:pPr>
              <a:lnSpc>
                <a:spcPct val="120000"/>
              </a:lnSpc>
            </a:pPr>
            <a:r>
              <a:rPr lang="zh-CN" altLang="en-US" sz="2400" b="1" dirty="0" smtClean="0">
                <a:solidFill>
                  <a:schemeClr val="tx1">
                    <a:lumMod val="65000"/>
                    <a:lumOff val="35000"/>
                  </a:schemeClr>
                </a:solidFill>
                <a:latin typeface="微软雅黑" panose="020B0503020204020204" pitchFamily="34" charset="-122"/>
                <a:ea typeface="微软雅黑" panose="020B0503020204020204" pitchFamily="34" charset="-122"/>
              </a:rPr>
              <a:t>重点项目概述 </a:t>
            </a:r>
            <a:r>
              <a:rPr lang="en-US" altLang="zh-CN" sz="2400" b="1"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2000" b="1" dirty="0" smtClean="0">
                <a:solidFill>
                  <a:srgbClr val="B72B2A"/>
                </a:solidFill>
                <a:latin typeface="Aparajita" panose="020B0604020202020204" pitchFamily="34" charset="0"/>
                <a:ea typeface="微软雅黑" panose="020B0503020204020204" pitchFamily="34" charset="-122"/>
                <a:cs typeface="Aparajita" panose="020B0604020202020204" pitchFamily="34" charset="0"/>
              </a:rPr>
              <a:t>WORK ITEMS</a:t>
            </a:r>
            <a:endParaRPr lang="zh-CN" altLang="en-US" sz="2000" b="1" dirty="0">
              <a:solidFill>
                <a:srgbClr val="B72B2A"/>
              </a:solidFill>
              <a:latin typeface="Aparajita" panose="020B0604020202020204" pitchFamily="34" charset="0"/>
              <a:ea typeface="微软雅黑" panose="020B0503020204020204" pitchFamily="34" charset="-122"/>
              <a:cs typeface="Aparajita" panose="020B0604020202020204" pitchFamily="34" charset="0"/>
            </a:endParaRPr>
          </a:p>
        </p:txBody>
      </p:sp>
      <p:grpSp>
        <p:nvGrpSpPr>
          <p:cNvPr id="6" name="组合 5"/>
          <p:cNvGrpSpPr/>
          <p:nvPr/>
        </p:nvGrpSpPr>
        <p:grpSpPr>
          <a:xfrm>
            <a:off x="1166953" y="3657603"/>
            <a:ext cx="3072202" cy="2396836"/>
            <a:chOff x="1180808" y="3574473"/>
            <a:chExt cx="3072202" cy="2396836"/>
          </a:xfrm>
        </p:grpSpPr>
        <p:sp>
          <p:nvSpPr>
            <p:cNvPr id="3" name="圆角矩形 2"/>
            <p:cNvSpPr/>
            <p:nvPr/>
          </p:nvSpPr>
          <p:spPr>
            <a:xfrm>
              <a:off x="1180808" y="3574473"/>
              <a:ext cx="2937163" cy="2396836"/>
            </a:xfrm>
            <a:prstGeom prst="roundRect">
              <a:avLst>
                <a:gd name="adj" fmla="val 6619"/>
              </a:avLst>
            </a:prstGeom>
            <a:solidFill>
              <a:schemeClr val="bg1">
                <a:lumMod val="9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1180808" y="3574473"/>
              <a:ext cx="2937163" cy="1043018"/>
            </a:xfrm>
            <a:custGeom>
              <a:avLst/>
              <a:gdLst>
                <a:gd name="connsiteX0" fmla="*/ 158647 w 2937163"/>
                <a:gd name="connsiteY0" fmla="*/ 0 h 1043018"/>
                <a:gd name="connsiteX1" fmla="*/ 2778516 w 2937163"/>
                <a:gd name="connsiteY1" fmla="*/ 0 h 1043018"/>
                <a:gd name="connsiteX2" fmla="*/ 2937163 w 2937163"/>
                <a:gd name="connsiteY2" fmla="*/ 158647 h 1043018"/>
                <a:gd name="connsiteX3" fmla="*/ 2937163 w 2937163"/>
                <a:gd name="connsiteY3" fmla="*/ 1043018 h 1043018"/>
                <a:gd name="connsiteX4" fmla="*/ 0 w 2937163"/>
                <a:gd name="connsiteY4" fmla="*/ 1043018 h 1043018"/>
                <a:gd name="connsiteX5" fmla="*/ 0 w 2937163"/>
                <a:gd name="connsiteY5" fmla="*/ 158647 h 1043018"/>
                <a:gd name="connsiteX6" fmla="*/ 158647 w 2937163"/>
                <a:gd name="connsiteY6" fmla="*/ 0 h 104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7163" h="1043018">
                  <a:moveTo>
                    <a:pt x="158647" y="0"/>
                  </a:moveTo>
                  <a:lnTo>
                    <a:pt x="2778516" y="0"/>
                  </a:lnTo>
                  <a:cubicBezTo>
                    <a:pt x="2866134" y="0"/>
                    <a:pt x="2937163" y="71029"/>
                    <a:pt x="2937163" y="158647"/>
                  </a:cubicBezTo>
                  <a:lnTo>
                    <a:pt x="2937163" y="1043018"/>
                  </a:lnTo>
                  <a:lnTo>
                    <a:pt x="0" y="1043018"/>
                  </a:lnTo>
                  <a:lnTo>
                    <a:pt x="0" y="158647"/>
                  </a:lnTo>
                  <a:cubicBezTo>
                    <a:pt x="0" y="71029"/>
                    <a:pt x="71029" y="0"/>
                    <a:pt x="158647" y="0"/>
                  </a:cubicBezTo>
                  <a:close/>
                </a:path>
              </a:pathLst>
            </a:custGeom>
            <a:blipFill dpi="0" rotWithShape="1">
              <a:blip r:embed="rId1" cstate="print">
                <a:extLst>
                  <a:ext uri="{28A0092B-C50C-407E-A947-70E740481C1C}">
                    <a14:useLocalDpi xmlns:a14="http://schemas.microsoft.com/office/drawing/2010/main" val="0"/>
                  </a:ext>
                </a:extLst>
              </a:blip>
              <a:srcRect/>
              <a:stretch>
                <a:fillRect t="-30585" b="-5715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19"/>
            <p:cNvSpPr txBox="1"/>
            <p:nvPr/>
          </p:nvSpPr>
          <p:spPr>
            <a:xfrm>
              <a:off x="1745893" y="4877272"/>
              <a:ext cx="2507117" cy="350865"/>
            </a:xfrm>
            <a:prstGeom prst="rect">
              <a:avLst/>
            </a:prstGeom>
            <a:noFill/>
          </p:spPr>
          <p:txBody>
            <a:bodyPr wrap="square" rtlCol="0">
              <a:spAutoFit/>
            </a:bodyPr>
            <a:lstStyle/>
            <a:p>
              <a:pPr>
                <a:lnSpc>
                  <a:spcPct val="120000"/>
                </a:lnSpc>
              </a:pPr>
              <a:r>
                <a:rPr lang="zh-CN" altLang="en-US" sz="1400" b="1" dirty="0" smtClean="0">
                  <a:solidFill>
                    <a:srgbClr val="252C35"/>
                  </a:solidFill>
                  <a:latin typeface="微软雅黑" panose="020B0503020204020204" pitchFamily="34" charset="-122"/>
                  <a:ea typeface="微软雅黑" panose="020B0503020204020204" pitchFamily="34" charset="-122"/>
                </a:rPr>
                <a:t>输入项目名称</a:t>
              </a:r>
              <a:endParaRPr lang="zh-CN" altLang="en-US" sz="1400" b="1" dirty="0">
                <a:solidFill>
                  <a:srgbClr val="252C35"/>
                </a:solidFill>
                <a:latin typeface="微软雅黑" panose="020B0503020204020204" pitchFamily="34" charset="-122"/>
                <a:ea typeface="微软雅黑" panose="020B0503020204020204" pitchFamily="34" charset="-122"/>
              </a:endParaRPr>
            </a:p>
          </p:txBody>
        </p:sp>
        <p:sp>
          <p:nvSpPr>
            <p:cNvPr id="25" name="TextBox 49"/>
            <p:cNvSpPr txBox="1"/>
            <p:nvPr/>
          </p:nvSpPr>
          <p:spPr>
            <a:xfrm>
              <a:off x="1732039" y="5173070"/>
              <a:ext cx="2258070" cy="646331"/>
            </a:xfrm>
            <a:prstGeom prst="rect">
              <a:avLst/>
            </a:prstGeom>
            <a:noFill/>
          </p:spPr>
          <p:txBody>
            <a:bodyPr wrap="square" rtlCol="0">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配合集团经营公司、融资管理中心等相关</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部门做好</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大量的会计报表</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资料银行资料税务</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资料工作</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任意多边形 32"/>
            <p:cNvSpPr/>
            <p:nvPr/>
          </p:nvSpPr>
          <p:spPr>
            <a:xfrm>
              <a:off x="1392043" y="4902499"/>
              <a:ext cx="205799" cy="205799"/>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77152" y="5214036"/>
              <a:ext cx="400110" cy="645369"/>
            </a:xfrm>
            <a:prstGeom prst="rect">
              <a:avLst/>
            </a:prstGeom>
            <a:noFill/>
          </p:spPr>
          <p:txBody>
            <a:bodyPr vert="eaVert" wrap="none" rtlCol="0">
              <a:spAutoFit/>
            </a:bodyPr>
            <a:lstStyle/>
            <a:p>
              <a:r>
                <a:rPr lang="zh-CN" altLang="en-US" sz="1400" b="1" dirty="0" smtClean="0">
                  <a:solidFill>
                    <a:srgbClr val="B72B2A"/>
                  </a:solidFill>
                  <a:latin typeface="Adobe 黑体 Std R" panose="020B0400000000000000" pitchFamily="34" charset="-122"/>
                  <a:ea typeface="Adobe 黑体 Std R" panose="020B0400000000000000" pitchFamily="34" charset="-122"/>
                </a:rPr>
                <a:t>项目一</a:t>
              </a:r>
              <a:endParaRPr lang="zh-CN" altLang="en-US" sz="1400" b="1" dirty="0">
                <a:solidFill>
                  <a:srgbClr val="B72B2A"/>
                </a:solidFill>
                <a:latin typeface="Adobe 黑体 Std R" panose="020B0400000000000000" pitchFamily="34" charset="-122"/>
                <a:ea typeface="Adobe 黑体 Std R" panose="020B0400000000000000" pitchFamily="34" charset="-122"/>
              </a:endParaRPr>
            </a:p>
          </p:txBody>
        </p:sp>
      </p:grpSp>
      <p:grpSp>
        <p:nvGrpSpPr>
          <p:cNvPr id="37" name="组合 36"/>
          <p:cNvGrpSpPr/>
          <p:nvPr/>
        </p:nvGrpSpPr>
        <p:grpSpPr>
          <a:xfrm>
            <a:off x="4658299" y="3657603"/>
            <a:ext cx="3072202" cy="2396836"/>
            <a:chOff x="1180808" y="3574473"/>
            <a:chExt cx="3072202" cy="2396836"/>
          </a:xfrm>
        </p:grpSpPr>
        <p:sp>
          <p:nvSpPr>
            <p:cNvPr id="38" name="圆角矩形 37"/>
            <p:cNvSpPr/>
            <p:nvPr/>
          </p:nvSpPr>
          <p:spPr>
            <a:xfrm>
              <a:off x="1180808" y="3574473"/>
              <a:ext cx="2937163" cy="2396836"/>
            </a:xfrm>
            <a:prstGeom prst="roundRect">
              <a:avLst>
                <a:gd name="adj" fmla="val 6619"/>
              </a:avLst>
            </a:prstGeom>
            <a:solidFill>
              <a:schemeClr val="bg1">
                <a:lumMod val="9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1180808" y="3574473"/>
              <a:ext cx="2937163" cy="1043018"/>
            </a:xfrm>
            <a:custGeom>
              <a:avLst/>
              <a:gdLst>
                <a:gd name="connsiteX0" fmla="*/ 158647 w 2937163"/>
                <a:gd name="connsiteY0" fmla="*/ 0 h 1043018"/>
                <a:gd name="connsiteX1" fmla="*/ 2778516 w 2937163"/>
                <a:gd name="connsiteY1" fmla="*/ 0 h 1043018"/>
                <a:gd name="connsiteX2" fmla="*/ 2937163 w 2937163"/>
                <a:gd name="connsiteY2" fmla="*/ 158647 h 1043018"/>
                <a:gd name="connsiteX3" fmla="*/ 2937163 w 2937163"/>
                <a:gd name="connsiteY3" fmla="*/ 1043018 h 1043018"/>
                <a:gd name="connsiteX4" fmla="*/ 0 w 2937163"/>
                <a:gd name="connsiteY4" fmla="*/ 1043018 h 1043018"/>
                <a:gd name="connsiteX5" fmla="*/ 0 w 2937163"/>
                <a:gd name="connsiteY5" fmla="*/ 158647 h 1043018"/>
                <a:gd name="connsiteX6" fmla="*/ 158647 w 2937163"/>
                <a:gd name="connsiteY6" fmla="*/ 0 h 104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7163" h="1043018">
                  <a:moveTo>
                    <a:pt x="158647" y="0"/>
                  </a:moveTo>
                  <a:lnTo>
                    <a:pt x="2778516" y="0"/>
                  </a:lnTo>
                  <a:cubicBezTo>
                    <a:pt x="2866134" y="0"/>
                    <a:pt x="2937163" y="71029"/>
                    <a:pt x="2937163" y="158647"/>
                  </a:cubicBezTo>
                  <a:lnTo>
                    <a:pt x="2937163" y="1043018"/>
                  </a:lnTo>
                  <a:lnTo>
                    <a:pt x="0" y="1043018"/>
                  </a:lnTo>
                  <a:lnTo>
                    <a:pt x="0" y="158647"/>
                  </a:lnTo>
                  <a:cubicBezTo>
                    <a:pt x="0" y="71029"/>
                    <a:pt x="71029" y="0"/>
                    <a:pt x="158647" y="0"/>
                  </a:cubicBezTo>
                  <a:close/>
                </a:path>
              </a:pathLst>
            </a:custGeom>
            <a:blipFill dpi="0" rotWithShape="1">
              <a:blip r:embed="rId2" cstate="print">
                <a:extLst>
                  <a:ext uri="{28A0092B-C50C-407E-A947-70E740481C1C}">
                    <a14:useLocalDpi xmlns:a14="http://schemas.microsoft.com/office/drawing/2010/main" val="0"/>
                  </a:ext>
                </a:extLst>
              </a:blip>
              <a:srcRect/>
              <a:stretch>
                <a:fillRect t="-43868" b="-4386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19"/>
            <p:cNvSpPr txBox="1"/>
            <p:nvPr/>
          </p:nvSpPr>
          <p:spPr>
            <a:xfrm>
              <a:off x="1745893" y="4877272"/>
              <a:ext cx="2507117" cy="350865"/>
            </a:xfrm>
            <a:prstGeom prst="rect">
              <a:avLst/>
            </a:prstGeom>
            <a:noFill/>
          </p:spPr>
          <p:txBody>
            <a:bodyPr wrap="square" rtlCol="0">
              <a:spAutoFit/>
            </a:bodyPr>
            <a:lstStyle/>
            <a:p>
              <a:pPr>
                <a:lnSpc>
                  <a:spcPct val="120000"/>
                </a:lnSpc>
              </a:pPr>
              <a:r>
                <a:rPr lang="zh-CN" altLang="en-US" sz="1400" b="1" dirty="0" smtClean="0">
                  <a:solidFill>
                    <a:srgbClr val="252C35"/>
                  </a:solidFill>
                  <a:latin typeface="微软雅黑" panose="020B0503020204020204" pitchFamily="34" charset="-122"/>
                  <a:ea typeface="微软雅黑" panose="020B0503020204020204" pitchFamily="34" charset="-122"/>
                </a:rPr>
                <a:t>输入项目名称</a:t>
              </a:r>
              <a:endParaRPr lang="zh-CN" altLang="en-US" sz="1400" b="1" dirty="0">
                <a:solidFill>
                  <a:srgbClr val="252C35"/>
                </a:solidFill>
                <a:latin typeface="微软雅黑" panose="020B0503020204020204" pitchFamily="34" charset="-122"/>
                <a:ea typeface="微软雅黑" panose="020B0503020204020204" pitchFamily="34" charset="-122"/>
              </a:endParaRPr>
            </a:p>
          </p:txBody>
        </p:sp>
        <p:sp>
          <p:nvSpPr>
            <p:cNvPr id="41" name="TextBox 49"/>
            <p:cNvSpPr txBox="1"/>
            <p:nvPr/>
          </p:nvSpPr>
          <p:spPr>
            <a:xfrm>
              <a:off x="1732039" y="5173070"/>
              <a:ext cx="2258070" cy="646331"/>
            </a:xfrm>
            <a:prstGeom prst="rect">
              <a:avLst/>
            </a:prstGeom>
            <a:noFill/>
          </p:spPr>
          <p:txBody>
            <a:bodyPr wrap="square" rtlCol="0">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配合集团经营公司、融资管理中心等相关</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部门做好</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大量的会计报表</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资料银行资料税务</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资料工作</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任意多边形 41"/>
            <p:cNvSpPr/>
            <p:nvPr/>
          </p:nvSpPr>
          <p:spPr>
            <a:xfrm>
              <a:off x="1392043" y="4902499"/>
              <a:ext cx="205799" cy="205799"/>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1277152" y="5214036"/>
              <a:ext cx="400110" cy="645369"/>
            </a:xfrm>
            <a:prstGeom prst="rect">
              <a:avLst/>
            </a:prstGeom>
            <a:noFill/>
          </p:spPr>
          <p:txBody>
            <a:bodyPr vert="eaVert" wrap="none" rtlCol="0">
              <a:spAutoFit/>
            </a:bodyPr>
            <a:lstStyle/>
            <a:p>
              <a:r>
                <a:rPr lang="zh-CN" altLang="en-US" sz="1400" b="1" dirty="0" smtClean="0">
                  <a:solidFill>
                    <a:srgbClr val="B72B2A"/>
                  </a:solidFill>
                  <a:latin typeface="Adobe 黑体 Std R" panose="020B0400000000000000" pitchFamily="34" charset="-122"/>
                  <a:ea typeface="Adobe 黑体 Std R" panose="020B0400000000000000" pitchFamily="34" charset="-122"/>
                </a:rPr>
                <a:t>项目二</a:t>
              </a:r>
              <a:endParaRPr lang="zh-CN" altLang="en-US" sz="1400" b="1" dirty="0">
                <a:solidFill>
                  <a:srgbClr val="B72B2A"/>
                </a:solidFill>
                <a:latin typeface="Adobe 黑体 Std R" panose="020B0400000000000000" pitchFamily="34" charset="-122"/>
                <a:ea typeface="Adobe 黑体 Std R" panose="020B0400000000000000" pitchFamily="34" charset="-122"/>
              </a:endParaRPr>
            </a:p>
          </p:txBody>
        </p:sp>
      </p:grpSp>
      <p:grpSp>
        <p:nvGrpSpPr>
          <p:cNvPr id="44" name="组合 43"/>
          <p:cNvGrpSpPr/>
          <p:nvPr/>
        </p:nvGrpSpPr>
        <p:grpSpPr>
          <a:xfrm>
            <a:off x="8149645" y="3657603"/>
            <a:ext cx="3072202" cy="2396836"/>
            <a:chOff x="1180808" y="3574473"/>
            <a:chExt cx="3072202" cy="2396836"/>
          </a:xfrm>
        </p:grpSpPr>
        <p:sp>
          <p:nvSpPr>
            <p:cNvPr id="60" name="圆角矩形 59"/>
            <p:cNvSpPr/>
            <p:nvPr/>
          </p:nvSpPr>
          <p:spPr>
            <a:xfrm>
              <a:off x="1180808" y="3574473"/>
              <a:ext cx="2937163" cy="2396836"/>
            </a:xfrm>
            <a:prstGeom prst="roundRect">
              <a:avLst>
                <a:gd name="adj" fmla="val 6619"/>
              </a:avLst>
            </a:prstGeom>
            <a:solidFill>
              <a:schemeClr val="bg1">
                <a:lumMod val="95000"/>
              </a:schemeClr>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a:off x="1180808" y="3574473"/>
              <a:ext cx="2937163" cy="1043018"/>
            </a:xfrm>
            <a:custGeom>
              <a:avLst/>
              <a:gdLst>
                <a:gd name="connsiteX0" fmla="*/ 158647 w 2937163"/>
                <a:gd name="connsiteY0" fmla="*/ 0 h 1043018"/>
                <a:gd name="connsiteX1" fmla="*/ 2778516 w 2937163"/>
                <a:gd name="connsiteY1" fmla="*/ 0 h 1043018"/>
                <a:gd name="connsiteX2" fmla="*/ 2937163 w 2937163"/>
                <a:gd name="connsiteY2" fmla="*/ 158647 h 1043018"/>
                <a:gd name="connsiteX3" fmla="*/ 2937163 w 2937163"/>
                <a:gd name="connsiteY3" fmla="*/ 1043018 h 1043018"/>
                <a:gd name="connsiteX4" fmla="*/ 0 w 2937163"/>
                <a:gd name="connsiteY4" fmla="*/ 1043018 h 1043018"/>
                <a:gd name="connsiteX5" fmla="*/ 0 w 2937163"/>
                <a:gd name="connsiteY5" fmla="*/ 158647 h 1043018"/>
                <a:gd name="connsiteX6" fmla="*/ 158647 w 2937163"/>
                <a:gd name="connsiteY6" fmla="*/ 0 h 104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7163" h="1043018">
                  <a:moveTo>
                    <a:pt x="158647" y="0"/>
                  </a:moveTo>
                  <a:lnTo>
                    <a:pt x="2778516" y="0"/>
                  </a:lnTo>
                  <a:cubicBezTo>
                    <a:pt x="2866134" y="0"/>
                    <a:pt x="2937163" y="71029"/>
                    <a:pt x="2937163" y="158647"/>
                  </a:cubicBezTo>
                  <a:lnTo>
                    <a:pt x="2937163" y="1043018"/>
                  </a:lnTo>
                  <a:lnTo>
                    <a:pt x="0" y="1043018"/>
                  </a:lnTo>
                  <a:lnTo>
                    <a:pt x="0" y="158647"/>
                  </a:lnTo>
                  <a:cubicBezTo>
                    <a:pt x="0" y="71029"/>
                    <a:pt x="71029" y="0"/>
                    <a:pt x="158647" y="0"/>
                  </a:cubicBezTo>
                  <a:close/>
                </a:path>
              </a:pathLst>
            </a:custGeom>
            <a:blipFill dpi="0" rotWithShape="1">
              <a:blip r:embed="rId3" cstate="print">
                <a:extLst>
                  <a:ext uri="{28A0092B-C50C-407E-A947-70E740481C1C}">
                    <a14:useLocalDpi xmlns:a14="http://schemas.microsoft.com/office/drawing/2010/main" val="0"/>
                  </a:ext>
                </a:extLst>
              </a:blip>
              <a:srcRect/>
              <a:stretch>
                <a:fillRect t="-57113" b="-5711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TextBox 19"/>
            <p:cNvSpPr txBox="1"/>
            <p:nvPr/>
          </p:nvSpPr>
          <p:spPr>
            <a:xfrm>
              <a:off x="1745893" y="4877272"/>
              <a:ext cx="2507117" cy="350865"/>
            </a:xfrm>
            <a:prstGeom prst="rect">
              <a:avLst/>
            </a:prstGeom>
            <a:noFill/>
          </p:spPr>
          <p:txBody>
            <a:bodyPr wrap="square" rtlCol="0">
              <a:spAutoFit/>
            </a:bodyPr>
            <a:lstStyle/>
            <a:p>
              <a:pPr>
                <a:lnSpc>
                  <a:spcPct val="120000"/>
                </a:lnSpc>
              </a:pPr>
              <a:r>
                <a:rPr lang="zh-CN" altLang="en-US" sz="1400" b="1" dirty="0" smtClean="0">
                  <a:solidFill>
                    <a:srgbClr val="252C35"/>
                  </a:solidFill>
                  <a:latin typeface="微软雅黑" panose="020B0503020204020204" pitchFamily="34" charset="-122"/>
                  <a:ea typeface="微软雅黑" panose="020B0503020204020204" pitchFamily="34" charset="-122"/>
                </a:rPr>
                <a:t>输入项目名称</a:t>
              </a:r>
              <a:endParaRPr lang="zh-CN" altLang="en-US" sz="1400" b="1" dirty="0">
                <a:solidFill>
                  <a:srgbClr val="252C35"/>
                </a:solidFill>
                <a:latin typeface="微软雅黑" panose="020B0503020204020204" pitchFamily="34" charset="-122"/>
                <a:ea typeface="微软雅黑" panose="020B0503020204020204" pitchFamily="34" charset="-122"/>
              </a:endParaRPr>
            </a:p>
          </p:txBody>
        </p:sp>
        <p:sp>
          <p:nvSpPr>
            <p:cNvPr id="63" name="TextBox 49"/>
            <p:cNvSpPr txBox="1"/>
            <p:nvPr/>
          </p:nvSpPr>
          <p:spPr>
            <a:xfrm>
              <a:off x="1732039" y="5173070"/>
              <a:ext cx="2258070" cy="646331"/>
            </a:xfrm>
            <a:prstGeom prst="rect">
              <a:avLst/>
            </a:prstGeom>
            <a:noFill/>
          </p:spPr>
          <p:txBody>
            <a:bodyPr wrap="square" rtlCol="0">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配合集团经营公司、融资管理中心等相关</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部门做好</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大量的会计报表</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资料银行资料税务</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资料工作</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任意多边形 63"/>
            <p:cNvSpPr/>
            <p:nvPr/>
          </p:nvSpPr>
          <p:spPr>
            <a:xfrm>
              <a:off x="1392043" y="4902499"/>
              <a:ext cx="205799" cy="205799"/>
            </a:xfrm>
            <a:custGeom>
              <a:avLst/>
              <a:gdLst>
                <a:gd name="connsiteX0" fmla="*/ 92158 w 353350"/>
                <a:gd name="connsiteY0" fmla="*/ 140861 h 353350"/>
                <a:gd name="connsiteX1" fmla="*/ 176675 w 353350"/>
                <a:gd name="connsiteY1" fmla="*/ 241543 h 353350"/>
                <a:gd name="connsiteX2" fmla="*/ 261192 w 353350"/>
                <a:gd name="connsiteY2" fmla="*/ 140861 h 353350"/>
                <a:gd name="connsiteX3" fmla="*/ 176675 w 353350"/>
                <a:gd name="connsiteY3" fmla="*/ 0 h 353350"/>
                <a:gd name="connsiteX4" fmla="*/ 353350 w 353350"/>
                <a:gd name="connsiteY4" fmla="*/ 176675 h 353350"/>
                <a:gd name="connsiteX5" fmla="*/ 176675 w 353350"/>
                <a:gd name="connsiteY5" fmla="*/ 353350 h 353350"/>
                <a:gd name="connsiteX6" fmla="*/ 0 w 353350"/>
                <a:gd name="connsiteY6" fmla="*/ 176675 h 353350"/>
                <a:gd name="connsiteX7" fmla="*/ 176675 w 353350"/>
                <a:gd name="connsiteY7" fmla="*/ 0 h 35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350" h="353350">
                  <a:moveTo>
                    <a:pt x="92158" y="140861"/>
                  </a:moveTo>
                  <a:lnTo>
                    <a:pt x="176675" y="241543"/>
                  </a:lnTo>
                  <a:lnTo>
                    <a:pt x="261192" y="140861"/>
                  </a:lnTo>
                  <a:close/>
                  <a:moveTo>
                    <a:pt x="176675" y="0"/>
                  </a:moveTo>
                  <a:cubicBezTo>
                    <a:pt x="274250" y="0"/>
                    <a:pt x="353350" y="79100"/>
                    <a:pt x="353350" y="176675"/>
                  </a:cubicBezTo>
                  <a:cubicBezTo>
                    <a:pt x="353350" y="274250"/>
                    <a:pt x="274250" y="353350"/>
                    <a:pt x="176675" y="353350"/>
                  </a:cubicBezTo>
                  <a:cubicBezTo>
                    <a:pt x="79100" y="353350"/>
                    <a:pt x="0" y="274250"/>
                    <a:pt x="0" y="176675"/>
                  </a:cubicBezTo>
                  <a:cubicBezTo>
                    <a:pt x="0" y="79100"/>
                    <a:pt x="79100" y="0"/>
                    <a:pt x="176675" y="0"/>
                  </a:cubicBezTo>
                  <a:close/>
                </a:path>
              </a:pathLst>
            </a:custGeom>
            <a:solidFill>
              <a:srgbClr val="FDB2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p:cNvSpPr txBox="1"/>
            <p:nvPr/>
          </p:nvSpPr>
          <p:spPr>
            <a:xfrm>
              <a:off x="1277152" y="5214036"/>
              <a:ext cx="400110" cy="645369"/>
            </a:xfrm>
            <a:prstGeom prst="rect">
              <a:avLst/>
            </a:prstGeom>
            <a:noFill/>
          </p:spPr>
          <p:txBody>
            <a:bodyPr vert="eaVert" wrap="none" rtlCol="0">
              <a:spAutoFit/>
            </a:bodyPr>
            <a:lstStyle/>
            <a:p>
              <a:r>
                <a:rPr lang="zh-CN" altLang="en-US" sz="1400" b="1" dirty="0" smtClean="0">
                  <a:solidFill>
                    <a:srgbClr val="B72B2A"/>
                  </a:solidFill>
                  <a:latin typeface="Adobe 黑体 Std R" panose="020B0400000000000000" pitchFamily="34" charset="-122"/>
                  <a:ea typeface="Adobe 黑体 Std R" panose="020B0400000000000000" pitchFamily="34" charset="-122"/>
                </a:rPr>
                <a:t>项目三</a:t>
              </a:r>
              <a:endParaRPr lang="zh-CN" altLang="en-US" sz="1400" b="1" dirty="0">
                <a:solidFill>
                  <a:srgbClr val="B72B2A"/>
                </a:solidFill>
                <a:latin typeface="Adobe 黑体 Std R" panose="020B0400000000000000" pitchFamily="34" charset="-122"/>
                <a:ea typeface="Adobe 黑体 Std R" panose="020B0400000000000000" pitchFamily="34" charset="-122"/>
              </a:endParaRPr>
            </a:p>
          </p:txBody>
        </p:sp>
      </p:grpSp>
      <p:grpSp>
        <p:nvGrpSpPr>
          <p:cNvPr id="34" name="组合 33"/>
          <p:cNvGrpSpPr/>
          <p:nvPr/>
        </p:nvGrpSpPr>
        <p:grpSpPr>
          <a:xfrm>
            <a:off x="566357" y="544115"/>
            <a:ext cx="945318" cy="866982"/>
            <a:chOff x="827849" y="781760"/>
            <a:chExt cx="2346062" cy="2151650"/>
          </a:xfrm>
        </p:grpSpPr>
        <p:sp>
          <p:nvSpPr>
            <p:cNvPr id="35" name="任意多边形 34"/>
            <p:cNvSpPr/>
            <p:nvPr/>
          </p:nvSpPr>
          <p:spPr>
            <a:xfrm>
              <a:off x="2919742" y="78176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6" name="任意多边形 35"/>
            <p:cNvSpPr/>
            <p:nvPr/>
          </p:nvSpPr>
          <p:spPr>
            <a:xfrm flipH="1" flipV="1">
              <a:off x="827849" y="2742220"/>
              <a:ext cx="195000" cy="191190"/>
            </a:xfrm>
            <a:custGeom>
              <a:avLst/>
              <a:gdLst>
                <a:gd name="connsiteX0" fmla="*/ 0 w 387627"/>
                <a:gd name="connsiteY0" fmla="*/ 0 h 380054"/>
                <a:gd name="connsiteX1" fmla="*/ 89805 w 387627"/>
                <a:gd name="connsiteY1" fmla="*/ 0 h 380054"/>
                <a:gd name="connsiteX2" fmla="*/ 387627 w 387627"/>
                <a:gd name="connsiteY2" fmla="*/ 297822 h 380054"/>
                <a:gd name="connsiteX3" fmla="*/ 387627 w 387627"/>
                <a:gd name="connsiteY3" fmla="*/ 380054 h 380054"/>
                <a:gd name="connsiteX4" fmla="*/ 377635 w 387627"/>
                <a:gd name="connsiteY4" fmla="*/ 380054 h 380054"/>
                <a:gd name="connsiteX5" fmla="*/ 377635 w 387627"/>
                <a:gd name="connsiteY5" fmla="*/ 307814 h 380054"/>
                <a:gd name="connsiteX6" fmla="*/ 79813 w 387627"/>
                <a:gd name="connsiteY6" fmla="*/ 9992 h 380054"/>
                <a:gd name="connsiteX7" fmla="*/ 0 w 387627"/>
                <a:gd name="connsiteY7" fmla="*/ 9992 h 380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627" h="380054">
                  <a:moveTo>
                    <a:pt x="0" y="0"/>
                  </a:moveTo>
                  <a:lnTo>
                    <a:pt x="89805" y="0"/>
                  </a:lnTo>
                  <a:cubicBezTo>
                    <a:pt x="254288" y="0"/>
                    <a:pt x="387627" y="133339"/>
                    <a:pt x="387627" y="297822"/>
                  </a:cubicBezTo>
                  <a:lnTo>
                    <a:pt x="387627" y="380054"/>
                  </a:lnTo>
                  <a:lnTo>
                    <a:pt x="377635" y="380054"/>
                  </a:lnTo>
                  <a:lnTo>
                    <a:pt x="377635" y="307814"/>
                  </a:lnTo>
                  <a:cubicBezTo>
                    <a:pt x="377635" y="143331"/>
                    <a:pt x="244296" y="9992"/>
                    <a:pt x="79813" y="9992"/>
                  </a:cubicBezTo>
                  <a:lnTo>
                    <a:pt x="0" y="9992"/>
                  </a:lnTo>
                  <a:close/>
                </a:path>
              </a:pathLst>
            </a:custGeom>
            <a:solidFill>
              <a:srgbClr val="FDB21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grpSp>
          <p:nvGrpSpPr>
            <p:cNvPr id="45" name="组合 44"/>
            <p:cNvGrpSpPr/>
            <p:nvPr/>
          </p:nvGrpSpPr>
          <p:grpSpPr>
            <a:xfrm>
              <a:off x="828891" y="839449"/>
              <a:ext cx="2345020" cy="2023672"/>
              <a:chOff x="1193811" y="839449"/>
              <a:chExt cx="2345020" cy="2023672"/>
            </a:xfrm>
          </p:grpSpPr>
          <p:sp>
            <p:nvSpPr>
              <p:cNvPr id="46" name="圆角矩形 45"/>
              <p:cNvSpPr/>
              <p:nvPr/>
            </p:nvSpPr>
            <p:spPr>
              <a:xfrm>
                <a:off x="1265013" y="839449"/>
                <a:ext cx="2136202" cy="2023672"/>
              </a:xfrm>
              <a:prstGeom prst="roundRect">
                <a:avLst>
                  <a:gd name="adj" fmla="val 9133"/>
                </a:avLst>
              </a:prstGeom>
              <a:solidFill>
                <a:srgbClr val="FDB219"/>
              </a:solidFill>
              <a:ln>
                <a:no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7" name="TextBox 55"/>
              <p:cNvSpPr txBox="1"/>
              <p:nvPr/>
            </p:nvSpPr>
            <p:spPr>
              <a:xfrm>
                <a:off x="1300348" y="884612"/>
                <a:ext cx="2065535" cy="943524"/>
              </a:xfrm>
              <a:prstGeom prst="rect">
                <a:avLst/>
              </a:prstGeom>
              <a:noFill/>
            </p:spPr>
            <p:txBody>
              <a:bodyPr wrap="square" lIns="68571" tIns="34285" rIns="68571" bIns="34285" rtlCol="0">
                <a:spAutoFit/>
              </a:bodyPr>
              <a:lstStyle/>
              <a:p>
                <a:pPr algn="ctr"/>
                <a:r>
                  <a:rPr lang="en-US" altLang="zh-CN" sz="3200" b="1" spc="300" dirty="0" smtClean="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rPr>
                  <a:t>01</a:t>
                </a:r>
                <a:endParaRPr lang="zh-CN" altLang="en-US" sz="3200" b="1" spc="300" dirty="0">
                  <a:solidFill>
                    <a:schemeClr val="bg1"/>
                  </a:solidFill>
                  <a:effectLst>
                    <a:outerShdw blurRad="38100" dist="38100" dir="2700000" algn="tl">
                      <a:srgbClr val="000000">
                        <a:alpha val="30000"/>
                      </a:srgbClr>
                    </a:outerShdw>
                  </a:effectLst>
                  <a:latin typeface="Impact" panose="020B0806030902050204" pitchFamily="34" charset="0"/>
                  <a:ea typeface="Adobe 黑体 Std R" panose="020B0400000000000000" pitchFamily="34" charset="-122"/>
                </a:endParaRPr>
              </a:p>
            </p:txBody>
          </p:sp>
          <p:sp>
            <p:nvSpPr>
              <p:cNvPr id="48" name="TextBox 55"/>
              <p:cNvSpPr txBox="1"/>
              <p:nvPr/>
            </p:nvSpPr>
            <p:spPr>
              <a:xfrm>
                <a:off x="1193811" y="2070491"/>
                <a:ext cx="2345020" cy="591944"/>
              </a:xfrm>
              <a:prstGeom prst="rect">
                <a:avLst/>
              </a:prstGeom>
              <a:noFill/>
            </p:spPr>
            <p:txBody>
              <a:bodyPr wrap="square" lIns="68571" tIns="34285" rIns="68571" bIns="34285" rtlCol="0">
                <a:spAutoFit/>
              </a:bodyPr>
              <a:lstStyle/>
              <a:p>
                <a:pPr algn="ctr"/>
                <a:r>
                  <a:rPr lang="en-US" altLang="zh-CN" sz="1100" b="1" spc="300" dirty="0" smtClean="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rPr>
                  <a:t>PART</a:t>
                </a:r>
                <a:endParaRPr lang="zh-CN" altLang="en-US" sz="1100" b="1" spc="300" dirty="0">
                  <a:solidFill>
                    <a:schemeClr val="tx1">
                      <a:lumMod val="85000"/>
                      <a:lumOff val="15000"/>
                    </a:schemeClr>
                  </a:solidFill>
                  <a:effectLst>
                    <a:outerShdw blurRad="38100" dist="38100" dir="2700000" algn="tl">
                      <a:srgbClr val="000000">
                        <a:alpha val="30000"/>
                      </a:srgbClr>
                    </a:outerShdw>
                  </a:effectLst>
                  <a:latin typeface="Adobe 黑体 Std R" panose="020B0400000000000000" pitchFamily="34" charset="-122"/>
                  <a:ea typeface="Adobe 黑体 Std R" panose="020B0400000000000000" pitchFamily="34" charset="-122"/>
                </a:endParaRPr>
              </a:p>
            </p:txBody>
          </p:sp>
        </p:grpSp>
      </p:grpSp>
      <p:sp>
        <p:nvSpPr>
          <p:cNvPr id="49" name="TextBox 55"/>
          <p:cNvSpPr txBox="1"/>
          <p:nvPr/>
        </p:nvSpPr>
        <p:spPr>
          <a:xfrm>
            <a:off x="1823474" y="345644"/>
            <a:ext cx="3386055" cy="561682"/>
          </a:xfrm>
          <a:prstGeom prst="rect">
            <a:avLst/>
          </a:prstGeom>
          <a:noFill/>
        </p:spPr>
        <p:txBody>
          <a:bodyPr wrap="square" lIns="68571" tIns="34285" rIns="68571" bIns="34285" rtlCol="0">
            <a:spAutoFit/>
          </a:bodyPr>
          <a:lstStyle/>
          <a:p>
            <a:r>
              <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rPr>
              <a:t> 重点项目展示</a:t>
            </a:r>
            <a:endParaRPr lang="zh-CN" altLang="en-US" sz="3200" b="1" spc="300" dirty="0">
              <a:solidFill>
                <a:schemeClr val="bg1"/>
              </a:solidFill>
              <a:latin typeface="Aparajita" panose="020B0604020202020204" pitchFamily="34" charset="0"/>
              <a:ea typeface="微软雅黑" panose="020B0503020204020204" pitchFamily="34" charset="-122"/>
              <a:cs typeface="Aparajita" panose="020B0604020202020204" pitchFamily="34" charset="0"/>
            </a:endParaRPr>
          </a:p>
        </p:txBody>
      </p:sp>
      <p:sp>
        <p:nvSpPr>
          <p:cNvPr id="50" name="TextBox 55"/>
          <p:cNvSpPr txBox="1"/>
          <p:nvPr/>
        </p:nvSpPr>
        <p:spPr>
          <a:xfrm>
            <a:off x="4954698" y="561660"/>
            <a:ext cx="2271006" cy="361627"/>
          </a:xfrm>
          <a:prstGeom prst="rect">
            <a:avLst/>
          </a:prstGeom>
          <a:noFill/>
        </p:spPr>
        <p:txBody>
          <a:bodyPr wrap="square" lIns="68571" tIns="34285" rIns="68571" bIns="34285" rtlCol="0">
            <a:spAutoFit/>
          </a:bodyPr>
          <a:lstStyle/>
          <a:p>
            <a:r>
              <a:rPr lang="en-US" altLang="zh-CN" sz="1900" dirty="0" smtClean="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rPr>
              <a:t>JOB COMPETITION</a:t>
            </a:r>
            <a:endParaRPr lang="zh-CN" altLang="en-US" sz="1900" dirty="0">
              <a:solidFill>
                <a:schemeClr val="bg1">
                  <a:alpha val="70000"/>
                </a:schemeClr>
              </a:solidFill>
              <a:latin typeface="Aparajita" panose="020B0604020202020204" pitchFamily="34" charset="0"/>
              <a:ea typeface="微软雅黑" panose="020B0503020204020204" pitchFamily="34" charset="-122"/>
              <a:cs typeface="Aparajita" panose="020B0604020202020204" pitchFamily="34" charset="0"/>
            </a:endParaRPr>
          </a:p>
        </p:txBody>
      </p:sp>
    </p:spTree>
  </p:cSld>
  <p:clrMapOvr>
    <a:masterClrMapping/>
  </p:clrMapOvr>
  <p:transition spd="slow" advClick="0"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750"/>
                                            <p:tgtEl>
                                              <p:spTgt spid="49"/>
                                            </p:tgtEl>
                                          </p:cBhvr>
                                        </p:animEffect>
                                        <p:anim calcmode="lin" valueType="num">
                                          <p:cBhvr>
                                            <p:cTn id="8" dur="750" fill="hold"/>
                                            <p:tgtEl>
                                              <p:spTgt spid="49"/>
                                            </p:tgtEl>
                                            <p:attrNameLst>
                                              <p:attrName>ppt_x</p:attrName>
                                            </p:attrNameLst>
                                          </p:cBhvr>
                                          <p:tavLst>
                                            <p:tav tm="0">
                                              <p:val>
                                                <p:strVal val="#ppt_x"/>
                                              </p:val>
                                            </p:tav>
                                            <p:tav tm="100000">
                                              <p:val>
                                                <p:strVal val="#ppt_x"/>
                                              </p:val>
                                            </p:tav>
                                          </p:tavLst>
                                        </p:anim>
                                        <p:anim calcmode="lin" valueType="num">
                                          <p:cBhvr>
                                            <p:cTn id="9" dur="750" fill="hold"/>
                                            <p:tgtEl>
                                              <p:spTgt spid="4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750"/>
                                            <p:tgtEl>
                                              <p:spTgt spid="50"/>
                                            </p:tgtEl>
                                          </p:cBhvr>
                                        </p:animEffect>
                                        <p:anim calcmode="lin" valueType="num">
                                          <p:cBhvr>
                                            <p:cTn id="13" dur="750" fill="hold"/>
                                            <p:tgtEl>
                                              <p:spTgt spid="50"/>
                                            </p:tgtEl>
                                            <p:attrNameLst>
                                              <p:attrName>ppt_x</p:attrName>
                                            </p:attrNameLst>
                                          </p:cBhvr>
                                          <p:tavLst>
                                            <p:tav tm="0">
                                              <p:val>
                                                <p:strVal val="#ppt_x"/>
                                              </p:val>
                                            </p:tav>
                                            <p:tav tm="100000">
                                              <p:val>
                                                <p:strVal val="#ppt_x"/>
                                              </p:val>
                                            </p:tav>
                                          </p:tavLst>
                                        </p:anim>
                                        <p:anim calcmode="lin" valueType="num">
                                          <p:cBhvr>
                                            <p:cTn id="14" dur="750" fill="hold"/>
                                            <p:tgtEl>
                                              <p:spTgt spid="50"/>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14:presetBounceEnd="40000">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14:bounceEnd="40000">
                                          <p:cBhvr additive="base">
                                            <p:cTn id="17" dur="1000" fill="hold"/>
                                            <p:tgtEl>
                                              <p:spTgt spid="34"/>
                                            </p:tgtEl>
                                            <p:attrNameLst>
                                              <p:attrName>ppt_x</p:attrName>
                                            </p:attrNameLst>
                                          </p:cBhvr>
                                          <p:tavLst>
                                            <p:tav tm="0">
                                              <p:val>
                                                <p:strVal val="0-#ppt_w/2"/>
                                              </p:val>
                                            </p:tav>
                                            <p:tav tm="100000">
                                              <p:val>
                                                <p:strVal val="#ppt_x"/>
                                              </p:val>
                                            </p:tav>
                                          </p:tavLst>
                                        </p:anim>
                                        <p:anim calcmode="lin" valueType="num" p14:bounceEnd="40000">
                                          <p:cBhvr additive="base">
                                            <p:cTn id="18" dur="1000" fill="hold"/>
                                            <p:tgtEl>
                                              <p:spTgt spid="3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1"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up)">
                                          <p:cBhvr>
                                            <p:cTn id="22" dur="500"/>
                                            <p:tgtEl>
                                              <p:spTgt spid="29"/>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childTnLst>
                              </p:cTn>
                            </p:par>
                            <p:par>
                              <p:cTn id="27" fill="hold">
                                <p:stCondLst>
                                  <p:cond delay="2000"/>
                                </p:stCondLst>
                                <p:childTnLst>
                                  <p:par>
                                    <p:cTn id="28" presetID="2" presetClass="entr" presetSubtype="4"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500" fill="hold"/>
                                            <p:tgtEl>
                                              <p:spTgt spid="37"/>
                                            </p:tgtEl>
                                            <p:attrNameLst>
                                              <p:attrName>ppt_x</p:attrName>
                                            </p:attrNameLst>
                                          </p:cBhvr>
                                          <p:tavLst>
                                            <p:tav tm="0">
                                              <p:val>
                                                <p:strVal val="#ppt_x"/>
                                              </p:val>
                                            </p:tav>
                                            <p:tav tm="100000">
                                              <p:val>
                                                <p:strVal val="#ppt_x"/>
                                              </p:val>
                                            </p:tav>
                                          </p:tavLst>
                                        </p:anim>
                                        <p:anim calcmode="lin" valueType="num">
                                          <p:cBhvr additive="base">
                                            <p:cTn id="36" dur="500" fill="hold"/>
                                            <p:tgtEl>
                                              <p:spTgt spid="37"/>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additive="base">
                                            <p:cTn id="40" dur="500" fill="hold"/>
                                            <p:tgtEl>
                                              <p:spTgt spid="44"/>
                                            </p:tgtEl>
                                            <p:attrNameLst>
                                              <p:attrName>ppt_x</p:attrName>
                                            </p:attrNameLst>
                                          </p:cBhvr>
                                          <p:tavLst>
                                            <p:tav tm="0">
                                              <p:val>
                                                <p:strVal val="#ppt_x"/>
                                              </p:val>
                                            </p:tav>
                                            <p:tav tm="100000">
                                              <p:val>
                                                <p:strVal val="#ppt_x"/>
                                              </p:val>
                                            </p:tav>
                                          </p:tavLst>
                                        </p:anim>
                                        <p:anim calcmode="lin" valueType="num">
                                          <p:cBhvr additive="base">
                                            <p:cTn id="41"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49" grpId="0"/>
          <p:bldP spid="5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750"/>
                                            <p:tgtEl>
                                              <p:spTgt spid="49"/>
                                            </p:tgtEl>
                                          </p:cBhvr>
                                        </p:animEffect>
                                        <p:anim calcmode="lin" valueType="num">
                                          <p:cBhvr>
                                            <p:cTn id="8" dur="750" fill="hold"/>
                                            <p:tgtEl>
                                              <p:spTgt spid="49"/>
                                            </p:tgtEl>
                                            <p:attrNameLst>
                                              <p:attrName>ppt_x</p:attrName>
                                            </p:attrNameLst>
                                          </p:cBhvr>
                                          <p:tavLst>
                                            <p:tav tm="0">
                                              <p:val>
                                                <p:strVal val="#ppt_x"/>
                                              </p:val>
                                            </p:tav>
                                            <p:tav tm="100000">
                                              <p:val>
                                                <p:strVal val="#ppt_x"/>
                                              </p:val>
                                            </p:tav>
                                          </p:tavLst>
                                        </p:anim>
                                        <p:anim calcmode="lin" valueType="num">
                                          <p:cBhvr>
                                            <p:cTn id="9" dur="750" fill="hold"/>
                                            <p:tgtEl>
                                              <p:spTgt spid="4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fade">
                                          <p:cBhvr>
                                            <p:cTn id="12" dur="750"/>
                                            <p:tgtEl>
                                              <p:spTgt spid="50"/>
                                            </p:tgtEl>
                                          </p:cBhvr>
                                        </p:animEffect>
                                        <p:anim calcmode="lin" valueType="num">
                                          <p:cBhvr>
                                            <p:cTn id="13" dur="750" fill="hold"/>
                                            <p:tgtEl>
                                              <p:spTgt spid="50"/>
                                            </p:tgtEl>
                                            <p:attrNameLst>
                                              <p:attrName>ppt_x</p:attrName>
                                            </p:attrNameLst>
                                          </p:cBhvr>
                                          <p:tavLst>
                                            <p:tav tm="0">
                                              <p:val>
                                                <p:strVal val="#ppt_x"/>
                                              </p:val>
                                            </p:tav>
                                            <p:tav tm="100000">
                                              <p:val>
                                                <p:strVal val="#ppt_x"/>
                                              </p:val>
                                            </p:tav>
                                          </p:tavLst>
                                        </p:anim>
                                        <p:anim calcmode="lin" valueType="num">
                                          <p:cBhvr>
                                            <p:cTn id="14" dur="750" fill="hold"/>
                                            <p:tgtEl>
                                              <p:spTgt spid="50"/>
                                            </p:tgtEl>
                                            <p:attrNameLst>
                                              <p:attrName>ppt_y</p:attrName>
                                            </p:attrNameLst>
                                          </p:cBhvr>
                                          <p:tavLst>
                                            <p:tav tm="0">
                                              <p:val>
                                                <p:strVal val="#ppt_y-.1"/>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additive="base">
                                            <p:cTn id="17" dur="1000" fill="hold"/>
                                            <p:tgtEl>
                                              <p:spTgt spid="34"/>
                                            </p:tgtEl>
                                            <p:attrNameLst>
                                              <p:attrName>ppt_x</p:attrName>
                                            </p:attrNameLst>
                                          </p:cBhvr>
                                          <p:tavLst>
                                            <p:tav tm="0">
                                              <p:val>
                                                <p:strVal val="0-#ppt_w/2"/>
                                              </p:val>
                                            </p:tav>
                                            <p:tav tm="100000">
                                              <p:val>
                                                <p:strVal val="#ppt_x"/>
                                              </p:val>
                                            </p:tav>
                                          </p:tavLst>
                                        </p:anim>
                                        <p:anim calcmode="lin" valueType="num">
                                          <p:cBhvr additive="base">
                                            <p:cTn id="18" dur="1000" fill="hold"/>
                                            <p:tgtEl>
                                              <p:spTgt spid="34"/>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1"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up)">
                                          <p:cBhvr>
                                            <p:cTn id="22" dur="500"/>
                                            <p:tgtEl>
                                              <p:spTgt spid="29"/>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childTnLst>
                              </p:cTn>
                            </p:par>
                            <p:par>
                              <p:cTn id="27" fill="hold">
                                <p:stCondLst>
                                  <p:cond delay="2000"/>
                                </p:stCondLst>
                                <p:childTnLst>
                                  <p:par>
                                    <p:cTn id="28" presetID="2" presetClass="entr" presetSubtype="4"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500" fill="hold"/>
                                            <p:tgtEl>
                                              <p:spTgt spid="37"/>
                                            </p:tgtEl>
                                            <p:attrNameLst>
                                              <p:attrName>ppt_x</p:attrName>
                                            </p:attrNameLst>
                                          </p:cBhvr>
                                          <p:tavLst>
                                            <p:tav tm="0">
                                              <p:val>
                                                <p:strVal val="#ppt_x"/>
                                              </p:val>
                                            </p:tav>
                                            <p:tav tm="100000">
                                              <p:val>
                                                <p:strVal val="#ppt_x"/>
                                              </p:val>
                                            </p:tav>
                                          </p:tavLst>
                                        </p:anim>
                                        <p:anim calcmode="lin" valueType="num">
                                          <p:cBhvr additive="base">
                                            <p:cTn id="36" dur="500" fill="hold"/>
                                            <p:tgtEl>
                                              <p:spTgt spid="37"/>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additive="base">
                                            <p:cTn id="40" dur="500" fill="hold"/>
                                            <p:tgtEl>
                                              <p:spTgt spid="44"/>
                                            </p:tgtEl>
                                            <p:attrNameLst>
                                              <p:attrName>ppt_x</p:attrName>
                                            </p:attrNameLst>
                                          </p:cBhvr>
                                          <p:tavLst>
                                            <p:tav tm="0">
                                              <p:val>
                                                <p:strVal val="#ppt_x"/>
                                              </p:val>
                                            </p:tav>
                                            <p:tav tm="100000">
                                              <p:val>
                                                <p:strVal val="#ppt_x"/>
                                              </p:val>
                                            </p:tav>
                                          </p:tavLst>
                                        </p:anim>
                                        <p:anim calcmode="lin" valueType="num">
                                          <p:cBhvr additive="base">
                                            <p:cTn id="41"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49" grpId="0"/>
          <p:bldP spid="50" grpId="0"/>
        </p:bldLst>
      </p:timing>
    </mc:Fallback>
  </mc:AlternateContent>
</p:sld>
</file>

<file path=ppt/tags/tag1.xml><?xml version="1.0" encoding="utf-8"?>
<p:tagLst xmlns:p="http://schemas.openxmlformats.org/presentationml/2006/main">
  <p:tag name="MH" val="20160312084837"/>
  <p:tag name="MH_LIBRARY" val="GRAPHIC"/>
  <p:tag name="MH_TYPE" val="Desc"/>
  <p:tag name="MH_ORDER" val="1"/>
</p:tagLst>
</file>

<file path=ppt/tags/tag10.xml><?xml version="1.0" encoding="utf-8"?>
<p:tagLst xmlns:p="http://schemas.openxmlformats.org/presentationml/2006/main">
  <p:tag name="MH" val="20160217203636"/>
  <p:tag name="MH_LIBRARY" val="GRAPHIC"/>
  <p:tag name="MH_TYPE" val="Other"/>
  <p:tag name="MH_ORDER" val="1"/>
</p:tagLst>
</file>

<file path=ppt/tags/tag11.xml><?xml version="1.0" encoding="utf-8"?>
<p:tagLst xmlns:p="http://schemas.openxmlformats.org/presentationml/2006/main">
  <p:tag name="MH" val="20160217203636"/>
  <p:tag name="MH_LIBRARY" val="GRAPHIC"/>
  <p:tag name="MH_TYPE" val="Other"/>
  <p:tag name="MH_ORDER" val="1"/>
</p:tagLst>
</file>

<file path=ppt/tags/tag2.xml><?xml version="1.0" encoding="utf-8"?>
<p:tagLst xmlns:p="http://schemas.openxmlformats.org/presentationml/2006/main">
  <p:tag name="MH" val="20160217203636"/>
  <p:tag name="MH_LIBRARY" val="GRAPHIC"/>
  <p:tag name="MH_TYPE" val="Other"/>
  <p:tag name="MH_ORDER" val="1"/>
</p:tagLst>
</file>

<file path=ppt/tags/tag3.xml><?xml version="1.0" encoding="utf-8"?>
<p:tagLst xmlns:p="http://schemas.openxmlformats.org/presentationml/2006/main">
  <p:tag name="MH" val="20160217203636"/>
  <p:tag name="MH_LIBRARY" val="GRAPHIC"/>
  <p:tag name="MH_TYPE" val="Other"/>
  <p:tag name="MH_ORDER" val="1"/>
</p:tagLst>
</file>

<file path=ppt/tags/tag4.xml><?xml version="1.0" encoding="utf-8"?>
<p:tagLst xmlns:p="http://schemas.openxmlformats.org/presentationml/2006/main">
  <p:tag name="MH" val="20160217203636"/>
  <p:tag name="MH_LIBRARY" val="GRAPHIC"/>
  <p:tag name="MH_TYPE" val="Other"/>
  <p:tag name="MH_ORDER" val="2"/>
</p:tagLst>
</file>

<file path=ppt/tags/tag5.xml><?xml version="1.0" encoding="utf-8"?>
<p:tagLst xmlns:p="http://schemas.openxmlformats.org/presentationml/2006/main">
  <p:tag name="MH" val="20160217203636"/>
  <p:tag name="MH_LIBRARY" val="GRAPHIC"/>
  <p:tag name="MH_TYPE" val="Other"/>
  <p:tag name="MH_ORDER" val="1"/>
</p:tagLst>
</file>

<file path=ppt/tags/tag6.xml><?xml version="1.0" encoding="utf-8"?>
<p:tagLst xmlns:p="http://schemas.openxmlformats.org/presentationml/2006/main">
  <p:tag name="MH" val="20160217203636"/>
  <p:tag name="MH_LIBRARY" val="GRAPHIC"/>
  <p:tag name="MH_TYPE" val="Other"/>
  <p:tag name="MH_ORDER" val="1"/>
</p:tagLst>
</file>

<file path=ppt/tags/tag7.xml><?xml version="1.0" encoding="utf-8"?>
<p:tagLst xmlns:p="http://schemas.openxmlformats.org/presentationml/2006/main">
  <p:tag name="MH" val="20160217203636"/>
  <p:tag name="MH_LIBRARY" val="GRAPHIC"/>
  <p:tag name="MH_TYPE" val="Other"/>
  <p:tag name="MH_ORDER" val="1"/>
</p:tagLst>
</file>

<file path=ppt/tags/tag8.xml><?xml version="1.0" encoding="utf-8"?>
<p:tagLst xmlns:p="http://schemas.openxmlformats.org/presentationml/2006/main">
  <p:tag name="MH" val="20160217203636"/>
  <p:tag name="MH_LIBRARY" val="GRAPHIC"/>
  <p:tag name="MH_TYPE" val="Other"/>
  <p:tag name="MH_ORDER" val="1"/>
</p:tagLst>
</file>

<file path=ppt/tags/tag9.xml><?xml version="1.0" encoding="utf-8"?>
<p:tagLst xmlns:p="http://schemas.openxmlformats.org/presentationml/2006/main">
  <p:tag name="MH" val="20160217203636"/>
  <p:tag name="MH_LIBRARY" val="GRAPHIC"/>
  <p:tag name="MH_TYPE" val="Other"/>
  <p:tag name="MH_ORDER" val="1"/>
</p:tagLst>
</file>

<file path=ppt/theme/theme1.xml><?xml version="1.0" encoding="utf-8"?>
<a:theme xmlns:a="http://schemas.openxmlformats.org/drawingml/2006/main" name="竞聘述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5776</Words>
  <Application>WPS 演示</Application>
  <PresentationFormat>自定义</PresentationFormat>
  <Paragraphs>685</Paragraphs>
  <Slides>29</Slides>
  <Notes>21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29</vt:i4>
      </vt:variant>
    </vt:vector>
  </HeadingPairs>
  <TitlesOfParts>
    <vt:vector size="44" baseType="lpstr">
      <vt:lpstr>Arial</vt:lpstr>
      <vt:lpstr>宋体</vt:lpstr>
      <vt:lpstr>Wingdings</vt:lpstr>
      <vt:lpstr>微软雅黑</vt:lpstr>
      <vt:lpstr>Impact</vt:lpstr>
      <vt:lpstr>Aparajita</vt:lpstr>
      <vt:lpstr>Adobe 黑体 Std R</vt:lpstr>
      <vt:lpstr>黑体</vt:lpstr>
      <vt:lpstr>Arial</vt:lpstr>
      <vt:lpstr>Calibri</vt:lpstr>
      <vt:lpstr>Arial Unicode MS</vt:lpstr>
      <vt:lpstr>Arial Narrow</vt:lpstr>
      <vt:lpstr>Calibri Light</vt:lpstr>
      <vt:lpstr>竞聘述职</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第一PPT</dc:creator>
  <cp:keywords>www.1ppt.com</cp:keywords>
  <dc:description>www.1ppt.com</dc:description>
  <cp:lastModifiedBy>铭</cp:lastModifiedBy>
  <cp:revision>97</cp:revision>
  <dcterms:created xsi:type="dcterms:W3CDTF">2020-06-05T04:20:00Z</dcterms:created>
  <dcterms:modified xsi:type="dcterms:W3CDTF">2022-02-24T03:41:36Z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EAB65E4690C84B95854A8CB45189EB22</vt:lpwstr>
  </property>
  <property fmtid="{D5CDD505-2E9C-101B-9397-08002B2CF9AE}" pid="3" name="KSOProductBuildVer">
    <vt:lpwstr>2052-11.1.0.11045</vt:lpwstr>
  </property>
</Properties>
</file>