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256" r:id="rId4"/>
    <p:sldId id="257" r:id="rId5"/>
    <p:sldId id="258" r:id="rId6"/>
    <p:sldId id="264" r:id="rId7"/>
    <p:sldId id="273" r:id="rId8"/>
    <p:sldId id="274" r:id="rId9"/>
    <p:sldId id="275" r:id="rId10"/>
    <p:sldId id="291" r:id="rId11"/>
    <p:sldId id="259" r:id="rId12"/>
    <p:sldId id="268" r:id="rId13"/>
    <p:sldId id="276" r:id="rId14"/>
    <p:sldId id="277" r:id="rId15"/>
    <p:sldId id="260" r:id="rId16"/>
    <p:sldId id="269" r:id="rId17"/>
    <p:sldId id="279" r:id="rId18"/>
    <p:sldId id="261" r:id="rId19"/>
    <p:sldId id="270" r:id="rId20"/>
    <p:sldId id="282" r:id="rId21"/>
    <p:sldId id="283" r:id="rId22"/>
    <p:sldId id="292" r:id="rId23"/>
    <p:sldId id="293" r:id="rId24"/>
    <p:sldId id="294" r:id="rId25"/>
    <p:sldId id="295" r:id="rId26"/>
    <p:sldId id="296" r:id="rId27"/>
    <p:sldId id="297" r:id="rId28"/>
    <p:sldId id="298" r:id="rId29"/>
    <p:sldId id="299" r:id="rId30"/>
    <p:sldId id="300" r:id="rId31"/>
    <p:sldId id="262" r:id="rId32"/>
    <p:sldId id="271" r:id="rId33"/>
    <p:sldId id="285" r:id="rId34"/>
    <p:sldId id="286" r:id="rId35"/>
    <p:sldId id="263" r:id="rId36"/>
    <p:sldId id="272" r:id="rId37"/>
    <p:sldId id="288" r:id="rId38"/>
    <p:sldId id="289" r:id="rId39"/>
    <p:sldId id="290" r:id="rId40"/>
    <p:sldId id="301" r:id="rId41"/>
    <p:sldId id="302" r:id="rId42"/>
    <p:sldId id="303" r:id="rId43"/>
    <p:sldId id="304" r:id="rId44"/>
    <p:sldId id="305"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1B35"/>
    <a:srgbClr val="1E2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950"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列1</c:v>
                </c:pt>
              </c:strCache>
            </c:strRef>
          </c:tx>
          <c:spPr/>
          <c:explosion val="0"/>
          <c:dPt>
            <c:idx val="0"/>
            <c:bubble3D val="0"/>
            <c:spPr>
              <a:solidFill>
                <a:schemeClr val="bg2">
                  <a:lumMod val="25000"/>
                </a:schemeClr>
              </a:solidFill>
              <a:ln w="19050">
                <a:solidFill>
                  <a:schemeClr val="lt1"/>
                </a:solidFill>
              </a:ln>
              <a:effectLst/>
            </c:spPr>
          </c:dPt>
          <c:dPt>
            <c:idx val="1"/>
            <c:bubble3D val="0"/>
            <c:spPr>
              <a:solidFill>
                <a:srgbClr val="2D3A4A"/>
              </a:solidFill>
              <a:ln w="19050">
                <a:solidFill>
                  <a:schemeClr val="lt1"/>
                </a:solidFill>
              </a:ln>
              <a:effectLst/>
            </c:spPr>
          </c:dPt>
          <c:dPt>
            <c:idx val="2"/>
            <c:bubble3D val="0"/>
            <c:spPr>
              <a:solidFill>
                <a:srgbClr val="3C4D63"/>
              </a:solidFill>
              <a:ln w="19050">
                <a:solidFill>
                  <a:schemeClr val="lt1"/>
                </a:solidFill>
              </a:ln>
              <a:effectLst/>
            </c:spPr>
          </c:dPt>
          <c:dPt>
            <c:idx val="3"/>
            <c:bubble3D val="0"/>
            <c:spPr>
              <a:solidFill>
                <a:schemeClr val="bg2">
                  <a:lumMod val="25000"/>
                </a:schemeClr>
              </a:solidFill>
              <a:ln w="19050">
                <a:solidFill>
                  <a:schemeClr val="lt1"/>
                </a:solidFill>
              </a:ln>
              <a:effectLst/>
            </c:spPr>
          </c:dPt>
          <c:dPt>
            <c:idx val="4"/>
            <c:bubble3D val="0"/>
            <c:spPr>
              <a:solidFill>
                <a:srgbClr val="2D3A4A"/>
              </a:solidFill>
              <a:ln w="19050">
                <a:solidFill>
                  <a:schemeClr val="lt1"/>
                </a:solidFill>
              </a:ln>
              <a:effectLst/>
            </c:spPr>
          </c:dPt>
          <c:dPt>
            <c:idx val="5"/>
            <c:bubble3D val="0"/>
            <c:spPr>
              <a:solidFill>
                <a:srgbClr val="3C4D63"/>
              </a:solidFill>
              <a:ln w="19050">
                <a:solidFill>
                  <a:schemeClr val="lt1"/>
                </a:solidFill>
              </a:ln>
              <a:effectLst/>
            </c:spPr>
          </c:dPt>
          <c:dLbls>
            <c:delete val="1"/>
          </c:dLbls>
          <c:cat>
            <c:numRef>
              <c:f>Sheet1!$A$2:$A$7</c:f>
              <c:numCache>
                <c:formatCode>General</c:formatCode>
                <c:ptCount val="6"/>
              </c:numCache>
            </c:numRef>
          </c:cat>
          <c:val>
            <c:numRef>
              <c:f>Sheet1!$B$2:$B$7</c:f>
              <c:numCache>
                <c:formatCode>0.00%</c:formatCode>
                <c:ptCount val="6"/>
                <c:pt idx="0">
                  <c:v>0.166666667</c:v>
                </c:pt>
                <c:pt idx="1">
                  <c:v>0.166666667</c:v>
                </c:pt>
                <c:pt idx="2">
                  <c:v>0.166666667</c:v>
                </c:pt>
                <c:pt idx="3">
                  <c:v>0.166666667</c:v>
                </c:pt>
                <c:pt idx="4">
                  <c:v>0.166666667</c:v>
                </c:pt>
                <c:pt idx="5">
                  <c:v>0.166666667</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ea"/>
                <a:sym typeface="+mn-lt"/>
              </a:defRPr>
            </a:pPr>
            <a:r>
              <a:rPr lang="zh-CN"/>
              <a:t>融资计划</a:t>
            </a:r>
            <a:endParaRPr lang="zh-CN"/>
          </a:p>
        </c:rich>
      </c:tx>
      <c:layout/>
      <c:overlay val="0"/>
      <c:spPr>
        <a:noFill/>
        <a:ln>
          <a:noFill/>
        </a:ln>
        <a:effectLst/>
      </c:spPr>
    </c:title>
    <c:autoTitleDeleted val="0"/>
    <c:view3D>
      <c:rotX val="30"/>
      <c:rotY val="0"/>
      <c:depthPercent val="100"/>
      <c:rAngAx val="0"/>
      <c:perspective val="30"/>
    </c:view3D>
    <c:floor>
      <c:thickness val="0"/>
      <c:spPr>
        <a:noFill/>
        <a:ln>
          <a:noFill/>
        </a:ln>
        <a:effectLst/>
      </c:spPr>
    </c:floor>
    <c:sideWall>
      <c:thickness val="0"/>
      <c:spPr>
        <a:noFill/>
        <a:ln>
          <a:noFill/>
        </a:ln>
        <a:effectLst/>
      </c:spPr>
    </c:sideWall>
    <c:backWall>
      <c:thickness val="0"/>
      <c:spPr>
        <a:noFill/>
        <a:ln>
          <a:noFill/>
        </a:ln>
        <a:effectLst/>
      </c:spPr>
    </c:backWall>
    <c:plotArea>
      <c:layout/>
      <c:pie3DChart>
        <c:varyColors val="1"/>
        <c:ser>
          <c:idx val="0"/>
          <c:order val="0"/>
          <c:tx>
            <c:strRef>
              <c:f>Sheet1!$B$1</c:f>
              <c:strCache>
                <c:ptCount val="1"/>
                <c:pt idx="0">
                  <c:v>销售额</c:v>
                </c:pt>
              </c:strCache>
            </c:strRef>
          </c:tx>
          <c:explosion val="0"/>
          <c:dPt>
            <c:idx val="0"/>
            <c:bubble3D val="0"/>
            <c:spPr>
              <a:blipFill>
                <a:blip xmlns:r="http://schemas.openxmlformats.org/officeDocument/2006/relationships" r:embed="rId2"/>
                <a:tile tx="0" ty="0" sx="100000" sy="100000" flip="none" algn="tl"/>
              </a:blipFill>
              <a:ln w="25400">
                <a:solidFill>
                  <a:schemeClr val="lt1"/>
                </a:solidFill>
              </a:ln>
              <a:effectLst/>
              <a:scene3d>
                <a:camera prst="orthographicFront"/>
                <a:lightRig rig="threePt" dir="t"/>
              </a:scene3d>
              <a:sp3d contourW="25400">
                <a:contourClr>
                  <a:schemeClr val="lt1"/>
                </a:contourClr>
              </a:sp3d>
            </c:spPr>
          </c:dPt>
          <c:dPt>
            <c:idx val="1"/>
            <c:bubble3D val="0"/>
            <c:spPr>
              <a:blipFill>
                <a:blip xmlns:r="http://schemas.openxmlformats.org/officeDocument/2006/relationships" r:embed="rId3"/>
                <a:tile tx="0" ty="0" sx="100000" sy="100000" flip="none" algn="tl"/>
              </a:blipFill>
              <a:ln w="25400">
                <a:solidFill>
                  <a:schemeClr val="lt1"/>
                </a:solidFill>
              </a:ln>
              <a:effectLst/>
              <a:scene3d>
                <a:camera prst="orthographicFront"/>
                <a:lightRig rig="threePt" dir="t"/>
              </a:scene3d>
              <a:sp3d contourW="25400">
                <a:contourClr>
                  <a:schemeClr val="lt1"/>
                </a:contourClr>
              </a:sp3d>
            </c:spPr>
          </c:dPt>
          <c:dPt>
            <c:idx val="2"/>
            <c:bubble3D val="0"/>
            <c:spPr>
              <a:blipFill>
                <a:blip xmlns:r="http://schemas.openxmlformats.org/officeDocument/2006/relationships" r:embed="rId4"/>
                <a:tile tx="0" ty="0" sx="100000" sy="100000" flip="none" algn="tl"/>
              </a:blipFill>
              <a:ln w="25400">
                <a:solidFill>
                  <a:schemeClr val="lt1"/>
                </a:solidFill>
              </a:ln>
              <a:effectLst/>
              <a:scene3d>
                <a:camera prst="orthographicFront"/>
                <a:lightRig rig="threePt" dir="t"/>
              </a:scene3d>
              <a:sp3d contourW="25400">
                <a:contourClr>
                  <a:schemeClr val="lt1"/>
                </a:contourClr>
              </a:sp3d>
            </c:spPr>
          </c:dPt>
          <c:dPt>
            <c:idx val="3"/>
            <c:bubble3D val="0"/>
            <c:spPr>
              <a:solidFill>
                <a:schemeClr val="accent4"/>
              </a:solidFill>
              <a:ln w="25400">
                <a:solidFill>
                  <a:schemeClr val="lt1"/>
                </a:solidFill>
              </a:ln>
              <a:effectLst/>
              <a:scene3d>
                <a:camera prst="orthographicFront"/>
                <a:lightRig rig="threePt" dir="t"/>
              </a:scene3d>
              <a:sp3d contourW="25400">
                <a:contourClr>
                  <a:schemeClr val="lt1"/>
                </a:contourClr>
              </a:sp3d>
            </c:spPr>
          </c:dPt>
          <c:dLbls>
            <c:delete val="1"/>
          </c:dLbls>
          <c:cat>
            <c:strRef>
              <c:f>Sheet1!$A$2:$A$5</c:f>
              <c:strCache>
                <c:ptCount val="3"/>
                <c:pt idx="0">
                  <c:v>出让股份</c:v>
                </c:pt>
                <c:pt idx="1">
                  <c:v>技术股</c:v>
                </c:pt>
                <c:pt idx="2">
                  <c:v>发起者</c:v>
                </c:pt>
              </c:strCache>
            </c:strRef>
          </c:cat>
          <c:val>
            <c:numRef>
              <c:f>Sheet1!$B$2:$B$5</c:f>
              <c:numCache>
                <c:formatCode>0%</c:formatCode>
                <c:ptCount val="4"/>
                <c:pt idx="0">
                  <c:v>0.2</c:v>
                </c:pt>
                <c:pt idx="1">
                  <c:v>0.19</c:v>
                </c:pt>
                <c:pt idx="2">
                  <c:v>0.5</c:v>
                </c:pt>
              </c:numCache>
            </c:numRef>
          </c:val>
        </c:ser>
        <c:dLbls>
          <c:showLegendKey val="0"/>
          <c:showVal val="0"/>
          <c:showCatName val="0"/>
          <c:showSerName val="0"/>
          <c:showPercent val="0"/>
          <c:showBubbleSize val="0"/>
        </c:dLbls>
      </c:pie3DChart>
      <c:spPr>
        <a:noFill/>
        <a:ln>
          <a:noFill/>
        </a:ln>
        <a:effectLst/>
      </c:spPr>
    </c:plotArea>
    <c:legend>
      <c:legendPos val="b"/>
      <c:legendEntry>
        <c:idx val="3"/>
        <c:delete val="1"/>
      </c:legendEntry>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rot="0" spcFirstLastPara="0" vertOverflow="ellipsis" vert="horz" wrap="square" anchor="ctr" anchorCtr="1"/>
        <a:lstStyle/>
        <a:p>
          <a:pPr>
            <a:defRPr lang="zh-CN" sz="2160" b="1" i="0" u="none" strike="noStrike" kern="1200" baseline="0">
              <a:solidFill>
                <a:schemeClr val="tx1"/>
              </a:solidFill>
              <a:effectLst/>
              <a:latin typeface="+mn-lt"/>
              <a:ea typeface="+mn-ea"/>
              <a:cs typeface="+mn-ea"/>
              <a:sym typeface="+mn-lt"/>
            </a:defRPr>
          </a:pPr>
        </a:p>
      </c:txPr>
    </c:title>
    <c:autoTitleDeleted val="0"/>
    <c:view3D>
      <c:rotX val="15"/>
      <c:rotY val="0"/>
      <c:depthPercent val="100"/>
      <c:rAngAx val="0"/>
      <c:perspective val="30"/>
    </c:view3D>
    <c:floor>
      <c:thickness val="0"/>
    </c:floor>
    <c:sideWall>
      <c:thickness val="0"/>
    </c:sideWall>
    <c:backWall>
      <c:thickness val="0"/>
    </c:backWall>
    <c:plotArea>
      <c:layout/>
      <c:pie3DChart>
        <c:varyColors val="1"/>
        <c:ser>
          <c:idx val="0"/>
          <c:order val="0"/>
          <c:tx>
            <c:strRef>
              <c:f>Sheet1!$B$1</c:f>
              <c:strCache>
                <c:ptCount val="1"/>
                <c:pt idx="0">
                  <c:v>净利润</c:v>
                </c:pt>
              </c:strCache>
            </c:strRef>
          </c:tx>
          <c:spPr>
            <a:blipFill>
              <a:blip xmlns:r="http://schemas.openxmlformats.org/officeDocument/2006/relationships" r:embed="rId2"/>
              <a:tile tx="0" ty="0" sx="100000" sy="100000" flip="none" algn="tl"/>
            </a:blipFill>
            <a:effectLst/>
          </c:spPr>
          <c:explosion val="7"/>
          <c:dPt>
            <c:idx val="0"/>
            <c:bubble3D val="0"/>
            <c:spPr>
              <a:blipFill>
                <a:blip xmlns:r="http://schemas.openxmlformats.org/officeDocument/2006/relationships" r:embed="rId3"/>
                <a:tile tx="0" ty="0" sx="100000" sy="100000" flip="none" algn="tl"/>
              </a:blipFill>
              <a:effectLst/>
            </c:spPr>
          </c:dPt>
          <c:dPt>
            <c:idx val="1"/>
            <c:bubble3D val="0"/>
            <c:spPr>
              <a:blipFill>
                <a:blip xmlns:r="http://schemas.openxmlformats.org/officeDocument/2006/relationships" r:embed="rId2"/>
                <a:tile tx="0" ty="0" sx="100000" sy="100000" flip="none" algn="tl"/>
              </a:blipFill>
              <a:effectLst/>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effectLst/>
                    <a:latin typeface="+mn-lt"/>
                    <a:ea typeface="+mn-ea"/>
                    <a:cs typeface="+mn-ea"/>
                    <a:sym typeface="+mn-lt"/>
                  </a:defRPr>
                </a:pPr>
              </a:p>
            </c:txPr>
            <c:dLblPos val="bestFit"/>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ext>
            </c:extLst>
          </c:dLbls>
          <c:cat>
            <c:strRef>
              <c:f>Sheet1!$A$2:$A$3</c:f>
              <c:strCache>
                <c:ptCount val="2"/>
                <c:pt idx="0">
                  <c:v>发展基金</c:v>
                </c:pt>
                <c:pt idx="1">
                  <c:v>现今分红</c:v>
                </c:pt>
              </c:strCache>
            </c:strRef>
          </c:cat>
          <c:val>
            <c:numRef>
              <c:f>Sheet1!$B$2:$B$3</c:f>
              <c:numCache>
                <c:formatCode>0%</c:formatCode>
                <c:ptCount val="2"/>
                <c:pt idx="0">
                  <c:v>0.6</c:v>
                </c:pt>
                <c:pt idx="1">
                  <c:v>0.4</c:v>
                </c:pt>
              </c:numCache>
            </c:numRef>
          </c:val>
        </c:ser>
        <c:dLbls>
          <c:showLegendKey val="0"/>
          <c:showVal val="0"/>
          <c:showCatName val="0"/>
          <c:showSerName val="0"/>
          <c:showPercent val="0"/>
          <c:showBubbleSize val="0"/>
        </c:dLbls>
      </c:pie3DChart>
    </c:plotArea>
    <c:legend>
      <c:legendPos val="r"/>
      <c:layout/>
      <c:overlay val="0"/>
      <c:txPr>
        <a:bodyPr rot="0" spcFirstLastPara="0" vertOverflow="ellipsis" vert="horz" wrap="square" anchor="ctr" anchorCtr="1"/>
        <a:lstStyle/>
        <a:p>
          <a:pPr>
            <a:defRPr lang="zh-CN" sz="1800" b="0" i="0" u="none" strike="noStrike" kern="1200" baseline="0">
              <a:solidFill>
                <a:schemeClr val="tx1"/>
              </a:solidFill>
              <a:effectLst/>
              <a:latin typeface="+mn-lt"/>
              <a:ea typeface="+mn-ea"/>
              <a:cs typeface="+mn-ea"/>
              <a:sym typeface="+mn-lt"/>
            </a:defRPr>
          </a:pPr>
        </a:p>
      </c:txPr>
    </c:legend>
    <c:plotVisOnly val="1"/>
    <c:dispBlanksAs val="zero"/>
    <c:showDLblsOverMax val="1"/>
  </c:chart>
  <c:txPr>
    <a:bodyPr/>
    <a:lstStyle/>
    <a:p>
      <a:pPr>
        <a:defRPr lang="zh-CN" sz="1800">
          <a:effectLst/>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626668B-1BC7-40FD-8077-44360E4D0CE9}" type="slidenum">
              <a:rPr lang="zh-CN" altLang="en-US" smtClean="0"/>
            </a:fld>
            <a:endParaRPr lang="zh-CN" altLang="en-US"/>
          </a:p>
        </p:txBody>
      </p:sp>
      <p:sp>
        <p:nvSpPr>
          <p:cNvPr id="11" name="TextBox 10"/>
          <p:cNvSpPr txBox="1"/>
          <p:nvPr userDrawn="1"/>
        </p:nvSpPr>
        <p:spPr>
          <a:xfrm>
            <a:off x="1907705" y="673843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0629D52-123D-4E50-8041-DF5C723A1DA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26668B-1BC7-40FD-8077-44360E4D0CE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629D52-123D-4E50-8041-DF5C723A1DA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26668B-1BC7-40FD-8077-44360E4D0CE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7" Type="http://schemas.openxmlformats.org/officeDocument/2006/relationships/slideLayout" Target="../slideLayouts/slideLayout2.xml"/><Relationship Id="rId16" Type="http://schemas.openxmlformats.org/officeDocument/2006/relationships/tags" Target="../tags/tag17.xml"/><Relationship Id="rId15" Type="http://schemas.openxmlformats.org/officeDocument/2006/relationships/tags" Target="../tags/tag1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0"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8.xml"/><Relationship Id="rId4" Type="http://schemas.openxmlformats.org/officeDocument/2006/relationships/image" Target="../media/image19.jpeg"/><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8" Type="http://schemas.openxmlformats.org/officeDocument/2006/relationships/slideLayout" Target="../slideLayouts/slideLayout2.xml"/><Relationship Id="rId17" Type="http://schemas.openxmlformats.org/officeDocument/2006/relationships/tags" Target="../tags/tag50.xml"/><Relationship Id="rId16" Type="http://schemas.openxmlformats.org/officeDocument/2006/relationships/tags" Target="../tags/tag49.xml"/><Relationship Id="rId15" Type="http://schemas.openxmlformats.org/officeDocument/2006/relationships/tags" Target="../tags/tag48.xml"/><Relationship Id="rId14" Type="http://schemas.openxmlformats.org/officeDocument/2006/relationships/tags" Target="../tags/tag47.xml"/><Relationship Id="rId13" Type="http://schemas.openxmlformats.org/officeDocument/2006/relationships/tags" Target="../tags/tag46.xml"/><Relationship Id="rId12" Type="http://schemas.openxmlformats.org/officeDocument/2006/relationships/tags" Target="../tags/tag45.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chart" Target="../charts/char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chart" Target="../charts/chart3.xml"/></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microsoft.com/office/2007/relationships/hdphoto" Target="../media/image8.wdp"/><Relationship Id="rId2" Type="http://schemas.openxmlformats.org/officeDocument/2006/relationships/image" Target="../media/image7.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3764280" y="1"/>
            <a:ext cx="8427720" cy="6857999"/>
          </a:xfrm>
          <a:prstGeom prst="rect">
            <a:avLst/>
          </a:prstGeom>
        </p:spPr>
      </p:pic>
      <p:pic>
        <p:nvPicPr>
          <p:cNvPr id="5" name="图片 4"/>
          <p:cNvPicPr>
            <a:picLocks noChangeAspect="1"/>
          </p:cNvPicPr>
          <p:nvPr/>
        </p:nvPicPr>
        <p:blipFill rotWithShape="1">
          <a:blip r:embed="rId3" cstate="screen"/>
          <a:srcRect l="25113"/>
          <a:stretch>
            <a:fillRect/>
          </a:stretch>
        </p:blipFill>
        <p:spPr>
          <a:xfrm flipH="1">
            <a:off x="0" y="-1"/>
            <a:ext cx="9936480" cy="6858000"/>
          </a:xfrm>
          <a:prstGeom prst="rect">
            <a:avLst/>
          </a:prstGeom>
          <a:effectLst>
            <a:outerShdw blurRad="50800" dist="38100" algn="l" rotWithShape="0">
              <a:prstClr val="black">
                <a:alpha val="40000"/>
              </a:prstClr>
            </a:outerShdw>
          </a:effectLst>
        </p:spPr>
      </p:pic>
      <p:sp>
        <p:nvSpPr>
          <p:cNvPr id="6" name="矩形 5"/>
          <p:cNvSpPr/>
          <p:nvPr/>
        </p:nvSpPr>
        <p:spPr>
          <a:xfrm rot="5400000" flipH="1">
            <a:off x="-2405669" y="2105560"/>
            <a:ext cx="6207277" cy="2646878"/>
          </a:xfrm>
          <a:prstGeom prst="rect">
            <a:avLst/>
          </a:prstGeom>
        </p:spPr>
        <p:txBody>
          <a:bodyPr wrap="none">
            <a:spAutoFit/>
          </a:bodyPr>
          <a:lstStyle/>
          <a:p>
            <a:pPr algn="r"/>
            <a:r>
              <a:rPr lang="en-US" altLang="zh-CN" sz="16600" b="1" dirty="0">
                <a:solidFill>
                  <a:schemeClr val="bg1">
                    <a:alpha val="15000"/>
                  </a:schemeClr>
                </a:solidFill>
                <a:cs typeface="+mn-ea"/>
                <a:sym typeface="+mn-lt"/>
              </a:rPr>
              <a:t>PLAN</a:t>
            </a:r>
            <a:endParaRPr lang="zh-CN" altLang="en-US" sz="19900" b="1" dirty="0">
              <a:solidFill>
                <a:schemeClr val="bg1">
                  <a:alpha val="15000"/>
                </a:schemeClr>
              </a:solidFill>
              <a:cs typeface="+mn-ea"/>
              <a:sym typeface="+mn-lt"/>
            </a:endParaRPr>
          </a:p>
        </p:txBody>
      </p:sp>
      <p:sp>
        <p:nvSpPr>
          <p:cNvPr id="8" name="PA-矩形 7"/>
          <p:cNvSpPr/>
          <p:nvPr>
            <p:custDataLst>
              <p:tags r:id="rId4"/>
            </p:custDataLst>
          </p:nvPr>
        </p:nvSpPr>
        <p:spPr>
          <a:xfrm>
            <a:off x="492187" y="1916146"/>
            <a:ext cx="4801314" cy="2215991"/>
          </a:xfrm>
          <a:prstGeom prst="rect">
            <a:avLst/>
          </a:prstGeom>
        </p:spPr>
        <p:txBody>
          <a:bodyPr wrap="none">
            <a:spAutoFit/>
          </a:bodyPr>
          <a:lstStyle/>
          <a:p>
            <a:r>
              <a:rPr lang="zh-CN" altLang="en-US" sz="66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rPr>
              <a:t>新媒体</a:t>
            </a:r>
            <a:endParaRPr lang="en-US" altLang="zh-CN" sz="66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endParaRPr>
          </a:p>
          <a:p>
            <a:r>
              <a:rPr lang="zh-CN" altLang="en-US" sz="72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rPr>
              <a:t>商业计划书</a:t>
            </a:r>
            <a:endParaRPr lang="zh-CN" altLang="en-US" sz="72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endParaRPr>
          </a:p>
        </p:txBody>
      </p:sp>
      <p:sp>
        <p:nvSpPr>
          <p:cNvPr id="2" name="矩形 1"/>
          <p:cNvSpPr/>
          <p:nvPr/>
        </p:nvSpPr>
        <p:spPr>
          <a:xfrm>
            <a:off x="492187" y="608773"/>
            <a:ext cx="1766830" cy="646331"/>
          </a:xfrm>
          <a:prstGeom prst="rect">
            <a:avLst/>
          </a:prstGeom>
        </p:spPr>
        <p:txBody>
          <a:bodyPr wrap="none">
            <a:spAutoFit/>
          </a:bodyPr>
          <a:lstStyle/>
          <a:p>
            <a:r>
              <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NEW MEDIA</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9" name="PA-等腰三角形 8"/>
          <p:cNvSpPr/>
          <p:nvPr>
            <p:custDataLst>
              <p:tags r:id="rId5"/>
            </p:custDataLst>
          </p:nvPr>
        </p:nvSpPr>
        <p:spPr>
          <a:xfrm rot="10800000">
            <a:off x="591601" y="5796655"/>
            <a:ext cx="502920" cy="327344"/>
          </a:xfrm>
          <a:prstGeom prst="triangle">
            <a:avLst/>
          </a:prstGeom>
          <a:solidFill>
            <a:srgbClr val="FBFBFB"/>
          </a:solidFill>
          <a:ln>
            <a:noFill/>
          </a:ln>
          <a:effectLst>
            <a:outerShdw blurRad="50800" dist="38100" dir="2700000" sx="103000" sy="103000" algn="tl"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cxnSp>
        <p:nvCxnSpPr>
          <p:cNvPr id="4" name="直接连接符 3"/>
          <p:cNvCxnSpPr/>
          <p:nvPr/>
        </p:nvCxnSpPr>
        <p:spPr>
          <a:xfrm>
            <a:off x="583428" y="1257048"/>
            <a:ext cx="232333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92186" y="4774606"/>
            <a:ext cx="3059837" cy="829945"/>
          </a:xfrm>
          <a:prstGeom prst="rect">
            <a:avLst/>
          </a:prstGeom>
          <a:noFill/>
        </p:spPr>
        <p:txBody>
          <a:bodyPr wrap="square" rtlCol="0">
            <a:spAutoFit/>
          </a:bodyPr>
          <a:lstStyle/>
          <a:p>
            <a:pPr lvl="0">
              <a:lnSpc>
                <a:spcPct val="150000"/>
              </a:lnSpc>
            </a:pPr>
            <a:r>
              <a:rPr lang="zh-CN" altLang="en-US" sz="1600" dirty="0">
                <a:solidFill>
                  <a:prstClr val="white"/>
                </a:solidFill>
                <a:effectLst>
                  <a:outerShdw blurRad="50800" dist="38100" dir="2700000" sx="103000" sy="103000" algn="tl" rotWithShape="0">
                    <a:prstClr val="black">
                      <a:alpha val="90000"/>
                    </a:prstClr>
                  </a:outerShdw>
                </a:effectLst>
                <a:cs typeface="+mn-ea"/>
                <a:sym typeface="+mn-lt"/>
              </a:rPr>
              <a:t>汇报人：</a:t>
            </a:r>
            <a:r>
              <a:rPr lang="en-US" altLang="zh-CN" sz="1600" dirty="0">
                <a:solidFill>
                  <a:prstClr val="white"/>
                </a:solidFill>
                <a:effectLst>
                  <a:outerShdw blurRad="50800" dist="38100" dir="2700000" sx="103000" sy="103000" algn="tl" rotWithShape="0">
                    <a:prstClr val="black">
                      <a:alpha val="90000"/>
                    </a:prstClr>
                  </a:outerShdw>
                </a:effectLst>
                <a:cs typeface="+mn-ea"/>
                <a:sym typeface="+mn-lt"/>
              </a:rPr>
              <a:t>XXX</a:t>
            </a:r>
            <a:endParaRPr lang="en-US" altLang="zh-CN" sz="1600" dirty="0">
              <a:solidFill>
                <a:prstClr val="white"/>
              </a:solidFill>
              <a:effectLst>
                <a:outerShdw blurRad="50800" dist="38100" dir="2700000" sx="103000" sy="103000" algn="tl" rotWithShape="0">
                  <a:prstClr val="black">
                    <a:alpha val="90000"/>
                  </a:prstClr>
                </a:outerShdw>
              </a:effectLst>
              <a:cs typeface="+mn-ea"/>
              <a:sym typeface="+mn-lt"/>
            </a:endParaRPr>
          </a:p>
          <a:p>
            <a:pPr lvl="0">
              <a:lnSpc>
                <a:spcPct val="150000"/>
              </a:lnSpc>
            </a:pPr>
            <a:r>
              <a:rPr lang="zh-CN" altLang="en-US" sz="1600" dirty="0">
                <a:solidFill>
                  <a:prstClr val="white"/>
                </a:solidFill>
                <a:effectLst>
                  <a:outerShdw blurRad="50800" dist="38100" dir="2700000" sx="103000" sy="103000" algn="tl" rotWithShape="0">
                    <a:prstClr val="black">
                      <a:alpha val="90000"/>
                    </a:prstClr>
                  </a:outerShdw>
                </a:effectLst>
                <a:cs typeface="+mn-ea"/>
                <a:sym typeface="+mn-lt"/>
              </a:rPr>
              <a:t>时间：</a:t>
            </a:r>
            <a:r>
              <a:rPr lang="en-US" altLang="zh-CN" sz="1600" dirty="0">
                <a:solidFill>
                  <a:prstClr val="white"/>
                </a:solidFill>
                <a:effectLst>
                  <a:outerShdw blurRad="50800" dist="38100" dir="2700000" sx="103000" sy="103000" algn="tl" rotWithShape="0">
                    <a:prstClr val="black">
                      <a:alpha val="90000"/>
                    </a:prstClr>
                  </a:outerShdw>
                </a:effectLst>
                <a:cs typeface="+mn-ea"/>
                <a:sym typeface="+mn-lt"/>
              </a:rPr>
              <a:t>20XX</a:t>
            </a:r>
            <a:r>
              <a:rPr lang="zh-CN" altLang="en-US" sz="1600" dirty="0">
                <a:solidFill>
                  <a:prstClr val="white"/>
                </a:solidFill>
                <a:effectLst>
                  <a:outerShdw blurRad="50800" dist="38100" dir="2700000" sx="103000" sy="103000" algn="tl" rotWithShape="0">
                    <a:prstClr val="black">
                      <a:alpha val="90000"/>
                    </a:prstClr>
                  </a:outerShdw>
                </a:effectLst>
                <a:cs typeface="+mn-ea"/>
                <a:sym typeface="+mn-lt"/>
              </a:rPr>
              <a:t>年</a:t>
            </a:r>
            <a:r>
              <a:rPr lang="en-US" altLang="zh-CN" sz="1600" dirty="0">
                <a:solidFill>
                  <a:prstClr val="white"/>
                </a:solidFill>
                <a:effectLst>
                  <a:outerShdw blurRad="50800" dist="38100" dir="2700000" sx="103000" sy="103000" algn="tl" rotWithShape="0">
                    <a:prstClr val="black">
                      <a:alpha val="90000"/>
                    </a:prstClr>
                  </a:outerShdw>
                </a:effectLst>
                <a:cs typeface="+mn-ea"/>
                <a:sym typeface="+mn-lt"/>
              </a:rPr>
              <a:t>XX</a:t>
            </a:r>
            <a:r>
              <a:rPr lang="zh-CN" altLang="en-US" sz="1600" dirty="0">
                <a:solidFill>
                  <a:prstClr val="white"/>
                </a:solidFill>
                <a:effectLst>
                  <a:outerShdw blurRad="50800" dist="38100" dir="2700000" sx="103000" sy="103000" algn="tl" rotWithShape="0">
                    <a:prstClr val="black">
                      <a:alpha val="90000"/>
                    </a:prstClr>
                  </a:outerShdw>
                </a:effectLst>
                <a:cs typeface="+mn-ea"/>
                <a:sym typeface="+mn-lt"/>
              </a:rPr>
              <a:t>月</a:t>
            </a:r>
            <a:endParaRPr lang="zh-CN" altLang="en-US" sz="1600" dirty="0">
              <a:solidFill>
                <a:prstClr val="white"/>
              </a:solidFill>
              <a:effectLst>
                <a:outerShdw blurRad="50800" dist="38100" dir="2700000" sx="103000" sy="103000" algn="tl" rotWithShape="0">
                  <a:prstClr val="black">
                    <a:alpha val="90000"/>
                  </a:prstClr>
                </a:outerShdw>
              </a:effectLst>
              <a:cs typeface="+mn-ea"/>
              <a:sym typeface="+mn-lt"/>
            </a:endParaRPr>
          </a:p>
        </p:txBody>
      </p:sp>
      <p:sp>
        <p:nvSpPr>
          <p:cNvPr id="11" name="矩形 10"/>
          <p:cNvSpPr/>
          <p:nvPr/>
        </p:nvSpPr>
        <p:spPr>
          <a:xfrm>
            <a:off x="556620" y="4064244"/>
            <a:ext cx="4672447" cy="461665"/>
          </a:xfrm>
          <a:prstGeom prst="rect">
            <a:avLst/>
          </a:prstGeom>
        </p:spPr>
        <p:txBody>
          <a:bodyPr wrap="square">
            <a:spAutoFit/>
          </a:bodyPr>
          <a:lstStyle/>
          <a:p>
            <a:r>
              <a:rPr lang="zh-CN" altLang="en-US" sz="1200" dirty="0">
                <a:solidFill>
                  <a:schemeClr val="bg1"/>
                </a:solidFill>
                <a:cs typeface="+mn-ea"/>
                <a:sym typeface="+mn-lt"/>
              </a:rPr>
              <a:t>Double-click here to add your text message content Double-click here to add your text message content</a:t>
            </a:r>
            <a:endParaRPr lang="zh-CN" altLang="en-US" sz="1200" dirty="0">
              <a:solidFill>
                <a:schemeClr val="bg1"/>
              </a:solidFill>
              <a:cs typeface="+mn-ea"/>
              <a:sym typeface="+mn-lt"/>
            </a:endParaRPr>
          </a:p>
        </p:txBody>
      </p:sp>
      <p:sp>
        <p:nvSpPr>
          <p:cNvPr id="16" name="平行四边形 1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10917233" y="171782"/>
            <a:ext cx="1112520"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Agency FB" panose="020B0503020202020204" pitchFamily="34" charset="0"/>
                <a:cs typeface="+mn-ea"/>
                <a:sym typeface="+mn-lt"/>
              </a:rPr>
              <a:t>LOGO</a:t>
            </a:r>
            <a:endParaRPr lang="zh-CN" altLang="en-US" sz="3200" dirty="0">
              <a:solidFill>
                <a:schemeClr val="bg1"/>
              </a:solidFill>
              <a:latin typeface="Agency FB" panose="020B0503020202020204" pitchFamily="34" charset="0"/>
              <a:cs typeface="+mn-ea"/>
              <a:sym typeface="+mn-lt"/>
            </a:endParaRPr>
          </a:p>
        </p:txBody>
      </p:sp>
      <p:sp>
        <p:nvSpPr>
          <p:cNvPr id="18" name="矩形: 圆角 1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left)">
                                          <p:cBhvr>
                                            <p:cTn id="12" dur="500"/>
                                            <p:tgtEl>
                                              <p:spTgt spid="1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left)">
                                          <p:cBhvr>
                                            <p:cTn id="16" dur="500"/>
                                            <p:tgtEl>
                                              <p:spTgt spid="1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1500"/>
                                            <p:tgtEl>
                                              <p:spTgt spid="6"/>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par>
                                    <p:cTn id="25" presetID="16" presetClass="entr" presetSubtype="21"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par>
                              <p:cTn id="28" fill="hold">
                                <p:stCondLst>
                                  <p:cond delay="3000"/>
                                </p:stCondLst>
                                <p:childTnLst>
                                  <p:par>
                                    <p:cTn id="29" presetID="0" presetClass="entr" presetSubtype="0" fill="hold" grpId="0" nodeType="after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Effect filter="fade">
                                          <p:cBhvr>
                                            <p:cTn id="31" dur="500">
                                              <p:stCondLst>
                                                <p:cond delay="0"/>
                                              </p:stCondLst>
                                            </p:cTn>
                                            <p:tgtEl>
                                              <p:spTgt spid="8"/>
                                            </p:tgtEl>
                                          </p:cBhvr>
                                        </p:animEffect>
                                        <p:animScale>
                                          <p:cBhvr>
                                            <p:cTn id="32" dur="500" fill="hold">
                                              <p:stCondLst>
                                                <p:cond delay="0"/>
                                              </p:stCondLst>
                                            </p:cTn>
                                            <p:tgtEl>
                                              <p:spTgt spid="8"/>
                                            </p:tgtEl>
                                          </p:cBhvr>
                                          <p:from x="150000" y="150000"/>
                                          <p:to x="100000" y="100000"/>
                                        </p:animScale>
                                        <p:anim to="" calcmode="lin" valueType="num">
                                          <p:cBhvr>
                                            <p:cTn id="33" dur="500" fill="hold">
                                              <p:stCondLst>
                                                <p:cond delay="0"/>
                                              </p:stCondLst>
                                            </p:cTn>
                                            <p:tgtEl>
                                              <p:spTgt spid="8"/>
                                            </p:tgtEl>
                                            <p:attrNameLst>
                                              <p:attrName>ppt_x</p:attrName>
                                            </p:attrNameLst>
                                          </p:cBhvr>
                                          <p:tavLst>
                                            <p:tav tm="0">
                                              <p:val>
                                                <p:strVal val="#ppt_x+sin(rand(10))/10"/>
                                              </p:val>
                                            </p:tav>
                                            <p:tav tm="100000">
                                              <p:val>
                                                <p:strVal val="#ppt_x"/>
                                              </p:val>
                                            </p:tav>
                                          </p:tavLst>
                                        </p:anim>
                                        <p:anim to="" calcmode="lin" valueType="num">
                                          <p:cBhvr>
                                            <p:cTn id="34" dur="500" fill="hold">
                                              <p:stCondLst>
                                                <p:cond delay="0"/>
                                              </p:stCondLst>
                                            </p:cTn>
                                            <p:tgtEl>
                                              <p:spTgt spid="8"/>
                                            </p:tgtEl>
                                            <p:attrNameLst>
                                              <p:attrName>ppt_y</p:attrName>
                                            </p:attrNameLst>
                                          </p:cBhvr>
                                          <p:tavLst>
                                            <p:tav tm="0">
                                              <p:val>
                                                <p:strVal val="#ppt_y+sin(rand(10))/10"/>
                                              </p:val>
                                            </p:tav>
                                            <p:tav tm="100000">
                                              <p:val>
                                                <p:strVal val="#ppt_y"/>
                                              </p:val>
                                            </p:tav>
                                          </p:tavLst>
                                        </p:anim>
                                      </p:childTnLst>
                                    </p:cTn>
                                  </p:par>
                                </p:childTnLst>
                              </p:cTn>
                            </p:par>
                            <p:par>
                              <p:cTn id="35" fill="hold">
                                <p:stCondLst>
                                  <p:cond delay="3849"/>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4349"/>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0" presetClass="entr" presetSubtype="0" accel="50000" fill="hold" grpId="0" nodeType="withEffect" p14:presetBounceEnd="38000">
                                      <p:stCondLst>
                                        <p:cond delay="0"/>
                                      </p:stCondLst>
                                      <p:childTnLst>
                                        <p:set>
                                          <p:cBhvr>
                                            <p:cTn id="44" dur="1" fill="hold">
                                              <p:stCondLst>
                                                <p:cond delay="0"/>
                                              </p:stCondLst>
                                            </p:cTn>
                                            <p:tgtEl>
                                              <p:spTgt spid="9"/>
                                            </p:tgtEl>
                                            <p:attrNameLst>
                                              <p:attrName>style.visibility</p:attrName>
                                            </p:attrNameLst>
                                          </p:cBhvr>
                                          <p:to>
                                            <p:strVal val="visible"/>
                                          </p:to>
                                        </p:set>
                                        <p:animScale p14:bounceEnd="38000">
                                          <p:cBhvr>
                                            <p:cTn id="45" dur="1000" fill="hold">
                                              <p:stCondLst>
                                                <p:cond delay="0"/>
                                              </p:stCondLst>
                                            </p:cTn>
                                            <p:tgtEl>
                                              <p:spTgt spid="9"/>
                                            </p:tgtEl>
                                          </p:cBhvr>
                                          <p:from x="0" y="0"/>
                                          <p:to x="100000" y="100000"/>
                                        </p:animScale>
                                        <p:anim to="" calcmode="lin" valueType="num" p14:bounceEnd="38000">
                                          <p:cBhvr>
                                            <p:cTn id="46" dur="1000" fill="hold">
                                              <p:stCondLst>
                                                <p:cond delay="0"/>
                                              </p:stCondLst>
                                            </p:cTn>
                                            <p:tgtEl>
                                              <p:spTgt spid="9"/>
                                            </p:tgtEl>
                                            <p:attrNameLst>
                                              <p:attrName>ppt_x</p:attrName>
                                            </p:attrNameLst>
                                          </p:cBhvr>
                                          <p:tavLst>
                                            <p:tav tm="0">
                                              <p:val>
                                                <p:strVal val="#ppt_x"/>
                                              </p:val>
                                            </p:tav>
                                            <p:tav tm="100000">
                                              <p:val>
                                                <p:strVal val="#ppt_x"/>
                                              </p:val>
                                            </p:tav>
                                          </p:tavLst>
                                        </p:anim>
                                        <p:anim to="" calcmode="lin" valueType="num" p14:bounceEnd="38000">
                                          <p:cBhvr>
                                            <p:cTn id="47" dur="1000" fill="hold">
                                              <p:stCondLst>
                                                <p:cond delay="0"/>
                                              </p:stCondLst>
                                            </p:cTn>
                                            <p:tgtEl>
                                              <p:spTgt spid="9"/>
                                            </p:tgtEl>
                                            <p:attrNameLst>
                                              <p:attrName>ppt_y</p:attrName>
                                            </p:attrNameLst>
                                          </p:cBhvr>
                                          <p:tavLst>
                                            <p:tav tm="0">
                                              <p:val>
                                                <p:strVal val="#ppt_y"/>
                                              </p:val>
                                            </p:tav>
                                            <p:tav tm="4000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2" grpId="0"/>
          <p:bldP spid="9" grpId="0" animBg="1"/>
          <p:bldP spid="10" grpId="0"/>
          <p:bldP spid="11" grpId="0"/>
          <p:bldP spid="16" grpId="0" animBg="1"/>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left)">
                                          <p:cBhvr>
                                            <p:cTn id="12" dur="500"/>
                                            <p:tgtEl>
                                              <p:spTgt spid="1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left)">
                                          <p:cBhvr>
                                            <p:cTn id="16" dur="500"/>
                                            <p:tgtEl>
                                              <p:spTgt spid="1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1500"/>
                                            <p:tgtEl>
                                              <p:spTgt spid="6"/>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par>
                                    <p:cTn id="25" presetID="16" presetClass="entr" presetSubtype="21"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par>
                              <p:cTn id="28" fill="hold">
                                <p:stCondLst>
                                  <p:cond delay="3000"/>
                                </p:stCondLst>
                                <p:childTnLst>
                                  <p:par>
                                    <p:cTn id="29" presetID="0" presetClass="entr" presetSubtype="0" fill="hold" grpId="0" nodeType="after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Effect filter="fade">
                                          <p:cBhvr>
                                            <p:cTn id="31" dur="500">
                                              <p:stCondLst>
                                                <p:cond delay="0"/>
                                              </p:stCondLst>
                                            </p:cTn>
                                            <p:tgtEl>
                                              <p:spTgt spid="8"/>
                                            </p:tgtEl>
                                          </p:cBhvr>
                                        </p:animEffect>
                                        <p:animScale>
                                          <p:cBhvr>
                                            <p:cTn id="32" dur="500" fill="hold">
                                              <p:stCondLst>
                                                <p:cond delay="0"/>
                                              </p:stCondLst>
                                            </p:cTn>
                                            <p:tgtEl>
                                              <p:spTgt spid="8"/>
                                            </p:tgtEl>
                                          </p:cBhvr>
                                          <p:from x="150000" y="150000"/>
                                          <p:to x="100000" y="100000"/>
                                        </p:animScale>
                                        <p:anim to="" calcmode="lin" valueType="num">
                                          <p:cBhvr>
                                            <p:cTn id="33" dur="500" fill="hold">
                                              <p:stCondLst>
                                                <p:cond delay="0"/>
                                              </p:stCondLst>
                                            </p:cTn>
                                            <p:tgtEl>
                                              <p:spTgt spid="8"/>
                                            </p:tgtEl>
                                            <p:attrNameLst>
                                              <p:attrName>ppt_x</p:attrName>
                                            </p:attrNameLst>
                                          </p:cBhvr>
                                          <p:tavLst>
                                            <p:tav tm="0">
                                              <p:val>
                                                <p:strVal val="#ppt_x+sin(rand(10))/10"/>
                                              </p:val>
                                            </p:tav>
                                            <p:tav tm="100000">
                                              <p:val>
                                                <p:strVal val="#ppt_x"/>
                                              </p:val>
                                            </p:tav>
                                          </p:tavLst>
                                        </p:anim>
                                        <p:anim to="" calcmode="lin" valueType="num">
                                          <p:cBhvr>
                                            <p:cTn id="34" dur="500" fill="hold">
                                              <p:stCondLst>
                                                <p:cond delay="0"/>
                                              </p:stCondLst>
                                            </p:cTn>
                                            <p:tgtEl>
                                              <p:spTgt spid="8"/>
                                            </p:tgtEl>
                                            <p:attrNameLst>
                                              <p:attrName>ppt_y</p:attrName>
                                            </p:attrNameLst>
                                          </p:cBhvr>
                                          <p:tavLst>
                                            <p:tav tm="0">
                                              <p:val>
                                                <p:strVal val="#ppt_y+sin(rand(10))/10"/>
                                              </p:val>
                                            </p:tav>
                                            <p:tav tm="100000">
                                              <p:val>
                                                <p:strVal val="#ppt_y"/>
                                              </p:val>
                                            </p:tav>
                                          </p:tavLst>
                                        </p:anim>
                                      </p:childTnLst>
                                    </p:cTn>
                                  </p:par>
                                </p:childTnLst>
                              </p:cTn>
                            </p:par>
                            <p:par>
                              <p:cTn id="35" fill="hold">
                                <p:stCondLst>
                                  <p:cond delay="3849"/>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4349"/>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0" presetClass="entr" presetSubtype="0" accel="5000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Scale>
                                          <p:cBhvr>
                                            <p:cTn id="45" dur="1000" fill="hold">
                                              <p:stCondLst>
                                                <p:cond delay="0"/>
                                              </p:stCondLst>
                                            </p:cTn>
                                            <p:tgtEl>
                                              <p:spTgt spid="9"/>
                                            </p:tgtEl>
                                          </p:cBhvr>
                                          <p:from x="0" y="0"/>
                                          <p:to x="100000" y="100000"/>
                                        </p:animScale>
                                        <p:anim to="" calcmode="lin" valueType="num">
                                          <p:cBhvr>
                                            <p:cTn id="46" dur="1000" fill="hold">
                                              <p:stCondLst>
                                                <p:cond delay="0"/>
                                              </p:stCondLst>
                                            </p:cTn>
                                            <p:tgtEl>
                                              <p:spTgt spid="9"/>
                                            </p:tgtEl>
                                            <p:attrNameLst>
                                              <p:attrName>ppt_x</p:attrName>
                                            </p:attrNameLst>
                                          </p:cBhvr>
                                          <p:tavLst>
                                            <p:tav tm="0">
                                              <p:val>
                                                <p:strVal val="#ppt_x"/>
                                              </p:val>
                                            </p:tav>
                                            <p:tav tm="100000">
                                              <p:val>
                                                <p:strVal val="#ppt_x"/>
                                              </p:val>
                                            </p:tav>
                                          </p:tavLst>
                                        </p:anim>
                                        <p:anim to="" calcmode="lin" valueType="num">
                                          <p:cBhvr>
                                            <p:cTn id="47" dur="1000" fill="hold">
                                              <p:stCondLst>
                                                <p:cond delay="0"/>
                                              </p:stCondLst>
                                            </p:cTn>
                                            <p:tgtEl>
                                              <p:spTgt spid="9"/>
                                            </p:tgtEl>
                                            <p:attrNameLst>
                                              <p:attrName>ppt_y</p:attrName>
                                            </p:attrNameLst>
                                          </p:cBhvr>
                                          <p:tavLst>
                                            <p:tav tm="0">
                                              <p:val>
                                                <p:strVal val="#ppt_y"/>
                                              </p:val>
                                            </p:tav>
                                            <p:tav tm="4000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2" grpId="0"/>
          <p:bldP spid="9" grpId="0" animBg="1"/>
          <p:bldP spid="10" grpId="0"/>
          <p:bldP spid="11" grpId="0"/>
          <p:bldP spid="16" grpId="0" animBg="1"/>
          <p:bldP spid="17" grpId="0"/>
          <p:bldP spid="1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项目介绍</a:t>
            </a:r>
            <a:endParaRPr lang="zh-CN" altLang="en-US" sz="2400" dirty="0">
              <a:solidFill>
                <a:srgbClr val="1E2836"/>
              </a:solidFill>
              <a:cs typeface="+mn-ea"/>
              <a:sym typeface="+mn-lt"/>
            </a:endParaRPr>
          </a:p>
        </p:txBody>
      </p:sp>
      <p:sp>
        <p:nvSpPr>
          <p:cNvPr id="9" name="文本框 8"/>
          <p:cNvSpPr txBox="1"/>
          <p:nvPr/>
        </p:nvSpPr>
        <p:spPr>
          <a:xfrm>
            <a:off x="2057037" y="617851"/>
            <a:ext cx="1994607" cy="261610"/>
          </a:xfrm>
          <a:prstGeom prst="rect">
            <a:avLst/>
          </a:prstGeom>
          <a:noFill/>
        </p:spPr>
        <p:txBody>
          <a:bodyPr wrap="square" rtlCol="0">
            <a:spAutoFit/>
          </a:bodyPr>
          <a:lstStyle/>
          <a:p>
            <a:r>
              <a:rPr lang="en-US" altLang="zh-CN" sz="1100" dirty="0">
                <a:solidFill>
                  <a:srgbClr val="1E2836"/>
                </a:solidFill>
                <a:cs typeface="+mn-ea"/>
                <a:sym typeface="+mn-lt"/>
              </a:rPr>
              <a:t>What are we going to do</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项目主题</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26" name="组合 25"/>
          <p:cNvGrpSpPr/>
          <p:nvPr/>
        </p:nvGrpSpPr>
        <p:grpSpPr>
          <a:xfrm>
            <a:off x="2057037" y="2014637"/>
            <a:ext cx="1353591" cy="1448417"/>
            <a:chOff x="1161144" y="1785035"/>
            <a:chExt cx="2369000" cy="2534960"/>
          </a:xfrm>
        </p:grpSpPr>
        <p:grpSp>
          <p:nvGrpSpPr>
            <p:cNvPr id="27" name="组合 26"/>
            <p:cNvGrpSpPr/>
            <p:nvPr/>
          </p:nvGrpSpPr>
          <p:grpSpPr>
            <a:xfrm>
              <a:off x="1161144" y="1950996"/>
              <a:ext cx="2369000" cy="2368999"/>
              <a:chOff x="824545" y="1875863"/>
              <a:chExt cx="2530586" cy="2530585"/>
            </a:xfrm>
          </p:grpSpPr>
          <p:sp>
            <p:nvSpPr>
              <p:cNvPr id="31" name="椭圆 30"/>
              <p:cNvSpPr/>
              <p:nvPr/>
            </p:nvSpPr>
            <p:spPr>
              <a:xfrm>
                <a:off x="824545" y="1875863"/>
                <a:ext cx="2530586" cy="253058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1258698" y="1785035"/>
              <a:ext cx="973815" cy="973815"/>
              <a:chOff x="928753" y="1698582"/>
              <a:chExt cx="1040237" cy="1040237"/>
            </a:xfrm>
          </p:grpSpPr>
          <p:sp>
            <p:nvSpPr>
              <p:cNvPr id="29" name="椭圆 28"/>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Freeform 44"/>
              <p:cNvSpPr>
                <a:spLocks noEditPoints="1"/>
              </p:cNvSpPr>
              <p:nvPr/>
            </p:nvSpPr>
            <p:spPr bwMode="auto">
              <a:xfrm>
                <a:off x="1229384" y="1989146"/>
                <a:ext cx="399094" cy="408516"/>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lumMod val="50000"/>
                </a:schemeClr>
              </a:solidFill>
              <a:ln>
                <a:noFill/>
              </a:ln>
            </p:spPr>
            <p:txBody>
              <a:bodyPr/>
              <a:lstStyle/>
              <a:p>
                <a:endParaRPr lang="zh-CN" altLang="en-US" dirty="0">
                  <a:cs typeface="+mn-ea"/>
                  <a:sym typeface="+mn-lt"/>
                </a:endParaRPr>
              </a:p>
            </p:txBody>
          </p:sp>
        </p:grpSp>
      </p:grpSp>
      <p:grpSp>
        <p:nvGrpSpPr>
          <p:cNvPr id="33" name="组合 32"/>
          <p:cNvGrpSpPr/>
          <p:nvPr/>
        </p:nvGrpSpPr>
        <p:grpSpPr>
          <a:xfrm>
            <a:off x="3822894" y="2014637"/>
            <a:ext cx="1353591" cy="1448417"/>
            <a:chOff x="3661382" y="1785035"/>
            <a:chExt cx="2369000" cy="2534960"/>
          </a:xfrm>
        </p:grpSpPr>
        <p:grpSp>
          <p:nvGrpSpPr>
            <p:cNvPr id="34" name="组合 33"/>
            <p:cNvGrpSpPr/>
            <p:nvPr/>
          </p:nvGrpSpPr>
          <p:grpSpPr>
            <a:xfrm>
              <a:off x="3661382" y="1950996"/>
              <a:ext cx="2369000" cy="2368999"/>
              <a:chOff x="3495320" y="1875863"/>
              <a:chExt cx="2530586" cy="2530585"/>
            </a:xfrm>
          </p:grpSpPr>
          <p:sp>
            <p:nvSpPr>
              <p:cNvPr id="38" name="椭圆 37"/>
              <p:cNvSpPr/>
              <p:nvPr/>
            </p:nvSpPr>
            <p:spPr>
              <a:xfrm>
                <a:off x="3495320" y="1875863"/>
                <a:ext cx="2530586" cy="253058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组合 34"/>
            <p:cNvGrpSpPr/>
            <p:nvPr/>
          </p:nvGrpSpPr>
          <p:grpSpPr>
            <a:xfrm>
              <a:off x="3758936" y="1785035"/>
              <a:ext cx="973815" cy="973815"/>
              <a:chOff x="3599528" y="1698582"/>
              <a:chExt cx="1040237" cy="1040237"/>
            </a:xfrm>
          </p:grpSpPr>
          <p:sp>
            <p:nvSpPr>
              <p:cNvPr id="36" name="椭圆 35"/>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Freeform 26"/>
              <p:cNvSpPr>
                <a:spLocks noEditPoints="1"/>
              </p:cNvSpPr>
              <p:nvPr/>
            </p:nvSpPr>
            <p:spPr bwMode="auto">
              <a:xfrm>
                <a:off x="3839967" y="2052638"/>
                <a:ext cx="559358" cy="314244"/>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1">
                  <a:lumMod val="75000"/>
                </a:schemeClr>
              </a:solidFill>
              <a:ln>
                <a:noFill/>
              </a:ln>
            </p:spPr>
            <p:txBody>
              <a:bodyPr/>
              <a:lstStyle/>
              <a:p>
                <a:endParaRPr lang="zh-CN" altLang="en-US">
                  <a:cs typeface="+mn-ea"/>
                  <a:sym typeface="+mn-lt"/>
                </a:endParaRPr>
              </a:p>
            </p:txBody>
          </p:sp>
        </p:grpSp>
      </p:grpSp>
      <p:grpSp>
        <p:nvGrpSpPr>
          <p:cNvPr id="40" name="组合 39"/>
          <p:cNvGrpSpPr/>
          <p:nvPr/>
        </p:nvGrpSpPr>
        <p:grpSpPr>
          <a:xfrm>
            <a:off x="5584267" y="2014637"/>
            <a:ext cx="1353591" cy="1448417"/>
            <a:chOff x="6161620" y="1785035"/>
            <a:chExt cx="2369000" cy="2534960"/>
          </a:xfrm>
        </p:grpSpPr>
        <p:grpSp>
          <p:nvGrpSpPr>
            <p:cNvPr id="41" name="组合 40"/>
            <p:cNvGrpSpPr/>
            <p:nvPr/>
          </p:nvGrpSpPr>
          <p:grpSpPr>
            <a:xfrm>
              <a:off x="6161620" y="1950996"/>
              <a:ext cx="2369000" cy="2368999"/>
              <a:chOff x="6166095" y="1875863"/>
              <a:chExt cx="2530586" cy="2530585"/>
            </a:xfrm>
          </p:grpSpPr>
          <p:sp>
            <p:nvSpPr>
              <p:cNvPr id="45" name="椭圆 44"/>
              <p:cNvSpPr/>
              <p:nvPr/>
            </p:nvSpPr>
            <p:spPr>
              <a:xfrm>
                <a:off x="6166095" y="1875863"/>
                <a:ext cx="2530586" cy="253058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2" name="组合 41"/>
            <p:cNvGrpSpPr/>
            <p:nvPr/>
          </p:nvGrpSpPr>
          <p:grpSpPr>
            <a:xfrm>
              <a:off x="6259174" y="1785035"/>
              <a:ext cx="973815" cy="973815"/>
              <a:chOff x="6270303" y="1698582"/>
              <a:chExt cx="1040237" cy="1040237"/>
            </a:xfrm>
          </p:grpSpPr>
          <p:sp>
            <p:nvSpPr>
              <p:cNvPr id="43" name="椭圆 42"/>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Freeform 90"/>
              <p:cNvSpPr>
                <a:spLocks noEditPoints="1"/>
              </p:cNvSpPr>
              <p:nvPr/>
            </p:nvSpPr>
            <p:spPr bwMode="auto">
              <a:xfrm>
                <a:off x="6637119" y="1993904"/>
                <a:ext cx="313090" cy="365708"/>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lumMod val="50000"/>
                </a:schemeClr>
              </a:solidFill>
              <a:ln>
                <a:noFill/>
              </a:ln>
            </p:spPr>
            <p:txBody>
              <a:bodyPr/>
              <a:lstStyle/>
              <a:p>
                <a:endParaRPr lang="zh-CN" altLang="en-US" dirty="0">
                  <a:cs typeface="+mn-ea"/>
                  <a:sym typeface="+mn-lt"/>
                </a:endParaRPr>
              </a:p>
            </p:txBody>
          </p:sp>
        </p:grpSp>
      </p:grpSp>
      <p:grpSp>
        <p:nvGrpSpPr>
          <p:cNvPr id="47" name="组合 46"/>
          <p:cNvGrpSpPr/>
          <p:nvPr/>
        </p:nvGrpSpPr>
        <p:grpSpPr>
          <a:xfrm>
            <a:off x="7349080" y="2014637"/>
            <a:ext cx="1353591" cy="1448417"/>
            <a:chOff x="8661858" y="1785035"/>
            <a:chExt cx="2369000" cy="2534960"/>
          </a:xfrm>
        </p:grpSpPr>
        <p:grpSp>
          <p:nvGrpSpPr>
            <p:cNvPr id="48" name="组合 47"/>
            <p:cNvGrpSpPr/>
            <p:nvPr/>
          </p:nvGrpSpPr>
          <p:grpSpPr>
            <a:xfrm>
              <a:off x="8661858" y="1950996"/>
              <a:ext cx="2369000" cy="2368999"/>
              <a:chOff x="8836870" y="1875863"/>
              <a:chExt cx="2530586" cy="2530585"/>
            </a:xfrm>
          </p:grpSpPr>
          <p:sp>
            <p:nvSpPr>
              <p:cNvPr id="52" name="椭圆 51"/>
              <p:cNvSpPr/>
              <p:nvPr/>
            </p:nvSpPr>
            <p:spPr>
              <a:xfrm>
                <a:off x="8836870" y="1875863"/>
                <a:ext cx="2530586" cy="253058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9" name="组合 48"/>
            <p:cNvGrpSpPr/>
            <p:nvPr/>
          </p:nvGrpSpPr>
          <p:grpSpPr>
            <a:xfrm>
              <a:off x="8759412" y="1785035"/>
              <a:ext cx="973815" cy="973815"/>
              <a:chOff x="8941078" y="1698582"/>
              <a:chExt cx="1040237" cy="1040237"/>
            </a:xfrm>
          </p:grpSpPr>
          <p:sp>
            <p:nvSpPr>
              <p:cNvPr id="50" name="椭圆 49"/>
              <p:cNvSpPr/>
              <p:nvPr/>
            </p:nvSpPr>
            <p:spPr>
              <a:xfrm>
                <a:off x="894107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Freeform 75"/>
              <p:cNvSpPr>
                <a:spLocks noEditPoints="1"/>
              </p:cNvSpPr>
              <p:nvPr/>
            </p:nvSpPr>
            <p:spPr bwMode="auto">
              <a:xfrm>
                <a:off x="9267815" y="2051048"/>
                <a:ext cx="391142" cy="303908"/>
              </a:xfrm>
              <a:custGeom>
                <a:avLst/>
                <a:gdLst>
                  <a:gd name="T0" fmla="*/ 760814993 w 64"/>
                  <a:gd name="T1" fmla="*/ 529111845 h 50"/>
                  <a:gd name="T2" fmla="*/ 689489126 w 64"/>
                  <a:gd name="T3" fmla="*/ 587902050 h 50"/>
                  <a:gd name="T4" fmla="*/ 59437648 w 64"/>
                  <a:gd name="T5" fmla="*/ 587902050 h 50"/>
                  <a:gd name="T6" fmla="*/ 0 w 64"/>
                  <a:gd name="T7" fmla="*/ 529111845 h 50"/>
                  <a:gd name="T8" fmla="*/ 0 w 64"/>
                  <a:gd name="T9" fmla="*/ 70548246 h 50"/>
                  <a:gd name="T10" fmla="*/ 59437648 w 64"/>
                  <a:gd name="T11" fmla="*/ 0 h 50"/>
                  <a:gd name="T12" fmla="*/ 689489126 w 64"/>
                  <a:gd name="T13" fmla="*/ 0 h 50"/>
                  <a:gd name="T14" fmla="*/ 760814993 w 64"/>
                  <a:gd name="T15" fmla="*/ 70548246 h 50"/>
                  <a:gd name="T16" fmla="*/ 760814993 w 64"/>
                  <a:gd name="T17" fmla="*/ 529111845 h 50"/>
                  <a:gd name="T18" fmla="*/ 689489126 w 64"/>
                  <a:gd name="T19" fmla="*/ 58790205 h 50"/>
                  <a:gd name="T20" fmla="*/ 59437648 w 64"/>
                  <a:gd name="T21" fmla="*/ 58790205 h 50"/>
                  <a:gd name="T22" fmla="*/ 47549429 w 64"/>
                  <a:gd name="T23" fmla="*/ 70548246 h 50"/>
                  <a:gd name="T24" fmla="*/ 118878743 w 64"/>
                  <a:gd name="T25" fmla="*/ 188128656 h 50"/>
                  <a:gd name="T26" fmla="*/ 285306915 w 64"/>
                  <a:gd name="T27" fmla="*/ 317467107 h 50"/>
                  <a:gd name="T28" fmla="*/ 380409221 w 64"/>
                  <a:gd name="T29" fmla="*/ 376257312 h 50"/>
                  <a:gd name="T30" fmla="*/ 380409221 w 64"/>
                  <a:gd name="T31" fmla="*/ 376257312 h 50"/>
                  <a:gd name="T32" fmla="*/ 380409221 w 64"/>
                  <a:gd name="T33" fmla="*/ 376257312 h 50"/>
                  <a:gd name="T34" fmla="*/ 475508078 w 64"/>
                  <a:gd name="T35" fmla="*/ 317467107 h 50"/>
                  <a:gd name="T36" fmla="*/ 641936250 w 64"/>
                  <a:gd name="T37" fmla="*/ 188128656 h 50"/>
                  <a:gd name="T38" fmla="*/ 701377346 w 64"/>
                  <a:gd name="T39" fmla="*/ 82306287 h 50"/>
                  <a:gd name="T40" fmla="*/ 689489126 w 64"/>
                  <a:gd name="T41" fmla="*/ 58790205 h 50"/>
                  <a:gd name="T42" fmla="*/ 701377346 w 64"/>
                  <a:gd name="T43" fmla="*/ 199886697 h 50"/>
                  <a:gd name="T44" fmla="*/ 677600907 w 64"/>
                  <a:gd name="T45" fmla="*/ 235160820 h 50"/>
                  <a:gd name="T46" fmla="*/ 487396297 w 64"/>
                  <a:gd name="T47" fmla="*/ 376257312 h 50"/>
                  <a:gd name="T48" fmla="*/ 380409221 w 64"/>
                  <a:gd name="T49" fmla="*/ 435047517 h 50"/>
                  <a:gd name="T50" fmla="*/ 380409221 w 64"/>
                  <a:gd name="T51" fmla="*/ 435047517 h 50"/>
                  <a:gd name="T52" fmla="*/ 380409221 w 64"/>
                  <a:gd name="T53" fmla="*/ 435047517 h 50"/>
                  <a:gd name="T54" fmla="*/ 261530477 w 64"/>
                  <a:gd name="T55" fmla="*/ 376257312 h 50"/>
                  <a:gd name="T56" fmla="*/ 83214086 w 64"/>
                  <a:gd name="T57" fmla="*/ 235160820 h 50"/>
                  <a:gd name="T58" fmla="*/ 47549429 w 64"/>
                  <a:gd name="T59" fmla="*/ 199886697 h 50"/>
                  <a:gd name="T60" fmla="*/ 47549429 w 64"/>
                  <a:gd name="T61" fmla="*/ 529111845 h 50"/>
                  <a:gd name="T62" fmla="*/ 59437648 w 64"/>
                  <a:gd name="T63" fmla="*/ 540869886 h 50"/>
                  <a:gd name="T64" fmla="*/ 689489126 w 64"/>
                  <a:gd name="T65" fmla="*/ 540869886 h 50"/>
                  <a:gd name="T66" fmla="*/ 701377346 w 64"/>
                  <a:gd name="T67" fmla="*/ 529111845 h 50"/>
                  <a:gd name="T68" fmla="*/ 701377346 w 64"/>
                  <a:gd name="T69" fmla="*/ 19988669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1">
                  <a:lumMod val="75000"/>
                </a:schemeClr>
              </a:solidFill>
              <a:ln>
                <a:noFill/>
              </a:ln>
            </p:spPr>
            <p:txBody>
              <a:bodyPr/>
              <a:lstStyle/>
              <a:p>
                <a:endParaRPr lang="zh-CN" altLang="en-US" dirty="0">
                  <a:cs typeface="+mn-ea"/>
                  <a:sym typeface="+mn-lt"/>
                </a:endParaRPr>
              </a:p>
            </p:txBody>
          </p:sp>
        </p:grpSp>
      </p:grpSp>
      <p:sp>
        <p:nvSpPr>
          <p:cNvPr id="54" name="文本框 53"/>
          <p:cNvSpPr txBox="1"/>
          <p:nvPr/>
        </p:nvSpPr>
        <p:spPr>
          <a:xfrm>
            <a:off x="2172407" y="2511622"/>
            <a:ext cx="1183571" cy="830997"/>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2400" b="1" dirty="0">
                <a:solidFill>
                  <a:schemeClr val="bg1"/>
                </a:solidFill>
                <a:cs typeface="+mn-ea"/>
                <a:sym typeface="+mn-lt"/>
              </a:rPr>
              <a:t>历史</a:t>
            </a:r>
            <a:endParaRPr lang="en-US" altLang="zh-CN" sz="2400" b="1" dirty="0">
              <a:solidFill>
                <a:schemeClr val="bg1"/>
              </a:solidFill>
              <a:cs typeface="+mn-ea"/>
              <a:sym typeface="+mn-lt"/>
            </a:endParaRPr>
          </a:p>
          <a:p>
            <a:pPr lvl="0" algn="ctr">
              <a:defRPr/>
            </a:pPr>
            <a:r>
              <a:rPr lang="zh-CN" altLang="en-US" sz="2400" b="1" dirty="0">
                <a:solidFill>
                  <a:schemeClr val="bg1"/>
                </a:solidFill>
                <a:cs typeface="+mn-ea"/>
                <a:sym typeface="+mn-lt"/>
              </a:rPr>
              <a:t>演变</a:t>
            </a:r>
            <a:endParaRPr lang="zh-CN" altLang="en-US" sz="2400" b="1" dirty="0">
              <a:solidFill>
                <a:schemeClr val="bg1"/>
              </a:solidFill>
              <a:cs typeface="+mn-ea"/>
              <a:sym typeface="+mn-lt"/>
            </a:endParaRPr>
          </a:p>
        </p:txBody>
      </p:sp>
      <p:sp>
        <p:nvSpPr>
          <p:cNvPr id="55" name="文本框 54"/>
          <p:cNvSpPr txBox="1"/>
          <p:nvPr/>
        </p:nvSpPr>
        <p:spPr>
          <a:xfrm>
            <a:off x="4007243" y="2466932"/>
            <a:ext cx="1164113" cy="830997"/>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2400" b="1" dirty="0">
                <a:solidFill>
                  <a:schemeClr val="bg1"/>
                </a:solidFill>
                <a:cs typeface="+mn-ea"/>
                <a:sym typeface="+mn-lt"/>
              </a:rPr>
              <a:t>人文</a:t>
            </a:r>
            <a:endParaRPr lang="en-US" altLang="zh-CN" sz="2400" b="1" dirty="0">
              <a:solidFill>
                <a:schemeClr val="bg1"/>
              </a:solidFill>
              <a:cs typeface="+mn-ea"/>
              <a:sym typeface="+mn-lt"/>
            </a:endParaRPr>
          </a:p>
          <a:p>
            <a:pPr lvl="0" algn="ctr">
              <a:defRPr/>
            </a:pPr>
            <a:r>
              <a:rPr lang="zh-CN" altLang="en-US" sz="2400" b="1" dirty="0">
                <a:solidFill>
                  <a:schemeClr val="bg1"/>
                </a:solidFill>
                <a:cs typeface="+mn-ea"/>
                <a:sym typeface="+mn-lt"/>
              </a:rPr>
              <a:t>风俗</a:t>
            </a:r>
            <a:endParaRPr lang="zh-CN" altLang="en-US" sz="2400" b="1" dirty="0">
              <a:solidFill>
                <a:schemeClr val="bg1"/>
              </a:solidFill>
              <a:cs typeface="+mn-ea"/>
              <a:sym typeface="+mn-lt"/>
            </a:endParaRPr>
          </a:p>
        </p:txBody>
      </p:sp>
      <p:sp>
        <p:nvSpPr>
          <p:cNvPr id="56" name="文本框 55"/>
          <p:cNvSpPr txBox="1"/>
          <p:nvPr/>
        </p:nvSpPr>
        <p:spPr>
          <a:xfrm>
            <a:off x="5758668" y="2466932"/>
            <a:ext cx="1164113" cy="830997"/>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2400" b="1" dirty="0">
                <a:solidFill>
                  <a:schemeClr val="bg1"/>
                </a:solidFill>
                <a:cs typeface="+mn-ea"/>
                <a:sym typeface="+mn-lt"/>
              </a:rPr>
              <a:t>手工</a:t>
            </a:r>
            <a:endParaRPr lang="en-US" altLang="zh-CN" sz="2400" b="1" dirty="0">
              <a:solidFill>
                <a:schemeClr val="bg1"/>
              </a:solidFill>
              <a:cs typeface="+mn-ea"/>
              <a:sym typeface="+mn-lt"/>
            </a:endParaRPr>
          </a:p>
          <a:p>
            <a:pPr lvl="0" algn="ctr">
              <a:defRPr/>
            </a:pPr>
            <a:r>
              <a:rPr lang="zh-CN" altLang="en-US" sz="2400" b="1" dirty="0">
                <a:solidFill>
                  <a:schemeClr val="bg1"/>
                </a:solidFill>
                <a:cs typeface="+mn-ea"/>
                <a:sym typeface="+mn-lt"/>
              </a:rPr>
              <a:t>艺类</a:t>
            </a:r>
            <a:endParaRPr lang="zh-CN" altLang="en-US" sz="2400" b="1" dirty="0">
              <a:solidFill>
                <a:schemeClr val="bg1"/>
              </a:solidFill>
              <a:cs typeface="+mn-ea"/>
              <a:sym typeface="+mn-lt"/>
            </a:endParaRPr>
          </a:p>
        </p:txBody>
      </p:sp>
      <p:sp>
        <p:nvSpPr>
          <p:cNvPr id="57" name="文本框 56"/>
          <p:cNvSpPr txBox="1"/>
          <p:nvPr/>
        </p:nvSpPr>
        <p:spPr>
          <a:xfrm>
            <a:off x="7539363" y="2466932"/>
            <a:ext cx="1164113" cy="830997"/>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2400" b="1" dirty="0">
                <a:solidFill>
                  <a:schemeClr val="bg1"/>
                </a:solidFill>
                <a:cs typeface="+mn-ea"/>
                <a:sym typeface="+mn-lt"/>
              </a:rPr>
              <a:t>美食</a:t>
            </a:r>
            <a:endParaRPr lang="en-US" altLang="zh-CN" sz="2400" b="1" dirty="0">
              <a:solidFill>
                <a:schemeClr val="bg1"/>
              </a:solidFill>
              <a:cs typeface="+mn-ea"/>
              <a:sym typeface="+mn-lt"/>
            </a:endParaRPr>
          </a:p>
          <a:p>
            <a:pPr lvl="0" algn="ctr">
              <a:defRPr/>
            </a:pPr>
            <a:r>
              <a:rPr lang="zh-CN" altLang="en-US" sz="2400" b="1" dirty="0">
                <a:solidFill>
                  <a:schemeClr val="bg1"/>
                </a:solidFill>
                <a:cs typeface="+mn-ea"/>
                <a:sym typeface="+mn-lt"/>
              </a:rPr>
              <a:t>特产</a:t>
            </a:r>
            <a:endParaRPr lang="zh-CN" altLang="en-US" sz="2400" b="1" dirty="0">
              <a:solidFill>
                <a:schemeClr val="bg1"/>
              </a:solidFill>
              <a:cs typeface="+mn-ea"/>
              <a:sym typeface="+mn-lt"/>
            </a:endParaRPr>
          </a:p>
        </p:txBody>
      </p:sp>
      <p:grpSp>
        <p:nvGrpSpPr>
          <p:cNvPr id="2" name="组合 1"/>
          <p:cNvGrpSpPr/>
          <p:nvPr/>
        </p:nvGrpSpPr>
        <p:grpSpPr>
          <a:xfrm>
            <a:off x="9036002" y="2014637"/>
            <a:ext cx="1353591" cy="1448417"/>
            <a:chOff x="8472907" y="1980583"/>
            <a:chExt cx="1353591" cy="1448417"/>
          </a:xfrm>
        </p:grpSpPr>
        <p:grpSp>
          <p:nvGrpSpPr>
            <p:cNvPr id="58" name="组合 57"/>
            <p:cNvGrpSpPr/>
            <p:nvPr/>
          </p:nvGrpSpPr>
          <p:grpSpPr>
            <a:xfrm>
              <a:off x="8472907" y="1980583"/>
              <a:ext cx="1353591" cy="1448417"/>
              <a:chOff x="8661858" y="1785035"/>
              <a:chExt cx="2369000" cy="2534960"/>
            </a:xfrm>
          </p:grpSpPr>
          <p:grpSp>
            <p:nvGrpSpPr>
              <p:cNvPr id="59" name="组合 58"/>
              <p:cNvGrpSpPr/>
              <p:nvPr/>
            </p:nvGrpSpPr>
            <p:grpSpPr>
              <a:xfrm>
                <a:off x="8661858" y="1950996"/>
                <a:ext cx="2369000" cy="2368999"/>
                <a:chOff x="8836870" y="1875863"/>
                <a:chExt cx="2530586" cy="2530585"/>
              </a:xfrm>
            </p:grpSpPr>
            <p:sp>
              <p:nvSpPr>
                <p:cNvPr id="63" name="椭圆 62"/>
                <p:cNvSpPr/>
                <p:nvPr/>
              </p:nvSpPr>
              <p:spPr>
                <a:xfrm>
                  <a:off x="8836870" y="1875863"/>
                  <a:ext cx="2530586" cy="253058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4" name="椭圆 63"/>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1" name="椭圆 60"/>
              <p:cNvSpPr/>
              <p:nvPr/>
            </p:nvSpPr>
            <p:spPr>
              <a:xfrm>
                <a:off x="8759412" y="1785035"/>
                <a:ext cx="973815" cy="973815"/>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82" name="PA-Office-Chair-35737"/>
            <p:cNvGrpSpPr>
              <a:grpSpLocks noChangeAspect="1"/>
            </p:cNvGrpSpPr>
            <p:nvPr>
              <p:custDataLst>
                <p:tags r:id="rId2"/>
              </p:custDataLst>
            </p:nvPr>
          </p:nvGrpSpPr>
          <p:grpSpPr bwMode="auto">
            <a:xfrm>
              <a:off x="8709370" y="2103018"/>
              <a:ext cx="231158" cy="317843"/>
              <a:chOff x="2812" y="3308"/>
              <a:chExt cx="136" cy="187"/>
            </a:xfrm>
            <a:solidFill>
              <a:schemeClr val="tx2"/>
            </a:solidFill>
          </p:grpSpPr>
          <p:sp>
            <p:nvSpPr>
              <p:cNvPr id="83" name="PA-任意多边形 85"/>
              <p:cNvSpPr>
                <a:spLocks noEditPoints="1"/>
              </p:cNvSpPr>
              <p:nvPr>
                <p:custDataLst>
                  <p:tags r:id="rId3"/>
                </p:custDataLst>
              </p:nvPr>
            </p:nvSpPr>
            <p:spPr bwMode="auto">
              <a:xfrm>
                <a:off x="2843" y="3308"/>
                <a:ext cx="74" cy="84"/>
              </a:xfrm>
              <a:custGeom>
                <a:avLst/>
                <a:gdLst>
                  <a:gd name="T0" fmla="*/ 96 w 192"/>
                  <a:gd name="T1" fmla="*/ 216 h 216"/>
                  <a:gd name="T2" fmla="*/ 0 w 192"/>
                  <a:gd name="T3" fmla="*/ 144 h 216"/>
                  <a:gd name="T4" fmla="*/ 96 w 192"/>
                  <a:gd name="T5" fmla="*/ 0 h 216"/>
                  <a:gd name="T6" fmla="*/ 192 w 192"/>
                  <a:gd name="T7" fmla="*/ 149 h 216"/>
                  <a:gd name="T8" fmla="*/ 96 w 192"/>
                  <a:gd name="T9" fmla="*/ 216 h 216"/>
                  <a:gd name="T10" fmla="*/ 96 w 192"/>
                  <a:gd name="T11" fmla="*/ 16 h 216"/>
                  <a:gd name="T12" fmla="*/ 16 w 192"/>
                  <a:gd name="T13" fmla="*/ 144 h 216"/>
                  <a:gd name="T14" fmla="*/ 96 w 192"/>
                  <a:gd name="T15" fmla="*/ 200 h 216"/>
                  <a:gd name="T16" fmla="*/ 176 w 192"/>
                  <a:gd name="T17" fmla="*/ 148 h 216"/>
                  <a:gd name="T18" fmla="*/ 96 w 192"/>
                  <a:gd name="T19" fmla="*/ 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16">
                    <a:moveTo>
                      <a:pt x="96" y="216"/>
                    </a:moveTo>
                    <a:cubicBezTo>
                      <a:pt x="5" y="216"/>
                      <a:pt x="0" y="189"/>
                      <a:pt x="0" y="144"/>
                    </a:cubicBezTo>
                    <a:cubicBezTo>
                      <a:pt x="0" y="104"/>
                      <a:pt x="18" y="0"/>
                      <a:pt x="96" y="0"/>
                    </a:cubicBezTo>
                    <a:cubicBezTo>
                      <a:pt x="175" y="0"/>
                      <a:pt x="192" y="108"/>
                      <a:pt x="192" y="149"/>
                    </a:cubicBezTo>
                    <a:cubicBezTo>
                      <a:pt x="192" y="197"/>
                      <a:pt x="184" y="216"/>
                      <a:pt x="96" y="216"/>
                    </a:cubicBezTo>
                    <a:close/>
                    <a:moveTo>
                      <a:pt x="96" y="16"/>
                    </a:moveTo>
                    <a:cubicBezTo>
                      <a:pt x="31" y="16"/>
                      <a:pt x="16" y="109"/>
                      <a:pt x="16" y="144"/>
                    </a:cubicBezTo>
                    <a:cubicBezTo>
                      <a:pt x="16" y="183"/>
                      <a:pt x="16" y="200"/>
                      <a:pt x="96" y="200"/>
                    </a:cubicBezTo>
                    <a:cubicBezTo>
                      <a:pt x="176" y="200"/>
                      <a:pt x="176" y="186"/>
                      <a:pt x="176" y="148"/>
                    </a:cubicBezTo>
                    <a:cubicBezTo>
                      <a:pt x="176" y="114"/>
                      <a:pt x="162" y="16"/>
                      <a:pt x="96"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4" name="PA-任意多边形 86"/>
              <p:cNvSpPr/>
              <p:nvPr>
                <p:custDataLst>
                  <p:tags r:id="rId4"/>
                </p:custDataLst>
              </p:nvPr>
            </p:nvSpPr>
            <p:spPr bwMode="auto">
              <a:xfrm>
                <a:off x="2868" y="3386"/>
                <a:ext cx="6" cy="22"/>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3"/>
                      <a:pt x="0" y="48"/>
                    </a:cubicBezTo>
                    <a:lnTo>
                      <a:pt x="0" y="8"/>
                    </a:lnTo>
                    <a:cubicBezTo>
                      <a:pt x="0" y="4"/>
                      <a:pt x="4" y="0"/>
                      <a:pt x="8" y="0"/>
                    </a:cubicBezTo>
                    <a:cubicBezTo>
                      <a:pt x="13" y="0"/>
                      <a:pt x="16" y="4"/>
                      <a:pt x="16" y="8"/>
                    </a:cubicBezTo>
                    <a:lnTo>
                      <a:pt x="16" y="48"/>
                    </a:lnTo>
                    <a:cubicBezTo>
                      <a:pt x="16" y="53"/>
                      <a:pt x="13" y="56"/>
                      <a:pt x="8" y="5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5" name="PA-任意多边形 87"/>
              <p:cNvSpPr/>
              <p:nvPr>
                <p:custDataLst>
                  <p:tags r:id="rId5"/>
                </p:custDataLst>
              </p:nvPr>
            </p:nvSpPr>
            <p:spPr bwMode="auto">
              <a:xfrm>
                <a:off x="2886" y="3386"/>
                <a:ext cx="6" cy="22"/>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3"/>
                      <a:pt x="0" y="48"/>
                    </a:cubicBezTo>
                    <a:lnTo>
                      <a:pt x="0" y="8"/>
                    </a:lnTo>
                    <a:cubicBezTo>
                      <a:pt x="0" y="4"/>
                      <a:pt x="4" y="0"/>
                      <a:pt x="8" y="0"/>
                    </a:cubicBezTo>
                    <a:cubicBezTo>
                      <a:pt x="13" y="0"/>
                      <a:pt x="16" y="4"/>
                      <a:pt x="16" y="8"/>
                    </a:cubicBezTo>
                    <a:lnTo>
                      <a:pt x="16" y="48"/>
                    </a:lnTo>
                    <a:cubicBezTo>
                      <a:pt x="16" y="53"/>
                      <a:pt x="13" y="56"/>
                      <a:pt x="8" y="5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6" name="PA-任意多边形 88"/>
              <p:cNvSpPr/>
              <p:nvPr>
                <p:custDataLst>
                  <p:tags r:id="rId6"/>
                </p:custDataLst>
              </p:nvPr>
            </p:nvSpPr>
            <p:spPr bwMode="auto">
              <a:xfrm>
                <a:off x="2864" y="3426"/>
                <a:ext cx="16" cy="50"/>
              </a:xfrm>
              <a:custGeom>
                <a:avLst/>
                <a:gdLst>
                  <a:gd name="T0" fmla="*/ 8 w 40"/>
                  <a:gd name="T1" fmla="*/ 128 h 128"/>
                  <a:gd name="T2" fmla="*/ 7 w 40"/>
                  <a:gd name="T3" fmla="*/ 128 h 128"/>
                  <a:gd name="T4" fmla="*/ 0 w 40"/>
                  <a:gd name="T5" fmla="*/ 119 h 128"/>
                  <a:gd name="T6" fmla="*/ 24 w 40"/>
                  <a:gd name="T7" fmla="*/ 7 h 128"/>
                  <a:gd name="T8" fmla="*/ 34 w 40"/>
                  <a:gd name="T9" fmla="*/ 0 h 128"/>
                  <a:gd name="T10" fmla="*/ 40 w 40"/>
                  <a:gd name="T11" fmla="*/ 10 h 128"/>
                  <a:gd name="T12" fmla="*/ 16 w 40"/>
                  <a:gd name="T13" fmla="*/ 122 h 128"/>
                  <a:gd name="T14" fmla="*/ 8 w 40"/>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28">
                    <a:moveTo>
                      <a:pt x="8" y="128"/>
                    </a:moveTo>
                    <a:cubicBezTo>
                      <a:pt x="8" y="128"/>
                      <a:pt x="7" y="128"/>
                      <a:pt x="7" y="128"/>
                    </a:cubicBezTo>
                    <a:cubicBezTo>
                      <a:pt x="2" y="127"/>
                      <a:pt x="0" y="124"/>
                      <a:pt x="0" y="119"/>
                    </a:cubicBezTo>
                    <a:lnTo>
                      <a:pt x="24" y="7"/>
                    </a:lnTo>
                    <a:cubicBezTo>
                      <a:pt x="26" y="2"/>
                      <a:pt x="29" y="0"/>
                      <a:pt x="34" y="0"/>
                    </a:cubicBezTo>
                    <a:cubicBezTo>
                      <a:pt x="39" y="2"/>
                      <a:pt x="40" y="5"/>
                      <a:pt x="40" y="10"/>
                    </a:cubicBezTo>
                    <a:lnTo>
                      <a:pt x="16" y="122"/>
                    </a:lnTo>
                    <a:cubicBezTo>
                      <a:pt x="15" y="125"/>
                      <a:pt x="12" y="128"/>
                      <a:pt x="8" y="12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7" name="PA-任意多边形 89"/>
              <p:cNvSpPr/>
              <p:nvPr>
                <p:custDataLst>
                  <p:tags r:id="rId7"/>
                </p:custDataLst>
              </p:nvPr>
            </p:nvSpPr>
            <p:spPr bwMode="auto">
              <a:xfrm>
                <a:off x="2880" y="3426"/>
                <a:ext cx="16" cy="50"/>
              </a:xfrm>
              <a:custGeom>
                <a:avLst/>
                <a:gdLst>
                  <a:gd name="T0" fmla="*/ 33 w 43"/>
                  <a:gd name="T1" fmla="*/ 129 h 129"/>
                  <a:gd name="T2" fmla="*/ 25 w 43"/>
                  <a:gd name="T3" fmla="*/ 123 h 129"/>
                  <a:gd name="T4" fmla="*/ 1 w 43"/>
                  <a:gd name="T5" fmla="*/ 11 h 129"/>
                  <a:gd name="T6" fmla="*/ 8 w 43"/>
                  <a:gd name="T7" fmla="*/ 1 h 129"/>
                  <a:gd name="T8" fmla="*/ 17 w 43"/>
                  <a:gd name="T9" fmla="*/ 8 h 129"/>
                  <a:gd name="T10" fmla="*/ 41 w 43"/>
                  <a:gd name="T11" fmla="*/ 120 h 129"/>
                  <a:gd name="T12" fmla="*/ 35 w 43"/>
                  <a:gd name="T13" fmla="*/ 129 h 129"/>
                  <a:gd name="T14" fmla="*/ 33 w 4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29">
                    <a:moveTo>
                      <a:pt x="33" y="129"/>
                    </a:moveTo>
                    <a:cubicBezTo>
                      <a:pt x="30" y="129"/>
                      <a:pt x="27" y="126"/>
                      <a:pt x="25" y="123"/>
                    </a:cubicBezTo>
                    <a:lnTo>
                      <a:pt x="1" y="11"/>
                    </a:lnTo>
                    <a:cubicBezTo>
                      <a:pt x="0" y="6"/>
                      <a:pt x="3" y="3"/>
                      <a:pt x="8" y="1"/>
                    </a:cubicBezTo>
                    <a:cubicBezTo>
                      <a:pt x="13" y="0"/>
                      <a:pt x="16" y="3"/>
                      <a:pt x="17" y="8"/>
                    </a:cubicBezTo>
                    <a:lnTo>
                      <a:pt x="41" y="120"/>
                    </a:lnTo>
                    <a:cubicBezTo>
                      <a:pt x="43" y="125"/>
                      <a:pt x="40" y="128"/>
                      <a:pt x="35" y="129"/>
                    </a:cubicBezTo>
                    <a:cubicBezTo>
                      <a:pt x="35" y="129"/>
                      <a:pt x="33" y="129"/>
                      <a:pt x="33" y="129"/>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8" name="PA-任意多边形 90"/>
              <p:cNvSpPr/>
              <p:nvPr>
                <p:custDataLst>
                  <p:tags r:id="rId8"/>
                </p:custDataLst>
              </p:nvPr>
            </p:nvSpPr>
            <p:spPr bwMode="auto">
              <a:xfrm>
                <a:off x="2843" y="3470"/>
                <a:ext cx="74" cy="6"/>
              </a:xfrm>
              <a:custGeom>
                <a:avLst/>
                <a:gdLst>
                  <a:gd name="T0" fmla="*/ 184 w 192"/>
                  <a:gd name="T1" fmla="*/ 16 h 16"/>
                  <a:gd name="T2" fmla="*/ 8 w 192"/>
                  <a:gd name="T3" fmla="*/ 16 h 16"/>
                  <a:gd name="T4" fmla="*/ 0 w 192"/>
                  <a:gd name="T5" fmla="*/ 8 h 16"/>
                  <a:gd name="T6" fmla="*/ 8 w 192"/>
                  <a:gd name="T7" fmla="*/ 0 h 16"/>
                  <a:gd name="T8" fmla="*/ 184 w 192"/>
                  <a:gd name="T9" fmla="*/ 0 h 16"/>
                  <a:gd name="T10" fmla="*/ 192 w 192"/>
                  <a:gd name="T11" fmla="*/ 8 h 16"/>
                  <a:gd name="T12" fmla="*/ 184 w 19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2" h="16">
                    <a:moveTo>
                      <a:pt x="184" y="16"/>
                    </a:moveTo>
                    <a:lnTo>
                      <a:pt x="8" y="16"/>
                    </a:lnTo>
                    <a:cubicBezTo>
                      <a:pt x="4" y="16"/>
                      <a:pt x="0" y="13"/>
                      <a:pt x="0" y="8"/>
                    </a:cubicBezTo>
                    <a:cubicBezTo>
                      <a:pt x="0" y="4"/>
                      <a:pt x="4" y="0"/>
                      <a:pt x="8" y="0"/>
                    </a:cubicBezTo>
                    <a:lnTo>
                      <a:pt x="184" y="0"/>
                    </a:lnTo>
                    <a:cubicBezTo>
                      <a:pt x="189" y="0"/>
                      <a:pt x="192" y="4"/>
                      <a:pt x="192" y="8"/>
                    </a:cubicBezTo>
                    <a:cubicBezTo>
                      <a:pt x="192" y="13"/>
                      <a:pt x="189" y="16"/>
                      <a:pt x="184"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89" name="PA-任意多边形 91"/>
              <p:cNvSpPr/>
              <p:nvPr>
                <p:custDataLst>
                  <p:tags r:id="rId9"/>
                </p:custDataLst>
              </p:nvPr>
            </p:nvSpPr>
            <p:spPr bwMode="auto">
              <a:xfrm>
                <a:off x="2911" y="3370"/>
                <a:ext cx="31" cy="63"/>
              </a:xfrm>
              <a:custGeom>
                <a:avLst/>
                <a:gdLst>
                  <a:gd name="T0" fmla="*/ 8 w 80"/>
                  <a:gd name="T1" fmla="*/ 160 h 160"/>
                  <a:gd name="T2" fmla="*/ 0 w 80"/>
                  <a:gd name="T3" fmla="*/ 152 h 160"/>
                  <a:gd name="T4" fmla="*/ 8 w 80"/>
                  <a:gd name="T5" fmla="*/ 144 h 160"/>
                  <a:gd name="T6" fmla="*/ 64 w 80"/>
                  <a:gd name="T7" fmla="*/ 88 h 160"/>
                  <a:gd name="T8" fmla="*/ 64 w 80"/>
                  <a:gd name="T9" fmla="*/ 8 h 160"/>
                  <a:gd name="T10" fmla="*/ 72 w 80"/>
                  <a:gd name="T11" fmla="*/ 0 h 160"/>
                  <a:gd name="T12" fmla="*/ 80 w 80"/>
                  <a:gd name="T13" fmla="*/ 8 h 160"/>
                  <a:gd name="T14" fmla="*/ 80 w 80"/>
                  <a:gd name="T15" fmla="*/ 88 h 160"/>
                  <a:gd name="T16" fmla="*/ 8 w 80"/>
                  <a:gd name="T1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0">
                    <a:moveTo>
                      <a:pt x="8" y="160"/>
                    </a:moveTo>
                    <a:cubicBezTo>
                      <a:pt x="4" y="160"/>
                      <a:pt x="0" y="157"/>
                      <a:pt x="0" y="152"/>
                    </a:cubicBezTo>
                    <a:cubicBezTo>
                      <a:pt x="0" y="148"/>
                      <a:pt x="4" y="144"/>
                      <a:pt x="8" y="144"/>
                    </a:cubicBezTo>
                    <a:cubicBezTo>
                      <a:pt x="39" y="144"/>
                      <a:pt x="64" y="119"/>
                      <a:pt x="64" y="88"/>
                    </a:cubicBezTo>
                    <a:lnTo>
                      <a:pt x="64" y="8"/>
                    </a:lnTo>
                    <a:cubicBezTo>
                      <a:pt x="64" y="4"/>
                      <a:pt x="68" y="0"/>
                      <a:pt x="72" y="0"/>
                    </a:cubicBezTo>
                    <a:cubicBezTo>
                      <a:pt x="77" y="0"/>
                      <a:pt x="80" y="4"/>
                      <a:pt x="80" y="8"/>
                    </a:cubicBezTo>
                    <a:lnTo>
                      <a:pt x="80" y="88"/>
                    </a:lnTo>
                    <a:cubicBezTo>
                      <a:pt x="80" y="127"/>
                      <a:pt x="47" y="160"/>
                      <a:pt x="8" y="160"/>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0" name="PA-任意多边形 92"/>
              <p:cNvSpPr/>
              <p:nvPr>
                <p:custDataLst>
                  <p:tags r:id="rId10"/>
                </p:custDataLst>
              </p:nvPr>
            </p:nvSpPr>
            <p:spPr bwMode="auto">
              <a:xfrm>
                <a:off x="2930" y="3370"/>
                <a:ext cx="18" cy="7"/>
              </a:xfrm>
              <a:custGeom>
                <a:avLst/>
                <a:gdLst>
                  <a:gd name="T0" fmla="*/ 40 w 48"/>
                  <a:gd name="T1" fmla="*/ 16 h 16"/>
                  <a:gd name="T2" fmla="*/ 8 w 48"/>
                  <a:gd name="T3" fmla="*/ 16 h 16"/>
                  <a:gd name="T4" fmla="*/ 0 w 48"/>
                  <a:gd name="T5" fmla="*/ 8 h 16"/>
                  <a:gd name="T6" fmla="*/ 8 w 48"/>
                  <a:gd name="T7" fmla="*/ 0 h 16"/>
                  <a:gd name="T8" fmla="*/ 40 w 48"/>
                  <a:gd name="T9" fmla="*/ 0 h 16"/>
                  <a:gd name="T10" fmla="*/ 48 w 48"/>
                  <a:gd name="T11" fmla="*/ 8 h 16"/>
                  <a:gd name="T12" fmla="*/ 40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40" y="16"/>
                    </a:moveTo>
                    <a:lnTo>
                      <a:pt x="8" y="16"/>
                    </a:lnTo>
                    <a:cubicBezTo>
                      <a:pt x="4" y="16"/>
                      <a:pt x="0" y="13"/>
                      <a:pt x="0" y="8"/>
                    </a:cubicBezTo>
                    <a:cubicBezTo>
                      <a:pt x="0" y="4"/>
                      <a:pt x="4" y="0"/>
                      <a:pt x="8" y="0"/>
                    </a:cubicBezTo>
                    <a:lnTo>
                      <a:pt x="40" y="0"/>
                    </a:lnTo>
                    <a:cubicBezTo>
                      <a:pt x="45" y="0"/>
                      <a:pt x="48" y="4"/>
                      <a:pt x="48" y="8"/>
                    </a:cubicBezTo>
                    <a:cubicBezTo>
                      <a:pt x="48" y="13"/>
                      <a:pt x="45" y="16"/>
                      <a:pt x="40"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1" name="PA-任意多边形 93"/>
              <p:cNvSpPr/>
              <p:nvPr>
                <p:custDataLst>
                  <p:tags r:id="rId11"/>
                </p:custDataLst>
              </p:nvPr>
            </p:nvSpPr>
            <p:spPr bwMode="auto">
              <a:xfrm>
                <a:off x="2818" y="3370"/>
                <a:ext cx="31" cy="63"/>
              </a:xfrm>
              <a:custGeom>
                <a:avLst/>
                <a:gdLst>
                  <a:gd name="T0" fmla="*/ 72 w 80"/>
                  <a:gd name="T1" fmla="*/ 160 h 160"/>
                  <a:gd name="T2" fmla="*/ 0 w 80"/>
                  <a:gd name="T3" fmla="*/ 88 h 160"/>
                  <a:gd name="T4" fmla="*/ 0 w 80"/>
                  <a:gd name="T5" fmla="*/ 8 h 160"/>
                  <a:gd name="T6" fmla="*/ 8 w 80"/>
                  <a:gd name="T7" fmla="*/ 0 h 160"/>
                  <a:gd name="T8" fmla="*/ 16 w 80"/>
                  <a:gd name="T9" fmla="*/ 8 h 160"/>
                  <a:gd name="T10" fmla="*/ 16 w 80"/>
                  <a:gd name="T11" fmla="*/ 88 h 160"/>
                  <a:gd name="T12" fmla="*/ 72 w 80"/>
                  <a:gd name="T13" fmla="*/ 144 h 160"/>
                  <a:gd name="T14" fmla="*/ 80 w 80"/>
                  <a:gd name="T15" fmla="*/ 152 h 160"/>
                  <a:gd name="T16" fmla="*/ 72 w 80"/>
                  <a:gd name="T1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0">
                    <a:moveTo>
                      <a:pt x="72" y="160"/>
                    </a:moveTo>
                    <a:cubicBezTo>
                      <a:pt x="34" y="160"/>
                      <a:pt x="0" y="127"/>
                      <a:pt x="0" y="88"/>
                    </a:cubicBezTo>
                    <a:lnTo>
                      <a:pt x="0" y="8"/>
                    </a:lnTo>
                    <a:cubicBezTo>
                      <a:pt x="0" y="4"/>
                      <a:pt x="4" y="0"/>
                      <a:pt x="8" y="0"/>
                    </a:cubicBezTo>
                    <a:cubicBezTo>
                      <a:pt x="13" y="0"/>
                      <a:pt x="16" y="4"/>
                      <a:pt x="16" y="8"/>
                    </a:cubicBezTo>
                    <a:lnTo>
                      <a:pt x="16" y="88"/>
                    </a:lnTo>
                    <a:cubicBezTo>
                      <a:pt x="16" y="119"/>
                      <a:pt x="42" y="144"/>
                      <a:pt x="72" y="144"/>
                    </a:cubicBezTo>
                    <a:cubicBezTo>
                      <a:pt x="77" y="144"/>
                      <a:pt x="80" y="148"/>
                      <a:pt x="80" y="152"/>
                    </a:cubicBezTo>
                    <a:cubicBezTo>
                      <a:pt x="80" y="157"/>
                      <a:pt x="77" y="160"/>
                      <a:pt x="72" y="160"/>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2" name="PA-任意多边形 94"/>
              <p:cNvSpPr/>
              <p:nvPr>
                <p:custDataLst>
                  <p:tags r:id="rId12"/>
                </p:custDataLst>
              </p:nvPr>
            </p:nvSpPr>
            <p:spPr bwMode="auto">
              <a:xfrm>
                <a:off x="2812" y="3370"/>
                <a:ext cx="18" cy="7"/>
              </a:xfrm>
              <a:custGeom>
                <a:avLst/>
                <a:gdLst>
                  <a:gd name="T0" fmla="*/ 40 w 48"/>
                  <a:gd name="T1" fmla="*/ 16 h 16"/>
                  <a:gd name="T2" fmla="*/ 8 w 48"/>
                  <a:gd name="T3" fmla="*/ 16 h 16"/>
                  <a:gd name="T4" fmla="*/ 0 w 48"/>
                  <a:gd name="T5" fmla="*/ 8 h 16"/>
                  <a:gd name="T6" fmla="*/ 8 w 48"/>
                  <a:gd name="T7" fmla="*/ 0 h 16"/>
                  <a:gd name="T8" fmla="*/ 40 w 48"/>
                  <a:gd name="T9" fmla="*/ 0 h 16"/>
                  <a:gd name="T10" fmla="*/ 48 w 48"/>
                  <a:gd name="T11" fmla="*/ 8 h 16"/>
                  <a:gd name="T12" fmla="*/ 40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40" y="16"/>
                    </a:moveTo>
                    <a:lnTo>
                      <a:pt x="8" y="16"/>
                    </a:lnTo>
                    <a:cubicBezTo>
                      <a:pt x="4" y="16"/>
                      <a:pt x="0" y="13"/>
                      <a:pt x="0" y="8"/>
                    </a:cubicBezTo>
                    <a:cubicBezTo>
                      <a:pt x="0" y="4"/>
                      <a:pt x="4" y="0"/>
                      <a:pt x="8" y="0"/>
                    </a:cubicBezTo>
                    <a:lnTo>
                      <a:pt x="40" y="0"/>
                    </a:lnTo>
                    <a:cubicBezTo>
                      <a:pt x="45" y="0"/>
                      <a:pt x="48" y="4"/>
                      <a:pt x="48" y="8"/>
                    </a:cubicBezTo>
                    <a:cubicBezTo>
                      <a:pt x="48" y="13"/>
                      <a:pt x="45" y="16"/>
                      <a:pt x="40"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3" name="PA-任意多边形 95"/>
              <p:cNvSpPr>
                <a:spLocks noEditPoints="1"/>
              </p:cNvSpPr>
              <p:nvPr>
                <p:custDataLst>
                  <p:tags r:id="rId13"/>
                </p:custDataLst>
              </p:nvPr>
            </p:nvSpPr>
            <p:spPr bwMode="auto">
              <a:xfrm>
                <a:off x="2830" y="3402"/>
                <a:ext cx="100" cy="31"/>
              </a:xfrm>
              <a:custGeom>
                <a:avLst/>
                <a:gdLst>
                  <a:gd name="T0" fmla="*/ 216 w 256"/>
                  <a:gd name="T1" fmla="*/ 80 h 80"/>
                  <a:gd name="T2" fmla="*/ 40 w 256"/>
                  <a:gd name="T3" fmla="*/ 80 h 80"/>
                  <a:gd name="T4" fmla="*/ 0 w 256"/>
                  <a:gd name="T5" fmla="*/ 40 h 80"/>
                  <a:gd name="T6" fmla="*/ 40 w 256"/>
                  <a:gd name="T7" fmla="*/ 0 h 80"/>
                  <a:gd name="T8" fmla="*/ 216 w 256"/>
                  <a:gd name="T9" fmla="*/ 0 h 80"/>
                  <a:gd name="T10" fmla="*/ 256 w 256"/>
                  <a:gd name="T11" fmla="*/ 40 h 80"/>
                  <a:gd name="T12" fmla="*/ 216 w 256"/>
                  <a:gd name="T13" fmla="*/ 80 h 80"/>
                  <a:gd name="T14" fmla="*/ 40 w 256"/>
                  <a:gd name="T15" fmla="*/ 16 h 80"/>
                  <a:gd name="T16" fmla="*/ 16 w 256"/>
                  <a:gd name="T17" fmla="*/ 40 h 80"/>
                  <a:gd name="T18" fmla="*/ 40 w 256"/>
                  <a:gd name="T19" fmla="*/ 64 h 80"/>
                  <a:gd name="T20" fmla="*/ 216 w 256"/>
                  <a:gd name="T21" fmla="*/ 64 h 80"/>
                  <a:gd name="T22" fmla="*/ 240 w 256"/>
                  <a:gd name="T23" fmla="*/ 40 h 80"/>
                  <a:gd name="T24" fmla="*/ 216 w 256"/>
                  <a:gd name="T25" fmla="*/ 16 h 80"/>
                  <a:gd name="T26" fmla="*/ 40 w 256"/>
                  <a:gd name="T27"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80">
                    <a:moveTo>
                      <a:pt x="216" y="80"/>
                    </a:moveTo>
                    <a:lnTo>
                      <a:pt x="40" y="80"/>
                    </a:lnTo>
                    <a:cubicBezTo>
                      <a:pt x="18" y="80"/>
                      <a:pt x="0" y="63"/>
                      <a:pt x="0" y="40"/>
                    </a:cubicBezTo>
                    <a:cubicBezTo>
                      <a:pt x="0" y="18"/>
                      <a:pt x="18" y="0"/>
                      <a:pt x="40" y="0"/>
                    </a:cubicBezTo>
                    <a:lnTo>
                      <a:pt x="216" y="0"/>
                    </a:lnTo>
                    <a:cubicBezTo>
                      <a:pt x="239" y="0"/>
                      <a:pt x="256" y="18"/>
                      <a:pt x="256" y="40"/>
                    </a:cubicBezTo>
                    <a:cubicBezTo>
                      <a:pt x="256" y="63"/>
                      <a:pt x="239" y="80"/>
                      <a:pt x="216" y="80"/>
                    </a:cubicBezTo>
                    <a:close/>
                    <a:moveTo>
                      <a:pt x="40" y="16"/>
                    </a:moveTo>
                    <a:cubicBezTo>
                      <a:pt x="28" y="16"/>
                      <a:pt x="16" y="28"/>
                      <a:pt x="16" y="40"/>
                    </a:cubicBezTo>
                    <a:cubicBezTo>
                      <a:pt x="16" y="53"/>
                      <a:pt x="28" y="64"/>
                      <a:pt x="40" y="64"/>
                    </a:cubicBezTo>
                    <a:lnTo>
                      <a:pt x="216" y="64"/>
                    </a:lnTo>
                    <a:cubicBezTo>
                      <a:pt x="229" y="64"/>
                      <a:pt x="240" y="53"/>
                      <a:pt x="240" y="40"/>
                    </a:cubicBezTo>
                    <a:cubicBezTo>
                      <a:pt x="240" y="28"/>
                      <a:pt x="229" y="16"/>
                      <a:pt x="216" y="16"/>
                    </a:cubicBezTo>
                    <a:lnTo>
                      <a:pt x="40" y="16"/>
                    </a:lnTo>
                    <a:close/>
                  </a:path>
                </a:pathLst>
              </a:custGeom>
              <a:solidFill>
                <a:schemeClr val="accent1">
                  <a:lumMod val="50000"/>
                </a:schemeClr>
              </a:solid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94" name="PA-任意多边形 96"/>
              <p:cNvSpPr>
                <a:spLocks noEditPoints="1"/>
              </p:cNvSpPr>
              <p:nvPr>
                <p:custDataLst>
                  <p:tags r:id="rId14"/>
                </p:custDataLst>
              </p:nvPr>
            </p:nvSpPr>
            <p:spPr bwMode="auto">
              <a:xfrm>
                <a:off x="2830" y="3470"/>
                <a:ext cx="25" cy="25"/>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6 h 64"/>
                  <a:gd name="T12" fmla="*/ 16 w 64"/>
                  <a:gd name="T13" fmla="*/ 32 h 64"/>
                  <a:gd name="T14" fmla="*/ 32 w 64"/>
                  <a:gd name="T15" fmla="*/ 48 h 64"/>
                  <a:gd name="T16" fmla="*/ 48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5" y="64"/>
                      <a:pt x="0" y="50"/>
                      <a:pt x="0" y="32"/>
                    </a:cubicBezTo>
                    <a:cubicBezTo>
                      <a:pt x="0" y="15"/>
                      <a:pt x="15" y="0"/>
                      <a:pt x="32" y="0"/>
                    </a:cubicBezTo>
                    <a:cubicBezTo>
                      <a:pt x="50" y="0"/>
                      <a:pt x="64" y="15"/>
                      <a:pt x="64" y="32"/>
                    </a:cubicBezTo>
                    <a:cubicBezTo>
                      <a:pt x="64" y="50"/>
                      <a:pt x="50" y="64"/>
                      <a:pt x="32" y="64"/>
                    </a:cubicBezTo>
                    <a:close/>
                    <a:moveTo>
                      <a:pt x="32" y="16"/>
                    </a:moveTo>
                    <a:cubicBezTo>
                      <a:pt x="23" y="16"/>
                      <a:pt x="16" y="23"/>
                      <a:pt x="16" y="32"/>
                    </a:cubicBezTo>
                    <a:cubicBezTo>
                      <a:pt x="16" y="42"/>
                      <a:pt x="23" y="48"/>
                      <a:pt x="32" y="48"/>
                    </a:cubicBezTo>
                    <a:cubicBezTo>
                      <a:pt x="42" y="48"/>
                      <a:pt x="48" y="42"/>
                      <a:pt x="48" y="32"/>
                    </a:cubicBezTo>
                    <a:cubicBezTo>
                      <a:pt x="48" y="23"/>
                      <a:pt x="42" y="16"/>
                      <a:pt x="32"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5" name="PA-任意多边形 97"/>
              <p:cNvSpPr>
                <a:spLocks noEditPoints="1"/>
              </p:cNvSpPr>
              <p:nvPr>
                <p:custDataLst>
                  <p:tags r:id="rId15"/>
                </p:custDataLst>
              </p:nvPr>
            </p:nvSpPr>
            <p:spPr bwMode="auto">
              <a:xfrm>
                <a:off x="2902" y="3470"/>
                <a:ext cx="25" cy="25"/>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6 h 64"/>
                  <a:gd name="T12" fmla="*/ 16 w 64"/>
                  <a:gd name="T13" fmla="*/ 32 h 64"/>
                  <a:gd name="T14" fmla="*/ 32 w 64"/>
                  <a:gd name="T15" fmla="*/ 48 h 64"/>
                  <a:gd name="T16" fmla="*/ 48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5" y="64"/>
                      <a:pt x="0" y="50"/>
                      <a:pt x="0" y="32"/>
                    </a:cubicBezTo>
                    <a:cubicBezTo>
                      <a:pt x="0" y="15"/>
                      <a:pt x="15" y="0"/>
                      <a:pt x="32" y="0"/>
                    </a:cubicBezTo>
                    <a:cubicBezTo>
                      <a:pt x="50" y="0"/>
                      <a:pt x="64" y="15"/>
                      <a:pt x="64" y="32"/>
                    </a:cubicBezTo>
                    <a:cubicBezTo>
                      <a:pt x="64" y="50"/>
                      <a:pt x="50" y="64"/>
                      <a:pt x="32" y="64"/>
                    </a:cubicBezTo>
                    <a:close/>
                    <a:moveTo>
                      <a:pt x="32" y="16"/>
                    </a:moveTo>
                    <a:cubicBezTo>
                      <a:pt x="23" y="16"/>
                      <a:pt x="16" y="23"/>
                      <a:pt x="16" y="32"/>
                    </a:cubicBezTo>
                    <a:cubicBezTo>
                      <a:pt x="16" y="42"/>
                      <a:pt x="23" y="48"/>
                      <a:pt x="32" y="48"/>
                    </a:cubicBezTo>
                    <a:cubicBezTo>
                      <a:pt x="42" y="48"/>
                      <a:pt x="48" y="42"/>
                      <a:pt x="48" y="32"/>
                    </a:cubicBezTo>
                    <a:cubicBezTo>
                      <a:pt x="48" y="23"/>
                      <a:pt x="42" y="16"/>
                      <a:pt x="32"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6" name="PA-任意多边形 98"/>
              <p:cNvSpPr>
                <a:spLocks noEditPoints="1"/>
              </p:cNvSpPr>
              <p:nvPr>
                <p:custDataLst>
                  <p:tags r:id="rId16"/>
                </p:custDataLst>
              </p:nvPr>
            </p:nvSpPr>
            <p:spPr bwMode="auto">
              <a:xfrm>
                <a:off x="2868" y="3470"/>
                <a:ext cx="24" cy="25"/>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6 h 64"/>
                  <a:gd name="T12" fmla="*/ 16 w 64"/>
                  <a:gd name="T13" fmla="*/ 32 h 64"/>
                  <a:gd name="T14" fmla="*/ 32 w 64"/>
                  <a:gd name="T15" fmla="*/ 48 h 64"/>
                  <a:gd name="T16" fmla="*/ 48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5" y="64"/>
                      <a:pt x="0" y="50"/>
                      <a:pt x="0" y="32"/>
                    </a:cubicBezTo>
                    <a:cubicBezTo>
                      <a:pt x="0" y="15"/>
                      <a:pt x="15" y="0"/>
                      <a:pt x="32" y="0"/>
                    </a:cubicBezTo>
                    <a:cubicBezTo>
                      <a:pt x="50" y="0"/>
                      <a:pt x="64" y="15"/>
                      <a:pt x="64" y="32"/>
                    </a:cubicBezTo>
                    <a:cubicBezTo>
                      <a:pt x="64" y="50"/>
                      <a:pt x="50" y="64"/>
                      <a:pt x="32" y="64"/>
                    </a:cubicBezTo>
                    <a:close/>
                    <a:moveTo>
                      <a:pt x="32" y="16"/>
                    </a:moveTo>
                    <a:cubicBezTo>
                      <a:pt x="23" y="16"/>
                      <a:pt x="16" y="23"/>
                      <a:pt x="16" y="32"/>
                    </a:cubicBezTo>
                    <a:cubicBezTo>
                      <a:pt x="16" y="42"/>
                      <a:pt x="23" y="48"/>
                      <a:pt x="32" y="48"/>
                    </a:cubicBezTo>
                    <a:cubicBezTo>
                      <a:pt x="42" y="48"/>
                      <a:pt x="48" y="42"/>
                      <a:pt x="48" y="32"/>
                    </a:cubicBezTo>
                    <a:cubicBezTo>
                      <a:pt x="48" y="23"/>
                      <a:pt x="42" y="16"/>
                      <a:pt x="32" y="1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grpSp>
      <p:sp>
        <p:nvSpPr>
          <p:cNvPr id="65" name="文本框 64"/>
          <p:cNvSpPr txBox="1"/>
          <p:nvPr/>
        </p:nvSpPr>
        <p:spPr>
          <a:xfrm>
            <a:off x="9226285" y="2466932"/>
            <a:ext cx="1164113" cy="830997"/>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2400" b="1" dirty="0">
                <a:solidFill>
                  <a:schemeClr val="bg1"/>
                </a:solidFill>
                <a:cs typeface="+mn-ea"/>
                <a:sym typeface="+mn-lt"/>
              </a:rPr>
              <a:t>旅游</a:t>
            </a:r>
            <a:endParaRPr lang="en-US" altLang="zh-CN" sz="2400" b="1" dirty="0">
              <a:solidFill>
                <a:schemeClr val="bg1"/>
              </a:solidFill>
              <a:cs typeface="+mn-ea"/>
              <a:sym typeface="+mn-lt"/>
            </a:endParaRPr>
          </a:p>
          <a:p>
            <a:pPr lvl="0" algn="ctr">
              <a:defRPr/>
            </a:pPr>
            <a:r>
              <a:rPr lang="zh-CN" altLang="en-US" sz="2400" b="1" dirty="0">
                <a:solidFill>
                  <a:schemeClr val="bg1"/>
                </a:solidFill>
                <a:cs typeface="+mn-ea"/>
                <a:sym typeface="+mn-lt"/>
              </a:rPr>
              <a:t>资源</a:t>
            </a:r>
            <a:endParaRPr lang="zh-CN" altLang="en-US" sz="2400" b="1" dirty="0">
              <a:solidFill>
                <a:schemeClr val="bg1"/>
              </a:solidFill>
              <a:cs typeface="+mn-ea"/>
              <a:sym typeface="+mn-lt"/>
            </a:endParaRPr>
          </a:p>
        </p:txBody>
      </p:sp>
      <p:sp>
        <p:nvSpPr>
          <p:cNvPr id="3" name="矩形 2"/>
          <p:cNvSpPr/>
          <p:nvPr/>
        </p:nvSpPr>
        <p:spPr>
          <a:xfrm>
            <a:off x="1796660" y="3919820"/>
            <a:ext cx="9345561" cy="1569660"/>
          </a:xfrm>
          <a:prstGeom prst="rect">
            <a:avLst/>
          </a:prstGeom>
        </p:spPr>
        <p:txBody>
          <a:bodyPr wrap="square">
            <a:spAutoFit/>
          </a:bodyPr>
          <a:lstStyle/>
          <a:p>
            <a:pPr marL="285750" indent="-285750" fontAlgn="base">
              <a:lnSpc>
                <a:spcPct val="150000"/>
              </a:lnSpc>
              <a:spcBef>
                <a:spcPct val="0"/>
              </a:spcBef>
              <a:spcAft>
                <a:spcPct val="0"/>
              </a:spcAft>
              <a:buClr>
                <a:srgbClr val="1E2836"/>
              </a:buClr>
              <a:buFont typeface="Wingdings" panose="05000000000000000000" pitchFamily="2" charset="2"/>
              <a:buChar char="u"/>
            </a:pPr>
            <a:r>
              <a:rPr lang="zh-CN" altLang="en-US" sz="1600" dirty="0">
                <a:solidFill>
                  <a:schemeClr val="tx1">
                    <a:lumMod val="75000"/>
                    <a:lumOff val="25000"/>
                  </a:schemeClr>
                </a:solidFill>
                <a:cs typeface="+mn-ea"/>
                <a:sym typeface="+mn-lt"/>
              </a:rPr>
              <a:t>针对丝绸之路沿线各个城市及附近景点，深入挖掘其历史演变，人文风俗，民族文化；</a:t>
            </a:r>
            <a:endParaRPr lang="en-US" altLang="zh-CN" sz="1600" dirty="0">
              <a:solidFill>
                <a:schemeClr val="tx1">
                  <a:lumMod val="75000"/>
                  <a:lumOff val="25000"/>
                </a:schemeClr>
              </a:solidFill>
              <a:cs typeface="+mn-ea"/>
              <a:sym typeface="+mn-lt"/>
            </a:endParaRPr>
          </a:p>
          <a:p>
            <a:pPr marL="285750" indent="-285750" fontAlgn="base">
              <a:lnSpc>
                <a:spcPct val="150000"/>
              </a:lnSpc>
              <a:spcBef>
                <a:spcPct val="0"/>
              </a:spcBef>
              <a:spcAft>
                <a:spcPct val="0"/>
              </a:spcAft>
              <a:buClr>
                <a:srgbClr val="1E2836"/>
              </a:buClr>
              <a:buFont typeface="Wingdings" panose="05000000000000000000" pitchFamily="2" charset="2"/>
              <a:buChar char="u"/>
            </a:pPr>
            <a:r>
              <a:rPr lang="zh-CN" altLang="en-US" sz="1600" dirty="0">
                <a:solidFill>
                  <a:schemeClr val="tx1">
                    <a:lumMod val="75000"/>
                    <a:lumOff val="25000"/>
                  </a:schemeClr>
                </a:solidFill>
                <a:cs typeface="+mn-ea"/>
                <a:sym typeface="+mn-lt"/>
              </a:rPr>
              <a:t>走访非物质文化遗产继承人及其他手工艺人，展现其传统技艺，助其技艺和文化传承；</a:t>
            </a:r>
            <a:endParaRPr lang="en-US" altLang="zh-CN" sz="1600" dirty="0">
              <a:solidFill>
                <a:schemeClr val="tx1">
                  <a:lumMod val="75000"/>
                  <a:lumOff val="25000"/>
                </a:schemeClr>
              </a:solidFill>
              <a:cs typeface="+mn-ea"/>
              <a:sym typeface="+mn-lt"/>
            </a:endParaRPr>
          </a:p>
          <a:p>
            <a:pPr marL="285750" indent="-285750" fontAlgn="base">
              <a:lnSpc>
                <a:spcPct val="150000"/>
              </a:lnSpc>
              <a:spcBef>
                <a:spcPct val="0"/>
              </a:spcBef>
              <a:spcAft>
                <a:spcPct val="0"/>
              </a:spcAft>
              <a:buClr>
                <a:srgbClr val="1E2836"/>
              </a:buClr>
              <a:buFont typeface="Wingdings" panose="05000000000000000000" pitchFamily="2" charset="2"/>
              <a:buChar char="u"/>
            </a:pPr>
            <a:r>
              <a:rPr lang="zh-CN" altLang="en-US" sz="1600" dirty="0">
                <a:solidFill>
                  <a:schemeClr val="tx1">
                    <a:lumMod val="75000"/>
                    <a:lumOff val="25000"/>
                  </a:schemeClr>
                </a:solidFill>
                <a:cs typeface="+mn-ea"/>
                <a:sym typeface="+mn-lt"/>
              </a:rPr>
              <a:t>寻找当地特色小吃，录制美食节目；搜寻当地特产，开辟实体销售产品线；</a:t>
            </a:r>
            <a:endParaRPr lang="en-US" altLang="zh-CN" sz="1600" dirty="0">
              <a:solidFill>
                <a:schemeClr val="tx1">
                  <a:lumMod val="75000"/>
                  <a:lumOff val="25000"/>
                </a:schemeClr>
              </a:solidFill>
              <a:cs typeface="+mn-ea"/>
              <a:sym typeface="+mn-lt"/>
            </a:endParaRPr>
          </a:p>
          <a:p>
            <a:pPr marL="285750" indent="-285750" fontAlgn="base">
              <a:lnSpc>
                <a:spcPct val="150000"/>
              </a:lnSpc>
              <a:spcBef>
                <a:spcPct val="0"/>
              </a:spcBef>
              <a:spcAft>
                <a:spcPct val="0"/>
              </a:spcAft>
              <a:buClr>
                <a:srgbClr val="1E2836"/>
              </a:buClr>
              <a:buFont typeface="Wingdings" panose="05000000000000000000" pitchFamily="2" charset="2"/>
              <a:buChar char="u"/>
            </a:pPr>
            <a:r>
              <a:rPr lang="zh-CN" altLang="en-US" sz="1600" dirty="0">
                <a:solidFill>
                  <a:schemeClr val="tx1">
                    <a:lumMod val="75000"/>
                    <a:lumOff val="25000"/>
                  </a:schemeClr>
                </a:solidFill>
                <a:cs typeface="+mn-ea"/>
                <a:sym typeface="+mn-lt"/>
              </a:rPr>
              <a:t>参观自然和历史人文景观，将交通、住宿、 美食、风景、见闻等游玩体验作网络宣传。</a:t>
            </a:r>
            <a:endParaRPr lang="en-US" altLang="zh-CN" sz="1600" dirty="0">
              <a:solidFill>
                <a:schemeClr val="tx1">
                  <a:lumMod val="75000"/>
                  <a:lumOff val="2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2" presetClass="entr" presetSubtype="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1+#ppt_h/2"/>
                                          </p:val>
                                        </p:tav>
                                        <p:tav tm="100000">
                                          <p:val>
                                            <p:strVal val="#ppt_y"/>
                                          </p:val>
                                        </p:tav>
                                      </p:tavLst>
                                    </p:anim>
                                  </p:childTnLst>
                                </p:cTn>
                              </p:par>
                              <p:par>
                                <p:cTn id="20" presetID="2" presetClass="entr" presetSubtype="6"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1+#ppt_w/2"/>
                                          </p:val>
                                        </p:tav>
                                        <p:tav tm="100000">
                                          <p:val>
                                            <p:strVal val="#ppt_x"/>
                                          </p:val>
                                        </p:tav>
                                      </p:tavLst>
                                    </p:anim>
                                    <p:anim calcmode="lin" valueType="num">
                                      <p:cBhvr additive="base">
                                        <p:cTn id="27" dur="500" fill="hold"/>
                                        <p:tgtEl>
                                          <p:spTgt spid="40"/>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1+#ppt_w/2"/>
                                          </p:val>
                                        </p:tav>
                                        <p:tav tm="100000">
                                          <p:val>
                                            <p:strVal val="#ppt_x"/>
                                          </p:val>
                                        </p:tav>
                                      </p:tavLst>
                                    </p:anim>
                                    <p:anim calcmode="lin" valueType="num">
                                      <p:cBhvr additive="base">
                                        <p:cTn id="31" dur="500" fill="hold"/>
                                        <p:tgtEl>
                                          <p:spTgt spid="47"/>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par>
                          <p:cTn id="36" fill="hold">
                            <p:stCondLst>
                              <p:cond delay="1799"/>
                            </p:stCondLst>
                            <p:childTnLst>
                              <p:par>
                                <p:cTn id="37" presetID="53" presetClass="entr" presetSubtype="16" fill="hold" grpId="0"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p:cTn id="49" dur="500" fill="hold"/>
                                        <p:tgtEl>
                                          <p:spTgt spid="56"/>
                                        </p:tgtEl>
                                        <p:attrNameLst>
                                          <p:attrName>ppt_w</p:attrName>
                                        </p:attrNameLst>
                                      </p:cBhvr>
                                      <p:tavLst>
                                        <p:tav tm="0">
                                          <p:val>
                                            <p:fltVal val="0"/>
                                          </p:val>
                                        </p:tav>
                                        <p:tav tm="100000">
                                          <p:val>
                                            <p:strVal val="#ppt_w"/>
                                          </p:val>
                                        </p:tav>
                                      </p:tavLst>
                                    </p:anim>
                                    <p:anim calcmode="lin" valueType="num">
                                      <p:cBhvr>
                                        <p:cTn id="50" dur="500" fill="hold"/>
                                        <p:tgtEl>
                                          <p:spTgt spid="56"/>
                                        </p:tgtEl>
                                        <p:attrNameLst>
                                          <p:attrName>ppt_h</p:attrName>
                                        </p:attrNameLst>
                                      </p:cBhvr>
                                      <p:tavLst>
                                        <p:tav tm="0">
                                          <p:val>
                                            <p:fltVal val="0"/>
                                          </p:val>
                                        </p:tav>
                                        <p:tav tm="100000">
                                          <p:val>
                                            <p:strVal val="#ppt_h"/>
                                          </p:val>
                                        </p:tav>
                                      </p:tavLst>
                                    </p:anim>
                                    <p:animEffect transition="in" filter="fade">
                                      <p:cBhvr>
                                        <p:cTn id="51" dur="500"/>
                                        <p:tgtEl>
                                          <p:spTgt spid="56"/>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p:cTn id="54" dur="500" fill="hold"/>
                                        <p:tgtEl>
                                          <p:spTgt spid="57"/>
                                        </p:tgtEl>
                                        <p:attrNameLst>
                                          <p:attrName>ppt_w</p:attrName>
                                        </p:attrNameLst>
                                      </p:cBhvr>
                                      <p:tavLst>
                                        <p:tav tm="0">
                                          <p:val>
                                            <p:fltVal val="0"/>
                                          </p:val>
                                        </p:tav>
                                        <p:tav tm="100000">
                                          <p:val>
                                            <p:strVal val="#ppt_w"/>
                                          </p:val>
                                        </p:tav>
                                      </p:tavLst>
                                    </p:anim>
                                    <p:anim calcmode="lin" valueType="num">
                                      <p:cBhvr>
                                        <p:cTn id="55" dur="500" fill="hold"/>
                                        <p:tgtEl>
                                          <p:spTgt spid="57"/>
                                        </p:tgtEl>
                                        <p:attrNameLst>
                                          <p:attrName>ppt_h</p:attrName>
                                        </p:attrNameLst>
                                      </p:cBhvr>
                                      <p:tavLst>
                                        <p:tav tm="0">
                                          <p:val>
                                            <p:fltVal val="0"/>
                                          </p:val>
                                        </p:tav>
                                        <p:tav tm="100000">
                                          <p:val>
                                            <p:strVal val="#ppt_h"/>
                                          </p:val>
                                        </p:tav>
                                      </p:tavLst>
                                    </p:anim>
                                    <p:animEffect transition="in" filter="fade">
                                      <p:cBhvr>
                                        <p:cTn id="56" dur="500"/>
                                        <p:tgtEl>
                                          <p:spTgt spid="5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cBhvr>
                                        <p:cTn id="59" dur="500" fill="hold"/>
                                        <p:tgtEl>
                                          <p:spTgt spid="65"/>
                                        </p:tgtEl>
                                        <p:attrNameLst>
                                          <p:attrName>ppt_w</p:attrName>
                                        </p:attrNameLst>
                                      </p:cBhvr>
                                      <p:tavLst>
                                        <p:tav tm="0">
                                          <p:val>
                                            <p:fltVal val="0"/>
                                          </p:val>
                                        </p:tav>
                                        <p:tav tm="100000">
                                          <p:val>
                                            <p:strVal val="#ppt_w"/>
                                          </p:val>
                                        </p:tav>
                                      </p:tavLst>
                                    </p:anim>
                                    <p:anim calcmode="lin" valueType="num">
                                      <p:cBhvr>
                                        <p:cTn id="60" dur="500" fill="hold"/>
                                        <p:tgtEl>
                                          <p:spTgt spid="65"/>
                                        </p:tgtEl>
                                        <p:attrNameLst>
                                          <p:attrName>ppt_h</p:attrName>
                                        </p:attrNameLst>
                                      </p:cBhvr>
                                      <p:tavLst>
                                        <p:tav tm="0">
                                          <p:val>
                                            <p:fltVal val="0"/>
                                          </p:val>
                                        </p:tav>
                                        <p:tav tm="100000">
                                          <p:val>
                                            <p:strVal val="#ppt_h"/>
                                          </p:val>
                                        </p:tav>
                                      </p:tavLst>
                                    </p:anim>
                                    <p:animEffect transition="in" filter="fade">
                                      <p:cBhvr>
                                        <p:cTn id="61" dur="500"/>
                                        <p:tgtEl>
                                          <p:spTgt spid="65"/>
                                        </p:tgtEl>
                                      </p:cBhvr>
                                    </p:animEffect>
                                  </p:childTnLst>
                                </p:cTn>
                              </p:par>
                            </p:childTnLst>
                          </p:cTn>
                        </p:par>
                        <p:par>
                          <p:cTn id="62" fill="hold">
                            <p:stCondLst>
                              <p:cond delay="2299"/>
                            </p:stCondLst>
                            <p:childTnLst>
                              <p:par>
                                <p:cTn id="63" presetID="22" presetClass="entr" presetSubtype="8"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left)">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4" grpId="0"/>
      <p:bldP spid="55" grpId="0"/>
      <p:bldP spid="56" grpId="0"/>
      <p:bldP spid="57" grpId="0"/>
      <p:bldP spid="65"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2"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项目介绍</a:t>
            </a:r>
            <a:endParaRPr lang="zh-CN" altLang="en-US" sz="2400" dirty="0">
              <a:solidFill>
                <a:srgbClr val="1E2836"/>
              </a:solidFill>
              <a:cs typeface="+mn-ea"/>
              <a:sym typeface="+mn-lt"/>
            </a:endParaRPr>
          </a:p>
        </p:txBody>
      </p:sp>
      <p:sp>
        <p:nvSpPr>
          <p:cNvPr id="9" name="文本框 8"/>
          <p:cNvSpPr txBox="1"/>
          <p:nvPr/>
        </p:nvSpPr>
        <p:spPr>
          <a:xfrm>
            <a:off x="2057037" y="617851"/>
            <a:ext cx="1994607" cy="261610"/>
          </a:xfrm>
          <a:prstGeom prst="rect">
            <a:avLst/>
          </a:prstGeom>
          <a:noFill/>
        </p:spPr>
        <p:txBody>
          <a:bodyPr wrap="square" rtlCol="0">
            <a:spAutoFit/>
          </a:bodyPr>
          <a:lstStyle/>
          <a:p>
            <a:r>
              <a:rPr lang="en-US" altLang="zh-CN" sz="1100" dirty="0">
                <a:solidFill>
                  <a:srgbClr val="1E2836"/>
                </a:solidFill>
                <a:cs typeface="+mn-ea"/>
                <a:sym typeface="+mn-lt"/>
              </a:rPr>
              <a:t>What are we going to do</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需求分析</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图表 25"/>
          <p:cNvGraphicFramePr/>
          <p:nvPr/>
        </p:nvGraphicFramePr>
        <p:xfrm>
          <a:off x="3209923" y="2148542"/>
          <a:ext cx="5296146" cy="3530764"/>
        </p:xfrm>
        <a:graphic>
          <a:graphicData uri="http://schemas.openxmlformats.org/drawingml/2006/chart">
            <c:chart xmlns:c="http://schemas.openxmlformats.org/drawingml/2006/chart" xmlns:r="http://schemas.openxmlformats.org/officeDocument/2006/relationships" r:id="rId1"/>
          </a:graphicData>
        </a:graphic>
      </p:graphicFrame>
      <p:grpSp>
        <p:nvGrpSpPr>
          <p:cNvPr id="27" name="组合 26"/>
          <p:cNvGrpSpPr/>
          <p:nvPr/>
        </p:nvGrpSpPr>
        <p:grpSpPr>
          <a:xfrm>
            <a:off x="691756" y="2203849"/>
            <a:ext cx="2869694" cy="1087526"/>
            <a:chOff x="1351826" y="1768079"/>
            <a:chExt cx="2869694" cy="1087526"/>
          </a:xfrm>
        </p:grpSpPr>
        <p:sp>
          <p:nvSpPr>
            <p:cNvPr id="28" name="矩形 27"/>
            <p:cNvSpPr/>
            <p:nvPr/>
          </p:nvSpPr>
          <p:spPr>
            <a:xfrm>
              <a:off x="1390808" y="1768079"/>
              <a:ext cx="1712328" cy="461665"/>
            </a:xfrm>
            <a:prstGeom prst="rect">
              <a:avLst/>
            </a:prstGeom>
          </p:spPr>
          <p:txBody>
            <a:bodyPr wrap="none">
              <a:spAutoFit/>
            </a:bodyPr>
            <a:lstStyle/>
            <a:p>
              <a:r>
                <a:rPr lang="zh-CN" altLang="en-US" sz="2400" dirty="0">
                  <a:solidFill>
                    <a:srgbClr val="3C4D63"/>
                  </a:solidFill>
                  <a:cs typeface="+mn-ea"/>
                  <a:sym typeface="+mn-lt"/>
                </a:rPr>
                <a:t>网络全球化</a:t>
              </a:r>
              <a:endParaRPr lang="zh-CN" altLang="en-US" sz="2400" dirty="0">
                <a:solidFill>
                  <a:srgbClr val="3C4D63"/>
                </a:solidFill>
                <a:cs typeface="+mn-ea"/>
                <a:sym typeface="+mn-lt"/>
              </a:endParaRPr>
            </a:p>
          </p:txBody>
        </p:sp>
        <p:sp>
          <p:nvSpPr>
            <p:cNvPr id="29" name="矩形 28"/>
            <p:cNvSpPr/>
            <p:nvPr/>
          </p:nvSpPr>
          <p:spPr>
            <a:xfrm>
              <a:off x="1351826" y="2230434"/>
              <a:ext cx="2869694" cy="625171"/>
            </a:xfrm>
            <a:prstGeom prst="rect">
              <a:avLst/>
            </a:prstGeom>
          </p:spPr>
          <p:txBody>
            <a:bodyPr wrap="square">
              <a:spAutoFit/>
            </a:bodyPr>
            <a:lstStyle/>
            <a:p>
              <a:pPr algn="just">
                <a:lnSpc>
                  <a:spcPct val="130000"/>
                </a:lnSpc>
              </a:pPr>
              <a:r>
                <a:rPr lang="zh-CN" altLang="en-US" sz="1400" dirty="0">
                  <a:solidFill>
                    <a:srgbClr val="E7E6E6">
                      <a:lumMod val="25000"/>
                    </a:srgbClr>
                  </a:solidFill>
                  <a:cs typeface="+mn-ea"/>
                  <a:sym typeface="+mn-lt"/>
                </a:rPr>
                <a:t>移动互联网的快速发展，带动了自媒体的火爆</a:t>
              </a:r>
              <a:endParaRPr lang="zh-CN" altLang="en-US" sz="1400" dirty="0">
                <a:solidFill>
                  <a:srgbClr val="E7E6E6">
                    <a:lumMod val="25000"/>
                  </a:srgbClr>
                </a:solidFill>
                <a:cs typeface="+mn-ea"/>
                <a:sym typeface="+mn-lt"/>
              </a:endParaRPr>
            </a:p>
          </p:txBody>
        </p:sp>
      </p:grpSp>
      <p:grpSp>
        <p:nvGrpSpPr>
          <p:cNvPr id="30" name="组合 29"/>
          <p:cNvGrpSpPr/>
          <p:nvPr/>
        </p:nvGrpSpPr>
        <p:grpSpPr>
          <a:xfrm>
            <a:off x="664004" y="3742656"/>
            <a:ext cx="2869694" cy="1042476"/>
            <a:chOff x="1351826" y="3384145"/>
            <a:chExt cx="2869694" cy="1042476"/>
          </a:xfrm>
        </p:grpSpPr>
        <p:sp>
          <p:nvSpPr>
            <p:cNvPr id="31" name="矩形 30"/>
            <p:cNvSpPr/>
            <p:nvPr/>
          </p:nvSpPr>
          <p:spPr>
            <a:xfrm>
              <a:off x="1379587" y="3384145"/>
              <a:ext cx="2031325" cy="461665"/>
            </a:xfrm>
            <a:prstGeom prst="rect">
              <a:avLst/>
            </a:prstGeom>
          </p:spPr>
          <p:txBody>
            <a:bodyPr wrap="none">
              <a:spAutoFit/>
            </a:bodyPr>
            <a:lstStyle/>
            <a:p>
              <a:r>
                <a:rPr lang="zh-CN" altLang="en-US" sz="2400" dirty="0">
                  <a:solidFill>
                    <a:srgbClr val="3C4D63"/>
                  </a:solidFill>
                  <a:cs typeface="+mn-ea"/>
                  <a:sym typeface="+mn-lt"/>
                </a:rPr>
                <a:t>旅游需求扩张</a:t>
              </a:r>
              <a:endParaRPr lang="zh-CN" altLang="en-US" sz="2400" dirty="0">
                <a:solidFill>
                  <a:srgbClr val="3C4D63"/>
                </a:solidFill>
                <a:cs typeface="+mn-ea"/>
                <a:sym typeface="+mn-lt"/>
              </a:endParaRPr>
            </a:p>
          </p:txBody>
        </p:sp>
        <p:sp>
          <p:nvSpPr>
            <p:cNvPr id="32" name="矩形 31"/>
            <p:cNvSpPr/>
            <p:nvPr/>
          </p:nvSpPr>
          <p:spPr>
            <a:xfrm>
              <a:off x="1351826" y="3801450"/>
              <a:ext cx="2869694" cy="625171"/>
            </a:xfrm>
            <a:prstGeom prst="rect">
              <a:avLst/>
            </a:prstGeom>
          </p:spPr>
          <p:txBody>
            <a:bodyPr wrap="square">
              <a:spAutoFit/>
            </a:bodyPr>
            <a:lstStyle/>
            <a:p>
              <a:pPr algn="just">
                <a:lnSpc>
                  <a:spcPct val="130000"/>
                </a:lnSpc>
              </a:pPr>
              <a:r>
                <a:rPr lang="zh-CN" altLang="en-US" sz="1400" dirty="0">
                  <a:solidFill>
                    <a:srgbClr val="E7E6E6">
                      <a:lumMod val="25000"/>
                    </a:srgbClr>
                  </a:solidFill>
                  <a:cs typeface="+mn-ea"/>
                  <a:sym typeface="+mn-lt"/>
                </a:rPr>
                <a:t>旅游需求呈现爆发式增长，消费升级趋势显现</a:t>
              </a:r>
              <a:endParaRPr lang="zh-CN" altLang="en-US" sz="1400" dirty="0">
                <a:solidFill>
                  <a:srgbClr val="E7E6E6">
                    <a:lumMod val="25000"/>
                  </a:srgbClr>
                </a:solidFill>
                <a:cs typeface="+mn-ea"/>
                <a:sym typeface="+mn-lt"/>
              </a:endParaRPr>
            </a:p>
          </p:txBody>
        </p:sp>
      </p:grpSp>
      <p:grpSp>
        <p:nvGrpSpPr>
          <p:cNvPr id="33" name="组合 32"/>
          <p:cNvGrpSpPr/>
          <p:nvPr/>
        </p:nvGrpSpPr>
        <p:grpSpPr>
          <a:xfrm>
            <a:off x="658501" y="5339411"/>
            <a:ext cx="4636170" cy="1592986"/>
            <a:chOff x="1351826" y="4992120"/>
            <a:chExt cx="4636170" cy="1592986"/>
          </a:xfrm>
        </p:grpSpPr>
        <p:sp>
          <p:nvSpPr>
            <p:cNvPr id="34" name="矩形 33"/>
            <p:cNvSpPr/>
            <p:nvPr/>
          </p:nvSpPr>
          <p:spPr>
            <a:xfrm>
              <a:off x="1366460" y="4992120"/>
              <a:ext cx="2262158" cy="369332"/>
            </a:xfrm>
            <a:prstGeom prst="rect">
              <a:avLst/>
            </a:prstGeom>
          </p:spPr>
          <p:txBody>
            <a:bodyPr wrap="none">
              <a:spAutoFit/>
            </a:bodyPr>
            <a:lstStyle/>
            <a:p>
              <a:r>
                <a:rPr lang="zh-CN" altLang="en-US" dirty="0">
                  <a:solidFill>
                    <a:srgbClr val="3C4D63"/>
                  </a:solidFill>
                  <a:cs typeface="+mn-ea"/>
                  <a:sym typeface="+mn-lt"/>
                </a:rPr>
                <a:t>自媒体和旅行的碰撞</a:t>
              </a:r>
              <a:endParaRPr lang="zh-CN" altLang="en-US" dirty="0">
                <a:solidFill>
                  <a:srgbClr val="3C4D63"/>
                </a:solidFill>
                <a:cs typeface="+mn-ea"/>
                <a:sym typeface="+mn-lt"/>
              </a:endParaRPr>
            </a:p>
          </p:txBody>
        </p:sp>
        <p:sp>
          <p:nvSpPr>
            <p:cNvPr id="35" name="矩形 34"/>
            <p:cNvSpPr/>
            <p:nvPr/>
          </p:nvSpPr>
          <p:spPr>
            <a:xfrm>
              <a:off x="1351826" y="5372466"/>
              <a:ext cx="4636170" cy="1212640"/>
            </a:xfrm>
            <a:prstGeom prst="rect">
              <a:avLst/>
            </a:prstGeom>
          </p:spPr>
          <p:txBody>
            <a:bodyPr wrap="square">
              <a:spAutoFit/>
            </a:bodyPr>
            <a:lstStyle/>
            <a:p>
              <a:pPr algn="just">
                <a:lnSpc>
                  <a:spcPct val="130000"/>
                </a:lnSpc>
              </a:pPr>
              <a:r>
                <a:rPr lang="zh-CN" altLang="en-US" sz="1400" dirty="0">
                  <a:solidFill>
                    <a:srgbClr val="E7E6E6">
                      <a:lumMod val="25000"/>
                    </a:srgbClr>
                  </a:solidFill>
                  <a:cs typeface="+mn-ea"/>
                  <a:sym typeface="+mn-lt"/>
                </a:rPr>
                <a:t>自媒体需要源源不断的新鲜素材；全球旅行资源极其丰富，旅行永远充满未知和新鲜感。</a:t>
              </a:r>
              <a:endParaRPr lang="zh-CN" altLang="en-US" sz="1400" dirty="0">
                <a:solidFill>
                  <a:srgbClr val="E7E6E6">
                    <a:lumMod val="25000"/>
                  </a:srgbClr>
                </a:solidFill>
                <a:cs typeface="+mn-ea"/>
                <a:sym typeface="+mn-lt"/>
              </a:endParaRPr>
            </a:p>
            <a:p>
              <a:pPr algn="just">
                <a:lnSpc>
                  <a:spcPct val="130000"/>
                </a:lnSpc>
              </a:pPr>
              <a:r>
                <a:rPr lang="zh-CN" altLang="en-US" sz="1400" dirty="0">
                  <a:solidFill>
                    <a:srgbClr val="E7E6E6">
                      <a:lumMod val="25000"/>
                    </a:srgbClr>
                  </a:solidFill>
                  <a:cs typeface="+mn-ea"/>
                  <a:sym typeface="+mn-lt"/>
                </a:rPr>
                <a:t>人们在网络媒体上获取旅行资讯的需求增长；</a:t>
              </a:r>
              <a:endParaRPr lang="zh-CN" altLang="en-US" sz="1400" dirty="0">
                <a:solidFill>
                  <a:srgbClr val="E7E6E6">
                    <a:lumMod val="25000"/>
                  </a:srgbClr>
                </a:solidFill>
                <a:cs typeface="+mn-ea"/>
                <a:sym typeface="+mn-lt"/>
              </a:endParaRPr>
            </a:p>
            <a:p>
              <a:pPr algn="just">
                <a:lnSpc>
                  <a:spcPct val="130000"/>
                </a:lnSpc>
              </a:pPr>
              <a:endParaRPr lang="zh-CN" altLang="en-US" sz="1400" dirty="0">
                <a:solidFill>
                  <a:srgbClr val="E7E6E6">
                    <a:lumMod val="25000"/>
                  </a:srgbClr>
                </a:solidFill>
                <a:cs typeface="+mn-ea"/>
                <a:sym typeface="+mn-lt"/>
              </a:endParaRPr>
            </a:p>
          </p:txBody>
        </p:sp>
      </p:grpSp>
      <p:grpSp>
        <p:nvGrpSpPr>
          <p:cNvPr id="36" name="组合 35"/>
          <p:cNvGrpSpPr/>
          <p:nvPr/>
        </p:nvGrpSpPr>
        <p:grpSpPr>
          <a:xfrm>
            <a:off x="2723090" y="3910058"/>
            <a:ext cx="1361483" cy="119286"/>
            <a:chOff x="2740617" y="4978400"/>
            <a:chExt cx="1361483" cy="119286"/>
          </a:xfrm>
        </p:grpSpPr>
        <p:cxnSp>
          <p:nvCxnSpPr>
            <p:cNvPr id="37" name="直接连接符 36"/>
            <p:cNvCxnSpPr/>
            <p:nvPr/>
          </p:nvCxnSpPr>
          <p:spPr>
            <a:xfrm>
              <a:off x="2740617" y="5034186"/>
              <a:ext cx="1234483" cy="0"/>
            </a:xfrm>
            <a:prstGeom prst="line">
              <a:avLst/>
            </a:prstGeom>
            <a:noFill/>
            <a:ln w="12700" cap="flat" cmpd="sng" algn="ctr">
              <a:solidFill>
                <a:srgbClr val="E7E6E6">
                  <a:lumMod val="25000"/>
                </a:srgbClr>
              </a:solidFill>
              <a:prstDash val="solid"/>
              <a:miter lim="800000"/>
            </a:ln>
            <a:effectLst/>
          </p:spPr>
        </p:cxnSp>
        <p:sp>
          <p:nvSpPr>
            <p:cNvPr id="38" name="椭圆 37"/>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9" name="组合 38"/>
          <p:cNvGrpSpPr/>
          <p:nvPr/>
        </p:nvGrpSpPr>
        <p:grpSpPr>
          <a:xfrm>
            <a:off x="2913223" y="2322132"/>
            <a:ext cx="1785545" cy="119286"/>
            <a:chOff x="2316555" y="4978400"/>
            <a:chExt cx="1785545" cy="119286"/>
          </a:xfrm>
        </p:grpSpPr>
        <p:cxnSp>
          <p:nvCxnSpPr>
            <p:cNvPr id="40" name="直接连接符 39"/>
            <p:cNvCxnSpPr/>
            <p:nvPr/>
          </p:nvCxnSpPr>
          <p:spPr>
            <a:xfrm>
              <a:off x="2316555" y="5034186"/>
              <a:ext cx="1658545" cy="0"/>
            </a:xfrm>
            <a:prstGeom prst="line">
              <a:avLst/>
            </a:prstGeom>
            <a:noFill/>
            <a:ln w="12700" cap="flat" cmpd="sng" algn="ctr">
              <a:solidFill>
                <a:srgbClr val="E7E6E6">
                  <a:lumMod val="25000"/>
                </a:srgbClr>
              </a:solidFill>
              <a:prstDash val="solid"/>
              <a:miter lim="800000"/>
            </a:ln>
            <a:effectLst/>
          </p:spPr>
        </p:cxnSp>
        <p:sp>
          <p:nvSpPr>
            <p:cNvPr id="41" name="椭圆 40"/>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2" name="组合 41"/>
          <p:cNvGrpSpPr/>
          <p:nvPr/>
        </p:nvGrpSpPr>
        <p:grpSpPr>
          <a:xfrm>
            <a:off x="2913223" y="5458221"/>
            <a:ext cx="1785545" cy="119286"/>
            <a:chOff x="2316555" y="4978400"/>
            <a:chExt cx="1785545" cy="119286"/>
          </a:xfrm>
        </p:grpSpPr>
        <p:cxnSp>
          <p:nvCxnSpPr>
            <p:cNvPr id="43" name="直接连接符 42"/>
            <p:cNvCxnSpPr/>
            <p:nvPr/>
          </p:nvCxnSpPr>
          <p:spPr>
            <a:xfrm>
              <a:off x="2316555" y="5034186"/>
              <a:ext cx="1658545" cy="0"/>
            </a:xfrm>
            <a:prstGeom prst="line">
              <a:avLst/>
            </a:prstGeom>
            <a:noFill/>
            <a:ln w="12700" cap="flat" cmpd="sng" algn="ctr">
              <a:solidFill>
                <a:srgbClr val="E7E6E6">
                  <a:lumMod val="25000"/>
                </a:srgbClr>
              </a:solidFill>
              <a:prstDash val="solid"/>
              <a:miter lim="800000"/>
            </a:ln>
            <a:effectLst/>
          </p:spPr>
        </p:cxnSp>
        <p:sp>
          <p:nvSpPr>
            <p:cNvPr id="44" name="椭圆 43"/>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5" name="组合 44"/>
          <p:cNvGrpSpPr/>
          <p:nvPr/>
        </p:nvGrpSpPr>
        <p:grpSpPr>
          <a:xfrm>
            <a:off x="7808561" y="2091299"/>
            <a:ext cx="3705870" cy="1482785"/>
            <a:chOff x="8046564" y="1800245"/>
            <a:chExt cx="3705870" cy="1482785"/>
          </a:xfrm>
        </p:grpSpPr>
        <p:sp>
          <p:nvSpPr>
            <p:cNvPr id="46" name="矩形 45"/>
            <p:cNvSpPr/>
            <p:nvPr/>
          </p:nvSpPr>
          <p:spPr>
            <a:xfrm>
              <a:off x="9702937" y="1800245"/>
              <a:ext cx="2031325" cy="461665"/>
            </a:xfrm>
            <a:prstGeom prst="rect">
              <a:avLst/>
            </a:prstGeom>
          </p:spPr>
          <p:txBody>
            <a:bodyPr wrap="none">
              <a:spAutoFit/>
            </a:bodyPr>
            <a:lstStyle/>
            <a:p>
              <a:r>
                <a:rPr lang="zh-CN" altLang="en-US" sz="2400" dirty="0">
                  <a:solidFill>
                    <a:srgbClr val="3C4D63"/>
                  </a:solidFill>
                  <a:cs typeface="+mn-ea"/>
                  <a:sym typeface="+mn-lt"/>
                </a:rPr>
                <a:t>旅游投资增长</a:t>
              </a:r>
              <a:endParaRPr lang="zh-CN" altLang="en-US" sz="2400" dirty="0">
                <a:solidFill>
                  <a:srgbClr val="3C4D63"/>
                </a:solidFill>
                <a:cs typeface="+mn-ea"/>
                <a:sym typeface="+mn-lt"/>
              </a:endParaRPr>
            </a:p>
          </p:txBody>
        </p:sp>
        <p:sp>
          <p:nvSpPr>
            <p:cNvPr id="47" name="矩形 46"/>
            <p:cNvSpPr/>
            <p:nvPr/>
          </p:nvSpPr>
          <p:spPr>
            <a:xfrm>
              <a:off x="8046564" y="2230434"/>
              <a:ext cx="3705870" cy="1052596"/>
            </a:xfrm>
            <a:prstGeom prst="rect">
              <a:avLst/>
            </a:prstGeom>
          </p:spPr>
          <p:txBody>
            <a:bodyPr wrap="square">
              <a:spAutoFit/>
            </a:bodyPr>
            <a:lstStyle/>
            <a:p>
              <a:pPr algn="just">
                <a:lnSpc>
                  <a:spcPct val="130000"/>
                </a:lnSpc>
              </a:pPr>
              <a:r>
                <a:rPr lang="zh-CN" altLang="en-US" sz="1200" dirty="0">
                  <a:solidFill>
                    <a:srgbClr val="E7E6E6">
                      <a:lumMod val="25000"/>
                    </a:srgbClr>
                  </a:solidFill>
                  <a:cs typeface="+mn-ea"/>
                  <a:sym typeface="+mn-lt"/>
                </a:rPr>
                <a:t>据世界旅游组织统计，旅游业能够促进民航、铁路、公路、餐饮、住宿、商业、通信等</a:t>
              </a:r>
              <a:r>
                <a:rPr lang="en-US" altLang="zh-CN" sz="1200" dirty="0">
                  <a:solidFill>
                    <a:srgbClr val="E7E6E6">
                      <a:lumMod val="25000"/>
                    </a:srgbClr>
                  </a:solidFill>
                  <a:cs typeface="+mn-ea"/>
                  <a:sym typeface="+mn-lt"/>
                </a:rPr>
                <a:t>110 </a:t>
              </a:r>
              <a:r>
                <a:rPr lang="zh-CN" altLang="en-US" sz="1200" dirty="0">
                  <a:solidFill>
                    <a:srgbClr val="E7E6E6">
                      <a:lumMod val="25000"/>
                    </a:srgbClr>
                  </a:solidFill>
                  <a:cs typeface="+mn-ea"/>
                  <a:sym typeface="+mn-lt"/>
                </a:rPr>
                <a:t>个行业的发展；</a:t>
              </a:r>
              <a:endParaRPr lang="zh-CN" altLang="en-US" sz="1200" dirty="0">
                <a:solidFill>
                  <a:srgbClr val="E7E6E6">
                    <a:lumMod val="25000"/>
                  </a:srgbClr>
                </a:solidFill>
                <a:cs typeface="+mn-ea"/>
                <a:sym typeface="+mn-lt"/>
              </a:endParaRPr>
            </a:p>
            <a:p>
              <a:pPr algn="just">
                <a:lnSpc>
                  <a:spcPct val="130000"/>
                </a:lnSpc>
              </a:pPr>
              <a:r>
                <a:rPr lang="zh-CN" altLang="en-US" sz="1200" dirty="0">
                  <a:solidFill>
                    <a:srgbClr val="E7E6E6">
                      <a:lumMod val="25000"/>
                    </a:srgbClr>
                  </a:solidFill>
                  <a:cs typeface="+mn-ea"/>
                  <a:sym typeface="+mn-lt"/>
                </a:rPr>
                <a:t>对地方政府而言，旅游业发展可以带动就业、贡献财政税收。</a:t>
              </a:r>
              <a:endParaRPr lang="zh-CN" altLang="en-US" sz="1200" dirty="0">
                <a:solidFill>
                  <a:srgbClr val="E7E6E6">
                    <a:lumMod val="25000"/>
                  </a:srgbClr>
                </a:solidFill>
                <a:cs typeface="+mn-ea"/>
                <a:sym typeface="+mn-lt"/>
              </a:endParaRPr>
            </a:p>
          </p:txBody>
        </p:sp>
      </p:grpSp>
      <p:grpSp>
        <p:nvGrpSpPr>
          <p:cNvPr id="48" name="组合 47"/>
          <p:cNvGrpSpPr/>
          <p:nvPr/>
        </p:nvGrpSpPr>
        <p:grpSpPr>
          <a:xfrm>
            <a:off x="8116302" y="3653935"/>
            <a:ext cx="3410449" cy="1036713"/>
            <a:chOff x="7810389" y="3389114"/>
            <a:chExt cx="3410449" cy="1036713"/>
          </a:xfrm>
        </p:grpSpPr>
        <p:sp>
          <p:nvSpPr>
            <p:cNvPr id="49" name="矩形 48"/>
            <p:cNvSpPr/>
            <p:nvPr/>
          </p:nvSpPr>
          <p:spPr>
            <a:xfrm>
              <a:off x="9169019" y="3389114"/>
              <a:ext cx="2031325" cy="461665"/>
            </a:xfrm>
            <a:prstGeom prst="rect">
              <a:avLst/>
            </a:prstGeom>
          </p:spPr>
          <p:txBody>
            <a:bodyPr wrap="none">
              <a:spAutoFit/>
            </a:bodyPr>
            <a:lstStyle/>
            <a:p>
              <a:r>
                <a:rPr lang="zh-CN" altLang="en-US" sz="2400" dirty="0">
                  <a:solidFill>
                    <a:srgbClr val="3C4D63"/>
                  </a:solidFill>
                  <a:cs typeface="+mn-ea"/>
                  <a:sym typeface="+mn-lt"/>
                </a:rPr>
                <a:t>文化需要传承</a:t>
              </a:r>
              <a:endParaRPr lang="zh-CN" altLang="en-US" sz="2400" dirty="0">
                <a:solidFill>
                  <a:srgbClr val="3C4D63"/>
                </a:solidFill>
                <a:cs typeface="+mn-ea"/>
                <a:sym typeface="+mn-lt"/>
              </a:endParaRPr>
            </a:p>
          </p:txBody>
        </p:sp>
        <p:sp>
          <p:nvSpPr>
            <p:cNvPr id="50" name="矩形 49"/>
            <p:cNvSpPr/>
            <p:nvPr/>
          </p:nvSpPr>
          <p:spPr>
            <a:xfrm>
              <a:off x="7810389" y="3800656"/>
              <a:ext cx="3410449" cy="625171"/>
            </a:xfrm>
            <a:prstGeom prst="rect">
              <a:avLst/>
            </a:prstGeom>
          </p:spPr>
          <p:txBody>
            <a:bodyPr wrap="square">
              <a:spAutoFit/>
            </a:bodyPr>
            <a:lstStyle/>
            <a:p>
              <a:pPr algn="just">
                <a:lnSpc>
                  <a:spcPct val="130000"/>
                </a:lnSpc>
              </a:pPr>
              <a:r>
                <a:rPr lang="zh-CN" altLang="en-US" sz="1400" dirty="0">
                  <a:solidFill>
                    <a:srgbClr val="E7E6E6">
                      <a:lumMod val="25000"/>
                    </a:srgbClr>
                  </a:solidFill>
                  <a:cs typeface="+mn-ea"/>
                  <a:sym typeface="+mn-lt"/>
                </a:rPr>
                <a:t>非遗类传统技艺、景点背后的历史及文化演变，需要更多的宣传和传承</a:t>
              </a:r>
              <a:endParaRPr lang="zh-CN" altLang="en-US" sz="1400" dirty="0">
                <a:solidFill>
                  <a:srgbClr val="E7E6E6">
                    <a:lumMod val="25000"/>
                  </a:srgbClr>
                </a:solidFill>
                <a:cs typeface="+mn-ea"/>
                <a:sym typeface="+mn-lt"/>
              </a:endParaRPr>
            </a:p>
          </p:txBody>
        </p:sp>
      </p:grpSp>
      <p:grpSp>
        <p:nvGrpSpPr>
          <p:cNvPr id="51" name="组合 50"/>
          <p:cNvGrpSpPr/>
          <p:nvPr/>
        </p:nvGrpSpPr>
        <p:grpSpPr>
          <a:xfrm>
            <a:off x="8634479" y="5308111"/>
            <a:ext cx="2869694" cy="996998"/>
            <a:chOff x="8813406" y="4910801"/>
            <a:chExt cx="2869694" cy="996998"/>
          </a:xfrm>
        </p:grpSpPr>
        <p:sp>
          <p:nvSpPr>
            <p:cNvPr id="52" name="矩形 51"/>
            <p:cNvSpPr/>
            <p:nvPr/>
          </p:nvSpPr>
          <p:spPr>
            <a:xfrm>
              <a:off x="9185347" y="4910801"/>
              <a:ext cx="2492990" cy="400110"/>
            </a:xfrm>
            <a:prstGeom prst="rect">
              <a:avLst/>
            </a:prstGeom>
          </p:spPr>
          <p:txBody>
            <a:bodyPr wrap="none">
              <a:spAutoFit/>
            </a:bodyPr>
            <a:lstStyle/>
            <a:p>
              <a:r>
                <a:rPr lang="zh-CN" altLang="en-US" sz="2000" dirty="0">
                  <a:solidFill>
                    <a:srgbClr val="3C4D63"/>
                  </a:solidFill>
                  <a:cs typeface="+mn-ea"/>
                  <a:sym typeface="+mn-lt"/>
                </a:rPr>
                <a:t>旅游产品线需要推广</a:t>
              </a:r>
              <a:endParaRPr lang="zh-CN" altLang="en-US" sz="2000" dirty="0">
                <a:solidFill>
                  <a:srgbClr val="3C4D63"/>
                </a:solidFill>
                <a:cs typeface="+mn-ea"/>
                <a:sym typeface="+mn-lt"/>
              </a:endParaRPr>
            </a:p>
          </p:txBody>
        </p:sp>
        <p:sp>
          <p:nvSpPr>
            <p:cNvPr id="53" name="矩形 52"/>
            <p:cNvSpPr/>
            <p:nvPr/>
          </p:nvSpPr>
          <p:spPr>
            <a:xfrm>
              <a:off x="8813406" y="5282628"/>
              <a:ext cx="2869694" cy="625171"/>
            </a:xfrm>
            <a:prstGeom prst="rect">
              <a:avLst/>
            </a:prstGeom>
          </p:spPr>
          <p:txBody>
            <a:bodyPr wrap="square">
              <a:spAutoFit/>
            </a:bodyPr>
            <a:lstStyle/>
            <a:p>
              <a:pPr algn="just">
                <a:lnSpc>
                  <a:spcPct val="130000"/>
                </a:lnSpc>
              </a:pPr>
              <a:r>
                <a:rPr lang="zh-CN" altLang="en-US" sz="1400" dirty="0">
                  <a:solidFill>
                    <a:srgbClr val="E7E6E6">
                      <a:lumMod val="25000"/>
                    </a:srgbClr>
                  </a:solidFill>
                  <a:cs typeface="+mn-ea"/>
                  <a:sym typeface="+mn-lt"/>
                </a:rPr>
                <a:t>餐饮、住宿、商人等在激烈的竞争中，需要自媒体平台的推广</a:t>
              </a:r>
              <a:endParaRPr lang="zh-CN" altLang="en-US" sz="1400" dirty="0">
                <a:solidFill>
                  <a:srgbClr val="E7E6E6">
                    <a:lumMod val="25000"/>
                  </a:srgbClr>
                </a:solidFill>
                <a:cs typeface="+mn-ea"/>
                <a:sym typeface="+mn-lt"/>
              </a:endParaRPr>
            </a:p>
          </p:txBody>
        </p:sp>
      </p:grpSp>
      <p:grpSp>
        <p:nvGrpSpPr>
          <p:cNvPr id="54" name="组合 53"/>
          <p:cNvGrpSpPr/>
          <p:nvPr/>
        </p:nvGrpSpPr>
        <p:grpSpPr>
          <a:xfrm flipH="1">
            <a:off x="7612282" y="3910058"/>
            <a:ext cx="1158526" cy="119286"/>
            <a:chOff x="2943574" y="4978400"/>
            <a:chExt cx="1158526" cy="119286"/>
          </a:xfrm>
        </p:grpSpPr>
        <p:cxnSp>
          <p:nvCxnSpPr>
            <p:cNvPr id="55" name="直接连接符 54"/>
            <p:cNvCxnSpPr/>
            <p:nvPr/>
          </p:nvCxnSpPr>
          <p:spPr>
            <a:xfrm>
              <a:off x="2943574" y="5034186"/>
              <a:ext cx="1031526" cy="0"/>
            </a:xfrm>
            <a:prstGeom prst="line">
              <a:avLst/>
            </a:prstGeom>
            <a:noFill/>
            <a:ln w="12700" cap="flat" cmpd="sng" algn="ctr">
              <a:solidFill>
                <a:srgbClr val="E7E6E6">
                  <a:lumMod val="25000"/>
                </a:srgbClr>
              </a:solidFill>
              <a:prstDash val="solid"/>
              <a:miter lim="800000"/>
            </a:ln>
            <a:effectLst/>
          </p:spPr>
        </p:cxnSp>
        <p:sp>
          <p:nvSpPr>
            <p:cNvPr id="56" name="椭圆 55"/>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7" name="组合 56"/>
          <p:cNvGrpSpPr/>
          <p:nvPr/>
        </p:nvGrpSpPr>
        <p:grpSpPr>
          <a:xfrm flipH="1">
            <a:off x="6998087" y="2322132"/>
            <a:ext cx="1785545" cy="119286"/>
            <a:chOff x="2316555" y="4978400"/>
            <a:chExt cx="1785545" cy="119286"/>
          </a:xfrm>
        </p:grpSpPr>
        <p:cxnSp>
          <p:nvCxnSpPr>
            <p:cNvPr id="58" name="直接连接符 57"/>
            <p:cNvCxnSpPr/>
            <p:nvPr/>
          </p:nvCxnSpPr>
          <p:spPr>
            <a:xfrm>
              <a:off x="2316555" y="5034186"/>
              <a:ext cx="1658545" cy="0"/>
            </a:xfrm>
            <a:prstGeom prst="line">
              <a:avLst/>
            </a:prstGeom>
            <a:noFill/>
            <a:ln w="12700" cap="flat" cmpd="sng" algn="ctr">
              <a:solidFill>
                <a:srgbClr val="E7E6E6">
                  <a:lumMod val="25000"/>
                </a:srgbClr>
              </a:solidFill>
              <a:prstDash val="solid"/>
              <a:miter lim="800000"/>
            </a:ln>
            <a:effectLst/>
          </p:spPr>
        </p:cxnSp>
        <p:sp>
          <p:nvSpPr>
            <p:cNvPr id="59" name="椭圆 58"/>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60" name="组合 59"/>
          <p:cNvGrpSpPr/>
          <p:nvPr/>
        </p:nvGrpSpPr>
        <p:grpSpPr>
          <a:xfrm flipH="1">
            <a:off x="6998087" y="5458221"/>
            <a:ext cx="1785545" cy="119286"/>
            <a:chOff x="2316555" y="4978400"/>
            <a:chExt cx="1785545" cy="119286"/>
          </a:xfrm>
        </p:grpSpPr>
        <p:cxnSp>
          <p:nvCxnSpPr>
            <p:cNvPr id="61" name="直接连接符 60"/>
            <p:cNvCxnSpPr/>
            <p:nvPr/>
          </p:nvCxnSpPr>
          <p:spPr>
            <a:xfrm>
              <a:off x="2316555" y="5034186"/>
              <a:ext cx="1658545" cy="0"/>
            </a:xfrm>
            <a:prstGeom prst="line">
              <a:avLst/>
            </a:prstGeom>
            <a:noFill/>
            <a:ln w="12700" cap="flat" cmpd="sng" algn="ctr">
              <a:solidFill>
                <a:srgbClr val="E7E6E6">
                  <a:lumMod val="25000"/>
                </a:srgbClr>
              </a:solidFill>
              <a:prstDash val="solid"/>
              <a:miter lim="800000"/>
            </a:ln>
            <a:effectLst/>
          </p:spPr>
        </p:cxnSp>
        <p:sp>
          <p:nvSpPr>
            <p:cNvPr id="62" name="椭圆 61"/>
            <p:cNvSpPr/>
            <p:nvPr/>
          </p:nvSpPr>
          <p:spPr>
            <a:xfrm>
              <a:off x="3982814" y="4978400"/>
              <a:ext cx="119286" cy="119286"/>
            </a:xfrm>
            <a:prstGeom prst="ellipse">
              <a:avLst/>
            </a:prstGeom>
            <a:noFill/>
            <a:ln w="19050" cap="flat" cmpd="sng" algn="ctr">
              <a:solidFill>
                <a:srgbClr val="E7E6E6">
                  <a:lumMod val="2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63" name="矩形 62"/>
          <p:cNvSpPr/>
          <p:nvPr/>
        </p:nvSpPr>
        <p:spPr>
          <a:xfrm>
            <a:off x="5402203" y="3488790"/>
            <a:ext cx="902811" cy="954107"/>
          </a:xfrm>
          <a:prstGeom prst="rect">
            <a:avLst/>
          </a:prstGeom>
        </p:spPr>
        <p:txBody>
          <a:bodyPr wrap="none">
            <a:spAutoFit/>
          </a:bodyPr>
          <a:lstStyle/>
          <a:p>
            <a:r>
              <a:rPr lang="zh-CN" altLang="en-US" sz="2800" dirty="0">
                <a:solidFill>
                  <a:srgbClr val="3C4D63"/>
                </a:solidFill>
                <a:cs typeface="+mn-ea"/>
                <a:sym typeface="+mn-lt"/>
              </a:rPr>
              <a:t>需求</a:t>
            </a:r>
            <a:endParaRPr lang="en-US" altLang="zh-CN" sz="2800" dirty="0">
              <a:solidFill>
                <a:srgbClr val="3C4D63"/>
              </a:solidFill>
              <a:cs typeface="+mn-ea"/>
              <a:sym typeface="+mn-lt"/>
            </a:endParaRPr>
          </a:p>
          <a:p>
            <a:r>
              <a:rPr lang="zh-CN" altLang="en-US" sz="2800" dirty="0">
                <a:solidFill>
                  <a:srgbClr val="3C4D63"/>
                </a:solidFill>
                <a:cs typeface="+mn-ea"/>
                <a:sym typeface="+mn-lt"/>
              </a:rPr>
              <a:t>分析</a:t>
            </a:r>
            <a:endParaRPr lang="zh-CN" altLang="en-US" sz="2800" dirty="0">
              <a:solidFill>
                <a:srgbClr val="3C4D63"/>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21" presetClass="entr" presetSubtype="1"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heel(1)">
                                      <p:cBhvr>
                                        <p:cTn id="18" dur="2000"/>
                                        <p:tgtEl>
                                          <p:spTgt spid="26"/>
                                        </p:tgtEl>
                                      </p:cBhvr>
                                    </p:animEffect>
                                  </p:childTnLst>
                                </p:cTn>
                              </p:par>
                            </p:childTnLst>
                          </p:cTn>
                        </p:par>
                        <p:par>
                          <p:cTn id="19" fill="hold">
                            <p:stCondLst>
                              <p:cond delay="3299"/>
                            </p:stCondLst>
                            <p:childTnLst>
                              <p:par>
                                <p:cTn id="20" presetID="53" presetClass="entr" presetSubtype="16" fill="hold" grpId="0"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fill="hold"/>
                                        <p:tgtEl>
                                          <p:spTgt spid="63"/>
                                        </p:tgtEl>
                                        <p:attrNameLst>
                                          <p:attrName>ppt_w</p:attrName>
                                        </p:attrNameLst>
                                      </p:cBhvr>
                                      <p:tavLst>
                                        <p:tav tm="0">
                                          <p:val>
                                            <p:fltVal val="0"/>
                                          </p:val>
                                        </p:tav>
                                        <p:tav tm="100000">
                                          <p:val>
                                            <p:strVal val="#ppt_w"/>
                                          </p:val>
                                        </p:tav>
                                      </p:tavLst>
                                    </p:anim>
                                    <p:anim calcmode="lin" valueType="num">
                                      <p:cBhvr>
                                        <p:cTn id="23" dur="500" fill="hold"/>
                                        <p:tgtEl>
                                          <p:spTgt spid="63"/>
                                        </p:tgtEl>
                                        <p:attrNameLst>
                                          <p:attrName>ppt_h</p:attrName>
                                        </p:attrNameLst>
                                      </p:cBhvr>
                                      <p:tavLst>
                                        <p:tav tm="0">
                                          <p:val>
                                            <p:fltVal val="0"/>
                                          </p:val>
                                        </p:tav>
                                        <p:tav tm="100000">
                                          <p:val>
                                            <p:strVal val="#ppt_h"/>
                                          </p:val>
                                        </p:tav>
                                      </p:tavLst>
                                    </p:anim>
                                    <p:animEffect transition="in" filter="fade">
                                      <p:cBhvr>
                                        <p:cTn id="24" dur="500"/>
                                        <p:tgtEl>
                                          <p:spTgt spid="63"/>
                                        </p:tgtEl>
                                      </p:cBhvr>
                                    </p:animEffect>
                                  </p:childTnLst>
                                </p:cTn>
                              </p:par>
                            </p:childTnLst>
                          </p:cTn>
                        </p:par>
                        <p:par>
                          <p:cTn id="25" fill="hold">
                            <p:stCondLst>
                              <p:cond delay="3799"/>
                            </p:stCondLst>
                            <p:childTnLst>
                              <p:par>
                                <p:cTn id="26" presetID="22" presetClass="entr" presetSubtype="2"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childTnLst>
                          </p:cTn>
                        </p:par>
                        <p:par>
                          <p:cTn id="29" fill="hold">
                            <p:stCondLst>
                              <p:cond delay="4299"/>
                            </p:stCondLst>
                            <p:childTnLst>
                              <p:par>
                                <p:cTn id="30" presetID="10" presetClass="entr" presetSubtype="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childTnLst>
                                </p:cTn>
                              </p:par>
                              <p:par>
                                <p:cTn id="33" presetID="35" presetClass="path" presetSubtype="0" accel="10000" decel="90000" fill="hold" nodeType="withEffect">
                                  <p:stCondLst>
                                    <p:cond delay="0"/>
                                  </p:stCondLst>
                                  <p:childTnLst>
                                    <p:animMotion origin="layout" path="M 1.04167E-6 -1.11111E-6 L -0.05117 -1.11111E-6 " pathEditMode="relative" rAng="0" ptsTypes="AA">
                                      <p:cBhvr>
                                        <p:cTn id="34" dur="1000" spd="-100000" fill="hold"/>
                                        <p:tgtEl>
                                          <p:spTgt spid="27"/>
                                        </p:tgtEl>
                                        <p:attrNameLst>
                                          <p:attrName>ppt_x</p:attrName>
                                          <p:attrName>ppt_y</p:attrName>
                                        </p:attrNameLst>
                                      </p:cBhvr>
                                      <p:rCtr x="-2565" y="0"/>
                                    </p:animMotion>
                                  </p:childTnLst>
                                </p:cTn>
                              </p:par>
                            </p:childTnLst>
                          </p:cTn>
                        </p:par>
                        <p:par>
                          <p:cTn id="35" fill="hold">
                            <p:stCondLst>
                              <p:cond delay="5299"/>
                            </p:stCondLst>
                            <p:childTnLst>
                              <p:par>
                                <p:cTn id="36" presetID="22" presetClass="entr" presetSubtype="2"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right)">
                                      <p:cBhvr>
                                        <p:cTn id="38" dur="500"/>
                                        <p:tgtEl>
                                          <p:spTgt spid="36"/>
                                        </p:tgtEl>
                                      </p:cBhvr>
                                    </p:animEffect>
                                  </p:childTnLst>
                                </p:cTn>
                              </p:par>
                            </p:childTnLst>
                          </p:cTn>
                        </p:par>
                        <p:par>
                          <p:cTn id="39" fill="hold">
                            <p:stCondLst>
                              <p:cond delay="5799"/>
                            </p:stCondLst>
                            <p:childTnLst>
                              <p:par>
                                <p:cTn id="40" presetID="10"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childTnLst>
                                </p:cTn>
                              </p:par>
                              <p:par>
                                <p:cTn id="43" presetID="35" presetClass="path" presetSubtype="0" accel="10000" decel="90000" fill="hold" nodeType="withEffect">
                                  <p:stCondLst>
                                    <p:cond delay="0"/>
                                  </p:stCondLst>
                                  <p:childTnLst>
                                    <p:animMotion origin="layout" path="M 4.58333E-6 2.59259E-6 L -0.05118 2.59259E-6 " pathEditMode="relative" rAng="0" ptsTypes="AA">
                                      <p:cBhvr>
                                        <p:cTn id="44" dur="1000" spd="-100000" fill="hold"/>
                                        <p:tgtEl>
                                          <p:spTgt spid="30"/>
                                        </p:tgtEl>
                                        <p:attrNameLst>
                                          <p:attrName>ppt_x</p:attrName>
                                          <p:attrName>ppt_y</p:attrName>
                                        </p:attrNameLst>
                                      </p:cBhvr>
                                      <p:rCtr x="-2565" y="0"/>
                                    </p:animMotion>
                                  </p:childTnLst>
                                </p:cTn>
                              </p:par>
                            </p:childTnLst>
                          </p:cTn>
                        </p:par>
                        <p:par>
                          <p:cTn id="45" fill="hold">
                            <p:stCondLst>
                              <p:cond delay="6799"/>
                            </p:stCondLst>
                            <p:childTnLst>
                              <p:par>
                                <p:cTn id="46" presetID="22" presetClass="entr" presetSubtype="2"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right)">
                                      <p:cBhvr>
                                        <p:cTn id="48" dur="500"/>
                                        <p:tgtEl>
                                          <p:spTgt spid="42"/>
                                        </p:tgtEl>
                                      </p:cBhvr>
                                    </p:animEffect>
                                  </p:childTnLst>
                                </p:cTn>
                              </p:par>
                            </p:childTnLst>
                          </p:cTn>
                        </p:par>
                        <p:par>
                          <p:cTn id="49" fill="hold">
                            <p:stCondLst>
                              <p:cond delay="7299"/>
                            </p:stCondLst>
                            <p:childTnLst>
                              <p:par>
                                <p:cTn id="50" presetID="10"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childTnLst>
                                </p:cTn>
                              </p:par>
                              <p:par>
                                <p:cTn id="53" presetID="35" presetClass="path" presetSubtype="0" accel="10000" decel="90000" fill="hold" nodeType="withEffect">
                                  <p:stCondLst>
                                    <p:cond delay="0"/>
                                  </p:stCondLst>
                                  <p:childTnLst>
                                    <p:animMotion origin="layout" path="M -6.25E-7 -7.40741E-7 L -0.05117 -7.40741E-7 " pathEditMode="relative" rAng="0" ptsTypes="AA">
                                      <p:cBhvr>
                                        <p:cTn id="54" dur="1000" spd="-100000" fill="hold"/>
                                        <p:tgtEl>
                                          <p:spTgt spid="33"/>
                                        </p:tgtEl>
                                        <p:attrNameLst>
                                          <p:attrName>ppt_x</p:attrName>
                                          <p:attrName>ppt_y</p:attrName>
                                        </p:attrNameLst>
                                      </p:cBhvr>
                                      <p:rCtr x="-2565" y="0"/>
                                    </p:animMotion>
                                  </p:childTnLst>
                                </p:cTn>
                              </p:par>
                            </p:childTnLst>
                          </p:cTn>
                        </p:par>
                        <p:par>
                          <p:cTn id="55" fill="hold">
                            <p:stCondLst>
                              <p:cond delay="8299"/>
                            </p:stCondLst>
                            <p:childTnLst>
                              <p:par>
                                <p:cTn id="56" presetID="22" presetClass="entr" presetSubtype="8"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left)">
                                      <p:cBhvr>
                                        <p:cTn id="58" dur="500"/>
                                        <p:tgtEl>
                                          <p:spTgt spid="57"/>
                                        </p:tgtEl>
                                      </p:cBhvr>
                                    </p:animEffect>
                                  </p:childTnLst>
                                </p:cTn>
                              </p:par>
                            </p:childTnLst>
                          </p:cTn>
                        </p:par>
                        <p:par>
                          <p:cTn id="59" fill="hold">
                            <p:stCondLst>
                              <p:cond delay="8799"/>
                            </p:stCondLst>
                            <p:childTnLst>
                              <p:par>
                                <p:cTn id="60" presetID="10" presetClass="entr" presetSubtype="0"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childTnLst>
                                </p:cTn>
                              </p:par>
                              <p:par>
                                <p:cTn id="63" presetID="35" presetClass="path" presetSubtype="0" accel="10000" decel="90000" fill="hold" nodeType="withEffect">
                                  <p:stCondLst>
                                    <p:cond delay="0"/>
                                  </p:stCondLst>
                                  <p:childTnLst>
                                    <p:animMotion origin="layout" path="M 2.08333E-6 -2.22222E-6 L 0.04622 -2.22222E-6 " pathEditMode="relative" rAng="0" ptsTypes="AA">
                                      <p:cBhvr>
                                        <p:cTn id="64" dur="1000" spd="-100000" fill="hold"/>
                                        <p:tgtEl>
                                          <p:spTgt spid="45"/>
                                        </p:tgtEl>
                                        <p:attrNameLst>
                                          <p:attrName>ppt_x</p:attrName>
                                          <p:attrName>ppt_y</p:attrName>
                                        </p:attrNameLst>
                                      </p:cBhvr>
                                      <p:rCtr x="2305" y="0"/>
                                    </p:animMotion>
                                  </p:childTnLst>
                                </p:cTn>
                              </p:par>
                            </p:childTnLst>
                          </p:cTn>
                        </p:par>
                        <p:par>
                          <p:cTn id="65" fill="hold">
                            <p:stCondLst>
                              <p:cond delay="9799"/>
                            </p:stCondLst>
                            <p:childTnLst>
                              <p:par>
                                <p:cTn id="66" presetID="2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left)">
                                      <p:cBhvr>
                                        <p:cTn id="68" dur="500"/>
                                        <p:tgtEl>
                                          <p:spTgt spid="54"/>
                                        </p:tgtEl>
                                      </p:cBhvr>
                                    </p:animEffect>
                                  </p:childTnLst>
                                </p:cTn>
                              </p:par>
                            </p:childTnLst>
                          </p:cTn>
                        </p:par>
                        <p:par>
                          <p:cTn id="69" fill="hold">
                            <p:stCondLst>
                              <p:cond delay="10299"/>
                            </p:stCondLst>
                            <p:childTnLst>
                              <p:par>
                                <p:cTn id="70" presetID="10" presetClass="entr" presetSubtype="0"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0"/>
                                        <p:tgtEl>
                                          <p:spTgt spid="48"/>
                                        </p:tgtEl>
                                      </p:cBhvr>
                                    </p:animEffect>
                                  </p:childTnLst>
                                </p:cTn>
                              </p:par>
                              <p:par>
                                <p:cTn id="73" presetID="35" presetClass="path" presetSubtype="0" accel="10000" decel="90000" fill="hold" nodeType="withEffect">
                                  <p:stCondLst>
                                    <p:cond delay="0"/>
                                  </p:stCondLst>
                                  <p:childTnLst>
                                    <p:animMotion origin="layout" path="M 1.04167E-6 -1.48148E-6 L 0.04622 -1.48148E-6 " pathEditMode="relative" rAng="0" ptsTypes="AA">
                                      <p:cBhvr>
                                        <p:cTn id="74" dur="1000" spd="-100000" fill="hold"/>
                                        <p:tgtEl>
                                          <p:spTgt spid="48"/>
                                        </p:tgtEl>
                                        <p:attrNameLst>
                                          <p:attrName>ppt_x</p:attrName>
                                          <p:attrName>ppt_y</p:attrName>
                                        </p:attrNameLst>
                                      </p:cBhvr>
                                      <p:rCtr x="2305" y="0"/>
                                    </p:animMotion>
                                  </p:childTnLst>
                                </p:cTn>
                              </p:par>
                            </p:childTnLst>
                          </p:cTn>
                        </p:par>
                        <p:par>
                          <p:cTn id="75" fill="hold">
                            <p:stCondLst>
                              <p:cond delay="11299"/>
                            </p:stCondLst>
                            <p:childTnLst>
                              <p:par>
                                <p:cTn id="76" presetID="22" presetClass="entr" presetSubtype="8" fill="hold"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wipe(left)">
                                      <p:cBhvr>
                                        <p:cTn id="78" dur="500"/>
                                        <p:tgtEl>
                                          <p:spTgt spid="60"/>
                                        </p:tgtEl>
                                      </p:cBhvr>
                                    </p:animEffect>
                                  </p:childTnLst>
                                </p:cTn>
                              </p:par>
                            </p:childTnLst>
                          </p:cTn>
                        </p:par>
                        <p:par>
                          <p:cTn id="79" fill="hold">
                            <p:stCondLst>
                              <p:cond delay="11799"/>
                            </p:stCondLst>
                            <p:childTnLst>
                              <p:par>
                                <p:cTn id="80" presetID="10" presetClass="entr" presetSubtype="0"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1000"/>
                                        <p:tgtEl>
                                          <p:spTgt spid="51"/>
                                        </p:tgtEl>
                                      </p:cBhvr>
                                    </p:animEffect>
                                  </p:childTnLst>
                                </p:cTn>
                              </p:par>
                              <p:par>
                                <p:cTn id="83" presetID="35" presetClass="path" presetSubtype="0" accel="10000" decel="90000" fill="hold" nodeType="withEffect">
                                  <p:stCondLst>
                                    <p:cond delay="0"/>
                                  </p:stCondLst>
                                  <p:childTnLst>
                                    <p:animMotion origin="layout" path="M -1.45833E-6 2.59259E-6 L 0.04623 2.59259E-6 " pathEditMode="relative" rAng="0" ptsTypes="AA">
                                      <p:cBhvr>
                                        <p:cTn id="84" dur="1000" spd="-100000" fill="hold"/>
                                        <p:tgtEl>
                                          <p:spTgt spid="51"/>
                                        </p:tgtEl>
                                        <p:attrNameLst>
                                          <p:attrName>ppt_x</p:attrName>
                                          <p:attrName>ppt_y</p:attrName>
                                        </p:attrNameLst>
                                      </p:cBhvr>
                                      <p:rCtr x="23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26" grpId="0">
        <p:bldAsOne/>
      </p:bldGraphic>
      <p:bldP spid="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项目介绍</a:t>
            </a:r>
            <a:endParaRPr lang="zh-CN" altLang="en-US" sz="2400" dirty="0">
              <a:solidFill>
                <a:srgbClr val="1E2836"/>
              </a:solidFill>
              <a:cs typeface="+mn-ea"/>
              <a:sym typeface="+mn-lt"/>
            </a:endParaRPr>
          </a:p>
        </p:txBody>
      </p:sp>
      <p:sp>
        <p:nvSpPr>
          <p:cNvPr id="9" name="文本框 8"/>
          <p:cNvSpPr txBox="1"/>
          <p:nvPr/>
        </p:nvSpPr>
        <p:spPr>
          <a:xfrm>
            <a:off x="2057037" y="617851"/>
            <a:ext cx="1994607" cy="261610"/>
          </a:xfrm>
          <a:prstGeom prst="rect">
            <a:avLst/>
          </a:prstGeom>
          <a:noFill/>
        </p:spPr>
        <p:txBody>
          <a:bodyPr wrap="square" rtlCol="0">
            <a:spAutoFit/>
          </a:bodyPr>
          <a:lstStyle/>
          <a:p>
            <a:r>
              <a:rPr lang="en-US" altLang="zh-CN" sz="1100" dirty="0">
                <a:solidFill>
                  <a:srgbClr val="1E2836"/>
                </a:solidFill>
                <a:cs typeface="+mn-ea"/>
                <a:sym typeface="+mn-lt"/>
              </a:rPr>
              <a:t>What are we going to do</a:t>
            </a:r>
            <a:endParaRPr lang="en-US" altLang="zh-CN" sz="1100" dirty="0">
              <a:solidFill>
                <a:srgbClr val="1E2836"/>
              </a:solidFill>
              <a:cs typeface="+mn-ea"/>
              <a:sym typeface="+mn-lt"/>
            </a:endParaRPr>
          </a:p>
        </p:txBody>
      </p:sp>
      <p:sp>
        <p:nvSpPr>
          <p:cNvPr id="10" name="矩形 9"/>
          <p:cNvSpPr/>
          <p:nvPr/>
        </p:nvSpPr>
        <p:spPr>
          <a:xfrm>
            <a:off x="1693421" y="1276086"/>
            <a:ext cx="2339102" cy="461665"/>
          </a:xfrm>
          <a:prstGeom prst="rect">
            <a:avLst/>
          </a:prstGeom>
        </p:spPr>
        <p:txBody>
          <a:bodyPr wrap="none">
            <a:spAutoFit/>
          </a:bodyPr>
          <a:lstStyle/>
          <a:p>
            <a:r>
              <a:rPr lang="zh-CN" altLang="en-US" sz="2400" dirty="0">
                <a:solidFill>
                  <a:srgbClr val="3C4D63"/>
                </a:solidFill>
                <a:cs typeface="+mn-ea"/>
                <a:sym typeface="+mn-lt"/>
              </a:rPr>
              <a:t>项目解决的问题</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109" name="组合 108"/>
          <p:cNvGrpSpPr/>
          <p:nvPr/>
        </p:nvGrpSpPr>
        <p:grpSpPr>
          <a:xfrm>
            <a:off x="7965007" y="3192815"/>
            <a:ext cx="3342410" cy="2224982"/>
            <a:chOff x="1699490" y="2495721"/>
            <a:chExt cx="3342410" cy="2224982"/>
          </a:xfrm>
          <a:solidFill>
            <a:srgbClr val="3B3838"/>
          </a:solidFill>
        </p:grpSpPr>
        <p:sp>
          <p:nvSpPr>
            <p:cNvPr id="110" name="Freeform 62"/>
            <p:cNvSpPr/>
            <p:nvPr/>
          </p:nvSpPr>
          <p:spPr bwMode="auto">
            <a:xfrm>
              <a:off x="1976377" y="2495721"/>
              <a:ext cx="2788641" cy="1740428"/>
            </a:xfrm>
            <a:custGeom>
              <a:avLst/>
              <a:gdLst>
                <a:gd name="T0" fmla="*/ 7 w 150"/>
                <a:gd name="T1" fmla="*/ 0 h 94"/>
                <a:gd name="T2" fmla="*/ 0 w 150"/>
                <a:gd name="T3" fmla="*/ 8 h 94"/>
                <a:gd name="T4" fmla="*/ 0 w 150"/>
                <a:gd name="T5" fmla="*/ 94 h 94"/>
                <a:gd name="T6" fmla="*/ 11 w 150"/>
                <a:gd name="T7" fmla="*/ 94 h 94"/>
                <a:gd name="T8" fmla="*/ 11 w 150"/>
                <a:gd name="T9" fmla="*/ 12 h 94"/>
                <a:gd name="T10" fmla="*/ 139 w 150"/>
                <a:gd name="T11" fmla="*/ 12 h 94"/>
                <a:gd name="T12" fmla="*/ 139 w 150"/>
                <a:gd name="T13" fmla="*/ 94 h 94"/>
                <a:gd name="T14" fmla="*/ 150 w 150"/>
                <a:gd name="T15" fmla="*/ 94 h 94"/>
                <a:gd name="T16" fmla="*/ 150 w 150"/>
                <a:gd name="T17" fmla="*/ 8 h 94"/>
                <a:gd name="T18" fmla="*/ 142 w 150"/>
                <a:gd name="T19" fmla="*/ 0 h 94"/>
                <a:gd name="T20" fmla="*/ 7 w 150"/>
                <a:gd name="T2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94">
                  <a:moveTo>
                    <a:pt x="7" y="0"/>
                  </a:moveTo>
                  <a:cubicBezTo>
                    <a:pt x="3" y="0"/>
                    <a:pt x="0" y="3"/>
                    <a:pt x="0" y="8"/>
                  </a:cubicBezTo>
                  <a:cubicBezTo>
                    <a:pt x="0" y="94"/>
                    <a:pt x="0" y="94"/>
                    <a:pt x="0" y="94"/>
                  </a:cubicBezTo>
                  <a:cubicBezTo>
                    <a:pt x="11" y="94"/>
                    <a:pt x="11" y="94"/>
                    <a:pt x="11" y="94"/>
                  </a:cubicBezTo>
                  <a:cubicBezTo>
                    <a:pt x="11" y="12"/>
                    <a:pt x="11" y="12"/>
                    <a:pt x="11" y="12"/>
                  </a:cubicBezTo>
                  <a:cubicBezTo>
                    <a:pt x="139" y="12"/>
                    <a:pt x="139" y="12"/>
                    <a:pt x="139" y="12"/>
                  </a:cubicBezTo>
                  <a:cubicBezTo>
                    <a:pt x="139" y="94"/>
                    <a:pt x="139" y="94"/>
                    <a:pt x="139" y="94"/>
                  </a:cubicBezTo>
                  <a:cubicBezTo>
                    <a:pt x="150" y="94"/>
                    <a:pt x="150" y="94"/>
                    <a:pt x="150" y="94"/>
                  </a:cubicBezTo>
                  <a:cubicBezTo>
                    <a:pt x="150" y="8"/>
                    <a:pt x="150" y="8"/>
                    <a:pt x="150" y="8"/>
                  </a:cubicBezTo>
                  <a:cubicBezTo>
                    <a:pt x="150" y="4"/>
                    <a:pt x="147" y="0"/>
                    <a:pt x="142"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63"/>
            <p:cNvSpPr>
              <a:spLocks noEditPoints="1"/>
            </p:cNvSpPr>
            <p:nvPr/>
          </p:nvSpPr>
          <p:spPr bwMode="auto">
            <a:xfrm>
              <a:off x="1699490" y="4315259"/>
              <a:ext cx="3342410" cy="405444"/>
            </a:xfrm>
            <a:custGeom>
              <a:avLst/>
              <a:gdLst>
                <a:gd name="T0" fmla="*/ 10 w 180"/>
                <a:gd name="T1" fmla="*/ 0 h 22"/>
                <a:gd name="T2" fmla="*/ 0 w 180"/>
                <a:gd name="T3" fmla="*/ 10 h 22"/>
                <a:gd name="T4" fmla="*/ 0 w 180"/>
                <a:gd name="T5" fmla="*/ 13 h 22"/>
                <a:gd name="T6" fmla="*/ 10 w 180"/>
                <a:gd name="T7" fmla="*/ 22 h 22"/>
                <a:gd name="T8" fmla="*/ 170 w 180"/>
                <a:gd name="T9" fmla="*/ 22 h 22"/>
                <a:gd name="T10" fmla="*/ 180 w 180"/>
                <a:gd name="T11" fmla="*/ 13 h 22"/>
                <a:gd name="T12" fmla="*/ 180 w 180"/>
                <a:gd name="T13" fmla="*/ 10 h 22"/>
                <a:gd name="T14" fmla="*/ 170 w 180"/>
                <a:gd name="T15" fmla="*/ 0 h 22"/>
                <a:gd name="T16" fmla="*/ 10 w 180"/>
                <a:gd name="T17" fmla="*/ 0 h 22"/>
                <a:gd name="T18" fmla="*/ 79 w 180"/>
                <a:gd name="T19" fmla="*/ 8 h 22"/>
                <a:gd name="T20" fmla="*/ 79 w 180"/>
                <a:gd name="T21" fmla="*/ 8 h 22"/>
                <a:gd name="T22" fmla="*/ 100 w 180"/>
                <a:gd name="T23" fmla="*/ 8 h 22"/>
                <a:gd name="T24" fmla="*/ 104 w 180"/>
                <a:gd name="T25" fmla="*/ 12 h 22"/>
                <a:gd name="T26" fmla="*/ 100 w 180"/>
                <a:gd name="T27" fmla="*/ 15 h 22"/>
                <a:gd name="T28" fmla="*/ 79 w 180"/>
                <a:gd name="T29" fmla="*/ 15 h 22"/>
                <a:gd name="T30" fmla="*/ 76 w 180"/>
                <a:gd name="T31" fmla="*/ 12 h 22"/>
                <a:gd name="T32" fmla="*/ 79 w 180"/>
                <a:gd name="T33"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0" h="22">
                  <a:moveTo>
                    <a:pt x="10" y="0"/>
                  </a:moveTo>
                  <a:cubicBezTo>
                    <a:pt x="4" y="0"/>
                    <a:pt x="0" y="5"/>
                    <a:pt x="0" y="10"/>
                  </a:cubicBezTo>
                  <a:cubicBezTo>
                    <a:pt x="0" y="13"/>
                    <a:pt x="0" y="13"/>
                    <a:pt x="0" y="13"/>
                  </a:cubicBezTo>
                  <a:cubicBezTo>
                    <a:pt x="0" y="18"/>
                    <a:pt x="4" y="22"/>
                    <a:pt x="10" y="22"/>
                  </a:cubicBezTo>
                  <a:cubicBezTo>
                    <a:pt x="170" y="22"/>
                    <a:pt x="170" y="22"/>
                    <a:pt x="170" y="22"/>
                  </a:cubicBezTo>
                  <a:cubicBezTo>
                    <a:pt x="175" y="22"/>
                    <a:pt x="180" y="18"/>
                    <a:pt x="180" y="13"/>
                  </a:cubicBezTo>
                  <a:cubicBezTo>
                    <a:pt x="180" y="10"/>
                    <a:pt x="180" y="10"/>
                    <a:pt x="180" y="10"/>
                  </a:cubicBezTo>
                  <a:cubicBezTo>
                    <a:pt x="180" y="5"/>
                    <a:pt x="175" y="0"/>
                    <a:pt x="170" y="0"/>
                  </a:cubicBezTo>
                  <a:lnTo>
                    <a:pt x="10" y="0"/>
                  </a:lnTo>
                  <a:close/>
                  <a:moveTo>
                    <a:pt x="79" y="8"/>
                  </a:moveTo>
                  <a:cubicBezTo>
                    <a:pt x="79" y="8"/>
                    <a:pt x="79" y="8"/>
                    <a:pt x="79" y="8"/>
                  </a:cubicBezTo>
                  <a:cubicBezTo>
                    <a:pt x="100" y="8"/>
                    <a:pt x="100" y="8"/>
                    <a:pt x="100" y="8"/>
                  </a:cubicBezTo>
                  <a:cubicBezTo>
                    <a:pt x="102" y="8"/>
                    <a:pt x="104" y="10"/>
                    <a:pt x="104" y="12"/>
                  </a:cubicBezTo>
                  <a:cubicBezTo>
                    <a:pt x="104" y="14"/>
                    <a:pt x="102" y="15"/>
                    <a:pt x="100" y="15"/>
                  </a:cubicBezTo>
                  <a:cubicBezTo>
                    <a:pt x="79" y="15"/>
                    <a:pt x="79" y="15"/>
                    <a:pt x="79" y="15"/>
                  </a:cubicBezTo>
                  <a:cubicBezTo>
                    <a:pt x="77" y="15"/>
                    <a:pt x="76" y="14"/>
                    <a:pt x="76" y="12"/>
                  </a:cubicBezTo>
                  <a:cubicBezTo>
                    <a:pt x="76" y="10"/>
                    <a:pt x="77" y="8"/>
                    <a:pt x="7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64"/>
            <p:cNvSpPr/>
            <p:nvPr/>
          </p:nvSpPr>
          <p:spPr bwMode="auto">
            <a:xfrm>
              <a:off x="2421373" y="3019832"/>
              <a:ext cx="1038328" cy="1018549"/>
            </a:xfrm>
            <a:custGeom>
              <a:avLst/>
              <a:gdLst>
                <a:gd name="T0" fmla="*/ 2 w 56"/>
                <a:gd name="T1" fmla="*/ 18 h 55"/>
                <a:gd name="T2" fmla="*/ 1 w 56"/>
                <a:gd name="T3" fmla="*/ 30 h 55"/>
                <a:gd name="T4" fmla="*/ 31 w 56"/>
                <a:gd name="T5" fmla="*/ 53 h 55"/>
                <a:gd name="T6" fmla="*/ 54 w 56"/>
                <a:gd name="T7" fmla="*/ 23 h 55"/>
                <a:gd name="T8" fmla="*/ 29 w 56"/>
                <a:gd name="T9" fmla="*/ 0 h 55"/>
                <a:gd name="T10" fmla="*/ 28 w 56"/>
                <a:gd name="T11" fmla="*/ 26 h 55"/>
                <a:gd name="T12" fmla="*/ 2 w 56"/>
                <a:gd name="T13" fmla="*/ 18 h 55"/>
              </a:gdLst>
              <a:ahLst/>
              <a:cxnLst>
                <a:cxn ang="0">
                  <a:pos x="T0" y="T1"/>
                </a:cxn>
                <a:cxn ang="0">
                  <a:pos x="T2" y="T3"/>
                </a:cxn>
                <a:cxn ang="0">
                  <a:pos x="T4" y="T5"/>
                </a:cxn>
                <a:cxn ang="0">
                  <a:pos x="T6" y="T7"/>
                </a:cxn>
                <a:cxn ang="0">
                  <a:pos x="T8" y="T9"/>
                </a:cxn>
                <a:cxn ang="0">
                  <a:pos x="T10" y="T11"/>
                </a:cxn>
                <a:cxn ang="0">
                  <a:pos x="T12" y="T13"/>
                </a:cxn>
              </a:cxnLst>
              <a:rect l="0" t="0" r="r" b="b"/>
              <a:pathLst>
                <a:path w="56" h="55">
                  <a:moveTo>
                    <a:pt x="2" y="18"/>
                  </a:moveTo>
                  <a:cubicBezTo>
                    <a:pt x="1" y="22"/>
                    <a:pt x="0" y="26"/>
                    <a:pt x="1" y="30"/>
                  </a:cubicBezTo>
                  <a:cubicBezTo>
                    <a:pt x="3" y="45"/>
                    <a:pt x="16" y="55"/>
                    <a:pt x="31" y="53"/>
                  </a:cubicBezTo>
                  <a:cubicBezTo>
                    <a:pt x="46" y="51"/>
                    <a:pt x="56" y="38"/>
                    <a:pt x="54" y="23"/>
                  </a:cubicBezTo>
                  <a:cubicBezTo>
                    <a:pt x="53" y="10"/>
                    <a:pt x="42" y="1"/>
                    <a:pt x="29" y="0"/>
                  </a:cubicBezTo>
                  <a:cubicBezTo>
                    <a:pt x="28" y="26"/>
                    <a:pt x="28" y="26"/>
                    <a:pt x="28" y="26"/>
                  </a:cubicBezTo>
                  <a:cubicBezTo>
                    <a:pt x="2" y="18"/>
                    <a:pt x="2" y="18"/>
                    <a:pt x="2" y="18"/>
                  </a:cubicBezTo>
                  <a:close/>
                </a:path>
              </a:pathLst>
            </a:custGeom>
            <a:solidFill>
              <a:srgbClr val="3C4D63"/>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13" name="Freeform 65"/>
            <p:cNvSpPr/>
            <p:nvPr/>
          </p:nvSpPr>
          <p:spPr bwMode="auto">
            <a:xfrm>
              <a:off x="2381821" y="2881386"/>
              <a:ext cx="484554" cy="504332"/>
            </a:xfrm>
            <a:custGeom>
              <a:avLst/>
              <a:gdLst>
                <a:gd name="T0" fmla="*/ 0 w 26"/>
                <a:gd name="T1" fmla="*/ 18 h 27"/>
                <a:gd name="T2" fmla="*/ 26 w 26"/>
                <a:gd name="T3" fmla="*/ 27 h 27"/>
                <a:gd name="T4" fmla="*/ 26 w 26"/>
                <a:gd name="T5" fmla="*/ 1 h 27"/>
                <a:gd name="T6" fmla="*/ 22 w 26"/>
                <a:gd name="T7" fmla="*/ 0 h 27"/>
                <a:gd name="T8" fmla="*/ 0 w 26"/>
                <a:gd name="T9" fmla="*/ 18 h 27"/>
              </a:gdLst>
              <a:ahLst/>
              <a:cxnLst>
                <a:cxn ang="0">
                  <a:pos x="T0" y="T1"/>
                </a:cxn>
                <a:cxn ang="0">
                  <a:pos x="T2" y="T3"/>
                </a:cxn>
                <a:cxn ang="0">
                  <a:pos x="T4" y="T5"/>
                </a:cxn>
                <a:cxn ang="0">
                  <a:pos x="T6" y="T7"/>
                </a:cxn>
                <a:cxn ang="0">
                  <a:pos x="T8" y="T9"/>
                </a:cxn>
              </a:cxnLst>
              <a:rect l="0" t="0" r="r" b="b"/>
              <a:pathLst>
                <a:path w="26" h="27">
                  <a:moveTo>
                    <a:pt x="0" y="18"/>
                  </a:moveTo>
                  <a:cubicBezTo>
                    <a:pt x="26" y="27"/>
                    <a:pt x="26" y="27"/>
                    <a:pt x="26" y="27"/>
                  </a:cubicBezTo>
                  <a:cubicBezTo>
                    <a:pt x="26" y="1"/>
                    <a:pt x="26" y="1"/>
                    <a:pt x="26" y="1"/>
                  </a:cubicBezTo>
                  <a:cubicBezTo>
                    <a:pt x="25" y="1"/>
                    <a:pt x="24" y="0"/>
                    <a:pt x="22" y="0"/>
                  </a:cubicBezTo>
                  <a:cubicBezTo>
                    <a:pt x="11" y="2"/>
                    <a:pt x="3" y="9"/>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4" name="Freeform 66"/>
            <p:cNvSpPr>
              <a:spLocks noEditPoints="1"/>
            </p:cNvSpPr>
            <p:nvPr/>
          </p:nvSpPr>
          <p:spPr bwMode="auto">
            <a:xfrm>
              <a:off x="3558585" y="3089048"/>
              <a:ext cx="702110" cy="721884"/>
            </a:xfrm>
            <a:custGeom>
              <a:avLst/>
              <a:gdLst>
                <a:gd name="T0" fmla="*/ 0 w 71"/>
                <a:gd name="T1" fmla="*/ 0 h 73"/>
                <a:gd name="T2" fmla="*/ 0 w 71"/>
                <a:gd name="T3" fmla="*/ 9 h 73"/>
                <a:gd name="T4" fmla="*/ 50 w 71"/>
                <a:gd name="T5" fmla="*/ 9 h 73"/>
                <a:gd name="T6" fmla="*/ 50 w 71"/>
                <a:gd name="T7" fmla="*/ 0 h 73"/>
                <a:gd name="T8" fmla="*/ 0 w 71"/>
                <a:gd name="T9" fmla="*/ 0 h 73"/>
                <a:gd name="T10" fmla="*/ 0 w 71"/>
                <a:gd name="T11" fmla="*/ 21 h 73"/>
                <a:gd name="T12" fmla="*/ 0 w 71"/>
                <a:gd name="T13" fmla="*/ 30 h 73"/>
                <a:gd name="T14" fmla="*/ 71 w 71"/>
                <a:gd name="T15" fmla="*/ 30 h 73"/>
                <a:gd name="T16" fmla="*/ 71 w 71"/>
                <a:gd name="T17" fmla="*/ 21 h 73"/>
                <a:gd name="T18" fmla="*/ 0 w 71"/>
                <a:gd name="T19" fmla="*/ 21 h 73"/>
                <a:gd name="T20" fmla="*/ 0 w 71"/>
                <a:gd name="T21" fmla="*/ 43 h 73"/>
                <a:gd name="T22" fmla="*/ 0 w 71"/>
                <a:gd name="T23" fmla="*/ 53 h 73"/>
                <a:gd name="T24" fmla="*/ 58 w 71"/>
                <a:gd name="T25" fmla="*/ 53 h 73"/>
                <a:gd name="T26" fmla="*/ 58 w 71"/>
                <a:gd name="T27" fmla="*/ 43 h 73"/>
                <a:gd name="T28" fmla="*/ 0 w 71"/>
                <a:gd name="T29" fmla="*/ 43 h 73"/>
                <a:gd name="T30" fmla="*/ 0 w 71"/>
                <a:gd name="T31" fmla="*/ 64 h 73"/>
                <a:gd name="T32" fmla="*/ 0 w 71"/>
                <a:gd name="T33" fmla="*/ 73 h 73"/>
                <a:gd name="T34" fmla="*/ 71 w 71"/>
                <a:gd name="T35" fmla="*/ 73 h 73"/>
                <a:gd name="T36" fmla="*/ 71 w 71"/>
                <a:gd name="T37" fmla="*/ 64 h 73"/>
                <a:gd name="T38" fmla="*/ 0 w 71"/>
                <a:gd name="T39" fmla="*/ 6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73">
                  <a:moveTo>
                    <a:pt x="0" y="0"/>
                  </a:moveTo>
                  <a:lnTo>
                    <a:pt x="0" y="9"/>
                  </a:lnTo>
                  <a:lnTo>
                    <a:pt x="50" y="9"/>
                  </a:lnTo>
                  <a:lnTo>
                    <a:pt x="50" y="0"/>
                  </a:lnTo>
                  <a:lnTo>
                    <a:pt x="0" y="0"/>
                  </a:lnTo>
                  <a:close/>
                  <a:moveTo>
                    <a:pt x="0" y="21"/>
                  </a:moveTo>
                  <a:lnTo>
                    <a:pt x="0" y="30"/>
                  </a:lnTo>
                  <a:lnTo>
                    <a:pt x="71" y="30"/>
                  </a:lnTo>
                  <a:lnTo>
                    <a:pt x="71" y="21"/>
                  </a:lnTo>
                  <a:lnTo>
                    <a:pt x="0" y="21"/>
                  </a:lnTo>
                  <a:close/>
                  <a:moveTo>
                    <a:pt x="0" y="43"/>
                  </a:moveTo>
                  <a:lnTo>
                    <a:pt x="0" y="53"/>
                  </a:lnTo>
                  <a:lnTo>
                    <a:pt x="58" y="53"/>
                  </a:lnTo>
                  <a:lnTo>
                    <a:pt x="58" y="43"/>
                  </a:lnTo>
                  <a:lnTo>
                    <a:pt x="0" y="43"/>
                  </a:lnTo>
                  <a:close/>
                  <a:moveTo>
                    <a:pt x="0" y="64"/>
                  </a:moveTo>
                  <a:lnTo>
                    <a:pt x="0" y="73"/>
                  </a:lnTo>
                  <a:lnTo>
                    <a:pt x="71" y="73"/>
                  </a:lnTo>
                  <a:lnTo>
                    <a:pt x="71" y="64"/>
                  </a:lnTo>
                  <a:lnTo>
                    <a:pt x="0"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15" name="组合 114"/>
          <p:cNvGrpSpPr/>
          <p:nvPr/>
        </p:nvGrpSpPr>
        <p:grpSpPr>
          <a:xfrm>
            <a:off x="2213994" y="2106626"/>
            <a:ext cx="4902769" cy="1010324"/>
            <a:chOff x="6041001" y="1937629"/>
            <a:chExt cx="4902769" cy="1010324"/>
          </a:xfrm>
          <a:effectLst/>
        </p:grpSpPr>
        <p:sp>
          <p:nvSpPr>
            <p:cNvPr id="116" name="MH_Text_2"/>
            <p:cNvSpPr txBox="1"/>
            <p:nvPr>
              <p:custDataLst>
                <p:tags r:id="rId2"/>
              </p:custDataLst>
            </p:nvPr>
          </p:nvSpPr>
          <p:spPr>
            <a:xfrm>
              <a:off x="6041001" y="2396869"/>
              <a:ext cx="4902769" cy="551084"/>
            </a:xfrm>
            <a:prstGeom prst="rect">
              <a:avLst/>
            </a:prstGeom>
            <a:noFill/>
            <a:effectLst/>
          </p:spPr>
          <p:txBody>
            <a:bodyPr lIns="0" tIns="0" rIns="0" bIns="0">
              <a:normAutofit/>
            </a:bodyPr>
            <a:lstStyle>
              <a:defPPr>
                <a:defRPr lang="zh-CN">
                  <a:effectLst/>
                </a:defRPr>
              </a:defPPr>
              <a:lvl1pPr>
                <a:lnSpc>
                  <a:spcPct val="130000"/>
                </a:lnSpc>
                <a:defRPr sz="1200">
                  <a:effectLst/>
                </a:defRPr>
              </a:lvl1pPr>
            </a:lstStyle>
            <a:p>
              <a:pPr>
                <a:lnSpc>
                  <a:spcPct val="120000"/>
                </a:lnSpc>
              </a:pPr>
              <a:r>
                <a:rPr lang="zh-CN" altLang="en-US" sz="1400" dirty="0">
                  <a:solidFill>
                    <a:schemeClr val="tx1">
                      <a:lumMod val="75000"/>
                      <a:lumOff val="25000"/>
                    </a:schemeClr>
                  </a:solidFill>
                  <a:effectLst/>
                  <a:cs typeface="+mn-ea"/>
                  <a:sym typeface="+mn-lt"/>
                </a:rPr>
                <a:t>餐饮、住宿、交通等旅游相关行业投放传统广告的成本过高，费时费力费钱；自媒体软广告成本低，宣传效果好。</a:t>
              </a:r>
              <a:endParaRPr lang="zh-CN" altLang="en-US" sz="1400" dirty="0">
                <a:solidFill>
                  <a:schemeClr val="tx1">
                    <a:lumMod val="75000"/>
                    <a:lumOff val="25000"/>
                  </a:schemeClr>
                </a:solidFill>
                <a:effectLst/>
                <a:cs typeface="+mn-ea"/>
                <a:sym typeface="+mn-lt"/>
              </a:endParaRPr>
            </a:p>
          </p:txBody>
        </p:sp>
        <p:sp>
          <p:nvSpPr>
            <p:cNvPr id="117" name="MH_SubTitle_2"/>
            <p:cNvSpPr txBox="1"/>
            <p:nvPr>
              <p:custDataLst>
                <p:tags r:id="rId3"/>
              </p:custDataLst>
            </p:nvPr>
          </p:nvSpPr>
          <p:spPr>
            <a:xfrm>
              <a:off x="6041002" y="1937629"/>
              <a:ext cx="3205162" cy="454025"/>
            </a:xfrm>
            <a:prstGeom prst="rect">
              <a:avLst/>
            </a:prstGeom>
            <a:noFill/>
            <a:effectLst/>
          </p:spPr>
          <p:txBody>
            <a:bodyPr lIns="0" tIns="0" rIns="0" bIns="0" anchor="ctr">
              <a:normAutofit fontScale="92500"/>
            </a:bodyPr>
            <a:lstStyle>
              <a:defPPr>
                <a:defRPr lang="zh-CN">
                  <a:effectLst/>
                </a:defRPr>
              </a:defPPr>
              <a:lvl1pPr>
                <a:lnSpc>
                  <a:spcPct val="130000"/>
                </a:lnSpc>
                <a:defRPr sz="1200">
                  <a:effectLst/>
                </a:defRPr>
              </a:lvl1pPr>
            </a:lstStyle>
            <a:p>
              <a:r>
                <a:rPr lang="zh-CN" altLang="en-US" sz="2000" b="1" dirty="0">
                  <a:solidFill>
                    <a:schemeClr val="tx1">
                      <a:lumMod val="75000"/>
                      <a:lumOff val="25000"/>
                    </a:schemeClr>
                  </a:solidFill>
                  <a:effectLst/>
                  <a:cs typeface="+mn-ea"/>
                  <a:sym typeface="+mn-lt"/>
                </a:rPr>
                <a:t>旅游附加产品的推广成本过高</a:t>
              </a:r>
              <a:endParaRPr lang="zh-CN" altLang="en-US" sz="2000" b="1" dirty="0">
                <a:solidFill>
                  <a:schemeClr val="tx1">
                    <a:lumMod val="75000"/>
                    <a:lumOff val="25000"/>
                  </a:schemeClr>
                </a:solidFill>
                <a:effectLst/>
                <a:cs typeface="+mn-ea"/>
                <a:sym typeface="+mn-lt"/>
              </a:endParaRPr>
            </a:p>
          </p:txBody>
        </p:sp>
      </p:grpSp>
      <p:grpSp>
        <p:nvGrpSpPr>
          <p:cNvPr id="118" name="组合 117"/>
          <p:cNvGrpSpPr/>
          <p:nvPr/>
        </p:nvGrpSpPr>
        <p:grpSpPr>
          <a:xfrm>
            <a:off x="2213994" y="3180997"/>
            <a:ext cx="4902769" cy="1009728"/>
            <a:chOff x="6041001" y="1938225"/>
            <a:chExt cx="4902769" cy="1009728"/>
          </a:xfrm>
          <a:effectLst/>
        </p:grpSpPr>
        <p:sp>
          <p:nvSpPr>
            <p:cNvPr id="119" name="MH_Text_2"/>
            <p:cNvSpPr txBox="1"/>
            <p:nvPr>
              <p:custDataLst>
                <p:tags r:id="rId4"/>
              </p:custDataLst>
            </p:nvPr>
          </p:nvSpPr>
          <p:spPr>
            <a:xfrm>
              <a:off x="6041001" y="2396869"/>
              <a:ext cx="4902769" cy="551084"/>
            </a:xfrm>
            <a:prstGeom prst="rect">
              <a:avLst/>
            </a:prstGeom>
            <a:noFill/>
            <a:effectLst/>
          </p:spPr>
          <p:txBody>
            <a:bodyPr lIns="0" tIns="0" rIns="0" bIns="0">
              <a:normAutofit fontScale="92500"/>
            </a:bodyPr>
            <a:lstStyle>
              <a:defPPr>
                <a:defRPr lang="zh-CN">
                  <a:effectLst/>
                </a:defRPr>
              </a:defPPr>
              <a:lvl1pPr>
                <a:lnSpc>
                  <a:spcPct val="130000"/>
                </a:lnSpc>
                <a:defRPr sz="1200">
                  <a:effectLst/>
                </a:defRPr>
              </a:lvl1pPr>
            </a:lstStyle>
            <a:p>
              <a:pPr>
                <a:lnSpc>
                  <a:spcPct val="120000"/>
                </a:lnSpc>
              </a:pPr>
              <a:r>
                <a:rPr lang="zh-CN" altLang="en-US" sz="1400">
                  <a:solidFill>
                    <a:schemeClr val="tx1">
                      <a:lumMod val="75000"/>
                      <a:lumOff val="25000"/>
                    </a:schemeClr>
                  </a:solidFill>
                  <a:effectLst/>
                  <a:cs typeface="+mn-ea"/>
                  <a:sym typeface="+mn-lt"/>
                </a:rPr>
                <a:t>旅游业发展可以带动就业、提高当地人民经济收入和生活水平、</a:t>
              </a:r>
              <a:endParaRPr lang="zh-CN" altLang="en-US" sz="1400">
                <a:solidFill>
                  <a:schemeClr val="tx1">
                    <a:lumMod val="75000"/>
                    <a:lumOff val="25000"/>
                  </a:schemeClr>
                </a:solidFill>
                <a:effectLst/>
                <a:cs typeface="+mn-ea"/>
                <a:sym typeface="+mn-lt"/>
              </a:endParaRPr>
            </a:p>
            <a:p>
              <a:pPr>
                <a:lnSpc>
                  <a:spcPct val="120000"/>
                </a:lnSpc>
              </a:pPr>
              <a:r>
                <a:rPr lang="zh-CN" altLang="en-US" sz="1400">
                  <a:solidFill>
                    <a:schemeClr val="tx1">
                      <a:lumMod val="75000"/>
                      <a:lumOff val="25000"/>
                    </a:schemeClr>
                  </a:solidFill>
                  <a:effectLst/>
                  <a:cs typeface="+mn-ea"/>
                  <a:sym typeface="+mn-lt"/>
                </a:rPr>
                <a:t>贡献财政税收。</a:t>
              </a:r>
              <a:endParaRPr lang="en-US" altLang="zh-CN" sz="1400">
                <a:solidFill>
                  <a:schemeClr val="tx1">
                    <a:lumMod val="75000"/>
                    <a:lumOff val="25000"/>
                  </a:schemeClr>
                </a:solidFill>
                <a:effectLst/>
                <a:cs typeface="+mn-ea"/>
                <a:sym typeface="+mn-lt"/>
              </a:endParaRPr>
            </a:p>
          </p:txBody>
        </p:sp>
        <p:sp>
          <p:nvSpPr>
            <p:cNvPr id="120" name="MH_SubTitle_2"/>
            <p:cNvSpPr txBox="1"/>
            <p:nvPr>
              <p:custDataLst>
                <p:tags r:id="rId5"/>
              </p:custDataLst>
            </p:nvPr>
          </p:nvSpPr>
          <p:spPr>
            <a:xfrm>
              <a:off x="6041001" y="1938225"/>
              <a:ext cx="4175604" cy="380680"/>
            </a:xfrm>
            <a:prstGeom prst="rect">
              <a:avLst/>
            </a:prstGeom>
            <a:noFill/>
            <a:effectLst/>
          </p:spPr>
          <p:txBody>
            <a:bodyPr lIns="0" tIns="0" rIns="0" bIns="0" anchor="ctr">
              <a:normAutofit fontScale="92500"/>
            </a:bodyPr>
            <a:lstStyle>
              <a:defPPr>
                <a:defRPr lang="zh-CN">
                  <a:effectLst/>
                </a:defRPr>
              </a:defPPr>
              <a:lvl1pPr>
                <a:lnSpc>
                  <a:spcPct val="130000"/>
                </a:lnSpc>
                <a:defRPr sz="1200">
                  <a:effectLst/>
                </a:defRPr>
              </a:lvl1pPr>
            </a:lstStyle>
            <a:p>
              <a:r>
                <a:rPr lang="zh-CN" altLang="en-US" sz="2000" b="1">
                  <a:solidFill>
                    <a:schemeClr val="tx1">
                      <a:lumMod val="75000"/>
                      <a:lumOff val="25000"/>
                    </a:schemeClr>
                  </a:solidFill>
                  <a:effectLst/>
                  <a:cs typeface="+mn-ea"/>
                  <a:sym typeface="+mn-lt"/>
                </a:rPr>
                <a:t>旅游资源宣传推广，带动当地经济发展</a:t>
              </a:r>
              <a:endParaRPr lang="zh-CN" altLang="en-US" sz="2000" b="1">
                <a:solidFill>
                  <a:schemeClr val="tx1">
                    <a:lumMod val="75000"/>
                    <a:lumOff val="25000"/>
                  </a:schemeClr>
                </a:solidFill>
                <a:effectLst/>
                <a:cs typeface="+mn-ea"/>
                <a:sym typeface="+mn-lt"/>
              </a:endParaRPr>
            </a:p>
          </p:txBody>
        </p:sp>
      </p:grpSp>
      <p:grpSp>
        <p:nvGrpSpPr>
          <p:cNvPr id="121" name="组合 120"/>
          <p:cNvGrpSpPr/>
          <p:nvPr/>
        </p:nvGrpSpPr>
        <p:grpSpPr>
          <a:xfrm>
            <a:off x="2213994" y="4268690"/>
            <a:ext cx="4902769" cy="995810"/>
            <a:chOff x="6041001" y="1952143"/>
            <a:chExt cx="4902769" cy="995810"/>
          </a:xfrm>
          <a:effectLst/>
        </p:grpSpPr>
        <p:sp>
          <p:nvSpPr>
            <p:cNvPr id="122" name="MH_Text_2"/>
            <p:cNvSpPr txBox="1"/>
            <p:nvPr>
              <p:custDataLst>
                <p:tags r:id="rId6"/>
              </p:custDataLst>
            </p:nvPr>
          </p:nvSpPr>
          <p:spPr>
            <a:xfrm>
              <a:off x="6041001" y="2396869"/>
              <a:ext cx="4902769" cy="551084"/>
            </a:xfrm>
            <a:prstGeom prst="rect">
              <a:avLst/>
            </a:prstGeom>
            <a:noFill/>
            <a:effectLst/>
          </p:spPr>
          <p:txBody>
            <a:bodyPr lIns="0" tIns="0" rIns="0" bIns="0">
              <a:normAutofit fontScale="92500"/>
            </a:bodyPr>
            <a:lstStyle>
              <a:defPPr>
                <a:defRPr lang="zh-CN">
                  <a:effectLst/>
                </a:defRPr>
              </a:defPPr>
              <a:lvl1pPr>
                <a:lnSpc>
                  <a:spcPct val="130000"/>
                </a:lnSpc>
                <a:defRPr sz="1200">
                  <a:effectLst/>
                </a:defRPr>
              </a:lvl1pPr>
            </a:lstStyle>
            <a:p>
              <a:pPr>
                <a:lnSpc>
                  <a:spcPct val="120000"/>
                </a:lnSpc>
              </a:pPr>
              <a:r>
                <a:rPr lang="zh-CN" altLang="en-US" sz="1400" dirty="0">
                  <a:solidFill>
                    <a:schemeClr val="tx1">
                      <a:lumMod val="75000"/>
                      <a:lumOff val="25000"/>
                    </a:schemeClr>
                  </a:solidFill>
                  <a:effectLst/>
                  <a:cs typeface="+mn-ea"/>
                  <a:sym typeface="+mn-lt"/>
                </a:rPr>
                <a:t>作为资深旅行达人，麦子用眼睛和心去发现美，团队则利用专业知识将旅途中的见闻和经验整理成攻略，分享给需要的人群。</a:t>
              </a:r>
              <a:endParaRPr lang="zh-CN" altLang="en-US" sz="1400" dirty="0">
                <a:solidFill>
                  <a:schemeClr val="tx1">
                    <a:lumMod val="75000"/>
                    <a:lumOff val="25000"/>
                  </a:schemeClr>
                </a:solidFill>
                <a:effectLst/>
                <a:cs typeface="+mn-ea"/>
                <a:sym typeface="+mn-lt"/>
              </a:endParaRPr>
            </a:p>
          </p:txBody>
        </p:sp>
        <p:sp>
          <p:nvSpPr>
            <p:cNvPr id="123" name="MH_SubTitle_2"/>
            <p:cNvSpPr txBox="1"/>
            <p:nvPr>
              <p:custDataLst>
                <p:tags r:id="rId7"/>
              </p:custDataLst>
            </p:nvPr>
          </p:nvSpPr>
          <p:spPr>
            <a:xfrm>
              <a:off x="6041002" y="1952143"/>
              <a:ext cx="3927408" cy="454025"/>
            </a:xfrm>
            <a:prstGeom prst="rect">
              <a:avLst/>
            </a:prstGeom>
            <a:noFill/>
            <a:effectLst/>
          </p:spPr>
          <p:txBody>
            <a:bodyPr lIns="0" tIns="0" rIns="0" bIns="0" anchor="ctr">
              <a:normAutofit fontScale="85000" lnSpcReduction="10000"/>
            </a:bodyPr>
            <a:lstStyle>
              <a:defPPr>
                <a:defRPr lang="zh-CN">
                  <a:effectLst/>
                </a:defRPr>
              </a:defPPr>
              <a:lvl1pPr>
                <a:lnSpc>
                  <a:spcPct val="130000"/>
                </a:lnSpc>
                <a:defRPr sz="1200">
                  <a:effectLst/>
                </a:defRPr>
              </a:lvl1pPr>
            </a:lstStyle>
            <a:p>
              <a:r>
                <a:rPr lang="zh-CN" altLang="en-US" sz="2000" b="1">
                  <a:solidFill>
                    <a:schemeClr val="tx1">
                      <a:lumMod val="75000"/>
                      <a:lumOff val="25000"/>
                    </a:schemeClr>
                  </a:solidFill>
                  <a:effectLst/>
                  <a:cs typeface="+mn-ea"/>
                  <a:sym typeface="+mn-lt"/>
                </a:rPr>
                <a:t>网络信息铺天盖地，获取专业旅行资讯难</a:t>
              </a:r>
              <a:endParaRPr lang="zh-CN" altLang="en-US" sz="2000" b="1">
                <a:solidFill>
                  <a:schemeClr val="tx1">
                    <a:lumMod val="75000"/>
                    <a:lumOff val="25000"/>
                  </a:schemeClr>
                </a:solidFill>
                <a:effectLst/>
                <a:cs typeface="+mn-ea"/>
                <a:sym typeface="+mn-lt"/>
              </a:endParaRPr>
            </a:p>
          </p:txBody>
        </p:sp>
      </p:grpSp>
      <p:grpSp>
        <p:nvGrpSpPr>
          <p:cNvPr id="124" name="组合 123"/>
          <p:cNvGrpSpPr/>
          <p:nvPr/>
        </p:nvGrpSpPr>
        <p:grpSpPr>
          <a:xfrm>
            <a:off x="2213994" y="5356980"/>
            <a:ext cx="4902769" cy="981296"/>
            <a:chOff x="6041001" y="1966657"/>
            <a:chExt cx="4902769" cy="981296"/>
          </a:xfrm>
          <a:effectLst/>
        </p:grpSpPr>
        <p:sp>
          <p:nvSpPr>
            <p:cNvPr id="125" name="MH_Text_2"/>
            <p:cNvSpPr txBox="1"/>
            <p:nvPr>
              <p:custDataLst>
                <p:tags r:id="rId8"/>
              </p:custDataLst>
            </p:nvPr>
          </p:nvSpPr>
          <p:spPr>
            <a:xfrm>
              <a:off x="6041001" y="2396869"/>
              <a:ext cx="4902769" cy="551084"/>
            </a:xfrm>
            <a:prstGeom prst="rect">
              <a:avLst/>
            </a:prstGeom>
            <a:noFill/>
            <a:effectLst/>
          </p:spPr>
          <p:txBody>
            <a:bodyPr lIns="0" tIns="0" rIns="0" bIns="0">
              <a:normAutofit fontScale="85000" lnSpcReduction="10000"/>
            </a:bodyPr>
            <a:lstStyle>
              <a:defPPr>
                <a:defRPr lang="zh-CN">
                  <a:effectLst/>
                </a:defRPr>
              </a:defPPr>
              <a:lvl1pPr>
                <a:lnSpc>
                  <a:spcPct val="130000"/>
                </a:lnSpc>
                <a:defRPr sz="1200">
                  <a:effectLst/>
                </a:defRPr>
              </a:lvl1pPr>
            </a:lstStyle>
            <a:p>
              <a:pPr>
                <a:lnSpc>
                  <a:spcPct val="120000"/>
                </a:lnSpc>
              </a:pPr>
              <a:r>
                <a:rPr lang="zh-CN" altLang="en-US" sz="1400">
                  <a:solidFill>
                    <a:schemeClr val="tx1">
                      <a:lumMod val="75000"/>
                      <a:lumOff val="25000"/>
                    </a:schemeClr>
                  </a:solidFill>
                  <a:effectLst/>
                  <a:cs typeface="+mn-ea"/>
                  <a:sym typeface="+mn-lt"/>
                </a:rPr>
                <a:t>很多手工艺人都有后继无人的担忧，一是手工技艺的曝光度不够，二是手工品商业变现能力差，年轻人迫于生存压力难以静下心学习和传承。</a:t>
              </a:r>
              <a:endParaRPr lang="zh-CN" altLang="en-US" sz="1400">
                <a:solidFill>
                  <a:schemeClr val="tx1">
                    <a:lumMod val="75000"/>
                    <a:lumOff val="25000"/>
                  </a:schemeClr>
                </a:solidFill>
                <a:effectLst/>
                <a:cs typeface="+mn-ea"/>
                <a:sym typeface="+mn-lt"/>
              </a:endParaRPr>
            </a:p>
          </p:txBody>
        </p:sp>
        <p:sp>
          <p:nvSpPr>
            <p:cNvPr id="126" name="MH_SubTitle_2"/>
            <p:cNvSpPr txBox="1"/>
            <p:nvPr>
              <p:custDataLst>
                <p:tags r:id="rId9"/>
              </p:custDataLst>
            </p:nvPr>
          </p:nvSpPr>
          <p:spPr>
            <a:xfrm>
              <a:off x="6041001" y="1966657"/>
              <a:ext cx="3927409" cy="454025"/>
            </a:xfrm>
            <a:prstGeom prst="rect">
              <a:avLst/>
            </a:prstGeom>
            <a:noFill/>
            <a:effectLst/>
          </p:spPr>
          <p:txBody>
            <a:bodyPr lIns="0" tIns="0" rIns="0" bIns="0" anchor="ctr">
              <a:normAutofit fontScale="85000" lnSpcReduction="10000"/>
            </a:bodyPr>
            <a:lstStyle>
              <a:defPPr>
                <a:defRPr lang="zh-CN">
                  <a:effectLst/>
                </a:defRPr>
              </a:defPPr>
              <a:lvl1pPr>
                <a:lnSpc>
                  <a:spcPct val="130000"/>
                </a:lnSpc>
                <a:defRPr sz="1200">
                  <a:effectLst/>
                </a:defRPr>
              </a:lvl1pPr>
            </a:lstStyle>
            <a:p>
              <a:r>
                <a:rPr lang="zh-CN" altLang="en-US" sz="2000" b="1">
                  <a:solidFill>
                    <a:schemeClr val="tx1">
                      <a:lumMod val="75000"/>
                      <a:lumOff val="25000"/>
                    </a:schemeClr>
                  </a:solidFill>
                  <a:effectLst/>
                  <a:cs typeface="+mn-ea"/>
                  <a:sym typeface="+mn-lt"/>
                </a:rPr>
                <a:t>帮助非遗类技艺的传承和手工品的销售</a:t>
              </a:r>
              <a:endParaRPr lang="zh-CN" altLang="en-US" sz="2000" b="1">
                <a:solidFill>
                  <a:schemeClr val="tx1">
                    <a:lumMod val="75000"/>
                    <a:lumOff val="25000"/>
                  </a:schemeClr>
                </a:solidFill>
                <a:effectLst/>
                <a:cs typeface="+mn-ea"/>
                <a:sym typeface="+mn-lt"/>
              </a:endParaRPr>
            </a:p>
          </p:txBody>
        </p:sp>
      </p:grpSp>
      <p:grpSp>
        <p:nvGrpSpPr>
          <p:cNvPr id="127" name="组合 126"/>
          <p:cNvGrpSpPr/>
          <p:nvPr/>
        </p:nvGrpSpPr>
        <p:grpSpPr>
          <a:xfrm>
            <a:off x="1445904" y="2292492"/>
            <a:ext cx="487216" cy="461666"/>
            <a:chOff x="282847" y="3205"/>
            <a:chExt cx="999853" cy="947419"/>
          </a:xfrm>
        </p:grpSpPr>
        <p:sp>
          <p:nvSpPr>
            <p:cNvPr id="128" name="矩形 127"/>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29" name="矩形 128"/>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30" name="组合 129"/>
            <p:cNvGrpSpPr/>
            <p:nvPr/>
          </p:nvGrpSpPr>
          <p:grpSpPr>
            <a:xfrm>
              <a:off x="546849" y="253163"/>
              <a:ext cx="471847" cy="471847"/>
              <a:chOff x="546849" y="253163"/>
              <a:chExt cx="471847" cy="471847"/>
            </a:xfrm>
          </p:grpSpPr>
          <p:sp>
            <p:nvSpPr>
              <p:cNvPr id="131"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32" name="组合 131"/>
              <p:cNvGrpSpPr/>
              <p:nvPr/>
            </p:nvGrpSpPr>
            <p:grpSpPr>
              <a:xfrm>
                <a:off x="649475" y="376135"/>
                <a:ext cx="266595" cy="225904"/>
                <a:chOff x="5552622" y="2014381"/>
                <a:chExt cx="325770" cy="276046"/>
              </a:xfrm>
              <a:solidFill>
                <a:schemeClr val="bg1"/>
              </a:solidFill>
            </p:grpSpPr>
            <p:grpSp>
              <p:nvGrpSpPr>
                <p:cNvPr id="133" name="组合 132"/>
                <p:cNvGrpSpPr/>
                <p:nvPr/>
              </p:nvGrpSpPr>
              <p:grpSpPr>
                <a:xfrm>
                  <a:off x="5552622" y="2014381"/>
                  <a:ext cx="325770" cy="54000"/>
                  <a:chOff x="5545930" y="2014381"/>
                  <a:chExt cx="325770" cy="54000"/>
                </a:xfrm>
                <a:grpFill/>
              </p:grpSpPr>
              <p:sp>
                <p:nvSpPr>
                  <p:cNvPr id="140" name="椭圆 13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41" name="矩形 14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34" name="组合 133"/>
                <p:cNvGrpSpPr/>
                <p:nvPr/>
              </p:nvGrpSpPr>
              <p:grpSpPr>
                <a:xfrm>
                  <a:off x="5552622" y="2125404"/>
                  <a:ext cx="325770" cy="54000"/>
                  <a:chOff x="5545930" y="2014381"/>
                  <a:chExt cx="325770" cy="54000"/>
                </a:xfrm>
                <a:grpFill/>
              </p:grpSpPr>
              <p:sp>
                <p:nvSpPr>
                  <p:cNvPr id="138" name="椭圆 137"/>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9" name="矩形 138"/>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35" name="组合 134"/>
                <p:cNvGrpSpPr/>
                <p:nvPr/>
              </p:nvGrpSpPr>
              <p:grpSpPr>
                <a:xfrm>
                  <a:off x="5552622" y="2236427"/>
                  <a:ext cx="325770" cy="54000"/>
                  <a:chOff x="5545930" y="2014381"/>
                  <a:chExt cx="325770" cy="54000"/>
                </a:xfrm>
                <a:grpFill/>
              </p:grpSpPr>
              <p:sp>
                <p:nvSpPr>
                  <p:cNvPr id="136" name="椭圆 135"/>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7" name="矩形 136"/>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142" name="组合 141"/>
          <p:cNvGrpSpPr/>
          <p:nvPr/>
        </p:nvGrpSpPr>
        <p:grpSpPr>
          <a:xfrm>
            <a:off x="1445904" y="3278128"/>
            <a:ext cx="487216" cy="461666"/>
            <a:chOff x="282847" y="3205"/>
            <a:chExt cx="999853" cy="947419"/>
          </a:xfrm>
        </p:grpSpPr>
        <p:sp>
          <p:nvSpPr>
            <p:cNvPr id="143" name="矩形 142"/>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44" name="矩形 143"/>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5" name="组合 144"/>
            <p:cNvGrpSpPr/>
            <p:nvPr/>
          </p:nvGrpSpPr>
          <p:grpSpPr>
            <a:xfrm>
              <a:off x="546849" y="253163"/>
              <a:ext cx="471847" cy="471847"/>
              <a:chOff x="546849" y="253163"/>
              <a:chExt cx="471847" cy="471847"/>
            </a:xfrm>
          </p:grpSpPr>
          <p:sp>
            <p:nvSpPr>
              <p:cNvPr id="146"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7" name="组合 146"/>
              <p:cNvGrpSpPr/>
              <p:nvPr/>
            </p:nvGrpSpPr>
            <p:grpSpPr>
              <a:xfrm>
                <a:off x="649475" y="376135"/>
                <a:ext cx="266595" cy="225904"/>
                <a:chOff x="5552622" y="2014381"/>
                <a:chExt cx="325770" cy="276046"/>
              </a:xfrm>
              <a:solidFill>
                <a:schemeClr val="bg1"/>
              </a:solidFill>
            </p:grpSpPr>
            <p:grpSp>
              <p:nvGrpSpPr>
                <p:cNvPr id="148" name="组合 147"/>
                <p:cNvGrpSpPr/>
                <p:nvPr/>
              </p:nvGrpSpPr>
              <p:grpSpPr>
                <a:xfrm>
                  <a:off x="5552622" y="2014381"/>
                  <a:ext cx="325770" cy="54000"/>
                  <a:chOff x="5545930" y="2014381"/>
                  <a:chExt cx="325770" cy="54000"/>
                </a:xfrm>
                <a:grpFill/>
              </p:grpSpPr>
              <p:sp>
                <p:nvSpPr>
                  <p:cNvPr id="155" name="椭圆 154"/>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6" name="矩形 155"/>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49" name="组合 148"/>
                <p:cNvGrpSpPr/>
                <p:nvPr/>
              </p:nvGrpSpPr>
              <p:grpSpPr>
                <a:xfrm>
                  <a:off x="5552622" y="2125404"/>
                  <a:ext cx="325770" cy="54000"/>
                  <a:chOff x="5545930" y="2014381"/>
                  <a:chExt cx="325770" cy="54000"/>
                </a:xfrm>
                <a:grpFill/>
              </p:grpSpPr>
              <p:sp>
                <p:nvSpPr>
                  <p:cNvPr id="153" name="椭圆 152"/>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4" name="矩形 153"/>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50" name="组合 149"/>
                <p:cNvGrpSpPr/>
                <p:nvPr/>
              </p:nvGrpSpPr>
              <p:grpSpPr>
                <a:xfrm>
                  <a:off x="5552622" y="2236427"/>
                  <a:ext cx="325770" cy="54000"/>
                  <a:chOff x="5545930" y="2014381"/>
                  <a:chExt cx="325770" cy="54000"/>
                </a:xfrm>
                <a:grpFill/>
              </p:grpSpPr>
              <p:sp>
                <p:nvSpPr>
                  <p:cNvPr id="151" name="椭圆 150"/>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2" name="矩形 151"/>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157" name="组合 156"/>
          <p:cNvGrpSpPr/>
          <p:nvPr/>
        </p:nvGrpSpPr>
        <p:grpSpPr>
          <a:xfrm>
            <a:off x="1450778" y="4432161"/>
            <a:ext cx="487216" cy="461666"/>
            <a:chOff x="282847" y="3205"/>
            <a:chExt cx="999853" cy="947419"/>
          </a:xfrm>
        </p:grpSpPr>
        <p:sp>
          <p:nvSpPr>
            <p:cNvPr id="158" name="矩形 157"/>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9" name="矩形 158"/>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0" name="组合 159"/>
            <p:cNvGrpSpPr/>
            <p:nvPr/>
          </p:nvGrpSpPr>
          <p:grpSpPr>
            <a:xfrm>
              <a:off x="546849" y="253163"/>
              <a:ext cx="471847" cy="471847"/>
              <a:chOff x="546849" y="253163"/>
              <a:chExt cx="471847" cy="471847"/>
            </a:xfrm>
          </p:grpSpPr>
          <p:sp>
            <p:nvSpPr>
              <p:cNvPr id="161"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2" name="组合 161"/>
              <p:cNvGrpSpPr/>
              <p:nvPr/>
            </p:nvGrpSpPr>
            <p:grpSpPr>
              <a:xfrm>
                <a:off x="649475" y="376135"/>
                <a:ext cx="266595" cy="225904"/>
                <a:chOff x="5552622" y="2014381"/>
                <a:chExt cx="325770" cy="276046"/>
              </a:xfrm>
              <a:solidFill>
                <a:schemeClr val="bg1"/>
              </a:solidFill>
            </p:grpSpPr>
            <p:grpSp>
              <p:nvGrpSpPr>
                <p:cNvPr id="163" name="组合 162"/>
                <p:cNvGrpSpPr/>
                <p:nvPr/>
              </p:nvGrpSpPr>
              <p:grpSpPr>
                <a:xfrm>
                  <a:off x="5552622" y="2014381"/>
                  <a:ext cx="325770" cy="54000"/>
                  <a:chOff x="5545930" y="2014381"/>
                  <a:chExt cx="325770" cy="54000"/>
                </a:xfrm>
                <a:grpFill/>
              </p:grpSpPr>
              <p:sp>
                <p:nvSpPr>
                  <p:cNvPr id="170" name="椭圆 16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71" name="矩形 17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64" name="组合 163"/>
                <p:cNvGrpSpPr/>
                <p:nvPr/>
              </p:nvGrpSpPr>
              <p:grpSpPr>
                <a:xfrm>
                  <a:off x="5552622" y="2125404"/>
                  <a:ext cx="325770" cy="54000"/>
                  <a:chOff x="5545930" y="2014381"/>
                  <a:chExt cx="325770" cy="54000"/>
                </a:xfrm>
                <a:grpFill/>
              </p:grpSpPr>
              <p:sp>
                <p:nvSpPr>
                  <p:cNvPr id="168" name="椭圆 167"/>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69" name="矩形 168"/>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65" name="组合 164"/>
                <p:cNvGrpSpPr/>
                <p:nvPr/>
              </p:nvGrpSpPr>
              <p:grpSpPr>
                <a:xfrm>
                  <a:off x="5552622" y="2236427"/>
                  <a:ext cx="325770" cy="54000"/>
                  <a:chOff x="5545930" y="2014381"/>
                  <a:chExt cx="325770" cy="54000"/>
                </a:xfrm>
                <a:grpFill/>
              </p:grpSpPr>
              <p:sp>
                <p:nvSpPr>
                  <p:cNvPr id="166" name="椭圆 165"/>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67" name="矩形 166"/>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172" name="组合 171"/>
          <p:cNvGrpSpPr/>
          <p:nvPr/>
        </p:nvGrpSpPr>
        <p:grpSpPr>
          <a:xfrm>
            <a:off x="1450778" y="5417797"/>
            <a:ext cx="487216" cy="461666"/>
            <a:chOff x="282847" y="3205"/>
            <a:chExt cx="999853" cy="947419"/>
          </a:xfrm>
        </p:grpSpPr>
        <p:sp>
          <p:nvSpPr>
            <p:cNvPr id="173" name="矩形 172"/>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74" name="矩形 173"/>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75" name="组合 174"/>
            <p:cNvGrpSpPr/>
            <p:nvPr/>
          </p:nvGrpSpPr>
          <p:grpSpPr>
            <a:xfrm>
              <a:off x="546849" y="253163"/>
              <a:ext cx="471847" cy="471847"/>
              <a:chOff x="546849" y="253163"/>
              <a:chExt cx="471847" cy="471847"/>
            </a:xfrm>
          </p:grpSpPr>
          <p:sp>
            <p:nvSpPr>
              <p:cNvPr id="176"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77" name="组合 176"/>
              <p:cNvGrpSpPr/>
              <p:nvPr/>
            </p:nvGrpSpPr>
            <p:grpSpPr>
              <a:xfrm>
                <a:off x="649475" y="376135"/>
                <a:ext cx="266595" cy="225904"/>
                <a:chOff x="5552622" y="2014381"/>
                <a:chExt cx="325770" cy="276046"/>
              </a:xfrm>
              <a:solidFill>
                <a:schemeClr val="bg1"/>
              </a:solidFill>
            </p:grpSpPr>
            <p:grpSp>
              <p:nvGrpSpPr>
                <p:cNvPr id="178" name="组合 177"/>
                <p:cNvGrpSpPr/>
                <p:nvPr/>
              </p:nvGrpSpPr>
              <p:grpSpPr>
                <a:xfrm>
                  <a:off x="5552622" y="2014381"/>
                  <a:ext cx="325770" cy="54000"/>
                  <a:chOff x="5545930" y="2014381"/>
                  <a:chExt cx="325770" cy="54000"/>
                </a:xfrm>
                <a:grpFill/>
              </p:grpSpPr>
              <p:sp>
                <p:nvSpPr>
                  <p:cNvPr id="185" name="椭圆 184"/>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86" name="矩形 185"/>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79" name="组合 178"/>
                <p:cNvGrpSpPr/>
                <p:nvPr/>
              </p:nvGrpSpPr>
              <p:grpSpPr>
                <a:xfrm>
                  <a:off x="5552622" y="2125404"/>
                  <a:ext cx="325770" cy="54000"/>
                  <a:chOff x="5545930" y="2014381"/>
                  <a:chExt cx="325770" cy="54000"/>
                </a:xfrm>
                <a:grpFill/>
              </p:grpSpPr>
              <p:sp>
                <p:nvSpPr>
                  <p:cNvPr id="183" name="椭圆 182"/>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84" name="矩形 183"/>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0" name="组合 179"/>
                <p:cNvGrpSpPr/>
                <p:nvPr/>
              </p:nvGrpSpPr>
              <p:grpSpPr>
                <a:xfrm>
                  <a:off x="5552622" y="2236427"/>
                  <a:ext cx="325770" cy="54000"/>
                  <a:chOff x="5545930" y="2014381"/>
                  <a:chExt cx="325770" cy="54000"/>
                </a:xfrm>
                <a:grpFill/>
              </p:grpSpPr>
              <p:sp>
                <p:nvSpPr>
                  <p:cNvPr id="181" name="椭圆 180"/>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82" name="矩形 181"/>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600"/>
                            </p:stCondLst>
                            <p:childTnLst>
                              <p:par>
                                <p:cTn id="16" presetID="2" presetClass="entr" presetSubtype="8" decel="100000" fill="hold" nodeType="afterEffect">
                                  <p:stCondLst>
                                    <p:cond delay="0"/>
                                  </p:stCondLst>
                                  <p:childTnLst>
                                    <p:set>
                                      <p:cBhvr>
                                        <p:cTn id="17" dur="1" fill="hold">
                                          <p:stCondLst>
                                            <p:cond delay="0"/>
                                          </p:stCondLst>
                                        </p:cTn>
                                        <p:tgtEl>
                                          <p:spTgt spid="127"/>
                                        </p:tgtEl>
                                        <p:attrNameLst>
                                          <p:attrName>style.visibility</p:attrName>
                                        </p:attrNameLst>
                                      </p:cBhvr>
                                      <p:to>
                                        <p:strVal val="visible"/>
                                      </p:to>
                                    </p:set>
                                    <p:anim calcmode="lin" valueType="num">
                                      <p:cBhvr additive="base">
                                        <p:cTn id="18" dur="500" fill="hold"/>
                                        <p:tgtEl>
                                          <p:spTgt spid="127"/>
                                        </p:tgtEl>
                                        <p:attrNameLst>
                                          <p:attrName>ppt_x</p:attrName>
                                        </p:attrNameLst>
                                      </p:cBhvr>
                                      <p:tavLst>
                                        <p:tav tm="0">
                                          <p:val>
                                            <p:strVal val="0-#ppt_w/2"/>
                                          </p:val>
                                        </p:tav>
                                        <p:tav tm="100000">
                                          <p:val>
                                            <p:strVal val="#ppt_x"/>
                                          </p:val>
                                        </p:tav>
                                      </p:tavLst>
                                    </p:anim>
                                    <p:anim calcmode="lin" valueType="num">
                                      <p:cBhvr additive="base">
                                        <p:cTn id="19" dur="500" fill="hold"/>
                                        <p:tgtEl>
                                          <p:spTgt spid="127"/>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0"/>
                                  </p:stCondLst>
                                  <p:childTnLst>
                                    <p:set>
                                      <p:cBhvr>
                                        <p:cTn id="21" dur="1" fill="hold">
                                          <p:stCondLst>
                                            <p:cond delay="0"/>
                                          </p:stCondLst>
                                        </p:cTn>
                                        <p:tgtEl>
                                          <p:spTgt spid="142"/>
                                        </p:tgtEl>
                                        <p:attrNameLst>
                                          <p:attrName>style.visibility</p:attrName>
                                        </p:attrNameLst>
                                      </p:cBhvr>
                                      <p:to>
                                        <p:strVal val="visible"/>
                                      </p:to>
                                    </p:set>
                                    <p:anim calcmode="lin" valueType="num">
                                      <p:cBhvr additive="base">
                                        <p:cTn id="22" dur="500" fill="hold"/>
                                        <p:tgtEl>
                                          <p:spTgt spid="142"/>
                                        </p:tgtEl>
                                        <p:attrNameLst>
                                          <p:attrName>ppt_x</p:attrName>
                                        </p:attrNameLst>
                                      </p:cBhvr>
                                      <p:tavLst>
                                        <p:tav tm="0">
                                          <p:val>
                                            <p:strVal val="0-#ppt_w/2"/>
                                          </p:val>
                                        </p:tav>
                                        <p:tav tm="100000">
                                          <p:val>
                                            <p:strVal val="#ppt_x"/>
                                          </p:val>
                                        </p:tav>
                                      </p:tavLst>
                                    </p:anim>
                                    <p:anim calcmode="lin" valueType="num">
                                      <p:cBhvr additive="base">
                                        <p:cTn id="23" dur="500" fill="hold"/>
                                        <p:tgtEl>
                                          <p:spTgt spid="142"/>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0"/>
                                  </p:stCondLst>
                                  <p:childTnLst>
                                    <p:set>
                                      <p:cBhvr>
                                        <p:cTn id="25" dur="1" fill="hold">
                                          <p:stCondLst>
                                            <p:cond delay="0"/>
                                          </p:stCondLst>
                                        </p:cTn>
                                        <p:tgtEl>
                                          <p:spTgt spid="157"/>
                                        </p:tgtEl>
                                        <p:attrNameLst>
                                          <p:attrName>style.visibility</p:attrName>
                                        </p:attrNameLst>
                                      </p:cBhvr>
                                      <p:to>
                                        <p:strVal val="visible"/>
                                      </p:to>
                                    </p:set>
                                    <p:anim calcmode="lin" valueType="num">
                                      <p:cBhvr additive="base">
                                        <p:cTn id="26" dur="500" fill="hold"/>
                                        <p:tgtEl>
                                          <p:spTgt spid="157"/>
                                        </p:tgtEl>
                                        <p:attrNameLst>
                                          <p:attrName>ppt_x</p:attrName>
                                        </p:attrNameLst>
                                      </p:cBhvr>
                                      <p:tavLst>
                                        <p:tav tm="0">
                                          <p:val>
                                            <p:strVal val="0-#ppt_w/2"/>
                                          </p:val>
                                        </p:tav>
                                        <p:tav tm="100000">
                                          <p:val>
                                            <p:strVal val="#ppt_x"/>
                                          </p:val>
                                        </p:tav>
                                      </p:tavLst>
                                    </p:anim>
                                    <p:anim calcmode="lin" valueType="num">
                                      <p:cBhvr additive="base">
                                        <p:cTn id="27" dur="500" fill="hold"/>
                                        <p:tgtEl>
                                          <p:spTgt spid="157"/>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0"/>
                                  </p:stCondLst>
                                  <p:childTnLst>
                                    <p:set>
                                      <p:cBhvr>
                                        <p:cTn id="29" dur="1" fill="hold">
                                          <p:stCondLst>
                                            <p:cond delay="0"/>
                                          </p:stCondLst>
                                        </p:cTn>
                                        <p:tgtEl>
                                          <p:spTgt spid="172"/>
                                        </p:tgtEl>
                                        <p:attrNameLst>
                                          <p:attrName>style.visibility</p:attrName>
                                        </p:attrNameLst>
                                      </p:cBhvr>
                                      <p:to>
                                        <p:strVal val="visible"/>
                                      </p:to>
                                    </p:set>
                                    <p:anim calcmode="lin" valueType="num">
                                      <p:cBhvr additive="base">
                                        <p:cTn id="30" dur="500" fill="hold"/>
                                        <p:tgtEl>
                                          <p:spTgt spid="172"/>
                                        </p:tgtEl>
                                        <p:attrNameLst>
                                          <p:attrName>ppt_x</p:attrName>
                                        </p:attrNameLst>
                                      </p:cBhvr>
                                      <p:tavLst>
                                        <p:tav tm="0">
                                          <p:val>
                                            <p:strVal val="0-#ppt_w/2"/>
                                          </p:val>
                                        </p:tav>
                                        <p:tav tm="100000">
                                          <p:val>
                                            <p:strVal val="#ppt_x"/>
                                          </p:val>
                                        </p:tav>
                                      </p:tavLst>
                                    </p:anim>
                                    <p:anim calcmode="lin" valueType="num">
                                      <p:cBhvr additive="base">
                                        <p:cTn id="31" dur="500" fill="hold"/>
                                        <p:tgtEl>
                                          <p:spTgt spid="172"/>
                                        </p:tgtEl>
                                        <p:attrNameLst>
                                          <p:attrName>ppt_y</p:attrName>
                                        </p:attrNameLst>
                                      </p:cBhvr>
                                      <p:tavLst>
                                        <p:tav tm="0">
                                          <p:val>
                                            <p:strVal val="#ppt_y"/>
                                          </p:val>
                                        </p:tav>
                                        <p:tav tm="100000">
                                          <p:val>
                                            <p:strVal val="#ppt_y"/>
                                          </p:val>
                                        </p:tav>
                                      </p:tavLst>
                                    </p:anim>
                                  </p:childTnLst>
                                </p:cTn>
                              </p:par>
                              <p:par>
                                <p:cTn id="32" presetID="22" presetClass="entr" presetSubtype="8" fill="hold" nodeType="withEffect">
                                  <p:stCondLst>
                                    <p:cond delay="900"/>
                                  </p:stCondLst>
                                  <p:childTnLst>
                                    <p:set>
                                      <p:cBhvr>
                                        <p:cTn id="33" dur="1" fill="hold">
                                          <p:stCondLst>
                                            <p:cond delay="0"/>
                                          </p:stCondLst>
                                        </p:cTn>
                                        <p:tgtEl>
                                          <p:spTgt spid="124"/>
                                        </p:tgtEl>
                                        <p:attrNameLst>
                                          <p:attrName>style.visibility</p:attrName>
                                        </p:attrNameLst>
                                      </p:cBhvr>
                                      <p:to>
                                        <p:strVal val="visible"/>
                                      </p:to>
                                    </p:set>
                                    <p:animEffect transition="in" filter="wipe(left)">
                                      <p:cBhvr>
                                        <p:cTn id="34" dur="500"/>
                                        <p:tgtEl>
                                          <p:spTgt spid="124"/>
                                        </p:tgtEl>
                                      </p:cBhvr>
                                    </p:animEffect>
                                  </p:childTnLst>
                                </p:cTn>
                              </p:par>
                              <p:par>
                                <p:cTn id="35" presetID="22" presetClass="entr" presetSubtype="8" fill="hold" nodeType="withEffect">
                                  <p:stCondLst>
                                    <p:cond delay="1200"/>
                                  </p:stCondLst>
                                  <p:childTnLst>
                                    <p:set>
                                      <p:cBhvr>
                                        <p:cTn id="36" dur="1" fill="hold">
                                          <p:stCondLst>
                                            <p:cond delay="0"/>
                                          </p:stCondLst>
                                        </p:cTn>
                                        <p:tgtEl>
                                          <p:spTgt spid="121"/>
                                        </p:tgtEl>
                                        <p:attrNameLst>
                                          <p:attrName>style.visibility</p:attrName>
                                        </p:attrNameLst>
                                      </p:cBhvr>
                                      <p:to>
                                        <p:strVal val="visible"/>
                                      </p:to>
                                    </p:set>
                                    <p:animEffect transition="in" filter="wipe(left)">
                                      <p:cBhvr>
                                        <p:cTn id="37" dur="500"/>
                                        <p:tgtEl>
                                          <p:spTgt spid="121"/>
                                        </p:tgtEl>
                                      </p:cBhvr>
                                    </p:animEffect>
                                  </p:childTnLst>
                                </p:cTn>
                              </p:par>
                              <p:par>
                                <p:cTn id="38" presetID="22" presetClass="entr" presetSubtype="8" fill="hold" nodeType="withEffect">
                                  <p:stCondLst>
                                    <p:cond delay="1400"/>
                                  </p:stCondLst>
                                  <p:childTnLst>
                                    <p:set>
                                      <p:cBhvr>
                                        <p:cTn id="39" dur="1" fill="hold">
                                          <p:stCondLst>
                                            <p:cond delay="0"/>
                                          </p:stCondLst>
                                        </p:cTn>
                                        <p:tgtEl>
                                          <p:spTgt spid="118"/>
                                        </p:tgtEl>
                                        <p:attrNameLst>
                                          <p:attrName>style.visibility</p:attrName>
                                        </p:attrNameLst>
                                      </p:cBhvr>
                                      <p:to>
                                        <p:strVal val="visible"/>
                                      </p:to>
                                    </p:set>
                                    <p:animEffect transition="in" filter="wipe(left)">
                                      <p:cBhvr>
                                        <p:cTn id="40" dur="500"/>
                                        <p:tgtEl>
                                          <p:spTgt spid="118"/>
                                        </p:tgtEl>
                                      </p:cBhvr>
                                    </p:animEffect>
                                  </p:childTnLst>
                                </p:cTn>
                              </p:par>
                              <p:par>
                                <p:cTn id="41" presetID="22" presetClass="entr" presetSubtype="8" fill="hold" nodeType="withEffect">
                                  <p:stCondLst>
                                    <p:cond delay="240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childTnLst>
                          </p:cTn>
                        </p:par>
                        <p:par>
                          <p:cTn id="44" fill="hold">
                            <p:stCondLst>
                              <p:cond delay="2100"/>
                            </p:stCondLst>
                            <p:childTnLst>
                              <p:par>
                                <p:cTn id="45" presetID="2" presetClass="entr" presetSubtype="4" decel="100000" fill="hold" nodeType="afterEffect">
                                  <p:stCondLst>
                                    <p:cond delay="0"/>
                                  </p:stCondLst>
                                  <p:childTnLst>
                                    <p:set>
                                      <p:cBhvr>
                                        <p:cTn id="46" dur="1" fill="hold">
                                          <p:stCondLst>
                                            <p:cond delay="0"/>
                                          </p:stCondLst>
                                        </p:cTn>
                                        <p:tgtEl>
                                          <p:spTgt spid="109"/>
                                        </p:tgtEl>
                                        <p:attrNameLst>
                                          <p:attrName>style.visibility</p:attrName>
                                        </p:attrNameLst>
                                      </p:cBhvr>
                                      <p:to>
                                        <p:strVal val="visible"/>
                                      </p:to>
                                    </p:set>
                                    <p:anim calcmode="lin" valueType="num">
                                      <p:cBhvr additive="base">
                                        <p:cTn id="47" dur="800" fill="hold"/>
                                        <p:tgtEl>
                                          <p:spTgt spid="109"/>
                                        </p:tgtEl>
                                        <p:attrNameLst>
                                          <p:attrName>ppt_x</p:attrName>
                                        </p:attrNameLst>
                                      </p:cBhvr>
                                      <p:tavLst>
                                        <p:tav tm="0">
                                          <p:val>
                                            <p:strVal val="#ppt_x"/>
                                          </p:val>
                                        </p:tav>
                                        <p:tav tm="100000">
                                          <p:val>
                                            <p:strVal val="#ppt_x"/>
                                          </p:val>
                                        </p:tav>
                                      </p:tavLst>
                                    </p:anim>
                                    <p:anim calcmode="lin" valueType="num">
                                      <p:cBhvr additive="base">
                                        <p:cTn id="48" dur="800" fill="hold"/>
                                        <p:tgtEl>
                                          <p:spTgt spid="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478261" y="2537797"/>
            <a:ext cx="1151277" cy="1446550"/>
          </a:xfrm>
          <a:prstGeom prst="rect">
            <a:avLst/>
          </a:prstGeom>
          <a:noFill/>
        </p:spPr>
        <p:txBody>
          <a:bodyPr wrap="none" rtlCol="0">
            <a:spAutoFit/>
          </a:bodyPr>
          <a:lstStyle>
            <a:defPPr>
              <a:defRPr lang="zh-CN"/>
            </a:defPPr>
            <a:lvl1pPr algn="ctr">
              <a:defRPr sz="8800">
                <a:solidFill>
                  <a:schemeClr val="bg1"/>
                </a:solidFill>
                <a:latin typeface="Agency FB" panose="020B0503020202020204" pitchFamily="34" charset="0"/>
                <a:cs typeface="+mn-ea"/>
              </a:defRPr>
            </a:lvl1pPr>
          </a:lstStyle>
          <a:p>
            <a:r>
              <a:rPr lang="en-US" altLang="zh-CN" dirty="0">
                <a:sym typeface="+mn-lt"/>
              </a:rPr>
              <a:t>03</a:t>
            </a:r>
            <a:endParaRPr lang="zh-CN" altLang="en-US" dirty="0">
              <a:sym typeface="+mn-lt"/>
            </a:endParaRPr>
          </a:p>
        </p:txBody>
      </p:sp>
      <p:sp>
        <p:nvSpPr>
          <p:cNvPr id="8" name="文本框 7"/>
          <p:cNvSpPr txBox="1"/>
          <p:nvPr/>
        </p:nvSpPr>
        <p:spPr>
          <a:xfrm>
            <a:off x="4137069" y="3814823"/>
            <a:ext cx="1678986" cy="400110"/>
          </a:xfrm>
          <a:prstGeom prst="rect">
            <a:avLst/>
          </a:prstGeom>
          <a:noFill/>
        </p:spPr>
        <p:txBody>
          <a:bodyPr wrap="none" rtlCol="0">
            <a:spAutoFit/>
          </a:bodyPr>
          <a:lstStyle/>
          <a:p>
            <a:r>
              <a:rPr lang="en-US" altLang="zh-CN" sz="2000" dirty="0">
                <a:solidFill>
                  <a:schemeClr val="bg1"/>
                </a:solidFill>
                <a:cs typeface="+mn-ea"/>
                <a:sym typeface="+mn-lt"/>
              </a:rPr>
              <a:t>PART THREE</a:t>
            </a:r>
            <a:endParaRPr lang="zh-CN" altLang="en-US" sz="2000" dirty="0">
              <a:solidFill>
                <a:schemeClr val="bg1"/>
              </a:solidFill>
              <a:cs typeface="+mn-ea"/>
              <a:sym typeface="+mn-lt"/>
            </a:endParaRPr>
          </a:p>
        </p:txBody>
      </p:sp>
      <p:sp>
        <p:nvSpPr>
          <p:cNvPr id="9" name="文本框 8"/>
          <p:cNvSpPr txBox="1"/>
          <p:nvPr/>
        </p:nvSpPr>
        <p:spPr>
          <a:xfrm>
            <a:off x="6059986" y="2624922"/>
            <a:ext cx="2492990" cy="646331"/>
          </a:xfrm>
          <a:prstGeom prst="rect">
            <a:avLst/>
          </a:prstGeom>
          <a:noFill/>
        </p:spPr>
        <p:txBody>
          <a:bodyPr wrap="none" rtlCol="0">
            <a:spAutoFit/>
          </a:bodyPr>
          <a:lstStyle/>
          <a:p>
            <a:r>
              <a:rPr lang="zh-CN" altLang="en-US" sz="3600" dirty="0">
                <a:solidFill>
                  <a:schemeClr val="bg1"/>
                </a:solidFill>
                <a:cs typeface="+mn-ea"/>
                <a:sym typeface="+mn-lt"/>
              </a:rPr>
              <a:t>产品与运营</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917233" y="1938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95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25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950"/>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60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产品与运营</a:t>
            </a:r>
            <a:endParaRPr lang="zh-CN" altLang="en-US" sz="2400" dirty="0">
              <a:solidFill>
                <a:srgbClr val="1E2836"/>
              </a:solidFill>
              <a:cs typeface="+mn-ea"/>
              <a:sym typeface="+mn-lt"/>
            </a:endParaRPr>
          </a:p>
        </p:txBody>
      </p:sp>
      <p:sp>
        <p:nvSpPr>
          <p:cNvPr id="9" name="文本框 8"/>
          <p:cNvSpPr txBox="1"/>
          <p:nvPr/>
        </p:nvSpPr>
        <p:spPr>
          <a:xfrm>
            <a:off x="2293005" y="617851"/>
            <a:ext cx="1994607" cy="261610"/>
          </a:xfrm>
          <a:prstGeom prst="rect">
            <a:avLst/>
          </a:prstGeom>
          <a:noFill/>
        </p:spPr>
        <p:txBody>
          <a:bodyPr wrap="square" rtlCol="0">
            <a:spAutoFit/>
          </a:bodyPr>
          <a:lstStyle/>
          <a:p>
            <a:r>
              <a:rPr lang="en-US" altLang="zh-CN" sz="1100" dirty="0">
                <a:solidFill>
                  <a:srgbClr val="1E2836"/>
                </a:solidFill>
                <a:cs typeface="+mn-ea"/>
                <a:sym typeface="+mn-lt"/>
              </a:rPr>
              <a:t>What do we do</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产品概述</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cstate="screen"/>
          <a:srcRect/>
          <a:stretch>
            <a:fillRect/>
          </a:stretch>
        </p:blipFill>
        <p:spPr>
          <a:xfrm>
            <a:off x="1113823" y="2258416"/>
            <a:ext cx="4719598" cy="3146399"/>
          </a:xfrm>
          <a:prstGeom prst="rect">
            <a:avLst/>
          </a:prstGeom>
        </p:spPr>
      </p:pic>
      <p:grpSp>
        <p:nvGrpSpPr>
          <p:cNvPr id="27" name="组合 26"/>
          <p:cNvGrpSpPr/>
          <p:nvPr/>
        </p:nvGrpSpPr>
        <p:grpSpPr>
          <a:xfrm>
            <a:off x="817269" y="3111616"/>
            <a:ext cx="5312706" cy="1440000"/>
            <a:chOff x="609124" y="3352597"/>
            <a:chExt cx="5312706" cy="1440000"/>
          </a:xfrm>
        </p:grpSpPr>
        <p:sp>
          <p:nvSpPr>
            <p:cNvPr id="28" name="矩形 27"/>
            <p:cNvSpPr/>
            <p:nvPr/>
          </p:nvSpPr>
          <p:spPr>
            <a:xfrm>
              <a:off x="609124" y="3352597"/>
              <a:ext cx="5312706" cy="1440000"/>
            </a:xfrm>
            <a:prstGeom prst="rect">
              <a:avLst/>
            </a:prstGeom>
            <a:solidFill>
              <a:srgbClr val="3C4D6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1059761" y="3583517"/>
              <a:ext cx="4595878" cy="997196"/>
            </a:xfrm>
            <a:prstGeom prst="rect">
              <a:avLst/>
            </a:prstGeom>
          </p:spPr>
          <p:txBody>
            <a:bodyPr wrap="square">
              <a:spAutoFit/>
            </a:bodyPr>
            <a:lstStyle/>
            <a:p>
              <a:pPr algn="just">
                <a:lnSpc>
                  <a:spcPct val="140000"/>
                </a:lnSpc>
              </a:pPr>
              <a:r>
                <a:rPr lang="zh-CN" altLang="en-US" sz="1400" dirty="0">
                  <a:solidFill>
                    <a:schemeClr val="bg1"/>
                  </a:solidFill>
                  <a:cs typeface="+mn-ea"/>
                  <a:sym typeface="+mn-lt"/>
                </a:rPr>
                <a:t>通过视频、图文、直播等方式，不断产出自媒体内容，并投放国内主流四大自媒体平台，对当地美食、手工艺品、特产等实体产品进行全方位宣传。</a:t>
              </a:r>
              <a:endParaRPr lang="zh-CN" altLang="en-US" sz="1400" dirty="0">
                <a:solidFill>
                  <a:schemeClr val="bg1"/>
                </a:solidFill>
                <a:cs typeface="+mn-ea"/>
                <a:sym typeface="+mn-lt"/>
              </a:endParaRPr>
            </a:p>
          </p:txBody>
        </p:sp>
      </p:grpSp>
      <p:sp>
        <p:nvSpPr>
          <p:cNvPr id="30" name="六边形 29"/>
          <p:cNvSpPr/>
          <p:nvPr/>
        </p:nvSpPr>
        <p:spPr>
          <a:xfrm rot="5400000">
            <a:off x="6539976" y="1865827"/>
            <a:ext cx="705053" cy="607803"/>
          </a:xfrm>
          <a:prstGeom prst="hexagon">
            <a:avLst/>
          </a:prstGeom>
          <a:solidFill>
            <a:srgbClr val="1E2836"/>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dirty="0">
                <a:cs typeface="+mn-ea"/>
                <a:sym typeface="+mn-lt"/>
              </a:rPr>
              <a:t>01</a:t>
            </a:r>
            <a:endParaRPr lang="zh-CN" altLang="en-US" dirty="0">
              <a:cs typeface="+mn-ea"/>
              <a:sym typeface="+mn-lt"/>
            </a:endParaRPr>
          </a:p>
        </p:txBody>
      </p:sp>
      <p:sp>
        <p:nvSpPr>
          <p:cNvPr id="32" name="六边形 31"/>
          <p:cNvSpPr/>
          <p:nvPr/>
        </p:nvSpPr>
        <p:spPr>
          <a:xfrm rot="5400000">
            <a:off x="6526442" y="2930505"/>
            <a:ext cx="705053" cy="607803"/>
          </a:xfrm>
          <a:prstGeom prst="hexagon">
            <a:avLst/>
          </a:prstGeom>
          <a:solidFill>
            <a:srgbClr val="1E2836"/>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dirty="0">
                <a:cs typeface="+mn-ea"/>
                <a:sym typeface="+mn-lt"/>
              </a:rPr>
              <a:t>02</a:t>
            </a:r>
            <a:endParaRPr lang="zh-CN" altLang="en-US" dirty="0">
              <a:cs typeface="+mn-ea"/>
              <a:sym typeface="+mn-lt"/>
            </a:endParaRPr>
          </a:p>
        </p:txBody>
      </p:sp>
      <p:sp>
        <p:nvSpPr>
          <p:cNvPr id="34" name="TextBox 33"/>
          <p:cNvSpPr txBox="1"/>
          <p:nvPr/>
        </p:nvSpPr>
        <p:spPr>
          <a:xfrm>
            <a:off x="7417064" y="2155878"/>
            <a:ext cx="4076056" cy="495136"/>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zh-CN" altLang="en-US" sz="1400" dirty="0">
                <a:solidFill>
                  <a:schemeClr val="tx1">
                    <a:lumMod val="75000"/>
                    <a:lumOff val="25000"/>
                  </a:schemeClr>
                </a:solidFill>
                <a:latin typeface="+mn-lt"/>
                <a:ea typeface="+mn-ea"/>
                <a:cs typeface="+mn-ea"/>
                <a:sym typeface="+mn-lt"/>
              </a:rPr>
              <a:t>通过对旅游资源的宣传，让当地人在家里就可以赚钱，减少留守儿童数量。</a:t>
            </a:r>
            <a:endParaRPr lang="zh-CN" altLang="en-US" sz="1400" dirty="0">
              <a:solidFill>
                <a:schemeClr val="tx1">
                  <a:lumMod val="75000"/>
                  <a:lumOff val="25000"/>
                </a:schemeClr>
              </a:solidFill>
              <a:latin typeface="+mn-lt"/>
              <a:ea typeface="+mn-ea"/>
              <a:cs typeface="+mn-ea"/>
              <a:sym typeface="+mn-lt"/>
            </a:endParaRPr>
          </a:p>
        </p:txBody>
      </p:sp>
      <p:sp>
        <p:nvSpPr>
          <p:cNvPr id="35" name="文本框 34"/>
          <p:cNvSpPr txBox="1"/>
          <p:nvPr/>
        </p:nvSpPr>
        <p:spPr>
          <a:xfrm>
            <a:off x="7428513" y="1733126"/>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charset="-122"/>
                <a:ea typeface="微软雅黑" panose="020B0503020204020204" charset="-122"/>
                <a:cs typeface="+mj-cs"/>
              </a:defRPr>
            </a:lvl1pPr>
            <a:lvl2pPr marL="0" lvl="1" defTabSz="1219200">
              <a:defRPr sz="2055">
                <a:solidFill>
                  <a:schemeClr val="tx1">
                    <a:lumMod val="65000"/>
                    <a:lumOff val="35000"/>
                  </a:schemeClr>
                </a:solidFill>
                <a:latin typeface="微软雅黑" panose="020B0503020204020204" charset="-122"/>
                <a:ea typeface="微软雅黑" panose="020B050302020402020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r>
              <a:rPr lang="zh-CN" altLang="en-US" sz="2000" b="1" dirty="0">
                <a:solidFill>
                  <a:schemeClr val="tx1">
                    <a:lumMod val="75000"/>
                    <a:lumOff val="25000"/>
                  </a:schemeClr>
                </a:solidFill>
                <a:latin typeface="+mn-lt"/>
                <a:ea typeface="+mn-ea"/>
                <a:cs typeface="+mn-ea"/>
                <a:sym typeface="+mn-lt"/>
              </a:rPr>
              <a:t>有利于民生</a:t>
            </a:r>
            <a:endParaRPr lang="zh-CN" altLang="en-US" sz="2000" b="1" dirty="0">
              <a:solidFill>
                <a:schemeClr val="tx1">
                  <a:lumMod val="75000"/>
                  <a:lumOff val="25000"/>
                </a:schemeClr>
              </a:solidFill>
              <a:latin typeface="+mn-lt"/>
              <a:ea typeface="+mn-ea"/>
              <a:cs typeface="+mn-ea"/>
              <a:sym typeface="+mn-lt"/>
            </a:endParaRPr>
          </a:p>
        </p:txBody>
      </p:sp>
      <p:sp>
        <p:nvSpPr>
          <p:cNvPr id="36" name="TextBox 33"/>
          <p:cNvSpPr txBox="1"/>
          <p:nvPr/>
        </p:nvSpPr>
        <p:spPr>
          <a:xfrm>
            <a:off x="7414979" y="3278128"/>
            <a:ext cx="4076056" cy="495136"/>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en-US" altLang="zh-CN" sz="1400" dirty="0">
                <a:solidFill>
                  <a:schemeClr val="tx1">
                    <a:lumMod val="75000"/>
                    <a:lumOff val="25000"/>
                  </a:schemeClr>
                </a:solidFill>
                <a:latin typeface="+mn-lt"/>
                <a:ea typeface="+mn-ea"/>
                <a:cs typeface="+mn-ea"/>
                <a:sym typeface="+mn-lt"/>
              </a:rPr>
              <a:t>XXX</a:t>
            </a:r>
            <a:r>
              <a:rPr lang="zh-CN" altLang="en-US" sz="1400" dirty="0">
                <a:solidFill>
                  <a:schemeClr val="tx1">
                    <a:lumMod val="75000"/>
                    <a:lumOff val="25000"/>
                  </a:schemeClr>
                </a:solidFill>
                <a:latin typeface="+mn-lt"/>
                <a:ea typeface="+mn-ea"/>
                <a:cs typeface="+mn-ea"/>
                <a:sym typeface="+mn-lt"/>
              </a:rPr>
              <a:t>传媒公司将成为河西走廊地旅游体验行业的领袖</a:t>
            </a:r>
            <a:endParaRPr lang="zh-CN" altLang="en-US" sz="1400" dirty="0">
              <a:solidFill>
                <a:schemeClr val="tx1">
                  <a:lumMod val="75000"/>
                  <a:lumOff val="25000"/>
                </a:schemeClr>
              </a:solidFill>
              <a:latin typeface="+mn-lt"/>
              <a:ea typeface="+mn-ea"/>
              <a:cs typeface="+mn-ea"/>
              <a:sym typeface="+mn-lt"/>
            </a:endParaRPr>
          </a:p>
        </p:txBody>
      </p:sp>
      <p:sp>
        <p:nvSpPr>
          <p:cNvPr id="37" name="文本框 36"/>
          <p:cNvSpPr txBox="1"/>
          <p:nvPr/>
        </p:nvSpPr>
        <p:spPr>
          <a:xfrm>
            <a:off x="7426428" y="2855376"/>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charset="-122"/>
                <a:ea typeface="微软雅黑" panose="020B0503020204020204" charset="-122"/>
                <a:cs typeface="+mj-cs"/>
              </a:defRPr>
            </a:lvl1pPr>
            <a:lvl2pPr marL="0" lvl="1" defTabSz="1219200">
              <a:defRPr sz="2055">
                <a:solidFill>
                  <a:schemeClr val="tx1">
                    <a:lumMod val="65000"/>
                    <a:lumOff val="35000"/>
                  </a:schemeClr>
                </a:solidFill>
                <a:latin typeface="微软雅黑" panose="020B0503020204020204" charset="-122"/>
                <a:ea typeface="微软雅黑" panose="020B050302020402020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r>
              <a:rPr lang="zh-CN" altLang="en-US" sz="2000" b="1" dirty="0">
                <a:solidFill>
                  <a:schemeClr val="tx1">
                    <a:lumMod val="75000"/>
                    <a:lumOff val="25000"/>
                  </a:schemeClr>
                </a:solidFill>
                <a:latin typeface="+mn-lt"/>
                <a:ea typeface="+mn-ea"/>
                <a:cs typeface="+mn-ea"/>
                <a:sym typeface="+mn-lt"/>
              </a:rPr>
              <a:t>有利于品牌效应</a:t>
            </a:r>
            <a:endParaRPr lang="zh-CN" altLang="en-US" sz="2000" b="1" dirty="0">
              <a:solidFill>
                <a:schemeClr val="tx1">
                  <a:lumMod val="75000"/>
                  <a:lumOff val="25000"/>
                </a:schemeClr>
              </a:solidFill>
              <a:latin typeface="+mn-lt"/>
              <a:ea typeface="+mn-ea"/>
              <a:cs typeface="+mn-ea"/>
              <a:sym typeface="+mn-lt"/>
            </a:endParaRPr>
          </a:p>
        </p:txBody>
      </p:sp>
      <p:sp>
        <p:nvSpPr>
          <p:cNvPr id="38" name="六边形 37"/>
          <p:cNvSpPr/>
          <p:nvPr/>
        </p:nvSpPr>
        <p:spPr>
          <a:xfrm rot="5400000">
            <a:off x="6537891" y="4140216"/>
            <a:ext cx="705053" cy="607803"/>
          </a:xfrm>
          <a:prstGeom prst="hexagon">
            <a:avLst/>
          </a:prstGeom>
          <a:solidFill>
            <a:srgbClr val="1E2836"/>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dirty="0">
                <a:cs typeface="+mn-ea"/>
                <a:sym typeface="+mn-lt"/>
              </a:rPr>
              <a:t>03</a:t>
            </a:r>
            <a:endParaRPr lang="zh-CN" altLang="en-US" dirty="0">
              <a:cs typeface="+mn-ea"/>
              <a:sym typeface="+mn-lt"/>
            </a:endParaRPr>
          </a:p>
        </p:txBody>
      </p:sp>
      <p:sp>
        <p:nvSpPr>
          <p:cNvPr id="40" name="六边形 39"/>
          <p:cNvSpPr/>
          <p:nvPr/>
        </p:nvSpPr>
        <p:spPr>
          <a:xfrm rot="5400000">
            <a:off x="6524357" y="5204894"/>
            <a:ext cx="705053" cy="607803"/>
          </a:xfrm>
          <a:prstGeom prst="hexagon">
            <a:avLst/>
          </a:prstGeom>
          <a:solidFill>
            <a:srgbClr val="1E2836"/>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ltLang="zh-CN" dirty="0">
                <a:cs typeface="+mn-ea"/>
                <a:sym typeface="+mn-lt"/>
              </a:rPr>
              <a:t>04</a:t>
            </a:r>
            <a:endParaRPr lang="zh-CN" altLang="en-US" dirty="0">
              <a:cs typeface="+mn-ea"/>
              <a:sym typeface="+mn-lt"/>
            </a:endParaRPr>
          </a:p>
        </p:txBody>
      </p:sp>
      <p:sp>
        <p:nvSpPr>
          <p:cNvPr id="42" name="TextBox 33"/>
          <p:cNvSpPr txBox="1"/>
          <p:nvPr/>
        </p:nvSpPr>
        <p:spPr>
          <a:xfrm>
            <a:off x="7414979" y="4430267"/>
            <a:ext cx="4076056" cy="236603"/>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zh-CN" altLang="en-US" sz="1400" dirty="0">
                <a:solidFill>
                  <a:schemeClr val="tx1">
                    <a:lumMod val="75000"/>
                    <a:lumOff val="25000"/>
                  </a:schemeClr>
                </a:solidFill>
                <a:latin typeface="+mn-lt"/>
                <a:ea typeface="+mn-ea"/>
                <a:cs typeface="+mn-ea"/>
                <a:sym typeface="+mn-lt"/>
              </a:rPr>
              <a:t>拉动旅游业、酒店业、餐饮业和交通行业的发展。</a:t>
            </a:r>
            <a:endParaRPr lang="zh-CN" altLang="en-US" sz="1400" dirty="0">
              <a:solidFill>
                <a:schemeClr val="tx1">
                  <a:lumMod val="75000"/>
                  <a:lumOff val="25000"/>
                </a:schemeClr>
              </a:solidFill>
              <a:latin typeface="+mn-lt"/>
              <a:ea typeface="+mn-ea"/>
              <a:cs typeface="+mn-ea"/>
              <a:sym typeface="+mn-lt"/>
            </a:endParaRPr>
          </a:p>
        </p:txBody>
      </p:sp>
      <p:sp>
        <p:nvSpPr>
          <p:cNvPr id="43" name="文本框 42"/>
          <p:cNvSpPr txBox="1"/>
          <p:nvPr/>
        </p:nvSpPr>
        <p:spPr>
          <a:xfrm>
            <a:off x="7426428" y="4007515"/>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charset="-122"/>
                <a:ea typeface="微软雅黑" panose="020B0503020204020204" charset="-122"/>
                <a:cs typeface="+mj-cs"/>
              </a:defRPr>
            </a:lvl1pPr>
            <a:lvl2pPr marL="0" lvl="1" defTabSz="1219200">
              <a:defRPr sz="2055">
                <a:solidFill>
                  <a:schemeClr val="tx1">
                    <a:lumMod val="65000"/>
                    <a:lumOff val="35000"/>
                  </a:schemeClr>
                </a:solidFill>
                <a:latin typeface="微软雅黑" panose="020B0503020204020204" charset="-122"/>
                <a:ea typeface="微软雅黑" panose="020B050302020402020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r>
              <a:rPr lang="zh-CN" altLang="en-US" sz="2000" b="1" dirty="0">
                <a:solidFill>
                  <a:schemeClr val="tx1">
                    <a:lumMod val="75000"/>
                    <a:lumOff val="25000"/>
                  </a:schemeClr>
                </a:solidFill>
                <a:latin typeface="+mn-lt"/>
                <a:ea typeface="+mn-ea"/>
                <a:cs typeface="+mn-ea"/>
                <a:sym typeface="+mn-lt"/>
              </a:rPr>
              <a:t>有经济效益</a:t>
            </a:r>
            <a:endParaRPr lang="zh-CN" altLang="en-US" sz="2000" b="1" dirty="0">
              <a:solidFill>
                <a:schemeClr val="tx1">
                  <a:lumMod val="75000"/>
                  <a:lumOff val="25000"/>
                </a:schemeClr>
              </a:solidFill>
              <a:latin typeface="+mn-lt"/>
              <a:ea typeface="+mn-ea"/>
              <a:cs typeface="+mn-ea"/>
              <a:sym typeface="+mn-lt"/>
            </a:endParaRPr>
          </a:p>
        </p:txBody>
      </p:sp>
      <p:sp>
        <p:nvSpPr>
          <p:cNvPr id="44" name="TextBox 33"/>
          <p:cNvSpPr txBox="1"/>
          <p:nvPr/>
        </p:nvSpPr>
        <p:spPr>
          <a:xfrm>
            <a:off x="7412894" y="5552517"/>
            <a:ext cx="4076056" cy="775597"/>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zh-CN" altLang="en-US" sz="1400" dirty="0">
                <a:solidFill>
                  <a:schemeClr val="tx1">
                    <a:lumMod val="75000"/>
                    <a:lumOff val="25000"/>
                  </a:schemeClr>
                </a:solidFill>
                <a:latin typeface="+mn-lt"/>
                <a:ea typeface="+mn-ea"/>
                <a:cs typeface="+mn-ea"/>
                <a:sym typeface="+mn-lt"/>
              </a:rPr>
              <a:t>旅游业发展可带动就业、提高当地人民经济收入和生活水平、贡献财政税收。</a:t>
            </a:r>
            <a:endParaRPr lang="zh-CN" altLang="en-US" sz="1400" dirty="0">
              <a:solidFill>
                <a:schemeClr val="tx1">
                  <a:lumMod val="75000"/>
                  <a:lumOff val="25000"/>
                </a:schemeClr>
              </a:solidFill>
              <a:latin typeface="+mn-lt"/>
              <a:ea typeface="+mn-ea"/>
              <a:cs typeface="+mn-ea"/>
              <a:sym typeface="+mn-lt"/>
            </a:endParaRPr>
          </a:p>
          <a:p>
            <a:pPr>
              <a:lnSpc>
                <a:spcPct val="120000"/>
              </a:lnSpc>
            </a:pPr>
            <a:endParaRPr lang="zh-CN" altLang="en-US" sz="1400" dirty="0">
              <a:solidFill>
                <a:schemeClr val="tx1">
                  <a:lumMod val="75000"/>
                  <a:lumOff val="25000"/>
                </a:schemeClr>
              </a:solidFill>
              <a:latin typeface="+mn-lt"/>
              <a:ea typeface="+mn-ea"/>
              <a:cs typeface="+mn-ea"/>
              <a:sym typeface="+mn-lt"/>
            </a:endParaRPr>
          </a:p>
        </p:txBody>
      </p:sp>
      <p:sp>
        <p:nvSpPr>
          <p:cNvPr id="45" name="文本框 44"/>
          <p:cNvSpPr txBox="1"/>
          <p:nvPr/>
        </p:nvSpPr>
        <p:spPr>
          <a:xfrm>
            <a:off x="7424343" y="5129766"/>
            <a:ext cx="2587916" cy="2750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charset="-122"/>
                <a:ea typeface="微软雅黑" panose="020B0503020204020204" charset="-122"/>
                <a:cs typeface="+mj-cs"/>
              </a:defRPr>
            </a:lvl1pPr>
            <a:lvl2pPr marL="0" lvl="1" defTabSz="1219200">
              <a:defRPr sz="2055">
                <a:solidFill>
                  <a:schemeClr val="tx1">
                    <a:lumMod val="65000"/>
                    <a:lumOff val="35000"/>
                  </a:schemeClr>
                </a:solidFill>
                <a:latin typeface="微软雅黑" panose="020B0503020204020204" charset="-122"/>
                <a:ea typeface="微软雅黑" panose="020B050302020402020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r>
              <a:rPr lang="zh-CN" altLang="en-US" sz="2000" b="1" dirty="0">
                <a:solidFill>
                  <a:schemeClr val="tx1">
                    <a:lumMod val="75000"/>
                    <a:lumOff val="25000"/>
                  </a:schemeClr>
                </a:solidFill>
                <a:latin typeface="+mn-lt"/>
                <a:ea typeface="+mn-ea"/>
                <a:cs typeface="+mn-ea"/>
                <a:sym typeface="+mn-lt"/>
              </a:rPr>
              <a:t>有利于提升政府形象</a:t>
            </a:r>
            <a:endParaRPr lang="zh-CN" altLang="en-US" sz="2000" b="1" dirty="0">
              <a:solidFill>
                <a:schemeClr val="tx1">
                  <a:lumMod val="75000"/>
                  <a:lumOff val="25000"/>
                </a:schemeClr>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47"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3" presetClass="entr" presetSubtype="1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blinds(horizontal)">
                                      <p:cBhvr>
                                        <p:cTn id="28" dur="500"/>
                                        <p:tgtEl>
                                          <p:spTgt spid="3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blinds(horizontal)">
                                      <p:cBhvr>
                                        <p:cTn id="31" dur="500"/>
                                        <p:tgtEl>
                                          <p:spTgt spid="3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blinds(horizontal)">
                                      <p:cBhvr>
                                        <p:cTn id="34" dur="500"/>
                                        <p:tgtEl>
                                          <p:spTgt spid="3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blinds(horizontal)">
                                      <p:cBhvr>
                                        <p:cTn id="37" dur="500"/>
                                        <p:tgtEl>
                                          <p:spTgt spid="3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blinds(horizontal)">
                                      <p:cBhvr>
                                        <p:cTn id="40" dur="500"/>
                                        <p:tgtEl>
                                          <p:spTgt spid="3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blinds(horizontal)">
                                      <p:cBhvr>
                                        <p:cTn id="43" dur="500"/>
                                        <p:tgtEl>
                                          <p:spTgt spid="3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blinds(horizontal)">
                                      <p:cBhvr>
                                        <p:cTn id="46" dur="500"/>
                                        <p:tgtEl>
                                          <p:spTgt spid="3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blinds(horizontal)">
                                      <p:cBhvr>
                                        <p:cTn id="49" dur="500"/>
                                        <p:tgtEl>
                                          <p:spTgt spid="4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blinds(horizontal)">
                                      <p:cBhvr>
                                        <p:cTn id="52" dur="500"/>
                                        <p:tgtEl>
                                          <p:spTgt spid="42"/>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blinds(horizontal)">
                                      <p:cBhvr>
                                        <p:cTn id="55" dur="500"/>
                                        <p:tgtEl>
                                          <p:spTgt spid="43"/>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blinds(horizontal)">
                                      <p:cBhvr>
                                        <p:cTn id="58" dur="500"/>
                                        <p:tgtEl>
                                          <p:spTgt spid="44"/>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blinds(horizontal)">
                                      <p:cBhvr>
                                        <p:cTn id="6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p:bldP spid="32" grpId="0" animBg="1"/>
      <p:bldP spid="34" grpId="0"/>
      <p:bldP spid="35" grpId="0"/>
      <p:bldP spid="36" grpId="0"/>
      <p:bldP spid="37" grpId="0"/>
      <p:bldP spid="38" grpId="0" animBg="1"/>
      <p:bldP spid="40" grpId="0" animBg="1"/>
      <p:bldP spid="42" grpId="0"/>
      <p:bldP spid="43" grpId="0"/>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产品与运营</a:t>
            </a:r>
            <a:endParaRPr lang="zh-CN" altLang="en-US" sz="2400" dirty="0">
              <a:solidFill>
                <a:srgbClr val="1E2836"/>
              </a:solidFill>
              <a:cs typeface="+mn-ea"/>
              <a:sym typeface="+mn-lt"/>
            </a:endParaRPr>
          </a:p>
        </p:txBody>
      </p:sp>
      <p:sp>
        <p:nvSpPr>
          <p:cNvPr id="9" name="文本框 8"/>
          <p:cNvSpPr txBox="1"/>
          <p:nvPr/>
        </p:nvSpPr>
        <p:spPr>
          <a:xfrm>
            <a:off x="2293005" y="617851"/>
            <a:ext cx="1994607" cy="261610"/>
          </a:xfrm>
          <a:prstGeom prst="rect">
            <a:avLst/>
          </a:prstGeom>
          <a:noFill/>
        </p:spPr>
        <p:txBody>
          <a:bodyPr wrap="square" rtlCol="0">
            <a:spAutoFit/>
          </a:bodyPr>
          <a:lstStyle/>
          <a:p>
            <a:r>
              <a:rPr lang="en-US" altLang="zh-CN" sz="1100" dirty="0">
                <a:solidFill>
                  <a:srgbClr val="1E2836"/>
                </a:solidFill>
                <a:cs typeface="+mn-ea"/>
                <a:sym typeface="+mn-lt"/>
              </a:rPr>
              <a:t>What do we do</a:t>
            </a:r>
            <a:endParaRPr lang="en-US" altLang="zh-CN"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内容投放渠道</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cxnSp>
        <p:nvCxnSpPr>
          <p:cNvPr id="26" name="直接连接符 42"/>
          <p:cNvCxnSpPr/>
          <p:nvPr/>
        </p:nvCxnSpPr>
        <p:spPr>
          <a:xfrm>
            <a:off x="6096000" y="1989138"/>
            <a:ext cx="0" cy="2238253"/>
          </a:xfrm>
          <a:prstGeom prst="line">
            <a:avLst/>
          </a:prstGeom>
          <a:ln w="28575" cap="rnd">
            <a:solidFill>
              <a:schemeClr val="tx2">
                <a:lumMod val="5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bwMode="auto">
          <a:xfrm>
            <a:off x="1736246" y="2597842"/>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75000"/>
                    <a:lumOff val="25000"/>
                  </a:schemeClr>
                </a:solidFill>
                <a:cs typeface="+mn-ea"/>
                <a:sym typeface="+mn-lt"/>
              </a:rPr>
              <a:t>01</a:t>
            </a:r>
            <a:endParaRPr lang="en-US" altLang="zh-CN" sz="3200" dirty="0">
              <a:solidFill>
                <a:schemeClr val="tx1">
                  <a:lumMod val="75000"/>
                  <a:lumOff val="25000"/>
                </a:schemeClr>
              </a:solidFill>
              <a:cs typeface="+mn-ea"/>
              <a:sym typeface="+mn-lt"/>
            </a:endParaRPr>
          </a:p>
        </p:txBody>
      </p:sp>
      <p:sp>
        <p:nvSpPr>
          <p:cNvPr id="28" name="弧形 9"/>
          <p:cNvSpPr/>
          <p:nvPr/>
        </p:nvSpPr>
        <p:spPr>
          <a:xfrm>
            <a:off x="1736246" y="2204654"/>
            <a:ext cx="1413656" cy="1413656"/>
          </a:xfrm>
          <a:prstGeom prst="arc">
            <a:avLst>
              <a:gd name="adj1" fmla="val 21496969"/>
              <a:gd name="adj2" fmla="val 17262036"/>
            </a:avLst>
          </a:prstGeom>
          <a:ln w="76200">
            <a:solidFill>
              <a:schemeClr val="bg1">
                <a:lumMod val="85000"/>
              </a:schemeClr>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9" name="弧形 8"/>
          <p:cNvSpPr/>
          <p:nvPr/>
        </p:nvSpPr>
        <p:spPr>
          <a:xfrm>
            <a:off x="1736246" y="2204654"/>
            <a:ext cx="1413656" cy="1413656"/>
          </a:xfrm>
          <a:prstGeom prst="arc">
            <a:avLst/>
          </a:prstGeom>
          <a:ln w="76200">
            <a:solidFill>
              <a:srgbClr val="1E28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0" name="弧形 12"/>
          <p:cNvSpPr/>
          <p:nvPr/>
        </p:nvSpPr>
        <p:spPr>
          <a:xfrm>
            <a:off x="3800368" y="2204654"/>
            <a:ext cx="1413656" cy="1413656"/>
          </a:xfrm>
          <a:prstGeom prst="arc">
            <a:avLst>
              <a:gd name="adj1" fmla="val 21496969"/>
              <a:gd name="adj2" fmla="val 17262036"/>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1" name="弧形 13"/>
          <p:cNvSpPr/>
          <p:nvPr/>
        </p:nvSpPr>
        <p:spPr>
          <a:xfrm>
            <a:off x="3800368" y="2204654"/>
            <a:ext cx="1413656" cy="1413656"/>
          </a:xfrm>
          <a:prstGeom prst="arc">
            <a:avLst>
              <a:gd name="adj1" fmla="val 16200000"/>
              <a:gd name="adj2" fmla="val 4915262"/>
            </a:avLst>
          </a:prstGeom>
          <a:ln w="76200">
            <a:solidFill>
              <a:srgbClr val="1E2836"/>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2" name="文本框 31"/>
          <p:cNvSpPr txBox="1"/>
          <p:nvPr/>
        </p:nvSpPr>
        <p:spPr bwMode="auto">
          <a:xfrm>
            <a:off x="3801720" y="2597842"/>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75000"/>
                    <a:lumOff val="25000"/>
                  </a:schemeClr>
                </a:solidFill>
                <a:cs typeface="+mn-ea"/>
                <a:sym typeface="+mn-lt"/>
              </a:rPr>
              <a:t>02</a:t>
            </a:r>
            <a:endParaRPr lang="en-US" altLang="zh-CN" sz="3200" dirty="0">
              <a:solidFill>
                <a:schemeClr val="tx1">
                  <a:lumMod val="75000"/>
                  <a:lumOff val="25000"/>
                </a:schemeClr>
              </a:solidFill>
              <a:cs typeface="+mn-ea"/>
              <a:sym typeface="+mn-lt"/>
            </a:endParaRPr>
          </a:p>
        </p:txBody>
      </p:sp>
      <p:sp>
        <p:nvSpPr>
          <p:cNvPr id="33" name="文本框 32"/>
          <p:cNvSpPr txBox="1"/>
          <p:nvPr/>
        </p:nvSpPr>
        <p:spPr bwMode="auto">
          <a:xfrm>
            <a:off x="6903332" y="2597842"/>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75000"/>
                    <a:lumOff val="25000"/>
                  </a:schemeClr>
                </a:solidFill>
                <a:cs typeface="+mn-ea"/>
                <a:sym typeface="+mn-lt"/>
              </a:rPr>
              <a:t>03</a:t>
            </a:r>
            <a:endParaRPr lang="en-US" altLang="zh-CN" sz="3200" dirty="0">
              <a:solidFill>
                <a:schemeClr val="tx1">
                  <a:lumMod val="75000"/>
                  <a:lumOff val="25000"/>
                </a:schemeClr>
              </a:solidFill>
              <a:cs typeface="+mn-ea"/>
              <a:sym typeface="+mn-lt"/>
            </a:endParaRPr>
          </a:p>
        </p:txBody>
      </p:sp>
      <p:sp>
        <p:nvSpPr>
          <p:cNvPr id="34" name="弧形 36"/>
          <p:cNvSpPr/>
          <p:nvPr/>
        </p:nvSpPr>
        <p:spPr>
          <a:xfrm>
            <a:off x="6903332" y="2204654"/>
            <a:ext cx="1413656" cy="1413656"/>
          </a:xfrm>
          <a:prstGeom prst="arc">
            <a:avLst>
              <a:gd name="adj1" fmla="val 19995306"/>
              <a:gd name="adj2" fmla="val 17262036"/>
            </a:avLst>
          </a:prstGeom>
          <a:ln w="76200">
            <a:solidFill>
              <a:schemeClr val="bg1">
                <a:lumMod val="85000"/>
              </a:schemeClr>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5" name="弧形 37"/>
          <p:cNvSpPr/>
          <p:nvPr/>
        </p:nvSpPr>
        <p:spPr>
          <a:xfrm>
            <a:off x="6903332" y="2204654"/>
            <a:ext cx="1413656" cy="1413656"/>
          </a:xfrm>
          <a:prstGeom prst="arc">
            <a:avLst>
              <a:gd name="adj1" fmla="val 16200000"/>
              <a:gd name="adj2" fmla="val 20219714"/>
            </a:avLst>
          </a:prstGeom>
          <a:ln w="76200">
            <a:solidFill>
              <a:srgbClr val="1E28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6" name="弧形 34"/>
          <p:cNvSpPr/>
          <p:nvPr/>
        </p:nvSpPr>
        <p:spPr>
          <a:xfrm>
            <a:off x="8967454" y="2204654"/>
            <a:ext cx="1413656" cy="1413656"/>
          </a:xfrm>
          <a:prstGeom prst="arc">
            <a:avLst>
              <a:gd name="adj1" fmla="val 21496969"/>
              <a:gd name="adj2" fmla="val 17262036"/>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7" name="弧形 35"/>
          <p:cNvSpPr/>
          <p:nvPr/>
        </p:nvSpPr>
        <p:spPr>
          <a:xfrm>
            <a:off x="8967454" y="2204654"/>
            <a:ext cx="1413656" cy="1413656"/>
          </a:xfrm>
          <a:prstGeom prst="arc">
            <a:avLst>
              <a:gd name="adj1" fmla="val 16200000"/>
              <a:gd name="adj2" fmla="val 9514648"/>
            </a:avLst>
          </a:prstGeom>
          <a:ln w="76200">
            <a:solidFill>
              <a:srgbClr val="1E2836"/>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8" name="文本框 37"/>
          <p:cNvSpPr txBox="1"/>
          <p:nvPr/>
        </p:nvSpPr>
        <p:spPr bwMode="auto">
          <a:xfrm>
            <a:off x="8968806" y="2597842"/>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75000"/>
                    <a:lumOff val="25000"/>
                  </a:schemeClr>
                </a:solidFill>
                <a:cs typeface="+mn-ea"/>
                <a:sym typeface="+mn-lt"/>
              </a:rPr>
              <a:t>04</a:t>
            </a:r>
            <a:endParaRPr lang="en-US" altLang="zh-CN" sz="3200" dirty="0">
              <a:solidFill>
                <a:schemeClr val="tx1">
                  <a:lumMod val="75000"/>
                  <a:lumOff val="25000"/>
                </a:schemeClr>
              </a:solidFill>
              <a:cs typeface="+mn-ea"/>
              <a:sym typeface="+mn-lt"/>
            </a:endParaRPr>
          </a:p>
        </p:txBody>
      </p:sp>
      <p:sp>
        <p:nvSpPr>
          <p:cNvPr id="39" name="矩形 38"/>
          <p:cNvSpPr/>
          <p:nvPr/>
        </p:nvSpPr>
        <p:spPr>
          <a:xfrm>
            <a:off x="1113823" y="3846646"/>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 今日头条</a:t>
            </a:r>
            <a:endParaRPr lang="zh-CN" altLang="en-US" dirty="0">
              <a:solidFill>
                <a:schemeClr val="tx1">
                  <a:lumMod val="75000"/>
                  <a:lumOff val="25000"/>
                </a:schemeClr>
              </a:solidFill>
              <a:cs typeface="+mn-ea"/>
              <a:sym typeface="+mn-lt"/>
            </a:endParaRPr>
          </a:p>
        </p:txBody>
      </p:sp>
      <p:sp>
        <p:nvSpPr>
          <p:cNvPr id="40" name="矩形 39"/>
          <p:cNvSpPr/>
          <p:nvPr/>
        </p:nvSpPr>
        <p:spPr>
          <a:xfrm>
            <a:off x="3142570" y="3846646"/>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百度百家</a:t>
            </a:r>
            <a:endParaRPr lang="zh-CN" altLang="en-US" dirty="0">
              <a:solidFill>
                <a:schemeClr val="tx1">
                  <a:lumMod val="75000"/>
                  <a:lumOff val="25000"/>
                </a:schemeClr>
              </a:solidFill>
              <a:cs typeface="+mn-ea"/>
              <a:sym typeface="+mn-lt"/>
            </a:endParaRPr>
          </a:p>
        </p:txBody>
      </p:sp>
      <p:sp>
        <p:nvSpPr>
          <p:cNvPr id="41" name="矩形 40"/>
          <p:cNvSpPr/>
          <p:nvPr/>
        </p:nvSpPr>
        <p:spPr>
          <a:xfrm>
            <a:off x="6310405" y="3846646"/>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企鹅号</a:t>
            </a:r>
            <a:endParaRPr lang="zh-CN" altLang="en-US" dirty="0">
              <a:solidFill>
                <a:schemeClr val="tx1">
                  <a:lumMod val="75000"/>
                  <a:lumOff val="25000"/>
                </a:schemeClr>
              </a:solidFill>
              <a:cs typeface="+mn-ea"/>
              <a:sym typeface="+mn-lt"/>
            </a:endParaRPr>
          </a:p>
        </p:txBody>
      </p:sp>
      <p:sp>
        <p:nvSpPr>
          <p:cNvPr id="42" name="矩形 41"/>
          <p:cNvSpPr/>
          <p:nvPr/>
        </p:nvSpPr>
        <p:spPr>
          <a:xfrm>
            <a:off x="8393535" y="3846646"/>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大鱼号</a:t>
            </a:r>
            <a:endParaRPr lang="zh-CN" altLang="en-US" dirty="0">
              <a:solidFill>
                <a:schemeClr val="tx1">
                  <a:lumMod val="75000"/>
                  <a:lumOff val="25000"/>
                </a:schemeClr>
              </a:solidFill>
              <a:cs typeface="+mn-ea"/>
              <a:sym typeface="+mn-lt"/>
            </a:endParaRPr>
          </a:p>
        </p:txBody>
      </p:sp>
      <p:sp>
        <p:nvSpPr>
          <p:cNvPr id="43" name="KSO_Shape"/>
          <p:cNvSpPr/>
          <p:nvPr/>
        </p:nvSpPr>
        <p:spPr>
          <a:xfrm rot="16200000" flipH="1">
            <a:off x="5982830" y="923923"/>
            <a:ext cx="221424" cy="7540741"/>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1E2836"/>
          </a:solidFill>
          <a:ln>
            <a:noFill/>
          </a:ln>
          <a:effectLst/>
        </p:spPr>
        <p:txBody>
          <a:bodyPr anchor="ctr"/>
          <a:lstStyle/>
          <a:p>
            <a:endParaRPr lang="zh-CN" altLang="en-US">
              <a:effectLst/>
              <a:cs typeface="+mn-ea"/>
              <a:sym typeface="+mn-lt"/>
            </a:endParaRPr>
          </a:p>
        </p:txBody>
      </p:sp>
      <p:sp>
        <p:nvSpPr>
          <p:cNvPr id="44" name="矩形 43"/>
          <p:cNvSpPr/>
          <p:nvPr/>
        </p:nvSpPr>
        <p:spPr>
          <a:xfrm>
            <a:off x="4769287" y="4949640"/>
            <a:ext cx="2615349" cy="533288"/>
          </a:xfrm>
          <a:prstGeom prst="rect">
            <a:avLst/>
          </a:prstGeom>
        </p:spPr>
        <p:txBody>
          <a:bodyPr wrap="square">
            <a:spAutoFit/>
          </a:bodyPr>
          <a:lstStyle/>
          <a:p>
            <a:pPr algn="ctr">
              <a:lnSpc>
                <a:spcPct val="110000"/>
              </a:lnSpc>
              <a:spcBef>
                <a:spcPct val="0"/>
              </a:spcBef>
              <a:buNone/>
            </a:pPr>
            <a:r>
              <a:rPr lang="zh-CN" altLang="en-US" sz="2800" dirty="0">
                <a:solidFill>
                  <a:schemeClr val="tx1">
                    <a:lumMod val="75000"/>
                    <a:lumOff val="25000"/>
                  </a:schemeClr>
                </a:solidFill>
                <a:cs typeface="+mn-ea"/>
                <a:sym typeface="+mn-lt"/>
              </a:rPr>
              <a:t>图文 视频 直播</a:t>
            </a:r>
            <a:endParaRPr lang="zh-CN" altLang="en-US" sz="2800" dirty="0">
              <a:solidFill>
                <a:schemeClr val="tx1">
                  <a:lumMod val="75000"/>
                  <a:lumOff val="2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linds(horizontal)">
                                      <p:cBhvr>
                                        <p:cTn id="18" dur="500"/>
                                        <p:tgtEl>
                                          <p:spTgt spid="2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linds(horizontal)">
                                      <p:cBhvr>
                                        <p:cTn id="21" dur="500"/>
                                        <p:tgtEl>
                                          <p:spTgt spid="2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linds(horizontal)">
                                      <p:cBhvr>
                                        <p:cTn id="24" dur="500"/>
                                        <p:tgtEl>
                                          <p:spTgt spid="2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blinds(horizontal)">
                                      <p:cBhvr>
                                        <p:cTn id="33" dur="500"/>
                                        <p:tgtEl>
                                          <p:spTgt spid="31"/>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blinds(horizontal)">
                                      <p:cBhvr>
                                        <p:cTn id="36" dur="500"/>
                                        <p:tgtEl>
                                          <p:spTgt spid="3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linds(horizontal)">
                                      <p:cBhvr>
                                        <p:cTn id="42" dur="500"/>
                                        <p:tgtEl>
                                          <p:spTgt spid="3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linds(horizontal)">
                                      <p:cBhvr>
                                        <p:cTn id="45" dur="500"/>
                                        <p:tgtEl>
                                          <p:spTgt spid="35"/>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blinds(horizontal)">
                                      <p:cBhvr>
                                        <p:cTn id="48" dur="500"/>
                                        <p:tgtEl>
                                          <p:spTgt spid="36"/>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blinds(horizontal)">
                                      <p:cBhvr>
                                        <p:cTn id="51" dur="500"/>
                                        <p:tgtEl>
                                          <p:spTgt spid="37"/>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linds(horizontal)">
                                      <p:cBhvr>
                                        <p:cTn id="54" dur="500"/>
                                        <p:tgtEl>
                                          <p:spTgt spid="38"/>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blinds(horizontal)">
                                      <p:cBhvr>
                                        <p:cTn id="57" dur="500"/>
                                        <p:tgtEl>
                                          <p:spTgt spid="39"/>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blinds(horizontal)">
                                      <p:cBhvr>
                                        <p:cTn id="60" dur="500"/>
                                        <p:tgtEl>
                                          <p:spTgt spid="40"/>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linds(horizontal)">
                                      <p:cBhvr>
                                        <p:cTn id="63" dur="500"/>
                                        <p:tgtEl>
                                          <p:spTgt spid="41"/>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blinds(horizontal)">
                                      <p:cBhvr>
                                        <p:cTn id="66" dur="500"/>
                                        <p:tgtEl>
                                          <p:spTgt spid="42"/>
                                        </p:tgtEl>
                                      </p:cBhvr>
                                    </p:animEffect>
                                  </p:childTnLst>
                                </p:cTn>
                              </p:par>
                            </p:childTnLst>
                          </p:cTn>
                        </p:par>
                        <p:par>
                          <p:cTn id="67" fill="hold">
                            <p:stCondLst>
                              <p:cond delay="2000"/>
                            </p:stCondLst>
                            <p:childTnLst>
                              <p:par>
                                <p:cTn id="68" presetID="12" presetClass="entr" presetSubtype="8"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ppt_x</p:attrName>
                                        </p:attrNameLst>
                                      </p:cBhvr>
                                      <p:tavLst>
                                        <p:tav tm="0">
                                          <p:val>
                                            <p:strVal val="#ppt_x-#ppt_w*1.125000"/>
                                          </p:val>
                                        </p:tav>
                                        <p:tav tm="100000">
                                          <p:val>
                                            <p:strVal val="#ppt_x"/>
                                          </p:val>
                                        </p:tav>
                                      </p:tavLst>
                                    </p:anim>
                                    <p:animEffect transition="in" filter="wipe(right)">
                                      <p:cBhvr>
                                        <p:cTn id="71" dur="500"/>
                                        <p:tgtEl>
                                          <p:spTgt spid="43"/>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blinds(horizontal)">
                                      <p:cBhvr>
                                        <p:cTn id="7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P spid="28" grpId="0" animBg="1"/>
      <p:bldP spid="29" grpId="0" animBg="1"/>
      <p:bldP spid="30" grpId="0" animBg="1"/>
      <p:bldP spid="31" grpId="0" animBg="1"/>
      <p:bldP spid="32" grpId="0"/>
      <p:bldP spid="33" grpId="0"/>
      <p:bldP spid="34" grpId="0" animBg="1"/>
      <p:bldP spid="35" grpId="0" animBg="1"/>
      <p:bldP spid="36" grpId="0" animBg="1"/>
      <p:bldP spid="37" grpId="0" animBg="1"/>
      <p:bldP spid="38" grpId="0"/>
      <p:bldP spid="39" grpId="0"/>
      <p:bldP spid="40" grpId="0"/>
      <p:bldP spid="41" grpId="0"/>
      <p:bldP spid="42" grpId="0"/>
      <p:bldP spid="43" grpId="0" animBg="1"/>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499902" y="2537797"/>
            <a:ext cx="1107996" cy="1446550"/>
          </a:xfrm>
          <a:prstGeom prst="rect">
            <a:avLst/>
          </a:prstGeom>
          <a:noFill/>
        </p:spPr>
        <p:txBody>
          <a:bodyPr wrap="none" rtlCol="0">
            <a:spAutoFit/>
          </a:bodyPr>
          <a:lstStyle>
            <a:defPPr>
              <a:defRPr lang="zh-CN"/>
            </a:defPPr>
            <a:lvl1pPr algn="ctr">
              <a:defRPr sz="8800">
                <a:solidFill>
                  <a:schemeClr val="bg1"/>
                </a:solidFill>
                <a:latin typeface="Agency FB" panose="020B0503020202020204" pitchFamily="34" charset="0"/>
                <a:cs typeface="+mn-ea"/>
              </a:defRPr>
            </a:lvl1pPr>
          </a:lstStyle>
          <a:p>
            <a:r>
              <a:rPr lang="en-US" altLang="zh-CN" dirty="0">
                <a:sym typeface="+mn-lt"/>
              </a:rPr>
              <a:t>04</a:t>
            </a:r>
            <a:endParaRPr lang="zh-CN" altLang="en-US" dirty="0">
              <a:sym typeface="+mn-lt"/>
            </a:endParaRPr>
          </a:p>
        </p:txBody>
      </p:sp>
      <p:sp>
        <p:nvSpPr>
          <p:cNvPr id="8" name="文本框 7"/>
          <p:cNvSpPr txBox="1"/>
          <p:nvPr/>
        </p:nvSpPr>
        <p:spPr>
          <a:xfrm>
            <a:off x="4199532" y="3779189"/>
            <a:ext cx="1586012" cy="400110"/>
          </a:xfrm>
          <a:prstGeom prst="rect">
            <a:avLst/>
          </a:prstGeom>
          <a:noFill/>
        </p:spPr>
        <p:txBody>
          <a:bodyPr wrap="none" rtlCol="0">
            <a:spAutoFit/>
          </a:bodyPr>
          <a:lstStyle/>
          <a:p>
            <a:r>
              <a:rPr lang="en-US" altLang="zh-CN" sz="2000" dirty="0">
                <a:solidFill>
                  <a:schemeClr val="bg1"/>
                </a:solidFill>
                <a:cs typeface="+mn-ea"/>
                <a:sym typeface="+mn-lt"/>
              </a:rPr>
              <a:t>PART FOUR</a:t>
            </a:r>
            <a:endParaRPr lang="zh-CN" altLang="en-US" sz="2000" dirty="0">
              <a:solidFill>
                <a:schemeClr val="bg1"/>
              </a:solidFill>
              <a:cs typeface="+mn-ea"/>
              <a:sym typeface="+mn-lt"/>
            </a:endParaRPr>
          </a:p>
        </p:txBody>
      </p:sp>
      <p:sp>
        <p:nvSpPr>
          <p:cNvPr id="9" name="文本框 8"/>
          <p:cNvSpPr txBox="1"/>
          <p:nvPr/>
        </p:nvSpPr>
        <p:spPr>
          <a:xfrm>
            <a:off x="6059986" y="2624922"/>
            <a:ext cx="2031325" cy="646331"/>
          </a:xfrm>
          <a:prstGeom prst="rect">
            <a:avLst/>
          </a:prstGeom>
          <a:noFill/>
        </p:spPr>
        <p:txBody>
          <a:bodyPr wrap="none" rtlCol="0">
            <a:spAutoFit/>
          </a:bodyPr>
          <a:lstStyle/>
          <a:p>
            <a:r>
              <a:rPr lang="zh-CN" altLang="en-US" sz="3600" dirty="0">
                <a:solidFill>
                  <a:schemeClr val="bg1"/>
                </a:solidFill>
                <a:cs typeface="+mn-ea"/>
                <a:sym typeface="+mn-lt"/>
              </a:rPr>
              <a:t>发展规划</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917233" y="668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9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45833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900"/>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55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行业前景</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
        <p:nvSpPr>
          <p:cNvPr id="34" name="MH_SubTitle_2"/>
          <p:cNvSpPr/>
          <p:nvPr>
            <p:custDataLst>
              <p:tags r:id="rId2"/>
            </p:custDataLst>
          </p:nvPr>
        </p:nvSpPr>
        <p:spPr bwMode="auto">
          <a:xfrm>
            <a:off x="6133518" y="2278744"/>
            <a:ext cx="4073737" cy="537109"/>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1E2836"/>
          </a:solidFill>
          <a:ln>
            <a:noFill/>
          </a:ln>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a:lnSpc>
                <a:spcPct val="120000"/>
              </a:lnSpc>
              <a:spcBef>
                <a:spcPct val="0"/>
              </a:spcBef>
              <a:buFontTx/>
              <a:buNone/>
              <a:defRPr/>
            </a:pPr>
            <a:endParaRPr lang="zh-CN" altLang="en-US" sz="2000" dirty="0">
              <a:solidFill>
                <a:srgbClr val="FFFFFF"/>
              </a:solidFill>
              <a:latin typeface="+mn-lt"/>
              <a:ea typeface="+mn-ea"/>
              <a:cs typeface="+mn-ea"/>
              <a:sym typeface="+mn-lt"/>
            </a:endParaRPr>
          </a:p>
        </p:txBody>
      </p:sp>
      <p:sp>
        <p:nvSpPr>
          <p:cNvPr id="35" name="MH_SubTitle_1"/>
          <p:cNvSpPr/>
          <p:nvPr>
            <p:custDataLst>
              <p:tags r:id="rId3"/>
            </p:custDataLst>
          </p:nvPr>
        </p:nvSpPr>
        <p:spPr bwMode="auto">
          <a:xfrm>
            <a:off x="1984745" y="4762873"/>
            <a:ext cx="4079660" cy="537109"/>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1E2836"/>
          </a:solidFill>
          <a:ln>
            <a:noFill/>
          </a:ln>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nSpc>
                <a:spcPct val="120000"/>
              </a:lnSpc>
              <a:spcBef>
                <a:spcPct val="0"/>
              </a:spcBef>
              <a:buFontTx/>
              <a:buNone/>
              <a:defRPr/>
            </a:pPr>
            <a:endParaRPr lang="zh-CN" altLang="en-US" sz="2000" dirty="0">
              <a:solidFill>
                <a:srgbClr val="FFFFFF"/>
              </a:solidFill>
              <a:latin typeface="+mn-lt"/>
              <a:ea typeface="+mn-ea"/>
              <a:cs typeface="+mn-ea"/>
              <a:sym typeface="+mn-lt"/>
            </a:endParaRPr>
          </a:p>
        </p:txBody>
      </p:sp>
      <p:sp>
        <p:nvSpPr>
          <p:cNvPr id="36" name="矩形 35"/>
          <p:cNvSpPr/>
          <p:nvPr/>
        </p:nvSpPr>
        <p:spPr>
          <a:xfrm>
            <a:off x="7585285" y="3204991"/>
            <a:ext cx="4400237" cy="156966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prstClr val="black">
                    <a:lumMod val="65000"/>
                    <a:lumOff val="35000"/>
                  </a:prstClr>
                </a:solidFill>
                <a:cs typeface="+mn-ea"/>
                <a:sym typeface="+mn-lt"/>
              </a:rPr>
              <a:t>今日头条的</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千人万元计划</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礼遇计划</a:t>
            </a:r>
            <a:r>
              <a:rPr lang="en-US" altLang="zh-CN" sz="1600" dirty="0">
                <a:solidFill>
                  <a:prstClr val="black">
                    <a:lumMod val="65000"/>
                    <a:lumOff val="35000"/>
                  </a:prstClr>
                </a:solidFill>
                <a:cs typeface="+mn-ea"/>
                <a:sym typeface="+mn-lt"/>
              </a:rPr>
              <a:t>】</a:t>
            </a:r>
            <a:endParaRPr lang="en-US" altLang="zh-CN" sz="1600" dirty="0">
              <a:solidFill>
                <a:prstClr val="black">
                  <a:lumMod val="65000"/>
                  <a:lumOff val="35000"/>
                </a:prstClr>
              </a:solidFill>
              <a:cs typeface="+mn-ea"/>
              <a:sym typeface="+mn-lt"/>
            </a:endParaRPr>
          </a:p>
          <a:p>
            <a:pPr algn="just">
              <a:lnSpc>
                <a:spcPct val="150000"/>
              </a:lnSpc>
            </a:pPr>
            <a:r>
              <a:rPr lang="zh-CN" altLang="en-US" sz="1600" dirty="0">
                <a:solidFill>
                  <a:prstClr val="black">
                    <a:lumMod val="65000"/>
                    <a:lumOff val="35000"/>
                  </a:prstClr>
                </a:solidFill>
                <a:cs typeface="+mn-ea"/>
                <a:sym typeface="+mn-lt"/>
              </a:rPr>
              <a:t>百度百家</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百＋计划</a:t>
            </a:r>
            <a:r>
              <a:rPr lang="en-US" altLang="zh-CN" sz="1600" dirty="0">
                <a:solidFill>
                  <a:prstClr val="black">
                    <a:lumMod val="65000"/>
                    <a:lumOff val="35000"/>
                  </a:prstClr>
                </a:solidFill>
                <a:cs typeface="+mn-ea"/>
                <a:sym typeface="+mn-lt"/>
              </a:rPr>
              <a:t>】</a:t>
            </a:r>
            <a:endParaRPr lang="en-US" altLang="zh-CN" sz="1600" dirty="0">
              <a:solidFill>
                <a:prstClr val="black">
                  <a:lumMod val="65000"/>
                  <a:lumOff val="35000"/>
                </a:prstClr>
              </a:solidFill>
              <a:cs typeface="+mn-ea"/>
              <a:sym typeface="+mn-lt"/>
            </a:endParaRPr>
          </a:p>
          <a:p>
            <a:pPr algn="just">
              <a:lnSpc>
                <a:spcPct val="150000"/>
              </a:lnSpc>
            </a:pPr>
            <a:r>
              <a:rPr lang="zh-CN" altLang="en-US" sz="1600" dirty="0">
                <a:solidFill>
                  <a:prstClr val="black">
                    <a:lumMod val="65000"/>
                    <a:lumOff val="35000"/>
                  </a:prstClr>
                </a:solidFill>
                <a:cs typeface="+mn-ea"/>
                <a:sym typeface="+mn-lt"/>
              </a:rPr>
              <a:t>大鱼号</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大鱼潜力奖金</a:t>
            </a:r>
            <a:r>
              <a:rPr lang="en-US" altLang="zh-CN" sz="1600" dirty="0">
                <a:solidFill>
                  <a:prstClr val="black">
                    <a:lumMod val="65000"/>
                    <a:lumOff val="35000"/>
                  </a:prstClr>
                </a:solidFill>
                <a:cs typeface="+mn-ea"/>
                <a:sym typeface="+mn-lt"/>
              </a:rPr>
              <a:t>】</a:t>
            </a:r>
            <a:endParaRPr lang="en-US" altLang="zh-CN" sz="1600" dirty="0">
              <a:solidFill>
                <a:prstClr val="black">
                  <a:lumMod val="65000"/>
                  <a:lumOff val="35000"/>
                </a:prstClr>
              </a:solidFill>
              <a:cs typeface="+mn-ea"/>
              <a:sym typeface="+mn-lt"/>
            </a:endParaRPr>
          </a:p>
          <a:p>
            <a:pPr algn="just">
              <a:lnSpc>
                <a:spcPct val="150000"/>
              </a:lnSpc>
            </a:pPr>
            <a:r>
              <a:rPr lang="zh-CN" altLang="en-US" sz="1600" dirty="0">
                <a:solidFill>
                  <a:prstClr val="black">
                    <a:lumMod val="65000"/>
                    <a:lumOff val="35000"/>
                  </a:prstClr>
                </a:solidFill>
                <a:cs typeface="+mn-ea"/>
                <a:sym typeface="+mn-lt"/>
              </a:rPr>
              <a:t>腾讯的</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百亿计划</a:t>
            </a:r>
            <a:r>
              <a:rPr lang="en-US" altLang="zh-CN" sz="1600" dirty="0">
                <a:solidFill>
                  <a:prstClr val="black">
                    <a:lumMod val="65000"/>
                    <a:lumOff val="35000"/>
                  </a:prstClr>
                </a:solidFill>
                <a:cs typeface="+mn-ea"/>
                <a:sym typeface="+mn-lt"/>
              </a:rPr>
              <a:t>】</a:t>
            </a:r>
            <a:endParaRPr lang="en-US" altLang="zh-CN" sz="1600" dirty="0">
              <a:solidFill>
                <a:prstClr val="black">
                  <a:lumMod val="65000"/>
                  <a:lumOff val="35000"/>
                </a:prstClr>
              </a:solidFill>
              <a:cs typeface="+mn-ea"/>
              <a:sym typeface="+mn-lt"/>
            </a:endParaRPr>
          </a:p>
        </p:txBody>
      </p:sp>
      <p:sp>
        <p:nvSpPr>
          <p:cNvPr id="37" name="矩形 36"/>
          <p:cNvSpPr/>
          <p:nvPr/>
        </p:nvSpPr>
        <p:spPr>
          <a:xfrm>
            <a:off x="7590831" y="2337490"/>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prstClr val="white"/>
                </a:solidFill>
                <a:cs typeface="+mn-ea"/>
                <a:sym typeface="+mn-lt"/>
              </a:rPr>
              <a:t>政策扶持</a:t>
            </a:r>
            <a:endParaRPr lang="zh-CN" altLang="en-US" b="1" dirty="0">
              <a:solidFill>
                <a:prstClr val="white"/>
              </a:solidFill>
              <a:cs typeface="+mn-ea"/>
              <a:sym typeface="+mn-lt"/>
            </a:endParaRPr>
          </a:p>
        </p:txBody>
      </p:sp>
      <p:sp>
        <p:nvSpPr>
          <p:cNvPr id="38" name="矩形 37"/>
          <p:cNvSpPr/>
          <p:nvPr/>
        </p:nvSpPr>
        <p:spPr>
          <a:xfrm>
            <a:off x="2510830" y="4824646"/>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prstClr val="white"/>
                </a:solidFill>
                <a:cs typeface="+mn-ea"/>
                <a:sym typeface="+mn-lt"/>
              </a:rPr>
              <a:t>发展趋势</a:t>
            </a:r>
            <a:endParaRPr lang="zh-CN" altLang="en-US" b="1" dirty="0">
              <a:solidFill>
                <a:prstClr val="white"/>
              </a:solidFill>
              <a:cs typeface="+mn-ea"/>
              <a:sym typeface="+mn-lt"/>
            </a:endParaRPr>
          </a:p>
        </p:txBody>
      </p:sp>
      <p:sp>
        <p:nvSpPr>
          <p:cNvPr id="39" name="矩形 38"/>
          <p:cNvSpPr/>
          <p:nvPr/>
        </p:nvSpPr>
        <p:spPr>
          <a:xfrm>
            <a:off x="276811" y="2764250"/>
            <a:ext cx="4389747" cy="181588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400" dirty="0">
                <a:solidFill>
                  <a:prstClr val="black">
                    <a:lumMod val="65000"/>
                    <a:lumOff val="35000"/>
                  </a:prstClr>
                </a:solidFill>
                <a:cs typeface="+mn-ea"/>
                <a:sym typeface="+mn-lt"/>
              </a:rPr>
              <a:t>2017</a:t>
            </a:r>
            <a:r>
              <a:rPr lang="zh-CN" altLang="en-US" sz="1400" dirty="0">
                <a:solidFill>
                  <a:prstClr val="black">
                    <a:lumMod val="65000"/>
                    <a:lumOff val="35000"/>
                  </a:prstClr>
                </a:solidFill>
                <a:cs typeface="+mn-ea"/>
                <a:sym typeface="+mn-lt"/>
              </a:rPr>
              <a:t>年上半年今日头条保持高速增长，用户总体资讯消费数量增长</a:t>
            </a:r>
            <a:r>
              <a:rPr lang="en-US" altLang="zh-CN" sz="1400" dirty="0">
                <a:solidFill>
                  <a:prstClr val="black">
                    <a:lumMod val="65000"/>
                    <a:lumOff val="35000"/>
                  </a:prstClr>
                </a:solidFill>
                <a:cs typeface="+mn-ea"/>
                <a:sym typeface="+mn-lt"/>
              </a:rPr>
              <a:t>30.84%</a:t>
            </a:r>
            <a:r>
              <a:rPr lang="zh-CN" altLang="en-US" sz="1400" dirty="0">
                <a:solidFill>
                  <a:prstClr val="black">
                    <a:lumMod val="65000"/>
                    <a:lumOff val="35000"/>
                  </a:prstClr>
                </a:solidFill>
                <a:cs typeface="+mn-ea"/>
                <a:sym typeface="+mn-lt"/>
              </a:rPr>
              <a:t>，截止</a:t>
            </a:r>
            <a:r>
              <a:rPr lang="en-US" altLang="zh-CN" sz="1400" dirty="0">
                <a:solidFill>
                  <a:prstClr val="black">
                    <a:lumMod val="65000"/>
                    <a:lumOff val="35000"/>
                  </a:prstClr>
                </a:solidFill>
                <a:cs typeface="+mn-ea"/>
                <a:sym typeface="+mn-lt"/>
              </a:rPr>
              <a:t>2017</a:t>
            </a:r>
            <a:r>
              <a:rPr lang="zh-CN" altLang="en-US" sz="1400" dirty="0">
                <a:solidFill>
                  <a:prstClr val="black">
                    <a:lumMod val="65000"/>
                    <a:lumOff val="35000"/>
                  </a:prstClr>
                </a:solidFill>
                <a:cs typeface="+mn-ea"/>
                <a:sym typeface="+mn-lt"/>
              </a:rPr>
              <a:t>年</a:t>
            </a:r>
            <a:r>
              <a:rPr lang="en-US" altLang="zh-CN" sz="1400" dirty="0">
                <a:solidFill>
                  <a:prstClr val="black">
                    <a:lumMod val="65000"/>
                    <a:lumOff val="35000"/>
                  </a:prstClr>
                </a:solidFill>
                <a:cs typeface="+mn-ea"/>
                <a:sym typeface="+mn-lt"/>
              </a:rPr>
              <a:t>6</a:t>
            </a:r>
            <a:r>
              <a:rPr lang="zh-CN" altLang="en-US" sz="1400" dirty="0">
                <a:solidFill>
                  <a:prstClr val="black">
                    <a:lumMod val="65000"/>
                    <a:lumOff val="35000"/>
                  </a:prstClr>
                </a:solidFill>
                <a:cs typeface="+mn-ea"/>
                <a:sym typeface="+mn-lt"/>
              </a:rPr>
              <a:t>月，平均每人每天消费</a:t>
            </a:r>
            <a:r>
              <a:rPr lang="en-US" altLang="zh-CN" sz="1400" dirty="0">
                <a:solidFill>
                  <a:prstClr val="black">
                    <a:lumMod val="65000"/>
                    <a:lumOff val="35000"/>
                  </a:prstClr>
                </a:solidFill>
                <a:cs typeface="+mn-ea"/>
                <a:sym typeface="+mn-lt"/>
              </a:rPr>
              <a:t>46</a:t>
            </a:r>
            <a:r>
              <a:rPr lang="zh-CN" altLang="en-US" sz="1400" dirty="0">
                <a:solidFill>
                  <a:prstClr val="black">
                    <a:lumMod val="65000"/>
                    <a:lumOff val="35000"/>
                  </a:prstClr>
                </a:solidFill>
                <a:cs typeface="+mn-ea"/>
                <a:sym typeface="+mn-lt"/>
              </a:rPr>
              <a:t>篇咨询，单篇咨询平均消费时长增速加快。</a:t>
            </a:r>
            <a:endParaRPr lang="zh-CN" altLang="en-US" sz="1400" dirty="0">
              <a:solidFill>
                <a:prstClr val="black">
                  <a:lumMod val="65000"/>
                  <a:lumOff val="35000"/>
                </a:prstClr>
              </a:solidFill>
              <a:cs typeface="+mn-ea"/>
              <a:sym typeface="+mn-lt"/>
            </a:endParaRPr>
          </a:p>
          <a:p>
            <a:pPr algn="r"/>
            <a:r>
              <a:rPr lang="zh-CN" altLang="en-US" sz="1400" dirty="0">
                <a:solidFill>
                  <a:prstClr val="black">
                    <a:lumMod val="65000"/>
                    <a:lumOff val="35000"/>
                  </a:prstClr>
                </a:solidFill>
                <a:cs typeface="+mn-ea"/>
                <a:sym typeface="+mn-lt"/>
              </a:rPr>
              <a:t>用户对内容形态需求升级、内容优质度需求双升级：</a:t>
            </a:r>
            <a:endParaRPr lang="zh-CN" altLang="en-US" sz="1400" dirty="0">
              <a:solidFill>
                <a:prstClr val="black">
                  <a:lumMod val="65000"/>
                  <a:lumOff val="35000"/>
                </a:prstClr>
              </a:solidFill>
              <a:cs typeface="+mn-ea"/>
              <a:sym typeface="+mn-lt"/>
            </a:endParaRPr>
          </a:p>
          <a:p>
            <a:pPr algn="r"/>
            <a:r>
              <a:rPr lang="en-US" altLang="zh-CN" sz="1400" dirty="0">
                <a:solidFill>
                  <a:prstClr val="black">
                    <a:lumMod val="65000"/>
                    <a:lumOff val="35000"/>
                  </a:prstClr>
                </a:solidFill>
                <a:cs typeface="+mn-ea"/>
                <a:sym typeface="+mn-lt"/>
              </a:rPr>
              <a:t>·</a:t>
            </a:r>
            <a:r>
              <a:rPr lang="zh-CN" altLang="en-US" sz="1400" dirty="0">
                <a:solidFill>
                  <a:prstClr val="black">
                    <a:lumMod val="65000"/>
                    <a:lumOff val="35000"/>
                  </a:prstClr>
                </a:solidFill>
                <a:cs typeface="+mn-ea"/>
                <a:sym typeface="+mn-lt"/>
              </a:rPr>
              <a:t>短视频消费需求凸显，其消费时长占比连续</a:t>
            </a:r>
            <a:r>
              <a:rPr lang="en-US" altLang="zh-CN" sz="1400" dirty="0">
                <a:solidFill>
                  <a:prstClr val="black">
                    <a:lumMod val="65000"/>
                    <a:lumOff val="35000"/>
                  </a:prstClr>
                </a:solidFill>
                <a:cs typeface="+mn-ea"/>
                <a:sym typeface="+mn-lt"/>
              </a:rPr>
              <a:t>3</a:t>
            </a:r>
            <a:r>
              <a:rPr lang="zh-CN" altLang="en-US" sz="1400" dirty="0">
                <a:solidFill>
                  <a:prstClr val="black">
                    <a:lumMod val="65000"/>
                    <a:lumOff val="35000"/>
                  </a:prstClr>
                </a:solidFill>
                <a:cs typeface="+mn-ea"/>
                <a:sym typeface="+mn-lt"/>
              </a:rPr>
              <a:t>个半年年攀升。优质内容需求和供应能力提升，消费量增幅、咨询数量增幅显著上升。</a:t>
            </a:r>
            <a:endParaRPr lang="zh-CN" altLang="en-US" sz="1400" dirty="0">
              <a:solidFill>
                <a:prstClr val="black">
                  <a:lumMod val="65000"/>
                  <a:lumOff val="35000"/>
                </a:prstClr>
              </a:solidFill>
              <a:cs typeface="+mn-ea"/>
              <a:sym typeface="+mn-lt"/>
            </a:endParaRPr>
          </a:p>
          <a:p>
            <a:pPr algn="r"/>
            <a:r>
              <a:rPr lang="en-US" altLang="zh-CN" sz="1400" dirty="0">
                <a:solidFill>
                  <a:prstClr val="black">
                    <a:lumMod val="65000"/>
                    <a:lumOff val="35000"/>
                  </a:prstClr>
                </a:solidFill>
                <a:cs typeface="+mn-ea"/>
                <a:sym typeface="+mn-lt"/>
              </a:rPr>
              <a:t>——</a:t>
            </a:r>
            <a:r>
              <a:rPr lang="zh-CN" altLang="en-US" sz="1400" dirty="0">
                <a:solidFill>
                  <a:prstClr val="black">
                    <a:lumMod val="65000"/>
                    <a:lumOff val="35000"/>
                  </a:prstClr>
                </a:solidFill>
                <a:cs typeface="+mn-ea"/>
                <a:sym typeface="+mn-lt"/>
              </a:rPr>
              <a:t>引自</a:t>
            </a:r>
            <a:r>
              <a:rPr lang="en-US" altLang="zh-CN" sz="1400" dirty="0">
                <a:solidFill>
                  <a:prstClr val="black">
                    <a:lumMod val="65000"/>
                    <a:lumOff val="35000"/>
                  </a:prstClr>
                </a:solidFill>
                <a:cs typeface="+mn-ea"/>
                <a:sym typeface="+mn-lt"/>
              </a:rPr>
              <a:t>2017</a:t>
            </a:r>
            <a:r>
              <a:rPr lang="zh-CN" altLang="en-US" sz="1400" dirty="0">
                <a:solidFill>
                  <a:prstClr val="black">
                    <a:lumMod val="65000"/>
                    <a:lumOff val="35000"/>
                  </a:prstClr>
                </a:solidFill>
                <a:cs typeface="+mn-ea"/>
                <a:sym typeface="+mn-lt"/>
              </a:rPr>
              <a:t>年今日头条移动咨询报告</a:t>
            </a:r>
            <a:endParaRPr lang="zh-CN" altLang="en-US" sz="1400" dirty="0">
              <a:solidFill>
                <a:prstClr val="black">
                  <a:lumMod val="65000"/>
                  <a:lumOff val="35000"/>
                </a:prstClr>
              </a:solidFill>
              <a:cs typeface="+mn-ea"/>
              <a:sym typeface="+mn-lt"/>
            </a:endParaRPr>
          </a:p>
        </p:txBody>
      </p:sp>
      <p:pic>
        <p:nvPicPr>
          <p:cNvPr id="40" name="图片占位符 19"/>
          <p:cNvPicPr>
            <a:picLocks noChangeAspect="1"/>
          </p:cNvPicPr>
          <p:nvPr/>
        </p:nvPicPr>
        <p:blipFill>
          <a:blip r:embed="rId4" cstate="screen"/>
          <a:srcRect/>
          <a:stretch>
            <a:fillRect/>
          </a:stretch>
        </p:blipFill>
        <p:spPr>
          <a:xfrm>
            <a:off x="4823497" y="2518578"/>
            <a:ext cx="2524003" cy="2539596"/>
          </a:xfrm>
          <a:custGeom>
            <a:avLst/>
            <a:gdLst>
              <a:gd name="connsiteX0" fmla="*/ 1233714 w 2467428"/>
              <a:gd name="connsiteY0" fmla="*/ 0 h 2467428"/>
              <a:gd name="connsiteX1" fmla="*/ 2467428 w 2467428"/>
              <a:gd name="connsiteY1" fmla="*/ 1233714 h 2467428"/>
              <a:gd name="connsiteX2" fmla="*/ 1233714 w 2467428"/>
              <a:gd name="connsiteY2" fmla="*/ 2467428 h 2467428"/>
              <a:gd name="connsiteX3" fmla="*/ 0 w 2467428"/>
              <a:gd name="connsiteY3" fmla="*/ 1233714 h 2467428"/>
              <a:gd name="connsiteX4" fmla="*/ 1233714 w 2467428"/>
              <a:gd name="connsiteY4" fmla="*/ 0 h 246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428" h="2467428">
                <a:moveTo>
                  <a:pt x="1233714" y="0"/>
                </a:moveTo>
                <a:cubicBezTo>
                  <a:pt x="1915075" y="0"/>
                  <a:pt x="2467428" y="552353"/>
                  <a:pt x="2467428" y="1233714"/>
                </a:cubicBezTo>
                <a:cubicBezTo>
                  <a:pt x="2467428" y="1915075"/>
                  <a:pt x="1915075" y="2467428"/>
                  <a:pt x="1233714" y="2467428"/>
                </a:cubicBezTo>
                <a:cubicBezTo>
                  <a:pt x="552353" y="2467428"/>
                  <a:pt x="0" y="1915075"/>
                  <a:pt x="0" y="1233714"/>
                </a:cubicBezTo>
                <a:cubicBezTo>
                  <a:pt x="0" y="552353"/>
                  <a:pt x="552353" y="0"/>
                  <a:pt x="1233714" y="0"/>
                </a:cubicBezTo>
                <a:close/>
              </a:path>
            </a:pathLst>
          </a:custGeom>
        </p:spPr>
      </p:pic>
      <p:sp>
        <p:nvSpPr>
          <p:cNvPr id="41" name="MH_Title_1"/>
          <p:cNvSpPr/>
          <p:nvPr>
            <p:custDataLst>
              <p:tags r:id="rId5"/>
            </p:custDataLst>
          </p:nvPr>
        </p:nvSpPr>
        <p:spPr>
          <a:xfrm>
            <a:off x="4733479" y="2432769"/>
            <a:ext cx="2709242" cy="2711215"/>
          </a:xfrm>
          <a:prstGeom prst="donut">
            <a:avLst>
              <a:gd name="adj" fmla="val 3648"/>
            </a:avLst>
          </a:prstGeom>
          <a:solidFill>
            <a:srgbClr val="595959"/>
          </a:solidFill>
        </p:spPr>
        <p:txBody>
          <a:bodyPr lIns="0" tIns="0" rIns="0" bIns="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dirty="0">
              <a:ln>
                <a:noFill/>
              </a:ln>
              <a:solidFill>
                <a:srgbClr val="DF213B"/>
              </a:solidFill>
              <a:effectLst/>
              <a:uLnTx/>
              <a:uFillTx/>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1000"/>
                                        <p:tgtEl>
                                          <p:spTgt spid="38"/>
                                        </p:tgtEl>
                                      </p:cBhvr>
                                    </p:animEffect>
                                    <p:anim calcmode="lin" valueType="num">
                                      <p:cBhvr>
                                        <p:cTn id="34" dur="1000" fill="hold"/>
                                        <p:tgtEl>
                                          <p:spTgt spid="38"/>
                                        </p:tgtEl>
                                        <p:attrNameLst>
                                          <p:attrName>ppt_x</p:attrName>
                                        </p:attrNameLst>
                                      </p:cBhvr>
                                      <p:tavLst>
                                        <p:tav tm="0">
                                          <p:val>
                                            <p:strVal val="#ppt_x"/>
                                          </p:val>
                                        </p:tav>
                                        <p:tav tm="100000">
                                          <p:val>
                                            <p:strVal val="#ppt_x"/>
                                          </p:val>
                                        </p:tav>
                                      </p:tavLst>
                                    </p:anim>
                                    <p:anim calcmode="lin" valueType="num">
                                      <p:cBhvr>
                                        <p:cTn id="35" dur="1000" fill="hold"/>
                                        <p:tgtEl>
                                          <p:spTgt spid="3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1000"/>
                                        <p:tgtEl>
                                          <p:spTgt spid="35"/>
                                        </p:tgtEl>
                                      </p:cBhvr>
                                    </p:animEffect>
                                    <p:anim calcmode="lin" valueType="num">
                                      <p:cBhvr>
                                        <p:cTn id="39" dur="1000" fill="hold"/>
                                        <p:tgtEl>
                                          <p:spTgt spid="35"/>
                                        </p:tgtEl>
                                        <p:attrNameLst>
                                          <p:attrName>ppt_x</p:attrName>
                                        </p:attrNameLst>
                                      </p:cBhvr>
                                      <p:tavLst>
                                        <p:tav tm="0">
                                          <p:val>
                                            <p:strVal val="#ppt_x"/>
                                          </p:val>
                                        </p:tav>
                                        <p:tav tm="100000">
                                          <p:val>
                                            <p:strVal val="#ppt_x"/>
                                          </p:val>
                                        </p:tav>
                                      </p:tavLst>
                                    </p:anim>
                                    <p:anim calcmode="lin" valueType="num">
                                      <p:cBhvr>
                                        <p:cTn id="40" dur="1000" fill="hold"/>
                                        <p:tgtEl>
                                          <p:spTgt spid="35"/>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par>
                          <p:cTn id="46" fill="hold">
                            <p:stCondLst>
                              <p:cond delay="2299"/>
                            </p:stCondLst>
                            <p:childTnLst>
                              <p:par>
                                <p:cTn id="47" presetID="53" presetClass="entr" presetSubtype="16"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childTnLst>
                          </p:cTn>
                        </p:par>
                        <p:par>
                          <p:cTn id="52" fill="hold">
                            <p:stCondLst>
                              <p:cond delay="2799"/>
                            </p:stCondLst>
                            <p:childTnLst>
                              <p:par>
                                <p:cTn id="53" presetID="53" presetClass="entr" presetSubtype="16"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4" grpId="0" bldLvl="0" animBg="1"/>
      <p:bldP spid="35" grpId="0" bldLvl="0" animBg="1"/>
      <p:bldP spid="36" grpId="0"/>
      <p:bldP spid="37" grpId="0"/>
      <p:bldP spid="38" grpId="0"/>
      <p:bldP spid="39" grpId="0"/>
      <p:bldP spid="4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p:nvPr/>
        </p:nvSpPr>
        <p:spPr>
          <a:xfrm>
            <a:off x="1007605" y="6636774"/>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3002745" cy="461665"/>
          </a:xfrm>
          <a:prstGeom prst="rect">
            <a:avLst/>
          </a:prstGeom>
        </p:spPr>
        <p:txBody>
          <a:bodyPr wrap="none">
            <a:spAutoFit/>
          </a:bodyPr>
          <a:lstStyle/>
          <a:p>
            <a:r>
              <a:rPr lang="zh-CN" altLang="en-US" sz="2400" dirty="0">
                <a:solidFill>
                  <a:srgbClr val="3C4D63"/>
                </a:solidFill>
                <a:cs typeface="+mn-ea"/>
                <a:sym typeface="+mn-lt"/>
              </a:rPr>
              <a:t>盈利分析</a:t>
            </a:r>
            <a:r>
              <a:rPr lang="en-US" altLang="zh-CN" sz="2400" dirty="0">
                <a:solidFill>
                  <a:srgbClr val="3C4D63"/>
                </a:solidFill>
                <a:cs typeface="+mn-ea"/>
                <a:sym typeface="+mn-lt"/>
              </a:rPr>
              <a:t>——</a:t>
            </a:r>
            <a:r>
              <a:rPr lang="zh-CN" altLang="en-US" sz="2400" dirty="0">
                <a:solidFill>
                  <a:srgbClr val="3C4D63"/>
                </a:solidFill>
                <a:cs typeface="+mn-ea"/>
                <a:sym typeface="+mn-lt"/>
              </a:rPr>
              <a:t>图文类</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cstate="screen"/>
          <a:srcRect/>
          <a:stretch>
            <a:fillRect/>
          </a:stretch>
        </p:blipFill>
        <p:spPr>
          <a:xfrm>
            <a:off x="1079377" y="2638317"/>
            <a:ext cx="4292351" cy="3083238"/>
          </a:xfrm>
          <a:prstGeom prst="rect">
            <a:avLst/>
          </a:prstGeom>
          <a:effectLst/>
        </p:spPr>
        <p:style>
          <a:lnRef idx="2">
            <a:schemeClr val="accent3"/>
          </a:lnRef>
          <a:fillRef idx="1">
            <a:schemeClr val="lt1"/>
          </a:fillRef>
          <a:effectRef idx="0">
            <a:schemeClr val="accent3"/>
          </a:effectRef>
          <a:fontRef idx="minor">
            <a:schemeClr val="dk1"/>
          </a:fontRef>
        </p:style>
      </p:pic>
      <p:grpSp>
        <p:nvGrpSpPr>
          <p:cNvPr id="27" name="组合 26"/>
          <p:cNvGrpSpPr/>
          <p:nvPr/>
        </p:nvGrpSpPr>
        <p:grpSpPr>
          <a:xfrm>
            <a:off x="6472088" y="2225135"/>
            <a:ext cx="5123479" cy="1404657"/>
            <a:chOff x="5985391" y="2495873"/>
            <a:chExt cx="5123479" cy="1404657"/>
          </a:xfrm>
        </p:grpSpPr>
        <p:sp>
          <p:nvSpPr>
            <p:cNvPr id="28" name="矩形 27"/>
            <p:cNvSpPr/>
            <p:nvPr/>
          </p:nvSpPr>
          <p:spPr>
            <a:xfrm>
              <a:off x="5985391" y="2495873"/>
              <a:ext cx="1831254" cy="525657"/>
            </a:xfrm>
            <a:prstGeom prst="rect">
              <a:avLst/>
            </a:prstGeom>
          </p:spPr>
          <p:txBody>
            <a:bodyPr wrap="square">
              <a:spAutoFit/>
            </a:bodyPr>
            <a:lstStyle/>
            <a:p>
              <a:pPr algn="just">
                <a:lnSpc>
                  <a:spcPct val="130000"/>
                </a:lnSpc>
                <a:spcAft>
                  <a:spcPts val="1200"/>
                </a:spcAft>
              </a:pPr>
              <a:r>
                <a:rPr lang="zh-CN" altLang="en-US" sz="2400" dirty="0">
                  <a:solidFill>
                    <a:srgbClr val="3C4D63"/>
                  </a:solidFill>
                  <a:cs typeface="+mn-ea"/>
                  <a:sym typeface="+mn-lt"/>
                </a:rPr>
                <a:t>头条</a:t>
              </a:r>
              <a:endParaRPr lang="en-US" altLang="zh-CN" sz="2400" dirty="0">
                <a:solidFill>
                  <a:srgbClr val="3C4D63"/>
                </a:solidFill>
                <a:cs typeface="+mn-ea"/>
                <a:sym typeface="+mn-lt"/>
              </a:endParaRPr>
            </a:p>
          </p:txBody>
        </p:sp>
        <p:sp>
          <p:nvSpPr>
            <p:cNvPr id="29" name="矩形 28"/>
            <p:cNvSpPr/>
            <p:nvPr/>
          </p:nvSpPr>
          <p:spPr>
            <a:xfrm>
              <a:off x="5985391" y="2946423"/>
              <a:ext cx="5123479" cy="954107"/>
            </a:xfrm>
            <a:prstGeom prst="rect">
              <a:avLst/>
            </a:prstGeom>
          </p:spPr>
          <p:txBody>
            <a:bodyPr wrap="square">
              <a:spAutoFit/>
            </a:bodyPr>
            <a:lstStyle/>
            <a:p>
              <a:r>
                <a:rPr lang="zh-CN" altLang="en-US" sz="1400" dirty="0">
                  <a:solidFill>
                    <a:schemeClr val="bg2">
                      <a:lumMod val="25000"/>
                    </a:schemeClr>
                  </a:solidFill>
                  <a:cs typeface="+mn-ea"/>
                  <a:sym typeface="+mn-lt"/>
                </a:rPr>
                <a:t>今日头条头条的广告费是按照</a:t>
              </a:r>
              <a:r>
                <a:rPr lang="en-US" altLang="zh-CN" sz="1400" dirty="0">
                  <a:solidFill>
                    <a:schemeClr val="bg2">
                      <a:lumMod val="25000"/>
                    </a:schemeClr>
                  </a:solidFill>
                  <a:cs typeface="+mn-ea"/>
                  <a:sym typeface="+mn-lt"/>
                </a:rPr>
                <a:t>CPM</a:t>
              </a:r>
              <a:r>
                <a:rPr lang="zh-CN" altLang="en-US" sz="1400" dirty="0">
                  <a:solidFill>
                    <a:schemeClr val="bg2">
                      <a:lumMod val="25000"/>
                    </a:schemeClr>
                  </a:solidFill>
                  <a:cs typeface="+mn-ea"/>
                  <a:sym typeface="+mn-lt"/>
                </a:rPr>
                <a:t>（每千人成本网上广告收费最科学的办法是按照有多少人看到你的广告来收费）支付给头条号作者的。即文章阅读次数越多，则广告浏览次数越多，你获得的收益也更多。</a:t>
              </a:r>
              <a:endParaRPr lang="zh-CN" altLang="en-US" sz="1400" dirty="0">
                <a:solidFill>
                  <a:schemeClr val="bg2">
                    <a:lumMod val="25000"/>
                  </a:schemeClr>
                </a:solidFill>
                <a:cs typeface="+mn-ea"/>
                <a:sym typeface="+mn-lt"/>
              </a:endParaRPr>
            </a:p>
          </p:txBody>
        </p:sp>
      </p:grpSp>
      <p:grpSp>
        <p:nvGrpSpPr>
          <p:cNvPr id="30" name="组合 29"/>
          <p:cNvGrpSpPr/>
          <p:nvPr/>
        </p:nvGrpSpPr>
        <p:grpSpPr>
          <a:xfrm>
            <a:off x="6472088" y="3641108"/>
            <a:ext cx="5123479" cy="1075721"/>
            <a:chOff x="5985391" y="3502835"/>
            <a:chExt cx="5123479" cy="1075721"/>
          </a:xfrm>
        </p:grpSpPr>
        <p:sp>
          <p:nvSpPr>
            <p:cNvPr id="31" name="矩形 30"/>
            <p:cNvSpPr/>
            <p:nvPr/>
          </p:nvSpPr>
          <p:spPr>
            <a:xfrm>
              <a:off x="5985391" y="3502835"/>
              <a:ext cx="1831254" cy="525657"/>
            </a:xfrm>
            <a:prstGeom prst="rect">
              <a:avLst/>
            </a:prstGeom>
          </p:spPr>
          <p:txBody>
            <a:bodyPr wrap="square">
              <a:spAutoFit/>
            </a:bodyPr>
            <a:lstStyle/>
            <a:p>
              <a:pPr algn="just">
                <a:lnSpc>
                  <a:spcPct val="130000"/>
                </a:lnSpc>
                <a:spcAft>
                  <a:spcPts val="1200"/>
                </a:spcAft>
              </a:pPr>
              <a:r>
                <a:rPr lang="zh-CN" altLang="en-US" sz="2400" dirty="0">
                  <a:solidFill>
                    <a:srgbClr val="3C4D63"/>
                  </a:solidFill>
                  <a:cs typeface="+mn-ea"/>
                  <a:sym typeface="+mn-lt"/>
                </a:rPr>
                <a:t>普通</a:t>
              </a:r>
              <a:endParaRPr lang="en-US" altLang="zh-CN" sz="2400" dirty="0">
                <a:solidFill>
                  <a:srgbClr val="3C4D63"/>
                </a:solidFill>
                <a:cs typeface="+mn-ea"/>
                <a:sym typeface="+mn-lt"/>
              </a:endParaRPr>
            </a:p>
          </p:txBody>
        </p:sp>
        <p:sp>
          <p:nvSpPr>
            <p:cNvPr id="32" name="矩形 31"/>
            <p:cNvSpPr/>
            <p:nvPr/>
          </p:nvSpPr>
          <p:spPr>
            <a:xfrm>
              <a:off x="5985391" y="3953385"/>
              <a:ext cx="5123479" cy="625171"/>
            </a:xfrm>
            <a:prstGeom prst="rect">
              <a:avLst/>
            </a:prstGeom>
          </p:spPr>
          <p:txBody>
            <a:bodyPr wrap="square">
              <a:spAutoFit/>
            </a:bodyPr>
            <a:lstStyle/>
            <a:p>
              <a:pPr>
                <a:lnSpc>
                  <a:spcPct val="130000"/>
                </a:lnSpc>
              </a:pPr>
              <a:r>
                <a:rPr lang="zh-CN" altLang="en-US" sz="1400" dirty="0">
                  <a:solidFill>
                    <a:schemeClr val="bg2">
                      <a:lumMod val="25000"/>
                    </a:schemeClr>
                  </a:solidFill>
                  <a:cs typeface="+mn-ea"/>
                  <a:sym typeface="+mn-lt"/>
                </a:rPr>
                <a:t>一般来说，对于普通的今日头条非原创账号，</a:t>
              </a:r>
              <a:r>
                <a:rPr lang="en-US" altLang="zh-CN" sz="1400" dirty="0">
                  <a:solidFill>
                    <a:schemeClr val="bg2">
                      <a:lumMod val="25000"/>
                    </a:schemeClr>
                  </a:solidFill>
                  <a:cs typeface="+mn-ea"/>
                  <a:sym typeface="+mn-lt"/>
                </a:rPr>
                <a:t>1</a:t>
              </a:r>
              <a:r>
                <a:rPr lang="zh-CN" altLang="en-US" sz="1400" dirty="0">
                  <a:solidFill>
                    <a:schemeClr val="bg2">
                      <a:lumMod val="25000"/>
                    </a:schemeClr>
                  </a:solidFill>
                  <a:cs typeface="+mn-ea"/>
                  <a:sym typeface="+mn-lt"/>
                </a:rPr>
                <a:t>万次点击，再结合用户的文章阅读率，大概会产生不到</a:t>
              </a:r>
              <a:r>
                <a:rPr lang="en-US" altLang="zh-CN" sz="1400" dirty="0">
                  <a:solidFill>
                    <a:schemeClr val="bg2">
                      <a:lumMod val="25000"/>
                    </a:schemeClr>
                  </a:solidFill>
                  <a:cs typeface="+mn-ea"/>
                  <a:sym typeface="+mn-lt"/>
                </a:rPr>
                <a:t>3</a:t>
              </a:r>
              <a:r>
                <a:rPr lang="zh-CN" altLang="en-US" sz="1400" dirty="0">
                  <a:solidFill>
                    <a:schemeClr val="bg2">
                      <a:lumMod val="25000"/>
                    </a:schemeClr>
                  </a:solidFill>
                  <a:cs typeface="+mn-ea"/>
                  <a:sym typeface="+mn-lt"/>
                </a:rPr>
                <a:t>元的收入。</a:t>
              </a:r>
              <a:endParaRPr lang="zh-CN" altLang="en-US" sz="1400" dirty="0">
                <a:solidFill>
                  <a:schemeClr val="bg2">
                    <a:lumMod val="25000"/>
                  </a:schemeClr>
                </a:solidFill>
                <a:cs typeface="+mn-ea"/>
                <a:sym typeface="+mn-lt"/>
              </a:endParaRPr>
            </a:p>
          </p:txBody>
        </p:sp>
      </p:grpSp>
      <p:grpSp>
        <p:nvGrpSpPr>
          <p:cNvPr id="33" name="组合 32"/>
          <p:cNvGrpSpPr/>
          <p:nvPr/>
        </p:nvGrpSpPr>
        <p:grpSpPr>
          <a:xfrm>
            <a:off x="6472088" y="4766054"/>
            <a:ext cx="5123479" cy="1075721"/>
            <a:chOff x="5985391" y="4509797"/>
            <a:chExt cx="5123479" cy="1075721"/>
          </a:xfrm>
        </p:grpSpPr>
        <p:sp>
          <p:nvSpPr>
            <p:cNvPr id="34" name="矩形 33"/>
            <p:cNvSpPr/>
            <p:nvPr/>
          </p:nvSpPr>
          <p:spPr>
            <a:xfrm>
              <a:off x="5985391" y="4509797"/>
              <a:ext cx="1831254" cy="525657"/>
            </a:xfrm>
            <a:prstGeom prst="rect">
              <a:avLst/>
            </a:prstGeom>
          </p:spPr>
          <p:txBody>
            <a:bodyPr wrap="square">
              <a:spAutoFit/>
            </a:bodyPr>
            <a:lstStyle/>
            <a:p>
              <a:pPr algn="just">
                <a:lnSpc>
                  <a:spcPct val="130000"/>
                </a:lnSpc>
                <a:spcAft>
                  <a:spcPts val="1200"/>
                </a:spcAft>
              </a:pPr>
              <a:r>
                <a:rPr lang="zh-CN" altLang="en-US" sz="2400" dirty="0">
                  <a:solidFill>
                    <a:srgbClr val="3C4D63"/>
                  </a:solidFill>
                  <a:cs typeface="+mn-ea"/>
                  <a:sym typeface="+mn-lt"/>
                </a:rPr>
                <a:t>原创</a:t>
              </a:r>
              <a:endParaRPr lang="en-US" altLang="zh-CN" sz="2400" dirty="0">
                <a:solidFill>
                  <a:srgbClr val="3C4D63"/>
                </a:solidFill>
                <a:cs typeface="+mn-ea"/>
                <a:sym typeface="+mn-lt"/>
              </a:endParaRPr>
            </a:p>
          </p:txBody>
        </p:sp>
        <p:sp>
          <p:nvSpPr>
            <p:cNvPr id="35" name="矩形 34"/>
            <p:cNvSpPr/>
            <p:nvPr/>
          </p:nvSpPr>
          <p:spPr>
            <a:xfrm>
              <a:off x="5985391" y="4960347"/>
              <a:ext cx="5123479" cy="625171"/>
            </a:xfrm>
            <a:prstGeom prst="rect">
              <a:avLst/>
            </a:prstGeom>
          </p:spPr>
          <p:txBody>
            <a:bodyPr wrap="square">
              <a:spAutoFit/>
            </a:bodyPr>
            <a:lstStyle/>
            <a:p>
              <a:pPr>
                <a:lnSpc>
                  <a:spcPct val="130000"/>
                </a:lnSpc>
              </a:pPr>
              <a:r>
                <a:rPr lang="zh-CN" altLang="en-US" sz="1400" dirty="0">
                  <a:solidFill>
                    <a:schemeClr val="bg2">
                      <a:lumMod val="25000"/>
                    </a:schemeClr>
                  </a:solidFill>
                  <a:cs typeface="+mn-ea"/>
                  <a:sym typeface="+mn-lt"/>
                </a:rPr>
                <a:t>目前广告展示只针对文章和图集，</a:t>
              </a:r>
              <a:r>
                <a:rPr lang="en-US" altLang="zh-CN" sz="1400" dirty="0">
                  <a:solidFill>
                    <a:schemeClr val="bg2">
                      <a:lumMod val="25000"/>
                    </a:schemeClr>
                  </a:solidFill>
                  <a:cs typeface="+mn-ea"/>
                  <a:sym typeface="+mn-lt"/>
                </a:rPr>
                <a:t>10</a:t>
              </a:r>
              <a:r>
                <a:rPr lang="zh-CN" altLang="en-US" sz="1400" dirty="0">
                  <a:solidFill>
                    <a:schemeClr val="bg2">
                      <a:lumMod val="25000"/>
                    </a:schemeClr>
                  </a:solidFill>
                  <a:cs typeface="+mn-ea"/>
                  <a:sym typeface="+mn-lt"/>
                </a:rPr>
                <a:t>万阅读大约</a:t>
              </a:r>
              <a:r>
                <a:rPr lang="en-US" altLang="zh-CN" sz="1400" dirty="0">
                  <a:solidFill>
                    <a:schemeClr val="bg2">
                      <a:lumMod val="25000"/>
                    </a:schemeClr>
                  </a:solidFill>
                  <a:cs typeface="+mn-ea"/>
                  <a:sym typeface="+mn-lt"/>
                </a:rPr>
                <a:t>1</a:t>
              </a:r>
              <a:r>
                <a:rPr lang="zh-CN" altLang="en-US" sz="1400" dirty="0">
                  <a:solidFill>
                    <a:schemeClr val="bg2">
                      <a:lumMod val="25000"/>
                    </a:schemeClr>
                  </a:solidFill>
                  <a:cs typeface="+mn-ea"/>
                  <a:sym typeface="+mn-lt"/>
                </a:rPr>
                <a:t>万</a:t>
              </a:r>
              <a:r>
                <a:rPr lang="en-US" altLang="zh-CN" sz="1400" dirty="0">
                  <a:solidFill>
                    <a:schemeClr val="bg2">
                      <a:lumMod val="25000"/>
                    </a:schemeClr>
                  </a:solidFill>
                  <a:cs typeface="+mn-ea"/>
                  <a:sym typeface="+mn-lt"/>
                </a:rPr>
                <a:t>-2</a:t>
              </a:r>
              <a:r>
                <a:rPr lang="zh-CN" altLang="en-US" sz="1400" dirty="0">
                  <a:solidFill>
                    <a:schemeClr val="bg2">
                      <a:lumMod val="25000"/>
                    </a:schemeClr>
                  </a:solidFill>
                  <a:cs typeface="+mn-ea"/>
                  <a:sym typeface="+mn-lt"/>
                </a:rPr>
                <a:t>万广告展示，根据账号的质量和权重，</a:t>
              </a:r>
              <a:r>
                <a:rPr lang="en-US" altLang="zh-CN" sz="1400" dirty="0">
                  <a:solidFill>
                    <a:schemeClr val="bg2">
                      <a:lumMod val="25000"/>
                    </a:schemeClr>
                  </a:solidFill>
                  <a:cs typeface="+mn-ea"/>
                  <a:sym typeface="+mn-lt"/>
                </a:rPr>
                <a:t>1</a:t>
              </a:r>
              <a:r>
                <a:rPr lang="zh-CN" altLang="en-US" sz="1400" dirty="0">
                  <a:solidFill>
                    <a:schemeClr val="bg2">
                      <a:lumMod val="25000"/>
                    </a:schemeClr>
                  </a:solidFill>
                  <a:cs typeface="+mn-ea"/>
                  <a:sym typeface="+mn-lt"/>
                </a:rPr>
                <a:t>万广告展示</a:t>
              </a:r>
              <a:r>
                <a:rPr lang="en-US" altLang="zh-CN" sz="1400" dirty="0">
                  <a:solidFill>
                    <a:schemeClr val="bg2">
                      <a:lumMod val="25000"/>
                    </a:schemeClr>
                  </a:solidFill>
                  <a:cs typeface="+mn-ea"/>
                  <a:sym typeface="+mn-lt"/>
                </a:rPr>
                <a:t>12</a:t>
              </a:r>
              <a:r>
                <a:rPr lang="zh-CN" altLang="en-US" sz="1400" dirty="0">
                  <a:solidFill>
                    <a:schemeClr val="bg2">
                      <a:lumMod val="25000"/>
                    </a:schemeClr>
                  </a:solidFill>
                  <a:cs typeface="+mn-ea"/>
                  <a:sym typeface="+mn-lt"/>
                </a:rPr>
                <a:t>元至</a:t>
              </a:r>
              <a:r>
                <a:rPr lang="en-US" altLang="zh-CN" sz="1400" dirty="0">
                  <a:solidFill>
                    <a:schemeClr val="bg2">
                      <a:lumMod val="25000"/>
                    </a:schemeClr>
                  </a:solidFill>
                  <a:cs typeface="+mn-ea"/>
                  <a:sym typeface="+mn-lt"/>
                </a:rPr>
                <a:t>46</a:t>
              </a:r>
              <a:r>
                <a:rPr lang="zh-CN" altLang="en-US" sz="1400" dirty="0">
                  <a:solidFill>
                    <a:schemeClr val="bg2">
                      <a:lumMod val="25000"/>
                    </a:schemeClr>
                  </a:solidFill>
                  <a:cs typeface="+mn-ea"/>
                  <a:sym typeface="+mn-lt"/>
                </a:rPr>
                <a:t>元不等。</a:t>
              </a:r>
              <a:endParaRPr lang="zh-CN" altLang="en-US" sz="1400" dirty="0">
                <a:solidFill>
                  <a:schemeClr val="bg2">
                    <a:lumMod val="25000"/>
                  </a:schemeClr>
                </a:solidFill>
                <a:cs typeface="+mn-ea"/>
                <a:sym typeface="+mn-lt"/>
              </a:endParaRPr>
            </a:p>
          </p:txBody>
        </p:sp>
      </p:grpSp>
      <p:sp>
        <p:nvSpPr>
          <p:cNvPr id="36" name="Freeform 7"/>
          <p:cNvSpPr/>
          <p:nvPr/>
        </p:nvSpPr>
        <p:spPr bwMode="auto">
          <a:xfrm>
            <a:off x="5856368" y="2421306"/>
            <a:ext cx="463251" cy="411779"/>
          </a:xfrm>
          <a:custGeom>
            <a:avLst/>
            <a:gdLst>
              <a:gd name="T0" fmla="*/ 30 w 86"/>
              <a:gd name="T1" fmla="*/ 0 h 77"/>
              <a:gd name="T2" fmla="*/ 34 w 86"/>
              <a:gd name="T3" fmla="*/ 28 h 77"/>
              <a:gd name="T4" fmla="*/ 8 w 86"/>
              <a:gd name="T5" fmla="*/ 28 h 77"/>
              <a:gd name="T6" fmla="*/ 7 w 86"/>
              <a:gd name="T7" fmla="*/ 28 h 77"/>
              <a:gd name="T8" fmla="*/ 0 w 86"/>
              <a:gd name="T9" fmla="*/ 35 h 77"/>
              <a:gd name="T10" fmla="*/ 0 w 86"/>
              <a:gd name="T11" fmla="*/ 35 h 77"/>
              <a:gd name="T12" fmla="*/ 4 w 86"/>
              <a:gd name="T13" fmla="*/ 41 h 77"/>
              <a:gd name="T14" fmla="*/ 1 w 86"/>
              <a:gd name="T15" fmla="*/ 47 h 77"/>
              <a:gd name="T16" fmla="*/ 1 w 86"/>
              <a:gd name="T17" fmla="*/ 47 h 77"/>
              <a:gd name="T18" fmla="*/ 6 w 86"/>
              <a:gd name="T19" fmla="*/ 54 h 77"/>
              <a:gd name="T20" fmla="*/ 4 w 86"/>
              <a:gd name="T21" fmla="*/ 58 h 77"/>
              <a:gd name="T22" fmla="*/ 4 w 86"/>
              <a:gd name="T23" fmla="*/ 58 h 77"/>
              <a:gd name="T24" fmla="*/ 11 w 86"/>
              <a:gd name="T25" fmla="*/ 65 h 77"/>
              <a:gd name="T26" fmla="*/ 11 w 86"/>
              <a:gd name="T27" fmla="*/ 65 h 77"/>
              <a:gd name="T28" fmla="*/ 9 w 86"/>
              <a:gd name="T29" fmla="*/ 70 h 77"/>
              <a:gd name="T30" fmla="*/ 9 w 86"/>
              <a:gd name="T31" fmla="*/ 70 h 77"/>
              <a:gd name="T32" fmla="*/ 16 w 86"/>
              <a:gd name="T33" fmla="*/ 77 h 77"/>
              <a:gd name="T34" fmla="*/ 29 w 86"/>
              <a:gd name="T35" fmla="*/ 77 h 77"/>
              <a:gd name="T36" fmla="*/ 46 w 86"/>
              <a:gd name="T37" fmla="*/ 77 h 77"/>
              <a:gd name="T38" fmla="*/ 46 w 86"/>
              <a:gd name="T39" fmla="*/ 77 h 77"/>
              <a:gd name="T40" fmla="*/ 52 w 86"/>
              <a:gd name="T41" fmla="*/ 71 h 77"/>
              <a:gd name="T42" fmla="*/ 67 w 86"/>
              <a:gd name="T43" fmla="*/ 69 h 77"/>
              <a:gd name="T44" fmla="*/ 67 w 86"/>
              <a:gd name="T45" fmla="*/ 77 h 77"/>
              <a:gd name="T46" fmla="*/ 86 w 86"/>
              <a:gd name="T47" fmla="*/ 77 h 77"/>
              <a:gd name="T48" fmla="*/ 86 w 86"/>
              <a:gd name="T49" fmla="*/ 25 h 77"/>
              <a:gd name="T50" fmla="*/ 67 w 86"/>
              <a:gd name="T51" fmla="*/ 25 h 77"/>
              <a:gd name="T52" fmla="*/ 67 w 86"/>
              <a:gd name="T53" fmla="*/ 31 h 77"/>
              <a:gd name="T54" fmla="*/ 62 w 86"/>
              <a:gd name="T55" fmla="*/ 31 h 77"/>
              <a:gd name="T56" fmla="*/ 30 w 86"/>
              <a:gd name="T5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7"/>
                  <a:pt x="16" y="77"/>
                </a:cubicBezTo>
                <a:cubicBezTo>
                  <a:pt x="29" y="77"/>
                  <a:pt x="29" y="77"/>
                  <a:pt x="29" y="77"/>
                </a:cubicBezTo>
                <a:cubicBezTo>
                  <a:pt x="46" y="77"/>
                  <a:pt x="46" y="77"/>
                  <a:pt x="46" y="77"/>
                </a:cubicBezTo>
                <a:cubicBezTo>
                  <a:pt x="46" y="77"/>
                  <a:pt x="46" y="77"/>
                  <a:pt x="46" y="77"/>
                </a:cubicBezTo>
                <a:cubicBezTo>
                  <a:pt x="52" y="71"/>
                  <a:pt x="52" y="71"/>
                  <a:pt x="52" y="71"/>
                </a:cubicBezTo>
                <a:cubicBezTo>
                  <a:pt x="67" y="69"/>
                  <a:pt x="67" y="69"/>
                  <a:pt x="67" y="69"/>
                </a:cubicBezTo>
                <a:cubicBezTo>
                  <a:pt x="67" y="77"/>
                  <a:pt x="67" y="77"/>
                  <a:pt x="67" y="77"/>
                </a:cubicBezTo>
                <a:cubicBezTo>
                  <a:pt x="86" y="77"/>
                  <a:pt x="86" y="77"/>
                  <a:pt x="86" y="77"/>
                </a:cubicBezTo>
                <a:cubicBezTo>
                  <a:pt x="86" y="25"/>
                  <a:pt x="86" y="25"/>
                  <a:pt x="86" y="25"/>
                </a:cubicBezTo>
                <a:cubicBezTo>
                  <a:pt x="67" y="25"/>
                  <a:pt x="67" y="25"/>
                  <a:pt x="67" y="25"/>
                </a:cubicBezTo>
                <a:cubicBezTo>
                  <a:pt x="67" y="31"/>
                  <a:pt x="67" y="31"/>
                  <a:pt x="67" y="31"/>
                </a:cubicBezTo>
                <a:cubicBezTo>
                  <a:pt x="62" y="31"/>
                  <a:pt x="62" y="31"/>
                  <a:pt x="62" y="31"/>
                </a:cubicBezTo>
                <a:cubicBezTo>
                  <a:pt x="58" y="15"/>
                  <a:pt x="33" y="17"/>
                  <a:pt x="30" y="0"/>
                </a:cubicBezTo>
                <a:close/>
              </a:path>
            </a:pathLst>
          </a:custGeom>
          <a:solidFill>
            <a:srgbClr val="3C4D63"/>
          </a:solidFill>
          <a:ln>
            <a:noFill/>
          </a:ln>
        </p:spPr>
        <p:txBody>
          <a:bodyPr vert="horz" wrap="square" lIns="91440" tIns="45720" rIns="91440" bIns="45720" numCol="1" anchor="t" anchorCtr="0" compatLnSpc="1"/>
          <a:lstStyle/>
          <a:p>
            <a:endParaRPr lang="zh-CN" altLang="en-US">
              <a:cs typeface="+mn-ea"/>
              <a:sym typeface="+mn-lt"/>
            </a:endParaRPr>
          </a:p>
        </p:txBody>
      </p:sp>
      <p:grpSp>
        <p:nvGrpSpPr>
          <p:cNvPr id="37" name="组合 36"/>
          <p:cNvGrpSpPr/>
          <p:nvPr/>
        </p:nvGrpSpPr>
        <p:grpSpPr>
          <a:xfrm>
            <a:off x="5856368" y="3789330"/>
            <a:ext cx="494213" cy="488533"/>
            <a:chOff x="9297443" y="4492818"/>
            <a:chExt cx="434517" cy="429523"/>
          </a:xfrm>
          <a:solidFill>
            <a:srgbClr val="3C4D63"/>
          </a:solidFill>
        </p:grpSpPr>
        <p:sp>
          <p:nvSpPr>
            <p:cNvPr id="38" name="Freeform 172"/>
            <p:cNvSpPr/>
            <p:nvPr/>
          </p:nvSpPr>
          <p:spPr bwMode="auto">
            <a:xfrm>
              <a:off x="9297443" y="4737546"/>
              <a:ext cx="434517" cy="184795"/>
            </a:xfrm>
            <a:custGeom>
              <a:avLst/>
              <a:gdLst>
                <a:gd name="T0" fmla="*/ 41 w 46"/>
                <a:gd name="T1" fmla="*/ 6 h 20"/>
                <a:gd name="T2" fmla="*/ 36 w 46"/>
                <a:gd name="T3" fmla="*/ 9 h 20"/>
                <a:gd name="T4" fmla="*/ 31 w 46"/>
                <a:gd name="T5" fmla="*/ 12 h 20"/>
                <a:gd name="T6" fmla="*/ 21 w 46"/>
                <a:gd name="T7" fmla="*/ 10 h 20"/>
                <a:gd name="T8" fmla="*/ 19 w 46"/>
                <a:gd name="T9" fmla="*/ 8 h 20"/>
                <a:gd name="T10" fmla="*/ 19 w 46"/>
                <a:gd name="T11" fmla="*/ 7 h 20"/>
                <a:gd name="T12" fmla="*/ 21 w 46"/>
                <a:gd name="T13" fmla="*/ 6 h 20"/>
                <a:gd name="T14" fmla="*/ 29 w 46"/>
                <a:gd name="T15" fmla="*/ 8 h 20"/>
                <a:gd name="T16" fmla="*/ 29 w 46"/>
                <a:gd name="T17" fmla="*/ 8 h 20"/>
                <a:gd name="T18" fmla="*/ 31 w 46"/>
                <a:gd name="T19" fmla="*/ 7 h 20"/>
                <a:gd name="T20" fmla="*/ 32 w 46"/>
                <a:gd name="T21" fmla="*/ 7 h 20"/>
                <a:gd name="T22" fmla="*/ 32 w 46"/>
                <a:gd name="T23" fmla="*/ 6 h 20"/>
                <a:gd name="T24" fmla="*/ 30 w 46"/>
                <a:gd name="T25" fmla="*/ 3 h 20"/>
                <a:gd name="T26" fmla="*/ 27 w 46"/>
                <a:gd name="T27" fmla="*/ 3 h 20"/>
                <a:gd name="T28" fmla="*/ 16 w 46"/>
                <a:gd name="T29" fmla="*/ 1 h 20"/>
                <a:gd name="T30" fmla="*/ 12 w 46"/>
                <a:gd name="T31" fmla="*/ 1 h 20"/>
                <a:gd name="T32" fmla="*/ 0 w 46"/>
                <a:gd name="T33" fmla="*/ 8 h 20"/>
                <a:gd name="T34" fmla="*/ 7 w 46"/>
                <a:gd name="T35" fmla="*/ 20 h 20"/>
                <a:gd name="T36" fmla="*/ 11 w 46"/>
                <a:gd name="T37" fmla="*/ 18 h 20"/>
                <a:gd name="T38" fmla="*/ 14 w 46"/>
                <a:gd name="T39" fmla="*/ 17 h 20"/>
                <a:gd name="T40" fmla="*/ 23 w 46"/>
                <a:gd name="T41" fmla="*/ 19 h 20"/>
                <a:gd name="T42" fmla="*/ 30 w 46"/>
                <a:gd name="T43" fmla="*/ 19 h 20"/>
                <a:gd name="T44" fmla="*/ 44 w 46"/>
                <a:gd name="T45" fmla="*/ 11 h 20"/>
                <a:gd name="T46" fmla="*/ 45 w 46"/>
                <a:gd name="T47" fmla="*/ 7 h 20"/>
                <a:gd name="T48" fmla="*/ 41 w 46"/>
                <a:gd name="T49"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20">
                  <a:moveTo>
                    <a:pt x="41" y="6"/>
                  </a:moveTo>
                  <a:cubicBezTo>
                    <a:pt x="36" y="9"/>
                    <a:pt x="36" y="9"/>
                    <a:pt x="36" y="9"/>
                  </a:cubicBezTo>
                  <a:cubicBezTo>
                    <a:pt x="31" y="12"/>
                    <a:pt x="31" y="12"/>
                    <a:pt x="31" y="12"/>
                  </a:cubicBezTo>
                  <a:cubicBezTo>
                    <a:pt x="31" y="12"/>
                    <a:pt x="23" y="11"/>
                    <a:pt x="21" y="10"/>
                  </a:cubicBezTo>
                  <a:cubicBezTo>
                    <a:pt x="20" y="10"/>
                    <a:pt x="19" y="9"/>
                    <a:pt x="19" y="8"/>
                  </a:cubicBezTo>
                  <a:cubicBezTo>
                    <a:pt x="19" y="8"/>
                    <a:pt x="19" y="8"/>
                    <a:pt x="19" y="7"/>
                  </a:cubicBezTo>
                  <a:cubicBezTo>
                    <a:pt x="19" y="6"/>
                    <a:pt x="21" y="6"/>
                    <a:pt x="21" y="6"/>
                  </a:cubicBezTo>
                  <a:cubicBezTo>
                    <a:pt x="29" y="8"/>
                    <a:pt x="29" y="8"/>
                    <a:pt x="29" y="8"/>
                  </a:cubicBezTo>
                  <a:cubicBezTo>
                    <a:pt x="29" y="8"/>
                    <a:pt x="29" y="8"/>
                    <a:pt x="29" y="8"/>
                  </a:cubicBezTo>
                  <a:cubicBezTo>
                    <a:pt x="30" y="8"/>
                    <a:pt x="31" y="8"/>
                    <a:pt x="31" y="7"/>
                  </a:cubicBezTo>
                  <a:cubicBezTo>
                    <a:pt x="31" y="7"/>
                    <a:pt x="32" y="7"/>
                    <a:pt x="32" y="7"/>
                  </a:cubicBezTo>
                  <a:cubicBezTo>
                    <a:pt x="32" y="7"/>
                    <a:pt x="32" y="6"/>
                    <a:pt x="32" y="6"/>
                  </a:cubicBezTo>
                  <a:cubicBezTo>
                    <a:pt x="32" y="5"/>
                    <a:pt x="31" y="4"/>
                    <a:pt x="30" y="3"/>
                  </a:cubicBezTo>
                  <a:cubicBezTo>
                    <a:pt x="27" y="3"/>
                    <a:pt x="27" y="3"/>
                    <a:pt x="27" y="3"/>
                  </a:cubicBezTo>
                  <a:cubicBezTo>
                    <a:pt x="16" y="1"/>
                    <a:pt x="16" y="1"/>
                    <a:pt x="16" y="1"/>
                  </a:cubicBezTo>
                  <a:cubicBezTo>
                    <a:pt x="14" y="0"/>
                    <a:pt x="12" y="1"/>
                    <a:pt x="12" y="1"/>
                  </a:cubicBezTo>
                  <a:cubicBezTo>
                    <a:pt x="0" y="8"/>
                    <a:pt x="0" y="8"/>
                    <a:pt x="0" y="8"/>
                  </a:cubicBezTo>
                  <a:cubicBezTo>
                    <a:pt x="7" y="20"/>
                    <a:pt x="7" y="20"/>
                    <a:pt x="7" y="20"/>
                  </a:cubicBezTo>
                  <a:cubicBezTo>
                    <a:pt x="11" y="18"/>
                    <a:pt x="11" y="18"/>
                    <a:pt x="11" y="18"/>
                  </a:cubicBezTo>
                  <a:cubicBezTo>
                    <a:pt x="12" y="17"/>
                    <a:pt x="14" y="17"/>
                    <a:pt x="14" y="17"/>
                  </a:cubicBezTo>
                  <a:cubicBezTo>
                    <a:pt x="23" y="19"/>
                    <a:pt x="23" y="19"/>
                    <a:pt x="23" y="19"/>
                  </a:cubicBezTo>
                  <a:cubicBezTo>
                    <a:pt x="28" y="20"/>
                    <a:pt x="30" y="19"/>
                    <a:pt x="30" y="19"/>
                  </a:cubicBezTo>
                  <a:cubicBezTo>
                    <a:pt x="44" y="11"/>
                    <a:pt x="44" y="11"/>
                    <a:pt x="44" y="11"/>
                  </a:cubicBezTo>
                  <a:cubicBezTo>
                    <a:pt x="45" y="11"/>
                    <a:pt x="46" y="9"/>
                    <a:pt x="45" y="7"/>
                  </a:cubicBezTo>
                  <a:cubicBezTo>
                    <a:pt x="44" y="6"/>
                    <a:pt x="43" y="5"/>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Freeform 173"/>
            <p:cNvSpPr>
              <a:spLocks noEditPoints="1"/>
            </p:cNvSpPr>
            <p:nvPr/>
          </p:nvSpPr>
          <p:spPr bwMode="auto">
            <a:xfrm>
              <a:off x="9327410" y="4492818"/>
              <a:ext cx="374584" cy="299667"/>
            </a:xfrm>
            <a:custGeom>
              <a:avLst/>
              <a:gdLst>
                <a:gd name="T0" fmla="*/ 5 w 40"/>
                <a:gd name="T1" fmla="*/ 22 h 32"/>
                <a:gd name="T2" fmla="*/ 11 w 40"/>
                <a:gd name="T3" fmla="*/ 22 h 32"/>
                <a:gd name="T4" fmla="*/ 11 w 40"/>
                <a:gd name="T5" fmla="*/ 24 h 32"/>
                <a:gd name="T6" fmla="*/ 12 w 40"/>
                <a:gd name="T7" fmla="*/ 24 h 32"/>
                <a:gd name="T8" fmla="*/ 14 w 40"/>
                <a:gd name="T9" fmla="*/ 24 h 32"/>
                <a:gd name="T10" fmla="*/ 15 w 40"/>
                <a:gd name="T11" fmla="*/ 24 h 32"/>
                <a:gd name="T12" fmla="*/ 14 w 40"/>
                <a:gd name="T13" fmla="*/ 22 h 32"/>
                <a:gd name="T14" fmla="*/ 26 w 40"/>
                <a:gd name="T15" fmla="*/ 22 h 32"/>
                <a:gd name="T16" fmla="*/ 26 w 40"/>
                <a:gd name="T17" fmla="*/ 26 h 32"/>
                <a:gd name="T18" fmla="*/ 28 w 40"/>
                <a:gd name="T19" fmla="*/ 27 h 32"/>
                <a:gd name="T20" fmla="*/ 31 w 40"/>
                <a:gd name="T21" fmla="*/ 29 h 32"/>
                <a:gd name="T22" fmla="*/ 32 w 40"/>
                <a:gd name="T23" fmla="*/ 32 h 32"/>
                <a:gd name="T24" fmla="*/ 37 w 40"/>
                <a:gd name="T25" fmla="*/ 30 h 32"/>
                <a:gd name="T26" fmla="*/ 38 w 40"/>
                <a:gd name="T27" fmla="*/ 29 h 32"/>
                <a:gd name="T28" fmla="*/ 40 w 40"/>
                <a:gd name="T29" fmla="*/ 20 h 32"/>
                <a:gd name="T30" fmla="*/ 20 w 40"/>
                <a:gd name="T31" fmla="*/ 0 h 32"/>
                <a:gd name="T32" fmla="*/ 0 w 40"/>
                <a:gd name="T33" fmla="*/ 20 h 32"/>
                <a:gd name="T34" fmla="*/ 2 w 40"/>
                <a:gd name="T35" fmla="*/ 28 h 32"/>
                <a:gd name="T36" fmla="*/ 6 w 40"/>
                <a:gd name="T37" fmla="*/ 26 h 32"/>
                <a:gd name="T38" fmla="*/ 5 w 40"/>
                <a:gd name="T39" fmla="*/ 22 h 32"/>
                <a:gd name="T40" fmla="*/ 33 w 40"/>
                <a:gd name="T41" fmla="*/ 28 h 32"/>
                <a:gd name="T42" fmla="*/ 29 w 40"/>
                <a:gd name="T43" fmla="*/ 27 h 32"/>
                <a:gd name="T44" fmla="*/ 30 w 40"/>
                <a:gd name="T45" fmla="*/ 22 h 32"/>
                <a:gd name="T46" fmla="*/ 35 w 40"/>
                <a:gd name="T47" fmla="*/ 22 h 32"/>
                <a:gd name="T48" fmla="*/ 33 w 40"/>
                <a:gd name="T49" fmla="*/ 28 h 32"/>
                <a:gd name="T50" fmla="*/ 35 w 40"/>
                <a:gd name="T51" fmla="*/ 19 h 32"/>
                <a:gd name="T52" fmla="*/ 30 w 40"/>
                <a:gd name="T53" fmla="*/ 19 h 32"/>
                <a:gd name="T54" fmla="*/ 29 w 40"/>
                <a:gd name="T55" fmla="*/ 14 h 32"/>
                <a:gd name="T56" fmla="*/ 33 w 40"/>
                <a:gd name="T57" fmla="*/ 13 h 32"/>
                <a:gd name="T58" fmla="*/ 35 w 40"/>
                <a:gd name="T59" fmla="*/ 19 h 32"/>
                <a:gd name="T60" fmla="*/ 31 w 40"/>
                <a:gd name="T61" fmla="*/ 10 h 32"/>
                <a:gd name="T62" fmla="*/ 31 w 40"/>
                <a:gd name="T63" fmla="*/ 10 h 32"/>
                <a:gd name="T64" fmla="*/ 28 w 40"/>
                <a:gd name="T65" fmla="*/ 10 h 32"/>
                <a:gd name="T66" fmla="*/ 27 w 40"/>
                <a:gd name="T67" fmla="*/ 7 h 32"/>
                <a:gd name="T68" fmla="*/ 31 w 40"/>
                <a:gd name="T69" fmla="*/ 10 h 32"/>
                <a:gd name="T70" fmla="*/ 17 w 40"/>
                <a:gd name="T71" fmla="*/ 8 h 32"/>
                <a:gd name="T72" fmla="*/ 18 w 40"/>
                <a:gd name="T73" fmla="*/ 5 h 32"/>
                <a:gd name="T74" fmla="*/ 22 w 40"/>
                <a:gd name="T75" fmla="*/ 5 h 32"/>
                <a:gd name="T76" fmla="*/ 24 w 40"/>
                <a:gd name="T77" fmla="*/ 8 h 32"/>
                <a:gd name="T78" fmla="*/ 25 w 40"/>
                <a:gd name="T79" fmla="*/ 11 h 32"/>
                <a:gd name="T80" fmla="*/ 16 w 40"/>
                <a:gd name="T81" fmla="*/ 11 h 32"/>
                <a:gd name="T82" fmla="*/ 17 w 40"/>
                <a:gd name="T83" fmla="*/ 8 h 32"/>
                <a:gd name="T84" fmla="*/ 15 w 40"/>
                <a:gd name="T85" fmla="*/ 14 h 32"/>
                <a:gd name="T86" fmla="*/ 26 w 40"/>
                <a:gd name="T87" fmla="*/ 14 h 32"/>
                <a:gd name="T88" fmla="*/ 26 w 40"/>
                <a:gd name="T89" fmla="*/ 19 h 32"/>
                <a:gd name="T90" fmla="*/ 14 w 40"/>
                <a:gd name="T91" fmla="*/ 19 h 32"/>
                <a:gd name="T92" fmla="*/ 15 w 40"/>
                <a:gd name="T93" fmla="*/ 14 h 32"/>
                <a:gd name="T94" fmla="*/ 9 w 40"/>
                <a:gd name="T95" fmla="*/ 10 h 32"/>
                <a:gd name="T96" fmla="*/ 13 w 40"/>
                <a:gd name="T97" fmla="*/ 7 h 32"/>
                <a:gd name="T98" fmla="*/ 12 w 40"/>
                <a:gd name="T99" fmla="*/ 10 h 32"/>
                <a:gd name="T100" fmla="*/ 9 w 40"/>
                <a:gd name="T101" fmla="*/ 10 h 32"/>
                <a:gd name="T102" fmla="*/ 9 w 40"/>
                <a:gd name="T103" fmla="*/ 10 h 32"/>
                <a:gd name="T104" fmla="*/ 7 w 40"/>
                <a:gd name="T105" fmla="*/ 13 h 32"/>
                <a:gd name="T106" fmla="*/ 11 w 40"/>
                <a:gd name="T107" fmla="*/ 14 h 32"/>
                <a:gd name="T108" fmla="*/ 11 w 40"/>
                <a:gd name="T109" fmla="*/ 19 h 32"/>
                <a:gd name="T110" fmla="*/ 5 w 40"/>
                <a:gd name="T111" fmla="*/ 19 h 32"/>
                <a:gd name="T112" fmla="*/ 7 w 40"/>
                <a:gd name="T113" fmla="*/ 1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 h="32">
                  <a:moveTo>
                    <a:pt x="5" y="22"/>
                  </a:moveTo>
                  <a:cubicBezTo>
                    <a:pt x="11" y="22"/>
                    <a:pt x="11" y="22"/>
                    <a:pt x="11" y="22"/>
                  </a:cubicBezTo>
                  <a:cubicBezTo>
                    <a:pt x="11" y="23"/>
                    <a:pt x="11" y="23"/>
                    <a:pt x="11" y="24"/>
                  </a:cubicBezTo>
                  <a:cubicBezTo>
                    <a:pt x="11" y="24"/>
                    <a:pt x="12" y="24"/>
                    <a:pt x="12" y="24"/>
                  </a:cubicBezTo>
                  <a:cubicBezTo>
                    <a:pt x="13" y="24"/>
                    <a:pt x="13" y="24"/>
                    <a:pt x="14" y="24"/>
                  </a:cubicBezTo>
                  <a:cubicBezTo>
                    <a:pt x="15" y="24"/>
                    <a:pt x="15" y="24"/>
                    <a:pt x="15" y="24"/>
                  </a:cubicBezTo>
                  <a:cubicBezTo>
                    <a:pt x="14" y="23"/>
                    <a:pt x="14" y="23"/>
                    <a:pt x="14" y="22"/>
                  </a:cubicBezTo>
                  <a:cubicBezTo>
                    <a:pt x="26" y="22"/>
                    <a:pt x="26" y="22"/>
                    <a:pt x="26" y="22"/>
                  </a:cubicBezTo>
                  <a:cubicBezTo>
                    <a:pt x="26" y="24"/>
                    <a:pt x="26" y="25"/>
                    <a:pt x="26" y="26"/>
                  </a:cubicBezTo>
                  <a:cubicBezTo>
                    <a:pt x="28" y="27"/>
                    <a:pt x="28" y="27"/>
                    <a:pt x="28" y="27"/>
                  </a:cubicBezTo>
                  <a:cubicBezTo>
                    <a:pt x="29" y="27"/>
                    <a:pt x="30" y="28"/>
                    <a:pt x="31" y="29"/>
                  </a:cubicBezTo>
                  <a:cubicBezTo>
                    <a:pt x="32" y="30"/>
                    <a:pt x="32" y="31"/>
                    <a:pt x="32" y="32"/>
                  </a:cubicBezTo>
                  <a:cubicBezTo>
                    <a:pt x="37" y="30"/>
                    <a:pt x="37" y="30"/>
                    <a:pt x="37" y="30"/>
                  </a:cubicBezTo>
                  <a:cubicBezTo>
                    <a:pt x="37" y="29"/>
                    <a:pt x="38" y="29"/>
                    <a:pt x="38" y="29"/>
                  </a:cubicBezTo>
                  <a:cubicBezTo>
                    <a:pt x="39" y="27"/>
                    <a:pt x="40" y="24"/>
                    <a:pt x="40" y="20"/>
                  </a:cubicBezTo>
                  <a:cubicBezTo>
                    <a:pt x="40" y="9"/>
                    <a:pt x="31" y="0"/>
                    <a:pt x="20" y="0"/>
                  </a:cubicBezTo>
                  <a:cubicBezTo>
                    <a:pt x="9" y="0"/>
                    <a:pt x="0" y="9"/>
                    <a:pt x="0" y="20"/>
                  </a:cubicBezTo>
                  <a:cubicBezTo>
                    <a:pt x="0" y="23"/>
                    <a:pt x="1" y="26"/>
                    <a:pt x="2" y="28"/>
                  </a:cubicBezTo>
                  <a:cubicBezTo>
                    <a:pt x="6" y="26"/>
                    <a:pt x="6" y="26"/>
                    <a:pt x="6" y="26"/>
                  </a:cubicBezTo>
                  <a:cubicBezTo>
                    <a:pt x="6" y="25"/>
                    <a:pt x="5" y="23"/>
                    <a:pt x="5" y="22"/>
                  </a:cubicBezTo>
                  <a:close/>
                  <a:moveTo>
                    <a:pt x="33" y="28"/>
                  </a:moveTo>
                  <a:cubicBezTo>
                    <a:pt x="32" y="27"/>
                    <a:pt x="31" y="27"/>
                    <a:pt x="29" y="27"/>
                  </a:cubicBezTo>
                  <a:cubicBezTo>
                    <a:pt x="29" y="25"/>
                    <a:pt x="30" y="24"/>
                    <a:pt x="30" y="22"/>
                  </a:cubicBezTo>
                  <a:cubicBezTo>
                    <a:pt x="35" y="22"/>
                    <a:pt x="35" y="22"/>
                    <a:pt x="35" y="22"/>
                  </a:cubicBezTo>
                  <a:cubicBezTo>
                    <a:pt x="35" y="24"/>
                    <a:pt x="34" y="26"/>
                    <a:pt x="33" y="28"/>
                  </a:cubicBezTo>
                  <a:close/>
                  <a:moveTo>
                    <a:pt x="35" y="19"/>
                  </a:moveTo>
                  <a:cubicBezTo>
                    <a:pt x="30" y="19"/>
                    <a:pt x="30" y="19"/>
                    <a:pt x="30" y="19"/>
                  </a:cubicBezTo>
                  <a:cubicBezTo>
                    <a:pt x="30" y="17"/>
                    <a:pt x="29" y="15"/>
                    <a:pt x="29" y="14"/>
                  </a:cubicBezTo>
                  <a:cubicBezTo>
                    <a:pt x="31" y="14"/>
                    <a:pt x="32" y="13"/>
                    <a:pt x="33" y="13"/>
                  </a:cubicBezTo>
                  <a:cubicBezTo>
                    <a:pt x="34" y="15"/>
                    <a:pt x="35" y="17"/>
                    <a:pt x="35" y="19"/>
                  </a:cubicBezTo>
                  <a:close/>
                  <a:moveTo>
                    <a:pt x="31" y="10"/>
                  </a:moveTo>
                  <a:cubicBezTo>
                    <a:pt x="31" y="10"/>
                    <a:pt x="31" y="10"/>
                    <a:pt x="31" y="10"/>
                  </a:cubicBezTo>
                  <a:cubicBezTo>
                    <a:pt x="30" y="10"/>
                    <a:pt x="29" y="10"/>
                    <a:pt x="28" y="10"/>
                  </a:cubicBezTo>
                  <a:cubicBezTo>
                    <a:pt x="28" y="9"/>
                    <a:pt x="28" y="8"/>
                    <a:pt x="27" y="7"/>
                  </a:cubicBezTo>
                  <a:cubicBezTo>
                    <a:pt x="29" y="7"/>
                    <a:pt x="30" y="8"/>
                    <a:pt x="31" y="10"/>
                  </a:cubicBezTo>
                  <a:close/>
                  <a:moveTo>
                    <a:pt x="17" y="8"/>
                  </a:moveTo>
                  <a:cubicBezTo>
                    <a:pt x="17" y="7"/>
                    <a:pt x="18" y="6"/>
                    <a:pt x="18" y="5"/>
                  </a:cubicBezTo>
                  <a:cubicBezTo>
                    <a:pt x="20" y="5"/>
                    <a:pt x="21" y="5"/>
                    <a:pt x="22" y="5"/>
                  </a:cubicBezTo>
                  <a:cubicBezTo>
                    <a:pt x="23" y="6"/>
                    <a:pt x="23" y="7"/>
                    <a:pt x="24" y="8"/>
                  </a:cubicBezTo>
                  <a:cubicBezTo>
                    <a:pt x="24" y="9"/>
                    <a:pt x="25" y="10"/>
                    <a:pt x="25" y="11"/>
                  </a:cubicBezTo>
                  <a:cubicBezTo>
                    <a:pt x="22" y="11"/>
                    <a:pt x="19" y="11"/>
                    <a:pt x="16" y="11"/>
                  </a:cubicBezTo>
                  <a:cubicBezTo>
                    <a:pt x="16" y="10"/>
                    <a:pt x="16" y="9"/>
                    <a:pt x="17" y="8"/>
                  </a:cubicBezTo>
                  <a:close/>
                  <a:moveTo>
                    <a:pt x="15" y="14"/>
                  </a:moveTo>
                  <a:cubicBezTo>
                    <a:pt x="18" y="15"/>
                    <a:pt x="22" y="15"/>
                    <a:pt x="26" y="14"/>
                  </a:cubicBezTo>
                  <a:cubicBezTo>
                    <a:pt x="26" y="16"/>
                    <a:pt x="26" y="17"/>
                    <a:pt x="26" y="19"/>
                  </a:cubicBezTo>
                  <a:cubicBezTo>
                    <a:pt x="14" y="19"/>
                    <a:pt x="14" y="19"/>
                    <a:pt x="14" y="19"/>
                  </a:cubicBezTo>
                  <a:cubicBezTo>
                    <a:pt x="14" y="17"/>
                    <a:pt x="15" y="16"/>
                    <a:pt x="15" y="14"/>
                  </a:cubicBezTo>
                  <a:close/>
                  <a:moveTo>
                    <a:pt x="9" y="10"/>
                  </a:moveTo>
                  <a:cubicBezTo>
                    <a:pt x="11" y="8"/>
                    <a:pt x="12" y="7"/>
                    <a:pt x="13" y="7"/>
                  </a:cubicBezTo>
                  <a:cubicBezTo>
                    <a:pt x="13" y="8"/>
                    <a:pt x="12" y="9"/>
                    <a:pt x="12" y="10"/>
                  </a:cubicBezTo>
                  <a:cubicBezTo>
                    <a:pt x="11" y="10"/>
                    <a:pt x="10" y="10"/>
                    <a:pt x="9" y="10"/>
                  </a:cubicBezTo>
                  <a:cubicBezTo>
                    <a:pt x="9" y="10"/>
                    <a:pt x="9" y="10"/>
                    <a:pt x="9" y="10"/>
                  </a:cubicBezTo>
                  <a:close/>
                  <a:moveTo>
                    <a:pt x="7" y="13"/>
                  </a:moveTo>
                  <a:cubicBezTo>
                    <a:pt x="8" y="13"/>
                    <a:pt x="10" y="14"/>
                    <a:pt x="11" y="14"/>
                  </a:cubicBezTo>
                  <a:cubicBezTo>
                    <a:pt x="11" y="15"/>
                    <a:pt x="11" y="17"/>
                    <a:pt x="11" y="19"/>
                  </a:cubicBezTo>
                  <a:cubicBezTo>
                    <a:pt x="5" y="19"/>
                    <a:pt x="5" y="19"/>
                    <a:pt x="5" y="19"/>
                  </a:cubicBezTo>
                  <a:cubicBezTo>
                    <a:pt x="5" y="17"/>
                    <a:pt x="6" y="15"/>
                    <a:pt x="7"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40" name="组合 39"/>
          <p:cNvGrpSpPr/>
          <p:nvPr/>
        </p:nvGrpSpPr>
        <p:grpSpPr>
          <a:xfrm>
            <a:off x="5895372" y="4938087"/>
            <a:ext cx="455209" cy="464722"/>
            <a:chOff x="3723479" y="3203434"/>
            <a:chExt cx="455209" cy="464722"/>
          </a:xfrm>
          <a:solidFill>
            <a:srgbClr val="3C4D63"/>
          </a:solidFill>
        </p:grpSpPr>
        <p:sp>
          <p:nvSpPr>
            <p:cNvPr id="41" name="Freeform 83"/>
            <p:cNvSpPr>
              <a:spLocks noEditPoints="1"/>
            </p:cNvSpPr>
            <p:nvPr/>
          </p:nvSpPr>
          <p:spPr bwMode="auto">
            <a:xfrm>
              <a:off x="3746579" y="3221099"/>
              <a:ext cx="410367" cy="213337"/>
            </a:xfrm>
            <a:custGeom>
              <a:avLst/>
              <a:gdLst>
                <a:gd name="T0" fmla="*/ 302 w 302"/>
                <a:gd name="T1" fmla="*/ 157 h 157"/>
                <a:gd name="T2" fmla="*/ 0 w 302"/>
                <a:gd name="T3" fmla="*/ 157 h 157"/>
                <a:gd name="T4" fmla="*/ 0 w 302"/>
                <a:gd name="T5" fmla="*/ 0 h 157"/>
                <a:gd name="T6" fmla="*/ 302 w 302"/>
                <a:gd name="T7" fmla="*/ 0 h 157"/>
                <a:gd name="T8" fmla="*/ 302 w 302"/>
                <a:gd name="T9" fmla="*/ 157 h 157"/>
                <a:gd name="T10" fmla="*/ 302 w 302"/>
                <a:gd name="T11" fmla="*/ 157 h 157"/>
                <a:gd name="T12" fmla="*/ 11 w 302"/>
                <a:gd name="T13" fmla="*/ 148 h 157"/>
                <a:gd name="T14" fmla="*/ 292 w 302"/>
                <a:gd name="T15" fmla="*/ 148 h 157"/>
                <a:gd name="T16" fmla="*/ 292 w 302"/>
                <a:gd name="T17" fmla="*/ 9 h 157"/>
                <a:gd name="T18" fmla="*/ 11 w 302"/>
                <a:gd name="T19" fmla="*/ 9 h 157"/>
                <a:gd name="T20" fmla="*/ 11 w 302"/>
                <a:gd name="T21" fmla="*/ 148 h 157"/>
                <a:gd name="T22" fmla="*/ 11 w 302"/>
                <a:gd name="T23"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2" h="157">
                  <a:moveTo>
                    <a:pt x="302" y="157"/>
                  </a:moveTo>
                  <a:lnTo>
                    <a:pt x="0" y="157"/>
                  </a:lnTo>
                  <a:lnTo>
                    <a:pt x="0" y="0"/>
                  </a:lnTo>
                  <a:lnTo>
                    <a:pt x="302" y="0"/>
                  </a:lnTo>
                  <a:lnTo>
                    <a:pt x="302" y="157"/>
                  </a:lnTo>
                  <a:lnTo>
                    <a:pt x="302" y="157"/>
                  </a:lnTo>
                  <a:close/>
                  <a:moveTo>
                    <a:pt x="11" y="148"/>
                  </a:moveTo>
                  <a:lnTo>
                    <a:pt x="292" y="148"/>
                  </a:lnTo>
                  <a:lnTo>
                    <a:pt x="292" y="9"/>
                  </a:lnTo>
                  <a:lnTo>
                    <a:pt x="11" y="9"/>
                  </a:lnTo>
                  <a:lnTo>
                    <a:pt x="11" y="148"/>
                  </a:lnTo>
                  <a:lnTo>
                    <a:pt x="11" y="1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2" name="Rectangle 84"/>
            <p:cNvSpPr>
              <a:spLocks noChangeArrowheads="1"/>
            </p:cNvSpPr>
            <p:nvPr/>
          </p:nvSpPr>
          <p:spPr bwMode="auto">
            <a:xfrm>
              <a:off x="3723479" y="3203434"/>
              <a:ext cx="455209" cy="502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3" name="Freeform 85"/>
            <p:cNvSpPr>
              <a:spLocks noEditPoints="1"/>
            </p:cNvSpPr>
            <p:nvPr/>
          </p:nvSpPr>
          <p:spPr bwMode="auto">
            <a:xfrm>
              <a:off x="3901486" y="3314859"/>
              <a:ext cx="235078" cy="183443"/>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2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4 h 72"/>
                <a:gd name="T58" fmla="*/ 38 w 92"/>
                <a:gd name="T59" fmla="*/ 28 h 72"/>
                <a:gd name="T60" fmla="*/ 38 w 92"/>
                <a:gd name="T61" fmla="*/ 72 h 72"/>
                <a:gd name="T62" fmla="*/ 38 w 92"/>
                <a:gd name="T63" fmla="*/ 72 h 72"/>
                <a:gd name="T64" fmla="*/ 78 w 92"/>
                <a:gd name="T65" fmla="*/ 71 h 72"/>
                <a:gd name="T66" fmla="*/ 78 w 92"/>
                <a:gd name="T67" fmla="*/ 71 h 72"/>
                <a:gd name="T68" fmla="*/ 78 w 92"/>
                <a:gd name="T69" fmla="*/ 63 h 72"/>
                <a:gd name="T70" fmla="*/ 82 w 92"/>
                <a:gd name="T71" fmla="*/ 66 h 72"/>
                <a:gd name="T72" fmla="*/ 91 w 92"/>
                <a:gd name="T73" fmla="*/ 48 h 72"/>
                <a:gd name="T74" fmla="*/ 91 w 92"/>
                <a:gd name="T75" fmla="*/ 48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2"/>
                    <a:pt x="48" y="22"/>
                    <a:pt x="48" y="22"/>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4"/>
                    <a:pt x="19" y="24"/>
                    <a:pt x="19" y="24"/>
                  </a:cubicBezTo>
                  <a:cubicBezTo>
                    <a:pt x="38" y="28"/>
                    <a:pt x="38" y="28"/>
                    <a:pt x="38" y="28"/>
                  </a:cubicBezTo>
                  <a:cubicBezTo>
                    <a:pt x="38" y="42"/>
                    <a:pt x="38" y="57"/>
                    <a:pt x="38" y="72"/>
                  </a:cubicBezTo>
                  <a:cubicBezTo>
                    <a:pt x="38" y="72"/>
                    <a:pt x="38" y="72"/>
                    <a:pt x="38" y="72"/>
                  </a:cubicBezTo>
                  <a:cubicBezTo>
                    <a:pt x="52" y="72"/>
                    <a:pt x="65" y="71"/>
                    <a:pt x="78" y="71"/>
                  </a:cubicBezTo>
                  <a:cubicBezTo>
                    <a:pt x="78" y="71"/>
                    <a:pt x="78" y="71"/>
                    <a:pt x="78" y="71"/>
                  </a:cubicBezTo>
                  <a:cubicBezTo>
                    <a:pt x="78" y="68"/>
                    <a:pt x="78" y="66"/>
                    <a:pt x="78" y="63"/>
                  </a:cubicBezTo>
                  <a:cubicBezTo>
                    <a:pt x="79" y="64"/>
                    <a:pt x="81" y="65"/>
                    <a:pt x="82" y="66"/>
                  </a:cubicBezTo>
                  <a:cubicBezTo>
                    <a:pt x="91" y="48"/>
                    <a:pt x="91" y="48"/>
                    <a:pt x="91" y="48"/>
                  </a:cubicBezTo>
                  <a:cubicBezTo>
                    <a:pt x="91" y="48"/>
                    <a:pt x="91" y="48"/>
                    <a:pt x="91" y="48"/>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Rectangle 86"/>
            <p:cNvSpPr>
              <a:spLocks noChangeArrowheads="1"/>
            </p:cNvSpPr>
            <p:nvPr/>
          </p:nvSpPr>
          <p:spPr bwMode="auto">
            <a:xfrm>
              <a:off x="4046882" y="3439871"/>
              <a:ext cx="1359" cy="13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87"/>
            <p:cNvSpPr/>
            <p:nvPr/>
          </p:nvSpPr>
          <p:spPr bwMode="auto">
            <a:xfrm>
              <a:off x="4036011" y="3350188"/>
              <a:ext cx="19024" cy="20383"/>
            </a:xfrm>
            <a:custGeom>
              <a:avLst/>
              <a:gdLst>
                <a:gd name="T0" fmla="*/ 2 w 14"/>
                <a:gd name="T1" fmla="*/ 0 h 15"/>
                <a:gd name="T2" fmla="*/ 0 w 14"/>
                <a:gd name="T3" fmla="*/ 10 h 15"/>
                <a:gd name="T4" fmla="*/ 6 w 14"/>
                <a:gd name="T5" fmla="*/ 15 h 15"/>
                <a:gd name="T6" fmla="*/ 14 w 14"/>
                <a:gd name="T7" fmla="*/ 10 h 15"/>
                <a:gd name="T8" fmla="*/ 10 w 14"/>
                <a:gd name="T9" fmla="*/ 0 h 15"/>
                <a:gd name="T10" fmla="*/ 2 w 14"/>
                <a:gd name="T11" fmla="*/ 0 h 15"/>
              </a:gdLst>
              <a:ahLst/>
              <a:cxnLst>
                <a:cxn ang="0">
                  <a:pos x="T0" y="T1"/>
                </a:cxn>
                <a:cxn ang="0">
                  <a:pos x="T2" y="T3"/>
                </a:cxn>
                <a:cxn ang="0">
                  <a:pos x="T4" y="T5"/>
                </a:cxn>
                <a:cxn ang="0">
                  <a:pos x="T6" y="T7"/>
                </a:cxn>
                <a:cxn ang="0">
                  <a:pos x="T8" y="T9"/>
                </a:cxn>
                <a:cxn ang="0">
                  <a:pos x="T10" y="T11"/>
                </a:cxn>
              </a:cxnLst>
              <a:rect l="0" t="0" r="r" b="b"/>
              <a:pathLst>
                <a:path w="14" h="15">
                  <a:moveTo>
                    <a:pt x="2" y="0"/>
                  </a:moveTo>
                  <a:lnTo>
                    <a:pt x="0" y="10"/>
                  </a:lnTo>
                  <a:lnTo>
                    <a:pt x="6" y="15"/>
                  </a:lnTo>
                  <a:lnTo>
                    <a:pt x="14" y="10"/>
                  </a:lnTo>
                  <a:lnTo>
                    <a:pt x="10"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88"/>
            <p:cNvSpPr/>
            <p:nvPr/>
          </p:nvSpPr>
          <p:spPr bwMode="auto">
            <a:xfrm>
              <a:off x="4036011" y="3363776"/>
              <a:ext cx="20383" cy="82889"/>
            </a:xfrm>
            <a:custGeom>
              <a:avLst/>
              <a:gdLst>
                <a:gd name="T0" fmla="*/ 2 w 15"/>
                <a:gd name="T1" fmla="*/ 2 h 61"/>
                <a:gd name="T2" fmla="*/ 0 w 15"/>
                <a:gd name="T3" fmla="*/ 56 h 61"/>
                <a:gd name="T4" fmla="*/ 10 w 15"/>
                <a:gd name="T5" fmla="*/ 61 h 61"/>
                <a:gd name="T6" fmla="*/ 15 w 15"/>
                <a:gd name="T7" fmla="*/ 56 h 61"/>
                <a:gd name="T8" fmla="*/ 12 w 15"/>
                <a:gd name="T9" fmla="*/ 0 h 61"/>
                <a:gd name="T10" fmla="*/ 2 w 15"/>
                <a:gd name="T11" fmla="*/ 2 h 61"/>
              </a:gdLst>
              <a:ahLst/>
              <a:cxnLst>
                <a:cxn ang="0">
                  <a:pos x="T0" y="T1"/>
                </a:cxn>
                <a:cxn ang="0">
                  <a:pos x="T2" y="T3"/>
                </a:cxn>
                <a:cxn ang="0">
                  <a:pos x="T4" y="T5"/>
                </a:cxn>
                <a:cxn ang="0">
                  <a:pos x="T6" y="T7"/>
                </a:cxn>
                <a:cxn ang="0">
                  <a:pos x="T8" y="T9"/>
                </a:cxn>
                <a:cxn ang="0">
                  <a:pos x="T10" y="T11"/>
                </a:cxn>
              </a:cxnLst>
              <a:rect l="0" t="0" r="r" b="b"/>
              <a:pathLst>
                <a:path w="15" h="61">
                  <a:moveTo>
                    <a:pt x="2" y="2"/>
                  </a:moveTo>
                  <a:lnTo>
                    <a:pt x="0" y="56"/>
                  </a:lnTo>
                  <a:lnTo>
                    <a:pt x="10" y="61"/>
                  </a:lnTo>
                  <a:lnTo>
                    <a:pt x="15" y="56"/>
                  </a:lnTo>
                  <a:lnTo>
                    <a:pt x="12" y="0"/>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7" name="Freeform 89"/>
            <p:cNvSpPr/>
            <p:nvPr/>
          </p:nvSpPr>
          <p:spPr bwMode="auto">
            <a:xfrm>
              <a:off x="4015628" y="3271376"/>
              <a:ext cx="63866" cy="74736"/>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8" name="Oval 90"/>
            <p:cNvSpPr>
              <a:spLocks noChangeArrowheads="1"/>
            </p:cNvSpPr>
            <p:nvPr/>
          </p:nvSpPr>
          <p:spPr bwMode="auto">
            <a:xfrm>
              <a:off x="3766962" y="3510530"/>
              <a:ext cx="52995" cy="6658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9" name="Freeform 91"/>
            <p:cNvSpPr/>
            <p:nvPr/>
          </p:nvSpPr>
          <p:spPr bwMode="auto">
            <a:xfrm>
              <a:off x="3732991" y="3582549"/>
              <a:ext cx="119577" cy="85607"/>
            </a:xfrm>
            <a:custGeom>
              <a:avLst/>
              <a:gdLst>
                <a:gd name="T0" fmla="*/ 38 w 47"/>
                <a:gd name="T1" fmla="*/ 1 h 34"/>
                <a:gd name="T2" fmla="*/ 38 w 47"/>
                <a:gd name="T3" fmla="*/ 1 h 34"/>
                <a:gd name="T4" fmla="*/ 10 w 47"/>
                <a:gd name="T5" fmla="*/ 1 h 34"/>
                <a:gd name="T6" fmla="*/ 9 w 47"/>
                <a:gd name="T7" fmla="*/ 1 h 34"/>
                <a:gd name="T8" fmla="*/ 9 w 47"/>
                <a:gd name="T9" fmla="*/ 1 h 34"/>
                <a:gd name="T10" fmla="*/ 3 w 47"/>
                <a:gd name="T11" fmla="*/ 7 h 34"/>
                <a:gd name="T12" fmla="*/ 0 w 47"/>
                <a:gd name="T13" fmla="*/ 34 h 34"/>
                <a:gd name="T14" fmla="*/ 47 w 47"/>
                <a:gd name="T15" fmla="*/ 34 h 34"/>
                <a:gd name="T16" fmla="*/ 45 w 47"/>
                <a:gd name="T17" fmla="*/ 7 h 34"/>
                <a:gd name="T18" fmla="*/ 39 w 47"/>
                <a:gd name="T19" fmla="*/ 1 h 34"/>
                <a:gd name="T20" fmla="*/ 38 w 47"/>
                <a:gd name="T2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1"/>
                  </a:moveTo>
                  <a:cubicBezTo>
                    <a:pt x="38" y="1"/>
                    <a:pt x="38" y="1"/>
                    <a:pt x="38" y="1"/>
                  </a:cubicBezTo>
                  <a:cubicBezTo>
                    <a:pt x="28" y="0"/>
                    <a:pt x="19" y="0"/>
                    <a:pt x="10" y="1"/>
                  </a:cubicBezTo>
                  <a:cubicBezTo>
                    <a:pt x="9" y="1"/>
                    <a:pt x="9" y="1"/>
                    <a:pt x="9" y="1"/>
                  </a:cubicBezTo>
                  <a:cubicBezTo>
                    <a:pt x="9" y="1"/>
                    <a:pt x="9" y="1"/>
                    <a:pt x="9" y="1"/>
                  </a:cubicBezTo>
                  <a:cubicBezTo>
                    <a:pt x="6" y="1"/>
                    <a:pt x="3" y="3"/>
                    <a:pt x="3" y="7"/>
                  </a:cubicBezTo>
                  <a:cubicBezTo>
                    <a:pt x="0" y="34"/>
                    <a:pt x="0" y="34"/>
                    <a:pt x="0" y="34"/>
                  </a:cubicBezTo>
                  <a:cubicBezTo>
                    <a:pt x="47" y="34"/>
                    <a:pt x="47" y="34"/>
                    <a:pt x="47" y="34"/>
                  </a:cubicBezTo>
                  <a:cubicBezTo>
                    <a:pt x="45" y="7"/>
                    <a:pt x="45" y="7"/>
                    <a:pt x="45" y="7"/>
                  </a:cubicBezTo>
                  <a:cubicBezTo>
                    <a:pt x="45" y="3"/>
                    <a:pt x="42" y="1"/>
                    <a:pt x="39" y="1"/>
                  </a:cubicBezTo>
                  <a:cubicBezTo>
                    <a:pt x="38" y="1"/>
                    <a:pt x="38" y="1"/>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0" name="Oval 92"/>
            <p:cNvSpPr>
              <a:spLocks noChangeArrowheads="1"/>
            </p:cNvSpPr>
            <p:nvPr/>
          </p:nvSpPr>
          <p:spPr bwMode="auto">
            <a:xfrm>
              <a:off x="3904204" y="3510530"/>
              <a:ext cx="52995" cy="6658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1" name="Freeform 93"/>
            <p:cNvSpPr/>
            <p:nvPr/>
          </p:nvSpPr>
          <p:spPr bwMode="auto">
            <a:xfrm>
              <a:off x="3872951" y="3582549"/>
              <a:ext cx="118219" cy="85607"/>
            </a:xfrm>
            <a:custGeom>
              <a:avLst/>
              <a:gdLst>
                <a:gd name="T0" fmla="*/ 38 w 46"/>
                <a:gd name="T1" fmla="*/ 1 h 34"/>
                <a:gd name="T2" fmla="*/ 37 w 46"/>
                <a:gd name="T3" fmla="*/ 1 h 34"/>
                <a:gd name="T4" fmla="*/ 9 w 46"/>
                <a:gd name="T5" fmla="*/ 1 h 34"/>
                <a:gd name="T6" fmla="*/ 8 w 46"/>
                <a:gd name="T7" fmla="*/ 1 h 34"/>
                <a:gd name="T8" fmla="*/ 8 w 46"/>
                <a:gd name="T9" fmla="*/ 1 h 34"/>
                <a:gd name="T10" fmla="*/ 2 w 46"/>
                <a:gd name="T11" fmla="*/ 7 h 34"/>
                <a:gd name="T12" fmla="*/ 0 w 46"/>
                <a:gd name="T13" fmla="*/ 34 h 34"/>
                <a:gd name="T14" fmla="*/ 46 w 46"/>
                <a:gd name="T15" fmla="*/ 34 h 34"/>
                <a:gd name="T16" fmla="*/ 44 w 46"/>
                <a:gd name="T17" fmla="*/ 7 h 34"/>
                <a:gd name="T18" fmla="*/ 38 w 46"/>
                <a:gd name="T19" fmla="*/ 1 h 34"/>
                <a:gd name="T20" fmla="*/ 38 w 46"/>
                <a:gd name="T2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1"/>
                  </a:moveTo>
                  <a:cubicBezTo>
                    <a:pt x="37" y="1"/>
                    <a:pt x="37" y="1"/>
                    <a:pt x="37" y="1"/>
                  </a:cubicBezTo>
                  <a:cubicBezTo>
                    <a:pt x="27" y="0"/>
                    <a:pt x="18" y="0"/>
                    <a:pt x="9" y="1"/>
                  </a:cubicBezTo>
                  <a:cubicBezTo>
                    <a:pt x="9" y="1"/>
                    <a:pt x="8" y="1"/>
                    <a:pt x="8" y="1"/>
                  </a:cubicBezTo>
                  <a:cubicBezTo>
                    <a:pt x="8" y="1"/>
                    <a:pt x="8" y="1"/>
                    <a:pt x="8" y="1"/>
                  </a:cubicBezTo>
                  <a:cubicBezTo>
                    <a:pt x="5" y="1"/>
                    <a:pt x="2" y="3"/>
                    <a:pt x="2" y="7"/>
                  </a:cubicBezTo>
                  <a:cubicBezTo>
                    <a:pt x="0" y="34"/>
                    <a:pt x="0" y="34"/>
                    <a:pt x="0" y="34"/>
                  </a:cubicBezTo>
                  <a:cubicBezTo>
                    <a:pt x="46" y="34"/>
                    <a:pt x="46" y="34"/>
                    <a:pt x="46" y="34"/>
                  </a:cubicBezTo>
                  <a:cubicBezTo>
                    <a:pt x="44" y="7"/>
                    <a:pt x="44" y="7"/>
                    <a:pt x="44" y="7"/>
                  </a:cubicBezTo>
                  <a:cubicBezTo>
                    <a:pt x="44" y="3"/>
                    <a:pt x="41" y="1"/>
                    <a:pt x="38" y="1"/>
                  </a:cubicBezTo>
                  <a:cubicBezTo>
                    <a:pt x="38" y="1"/>
                    <a:pt x="38" y="1"/>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Oval 94"/>
            <p:cNvSpPr>
              <a:spLocks noChangeArrowheads="1"/>
            </p:cNvSpPr>
            <p:nvPr/>
          </p:nvSpPr>
          <p:spPr bwMode="auto">
            <a:xfrm>
              <a:off x="4044164" y="3510530"/>
              <a:ext cx="52995" cy="6658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95"/>
            <p:cNvSpPr/>
            <p:nvPr/>
          </p:nvSpPr>
          <p:spPr bwMode="auto">
            <a:xfrm>
              <a:off x="4011552" y="3582549"/>
              <a:ext cx="119577" cy="85607"/>
            </a:xfrm>
            <a:custGeom>
              <a:avLst/>
              <a:gdLst>
                <a:gd name="T0" fmla="*/ 38 w 47"/>
                <a:gd name="T1" fmla="*/ 1 h 34"/>
                <a:gd name="T2" fmla="*/ 37 w 47"/>
                <a:gd name="T3" fmla="*/ 1 h 34"/>
                <a:gd name="T4" fmla="*/ 9 w 47"/>
                <a:gd name="T5" fmla="*/ 1 h 34"/>
                <a:gd name="T6" fmla="*/ 9 w 47"/>
                <a:gd name="T7" fmla="*/ 1 h 34"/>
                <a:gd name="T8" fmla="*/ 8 w 47"/>
                <a:gd name="T9" fmla="*/ 1 h 34"/>
                <a:gd name="T10" fmla="*/ 2 w 47"/>
                <a:gd name="T11" fmla="*/ 7 h 34"/>
                <a:gd name="T12" fmla="*/ 0 w 47"/>
                <a:gd name="T13" fmla="*/ 34 h 34"/>
                <a:gd name="T14" fmla="*/ 47 w 47"/>
                <a:gd name="T15" fmla="*/ 34 h 34"/>
                <a:gd name="T16" fmla="*/ 45 w 47"/>
                <a:gd name="T17" fmla="*/ 7 h 34"/>
                <a:gd name="T18" fmla="*/ 38 w 47"/>
                <a:gd name="T19" fmla="*/ 1 h 34"/>
                <a:gd name="T20" fmla="*/ 38 w 47"/>
                <a:gd name="T21"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1"/>
                  </a:moveTo>
                  <a:cubicBezTo>
                    <a:pt x="38" y="1"/>
                    <a:pt x="37" y="1"/>
                    <a:pt x="37" y="1"/>
                  </a:cubicBezTo>
                  <a:cubicBezTo>
                    <a:pt x="28" y="0"/>
                    <a:pt x="19" y="0"/>
                    <a:pt x="9" y="1"/>
                  </a:cubicBezTo>
                  <a:cubicBezTo>
                    <a:pt x="9" y="1"/>
                    <a:pt x="9" y="1"/>
                    <a:pt x="9" y="1"/>
                  </a:cubicBezTo>
                  <a:cubicBezTo>
                    <a:pt x="8" y="1"/>
                    <a:pt x="8" y="1"/>
                    <a:pt x="8" y="1"/>
                  </a:cubicBezTo>
                  <a:cubicBezTo>
                    <a:pt x="5" y="1"/>
                    <a:pt x="2" y="3"/>
                    <a:pt x="2" y="7"/>
                  </a:cubicBezTo>
                  <a:cubicBezTo>
                    <a:pt x="0" y="34"/>
                    <a:pt x="0" y="34"/>
                    <a:pt x="0" y="34"/>
                  </a:cubicBezTo>
                  <a:cubicBezTo>
                    <a:pt x="47" y="34"/>
                    <a:pt x="47" y="34"/>
                    <a:pt x="47" y="34"/>
                  </a:cubicBezTo>
                  <a:cubicBezTo>
                    <a:pt x="45" y="7"/>
                    <a:pt x="45" y="7"/>
                    <a:pt x="45" y="7"/>
                  </a:cubicBezTo>
                  <a:cubicBezTo>
                    <a:pt x="44" y="3"/>
                    <a:pt x="41" y="1"/>
                    <a:pt x="38" y="1"/>
                  </a:cubicBezTo>
                  <a:cubicBezTo>
                    <a:pt x="38" y="1"/>
                    <a:pt x="38" y="1"/>
                    <a:pt x="3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Rectangle 96"/>
            <p:cNvSpPr>
              <a:spLocks noChangeArrowheads="1"/>
            </p:cNvSpPr>
            <p:nvPr/>
          </p:nvSpPr>
          <p:spPr bwMode="auto">
            <a:xfrm>
              <a:off x="3825391" y="3343394"/>
              <a:ext cx="27177" cy="529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Rectangle 97"/>
            <p:cNvSpPr>
              <a:spLocks noChangeArrowheads="1"/>
            </p:cNvSpPr>
            <p:nvPr/>
          </p:nvSpPr>
          <p:spPr bwMode="auto">
            <a:xfrm>
              <a:off x="3784626" y="3325729"/>
              <a:ext cx="27177" cy="7065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Rectangle 98"/>
            <p:cNvSpPr>
              <a:spLocks noChangeArrowheads="1"/>
            </p:cNvSpPr>
            <p:nvPr/>
          </p:nvSpPr>
          <p:spPr bwMode="auto">
            <a:xfrm>
              <a:off x="3863439" y="3294476"/>
              <a:ext cx="27177" cy="101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799"/>
                            </p:stCondLst>
                            <p:childTnLst>
                              <p:par>
                                <p:cTn id="16" presetID="14"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childTnLst>
                          </p:cTn>
                        </p:par>
                        <p:par>
                          <p:cTn id="19" fill="hold">
                            <p:stCondLst>
                              <p:cond delay="2299"/>
                            </p:stCondLst>
                            <p:childTnLst>
                              <p:par>
                                <p:cTn id="20" presetID="53" presetClass="entr" presetSubtype="16"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childTnLst>
                          </p:cTn>
                        </p:par>
                        <p:par>
                          <p:cTn id="25" fill="hold">
                            <p:stCondLst>
                              <p:cond delay="2799"/>
                            </p:stCondLst>
                            <p:childTnLst>
                              <p:par>
                                <p:cTn id="26" presetID="10"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childTnLst>
                                </p:cTn>
                              </p:par>
                              <p:par>
                                <p:cTn id="29" presetID="35" presetClass="path" presetSubtype="0" accel="10000" decel="90000" fill="hold" nodeType="withEffect">
                                  <p:stCondLst>
                                    <p:cond delay="0"/>
                                  </p:stCondLst>
                                  <p:childTnLst>
                                    <p:animMotion origin="layout" path="M 4.58333E-6 -1.85185E-6 L 0.05182 -1.85185E-6 " pathEditMode="relative" rAng="0" ptsTypes="AA">
                                      <p:cBhvr>
                                        <p:cTn id="30" dur="1000" spd="-100000" fill="hold"/>
                                        <p:tgtEl>
                                          <p:spTgt spid="27"/>
                                        </p:tgtEl>
                                        <p:attrNameLst>
                                          <p:attrName>ppt_x</p:attrName>
                                          <p:attrName>ppt_y</p:attrName>
                                        </p:attrNameLst>
                                      </p:cBhvr>
                                      <p:rCtr x="2591" y="0"/>
                                    </p:animMotion>
                                  </p:childTnLst>
                                </p:cTn>
                              </p:par>
                            </p:childTnLst>
                          </p:cTn>
                        </p:par>
                        <p:par>
                          <p:cTn id="31" fill="hold">
                            <p:stCondLst>
                              <p:cond delay="3799"/>
                            </p:stCondLst>
                            <p:childTnLst>
                              <p:par>
                                <p:cTn id="32" presetID="53" presetClass="entr" presetSubtype="16"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4299"/>
                            </p:stCondLst>
                            <p:childTnLst>
                              <p:par>
                                <p:cTn id="38" presetID="10" presetClass="entr" presetSubtype="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1000"/>
                                        <p:tgtEl>
                                          <p:spTgt spid="30"/>
                                        </p:tgtEl>
                                      </p:cBhvr>
                                    </p:animEffect>
                                  </p:childTnLst>
                                </p:cTn>
                              </p:par>
                              <p:par>
                                <p:cTn id="41" presetID="35" presetClass="path" presetSubtype="0" accel="10000" decel="90000" fill="hold" nodeType="withEffect">
                                  <p:stCondLst>
                                    <p:cond delay="0"/>
                                  </p:stCondLst>
                                  <p:childTnLst>
                                    <p:animMotion origin="layout" path="M 4.58333E-6 2.59259E-6 L 0.05182 2.59259E-6 " pathEditMode="relative" rAng="0" ptsTypes="AA">
                                      <p:cBhvr>
                                        <p:cTn id="42" dur="1000" spd="-100000" fill="hold"/>
                                        <p:tgtEl>
                                          <p:spTgt spid="30"/>
                                        </p:tgtEl>
                                        <p:attrNameLst>
                                          <p:attrName>ppt_x</p:attrName>
                                          <p:attrName>ppt_y</p:attrName>
                                        </p:attrNameLst>
                                      </p:cBhvr>
                                      <p:rCtr x="2591" y="0"/>
                                    </p:animMotion>
                                  </p:childTnLst>
                                </p:cTn>
                              </p:par>
                            </p:childTnLst>
                          </p:cTn>
                        </p:par>
                        <p:par>
                          <p:cTn id="43" fill="hold">
                            <p:stCondLst>
                              <p:cond delay="5299"/>
                            </p:stCondLst>
                            <p:childTnLst>
                              <p:par>
                                <p:cTn id="44" presetID="53" presetClass="entr" presetSubtype="16"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childTnLst>
                          </p:cTn>
                        </p:par>
                        <p:par>
                          <p:cTn id="49" fill="hold">
                            <p:stCondLst>
                              <p:cond delay="5799"/>
                            </p:stCondLst>
                            <p:childTnLst>
                              <p:par>
                                <p:cTn id="50" presetID="10"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childTnLst>
                                </p:cTn>
                              </p:par>
                              <p:par>
                                <p:cTn id="53" presetID="35" presetClass="path" presetSubtype="0" accel="10000" decel="90000" fill="hold" nodeType="withEffect">
                                  <p:stCondLst>
                                    <p:cond delay="0"/>
                                  </p:stCondLst>
                                  <p:childTnLst>
                                    <p:animMotion origin="layout" path="M 4.58333E-6 2.22222E-6 L 0.05182 2.22222E-6 " pathEditMode="relative" rAng="0" ptsTypes="AA">
                                      <p:cBhvr>
                                        <p:cTn id="54" dur="1000" spd="-100000" fill="hold"/>
                                        <p:tgtEl>
                                          <p:spTgt spid="33"/>
                                        </p:tgtEl>
                                        <p:attrNameLst>
                                          <p:attrName>ppt_x</p:attrName>
                                          <p:attrName>ppt_y</p:attrName>
                                        </p:attrNameLst>
                                      </p:cBhvr>
                                      <p:rCtr x="259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3002745" cy="461665"/>
          </a:xfrm>
          <a:prstGeom prst="rect">
            <a:avLst/>
          </a:prstGeom>
        </p:spPr>
        <p:txBody>
          <a:bodyPr wrap="none">
            <a:spAutoFit/>
          </a:bodyPr>
          <a:lstStyle/>
          <a:p>
            <a:r>
              <a:rPr lang="zh-CN" altLang="en-US" sz="2400" dirty="0">
                <a:solidFill>
                  <a:srgbClr val="3C4D63"/>
                </a:solidFill>
                <a:cs typeface="+mn-ea"/>
                <a:sym typeface="+mn-lt"/>
              </a:rPr>
              <a:t>盈利分析</a:t>
            </a:r>
            <a:r>
              <a:rPr lang="en-US" altLang="zh-CN" sz="2400" dirty="0">
                <a:solidFill>
                  <a:srgbClr val="3C4D63"/>
                </a:solidFill>
                <a:cs typeface="+mn-ea"/>
                <a:sym typeface="+mn-lt"/>
              </a:rPr>
              <a:t>——</a:t>
            </a:r>
            <a:r>
              <a:rPr lang="zh-CN" altLang="en-US" sz="2400" dirty="0">
                <a:solidFill>
                  <a:srgbClr val="3C4D63"/>
                </a:solidFill>
                <a:cs typeface="+mn-ea"/>
                <a:sym typeface="+mn-lt"/>
              </a:rPr>
              <a:t>视频类</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5822894" y="2362509"/>
            <a:ext cx="4837777" cy="3579566"/>
          </a:xfrm>
          <a:prstGeom prst="rect">
            <a:avLst/>
          </a:prstGeom>
          <a:effectLst/>
        </p:spPr>
        <p:style>
          <a:lnRef idx="2">
            <a:schemeClr val="accent3"/>
          </a:lnRef>
          <a:fillRef idx="1">
            <a:schemeClr val="lt1"/>
          </a:fillRef>
          <a:effectRef idx="0">
            <a:schemeClr val="accent3"/>
          </a:effectRef>
          <a:fontRef idx="minor">
            <a:schemeClr val="dk1"/>
          </a:fontRef>
        </p:style>
      </p:pic>
      <p:grpSp>
        <p:nvGrpSpPr>
          <p:cNvPr id="27" name="组合 26"/>
          <p:cNvGrpSpPr/>
          <p:nvPr/>
        </p:nvGrpSpPr>
        <p:grpSpPr>
          <a:xfrm>
            <a:off x="1113823" y="2191966"/>
            <a:ext cx="4498461" cy="867611"/>
            <a:chOff x="1367579" y="1838730"/>
            <a:chExt cx="4498461" cy="867611"/>
          </a:xfrm>
        </p:grpSpPr>
        <p:grpSp>
          <p:nvGrpSpPr>
            <p:cNvPr id="28" name="组合 27"/>
            <p:cNvGrpSpPr/>
            <p:nvPr/>
          </p:nvGrpSpPr>
          <p:grpSpPr>
            <a:xfrm>
              <a:off x="2123229" y="1838730"/>
              <a:ext cx="3742811" cy="820180"/>
              <a:chOff x="7483989" y="3275131"/>
              <a:chExt cx="3742811" cy="820180"/>
            </a:xfrm>
          </p:grpSpPr>
          <p:sp>
            <p:nvSpPr>
              <p:cNvPr id="32" name="矩形 31"/>
              <p:cNvSpPr/>
              <p:nvPr/>
            </p:nvSpPr>
            <p:spPr>
              <a:xfrm>
                <a:off x="7483989" y="3732519"/>
                <a:ext cx="3742811"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dirty="0">
                    <a:solidFill>
                      <a:schemeClr val="tx1">
                        <a:lumMod val="65000"/>
                        <a:lumOff val="35000"/>
                      </a:schemeClr>
                    </a:solidFill>
                    <a:cs typeface="+mn-ea"/>
                    <a:sym typeface="+mn-lt"/>
                  </a:rPr>
                  <a:t>播放量收益：播放量只针对视频类</a:t>
                </a:r>
                <a:endParaRPr lang="zh-CN" altLang="en-US" sz="1600" dirty="0">
                  <a:solidFill>
                    <a:schemeClr val="tx1">
                      <a:lumMod val="65000"/>
                      <a:lumOff val="35000"/>
                    </a:schemeClr>
                  </a:solidFill>
                  <a:cs typeface="+mn-ea"/>
                  <a:sym typeface="+mn-lt"/>
                </a:endParaRPr>
              </a:p>
            </p:txBody>
          </p:sp>
          <p:sp>
            <p:nvSpPr>
              <p:cNvPr id="33" name="矩形 32"/>
              <p:cNvSpPr/>
              <p:nvPr/>
            </p:nvSpPr>
            <p:spPr>
              <a:xfrm>
                <a:off x="7483989" y="3275131"/>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2000" b="1" dirty="0">
                    <a:solidFill>
                      <a:schemeClr val="tx1">
                        <a:lumMod val="65000"/>
                        <a:lumOff val="35000"/>
                      </a:schemeClr>
                    </a:solidFill>
                    <a:cs typeface="+mn-ea"/>
                    <a:sym typeface="+mn-lt"/>
                  </a:rPr>
                  <a:t>头条</a:t>
                </a:r>
                <a:endParaRPr lang="zh-CN" altLang="en-US" sz="2000" b="1" dirty="0">
                  <a:solidFill>
                    <a:schemeClr val="tx1">
                      <a:lumMod val="65000"/>
                      <a:lumOff val="35000"/>
                    </a:schemeClr>
                  </a:solidFill>
                  <a:cs typeface="+mn-ea"/>
                  <a:sym typeface="+mn-lt"/>
                </a:endParaRPr>
              </a:p>
            </p:txBody>
          </p:sp>
        </p:grpSp>
        <p:grpSp>
          <p:nvGrpSpPr>
            <p:cNvPr id="29" name="组合 28"/>
            <p:cNvGrpSpPr/>
            <p:nvPr/>
          </p:nvGrpSpPr>
          <p:grpSpPr>
            <a:xfrm>
              <a:off x="1367579" y="2122141"/>
              <a:ext cx="584200" cy="584200"/>
              <a:chOff x="1028700" y="1853169"/>
              <a:chExt cx="787400" cy="787400"/>
            </a:xfrm>
          </p:grpSpPr>
          <p:sp>
            <p:nvSpPr>
              <p:cNvPr id="30" name="椭圆 29"/>
              <p:cNvSpPr/>
              <p:nvPr/>
            </p:nvSpPr>
            <p:spPr>
              <a:xfrm>
                <a:off x="1028700" y="1853169"/>
                <a:ext cx="787400" cy="787400"/>
              </a:xfrm>
              <a:prstGeom prst="ellipse">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dirty="0">
                  <a:solidFill>
                    <a:schemeClr val="tx1">
                      <a:lumMod val="65000"/>
                      <a:lumOff val="35000"/>
                    </a:schemeClr>
                  </a:solidFill>
                  <a:cs typeface="+mn-ea"/>
                  <a:sym typeface="+mn-lt"/>
                </a:endParaRPr>
              </a:p>
            </p:txBody>
          </p:sp>
          <p:sp>
            <p:nvSpPr>
              <p:cNvPr id="31"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lumMod val="65000"/>
                      <a:lumOff val="35000"/>
                    </a:schemeClr>
                  </a:solidFill>
                  <a:cs typeface="+mn-ea"/>
                  <a:sym typeface="+mn-lt"/>
                </a:endParaRPr>
              </a:p>
            </p:txBody>
          </p:sp>
        </p:grpSp>
      </p:grpSp>
      <p:grpSp>
        <p:nvGrpSpPr>
          <p:cNvPr id="34" name="组合 33"/>
          <p:cNvGrpSpPr/>
          <p:nvPr/>
        </p:nvGrpSpPr>
        <p:grpSpPr>
          <a:xfrm>
            <a:off x="1113823" y="3597845"/>
            <a:ext cx="4498461" cy="789942"/>
            <a:chOff x="1367579" y="1996834"/>
            <a:chExt cx="4498461" cy="789942"/>
          </a:xfrm>
        </p:grpSpPr>
        <p:grpSp>
          <p:nvGrpSpPr>
            <p:cNvPr id="35" name="组合 34"/>
            <p:cNvGrpSpPr/>
            <p:nvPr/>
          </p:nvGrpSpPr>
          <p:grpSpPr>
            <a:xfrm>
              <a:off x="2123229" y="1996834"/>
              <a:ext cx="3742811" cy="789942"/>
              <a:chOff x="7483989" y="3433235"/>
              <a:chExt cx="3742811" cy="789942"/>
            </a:xfrm>
          </p:grpSpPr>
          <p:sp>
            <p:nvSpPr>
              <p:cNvPr id="39" name="矩形 38"/>
              <p:cNvSpPr/>
              <p:nvPr/>
            </p:nvSpPr>
            <p:spPr>
              <a:xfrm>
                <a:off x="7483989" y="3860385"/>
                <a:ext cx="3742811"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dirty="0">
                    <a:solidFill>
                      <a:schemeClr val="tx1">
                        <a:lumMod val="65000"/>
                        <a:lumOff val="35000"/>
                      </a:schemeClr>
                    </a:solidFill>
                    <a:cs typeface="+mn-ea"/>
                    <a:sym typeface="+mn-lt"/>
                  </a:rPr>
                  <a:t>非原创</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万播放</a:t>
                </a:r>
                <a:r>
                  <a:rPr lang="en-US" altLang="zh-CN" sz="1600" dirty="0">
                    <a:solidFill>
                      <a:schemeClr val="tx1">
                        <a:lumMod val="65000"/>
                        <a:lumOff val="35000"/>
                      </a:schemeClr>
                    </a:solidFill>
                    <a:cs typeface="+mn-ea"/>
                    <a:sym typeface="+mn-lt"/>
                  </a:rPr>
                  <a:t>4</a:t>
                </a:r>
                <a:r>
                  <a:rPr lang="zh-CN" altLang="en-US" sz="1600" dirty="0">
                    <a:solidFill>
                      <a:schemeClr val="tx1">
                        <a:lumMod val="65000"/>
                        <a:lumOff val="35000"/>
                      </a:schemeClr>
                    </a:solidFill>
                    <a:cs typeface="+mn-ea"/>
                    <a:sym typeface="+mn-lt"/>
                  </a:rPr>
                  <a:t>元左右</a:t>
                </a:r>
                <a:endParaRPr lang="zh-CN" altLang="en-US" sz="1600" dirty="0">
                  <a:solidFill>
                    <a:schemeClr val="tx1">
                      <a:lumMod val="65000"/>
                      <a:lumOff val="35000"/>
                    </a:schemeClr>
                  </a:solidFill>
                  <a:cs typeface="+mn-ea"/>
                  <a:sym typeface="+mn-lt"/>
                </a:endParaRPr>
              </a:p>
            </p:txBody>
          </p:sp>
          <p:sp>
            <p:nvSpPr>
              <p:cNvPr id="40" name="矩形 39"/>
              <p:cNvSpPr/>
              <p:nvPr/>
            </p:nvSpPr>
            <p:spPr>
              <a:xfrm>
                <a:off x="7483989" y="3433235"/>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2000" b="1" dirty="0">
                    <a:solidFill>
                      <a:schemeClr val="tx1">
                        <a:lumMod val="65000"/>
                        <a:lumOff val="35000"/>
                      </a:schemeClr>
                    </a:solidFill>
                    <a:cs typeface="+mn-ea"/>
                    <a:sym typeface="+mn-lt"/>
                  </a:rPr>
                  <a:t>普通</a:t>
                </a:r>
                <a:endParaRPr lang="zh-CN" altLang="en-US" sz="2000" b="1" dirty="0">
                  <a:solidFill>
                    <a:schemeClr val="tx1">
                      <a:lumMod val="65000"/>
                      <a:lumOff val="35000"/>
                    </a:schemeClr>
                  </a:solidFill>
                  <a:cs typeface="+mn-ea"/>
                  <a:sym typeface="+mn-lt"/>
                </a:endParaRPr>
              </a:p>
            </p:txBody>
          </p:sp>
        </p:grpSp>
        <p:grpSp>
          <p:nvGrpSpPr>
            <p:cNvPr id="36" name="组合 35"/>
            <p:cNvGrpSpPr/>
            <p:nvPr/>
          </p:nvGrpSpPr>
          <p:grpSpPr>
            <a:xfrm>
              <a:off x="1367579" y="2122141"/>
              <a:ext cx="584200" cy="584200"/>
              <a:chOff x="1028700" y="1853169"/>
              <a:chExt cx="787400" cy="787400"/>
            </a:xfrm>
          </p:grpSpPr>
          <p:sp>
            <p:nvSpPr>
              <p:cNvPr id="37" name="椭圆 36"/>
              <p:cNvSpPr/>
              <p:nvPr/>
            </p:nvSpPr>
            <p:spPr>
              <a:xfrm>
                <a:off x="1028700" y="1853169"/>
                <a:ext cx="787400" cy="787400"/>
              </a:xfrm>
              <a:prstGeom prst="ellipse">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lumMod val="65000"/>
                      <a:lumOff val="35000"/>
                    </a:schemeClr>
                  </a:solidFill>
                  <a:cs typeface="+mn-ea"/>
                  <a:sym typeface="+mn-lt"/>
                </a:endParaRPr>
              </a:p>
            </p:txBody>
          </p:sp>
          <p:sp>
            <p:nvSpPr>
              <p:cNvPr id="38"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lumMod val="65000"/>
                      <a:lumOff val="35000"/>
                    </a:schemeClr>
                  </a:solidFill>
                  <a:cs typeface="+mn-ea"/>
                  <a:sym typeface="+mn-lt"/>
                </a:endParaRPr>
              </a:p>
            </p:txBody>
          </p:sp>
        </p:grpSp>
      </p:grpSp>
      <p:grpSp>
        <p:nvGrpSpPr>
          <p:cNvPr id="41" name="组合 40"/>
          <p:cNvGrpSpPr/>
          <p:nvPr/>
        </p:nvGrpSpPr>
        <p:grpSpPr>
          <a:xfrm>
            <a:off x="1113823" y="4845620"/>
            <a:ext cx="4498461" cy="782264"/>
            <a:chOff x="1367579" y="1996834"/>
            <a:chExt cx="4498461" cy="782264"/>
          </a:xfrm>
        </p:grpSpPr>
        <p:grpSp>
          <p:nvGrpSpPr>
            <p:cNvPr id="42" name="组合 41"/>
            <p:cNvGrpSpPr/>
            <p:nvPr/>
          </p:nvGrpSpPr>
          <p:grpSpPr>
            <a:xfrm>
              <a:off x="2123229" y="1996834"/>
              <a:ext cx="3742811" cy="782264"/>
              <a:chOff x="7483989" y="3433235"/>
              <a:chExt cx="3742811" cy="782264"/>
            </a:xfrm>
          </p:grpSpPr>
          <p:sp>
            <p:nvSpPr>
              <p:cNvPr id="46" name="矩形 45"/>
              <p:cNvSpPr/>
              <p:nvPr/>
            </p:nvSpPr>
            <p:spPr>
              <a:xfrm>
                <a:off x="7483989" y="3852707"/>
                <a:ext cx="3742811"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dirty="0">
                    <a:solidFill>
                      <a:schemeClr val="tx1">
                        <a:lumMod val="65000"/>
                        <a:lumOff val="35000"/>
                      </a:schemeClr>
                    </a:solidFill>
                    <a:cs typeface="+mn-ea"/>
                    <a:sym typeface="+mn-lt"/>
                  </a:rPr>
                  <a:t>目前原创</a:t>
                </a:r>
                <a:r>
                  <a:rPr lang="en-US" altLang="zh-CN" sz="1600" dirty="0">
                    <a:solidFill>
                      <a:schemeClr val="tx1">
                        <a:lumMod val="65000"/>
                        <a:lumOff val="35000"/>
                      </a:schemeClr>
                    </a:solidFill>
                    <a:cs typeface="+mn-ea"/>
                    <a:sym typeface="+mn-lt"/>
                  </a:rPr>
                  <a:t>1</a:t>
                </a:r>
                <a:r>
                  <a:rPr lang="zh-CN" altLang="en-US" sz="1600" dirty="0">
                    <a:solidFill>
                      <a:schemeClr val="tx1">
                        <a:lumMod val="65000"/>
                        <a:lumOff val="35000"/>
                      </a:schemeClr>
                    </a:solidFill>
                    <a:cs typeface="+mn-ea"/>
                    <a:sym typeface="+mn-lt"/>
                  </a:rPr>
                  <a:t>万播放</a:t>
                </a:r>
                <a:r>
                  <a:rPr lang="en-US" altLang="zh-CN" sz="1600" dirty="0">
                    <a:solidFill>
                      <a:schemeClr val="tx1">
                        <a:lumMod val="65000"/>
                        <a:lumOff val="35000"/>
                      </a:schemeClr>
                    </a:solidFill>
                    <a:cs typeface="+mn-ea"/>
                    <a:sym typeface="+mn-lt"/>
                  </a:rPr>
                  <a:t>12-20</a:t>
                </a:r>
                <a:r>
                  <a:rPr lang="zh-CN" altLang="en-US" sz="1600" dirty="0">
                    <a:solidFill>
                      <a:schemeClr val="tx1">
                        <a:lumMod val="65000"/>
                        <a:lumOff val="35000"/>
                      </a:schemeClr>
                    </a:solidFill>
                    <a:cs typeface="+mn-ea"/>
                    <a:sym typeface="+mn-lt"/>
                  </a:rPr>
                  <a:t>元左右</a:t>
                </a:r>
                <a:endParaRPr lang="zh-CN" altLang="en-US" sz="1600" dirty="0">
                  <a:solidFill>
                    <a:schemeClr val="tx1">
                      <a:lumMod val="65000"/>
                      <a:lumOff val="35000"/>
                    </a:schemeClr>
                  </a:solidFill>
                  <a:cs typeface="+mn-ea"/>
                  <a:sym typeface="+mn-lt"/>
                </a:endParaRPr>
              </a:p>
            </p:txBody>
          </p:sp>
          <p:sp>
            <p:nvSpPr>
              <p:cNvPr id="47" name="矩形 46"/>
              <p:cNvSpPr/>
              <p:nvPr/>
            </p:nvSpPr>
            <p:spPr>
              <a:xfrm>
                <a:off x="7483989" y="3433235"/>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2000" b="1" dirty="0">
                    <a:solidFill>
                      <a:schemeClr val="tx1">
                        <a:lumMod val="65000"/>
                        <a:lumOff val="35000"/>
                      </a:schemeClr>
                    </a:solidFill>
                    <a:cs typeface="+mn-ea"/>
                    <a:sym typeface="+mn-lt"/>
                  </a:rPr>
                  <a:t>原创</a:t>
                </a:r>
                <a:endParaRPr lang="zh-CN" altLang="en-US" sz="2000" b="1" dirty="0">
                  <a:solidFill>
                    <a:schemeClr val="tx1">
                      <a:lumMod val="65000"/>
                      <a:lumOff val="35000"/>
                    </a:schemeClr>
                  </a:solidFill>
                  <a:cs typeface="+mn-ea"/>
                  <a:sym typeface="+mn-lt"/>
                </a:endParaRPr>
              </a:p>
            </p:txBody>
          </p:sp>
        </p:grpSp>
        <p:grpSp>
          <p:nvGrpSpPr>
            <p:cNvPr id="43" name="组合 42"/>
            <p:cNvGrpSpPr/>
            <p:nvPr/>
          </p:nvGrpSpPr>
          <p:grpSpPr>
            <a:xfrm>
              <a:off x="1367579" y="2122141"/>
              <a:ext cx="584200" cy="584200"/>
              <a:chOff x="1028700" y="1853169"/>
              <a:chExt cx="787400" cy="787400"/>
            </a:xfrm>
          </p:grpSpPr>
          <p:sp>
            <p:nvSpPr>
              <p:cNvPr id="44" name="椭圆 43"/>
              <p:cNvSpPr/>
              <p:nvPr/>
            </p:nvSpPr>
            <p:spPr>
              <a:xfrm>
                <a:off x="1028700" y="1853169"/>
                <a:ext cx="787400" cy="787400"/>
              </a:xfrm>
              <a:prstGeom prst="ellipse">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dirty="0">
                  <a:solidFill>
                    <a:schemeClr val="tx1">
                      <a:lumMod val="65000"/>
                      <a:lumOff val="35000"/>
                    </a:schemeClr>
                  </a:solidFill>
                  <a:cs typeface="+mn-ea"/>
                  <a:sym typeface="+mn-lt"/>
                </a:endParaRPr>
              </a:p>
            </p:txBody>
          </p:sp>
          <p:sp>
            <p:nvSpPr>
              <p:cNvPr id="45"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lumMod val="65000"/>
                      <a:lumOff val="35000"/>
                    </a:schemeClr>
                  </a:solidFill>
                  <a:cs typeface="+mn-ea"/>
                  <a:sym typeface="+mn-l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799"/>
                            </p:stCondLst>
                            <p:childTnLst>
                              <p:par>
                                <p:cTn id="16" presetID="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0-#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childTnLst>
                          </p:cTn>
                        </p:par>
                        <p:par>
                          <p:cTn id="20" fill="hold">
                            <p:stCondLst>
                              <p:cond delay="2299"/>
                            </p:stCondLst>
                            <p:childTnLst>
                              <p:par>
                                <p:cTn id="21" presetID="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2799"/>
                            </p:stCondLst>
                            <p:childTnLst>
                              <p:par>
                                <p:cTn id="26" presetID="2" presetClass="entr" presetSubtype="8"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0-#ppt_w/2"/>
                                          </p:val>
                                        </p:tav>
                                        <p:tav tm="100000">
                                          <p:val>
                                            <p:strVal val="#ppt_x"/>
                                          </p:val>
                                        </p:tav>
                                      </p:tavLst>
                                    </p:anim>
                                    <p:anim calcmode="lin" valueType="num">
                                      <p:cBhvr additive="base">
                                        <p:cTn id="29" dur="5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3299"/>
                            </p:stCondLst>
                            <p:childTnLst>
                              <p:par>
                                <p:cTn id="31" presetID="53" presetClass="entr" presetSubtype="16"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flipH="1">
            <a:off x="368709" y="14748"/>
            <a:ext cx="4999703" cy="6858000"/>
          </a:xfrm>
          <a:prstGeom prst="rect">
            <a:avLst/>
          </a:prstGeom>
          <a:effectLst>
            <a:outerShdw blurRad="50800" dist="38100" algn="l" rotWithShape="0">
              <a:prstClr val="black">
                <a:alpha val="40000"/>
              </a:prstClr>
            </a:outerShdw>
          </a:effectLst>
        </p:spPr>
      </p:pic>
      <p:grpSp>
        <p:nvGrpSpPr>
          <p:cNvPr id="11" name="组合 10"/>
          <p:cNvGrpSpPr/>
          <p:nvPr/>
        </p:nvGrpSpPr>
        <p:grpSpPr>
          <a:xfrm>
            <a:off x="6806019" y="1949060"/>
            <a:ext cx="1667709" cy="649219"/>
            <a:chOff x="6105714" y="1814326"/>
            <a:chExt cx="1667709" cy="649219"/>
          </a:xfrm>
        </p:grpSpPr>
        <p:sp>
          <p:nvSpPr>
            <p:cNvPr id="12" name="文本框 11"/>
            <p:cNvSpPr txBox="1"/>
            <p:nvPr/>
          </p:nvSpPr>
          <p:spPr>
            <a:xfrm>
              <a:off x="6105714" y="1814326"/>
              <a:ext cx="1574470" cy="400110"/>
            </a:xfrm>
            <a:prstGeom prst="rect">
              <a:avLst/>
            </a:prstGeom>
            <a:noFill/>
          </p:spPr>
          <p:txBody>
            <a:bodyPr wrap="none" rtlCol="0">
              <a:spAutoFit/>
            </a:bodyPr>
            <a:lstStyle/>
            <a:p>
              <a:r>
                <a:rPr lang="en-US" altLang="zh-CN" sz="2000" dirty="0">
                  <a:solidFill>
                    <a:schemeClr val="bg1"/>
                  </a:solidFill>
                  <a:cs typeface="+mn-ea"/>
                  <a:sym typeface="+mn-lt"/>
                </a:rPr>
                <a:t>01.</a:t>
              </a:r>
              <a:r>
                <a:rPr lang="zh-CN" altLang="en-US" sz="2000" dirty="0">
                  <a:solidFill>
                    <a:schemeClr val="bg1"/>
                  </a:solidFill>
                  <a:cs typeface="+mn-ea"/>
                  <a:sym typeface="+mn-lt"/>
                </a:rPr>
                <a:t>公司介绍</a:t>
              </a:r>
              <a:endParaRPr lang="zh-CN" altLang="en-US" sz="2000" dirty="0">
                <a:solidFill>
                  <a:schemeClr val="bg1"/>
                </a:solidFill>
                <a:cs typeface="+mn-ea"/>
                <a:sym typeface="+mn-lt"/>
              </a:endParaRPr>
            </a:p>
          </p:txBody>
        </p:sp>
        <p:sp>
          <p:nvSpPr>
            <p:cNvPr id="13" name="文本框 12"/>
            <p:cNvSpPr txBox="1"/>
            <p:nvPr/>
          </p:nvSpPr>
          <p:spPr>
            <a:xfrm>
              <a:off x="6105714" y="2201935"/>
              <a:ext cx="1667709" cy="261610"/>
            </a:xfrm>
            <a:prstGeom prst="rect">
              <a:avLst/>
            </a:prstGeom>
            <a:noFill/>
          </p:spPr>
          <p:txBody>
            <a:bodyPr wrap="square" rtlCol="0">
              <a:spAutoFit/>
            </a:bodyPr>
            <a:lstStyle/>
            <a:p>
              <a:r>
                <a:rPr lang="en-US" altLang="zh-CN" sz="1100" dirty="0">
                  <a:solidFill>
                    <a:schemeClr val="bg1"/>
                  </a:solidFill>
                  <a:cs typeface="+mn-ea"/>
                  <a:sym typeface="+mn-lt"/>
                </a:rPr>
                <a:t>Who we are</a:t>
              </a:r>
              <a:endParaRPr lang="zh-CN" altLang="en-US" sz="1100" dirty="0">
                <a:solidFill>
                  <a:schemeClr val="bg1"/>
                </a:solidFill>
                <a:cs typeface="+mn-ea"/>
                <a:sym typeface="+mn-lt"/>
              </a:endParaRPr>
            </a:p>
          </p:txBody>
        </p:sp>
      </p:grpSp>
      <p:grpSp>
        <p:nvGrpSpPr>
          <p:cNvPr id="14" name="组合 13"/>
          <p:cNvGrpSpPr/>
          <p:nvPr/>
        </p:nvGrpSpPr>
        <p:grpSpPr>
          <a:xfrm>
            <a:off x="9781447" y="1949060"/>
            <a:ext cx="2041844" cy="649219"/>
            <a:chOff x="9081142" y="1814326"/>
            <a:chExt cx="2041844" cy="649219"/>
          </a:xfrm>
        </p:grpSpPr>
        <p:sp>
          <p:nvSpPr>
            <p:cNvPr id="15" name="文本框 14"/>
            <p:cNvSpPr txBox="1"/>
            <p:nvPr/>
          </p:nvSpPr>
          <p:spPr>
            <a:xfrm>
              <a:off x="9081142" y="1814326"/>
              <a:ext cx="1574470" cy="400110"/>
            </a:xfrm>
            <a:prstGeom prst="rect">
              <a:avLst/>
            </a:prstGeom>
            <a:noFill/>
          </p:spPr>
          <p:txBody>
            <a:bodyPr wrap="none" rtlCol="0">
              <a:spAutoFit/>
            </a:bodyPr>
            <a:lstStyle/>
            <a:p>
              <a:r>
                <a:rPr lang="en-US" altLang="zh-CN" sz="2000" dirty="0">
                  <a:solidFill>
                    <a:schemeClr val="bg1"/>
                  </a:solidFill>
                  <a:cs typeface="+mn-ea"/>
                  <a:sym typeface="+mn-lt"/>
                </a:rPr>
                <a:t>02.</a:t>
              </a:r>
              <a:r>
                <a:rPr lang="zh-CN" altLang="en-US" sz="2000" dirty="0">
                  <a:solidFill>
                    <a:schemeClr val="bg1"/>
                  </a:solidFill>
                  <a:cs typeface="+mn-ea"/>
                  <a:sym typeface="+mn-lt"/>
                </a:rPr>
                <a:t>项目介绍</a:t>
              </a:r>
              <a:endParaRPr lang="zh-CN" altLang="en-US" sz="2000" dirty="0">
                <a:solidFill>
                  <a:schemeClr val="bg1"/>
                </a:solidFill>
                <a:cs typeface="+mn-ea"/>
                <a:sym typeface="+mn-lt"/>
              </a:endParaRPr>
            </a:p>
          </p:txBody>
        </p:sp>
        <p:sp>
          <p:nvSpPr>
            <p:cNvPr id="16" name="文本框 15"/>
            <p:cNvSpPr txBox="1"/>
            <p:nvPr/>
          </p:nvSpPr>
          <p:spPr>
            <a:xfrm>
              <a:off x="9081142" y="2201935"/>
              <a:ext cx="2041844" cy="261610"/>
            </a:xfrm>
            <a:prstGeom prst="rect">
              <a:avLst/>
            </a:prstGeom>
            <a:noFill/>
          </p:spPr>
          <p:txBody>
            <a:bodyPr wrap="square" rtlCol="0">
              <a:spAutoFit/>
            </a:bodyPr>
            <a:lstStyle/>
            <a:p>
              <a:r>
                <a:rPr lang="en-US" altLang="zh-CN" sz="1100" dirty="0">
                  <a:solidFill>
                    <a:schemeClr val="bg1"/>
                  </a:solidFill>
                  <a:cs typeface="+mn-ea"/>
                  <a:sym typeface="+mn-lt"/>
                </a:rPr>
                <a:t>What are we going to do</a:t>
              </a:r>
              <a:endParaRPr lang="zh-CN" altLang="en-US" sz="1100" dirty="0">
                <a:solidFill>
                  <a:schemeClr val="bg1"/>
                </a:solidFill>
                <a:cs typeface="+mn-ea"/>
                <a:sym typeface="+mn-lt"/>
              </a:endParaRPr>
            </a:p>
          </p:txBody>
        </p:sp>
      </p:grpSp>
      <p:grpSp>
        <p:nvGrpSpPr>
          <p:cNvPr id="17" name="组合 16"/>
          <p:cNvGrpSpPr/>
          <p:nvPr/>
        </p:nvGrpSpPr>
        <p:grpSpPr>
          <a:xfrm>
            <a:off x="6806019" y="3290724"/>
            <a:ext cx="1851789" cy="649219"/>
            <a:chOff x="6105714" y="3155990"/>
            <a:chExt cx="1851789" cy="649219"/>
          </a:xfrm>
        </p:grpSpPr>
        <p:sp>
          <p:nvSpPr>
            <p:cNvPr id="18" name="文本框 17"/>
            <p:cNvSpPr txBox="1"/>
            <p:nvPr/>
          </p:nvSpPr>
          <p:spPr>
            <a:xfrm>
              <a:off x="6105714" y="3155990"/>
              <a:ext cx="1851789" cy="400110"/>
            </a:xfrm>
            <a:prstGeom prst="rect">
              <a:avLst/>
            </a:prstGeom>
            <a:noFill/>
          </p:spPr>
          <p:txBody>
            <a:bodyPr wrap="none" rtlCol="0">
              <a:spAutoFit/>
            </a:bodyPr>
            <a:lstStyle/>
            <a:p>
              <a:r>
                <a:rPr lang="en-US" altLang="zh-CN" sz="2000" dirty="0">
                  <a:solidFill>
                    <a:schemeClr val="bg1"/>
                  </a:solidFill>
                  <a:cs typeface="+mn-ea"/>
                  <a:sym typeface="+mn-lt"/>
                </a:rPr>
                <a:t>03.</a:t>
              </a:r>
              <a:r>
                <a:rPr lang="zh-CN" altLang="en-US" sz="2000" dirty="0">
                  <a:solidFill>
                    <a:schemeClr val="bg1"/>
                  </a:solidFill>
                  <a:cs typeface="+mn-ea"/>
                  <a:sym typeface="+mn-lt"/>
                </a:rPr>
                <a:t>产品与运营</a:t>
              </a:r>
              <a:endParaRPr lang="zh-CN" altLang="en-US" sz="2000" dirty="0">
                <a:solidFill>
                  <a:schemeClr val="bg1"/>
                </a:solidFill>
                <a:cs typeface="+mn-ea"/>
                <a:sym typeface="+mn-lt"/>
              </a:endParaRPr>
            </a:p>
          </p:txBody>
        </p:sp>
        <p:sp>
          <p:nvSpPr>
            <p:cNvPr id="19" name="文本框 18"/>
            <p:cNvSpPr txBox="1"/>
            <p:nvPr/>
          </p:nvSpPr>
          <p:spPr>
            <a:xfrm>
              <a:off x="6105714" y="3543599"/>
              <a:ext cx="1667709" cy="261610"/>
            </a:xfrm>
            <a:prstGeom prst="rect">
              <a:avLst/>
            </a:prstGeom>
            <a:noFill/>
          </p:spPr>
          <p:txBody>
            <a:bodyPr wrap="square" rtlCol="0">
              <a:spAutoFit/>
            </a:bodyPr>
            <a:lstStyle/>
            <a:p>
              <a:r>
                <a:rPr lang="en-US" altLang="zh-CN" sz="1100" dirty="0">
                  <a:solidFill>
                    <a:schemeClr val="bg1"/>
                  </a:solidFill>
                  <a:cs typeface="+mn-ea"/>
                  <a:sym typeface="+mn-lt"/>
                </a:rPr>
                <a:t>What do we do</a:t>
              </a:r>
              <a:endParaRPr lang="zh-CN" altLang="en-US" sz="1100" dirty="0">
                <a:solidFill>
                  <a:schemeClr val="bg1"/>
                </a:solidFill>
                <a:cs typeface="+mn-ea"/>
                <a:sym typeface="+mn-lt"/>
              </a:endParaRPr>
            </a:p>
          </p:txBody>
        </p:sp>
      </p:grpSp>
      <p:grpSp>
        <p:nvGrpSpPr>
          <p:cNvPr id="20" name="组合 19"/>
          <p:cNvGrpSpPr/>
          <p:nvPr/>
        </p:nvGrpSpPr>
        <p:grpSpPr>
          <a:xfrm>
            <a:off x="9781447" y="3290724"/>
            <a:ext cx="2041844" cy="649219"/>
            <a:chOff x="9081142" y="3155990"/>
            <a:chExt cx="2041844" cy="649219"/>
          </a:xfrm>
        </p:grpSpPr>
        <p:sp>
          <p:nvSpPr>
            <p:cNvPr id="21" name="文本框 20"/>
            <p:cNvSpPr txBox="1"/>
            <p:nvPr/>
          </p:nvSpPr>
          <p:spPr>
            <a:xfrm>
              <a:off x="9081142" y="3155990"/>
              <a:ext cx="1574470" cy="400110"/>
            </a:xfrm>
            <a:prstGeom prst="rect">
              <a:avLst/>
            </a:prstGeom>
            <a:noFill/>
          </p:spPr>
          <p:txBody>
            <a:bodyPr wrap="none" rtlCol="0">
              <a:spAutoFit/>
            </a:bodyPr>
            <a:lstStyle/>
            <a:p>
              <a:r>
                <a:rPr lang="en-US" altLang="zh-CN" sz="2000" dirty="0">
                  <a:solidFill>
                    <a:schemeClr val="bg1"/>
                  </a:solidFill>
                  <a:cs typeface="+mn-ea"/>
                  <a:sym typeface="+mn-lt"/>
                </a:rPr>
                <a:t>04.</a:t>
              </a:r>
              <a:r>
                <a:rPr lang="zh-CN" altLang="en-US" sz="2000" dirty="0">
                  <a:solidFill>
                    <a:schemeClr val="bg1"/>
                  </a:solidFill>
                  <a:cs typeface="+mn-ea"/>
                  <a:sym typeface="+mn-lt"/>
                </a:rPr>
                <a:t>发展规划</a:t>
              </a:r>
              <a:endParaRPr lang="zh-CN" altLang="en-US" sz="2000" dirty="0">
                <a:solidFill>
                  <a:schemeClr val="bg1"/>
                </a:solidFill>
                <a:cs typeface="+mn-ea"/>
                <a:sym typeface="+mn-lt"/>
              </a:endParaRPr>
            </a:p>
          </p:txBody>
        </p:sp>
        <p:sp>
          <p:nvSpPr>
            <p:cNvPr id="22" name="文本框 21"/>
            <p:cNvSpPr txBox="1"/>
            <p:nvPr/>
          </p:nvSpPr>
          <p:spPr>
            <a:xfrm>
              <a:off x="9081142" y="3543599"/>
              <a:ext cx="2041844" cy="261610"/>
            </a:xfrm>
            <a:prstGeom prst="rect">
              <a:avLst/>
            </a:prstGeom>
            <a:noFill/>
          </p:spPr>
          <p:txBody>
            <a:bodyPr wrap="square" rtlCol="0">
              <a:spAutoFit/>
            </a:bodyPr>
            <a:lstStyle/>
            <a:p>
              <a:r>
                <a:rPr lang="en-US" altLang="zh-CN" sz="1100" dirty="0">
                  <a:solidFill>
                    <a:schemeClr val="bg1"/>
                  </a:solidFill>
                  <a:cs typeface="+mn-ea"/>
                  <a:sym typeface="+mn-lt"/>
                </a:rPr>
                <a:t>Our strategic objectives</a:t>
              </a:r>
              <a:endParaRPr lang="zh-CN" altLang="en-US" sz="1100" dirty="0">
                <a:solidFill>
                  <a:schemeClr val="bg1"/>
                </a:solidFill>
                <a:cs typeface="+mn-ea"/>
                <a:sym typeface="+mn-lt"/>
              </a:endParaRPr>
            </a:p>
          </p:txBody>
        </p:sp>
      </p:grpSp>
      <p:grpSp>
        <p:nvGrpSpPr>
          <p:cNvPr id="23" name="组合 22"/>
          <p:cNvGrpSpPr/>
          <p:nvPr/>
        </p:nvGrpSpPr>
        <p:grpSpPr>
          <a:xfrm>
            <a:off x="6806019" y="4632388"/>
            <a:ext cx="1667709" cy="649219"/>
            <a:chOff x="6105714" y="4497654"/>
            <a:chExt cx="1667709" cy="649219"/>
          </a:xfrm>
        </p:grpSpPr>
        <p:sp>
          <p:nvSpPr>
            <p:cNvPr id="24" name="文本框 23"/>
            <p:cNvSpPr txBox="1"/>
            <p:nvPr/>
          </p:nvSpPr>
          <p:spPr>
            <a:xfrm>
              <a:off x="6105714" y="4497654"/>
              <a:ext cx="1574470" cy="400110"/>
            </a:xfrm>
            <a:prstGeom prst="rect">
              <a:avLst/>
            </a:prstGeom>
            <a:noFill/>
          </p:spPr>
          <p:txBody>
            <a:bodyPr wrap="none" rtlCol="0">
              <a:spAutoFit/>
            </a:bodyPr>
            <a:lstStyle/>
            <a:p>
              <a:r>
                <a:rPr lang="en-US" altLang="zh-CN" sz="2000" dirty="0">
                  <a:solidFill>
                    <a:schemeClr val="bg1"/>
                  </a:solidFill>
                  <a:cs typeface="+mn-ea"/>
                  <a:sym typeface="+mn-lt"/>
                </a:rPr>
                <a:t>05.</a:t>
              </a:r>
              <a:r>
                <a:rPr lang="zh-CN" altLang="en-US" sz="2000" dirty="0">
                  <a:solidFill>
                    <a:schemeClr val="bg1"/>
                  </a:solidFill>
                  <a:cs typeface="+mn-ea"/>
                  <a:sym typeface="+mn-lt"/>
                </a:rPr>
                <a:t>盈利分析</a:t>
              </a:r>
              <a:endParaRPr lang="zh-CN" altLang="en-US" sz="2000" dirty="0">
                <a:solidFill>
                  <a:schemeClr val="bg1"/>
                </a:solidFill>
                <a:cs typeface="+mn-ea"/>
                <a:sym typeface="+mn-lt"/>
              </a:endParaRPr>
            </a:p>
          </p:txBody>
        </p:sp>
        <p:sp>
          <p:nvSpPr>
            <p:cNvPr id="25" name="文本框 24"/>
            <p:cNvSpPr txBox="1"/>
            <p:nvPr/>
          </p:nvSpPr>
          <p:spPr>
            <a:xfrm>
              <a:off x="6105714" y="4885263"/>
              <a:ext cx="1667709" cy="261610"/>
            </a:xfrm>
            <a:prstGeom prst="rect">
              <a:avLst/>
            </a:prstGeom>
            <a:noFill/>
          </p:spPr>
          <p:txBody>
            <a:bodyPr wrap="square" rtlCol="0">
              <a:spAutoFit/>
            </a:bodyPr>
            <a:lstStyle/>
            <a:p>
              <a:r>
                <a:rPr lang="en-US" altLang="zh-CN" sz="1100" dirty="0">
                  <a:solidFill>
                    <a:schemeClr val="bg1"/>
                  </a:solidFill>
                  <a:cs typeface="+mn-ea"/>
                  <a:sym typeface="+mn-lt"/>
                </a:rPr>
                <a:t>Why do we do that?</a:t>
              </a:r>
              <a:endParaRPr lang="zh-CN" altLang="en-US" sz="1100" dirty="0">
                <a:solidFill>
                  <a:schemeClr val="bg1"/>
                </a:solidFill>
                <a:cs typeface="+mn-ea"/>
                <a:sym typeface="+mn-lt"/>
              </a:endParaRPr>
            </a:p>
          </p:txBody>
        </p:sp>
      </p:grpSp>
      <p:grpSp>
        <p:nvGrpSpPr>
          <p:cNvPr id="26" name="组合 25"/>
          <p:cNvGrpSpPr/>
          <p:nvPr/>
        </p:nvGrpSpPr>
        <p:grpSpPr>
          <a:xfrm>
            <a:off x="9781447" y="4632388"/>
            <a:ext cx="2410553" cy="649219"/>
            <a:chOff x="9081142" y="4497654"/>
            <a:chExt cx="2410553" cy="649219"/>
          </a:xfrm>
        </p:grpSpPr>
        <p:sp>
          <p:nvSpPr>
            <p:cNvPr id="27" name="文本框 26"/>
            <p:cNvSpPr txBox="1"/>
            <p:nvPr/>
          </p:nvSpPr>
          <p:spPr>
            <a:xfrm>
              <a:off x="9081142" y="4497654"/>
              <a:ext cx="1851789" cy="400110"/>
            </a:xfrm>
            <a:prstGeom prst="rect">
              <a:avLst/>
            </a:prstGeom>
            <a:noFill/>
          </p:spPr>
          <p:txBody>
            <a:bodyPr wrap="none" rtlCol="0">
              <a:spAutoFit/>
            </a:bodyPr>
            <a:lstStyle/>
            <a:p>
              <a:r>
                <a:rPr lang="en-US" altLang="zh-CN" sz="2000" dirty="0">
                  <a:solidFill>
                    <a:schemeClr val="bg1"/>
                  </a:solidFill>
                  <a:cs typeface="+mn-ea"/>
                  <a:sym typeface="+mn-lt"/>
                </a:rPr>
                <a:t>06.</a:t>
              </a:r>
              <a:r>
                <a:rPr lang="zh-CN" altLang="en-US" sz="2000" dirty="0">
                  <a:solidFill>
                    <a:schemeClr val="bg1"/>
                  </a:solidFill>
                  <a:cs typeface="+mn-ea"/>
                  <a:sym typeface="+mn-lt"/>
                </a:rPr>
                <a:t>财务与融资</a:t>
              </a:r>
              <a:endParaRPr lang="zh-CN" altLang="en-US" sz="2000" dirty="0">
                <a:solidFill>
                  <a:schemeClr val="bg1"/>
                </a:solidFill>
                <a:cs typeface="+mn-ea"/>
                <a:sym typeface="+mn-lt"/>
              </a:endParaRPr>
            </a:p>
          </p:txBody>
        </p:sp>
        <p:sp>
          <p:nvSpPr>
            <p:cNvPr id="28" name="文本框 27"/>
            <p:cNvSpPr txBox="1"/>
            <p:nvPr/>
          </p:nvSpPr>
          <p:spPr>
            <a:xfrm>
              <a:off x="9081142" y="4885263"/>
              <a:ext cx="2410553" cy="261610"/>
            </a:xfrm>
            <a:prstGeom prst="rect">
              <a:avLst/>
            </a:prstGeom>
            <a:noFill/>
          </p:spPr>
          <p:txBody>
            <a:bodyPr wrap="square" rtlCol="0">
              <a:spAutoFit/>
            </a:bodyPr>
            <a:lstStyle/>
            <a:p>
              <a:r>
                <a:rPr lang="en-US" altLang="zh-CN" sz="1100" dirty="0">
                  <a:solidFill>
                    <a:schemeClr val="bg1"/>
                  </a:solidFill>
                  <a:cs typeface="+mn-ea"/>
                  <a:sym typeface="+mn-lt"/>
                </a:rPr>
                <a:t>How much money do we need</a:t>
              </a:r>
              <a:endParaRPr lang="zh-CN" altLang="en-US" sz="1100" dirty="0">
                <a:solidFill>
                  <a:schemeClr val="bg1"/>
                </a:solidFill>
                <a:cs typeface="+mn-ea"/>
                <a:sym typeface="+mn-lt"/>
              </a:endParaRPr>
            </a:p>
          </p:txBody>
        </p:sp>
      </p:grpSp>
      <p:grpSp>
        <p:nvGrpSpPr>
          <p:cNvPr id="29" name="组合 28"/>
          <p:cNvGrpSpPr/>
          <p:nvPr/>
        </p:nvGrpSpPr>
        <p:grpSpPr>
          <a:xfrm>
            <a:off x="9107764" y="4682176"/>
            <a:ext cx="576580" cy="576580"/>
            <a:chOff x="8407459" y="4547442"/>
            <a:chExt cx="576580" cy="576580"/>
          </a:xfrm>
          <a:solidFill>
            <a:schemeClr val="bg1"/>
          </a:solidFill>
        </p:grpSpPr>
        <p:sp>
          <p:nvSpPr>
            <p:cNvPr id="30" name="圆角矩形 141"/>
            <p:cNvSpPr/>
            <p:nvPr/>
          </p:nvSpPr>
          <p:spPr>
            <a:xfrm>
              <a:off x="8407459" y="4547442"/>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31" name="Freeform 173"/>
            <p:cNvSpPr>
              <a:spLocks noEditPoints="1"/>
            </p:cNvSpPr>
            <p:nvPr/>
          </p:nvSpPr>
          <p:spPr bwMode="auto">
            <a:xfrm>
              <a:off x="8512025" y="4689920"/>
              <a:ext cx="367449" cy="327131"/>
            </a:xfrm>
            <a:custGeom>
              <a:avLst/>
              <a:gdLst>
                <a:gd name="T0" fmla="*/ 63 w 170"/>
                <a:gd name="T1" fmla="*/ 115 h 151"/>
                <a:gd name="T2" fmla="*/ 33 w 170"/>
                <a:gd name="T3" fmla="*/ 146 h 151"/>
                <a:gd name="T4" fmla="*/ 33 w 170"/>
                <a:gd name="T5" fmla="*/ 150 h 151"/>
                <a:gd name="T6" fmla="*/ 35 w 170"/>
                <a:gd name="T7" fmla="*/ 151 h 151"/>
                <a:gd name="T8" fmla="*/ 37 w 170"/>
                <a:gd name="T9" fmla="*/ 150 h 151"/>
                <a:gd name="T10" fmla="*/ 67 w 170"/>
                <a:gd name="T11" fmla="*/ 120 h 151"/>
                <a:gd name="T12" fmla="*/ 67 w 170"/>
                <a:gd name="T13" fmla="*/ 115 h 151"/>
                <a:gd name="T14" fmla="*/ 63 w 170"/>
                <a:gd name="T15" fmla="*/ 115 h 151"/>
                <a:gd name="T16" fmla="*/ 107 w 170"/>
                <a:gd name="T17" fmla="*/ 115 h 151"/>
                <a:gd name="T18" fmla="*/ 103 w 170"/>
                <a:gd name="T19" fmla="*/ 115 h 151"/>
                <a:gd name="T20" fmla="*/ 103 w 170"/>
                <a:gd name="T21" fmla="*/ 120 h 151"/>
                <a:gd name="T22" fmla="*/ 133 w 170"/>
                <a:gd name="T23" fmla="*/ 150 h 151"/>
                <a:gd name="T24" fmla="*/ 135 w 170"/>
                <a:gd name="T25" fmla="*/ 151 h 151"/>
                <a:gd name="T26" fmla="*/ 137 w 170"/>
                <a:gd name="T27" fmla="*/ 150 h 151"/>
                <a:gd name="T28" fmla="*/ 137 w 170"/>
                <a:gd name="T29" fmla="*/ 146 h 151"/>
                <a:gd name="T30" fmla="*/ 107 w 170"/>
                <a:gd name="T31" fmla="*/ 115 h 151"/>
                <a:gd name="T32" fmla="*/ 41 w 170"/>
                <a:gd name="T33" fmla="*/ 74 h 151"/>
                <a:gd name="T34" fmla="*/ 44 w 170"/>
                <a:gd name="T35" fmla="*/ 74 h 151"/>
                <a:gd name="T36" fmla="*/ 72 w 170"/>
                <a:gd name="T37" fmla="*/ 46 h 151"/>
                <a:gd name="T38" fmla="*/ 92 w 170"/>
                <a:gd name="T39" fmla="*/ 66 h 151"/>
                <a:gd name="T40" fmla="*/ 95 w 170"/>
                <a:gd name="T41" fmla="*/ 67 h 151"/>
                <a:gd name="T42" fmla="*/ 97 w 170"/>
                <a:gd name="T43" fmla="*/ 66 h 151"/>
                <a:gd name="T44" fmla="*/ 131 w 170"/>
                <a:gd name="T45" fmla="*/ 32 h 151"/>
                <a:gd name="T46" fmla="*/ 131 w 170"/>
                <a:gd name="T47" fmla="*/ 28 h 151"/>
                <a:gd name="T48" fmla="*/ 127 w 170"/>
                <a:gd name="T49" fmla="*/ 28 h 151"/>
                <a:gd name="T50" fmla="*/ 95 w 170"/>
                <a:gd name="T51" fmla="*/ 60 h 151"/>
                <a:gd name="T52" fmla="*/ 74 w 170"/>
                <a:gd name="T53" fmla="*/ 39 h 151"/>
                <a:gd name="T54" fmla="*/ 72 w 170"/>
                <a:gd name="T55" fmla="*/ 38 h 151"/>
                <a:gd name="T56" fmla="*/ 69 w 170"/>
                <a:gd name="T57" fmla="*/ 39 h 151"/>
                <a:gd name="T58" fmla="*/ 39 w 170"/>
                <a:gd name="T59" fmla="*/ 69 h 151"/>
                <a:gd name="T60" fmla="*/ 39 w 170"/>
                <a:gd name="T61" fmla="*/ 74 h 151"/>
                <a:gd name="T62" fmla="*/ 41 w 170"/>
                <a:gd name="T63" fmla="*/ 74 h 151"/>
                <a:gd name="T64" fmla="*/ 167 w 170"/>
                <a:gd name="T65" fmla="*/ 103 h 151"/>
                <a:gd name="T66" fmla="*/ 154 w 170"/>
                <a:gd name="T67" fmla="*/ 103 h 151"/>
                <a:gd name="T68" fmla="*/ 154 w 170"/>
                <a:gd name="T69" fmla="*/ 6 h 151"/>
                <a:gd name="T70" fmla="*/ 167 w 170"/>
                <a:gd name="T71" fmla="*/ 6 h 151"/>
                <a:gd name="T72" fmla="*/ 170 w 170"/>
                <a:gd name="T73" fmla="*/ 3 h 151"/>
                <a:gd name="T74" fmla="*/ 167 w 170"/>
                <a:gd name="T75" fmla="*/ 0 h 151"/>
                <a:gd name="T76" fmla="*/ 151 w 170"/>
                <a:gd name="T77" fmla="*/ 0 h 151"/>
                <a:gd name="T78" fmla="*/ 19 w 170"/>
                <a:gd name="T79" fmla="*/ 0 h 151"/>
                <a:gd name="T80" fmla="*/ 3 w 170"/>
                <a:gd name="T81" fmla="*/ 0 h 151"/>
                <a:gd name="T82" fmla="*/ 0 w 170"/>
                <a:gd name="T83" fmla="*/ 3 h 151"/>
                <a:gd name="T84" fmla="*/ 3 w 170"/>
                <a:gd name="T85" fmla="*/ 6 h 151"/>
                <a:gd name="T86" fmla="*/ 16 w 170"/>
                <a:gd name="T87" fmla="*/ 6 h 151"/>
                <a:gd name="T88" fmla="*/ 16 w 170"/>
                <a:gd name="T89" fmla="*/ 103 h 151"/>
                <a:gd name="T90" fmla="*/ 3 w 170"/>
                <a:gd name="T91" fmla="*/ 103 h 151"/>
                <a:gd name="T92" fmla="*/ 0 w 170"/>
                <a:gd name="T93" fmla="*/ 106 h 151"/>
                <a:gd name="T94" fmla="*/ 3 w 170"/>
                <a:gd name="T95" fmla="*/ 109 h 151"/>
                <a:gd name="T96" fmla="*/ 19 w 170"/>
                <a:gd name="T97" fmla="*/ 109 h 151"/>
                <a:gd name="T98" fmla="*/ 151 w 170"/>
                <a:gd name="T99" fmla="*/ 109 h 151"/>
                <a:gd name="T100" fmla="*/ 167 w 170"/>
                <a:gd name="T101" fmla="*/ 109 h 151"/>
                <a:gd name="T102" fmla="*/ 170 w 170"/>
                <a:gd name="T103" fmla="*/ 106 h 151"/>
                <a:gd name="T104" fmla="*/ 167 w 170"/>
                <a:gd name="T105" fmla="*/ 103 h 151"/>
                <a:gd name="T106" fmla="*/ 148 w 170"/>
                <a:gd name="T107" fmla="*/ 103 h 151"/>
                <a:gd name="T108" fmla="*/ 22 w 170"/>
                <a:gd name="T109" fmla="*/ 103 h 151"/>
                <a:gd name="T110" fmla="*/ 22 w 170"/>
                <a:gd name="T111" fmla="*/ 6 h 151"/>
                <a:gd name="T112" fmla="*/ 148 w 170"/>
                <a:gd name="T113" fmla="*/ 6 h 151"/>
                <a:gd name="T114" fmla="*/ 148 w 170"/>
                <a:gd name="T115" fmla="*/ 10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 h="151">
                  <a:moveTo>
                    <a:pt x="63" y="115"/>
                  </a:moveTo>
                  <a:cubicBezTo>
                    <a:pt x="33" y="146"/>
                    <a:pt x="33" y="146"/>
                    <a:pt x="33" y="146"/>
                  </a:cubicBezTo>
                  <a:cubicBezTo>
                    <a:pt x="32" y="147"/>
                    <a:pt x="32" y="149"/>
                    <a:pt x="33" y="150"/>
                  </a:cubicBezTo>
                  <a:cubicBezTo>
                    <a:pt x="33" y="150"/>
                    <a:pt x="34" y="151"/>
                    <a:pt x="35" y="151"/>
                  </a:cubicBezTo>
                  <a:cubicBezTo>
                    <a:pt x="36" y="151"/>
                    <a:pt x="36" y="150"/>
                    <a:pt x="37" y="150"/>
                  </a:cubicBezTo>
                  <a:cubicBezTo>
                    <a:pt x="67" y="120"/>
                    <a:pt x="67" y="120"/>
                    <a:pt x="67" y="120"/>
                  </a:cubicBezTo>
                  <a:cubicBezTo>
                    <a:pt x="69" y="119"/>
                    <a:pt x="69" y="117"/>
                    <a:pt x="67" y="115"/>
                  </a:cubicBezTo>
                  <a:cubicBezTo>
                    <a:pt x="66" y="114"/>
                    <a:pt x="64" y="114"/>
                    <a:pt x="63" y="115"/>
                  </a:cubicBezTo>
                  <a:close/>
                  <a:moveTo>
                    <a:pt x="107" y="115"/>
                  </a:moveTo>
                  <a:cubicBezTo>
                    <a:pt x="106" y="114"/>
                    <a:pt x="104" y="114"/>
                    <a:pt x="103" y="115"/>
                  </a:cubicBezTo>
                  <a:cubicBezTo>
                    <a:pt x="102" y="117"/>
                    <a:pt x="102" y="119"/>
                    <a:pt x="103" y="120"/>
                  </a:cubicBezTo>
                  <a:cubicBezTo>
                    <a:pt x="133" y="150"/>
                    <a:pt x="133" y="150"/>
                    <a:pt x="133" y="150"/>
                  </a:cubicBezTo>
                  <a:cubicBezTo>
                    <a:pt x="134" y="150"/>
                    <a:pt x="134" y="151"/>
                    <a:pt x="135" y="151"/>
                  </a:cubicBezTo>
                  <a:cubicBezTo>
                    <a:pt x="136" y="151"/>
                    <a:pt x="137" y="150"/>
                    <a:pt x="137" y="150"/>
                  </a:cubicBezTo>
                  <a:cubicBezTo>
                    <a:pt x="139" y="149"/>
                    <a:pt x="139" y="147"/>
                    <a:pt x="137" y="146"/>
                  </a:cubicBezTo>
                  <a:lnTo>
                    <a:pt x="107" y="115"/>
                  </a:lnTo>
                  <a:close/>
                  <a:moveTo>
                    <a:pt x="41" y="74"/>
                  </a:moveTo>
                  <a:cubicBezTo>
                    <a:pt x="42" y="74"/>
                    <a:pt x="43" y="74"/>
                    <a:pt x="44" y="74"/>
                  </a:cubicBezTo>
                  <a:cubicBezTo>
                    <a:pt x="72" y="46"/>
                    <a:pt x="72" y="46"/>
                    <a:pt x="72" y="46"/>
                  </a:cubicBezTo>
                  <a:cubicBezTo>
                    <a:pt x="92" y="66"/>
                    <a:pt x="92" y="66"/>
                    <a:pt x="92" y="66"/>
                  </a:cubicBezTo>
                  <a:cubicBezTo>
                    <a:pt x="93" y="67"/>
                    <a:pt x="94" y="67"/>
                    <a:pt x="95" y="67"/>
                  </a:cubicBezTo>
                  <a:cubicBezTo>
                    <a:pt x="95" y="67"/>
                    <a:pt x="96" y="67"/>
                    <a:pt x="97" y="66"/>
                  </a:cubicBezTo>
                  <a:cubicBezTo>
                    <a:pt x="131" y="32"/>
                    <a:pt x="131" y="32"/>
                    <a:pt x="131" y="32"/>
                  </a:cubicBezTo>
                  <a:cubicBezTo>
                    <a:pt x="132" y="31"/>
                    <a:pt x="132" y="29"/>
                    <a:pt x="131" y="28"/>
                  </a:cubicBezTo>
                  <a:cubicBezTo>
                    <a:pt x="130" y="27"/>
                    <a:pt x="128" y="27"/>
                    <a:pt x="127" y="28"/>
                  </a:cubicBezTo>
                  <a:cubicBezTo>
                    <a:pt x="95" y="60"/>
                    <a:pt x="95" y="60"/>
                    <a:pt x="95" y="60"/>
                  </a:cubicBezTo>
                  <a:cubicBezTo>
                    <a:pt x="74" y="39"/>
                    <a:pt x="74" y="39"/>
                    <a:pt x="74" y="39"/>
                  </a:cubicBezTo>
                  <a:cubicBezTo>
                    <a:pt x="73" y="39"/>
                    <a:pt x="72" y="38"/>
                    <a:pt x="72" y="38"/>
                  </a:cubicBezTo>
                  <a:cubicBezTo>
                    <a:pt x="71" y="38"/>
                    <a:pt x="70" y="39"/>
                    <a:pt x="69" y="39"/>
                  </a:cubicBezTo>
                  <a:cubicBezTo>
                    <a:pt x="39" y="69"/>
                    <a:pt x="39" y="69"/>
                    <a:pt x="39" y="69"/>
                  </a:cubicBezTo>
                  <a:cubicBezTo>
                    <a:pt x="38" y="71"/>
                    <a:pt x="38" y="72"/>
                    <a:pt x="39" y="74"/>
                  </a:cubicBezTo>
                  <a:cubicBezTo>
                    <a:pt x="40" y="74"/>
                    <a:pt x="41" y="74"/>
                    <a:pt x="41" y="74"/>
                  </a:cubicBezTo>
                  <a:close/>
                  <a:moveTo>
                    <a:pt x="167" y="103"/>
                  </a:moveTo>
                  <a:cubicBezTo>
                    <a:pt x="154" y="103"/>
                    <a:pt x="154" y="103"/>
                    <a:pt x="154" y="103"/>
                  </a:cubicBezTo>
                  <a:cubicBezTo>
                    <a:pt x="154" y="6"/>
                    <a:pt x="154" y="6"/>
                    <a:pt x="154" y="6"/>
                  </a:cubicBezTo>
                  <a:cubicBezTo>
                    <a:pt x="167" y="6"/>
                    <a:pt x="167" y="6"/>
                    <a:pt x="167" y="6"/>
                  </a:cubicBezTo>
                  <a:cubicBezTo>
                    <a:pt x="169" y="6"/>
                    <a:pt x="170" y="5"/>
                    <a:pt x="170" y="3"/>
                  </a:cubicBezTo>
                  <a:cubicBezTo>
                    <a:pt x="170" y="1"/>
                    <a:pt x="169" y="0"/>
                    <a:pt x="167" y="0"/>
                  </a:cubicBezTo>
                  <a:cubicBezTo>
                    <a:pt x="151" y="0"/>
                    <a:pt x="151" y="0"/>
                    <a:pt x="151" y="0"/>
                  </a:cubicBezTo>
                  <a:cubicBezTo>
                    <a:pt x="19" y="0"/>
                    <a:pt x="19" y="0"/>
                    <a:pt x="19" y="0"/>
                  </a:cubicBezTo>
                  <a:cubicBezTo>
                    <a:pt x="3" y="0"/>
                    <a:pt x="3" y="0"/>
                    <a:pt x="3" y="0"/>
                  </a:cubicBezTo>
                  <a:cubicBezTo>
                    <a:pt x="2" y="0"/>
                    <a:pt x="0" y="1"/>
                    <a:pt x="0" y="3"/>
                  </a:cubicBezTo>
                  <a:cubicBezTo>
                    <a:pt x="0" y="5"/>
                    <a:pt x="2" y="6"/>
                    <a:pt x="3" y="6"/>
                  </a:cubicBezTo>
                  <a:cubicBezTo>
                    <a:pt x="16" y="6"/>
                    <a:pt x="16" y="6"/>
                    <a:pt x="16" y="6"/>
                  </a:cubicBezTo>
                  <a:cubicBezTo>
                    <a:pt x="16" y="103"/>
                    <a:pt x="16" y="103"/>
                    <a:pt x="16" y="103"/>
                  </a:cubicBezTo>
                  <a:cubicBezTo>
                    <a:pt x="3" y="103"/>
                    <a:pt x="3" y="103"/>
                    <a:pt x="3" y="103"/>
                  </a:cubicBezTo>
                  <a:cubicBezTo>
                    <a:pt x="2" y="103"/>
                    <a:pt x="0" y="104"/>
                    <a:pt x="0" y="106"/>
                  </a:cubicBezTo>
                  <a:cubicBezTo>
                    <a:pt x="0" y="108"/>
                    <a:pt x="2" y="109"/>
                    <a:pt x="3" y="109"/>
                  </a:cubicBezTo>
                  <a:cubicBezTo>
                    <a:pt x="19" y="109"/>
                    <a:pt x="19" y="109"/>
                    <a:pt x="19" y="109"/>
                  </a:cubicBezTo>
                  <a:cubicBezTo>
                    <a:pt x="151" y="109"/>
                    <a:pt x="151" y="109"/>
                    <a:pt x="151" y="109"/>
                  </a:cubicBezTo>
                  <a:cubicBezTo>
                    <a:pt x="167" y="109"/>
                    <a:pt x="167" y="109"/>
                    <a:pt x="167" y="109"/>
                  </a:cubicBezTo>
                  <a:cubicBezTo>
                    <a:pt x="169" y="109"/>
                    <a:pt x="170" y="108"/>
                    <a:pt x="170" y="106"/>
                  </a:cubicBezTo>
                  <a:cubicBezTo>
                    <a:pt x="170" y="104"/>
                    <a:pt x="169" y="103"/>
                    <a:pt x="167" y="103"/>
                  </a:cubicBezTo>
                  <a:close/>
                  <a:moveTo>
                    <a:pt x="148" y="103"/>
                  </a:moveTo>
                  <a:cubicBezTo>
                    <a:pt x="22" y="103"/>
                    <a:pt x="22" y="103"/>
                    <a:pt x="22" y="103"/>
                  </a:cubicBezTo>
                  <a:cubicBezTo>
                    <a:pt x="22" y="6"/>
                    <a:pt x="22" y="6"/>
                    <a:pt x="22" y="6"/>
                  </a:cubicBezTo>
                  <a:cubicBezTo>
                    <a:pt x="148" y="6"/>
                    <a:pt x="148" y="6"/>
                    <a:pt x="148" y="6"/>
                  </a:cubicBezTo>
                  <a:lnTo>
                    <a:pt x="148" y="103"/>
                  </a:lnTo>
                  <a:close/>
                </a:path>
              </a:pathLst>
            </a:custGeom>
            <a:grp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32" name="组合 31"/>
          <p:cNvGrpSpPr/>
          <p:nvPr/>
        </p:nvGrpSpPr>
        <p:grpSpPr>
          <a:xfrm>
            <a:off x="9107764" y="3340512"/>
            <a:ext cx="576580" cy="576580"/>
            <a:chOff x="8407459" y="3205778"/>
            <a:chExt cx="576580" cy="576580"/>
          </a:xfrm>
          <a:solidFill>
            <a:schemeClr val="bg1"/>
          </a:solidFill>
        </p:grpSpPr>
        <p:sp>
          <p:nvSpPr>
            <p:cNvPr id="33" name="圆角矩形 121"/>
            <p:cNvSpPr/>
            <p:nvPr/>
          </p:nvSpPr>
          <p:spPr>
            <a:xfrm>
              <a:off x="8407459" y="3205778"/>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34" name="Freeform 151"/>
            <p:cNvSpPr>
              <a:spLocks noEditPoints="1"/>
            </p:cNvSpPr>
            <p:nvPr/>
          </p:nvSpPr>
          <p:spPr bwMode="auto">
            <a:xfrm>
              <a:off x="8588668" y="3301413"/>
              <a:ext cx="214160" cy="385310"/>
            </a:xfrm>
            <a:custGeom>
              <a:avLst/>
              <a:gdLst>
                <a:gd name="T0" fmla="*/ 65 w 101"/>
                <a:gd name="T1" fmla="*/ 61 h 182"/>
                <a:gd name="T2" fmla="*/ 52 w 101"/>
                <a:gd name="T3" fmla="*/ 55 h 182"/>
                <a:gd name="T4" fmla="*/ 15 w 101"/>
                <a:gd name="T5" fmla="*/ 86 h 182"/>
                <a:gd name="T6" fmla="*/ 15 w 101"/>
                <a:gd name="T7" fmla="*/ 90 h 182"/>
                <a:gd name="T8" fmla="*/ 19 w 101"/>
                <a:gd name="T9" fmla="*/ 90 h 182"/>
                <a:gd name="T10" fmla="*/ 37 w 101"/>
                <a:gd name="T11" fmla="*/ 79 h 182"/>
                <a:gd name="T12" fmla="*/ 18 w 101"/>
                <a:gd name="T13" fmla="*/ 120 h 182"/>
                <a:gd name="T14" fmla="*/ 1 w 101"/>
                <a:gd name="T15" fmla="*/ 155 h 182"/>
                <a:gd name="T16" fmla="*/ 5 w 101"/>
                <a:gd name="T17" fmla="*/ 175 h 182"/>
                <a:gd name="T18" fmla="*/ 20 w 101"/>
                <a:gd name="T19" fmla="*/ 182 h 182"/>
                <a:gd name="T20" fmla="*/ 59 w 101"/>
                <a:gd name="T21" fmla="*/ 164 h 182"/>
                <a:gd name="T22" fmla="*/ 59 w 101"/>
                <a:gd name="T23" fmla="*/ 160 h 182"/>
                <a:gd name="T24" fmla="*/ 56 w 101"/>
                <a:gd name="T25" fmla="*/ 158 h 182"/>
                <a:gd name="T26" fmla="*/ 39 w 101"/>
                <a:gd name="T27" fmla="*/ 160 h 182"/>
                <a:gd name="T28" fmla="*/ 38 w 101"/>
                <a:gd name="T29" fmla="*/ 160 h 182"/>
                <a:gd name="T30" fmla="*/ 51 w 101"/>
                <a:gd name="T31" fmla="*/ 129 h 182"/>
                <a:gd name="T32" fmla="*/ 65 w 101"/>
                <a:gd name="T33" fmla="*/ 61 h 182"/>
                <a:gd name="T34" fmla="*/ 33 w 101"/>
                <a:gd name="T35" fmla="*/ 163 h 182"/>
                <a:gd name="T36" fmla="*/ 39 w 101"/>
                <a:gd name="T37" fmla="*/ 166 h 182"/>
                <a:gd name="T38" fmla="*/ 46 w 101"/>
                <a:gd name="T39" fmla="*/ 166 h 182"/>
                <a:gd name="T40" fmla="*/ 20 w 101"/>
                <a:gd name="T41" fmla="*/ 176 h 182"/>
                <a:gd name="T42" fmla="*/ 10 w 101"/>
                <a:gd name="T43" fmla="*/ 171 h 182"/>
                <a:gd name="T44" fmla="*/ 7 w 101"/>
                <a:gd name="T45" fmla="*/ 157 h 182"/>
                <a:gd name="T46" fmla="*/ 23 w 101"/>
                <a:gd name="T47" fmla="*/ 123 h 182"/>
                <a:gd name="T48" fmla="*/ 43 w 101"/>
                <a:gd name="T49" fmla="*/ 81 h 182"/>
                <a:gd name="T50" fmla="*/ 43 w 101"/>
                <a:gd name="T51" fmla="*/ 75 h 182"/>
                <a:gd name="T52" fmla="*/ 39 w 101"/>
                <a:gd name="T53" fmla="*/ 73 h 182"/>
                <a:gd name="T54" fmla="*/ 31 w 101"/>
                <a:gd name="T55" fmla="*/ 76 h 182"/>
                <a:gd name="T56" fmla="*/ 52 w 101"/>
                <a:gd name="T57" fmla="*/ 61 h 182"/>
                <a:gd name="T58" fmla="*/ 61 w 101"/>
                <a:gd name="T59" fmla="*/ 65 h 182"/>
                <a:gd name="T60" fmla="*/ 46 w 101"/>
                <a:gd name="T61" fmla="*/ 126 h 182"/>
                <a:gd name="T62" fmla="*/ 33 w 101"/>
                <a:gd name="T63" fmla="*/ 163 h 182"/>
                <a:gd name="T64" fmla="*/ 76 w 101"/>
                <a:gd name="T65" fmla="*/ 0 h 182"/>
                <a:gd name="T66" fmla="*/ 50 w 101"/>
                <a:gd name="T67" fmla="*/ 26 h 182"/>
                <a:gd name="T68" fmla="*/ 76 w 101"/>
                <a:gd name="T69" fmla="*/ 51 h 182"/>
                <a:gd name="T70" fmla="*/ 101 w 101"/>
                <a:gd name="T71" fmla="*/ 26 h 182"/>
                <a:gd name="T72" fmla="*/ 76 w 101"/>
                <a:gd name="T73" fmla="*/ 0 h 182"/>
                <a:gd name="T74" fmla="*/ 76 w 101"/>
                <a:gd name="T75" fmla="*/ 45 h 182"/>
                <a:gd name="T76" fmla="*/ 56 w 101"/>
                <a:gd name="T77" fmla="*/ 26 h 182"/>
                <a:gd name="T78" fmla="*/ 76 w 101"/>
                <a:gd name="T79" fmla="*/ 6 h 182"/>
                <a:gd name="T80" fmla="*/ 95 w 101"/>
                <a:gd name="T81" fmla="*/ 26 h 182"/>
                <a:gd name="T82" fmla="*/ 76 w 101"/>
                <a:gd name="T83" fmla="*/ 4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1" h="182">
                  <a:moveTo>
                    <a:pt x="65" y="61"/>
                  </a:moveTo>
                  <a:cubicBezTo>
                    <a:pt x="61" y="57"/>
                    <a:pt x="56" y="55"/>
                    <a:pt x="52" y="55"/>
                  </a:cubicBezTo>
                  <a:cubicBezTo>
                    <a:pt x="39" y="55"/>
                    <a:pt x="27" y="70"/>
                    <a:pt x="15" y="86"/>
                  </a:cubicBezTo>
                  <a:cubicBezTo>
                    <a:pt x="14" y="87"/>
                    <a:pt x="14" y="89"/>
                    <a:pt x="15" y="90"/>
                  </a:cubicBezTo>
                  <a:cubicBezTo>
                    <a:pt x="16" y="91"/>
                    <a:pt x="18" y="91"/>
                    <a:pt x="19" y="90"/>
                  </a:cubicBezTo>
                  <a:cubicBezTo>
                    <a:pt x="25" y="85"/>
                    <a:pt x="33" y="80"/>
                    <a:pt x="37" y="79"/>
                  </a:cubicBezTo>
                  <a:cubicBezTo>
                    <a:pt x="35" y="86"/>
                    <a:pt x="26" y="104"/>
                    <a:pt x="18" y="120"/>
                  </a:cubicBezTo>
                  <a:cubicBezTo>
                    <a:pt x="8" y="140"/>
                    <a:pt x="2" y="151"/>
                    <a:pt x="1" y="155"/>
                  </a:cubicBezTo>
                  <a:cubicBezTo>
                    <a:pt x="0" y="160"/>
                    <a:pt x="0" y="169"/>
                    <a:pt x="5" y="175"/>
                  </a:cubicBezTo>
                  <a:cubicBezTo>
                    <a:pt x="9" y="180"/>
                    <a:pt x="14" y="182"/>
                    <a:pt x="20" y="182"/>
                  </a:cubicBezTo>
                  <a:cubicBezTo>
                    <a:pt x="31" y="182"/>
                    <a:pt x="43" y="176"/>
                    <a:pt x="59" y="164"/>
                  </a:cubicBezTo>
                  <a:cubicBezTo>
                    <a:pt x="60" y="163"/>
                    <a:pt x="60" y="161"/>
                    <a:pt x="59" y="160"/>
                  </a:cubicBezTo>
                  <a:cubicBezTo>
                    <a:pt x="59" y="159"/>
                    <a:pt x="57" y="158"/>
                    <a:pt x="56" y="158"/>
                  </a:cubicBezTo>
                  <a:cubicBezTo>
                    <a:pt x="56" y="158"/>
                    <a:pt x="48" y="160"/>
                    <a:pt x="39" y="160"/>
                  </a:cubicBezTo>
                  <a:cubicBezTo>
                    <a:pt x="39" y="160"/>
                    <a:pt x="38" y="160"/>
                    <a:pt x="38" y="160"/>
                  </a:cubicBezTo>
                  <a:cubicBezTo>
                    <a:pt x="38" y="159"/>
                    <a:pt x="36" y="154"/>
                    <a:pt x="51" y="129"/>
                  </a:cubicBezTo>
                  <a:cubicBezTo>
                    <a:pt x="65" y="104"/>
                    <a:pt x="80" y="73"/>
                    <a:pt x="65" y="61"/>
                  </a:cubicBezTo>
                  <a:close/>
                  <a:moveTo>
                    <a:pt x="33" y="163"/>
                  </a:moveTo>
                  <a:cubicBezTo>
                    <a:pt x="34" y="164"/>
                    <a:pt x="35" y="166"/>
                    <a:pt x="39" y="166"/>
                  </a:cubicBezTo>
                  <a:cubicBezTo>
                    <a:pt x="42" y="166"/>
                    <a:pt x="44" y="166"/>
                    <a:pt x="46" y="166"/>
                  </a:cubicBezTo>
                  <a:cubicBezTo>
                    <a:pt x="33" y="174"/>
                    <a:pt x="25" y="176"/>
                    <a:pt x="20" y="176"/>
                  </a:cubicBezTo>
                  <a:cubicBezTo>
                    <a:pt x="16" y="176"/>
                    <a:pt x="12" y="175"/>
                    <a:pt x="10" y="171"/>
                  </a:cubicBezTo>
                  <a:cubicBezTo>
                    <a:pt x="6" y="167"/>
                    <a:pt x="6" y="160"/>
                    <a:pt x="7" y="157"/>
                  </a:cubicBezTo>
                  <a:cubicBezTo>
                    <a:pt x="8" y="153"/>
                    <a:pt x="15" y="138"/>
                    <a:pt x="23" y="123"/>
                  </a:cubicBezTo>
                  <a:cubicBezTo>
                    <a:pt x="32" y="105"/>
                    <a:pt x="41" y="87"/>
                    <a:pt x="43" y="81"/>
                  </a:cubicBezTo>
                  <a:cubicBezTo>
                    <a:pt x="44" y="80"/>
                    <a:pt x="44" y="77"/>
                    <a:pt x="43" y="75"/>
                  </a:cubicBezTo>
                  <a:cubicBezTo>
                    <a:pt x="42" y="74"/>
                    <a:pt x="41" y="73"/>
                    <a:pt x="39" y="73"/>
                  </a:cubicBezTo>
                  <a:cubicBezTo>
                    <a:pt x="37" y="73"/>
                    <a:pt x="34" y="74"/>
                    <a:pt x="31" y="76"/>
                  </a:cubicBezTo>
                  <a:cubicBezTo>
                    <a:pt x="38" y="67"/>
                    <a:pt x="45" y="61"/>
                    <a:pt x="52" y="61"/>
                  </a:cubicBezTo>
                  <a:cubicBezTo>
                    <a:pt x="55" y="61"/>
                    <a:pt x="58" y="63"/>
                    <a:pt x="61" y="65"/>
                  </a:cubicBezTo>
                  <a:cubicBezTo>
                    <a:pt x="74" y="76"/>
                    <a:pt x="53" y="113"/>
                    <a:pt x="46" y="126"/>
                  </a:cubicBezTo>
                  <a:cubicBezTo>
                    <a:pt x="30" y="152"/>
                    <a:pt x="31" y="159"/>
                    <a:pt x="33" y="163"/>
                  </a:cubicBezTo>
                  <a:close/>
                  <a:moveTo>
                    <a:pt x="76" y="0"/>
                  </a:moveTo>
                  <a:cubicBezTo>
                    <a:pt x="62" y="0"/>
                    <a:pt x="50" y="12"/>
                    <a:pt x="50" y="26"/>
                  </a:cubicBezTo>
                  <a:cubicBezTo>
                    <a:pt x="50" y="40"/>
                    <a:pt x="62" y="51"/>
                    <a:pt x="76" y="51"/>
                  </a:cubicBezTo>
                  <a:cubicBezTo>
                    <a:pt x="90" y="51"/>
                    <a:pt x="101" y="40"/>
                    <a:pt x="101" y="26"/>
                  </a:cubicBezTo>
                  <a:cubicBezTo>
                    <a:pt x="101" y="12"/>
                    <a:pt x="90" y="0"/>
                    <a:pt x="76" y="0"/>
                  </a:cubicBezTo>
                  <a:close/>
                  <a:moveTo>
                    <a:pt x="76" y="45"/>
                  </a:moveTo>
                  <a:cubicBezTo>
                    <a:pt x="65" y="45"/>
                    <a:pt x="56" y="37"/>
                    <a:pt x="56" y="26"/>
                  </a:cubicBezTo>
                  <a:cubicBezTo>
                    <a:pt x="56" y="15"/>
                    <a:pt x="65" y="6"/>
                    <a:pt x="76" y="6"/>
                  </a:cubicBezTo>
                  <a:cubicBezTo>
                    <a:pt x="87" y="6"/>
                    <a:pt x="95" y="15"/>
                    <a:pt x="95" y="26"/>
                  </a:cubicBezTo>
                  <a:cubicBezTo>
                    <a:pt x="95" y="37"/>
                    <a:pt x="87" y="45"/>
                    <a:pt x="76" y="45"/>
                  </a:cubicBezTo>
                  <a:close/>
                </a:path>
              </a:pathLst>
            </a:custGeom>
            <a:grp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35" name="组合 34"/>
          <p:cNvGrpSpPr/>
          <p:nvPr/>
        </p:nvGrpSpPr>
        <p:grpSpPr>
          <a:xfrm>
            <a:off x="6132336" y="4682176"/>
            <a:ext cx="576580" cy="576580"/>
            <a:chOff x="5432031" y="4547442"/>
            <a:chExt cx="576580" cy="576580"/>
          </a:xfrm>
          <a:solidFill>
            <a:schemeClr val="bg1"/>
          </a:solidFill>
        </p:grpSpPr>
        <p:sp>
          <p:nvSpPr>
            <p:cNvPr id="36" name="圆角矩形 131"/>
            <p:cNvSpPr/>
            <p:nvPr/>
          </p:nvSpPr>
          <p:spPr>
            <a:xfrm>
              <a:off x="5432031" y="4547442"/>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u="sng">
                <a:solidFill>
                  <a:schemeClr val="bg1"/>
                </a:solidFill>
                <a:cs typeface="+mn-ea"/>
                <a:sym typeface="+mn-lt"/>
              </a:endParaRPr>
            </a:p>
          </p:txBody>
        </p:sp>
        <p:grpSp>
          <p:nvGrpSpPr>
            <p:cNvPr id="37" name="组合 36"/>
            <p:cNvGrpSpPr/>
            <p:nvPr/>
          </p:nvGrpSpPr>
          <p:grpSpPr>
            <a:xfrm>
              <a:off x="5516002" y="4628606"/>
              <a:ext cx="427598" cy="414252"/>
              <a:chOff x="5659105" y="4959631"/>
              <a:chExt cx="448512" cy="434514"/>
            </a:xfrm>
            <a:grpFill/>
          </p:grpSpPr>
          <p:sp>
            <p:nvSpPr>
              <p:cNvPr id="38" name="任意多边形 177"/>
              <p:cNvSpPr/>
              <p:nvPr/>
            </p:nvSpPr>
            <p:spPr>
              <a:xfrm>
                <a:off x="5659105" y="4959631"/>
                <a:ext cx="428058" cy="434514"/>
              </a:xfrm>
              <a:custGeom>
                <a:avLst/>
                <a:gdLst>
                  <a:gd name="connsiteX0" fmla="*/ 217257 w 428058"/>
                  <a:gd name="connsiteY0" fmla="*/ 0 h 434514"/>
                  <a:gd name="connsiteX1" fmla="*/ 417441 w 428058"/>
                  <a:gd name="connsiteY1" fmla="*/ 132691 h 434514"/>
                  <a:gd name="connsiteX2" fmla="*/ 428058 w 428058"/>
                  <a:gd name="connsiteY2" fmla="*/ 166892 h 434514"/>
                  <a:gd name="connsiteX3" fmla="*/ 422319 w 428058"/>
                  <a:gd name="connsiteY3" fmla="*/ 165733 h 434514"/>
                  <a:gd name="connsiteX4" fmla="*/ 410784 w 428058"/>
                  <a:gd name="connsiteY4" fmla="*/ 168062 h 434514"/>
                  <a:gd name="connsiteX5" fmla="*/ 401849 w 428058"/>
                  <a:gd name="connsiteY5" fmla="*/ 139278 h 434514"/>
                  <a:gd name="connsiteX6" fmla="*/ 217257 w 428058"/>
                  <a:gd name="connsiteY6" fmla="*/ 16923 h 434514"/>
                  <a:gd name="connsiteX7" fmla="*/ 16923 w 428058"/>
                  <a:gd name="connsiteY7" fmla="*/ 217257 h 434514"/>
                  <a:gd name="connsiteX8" fmla="*/ 217257 w 428058"/>
                  <a:gd name="connsiteY8" fmla="*/ 417592 h 434514"/>
                  <a:gd name="connsiteX9" fmla="*/ 401849 w 428058"/>
                  <a:gd name="connsiteY9" fmla="*/ 295237 h 434514"/>
                  <a:gd name="connsiteX10" fmla="*/ 409686 w 428058"/>
                  <a:gd name="connsiteY10" fmla="*/ 269987 h 434514"/>
                  <a:gd name="connsiteX11" fmla="*/ 422319 w 428058"/>
                  <a:gd name="connsiteY11" fmla="*/ 272537 h 434514"/>
                  <a:gd name="connsiteX12" fmla="*/ 426814 w 428058"/>
                  <a:gd name="connsiteY12" fmla="*/ 271630 h 434514"/>
                  <a:gd name="connsiteX13" fmla="*/ 417441 w 428058"/>
                  <a:gd name="connsiteY13" fmla="*/ 301824 h 434514"/>
                  <a:gd name="connsiteX14" fmla="*/ 217257 w 428058"/>
                  <a:gd name="connsiteY14" fmla="*/ 434514 h 434514"/>
                  <a:gd name="connsiteX15" fmla="*/ 0 w 428058"/>
                  <a:gd name="connsiteY15" fmla="*/ 217257 h 434514"/>
                  <a:gd name="connsiteX16" fmla="*/ 217257 w 428058"/>
                  <a:gd name="connsiteY16" fmla="*/ 0 h 43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058" h="434514">
                    <a:moveTo>
                      <a:pt x="217257" y="0"/>
                    </a:moveTo>
                    <a:cubicBezTo>
                      <a:pt x="307248" y="0"/>
                      <a:pt x="384460" y="54714"/>
                      <a:pt x="417441" y="132691"/>
                    </a:cubicBezTo>
                    <a:lnTo>
                      <a:pt x="428058" y="166892"/>
                    </a:lnTo>
                    <a:lnTo>
                      <a:pt x="422319" y="165733"/>
                    </a:lnTo>
                    <a:lnTo>
                      <a:pt x="410784" y="168062"/>
                    </a:lnTo>
                    <a:lnTo>
                      <a:pt x="401849" y="139278"/>
                    </a:lnTo>
                    <a:cubicBezTo>
                      <a:pt x="371436" y="67375"/>
                      <a:pt x="300239" y="16923"/>
                      <a:pt x="217257" y="16923"/>
                    </a:cubicBezTo>
                    <a:cubicBezTo>
                      <a:pt x="106615" y="16923"/>
                      <a:pt x="16923" y="106615"/>
                      <a:pt x="16923" y="217257"/>
                    </a:cubicBezTo>
                    <a:cubicBezTo>
                      <a:pt x="16923" y="327899"/>
                      <a:pt x="106615" y="417592"/>
                      <a:pt x="217257" y="417592"/>
                    </a:cubicBezTo>
                    <a:cubicBezTo>
                      <a:pt x="300239" y="417592"/>
                      <a:pt x="371436" y="367140"/>
                      <a:pt x="401849" y="295237"/>
                    </a:cubicBezTo>
                    <a:lnTo>
                      <a:pt x="409686" y="269987"/>
                    </a:lnTo>
                    <a:lnTo>
                      <a:pt x="422319" y="272537"/>
                    </a:lnTo>
                    <a:lnTo>
                      <a:pt x="426814" y="271630"/>
                    </a:lnTo>
                    <a:lnTo>
                      <a:pt x="417441" y="301824"/>
                    </a:lnTo>
                    <a:cubicBezTo>
                      <a:pt x="384460" y="379800"/>
                      <a:pt x="307248" y="434514"/>
                      <a:pt x="217257" y="434514"/>
                    </a:cubicBezTo>
                    <a:cubicBezTo>
                      <a:pt x="97269" y="434514"/>
                      <a:pt x="0" y="337245"/>
                      <a:pt x="0" y="217257"/>
                    </a:cubicBezTo>
                    <a:cubicBezTo>
                      <a:pt x="0" y="97269"/>
                      <a:pt x="97269" y="0"/>
                      <a:pt x="21725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39" name="组合 38"/>
              <p:cNvGrpSpPr/>
              <p:nvPr/>
            </p:nvGrpSpPr>
            <p:grpSpPr>
              <a:xfrm>
                <a:off x="5796424" y="5056362"/>
                <a:ext cx="159876" cy="260104"/>
                <a:chOff x="5017858" y="4626299"/>
                <a:chExt cx="144000" cy="234274"/>
              </a:xfrm>
              <a:grpFill/>
            </p:grpSpPr>
            <p:sp>
              <p:nvSpPr>
                <p:cNvPr id="41" name="圆角矩形 180"/>
                <p:cNvSpPr/>
                <p:nvPr/>
              </p:nvSpPr>
              <p:spPr>
                <a:xfrm>
                  <a:off x="5082658" y="4716573"/>
                  <a:ext cx="14400" cy="144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2" name="圆角矩形 181"/>
                <p:cNvSpPr/>
                <p:nvPr/>
              </p:nvSpPr>
              <p:spPr>
                <a:xfrm rot="19800000">
                  <a:off x="5050511" y="4626299"/>
                  <a:ext cx="14400" cy="108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3" name="圆角矩形 182"/>
                <p:cNvSpPr/>
                <p:nvPr/>
              </p:nvSpPr>
              <p:spPr>
                <a:xfrm rot="1800000">
                  <a:off x="5114805" y="4626300"/>
                  <a:ext cx="14400" cy="108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4" name="圆角矩形 183"/>
                <p:cNvSpPr/>
                <p:nvPr/>
              </p:nvSpPr>
              <p:spPr>
                <a:xfrm rot="5400000">
                  <a:off x="5082658" y="4649392"/>
                  <a:ext cx="14400" cy="144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5" name="圆角矩形 184"/>
                <p:cNvSpPr/>
                <p:nvPr/>
              </p:nvSpPr>
              <p:spPr>
                <a:xfrm rot="5400000">
                  <a:off x="5082658" y="4727996"/>
                  <a:ext cx="14400" cy="108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40" name="椭圆 39"/>
              <p:cNvSpPr/>
              <p:nvPr/>
            </p:nvSpPr>
            <p:spPr>
              <a:xfrm>
                <a:off x="6055231" y="5152573"/>
                <a:ext cx="52386" cy="5238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grpSp>
        <p:nvGrpSpPr>
          <p:cNvPr id="46" name="组合 45"/>
          <p:cNvGrpSpPr/>
          <p:nvPr/>
        </p:nvGrpSpPr>
        <p:grpSpPr>
          <a:xfrm>
            <a:off x="6132336" y="1998848"/>
            <a:ext cx="576580" cy="576580"/>
            <a:chOff x="5432031" y="1864114"/>
            <a:chExt cx="576580" cy="576580"/>
          </a:xfrm>
          <a:solidFill>
            <a:schemeClr val="bg1"/>
          </a:solidFill>
        </p:grpSpPr>
        <p:sp>
          <p:nvSpPr>
            <p:cNvPr id="47" name="圆角矩形 19"/>
            <p:cNvSpPr/>
            <p:nvPr/>
          </p:nvSpPr>
          <p:spPr>
            <a:xfrm>
              <a:off x="5432031" y="1864114"/>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grpSp>
          <p:nvGrpSpPr>
            <p:cNvPr id="48" name="组合 47"/>
            <p:cNvGrpSpPr/>
            <p:nvPr/>
          </p:nvGrpSpPr>
          <p:grpSpPr>
            <a:xfrm>
              <a:off x="5557436" y="2014381"/>
              <a:ext cx="325770" cy="276046"/>
              <a:chOff x="5552622" y="2014381"/>
              <a:chExt cx="325770" cy="276046"/>
            </a:xfrm>
            <a:grpFill/>
          </p:grpSpPr>
          <p:grpSp>
            <p:nvGrpSpPr>
              <p:cNvPr id="49" name="组合 48"/>
              <p:cNvGrpSpPr/>
              <p:nvPr/>
            </p:nvGrpSpPr>
            <p:grpSpPr>
              <a:xfrm>
                <a:off x="5552622" y="2014381"/>
                <a:ext cx="325770" cy="54000"/>
                <a:chOff x="5545930" y="2014381"/>
                <a:chExt cx="325770" cy="54000"/>
              </a:xfrm>
              <a:grpFill/>
            </p:grpSpPr>
            <p:sp>
              <p:nvSpPr>
                <p:cNvPr id="56" name="椭圆 55"/>
                <p:cNvSpPr>
                  <a:spLocks noChangeAspect="1"/>
                </p:cNvSpPr>
                <p:nvPr/>
              </p:nvSpPr>
              <p:spPr>
                <a:xfrm>
                  <a:off x="5545930" y="2014381"/>
                  <a:ext cx="54000" cy="54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57" name="矩形 56"/>
                <p:cNvSpPr/>
                <p:nvPr/>
              </p:nvSpPr>
              <p:spPr>
                <a:xfrm>
                  <a:off x="5619700" y="2034181"/>
                  <a:ext cx="252000" cy="144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grpSp>
          <p:grpSp>
            <p:nvGrpSpPr>
              <p:cNvPr id="50" name="组合 49"/>
              <p:cNvGrpSpPr/>
              <p:nvPr/>
            </p:nvGrpSpPr>
            <p:grpSpPr>
              <a:xfrm>
                <a:off x="5552622" y="2125404"/>
                <a:ext cx="325770" cy="54000"/>
                <a:chOff x="5545930" y="2014381"/>
                <a:chExt cx="325770" cy="54000"/>
              </a:xfrm>
              <a:grpFill/>
            </p:grpSpPr>
            <p:sp>
              <p:nvSpPr>
                <p:cNvPr id="54" name="椭圆 53"/>
                <p:cNvSpPr>
                  <a:spLocks noChangeAspect="1"/>
                </p:cNvSpPr>
                <p:nvPr/>
              </p:nvSpPr>
              <p:spPr>
                <a:xfrm>
                  <a:off x="5545930" y="2014381"/>
                  <a:ext cx="54000" cy="54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55" name="矩形 54"/>
                <p:cNvSpPr/>
                <p:nvPr/>
              </p:nvSpPr>
              <p:spPr>
                <a:xfrm>
                  <a:off x="5619700" y="2034181"/>
                  <a:ext cx="252000" cy="144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grpSp>
          <p:grpSp>
            <p:nvGrpSpPr>
              <p:cNvPr id="51" name="组合 50"/>
              <p:cNvGrpSpPr/>
              <p:nvPr/>
            </p:nvGrpSpPr>
            <p:grpSpPr>
              <a:xfrm>
                <a:off x="5552622" y="2236427"/>
                <a:ext cx="325770" cy="54000"/>
                <a:chOff x="5545930" y="2014381"/>
                <a:chExt cx="325770" cy="54000"/>
              </a:xfrm>
              <a:grpFill/>
            </p:grpSpPr>
            <p:sp>
              <p:nvSpPr>
                <p:cNvPr id="52" name="椭圆 51"/>
                <p:cNvSpPr>
                  <a:spLocks noChangeAspect="1"/>
                </p:cNvSpPr>
                <p:nvPr/>
              </p:nvSpPr>
              <p:spPr>
                <a:xfrm>
                  <a:off x="5545930" y="2014381"/>
                  <a:ext cx="54000" cy="54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53" name="矩形 52"/>
                <p:cNvSpPr/>
                <p:nvPr/>
              </p:nvSpPr>
              <p:spPr>
                <a:xfrm>
                  <a:off x="5619700" y="2034181"/>
                  <a:ext cx="252000" cy="144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grpSp>
        </p:grpSp>
      </p:grpSp>
      <p:grpSp>
        <p:nvGrpSpPr>
          <p:cNvPr id="58" name="组合 57"/>
          <p:cNvGrpSpPr/>
          <p:nvPr/>
        </p:nvGrpSpPr>
        <p:grpSpPr>
          <a:xfrm>
            <a:off x="6132336" y="3340512"/>
            <a:ext cx="576580" cy="576580"/>
            <a:chOff x="5432031" y="3205778"/>
            <a:chExt cx="576580" cy="576580"/>
          </a:xfrm>
          <a:solidFill>
            <a:schemeClr val="bg1"/>
          </a:solidFill>
        </p:grpSpPr>
        <p:sp>
          <p:nvSpPr>
            <p:cNvPr id="59" name="圆角矩形 111"/>
            <p:cNvSpPr/>
            <p:nvPr/>
          </p:nvSpPr>
          <p:spPr>
            <a:xfrm>
              <a:off x="5432031" y="3205778"/>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sp>
          <p:nvSpPr>
            <p:cNvPr id="60" name="Freeform 189"/>
            <p:cNvSpPr>
              <a:spLocks noEditPoints="1"/>
            </p:cNvSpPr>
            <p:nvPr/>
          </p:nvSpPr>
          <p:spPr bwMode="auto">
            <a:xfrm>
              <a:off x="5527965" y="3301413"/>
              <a:ext cx="388022" cy="388022"/>
            </a:xfrm>
            <a:custGeom>
              <a:avLst/>
              <a:gdLst>
                <a:gd name="T0" fmla="*/ 148 w 170"/>
                <a:gd name="T1" fmla="*/ 69 h 170"/>
                <a:gd name="T2" fmla="*/ 150 w 170"/>
                <a:gd name="T3" fmla="*/ 41 h 170"/>
                <a:gd name="T4" fmla="*/ 141 w 170"/>
                <a:gd name="T5" fmla="*/ 21 h 170"/>
                <a:gd name="T6" fmla="*/ 118 w 170"/>
                <a:gd name="T7" fmla="*/ 29 h 170"/>
                <a:gd name="T8" fmla="*/ 99 w 170"/>
                <a:gd name="T9" fmla="*/ 8 h 170"/>
                <a:gd name="T10" fmla="*/ 71 w 170"/>
                <a:gd name="T11" fmla="*/ 8 h 170"/>
                <a:gd name="T12" fmla="*/ 52 w 170"/>
                <a:gd name="T13" fmla="*/ 29 h 170"/>
                <a:gd name="T14" fmla="*/ 30 w 170"/>
                <a:gd name="T15" fmla="*/ 21 h 170"/>
                <a:gd name="T16" fmla="*/ 21 w 170"/>
                <a:gd name="T17" fmla="*/ 41 h 170"/>
                <a:gd name="T18" fmla="*/ 22 w 170"/>
                <a:gd name="T19" fmla="*/ 69 h 170"/>
                <a:gd name="T20" fmla="*/ 0 w 170"/>
                <a:gd name="T21" fmla="*/ 79 h 170"/>
                <a:gd name="T22" fmla="*/ 19 w 170"/>
                <a:gd name="T23" fmla="*/ 100 h 170"/>
                <a:gd name="T24" fmla="*/ 28 w 170"/>
                <a:gd name="T25" fmla="*/ 122 h 170"/>
                <a:gd name="T26" fmla="*/ 21 w 170"/>
                <a:gd name="T27" fmla="*/ 141 h 170"/>
                <a:gd name="T28" fmla="*/ 48 w 170"/>
                <a:gd name="T29" fmla="*/ 142 h 170"/>
                <a:gd name="T30" fmla="*/ 71 w 170"/>
                <a:gd name="T31" fmla="*/ 151 h 170"/>
                <a:gd name="T32" fmla="*/ 92 w 170"/>
                <a:gd name="T33" fmla="*/ 170 h 170"/>
                <a:gd name="T34" fmla="*/ 102 w 170"/>
                <a:gd name="T35" fmla="*/ 148 h 170"/>
                <a:gd name="T36" fmla="*/ 130 w 170"/>
                <a:gd name="T37" fmla="*/ 150 h 170"/>
                <a:gd name="T38" fmla="*/ 152 w 170"/>
                <a:gd name="T39" fmla="*/ 135 h 170"/>
                <a:gd name="T40" fmla="*/ 141 w 170"/>
                <a:gd name="T41" fmla="*/ 118 h 170"/>
                <a:gd name="T42" fmla="*/ 162 w 170"/>
                <a:gd name="T43" fmla="*/ 100 h 170"/>
                <a:gd name="T44" fmla="*/ 162 w 170"/>
                <a:gd name="T45" fmla="*/ 71 h 170"/>
                <a:gd name="T46" fmla="*/ 151 w 170"/>
                <a:gd name="T47" fmla="*/ 94 h 170"/>
                <a:gd name="T48" fmla="*/ 138 w 170"/>
                <a:gd name="T49" fmla="*/ 126 h 170"/>
                <a:gd name="T50" fmla="*/ 145 w 170"/>
                <a:gd name="T51" fmla="*/ 137 h 170"/>
                <a:gd name="T52" fmla="*/ 126 w 170"/>
                <a:gd name="T53" fmla="*/ 138 h 170"/>
                <a:gd name="T54" fmla="*/ 100 w 170"/>
                <a:gd name="T55" fmla="*/ 142 h 170"/>
                <a:gd name="T56" fmla="*/ 92 w 170"/>
                <a:gd name="T57" fmla="*/ 164 h 170"/>
                <a:gd name="T58" fmla="*/ 77 w 170"/>
                <a:gd name="T59" fmla="*/ 151 h 170"/>
                <a:gd name="T60" fmla="*/ 51 w 170"/>
                <a:gd name="T61" fmla="*/ 135 h 170"/>
                <a:gd name="T62" fmla="*/ 34 w 170"/>
                <a:gd name="T63" fmla="*/ 146 h 170"/>
                <a:gd name="T64" fmla="*/ 25 w 170"/>
                <a:gd name="T65" fmla="*/ 134 h 170"/>
                <a:gd name="T66" fmla="*/ 28 w 170"/>
                <a:gd name="T67" fmla="*/ 100 h 170"/>
                <a:gd name="T68" fmla="*/ 6 w 170"/>
                <a:gd name="T69" fmla="*/ 92 h 170"/>
                <a:gd name="T70" fmla="*/ 19 w 170"/>
                <a:gd name="T71" fmla="*/ 77 h 170"/>
                <a:gd name="T72" fmla="*/ 33 w 170"/>
                <a:gd name="T73" fmla="*/ 44 h 170"/>
                <a:gd name="T74" fmla="*/ 25 w 170"/>
                <a:gd name="T75" fmla="*/ 34 h 170"/>
                <a:gd name="T76" fmla="*/ 44 w 170"/>
                <a:gd name="T77" fmla="*/ 33 h 170"/>
                <a:gd name="T78" fmla="*/ 70 w 170"/>
                <a:gd name="T79" fmla="*/ 28 h 170"/>
                <a:gd name="T80" fmla="*/ 79 w 170"/>
                <a:gd name="T81" fmla="*/ 6 h 170"/>
                <a:gd name="T82" fmla="*/ 93 w 170"/>
                <a:gd name="T83" fmla="*/ 19 h 170"/>
                <a:gd name="T84" fmla="*/ 126 w 170"/>
                <a:gd name="T85" fmla="*/ 33 h 170"/>
                <a:gd name="T86" fmla="*/ 146 w 170"/>
                <a:gd name="T87" fmla="*/ 34 h 170"/>
                <a:gd name="T88" fmla="*/ 138 w 170"/>
                <a:gd name="T89" fmla="*/ 44 h 170"/>
                <a:gd name="T90" fmla="*/ 151 w 170"/>
                <a:gd name="T91" fmla="*/ 77 h 170"/>
                <a:gd name="T92" fmla="*/ 164 w 170"/>
                <a:gd name="T93" fmla="*/ 92 h 170"/>
                <a:gd name="T94" fmla="*/ 85 w 170"/>
                <a:gd name="T95" fmla="*/ 109 h 170"/>
                <a:gd name="T96" fmla="*/ 85 w 170"/>
                <a:gd name="T97" fmla="*/ 103 h 170"/>
                <a:gd name="T98" fmla="*/ 103 w 170"/>
                <a:gd name="T99" fmla="*/ 8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70">
                  <a:moveTo>
                    <a:pt x="162" y="71"/>
                  </a:moveTo>
                  <a:cubicBezTo>
                    <a:pt x="151" y="71"/>
                    <a:pt x="151" y="71"/>
                    <a:pt x="151" y="71"/>
                  </a:cubicBezTo>
                  <a:cubicBezTo>
                    <a:pt x="150" y="71"/>
                    <a:pt x="148" y="70"/>
                    <a:pt x="148" y="69"/>
                  </a:cubicBezTo>
                  <a:cubicBezTo>
                    <a:pt x="141" y="53"/>
                    <a:pt x="141" y="53"/>
                    <a:pt x="141" y="53"/>
                  </a:cubicBezTo>
                  <a:cubicBezTo>
                    <a:pt x="141" y="52"/>
                    <a:pt x="141" y="50"/>
                    <a:pt x="142" y="49"/>
                  </a:cubicBezTo>
                  <a:cubicBezTo>
                    <a:pt x="150" y="41"/>
                    <a:pt x="150" y="41"/>
                    <a:pt x="150" y="41"/>
                  </a:cubicBezTo>
                  <a:cubicBezTo>
                    <a:pt x="151" y="39"/>
                    <a:pt x="152" y="37"/>
                    <a:pt x="152" y="35"/>
                  </a:cubicBezTo>
                  <a:cubicBezTo>
                    <a:pt x="152" y="33"/>
                    <a:pt x="151" y="31"/>
                    <a:pt x="150" y="30"/>
                  </a:cubicBezTo>
                  <a:cubicBezTo>
                    <a:pt x="141" y="21"/>
                    <a:pt x="141" y="21"/>
                    <a:pt x="141" y="21"/>
                  </a:cubicBezTo>
                  <a:cubicBezTo>
                    <a:pt x="138" y="18"/>
                    <a:pt x="133" y="18"/>
                    <a:pt x="130" y="21"/>
                  </a:cubicBezTo>
                  <a:cubicBezTo>
                    <a:pt x="122" y="29"/>
                    <a:pt x="122" y="29"/>
                    <a:pt x="122" y="29"/>
                  </a:cubicBezTo>
                  <a:cubicBezTo>
                    <a:pt x="121" y="30"/>
                    <a:pt x="119" y="30"/>
                    <a:pt x="118" y="29"/>
                  </a:cubicBezTo>
                  <a:cubicBezTo>
                    <a:pt x="102" y="23"/>
                    <a:pt x="102" y="23"/>
                    <a:pt x="102" y="23"/>
                  </a:cubicBezTo>
                  <a:cubicBezTo>
                    <a:pt x="100" y="22"/>
                    <a:pt x="99" y="21"/>
                    <a:pt x="99" y="19"/>
                  </a:cubicBezTo>
                  <a:cubicBezTo>
                    <a:pt x="99" y="8"/>
                    <a:pt x="99" y="8"/>
                    <a:pt x="99" y="8"/>
                  </a:cubicBezTo>
                  <a:cubicBezTo>
                    <a:pt x="99" y="4"/>
                    <a:pt x="96" y="0"/>
                    <a:pt x="92" y="0"/>
                  </a:cubicBezTo>
                  <a:cubicBezTo>
                    <a:pt x="79" y="0"/>
                    <a:pt x="79" y="0"/>
                    <a:pt x="79" y="0"/>
                  </a:cubicBezTo>
                  <a:cubicBezTo>
                    <a:pt x="74" y="0"/>
                    <a:pt x="71" y="4"/>
                    <a:pt x="71" y="8"/>
                  </a:cubicBezTo>
                  <a:cubicBezTo>
                    <a:pt x="71" y="19"/>
                    <a:pt x="71" y="19"/>
                    <a:pt x="71" y="19"/>
                  </a:cubicBezTo>
                  <a:cubicBezTo>
                    <a:pt x="71" y="21"/>
                    <a:pt x="70" y="22"/>
                    <a:pt x="68" y="23"/>
                  </a:cubicBezTo>
                  <a:cubicBezTo>
                    <a:pt x="52" y="29"/>
                    <a:pt x="52" y="29"/>
                    <a:pt x="52" y="29"/>
                  </a:cubicBezTo>
                  <a:cubicBezTo>
                    <a:pt x="51" y="30"/>
                    <a:pt x="49" y="30"/>
                    <a:pt x="48" y="29"/>
                  </a:cubicBezTo>
                  <a:cubicBezTo>
                    <a:pt x="41" y="21"/>
                    <a:pt x="41" y="21"/>
                    <a:pt x="41" y="21"/>
                  </a:cubicBezTo>
                  <a:cubicBezTo>
                    <a:pt x="38" y="18"/>
                    <a:pt x="33" y="18"/>
                    <a:pt x="30" y="21"/>
                  </a:cubicBezTo>
                  <a:cubicBezTo>
                    <a:pt x="21" y="30"/>
                    <a:pt x="21" y="30"/>
                    <a:pt x="21" y="30"/>
                  </a:cubicBezTo>
                  <a:cubicBezTo>
                    <a:pt x="19" y="31"/>
                    <a:pt x="18" y="33"/>
                    <a:pt x="18" y="35"/>
                  </a:cubicBezTo>
                  <a:cubicBezTo>
                    <a:pt x="18" y="37"/>
                    <a:pt x="19" y="39"/>
                    <a:pt x="21" y="41"/>
                  </a:cubicBezTo>
                  <a:cubicBezTo>
                    <a:pt x="28" y="49"/>
                    <a:pt x="28" y="49"/>
                    <a:pt x="28" y="49"/>
                  </a:cubicBezTo>
                  <a:cubicBezTo>
                    <a:pt x="29" y="50"/>
                    <a:pt x="30" y="52"/>
                    <a:pt x="29" y="53"/>
                  </a:cubicBezTo>
                  <a:cubicBezTo>
                    <a:pt x="22" y="69"/>
                    <a:pt x="22" y="69"/>
                    <a:pt x="22" y="69"/>
                  </a:cubicBezTo>
                  <a:cubicBezTo>
                    <a:pt x="22" y="70"/>
                    <a:pt x="20" y="71"/>
                    <a:pt x="19" y="71"/>
                  </a:cubicBezTo>
                  <a:cubicBezTo>
                    <a:pt x="8" y="71"/>
                    <a:pt x="8" y="71"/>
                    <a:pt x="8" y="71"/>
                  </a:cubicBezTo>
                  <a:cubicBezTo>
                    <a:pt x="4" y="71"/>
                    <a:pt x="0" y="75"/>
                    <a:pt x="0" y="79"/>
                  </a:cubicBezTo>
                  <a:cubicBezTo>
                    <a:pt x="0" y="92"/>
                    <a:pt x="0" y="92"/>
                    <a:pt x="0" y="92"/>
                  </a:cubicBezTo>
                  <a:cubicBezTo>
                    <a:pt x="0" y="96"/>
                    <a:pt x="4" y="100"/>
                    <a:pt x="8" y="100"/>
                  </a:cubicBezTo>
                  <a:cubicBezTo>
                    <a:pt x="19" y="100"/>
                    <a:pt x="19" y="100"/>
                    <a:pt x="19" y="100"/>
                  </a:cubicBezTo>
                  <a:cubicBezTo>
                    <a:pt x="20" y="100"/>
                    <a:pt x="22" y="101"/>
                    <a:pt x="22" y="102"/>
                  </a:cubicBezTo>
                  <a:cubicBezTo>
                    <a:pt x="29" y="118"/>
                    <a:pt x="29" y="118"/>
                    <a:pt x="29" y="118"/>
                  </a:cubicBezTo>
                  <a:cubicBezTo>
                    <a:pt x="30" y="119"/>
                    <a:pt x="29" y="121"/>
                    <a:pt x="28" y="122"/>
                  </a:cubicBezTo>
                  <a:cubicBezTo>
                    <a:pt x="21" y="130"/>
                    <a:pt x="21" y="130"/>
                    <a:pt x="21" y="130"/>
                  </a:cubicBezTo>
                  <a:cubicBezTo>
                    <a:pt x="19" y="131"/>
                    <a:pt x="18" y="133"/>
                    <a:pt x="18" y="135"/>
                  </a:cubicBezTo>
                  <a:cubicBezTo>
                    <a:pt x="18" y="138"/>
                    <a:pt x="19" y="139"/>
                    <a:pt x="21" y="141"/>
                  </a:cubicBezTo>
                  <a:cubicBezTo>
                    <a:pt x="30" y="150"/>
                    <a:pt x="30" y="150"/>
                    <a:pt x="30" y="150"/>
                  </a:cubicBezTo>
                  <a:cubicBezTo>
                    <a:pt x="33" y="153"/>
                    <a:pt x="38" y="153"/>
                    <a:pt x="41" y="150"/>
                  </a:cubicBezTo>
                  <a:cubicBezTo>
                    <a:pt x="48" y="142"/>
                    <a:pt x="48" y="142"/>
                    <a:pt x="48" y="142"/>
                  </a:cubicBezTo>
                  <a:cubicBezTo>
                    <a:pt x="49" y="141"/>
                    <a:pt x="51" y="141"/>
                    <a:pt x="53" y="142"/>
                  </a:cubicBezTo>
                  <a:cubicBezTo>
                    <a:pt x="69" y="148"/>
                    <a:pt x="69" y="148"/>
                    <a:pt x="69" y="148"/>
                  </a:cubicBezTo>
                  <a:cubicBezTo>
                    <a:pt x="70" y="149"/>
                    <a:pt x="71" y="150"/>
                    <a:pt x="71" y="151"/>
                  </a:cubicBezTo>
                  <a:cubicBezTo>
                    <a:pt x="71" y="163"/>
                    <a:pt x="71" y="163"/>
                    <a:pt x="71" y="163"/>
                  </a:cubicBezTo>
                  <a:cubicBezTo>
                    <a:pt x="71" y="167"/>
                    <a:pt x="74" y="170"/>
                    <a:pt x="79" y="170"/>
                  </a:cubicBezTo>
                  <a:cubicBezTo>
                    <a:pt x="92" y="170"/>
                    <a:pt x="92" y="170"/>
                    <a:pt x="92" y="170"/>
                  </a:cubicBezTo>
                  <a:cubicBezTo>
                    <a:pt x="96" y="170"/>
                    <a:pt x="99" y="167"/>
                    <a:pt x="99" y="163"/>
                  </a:cubicBezTo>
                  <a:cubicBezTo>
                    <a:pt x="99" y="151"/>
                    <a:pt x="99" y="151"/>
                    <a:pt x="99" y="151"/>
                  </a:cubicBezTo>
                  <a:cubicBezTo>
                    <a:pt x="99" y="150"/>
                    <a:pt x="100" y="149"/>
                    <a:pt x="102" y="148"/>
                  </a:cubicBezTo>
                  <a:cubicBezTo>
                    <a:pt x="118" y="142"/>
                    <a:pt x="118" y="142"/>
                    <a:pt x="118" y="142"/>
                  </a:cubicBezTo>
                  <a:cubicBezTo>
                    <a:pt x="119" y="141"/>
                    <a:pt x="121" y="141"/>
                    <a:pt x="122" y="142"/>
                  </a:cubicBezTo>
                  <a:cubicBezTo>
                    <a:pt x="130" y="150"/>
                    <a:pt x="130" y="150"/>
                    <a:pt x="130" y="150"/>
                  </a:cubicBezTo>
                  <a:cubicBezTo>
                    <a:pt x="133" y="153"/>
                    <a:pt x="138" y="153"/>
                    <a:pt x="141" y="150"/>
                  </a:cubicBezTo>
                  <a:cubicBezTo>
                    <a:pt x="150" y="141"/>
                    <a:pt x="150" y="141"/>
                    <a:pt x="150" y="141"/>
                  </a:cubicBezTo>
                  <a:cubicBezTo>
                    <a:pt x="151" y="139"/>
                    <a:pt x="152" y="138"/>
                    <a:pt x="152" y="135"/>
                  </a:cubicBezTo>
                  <a:cubicBezTo>
                    <a:pt x="152" y="133"/>
                    <a:pt x="151" y="131"/>
                    <a:pt x="150" y="130"/>
                  </a:cubicBezTo>
                  <a:cubicBezTo>
                    <a:pt x="142" y="122"/>
                    <a:pt x="142" y="122"/>
                    <a:pt x="142" y="122"/>
                  </a:cubicBezTo>
                  <a:cubicBezTo>
                    <a:pt x="141" y="121"/>
                    <a:pt x="141" y="119"/>
                    <a:pt x="141" y="118"/>
                  </a:cubicBezTo>
                  <a:cubicBezTo>
                    <a:pt x="148" y="102"/>
                    <a:pt x="148" y="102"/>
                    <a:pt x="148" y="102"/>
                  </a:cubicBezTo>
                  <a:cubicBezTo>
                    <a:pt x="148" y="101"/>
                    <a:pt x="150" y="100"/>
                    <a:pt x="151" y="100"/>
                  </a:cubicBezTo>
                  <a:cubicBezTo>
                    <a:pt x="162" y="100"/>
                    <a:pt x="162" y="100"/>
                    <a:pt x="162" y="100"/>
                  </a:cubicBezTo>
                  <a:cubicBezTo>
                    <a:pt x="167" y="100"/>
                    <a:pt x="170" y="96"/>
                    <a:pt x="170" y="92"/>
                  </a:cubicBezTo>
                  <a:cubicBezTo>
                    <a:pt x="170" y="79"/>
                    <a:pt x="170" y="79"/>
                    <a:pt x="170" y="79"/>
                  </a:cubicBezTo>
                  <a:cubicBezTo>
                    <a:pt x="170" y="75"/>
                    <a:pt x="167" y="71"/>
                    <a:pt x="162" y="71"/>
                  </a:cubicBezTo>
                  <a:close/>
                  <a:moveTo>
                    <a:pt x="164" y="92"/>
                  </a:moveTo>
                  <a:cubicBezTo>
                    <a:pt x="164" y="93"/>
                    <a:pt x="163" y="94"/>
                    <a:pt x="162" y="94"/>
                  </a:cubicBezTo>
                  <a:cubicBezTo>
                    <a:pt x="151" y="94"/>
                    <a:pt x="151" y="94"/>
                    <a:pt x="151" y="94"/>
                  </a:cubicBezTo>
                  <a:cubicBezTo>
                    <a:pt x="147" y="94"/>
                    <a:pt x="143" y="96"/>
                    <a:pt x="142" y="100"/>
                  </a:cubicBezTo>
                  <a:cubicBezTo>
                    <a:pt x="136" y="115"/>
                    <a:pt x="136" y="115"/>
                    <a:pt x="136" y="115"/>
                  </a:cubicBezTo>
                  <a:cubicBezTo>
                    <a:pt x="134" y="119"/>
                    <a:pt x="135" y="124"/>
                    <a:pt x="138" y="126"/>
                  </a:cubicBezTo>
                  <a:cubicBezTo>
                    <a:pt x="146" y="134"/>
                    <a:pt x="146" y="134"/>
                    <a:pt x="146" y="134"/>
                  </a:cubicBezTo>
                  <a:cubicBezTo>
                    <a:pt x="146" y="135"/>
                    <a:pt x="146" y="135"/>
                    <a:pt x="146" y="135"/>
                  </a:cubicBezTo>
                  <a:cubicBezTo>
                    <a:pt x="146" y="136"/>
                    <a:pt x="146" y="136"/>
                    <a:pt x="145" y="137"/>
                  </a:cubicBezTo>
                  <a:cubicBezTo>
                    <a:pt x="136" y="146"/>
                    <a:pt x="136" y="146"/>
                    <a:pt x="136" y="146"/>
                  </a:cubicBezTo>
                  <a:cubicBezTo>
                    <a:pt x="136" y="147"/>
                    <a:pt x="135" y="147"/>
                    <a:pt x="134" y="146"/>
                  </a:cubicBezTo>
                  <a:cubicBezTo>
                    <a:pt x="126" y="138"/>
                    <a:pt x="126" y="138"/>
                    <a:pt x="126" y="138"/>
                  </a:cubicBezTo>
                  <a:cubicBezTo>
                    <a:pt x="124" y="136"/>
                    <a:pt x="122" y="135"/>
                    <a:pt x="119" y="135"/>
                  </a:cubicBezTo>
                  <a:cubicBezTo>
                    <a:pt x="118" y="135"/>
                    <a:pt x="116" y="136"/>
                    <a:pt x="115" y="136"/>
                  </a:cubicBezTo>
                  <a:cubicBezTo>
                    <a:pt x="100" y="142"/>
                    <a:pt x="100" y="142"/>
                    <a:pt x="100" y="142"/>
                  </a:cubicBezTo>
                  <a:cubicBezTo>
                    <a:pt x="96" y="144"/>
                    <a:pt x="93" y="148"/>
                    <a:pt x="93" y="151"/>
                  </a:cubicBezTo>
                  <a:cubicBezTo>
                    <a:pt x="93" y="163"/>
                    <a:pt x="93" y="163"/>
                    <a:pt x="93" y="163"/>
                  </a:cubicBezTo>
                  <a:cubicBezTo>
                    <a:pt x="93" y="164"/>
                    <a:pt x="93" y="164"/>
                    <a:pt x="92" y="164"/>
                  </a:cubicBezTo>
                  <a:cubicBezTo>
                    <a:pt x="79" y="164"/>
                    <a:pt x="79" y="164"/>
                    <a:pt x="79" y="164"/>
                  </a:cubicBezTo>
                  <a:cubicBezTo>
                    <a:pt x="78" y="164"/>
                    <a:pt x="77" y="164"/>
                    <a:pt x="77" y="163"/>
                  </a:cubicBezTo>
                  <a:cubicBezTo>
                    <a:pt x="77" y="151"/>
                    <a:pt x="77" y="151"/>
                    <a:pt x="77" y="151"/>
                  </a:cubicBezTo>
                  <a:cubicBezTo>
                    <a:pt x="77" y="148"/>
                    <a:pt x="74" y="144"/>
                    <a:pt x="71" y="143"/>
                  </a:cubicBezTo>
                  <a:cubicBezTo>
                    <a:pt x="55" y="136"/>
                    <a:pt x="55" y="136"/>
                    <a:pt x="55" y="136"/>
                  </a:cubicBezTo>
                  <a:cubicBezTo>
                    <a:pt x="54" y="136"/>
                    <a:pt x="52" y="135"/>
                    <a:pt x="51" y="135"/>
                  </a:cubicBezTo>
                  <a:cubicBezTo>
                    <a:pt x="48" y="135"/>
                    <a:pt x="46" y="136"/>
                    <a:pt x="44" y="138"/>
                  </a:cubicBezTo>
                  <a:cubicBezTo>
                    <a:pt x="36" y="146"/>
                    <a:pt x="36" y="146"/>
                    <a:pt x="36" y="146"/>
                  </a:cubicBezTo>
                  <a:cubicBezTo>
                    <a:pt x="36" y="146"/>
                    <a:pt x="34" y="146"/>
                    <a:pt x="34" y="146"/>
                  </a:cubicBezTo>
                  <a:cubicBezTo>
                    <a:pt x="25" y="137"/>
                    <a:pt x="25" y="137"/>
                    <a:pt x="25" y="137"/>
                  </a:cubicBezTo>
                  <a:cubicBezTo>
                    <a:pt x="24" y="136"/>
                    <a:pt x="24" y="136"/>
                    <a:pt x="24" y="135"/>
                  </a:cubicBezTo>
                  <a:cubicBezTo>
                    <a:pt x="24" y="135"/>
                    <a:pt x="24" y="135"/>
                    <a:pt x="25" y="134"/>
                  </a:cubicBezTo>
                  <a:cubicBezTo>
                    <a:pt x="33" y="126"/>
                    <a:pt x="33" y="126"/>
                    <a:pt x="33" y="126"/>
                  </a:cubicBezTo>
                  <a:cubicBezTo>
                    <a:pt x="35" y="124"/>
                    <a:pt x="36" y="119"/>
                    <a:pt x="34" y="116"/>
                  </a:cubicBezTo>
                  <a:cubicBezTo>
                    <a:pt x="28" y="100"/>
                    <a:pt x="28" y="100"/>
                    <a:pt x="28" y="100"/>
                  </a:cubicBezTo>
                  <a:cubicBezTo>
                    <a:pt x="27" y="96"/>
                    <a:pt x="23" y="94"/>
                    <a:pt x="19" y="94"/>
                  </a:cubicBezTo>
                  <a:cubicBezTo>
                    <a:pt x="8" y="94"/>
                    <a:pt x="8" y="94"/>
                    <a:pt x="8" y="94"/>
                  </a:cubicBezTo>
                  <a:cubicBezTo>
                    <a:pt x="7" y="94"/>
                    <a:pt x="6" y="93"/>
                    <a:pt x="6" y="92"/>
                  </a:cubicBezTo>
                  <a:cubicBezTo>
                    <a:pt x="6" y="79"/>
                    <a:pt x="6" y="79"/>
                    <a:pt x="6" y="79"/>
                  </a:cubicBezTo>
                  <a:cubicBezTo>
                    <a:pt x="6" y="78"/>
                    <a:pt x="7" y="77"/>
                    <a:pt x="8" y="77"/>
                  </a:cubicBezTo>
                  <a:cubicBezTo>
                    <a:pt x="19" y="77"/>
                    <a:pt x="19" y="77"/>
                    <a:pt x="19" y="77"/>
                  </a:cubicBezTo>
                  <a:cubicBezTo>
                    <a:pt x="23" y="77"/>
                    <a:pt x="27" y="74"/>
                    <a:pt x="28" y="71"/>
                  </a:cubicBezTo>
                  <a:cubicBezTo>
                    <a:pt x="34" y="56"/>
                    <a:pt x="34" y="56"/>
                    <a:pt x="34" y="56"/>
                  </a:cubicBezTo>
                  <a:cubicBezTo>
                    <a:pt x="36" y="52"/>
                    <a:pt x="35" y="47"/>
                    <a:pt x="33" y="44"/>
                  </a:cubicBezTo>
                  <a:cubicBezTo>
                    <a:pt x="25" y="37"/>
                    <a:pt x="25" y="37"/>
                    <a:pt x="25" y="37"/>
                  </a:cubicBezTo>
                  <a:cubicBezTo>
                    <a:pt x="24" y="36"/>
                    <a:pt x="24" y="36"/>
                    <a:pt x="24" y="35"/>
                  </a:cubicBezTo>
                  <a:cubicBezTo>
                    <a:pt x="24" y="35"/>
                    <a:pt x="24" y="34"/>
                    <a:pt x="25" y="34"/>
                  </a:cubicBezTo>
                  <a:cubicBezTo>
                    <a:pt x="34" y="25"/>
                    <a:pt x="34" y="25"/>
                    <a:pt x="34" y="25"/>
                  </a:cubicBezTo>
                  <a:cubicBezTo>
                    <a:pt x="35" y="24"/>
                    <a:pt x="36" y="24"/>
                    <a:pt x="36" y="25"/>
                  </a:cubicBezTo>
                  <a:cubicBezTo>
                    <a:pt x="44" y="33"/>
                    <a:pt x="44" y="33"/>
                    <a:pt x="44" y="33"/>
                  </a:cubicBezTo>
                  <a:cubicBezTo>
                    <a:pt x="46" y="35"/>
                    <a:pt x="48" y="36"/>
                    <a:pt x="51" y="36"/>
                  </a:cubicBezTo>
                  <a:cubicBezTo>
                    <a:pt x="52" y="36"/>
                    <a:pt x="54" y="35"/>
                    <a:pt x="55" y="35"/>
                  </a:cubicBezTo>
                  <a:cubicBezTo>
                    <a:pt x="70" y="28"/>
                    <a:pt x="70" y="28"/>
                    <a:pt x="70" y="28"/>
                  </a:cubicBezTo>
                  <a:cubicBezTo>
                    <a:pt x="74" y="27"/>
                    <a:pt x="77" y="23"/>
                    <a:pt x="77" y="19"/>
                  </a:cubicBezTo>
                  <a:cubicBezTo>
                    <a:pt x="77" y="8"/>
                    <a:pt x="77" y="8"/>
                    <a:pt x="77" y="8"/>
                  </a:cubicBezTo>
                  <a:cubicBezTo>
                    <a:pt x="77" y="7"/>
                    <a:pt x="78" y="6"/>
                    <a:pt x="79" y="6"/>
                  </a:cubicBezTo>
                  <a:cubicBezTo>
                    <a:pt x="92" y="6"/>
                    <a:pt x="92" y="6"/>
                    <a:pt x="92" y="6"/>
                  </a:cubicBezTo>
                  <a:cubicBezTo>
                    <a:pt x="93" y="6"/>
                    <a:pt x="93" y="7"/>
                    <a:pt x="93" y="8"/>
                  </a:cubicBezTo>
                  <a:cubicBezTo>
                    <a:pt x="93" y="19"/>
                    <a:pt x="93" y="19"/>
                    <a:pt x="93" y="19"/>
                  </a:cubicBezTo>
                  <a:cubicBezTo>
                    <a:pt x="93" y="23"/>
                    <a:pt x="96" y="27"/>
                    <a:pt x="100" y="28"/>
                  </a:cubicBezTo>
                  <a:cubicBezTo>
                    <a:pt x="115" y="35"/>
                    <a:pt x="115" y="35"/>
                    <a:pt x="115" y="35"/>
                  </a:cubicBezTo>
                  <a:cubicBezTo>
                    <a:pt x="118" y="36"/>
                    <a:pt x="123" y="36"/>
                    <a:pt x="126" y="33"/>
                  </a:cubicBezTo>
                  <a:cubicBezTo>
                    <a:pt x="134" y="25"/>
                    <a:pt x="134" y="25"/>
                    <a:pt x="134" y="25"/>
                  </a:cubicBezTo>
                  <a:cubicBezTo>
                    <a:pt x="135" y="24"/>
                    <a:pt x="136" y="24"/>
                    <a:pt x="136" y="25"/>
                  </a:cubicBezTo>
                  <a:cubicBezTo>
                    <a:pt x="146" y="34"/>
                    <a:pt x="146" y="34"/>
                    <a:pt x="146" y="34"/>
                  </a:cubicBezTo>
                  <a:cubicBezTo>
                    <a:pt x="146" y="34"/>
                    <a:pt x="146" y="35"/>
                    <a:pt x="146" y="35"/>
                  </a:cubicBezTo>
                  <a:cubicBezTo>
                    <a:pt x="146" y="36"/>
                    <a:pt x="146" y="36"/>
                    <a:pt x="145" y="37"/>
                  </a:cubicBezTo>
                  <a:cubicBezTo>
                    <a:pt x="138" y="44"/>
                    <a:pt x="138" y="44"/>
                    <a:pt x="138" y="44"/>
                  </a:cubicBezTo>
                  <a:cubicBezTo>
                    <a:pt x="135" y="47"/>
                    <a:pt x="134" y="52"/>
                    <a:pt x="136" y="55"/>
                  </a:cubicBezTo>
                  <a:cubicBezTo>
                    <a:pt x="142" y="71"/>
                    <a:pt x="142" y="71"/>
                    <a:pt x="142" y="71"/>
                  </a:cubicBezTo>
                  <a:cubicBezTo>
                    <a:pt x="143" y="74"/>
                    <a:pt x="147" y="77"/>
                    <a:pt x="151" y="77"/>
                  </a:cubicBezTo>
                  <a:cubicBezTo>
                    <a:pt x="162" y="77"/>
                    <a:pt x="162" y="77"/>
                    <a:pt x="162" y="77"/>
                  </a:cubicBezTo>
                  <a:cubicBezTo>
                    <a:pt x="163" y="77"/>
                    <a:pt x="164" y="78"/>
                    <a:pt x="164" y="79"/>
                  </a:cubicBezTo>
                  <a:lnTo>
                    <a:pt x="164" y="92"/>
                  </a:lnTo>
                  <a:close/>
                  <a:moveTo>
                    <a:pt x="85" y="62"/>
                  </a:moveTo>
                  <a:cubicBezTo>
                    <a:pt x="72" y="62"/>
                    <a:pt x="62" y="72"/>
                    <a:pt x="62" y="85"/>
                  </a:cubicBezTo>
                  <a:cubicBezTo>
                    <a:pt x="62" y="98"/>
                    <a:pt x="72" y="109"/>
                    <a:pt x="85" y="109"/>
                  </a:cubicBezTo>
                  <a:cubicBezTo>
                    <a:pt x="98" y="109"/>
                    <a:pt x="109" y="98"/>
                    <a:pt x="109" y="85"/>
                  </a:cubicBezTo>
                  <a:cubicBezTo>
                    <a:pt x="109" y="72"/>
                    <a:pt x="98" y="62"/>
                    <a:pt x="85" y="62"/>
                  </a:cubicBezTo>
                  <a:close/>
                  <a:moveTo>
                    <a:pt x="85" y="103"/>
                  </a:moveTo>
                  <a:cubicBezTo>
                    <a:pt x="76" y="103"/>
                    <a:pt x="68" y="95"/>
                    <a:pt x="68" y="85"/>
                  </a:cubicBezTo>
                  <a:cubicBezTo>
                    <a:pt x="68" y="76"/>
                    <a:pt x="76" y="68"/>
                    <a:pt x="85" y="68"/>
                  </a:cubicBezTo>
                  <a:cubicBezTo>
                    <a:pt x="95" y="68"/>
                    <a:pt x="103" y="76"/>
                    <a:pt x="103" y="85"/>
                  </a:cubicBezTo>
                  <a:cubicBezTo>
                    <a:pt x="103" y="95"/>
                    <a:pt x="95" y="103"/>
                    <a:pt x="85" y="103"/>
                  </a:cubicBezTo>
                  <a:close/>
                </a:path>
              </a:pathLst>
            </a:custGeom>
            <a:grp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61" name="组合 60"/>
          <p:cNvGrpSpPr/>
          <p:nvPr/>
        </p:nvGrpSpPr>
        <p:grpSpPr>
          <a:xfrm>
            <a:off x="9107764" y="1998848"/>
            <a:ext cx="576580" cy="576580"/>
            <a:chOff x="8407459" y="1864114"/>
            <a:chExt cx="576580" cy="576580"/>
          </a:xfrm>
          <a:solidFill>
            <a:schemeClr val="bg1"/>
          </a:solidFill>
        </p:grpSpPr>
        <p:sp>
          <p:nvSpPr>
            <p:cNvPr id="62" name="圆角矩形 101"/>
            <p:cNvSpPr/>
            <p:nvPr/>
          </p:nvSpPr>
          <p:spPr>
            <a:xfrm>
              <a:off x="8407459" y="1864114"/>
              <a:ext cx="576580" cy="576580"/>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cs typeface="+mn-ea"/>
                <a:sym typeface="+mn-lt"/>
              </a:endParaRPr>
            </a:p>
          </p:txBody>
        </p:sp>
        <p:grpSp>
          <p:nvGrpSpPr>
            <p:cNvPr id="63" name="组合 62"/>
            <p:cNvGrpSpPr/>
            <p:nvPr/>
          </p:nvGrpSpPr>
          <p:grpSpPr>
            <a:xfrm>
              <a:off x="8570278" y="1973200"/>
              <a:ext cx="265204" cy="344007"/>
              <a:chOff x="8175428" y="2319832"/>
              <a:chExt cx="244310" cy="316905"/>
            </a:xfrm>
            <a:grpFill/>
          </p:grpSpPr>
          <p:sp>
            <p:nvSpPr>
              <p:cNvPr id="64" name="Freeform 321"/>
              <p:cNvSpPr/>
              <p:nvPr/>
            </p:nvSpPr>
            <p:spPr bwMode="auto">
              <a:xfrm>
                <a:off x="8366688" y="2577404"/>
                <a:ext cx="53050" cy="53050"/>
              </a:xfrm>
              <a:custGeom>
                <a:avLst/>
                <a:gdLst>
                  <a:gd name="T0" fmla="*/ 28 w 32"/>
                  <a:gd name="T1" fmla="*/ 32 h 32"/>
                  <a:gd name="T2" fmla="*/ 25 w 32"/>
                  <a:gd name="T3" fmla="*/ 31 h 32"/>
                  <a:gd name="T4" fmla="*/ 1 w 32"/>
                  <a:gd name="T5" fmla="*/ 7 h 32"/>
                  <a:gd name="T6" fmla="*/ 1 w 32"/>
                  <a:gd name="T7" fmla="*/ 1 h 32"/>
                  <a:gd name="T8" fmla="*/ 7 w 32"/>
                  <a:gd name="T9" fmla="*/ 1 h 32"/>
                  <a:gd name="T10" fmla="*/ 31 w 32"/>
                  <a:gd name="T11" fmla="*/ 25 h 32"/>
                  <a:gd name="T12" fmla="*/ 31 w 32"/>
                  <a:gd name="T13" fmla="*/ 31 h 32"/>
                  <a:gd name="T14" fmla="*/ 28 w 3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28" y="32"/>
                    </a:moveTo>
                    <a:cubicBezTo>
                      <a:pt x="27" y="32"/>
                      <a:pt x="26" y="32"/>
                      <a:pt x="25" y="31"/>
                    </a:cubicBezTo>
                    <a:cubicBezTo>
                      <a:pt x="1" y="7"/>
                      <a:pt x="1" y="7"/>
                      <a:pt x="1" y="7"/>
                    </a:cubicBezTo>
                    <a:cubicBezTo>
                      <a:pt x="0" y="5"/>
                      <a:pt x="0" y="3"/>
                      <a:pt x="1" y="1"/>
                    </a:cubicBezTo>
                    <a:cubicBezTo>
                      <a:pt x="3" y="0"/>
                      <a:pt x="5" y="0"/>
                      <a:pt x="7" y="1"/>
                    </a:cubicBezTo>
                    <a:cubicBezTo>
                      <a:pt x="31" y="25"/>
                      <a:pt x="31" y="25"/>
                      <a:pt x="31" y="25"/>
                    </a:cubicBezTo>
                    <a:cubicBezTo>
                      <a:pt x="32" y="27"/>
                      <a:pt x="32" y="29"/>
                      <a:pt x="31" y="31"/>
                    </a:cubicBezTo>
                    <a:cubicBezTo>
                      <a:pt x="30" y="32"/>
                      <a:pt x="29" y="32"/>
                      <a:pt x="28"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65" name="Freeform 322"/>
              <p:cNvSpPr>
                <a:spLocks noEditPoints="1"/>
              </p:cNvSpPr>
              <p:nvPr/>
            </p:nvSpPr>
            <p:spPr bwMode="auto">
              <a:xfrm>
                <a:off x="8294093" y="2504809"/>
                <a:ext cx="92140" cy="92838"/>
              </a:xfrm>
              <a:custGeom>
                <a:avLst/>
                <a:gdLst>
                  <a:gd name="T0" fmla="*/ 28 w 56"/>
                  <a:gd name="T1" fmla="*/ 56 h 56"/>
                  <a:gd name="T2" fmla="*/ 28 w 56"/>
                  <a:gd name="T3" fmla="*/ 56 h 56"/>
                  <a:gd name="T4" fmla="*/ 0 w 56"/>
                  <a:gd name="T5" fmla="*/ 28 h 56"/>
                  <a:gd name="T6" fmla="*/ 8 w 56"/>
                  <a:gd name="T7" fmla="*/ 8 h 56"/>
                  <a:gd name="T8" fmla="*/ 28 w 56"/>
                  <a:gd name="T9" fmla="*/ 0 h 56"/>
                  <a:gd name="T10" fmla="*/ 48 w 56"/>
                  <a:gd name="T11" fmla="*/ 8 h 56"/>
                  <a:gd name="T12" fmla="*/ 56 w 56"/>
                  <a:gd name="T13" fmla="*/ 28 h 56"/>
                  <a:gd name="T14" fmla="*/ 48 w 56"/>
                  <a:gd name="T15" fmla="*/ 48 h 56"/>
                  <a:gd name="T16" fmla="*/ 28 w 56"/>
                  <a:gd name="T17" fmla="*/ 56 h 56"/>
                  <a:gd name="T18" fmla="*/ 28 w 56"/>
                  <a:gd name="T19" fmla="*/ 8 h 56"/>
                  <a:gd name="T20" fmla="*/ 14 w 56"/>
                  <a:gd name="T21" fmla="*/ 14 h 56"/>
                  <a:gd name="T22" fmla="*/ 8 w 56"/>
                  <a:gd name="T23" fmla="*/ 28 h 56"/>
                  <a:gd name="T24" fmla="*/ 28 w 56"/>
                  <a:gd name="T25" fmla="*/ 48 h 56"/>
                  <a:gd name="T26" fmla="*/ 42 w 56"/>
                  <a:gd name="T27" fmla="*/ 42 h 56"/>
                  <a:gd name="T28" fmla="*/ 48 w 56"/>
                  <a:gd name="T29" fmla="*/ 28 h 56"/>
                  <a:gd name="T30" fmla="*/ 42 w 56"/>
                  <a:gd name="T31" fmla="*/ 14 h 56"/>
                  <a:gd name="T32" fmla="*/ 28 w 56"/>
                  <a:gd name="T33"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56">
                    <a:moveTo>
                      <a:pt x="28" y="56"/>
                    </a:moveTo>
                    <a:cubicBezTo>
                      <a:pt x="28" y="56"/>
                      <a:pt x="28" y="56"/>
                      <a:pt x="28" y="56"/>
                    </a:cubicBezTo>
                    <a:cubicBezTo>
                      <a:pt x="13" y="56"/>
                      <a:pt x="0" y="43"/>
                      <a:pt x="0" y="28"/>
                    </a:cubicBezTo>
                    <a:cubicBezTo>
                      <a:pt x="0" y="21"/>
                      <a:pt x="3" y="13"/>
                      <a:pt x="8" y="8"/>
                    </a:cubicBezTo>
                    <a:cubicBezTo>
                      <a:pt x="13" y="3"/>
                      <a:pt x="20" y="0"/>
                      <a:pt x="28" y="0"/>
                    </a:cubicBezTo>
                    <a:cubicBezTo>
                      <a:pt x="35" y="0"/>
                      <a:pt x="42" y="3"/>
                      <a:pt x="48" y="8"/>
                    </a:cubicBezTo>
                    <a:cubicBezTo>
                      <a:pt x="53" y="13"/>
                      <a:pt x="56" y="21"/>
                      <a:pt x="56" y="28"/>
                    </a:cubicBezTo>
                    <a:cubicBezTo>
                      <a:pt x="56" y="35"/>
                      <a:pt x="53" y="43"/>
                      <a:pt x="48" y="48"/>
                    </a:cubicBezTo>
                    <a:cubicBezTo>
                      <a:pt x="42" y="53"/>
                      <a:pt x="35" y="56"/>
                      <a:pt x="28" y="56"/>
                    </a:cubicBezTo>
                    <a:close/>
                    <a:moveTo>
                      <a:pt x="28" y="8"/>
                    </a:moveTo>
                    <a:cubicBezTo>
                      <a:pt x="23" y="8"/>
                      <a:pt x="18" y="10"/>
                      <a:pt x="14" y="14"/>
                    </a:cubicBezTo>
                    <a:cubicBezTo>
                      <a:pt x="10" y="18"/>
                      <a:pt x="8" y="23"/>
                      <a:pt x="8" y="28"/>
                    </a:cubicBezTo>
                    <a:cubicBezTo>
                      <a:pt x="8" y="39"/>
                      <a:pt x="17" y="48"/>
                      <a:pt x="28" y="48"/>
                    </a:cubicBezTo>
                    <a:cubicBezTo>
                      <a:pt x="33" y="48"/>
                      <a:pt x="38" y="46"/>
                      <a:pt x="42" y="42"/>
                    </a:cubicBezTo>
                    <a:cubicBezTo>
                      <a:pt x="46" y="38"/>
                      <a:pt x="48" y="33"/>
                      <a:pt x="48" y="28"/>
                    </a:cubicBezTo>
                    <a:cubicBezTo>
                      <a:pt x="48" y="23"/>
                      <a:pt x="46" y="18"/>
                      <a:pt x="42" y="14"/>
                    </a:cubicBezTo>
                    <a:cubicBezTo>
                      <a:pt x="38" y="10"/>
                      <a:pt x="33" y="8"/>
                      <a:pt x="2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66" name="Freeform 323"/>
              <p:cNvSpPr/>
              <p:nvPr/>
            </p:nvSpPr>
            <p:spPr bwMode="auto">
              <a:xfrm>
                <a:off x="8175428" y="2319832"/>
                <a:ext cx="237330" cy="316905"/>
              </a:xfrm>
              <a:custGeom>
                <a:avLst/>
                <a:gdLst>
                  <a:gd name="T0" fmla="*/ 80 w 144"/>
                  <a:gd name="T1" fmla="*/ 192 h 192"/>
                  <a:gd name="T2" fmla="*/ 4 w 144"/>
                  <a:gd name="T3" fmla="*/ 192 h 192"/>
                  <a:gd name="T4" fmla="*/ 0 w 144"/>
                  <a:gd name="T5" fmla="*/ 188 h 192"/>
                  <a:gd name="T6" fmla="*/ 0 w 144"/>
                  <a:gd name="T7" fmla="*/ 47 h 192"/>
                  <a:gd name="T8" fmla="*/ 1 w 144"/>
                  <a:gd name="T9" fmla="*/ 44 h 192"/>
                  <a:gd name="T10" fmla="*/ 43 w 144"/>
                  <a:gd name="T11" fmla="*/ 1 h 192"/>
                  <a:gd name="T12" fmla="*/ 45 w 144"/>
                  <a:gd name="T13" fmla="*/ 0 h 192"/>
                  <a:gd name="T14" fmla="*/ 140 w 144"/>
                  <a:gd name="T15" fmla="*/ 0 h 192"/>
                  <a:gd name="T16" fmla="*/ 144 w 144"/>
                  <a:gd name="T17" fmla="*/ 4 h 192"/>
                  <a:gd name="T18" fmla="*/ 144 w 144"/>
                  <a:gd name="T19" fmla="*/ 116 h 192"/>
                  <a:gd name="T20" fmla="*/ 140 w 144"/>
                  <a:gd name="T21" fmla="*/ 120 h 192"/>
                  <a:gd name="T22" fmla="*/ 136 w 144"/>
                  <a:gd name="T23" fmla="*/ 116 h 192"/>
                  <a:gd name="T24" fmla="*/ 136 w 144"/>
                  <a:gd name="T25" fmla="*/ 8 h 192"/>
                  <a:gd name="T26" fmla="*/ 47 w 144"/>
                  <a:gd name="T27" fmla="*/ 8 h 192"/>
                  <a:gd name="T28" fmla="*/ 8 w 144"/>
                  <a:gd name="T29" fmla="*/ 48 h 192"/>
                  <a:gd name="T30" fmla="*/ 8 w 144"/>
                  <a:gd name="T31" fmla="*/ 184 h 192"/>
                  <a:gd name="T32" fmla="*/ 80 w 144"/>
                  <a:gd name="T33" fmla="*/ 184 h 192"/>
                  <a:gd name="T34" fmla="*/ 84 w 144"/>
                  <a:gd name="T35" fmla="*/ 188 h 192"/>
                  <a:gd name="T36" fmla="*/ 80 w 144"/>
                  <a:gd name="T37"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92">
                    <a:moveTo>
                      <a:pt x="80" y="192"/>
                    </a:moveTo>
                    <a:cubicBezTo>
                      <a:pt x="4" y="192"/>
                      <a:pt x="4" y="192"/>
                      <a:pt x="4" y="192"/>
                    </a:cubicBezTo>
                    <a:cubicBezTo>
                      <a:pt x="2" y="192"/>
                      <a:pt x="0" y="190"/>
                      <a:pt x="0" y="188"/>
                    </a:cubicBezTo>
                    <a:cubicBezTo>
                      <a:pt x="0" y="47"/>
                      <a:pt x="0" y="47"/>
                      <a:pt x="0" y="47"/>
                    </a:cubicBezTo>
                    <a:cubicBezTo>
                      <a:pt x="0" y="45"/>
                      <a:pt x="0" y="44"/>
                      <a:pt x="1" y="44"/>
                    </a:cubicBezTo>
                    <a:cubicBezTo>
                      <a:pt x="43" y="1"/>
                      <a:pt x="43" y="1"/>
                      <a:pt x="43" y="1"/>
                    </a:cubicBezTo>
                    <a:cubicBezTo>
                      <a:pt x="43" y="0"/>
                      <a:pt x="44" y="0"/>
                      <a:pt x="45" y="0"/>
                    </a:cubicBezTo>
                    <a:cubicBezTo>
                      <a:pt x="140" y="0"/>
                      <a:pt x="140" y="0"/>
                      <a:pt x="140" y="0"/>
                    </a:cubicBezTo>
                    <a:cubicBezTo>
                      <a:pt x="142" y="0"/>
                      <a:pt x="144" y="2"/>
                      <a:pt x="144" y="4"/>
                    </a:cubicBezTo>
                    <a:cubicBezTo>
                      <a:pt x="144" y="116"/>
                      <a:pt x="144" y="116"/>
                      <a:pt x="144" y="116"/>
                    </a:cubicBezTo>
                    <a:cubicBezTo>
                      <a:pt x="144" y="118"/>
                      <a:pt x="142" y="120"/>
                      <a:pt x="140" y="120"/>
                    </a:cubicBezTo>
                    <a:cubicBezTo>
                      <a:pt x="138" y="120"/>
                      <a:pt x="136" y="118"/>
                      <a:pt x="136" y="116"/>
                    </a:cubicBezTo>
                    <a:cubicBezTo>
                      <a:pt x="136" y="8"/>
                      <a:pt x="136" y="8"/>
                      <a:pt x="136" y="8"/>
                    </a:cubicBezTo>
                    <a:cubicBezTo>
                      <a:pt x="47" y="8"/>
                      <a:pt x="47" y="8"/>
                      <a:pt x="47" y="8"/>
                    </a:cubicBezTo>
                    <a:cubicBezTo>
                      <a:pt x="8" y="48"/>
                      <a:pt x="8" y="48"/>
                      <a:pt x="8" y="48"/>
                    </a:cubicBezTo>
                    <a:cubicBezTo>
                      <a:pt x="8" y="184"/>
                      <a:pt x="8" y="184"/>
                      <a:pt x="8" y="184"/>
                    </a:cubicBezTo>
                    <a:cubicBezTo>
                      <a:pt x="80" y="184"/>
                      <a:pt x="80" y="184"/>
                      <a:pt x="80" y="184"/>
                    </a:cubicBezTo>
                    <a:cubicBezTo>
                      <a:pt x="82" y="184"/>
                      <a:pt x="84" y="186"/>
                      <a:pt x="84" y="188"/>
                    </a:cubicBezTo>
                    <a:cubicBezTo>
                      <a:pt x="84" y="190"/>
                      <a:pt x="82" y="192"/>
                      <a:pt x="80"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67" name="Freeform 324"/>
              <p:cNvSpPr/>
              <p:nvPr/>
            </p:nvSpPr>
            <p:spPr bwMode="auto">
              <a:xfrm>
                <a:off x="8181710" y="2319832"/>
                <a:ext cx="79575" cy="92838"/>
              </a:xfrm>
              <a:custGeom>
                <a:avLst/>
                <a:gdLst>
                  <a:gd name="T0" fmla="*/ 44 w 48"/>
                  <a:gd name="T1" fmla="*/ 56 h 56"/>
                  <a:gd name="T2" fmla="*/ 4 w 48"/>
                  <a:gd name="T3" fmla="*/ 56 h 56"/>
                  <a:gd name="T4" fmla="*/ 0 w 48"/>
                  <a:gd name="T5" fmla="*/ 52 h 56"/>
                  <a:gd name="T6" fmla="*/ 4 w 48"/>
                  <a:gd name="T7" fmla="*/ 48 h 56"/>
                  <a:gd name="T8" fmla="*/ 40 w 48"/>
                  <a:gd name="T9" fmla="*/ 48 h 56"/>
                  <a:gd name="T10" fmla="*/ 40 w 48"/>
                  <a:gd name="T11" fmla="*/ 4 h 56"/>
                  <a:gd name="T12" fmla="*/ 44 w 48"/>
                  <a:gd name="T13" fmla="*/ 0 h 56"/>
                  <a:gd name="T14" fmla="*/ 48 w 48"/>
                  <a:gd name="T15" fmla="*/ 4 h 56"/>
                  <a:gd name="T16" fmla="*/ 48 w 48"/>
                  <a:gd name="T17" fmla="*/ 52 h 56"/>
                  <a:gd name="T18" fmla="*/ 44 w 48"/>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56">
                    <a:moveTo>
                      <a:pt x="44" y="56"/>
                    </a:moveTo>
                    <a:cubicBezTo>
                      <a:pt x="4" y="56"/>
                      <a:pt x="4" y="56"/>
                      <a:pt x="4" y="56"/>
                    </a:cubicBezTo>
                    <a:cubicBezTo>
                      <a:pt x="2" y="56"/>
                      <a:pt x="0" y="54"/>
                      <a:pt x="0" y="52"/>
                    </a:cubicBezTo>
                    <a:cubicBezTo>
                      <a:pt x="0" y="50"/>
                      <a:pt x="2" y="48"/>
                      <a:pt x="4" y="48"/>
                    </a:cubicBezTo>
                    <a:cubicBezTo>
                      <a:pt x="40" y="48"/>
                      <a:pt x="40" y="48"/>
                      <a:pt x="40" y="48"/>
                    </a:cubicBezTo>
                    <a:cubicBezTo>
                      <a:pt x="40" y="4"/>
                      <a:pt x="40" y="4"/>
                      <a:pt x="40" y="4"/>
                    </a:cubicBezTo>
                    <a:cubicBezTo>
                      <a:pt x="40" y="2"/>
                      <a:pt x="42" y="0"/>
                      <a:pt x="44" y="0"/>
                    </a:cubicBezTo>
                    <a:cubicBezTo>
                      <a:pt x="46" y="0"/>
                      <a:pt x="48" y="2"/>
                      <a:pt x="48" y="4"/>
                    </a:cubicBezTo>
                    <a:cubicBezTo>
                      <a:pt x="48" y="52"/>
                      <a:pt x="48" y="52"/>
                      <a:pt x="48" y="52"/>
                    </a:cubicBezTo>
                    <a:cubicBezTo>
                      <a:pt x="48" y="54"/>
                      <a:pt x="46" y="56"/>
                      <a:pt x="4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sp>
        <p:nvSpPr>
          <p:cNvPr id="68" name="矩形: 圆角 67"/>
          <p:cNvSpPr/>
          <p:nvPr/>
        </p:nvSpPr>
        <p:spPr>
          <a:xfrm>
            <a:off x="191733" y="12714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69" name="矩形: 圆角 68"/>
          <p:cNvSpPr/>
          <p:nvPr/>
        </p:nvSpPr>
        <p:spPr>
          <a:xfrm>
            <a:off x="147489" y="590868"/>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
        <p:nvSpPr>
          <p:cNvPr id="72" name="平行四边形 71"/>
          <p:cNvSpPr/>
          <p:nvPr/>
        </p:nvSpPr>
        <p:spPr>
          <a:xfrm>
            <a:off x="11687676" y="6062236"/>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文本框 78"/>
          <p:cNvSpPr txBox="1"/>
          <p:nvPr/>
        </p:nvSpPr>
        <p:spPr>
          <a:xfrm>
            <a:off x="3702012" y="2796972"/>
            <a:ext cx="1415772" cy="830997"/>
          </a:xfrm>
          <a:prstGeom prst="rect">
            <a:avLst/>
          </a:prstGeom>
          <a:noFill/>
        </p:spPr>
        <p:txBody>
          <a:bodyPr wrap="none" rtlCol="0">
            <a:spAutoFit/>
          </a:bodyPr>
          <a:lstStyle/>
          <a:p>
            <a:r>
              <a:rPr lang="zh-CN" altLang="en-US" sz="4800" dirty="0">
                <a:solidFill>
                  <a:schemeClr val="bg1"/>
                </a:solidFill>
                <a:cs typeface="+mn-ea"/>
                <a:sym typeface="+mn-lt"/>
              </a:rPr>
              <a:t>目录</a:t>
            </a:r>
            <a:endParaRPr lang="zh-CN" altLang="en-US" sz="4800" dirty="0">
              <a:solidFill>
                <a:schemeClr val="bg1"/>
              </a:solidFill>
              <a:cs typeface="+mn-ea"/>
              <a:sym typeface="+mn-lt"/>
            </a:endParaRPr>
          </a:p>
        </p:txBody>
      </p:sp>
      <p:sp>
        <p:nvSpPr>
          <p:cNvPr id="80" name="矩形 79"/>
          <p:cNvSpPr/>
          <p:nvPr/>
        </p:nvSpPr>
        <p:spPr>
          <a:xfrm>
            <a:off x="3456764" y="3514549"/>
            <a:ext cx="1885373" cy="400110"/>
          </a:xfrm>
          <a:prstGeom prst="rect">
            <a:avLst/>
          </a:prstGeom>
        </p:spPr>
        <p:txBody>
          <a:bodyPr wrap="square">
            <a:spAutoFit/>
          </a:bodyPr>
          <a:lstStyle/>
          <a:p>
            <a:pPr algn="dist"/>
            <a:r>
              <a:rPr lang="en-US" altLang="zh-CN" sz="2000" dirty="0">
                <a:solidFill>
                  <a:schemeClr val="bg1"/>
                </a:solidFill>
                <a:cs typeface="+mn-ea"/>
                <a:sym typeface="+mn-lt"/>
              </a:rPr>
              <a:t>CONTENTS</a:t>
            </a:r>
            <a:endParaRPr lang="zh-CN" altLang="en-US" sz="20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20000"/>
                                  </p:iterate>
                                  <p:childTnLst>
                                    <p:set>
                                      <p:cBhvr>
                                        <p:cTn id="6" dur="1" fill="hold">
                                          <p:stCondLst>
                                            <p:cond delay="0"/>
                                          </p:stCondLst>
                                        </p:cTn>
                                        <p:tgtEl>
                                          <p:spTgt spid="79">
                                            <p:txEl>
                                              <p:pRg st="0" end="0"/>
                                            </p:txEl>
                                          </p:spTgt>
                                        </p:tgtEl>
                                        <p:attrNameLst>
                                          <p:attrName>style.visibility</p:attrName>
                                        </p:attrNameLst>
                                      </p:cBhvr>
                                      <p:to>
                                        <p:strVal val="visible"/>
                                      </p:to>
                                    </p:set>
                                    <p:anim calcmode="lin" valueType="num">
                                      <p:cBhvr>
                                        <p:cTn id="7" dur="5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9">
                                            <p:txEl>
                                              <p:pRg st="0" end="0"/>
                                            </p:txEl>
                                          </p:spTgt>
                                        </p:tgtEl>
                                      </p:cBhvr>
                                    </p:animEffect>
                                  </p:childTnLst>
                                </p:cTn>
                              </p:par>
                            </p:childTnLst>
                          </p:cTn>
                        </p:par>
                        <p:par>
                          <p:cTn id="10" fill="hold">
                            <p:stCondLst>
                              <p:cond delay="600"/>
                            </p:stCondLst>
                            <p:childTnLst>
                              <p:par>
                                <p:cTn id="11" presetID="17" presetClass="entr" presetSubtype="10" fill="hold" grpId="0" nodeType="afterEffect">
                                  <p:stCondLst>
                                    <p:cond delay="0"/>
                                  </p:stCondLst>
                                  <p:iterate type="lt">
                                    <p:tmPct val="10000"/>
                                  </p:iterate>
                                  <p:childTnLst>
                                    <p:set>
                                      <p:cBhvr>
                                        <p:cTn id="12" dur="1" fill="hold">
                                          <p:stCondLst>
                                            <p:cond delay="0"/>
                                          </p:stCondLst>
                                        </p:cTn>
                                        <p:tgtEl>
                                          <p:spTgt spid="80"/>
                                        </p:tgtEl>
                                        <p:attrNameLst>
                                          <p:attrName>style.visibility</p:attrName>
                                        </p:attrNameLst>
                                      </p:cBhvr>
                                      <p:to>
                                        <p:strVal val="visible"/>
                                      </p:to>
                                    </p:set>
                                    <p:anim calcmode="lin" valueType="num">
                                      <p:cBhvr>
                                        <p:cTn id="13" dur="500" fill="hold"/>
                                        <p:tgtEl>
                                          <p:spTgt spid="80"/>
                                        </p:tgtEl>
                                        <p:attrNameLst>
                                          <p:attrName>ppt_w</p:attrName>
                                        </p:attrNameLst>
                                      </p:cBhvr>
                                      <p:tavLst>
                                        <p:tav tm="0">
                                          <p:val>
                                            <p:fltVal val="0"/>
                                          </p:val>
                                        </p:tav>
                                        <p:tav tm="100000">
                                          <p:val>
                                            <p:strVal val="#ppt_w"/>
                                          </p:val>
                                        </p:tav>
                                      </p:tavLst>
                                    </p:anim>
                                    <p:anim calcmode="lin" valueType="num">
                                      <p:cBhvr>
                                        <p:cTn id="14" dur="500" fill="hold"/>
                                        <p:tgtEl>
                                          <p:spTgt spid="80"/>
                                        </p:tgtEl>
                                        <p:attrNameLst>
                                          <p:attrName>ppt_h</p:attrName>
                                        </p:attrNameLst>
                                      </p:cBhvr>
                                      <p:tavLst>
                                        <p:tav tm="0">
                                          <p:val>
                                            <p:strVal val="#ppt_h"/>
                                          </p:val>
                                        </p:tav>
                                        <p:tav tm="100000">
                                          <p:val>
                                            <p:strVal val="#ppt_h"/>
                                          </p:val>
                                        </p:tav>
                                      </p:tavLst>
                                    </p:anim>
                                  </p:childTnLst>
                                </p:cTn>
                              </p:par>
                            </p:childTnLst>
                          </p:cTn>
                        </p:par>
                        <p:par>
                          <p:cTn id="15" fill="hold">
                            <p:stCondLst>
                              <p:cond delay="1450"/>
                            </p:stCondLst>
                            <p:childTnLst>
                              <p:par>
                                <p:cTn id="16" presetID="49" presetClass="entr" presetSubtype="0" decel="10000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1000" fill="hold"/>
                                        <p:tgtEl>
                                          <p:spTgt spid="46"/>
                                        </p:tgtEl>
                                        <p:attrNameLst>
                                          <p:attrName>ppt_w</p:attrName>
                                        </p:attrNameLst>
                                      </p:cBhvr>
                                      <p:tavLst>
                                        <p:tav tm="0">
                                          <p:val>
                                            <p:fltVal val="0"/>
                                          </p:val>
                                        </p:tav>
                                        <p:tav tm="100000">
                                          <p:val>
                                            <p:strVal val="#ppt_w"/>
                                          </p:val>
                                        </p:tav>
                                      </p:tavLst>
                                    </p:anim>
                                    <p:anim calcmode="lin" valueType="num">
                                      <p:cBhvr>
                                        <p:cTn id="19" dur="1000" fill="hold"/>
                                        <p:tgtEl>
                                          <p:spTgt spid="46"/>
                                        </p:tgtEl>
                                        <p:attrNameLst>
                                          <p:attrName>ppt_h</p:attrName>
                                        </p:attrNameLst>
                                      </p:cBhvr>
                                      <p:tavLst>
                                        <p:tav tm="0">
                                          <p:val>
                                            <p:fltVal val="0"/>
                                          </p:val>
                                        </p:tav>
                                        <p:tav tm="100000">
                                          <p:val>
                                            <p:strVal val="#ppt_h"/>
                                          </p:val>
                                        </p:tav>
                                      </p:tavLst>
                                    </p:anim>
                                    <p:anim calcmode="lin" valueType="num">
                                      <p:cBhvr>
                                        <p:cTn id="20" dur="1000" fill="hold"/>
                                        <p:tgtEl>
                                          <p:spTgt spid="46"/>
                                        </p:tgtEl>
                                        <p:attrNameLst>
                                          <p:attrName>style.rotation</p:attrName>
                                        </p:attrNameLst>
                                      </p:cBhvr>
                                      <p:tavLst>
                                        <p:tav tm="0">
                                          <p:val>
                                            <p:fltVal val="360"/>
                                          </p:val>
                                        </p:tav>
                                        <p:tav tm="100000">
                                          <p:val>
                                            <p:fltVal val="0"/>
                                          </p:val>
                                        </p:tav>
                                      </p:tavLst>
                                    </p:anim>
                                    <p:animEffect transition="in" filter="fade">
                                      <p:cBhvr>
                                        <p:cTn id="21" dur="1000"/>
                                        <p:tgtEl>
                                          <p:spTgt spid="46"/>
                                        </p:tgtEl>
                                      </p:cBhvr>
                                    </p:animEffect>
                                  </p:childTnLst>
                                </p:cTn>
                              </p:par>
                            </p:childTnLst>
                          </p:cTn>
                        </p:par>
                        <p:par>
                          <p:cTn id="22" fill="hold">
                            <p:stCondLst>
                              <p:cond delay="245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childTnLst>
                                </p:cTn>
                              </p:par>
                              <p:par>
                                <p:cTn id="26" presetID="35" presetClass="path" presetSubtype="0" accel="10000" decel="90000" fill="hold" nodeType="withEffect">
                                  <p:stCondLst>
                                    <p:cond delay="0"/>
                                  </p:stCondLst>
                                  <p:childTnLst>
                                    <p:animMotion origin="layout" path="M -6.25E-7 -3.7037E-7 L 0.05182 -3.7037E-7 " pathEditMode="relative" rAng="0" ptsTypes="AA">
                                      <p:cBhvr>
                                        <p:cTn id="27" dur="1000" spd="-100000" fill="hold"/>
                                        <p:tgtEl>
                                          <p:spTgt spid="11"/>
                                        </p:tgtEl>
                                        <p:attrNameLst>
                                          <p:attrName>ppt_x</p:attrName>
                                          <p:attrName>ppt_y</p:attrName>
                                        </p:attrNameLst>
                                      </p:cBhvr>
                                      <p:rCtr x="2591" y="0"/>
                                    </p:animMotion>
                                  </p:childTnLst>
                                </p:cTn>
                              </p:par>
                            </p:childTnLst>
                          </p:cTn>
                        </p:par>
                        <p:par>
                          <p:cTn id="28" fill="hold">
                            <p:stCondLst>
                              <p:cond delay="3450"/>
                            </p:stCondLst>
                            <p:childTnLst>
                              <p:par>
                                <p:cTn id="29" presetID="49" presetClass="entr" presetSubtype="0" decel="10000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p:cTn id="31" dur="1000" fill="hold"/>
                                        <p:tgtEl>
                                          <p:spTgt spid="61"/>
                                        </p:tgtEl>
                                        <p:attrNameLst>
                                          <p:attrName>ppt_w</p:attrName>
                                        </p:attrNameLst>
                                      </p:cBhvr>
                                      <p:tavLst>
                                        <p:tav tm="0">
                                          <p:val>
                                            <p:fltVal val="0"/>
                                          </p:val>
                                        </p:tav>
                                        <p:tav tm="100000">
                                          <p:val>
                                            <p:strVal val="#ppt_w"/>
                                          </p:val>
                                        </p:tav>
                                      </p:tavLst>
                                    </p:anim>
                                    <p:anim calcmode="lin" valueType="num">
                                      <p:cBhvr>
                                        <p:cTn id="32" dur="1000" fill="hold"/>
                                        <p:tgtEl>
                                          <p:spTgt spid="61"/>
                                        </p:tgtEl>
                                        <p:attrNameLst>
                                          <p:attrName>ppt_h</p:attrName>
                                        </p:attrNameLst>
                                      </p:cBhvr>
                                      <p:tavLst>
                                        <p:tav tm="0">
                                          <p:val>
                                            <p:fltVal val="0"/>
                                          </p:val>
                                        </p:tav>
                                        <p:tav tm="100000">
                                          <p:val>
                                            <p:strVal val="#ppt_h"/>
                                          </p:val>
                                        </p:tav>
                                      </p:tavLst>
                                    </p:anim>
                                    <p:anim calcmode="lin" valueType="num">
                                      <p:cBhvr>
                                        <p:cTn id="33" dur="1000" fill="hold"/>
                                        <p:tgtEl>
                                          <p:spTgt spid="61"/>
                                        </p:tgtEl>
                                        <p:attrNameLst>
                                          <p:attrName>style.rotation</p:attrName>
                                        </p:attrNameLst>
                                      </p:cBhvr>
                                      <p:tavLst>
                                        <p:tav tm="0">
                                          <p:val>
                                            <p:fltVal val="360"/>
                                          </p:val>
                                        </p:tav>
                                        <p:tav tm="100000">
                                          <p:val>
                                            <p:fltVal val="0"/>
                                          </p:val>
                                        </p:tav>
                                      </p:tavLst>
                                    </p:anim>
                                    <p:animEffect transition="in" filter="fade">
                                      <p:cBhvr>
                                        <p:cTn id="34" dur="1000"/>
                                        <p:tgtEl>
                                          <p:spTgt spid="61"/>
                                        </p:tgtEl>
                                      </p:cBhvr>
                                    </p:animEffect>
                                  </p:childTnLst>
                                </p:cTn>
                              </p:par>
                            </p:childTnLst>
                          </p:cTn>
                        </p:par>
                        <p:par>
                          <p:cTn id="35" fill="hold">
                            <p:stCondLst>
                              <p:cond delay="4450"/>
                            </p:stCondLst>
                            <p:childTnLst>
                              <p:par>
                                <p:cTn id="36" presetID="10" presetClass="entr" presetSubtype="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childTnLst>
                                </p:cTn>
                              </p:par>
                              <p:par>
                                <p:cTn id="39" presetID="35" presetClass="path" presetSubtype="0" accel="10000" decel="90000" fill="hold" nodeType="withEffect">
                                  <p:stCondLst>
                                    <p:cond delay="0"/>
                                  </p:stCondLst>
                                  <p:childTnLst>
                                    <p:animMotion origin="layout" path="M -1.25E-6 -3.7037E-7 L 0.05182 -3.7037E-7 " pathEditMode="relative" rAng="0" ptsTypes="AA">
                                      <p:cBhvr>
                                        <p:cTn id="40" dur="1000" spd="-100000" fill="hold"/>
                                        <p:tgtEl>
                                          <p:spTgt spid="14"/>
                                        </p:tgtEl>
                                        <p:attrNameLst>
                                          <p:attrName>ppt_x</p:attrName>
                                          <p:attrName>ppt_y</p:attrName>
                                        </p:attrNameLst>
                                      </p:cBhvr>
                                      <p:rCtr x="2591" y="0"/>
                                    </p:animMotion>
                                  </p:childTnLst>
                                </p:cTn>
                              </p:par>
                            </p:childTnLst>
                          </p:cTn>
                        </p:par>
                        <p:par>
                          <p:cTn id="41" fill="hold">
                            <p:stCondLst>
                              <p:cond delay="5450"/>
                            </p:stCondLst>
                            <p:childTnLst>
                              <p:par>
                                <p:cTn id="42" presetID="49" presetClass="entr" presetSubtype="0" decel="100000"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1000" fill="hold"/>
                                        <p:tgtEl>
                                          <p:spTgt spid="58"/>
                                        </p:tgtEl>
                                        <p:attrNameLst>
                                          <p:attrName>ppt_w</p:attrName>
                                        </p:attrNameLst>
                                      </p:cBhvr>
                                      <p:tavLst>
                                        <p:tav tm="0">
                                          <p:val>
                                            <p:fltVal val="0"/>
                                          </p:val>
                                        </p:tav>
                                        <p:tav tm="100000">
                                          <p:val>
                                            <p:strVal val="#ppt_w"/>
                                          </p:val>
                                        </p:tav>
                                      </p:tavLst>
                                    </p:anim>
                                    <p:anim calcmode="lin" valueType="num">
                                      <p:cBhvr>
                                        <p:cTn id="45" dur="1000" fill="hold"/>
                                        <p:tgtEl>
                                          <p:spTgt spid="58"/>
                                        </p:tgtEl>
                                        <p:attrNameLst>
                                          <p:attrName>ppt_h</p:attrName>
                                        </p:attrNameLst>
                                      </p:cBhvr>
                                      <p:tavLst>
                                        <p:tav tm="0">
                                          <p:val>
                                            <p:fltVal val="0"/>
                                          </p:val>
                                        </p:tav>
                                        <p:tav tm="100000">
                                          <p:val>
                                            <p:strVal val="#ppt_h"/>
                                          </p:val>
                                        </p:tav>
                                      </p:tavLst>
                                    </p:anim>
                                    <p:anim calcmode="lin" valueType="num">
                                      <p:cBhvr>
                                        <p:cTn id="46" dur="1000" fill="hold"/>
                                        <p:tgtEl>
                                          <p:spTgt spid="58"/>
                                        </p:tgtEl>
                                        <p:attrNameLst>
                                          <p:attrName>style.rotation</p:attrName>
                                        </p:attrNameLst>
                                      </p:cBhvr>
                                      <p:tavLst>
                                        <p:tav tm="0">
                                          <p:val>
                                            <p:fltVal val="360"/>
                                          </p:val>
                                        </p:tav>
                                        <p:tav tm="100000">
                                          <p:val>
                                            <p:fltVal val="0"/>
                                          </p:val>
                                        </p:tav>
                                      </p:tavLst>
                                    </p:anim>
                                    <p:animEffect transition="in" filter="fade">
                                      <p:cBhvr>
                                        <p:cTn id="47" dur="1000"/>
                                        <p:tgtEl>
                                          <p:spTgt spid="58"/>
                                        </p:tgtEl>
                                      </p:cBhvr>
                                    </p:animEffect>
                                  </p:childTnLst>
                                </p:cTn>
                              </p:par>
                            </p:childTnLst>
                          </p:cTn>
                        </p:par>
                        <p:par>
                          <p:cTn id="48" fill="hold">
                            <p:stCondLst>
                              <p:cond delay="6450"/>
                            </p:stCondLst>
                            <p:childTnLst>
                              <p:par>
                                <p:cTn id="49" presetID="10"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childTnLst>
                                </p:cTn>
                              </p:par>
                              <p:par>
                                <p:cTn id="52" presetID="35" presetClass="path" presetSubtype="0" accel="10000" decel="90000" fill="hold" nodeType="withEffect">
                                  <p:stCondLst>
                                    <p:cond delay="0"/>
                                  </p:stCondLst>
                                  <p:childTnLst>
                                    <p:animMotion origin="layout" path="M -6.25E-7 -2.22222E-6 L 0.05182 -2.22222E-6 " pathEditMode="relative" rAng="0" ptsTypes="AA">
                                      <p:cBhvr>
                                        <p:cTn id="53" dur="1000" spd="-100000" fill="hold"/>
                                        <p:tgtEl>
                                          <p:spTgt spid="17"/>
                                        </p:tgtEl>
                                        <p:attrNameLst>
                                          <p:attrName>ppt_x</p:attrName>
                                          <p:attrName>ppt_y</p:attrName>
                                        </p:attrNameLst>
                                      </p:cBhvr>
                                      <p:rCtr x="2591" y="0"/>
                                    </p:animMotion>
                                  </p:childTnLst>
                                </p:cTn>
                              </p:par>
                            </p:childTnLst>
                          </p:cTn>
                        </p:par>
                        <p:par>
                          <p:cTn id="54" fill="hold">
                            <p:stCondLst>
                              <p:cond delay="7450"/>
                            </p:stCondLst>
                            <p:childTnLst>
                              <p:par>
                                <p:cTn id="55" presetID="49" presetClass="entr" presetSubtype="0" decel="10000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1000" fill="hold"/>
                                        <p:tgtEl>
                                          <p:spTgt spid="32"/>
                                        </p:tgtEl>
                                        <p:attrNameLst>
                                          <p:attrName>ppt_w</p:attrName>
                                        </p:attrNameLst>
                                      </p:cBhvr>
                                      <p:tavLst>
                                        <p:tav tm="0">
                                          <p:val>
                                            <p:fltVal val="0"/>
                                          </p:val>
                                        </p:tav>
                                        <p:tav tm="100000">
                                          <p:val>
                                            <p:strVal val="#ppt_w"/>
                                          </p:val>
                                        </p:tav>
                                      </p:tavLst>
                                    </p:anim>
                                    <p:anim calcmode="lin" valueType="num">
                                      <p:cBhvr>
                                        <p:cTn id="58" dur="1000" fill="hold"/>
                                        <p:tgtEl>
                                          <p:spTgt spid="32"/>
                                        </p:tgtEl>
                                        <p:attrNameLst>
                                          <p:attrName>ppt_h</p:attrName>
                                        </p:attrNameLst>
                                      </p:cBhvr>
                                      <p:tavLst>
                                        <p:tav tm="0">
                                          <p:val>
                                            <p:fltVal val="0"/>
                                          </p:val>
                                        </p:tav>
                                        <p:tav tm="100000">
                                          <p:val>
                                            <p:strVal val="#ppt_h"/>
                                          </p:val>
                                        </p:tav>
                                      </p:tavLst>
                                    </p:anim>
                                    <p:anim calcmode="lin" valueType="num">
                                      <p:cBhvr>
                                        <p:cTn id="59" dur="1000" fill="hold"/>
                                        <p:tgtEl>
                                          <p:spTgt spid="32"/>
                                        </p:tgtEl>
                                        <p:attrNameLst>
                                          <p:attrName>style.rotation</p:attrName>
                                        </p:attrNameLst>
                                      </p:cBhvr>
                                      <p:tavLst>
                                        <p:tav tm="0">
                                          <p:val>
                                            <p:fltVal val="360"/>
                                          </p:val>
                                        </p:tav>
                                        <p:tav tm="100000">
                                          <p:val>
                                            <p:fltVal val="0"/>
                                          </p:val>
                                        </p:tav>
                                      </p:tavLst>
                                    </p:anim>
                                    <p:animEffect transition="in" filter="fade">
                                      <p:cBhvr>
                                        <p:cTn id="60" dur="1000"/>
                                        <p:tgtEl>
                                          <p:spTgt spid="32"/>
                                        </p:tgtEl>
                                      </p:cBhvr>
                                    </p:animEffect>
                                  </p:childTnLst>
                                </p:cTn>
                              </p:par>
                            </p:childTnLst>
                          </p:cTn>
                        </p:par>
                        <p:par>
                          <p:cTn id="61" fill="hold">
                            <p:stCondLst>
                              <p:cond delay="8450"/>
                            </p:stCondLst>
                            <p:childTnLst>
                              <p:par>
                                <p:cTn id="62" presetID="10" presetClass="entr" presetSubtype="0"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childTnLst>
                                </p:cTn>
                              </p:par>
                              <p:par>
                                <p:cTn id="65" presetID="35" presetClass="path" presetSubtype="0" accel="10000" decel="90000" fill="hold" nodeType="withEffect">
                                  <p:stCondLst>
                                    <p:cond delay="0"/>
                                  </p:stCondLst>
                                  <p:childTnLst>
                                    <p:animMotion origin="layout" path="M 3.75E-6 -2.22222E-6 L 0.05182 -2.22222E-6 " pathEditMode="relative" rAng="0" ptsTypes="AA">
                                      <p:cBhvr>
                                        <p:cTn id="66" dur="1000" spd="-100000" fill="hold"/>
                                        <p:tgtEl>
                                          <p:spTgt spid="20"/>
                                        </p:tgtEl>
                                        <p:attrNameLst>
                                          <p:attrName>ppt_x</p:attrName>
                                          <p:attrName>ppt_y</p:attrName>
                                        </p:attrNameLst>
                                      </p:cBhvr>
                                      <p:rCtr x="2591" y="0"/>
                                    </p:animMotion>
                                  </p:childTnLst>
                                </p:cTn>
                              </p:par>
                            </p:childTnLst>
                          </p:cTn>
                        </p:par>
                        <p:par>
                          <p:cTn id="67" fill="hold">
                            <p:stCondLst>
                              <p:cond delay="9450"/>
                            </p:stCondLst>
                            <p:childTnLst>
                              <p:par>
                                <p:cTn id="68" presetID="49" presetClass="entr" presetSubtype="0" decel="10000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1000" fill="hold"/>
                                        <p:tgtEl>
                                          <p:spTgt spid="35"/>
                                        </p:tgtEl>
                                        <p:attrNameLst>
                                          <p:attrName>ppt_w</p:attrName>
                                        </p:attrNameLst>
                                      </p:cBhvr>
                                      <p:tavLst>
                                        <p:tav tm="0">
                                          <p:val>
                                            <p:fltVal val="0"/>
                                          </p:val>
                                        </p:tav>
                                        <p:tav tm="100000">
                                          <p:val>
                                            <p:strVal val="#ppt_w"/>
                                          </p:val>
                                        </p:tav>
                                      </p:tavLst>
                                    </p:anim>
                                    <p:anim calcmode="lin" valueType="num">
                                      <p:cBhvr>
                                        <p:cTn id="71" dur="1000" fill="hold"/>
                                        <p:tgtEl>
                                          <p:spTgt spid="35"/>
                                        </p:tgtEl>
                                        <p:attrNameLst>
                                          <p:attrName>ppt_h</p:attrName>
                                        </p:attrNameLst>
                                      </p:cBhvr>
                                      <p:tavLst>
                                        <p:tav tm="0">
                                          <p:val>
                                            <p:fltVal val="0"/>
                                          </p:val>
                                        </p:tav>
                                        <p:tav tm="100000">
                                          <p:val>
                                            <p:strVal val="#ppt_h"/>
                                          </p:val>
                                        </p:tav>
                                      </p:tavLst>
                                    </p:anim>
                                    <p:anim calcmode="lin" valueType="num">
                                      <p:cBhvr>
                                        <p:cTn id="72" dur="1000" fill="hold"/>
                                        <p:tgtEl>
                                          <p:spTgt spid="35"/>
                                        </p:tgtEl>
                                        <p:attrNameLst>
                                          <p:attrName>style.rotation</p:attrName>
                                        </p:attrNameLst>
                                      </p:cBhvr>
                                      <p:tavLst>
                                        <p:tav tm="0">
                                          <p:val>
                                            <p:fltVal val="360"/>
                                          </p:val>
                                        </p:tav>
                                        <p:tav tm="100000">
                                          <p:val>
                                            <p:fltVal val="0"/>
                                          </p:val>
                                        </p:tav>
                                      </p:tavLst>
                                    </p:anim>
                                    <p:animEffect transition="in" filter="fade">
                                      <p:cBhvr>
                                        <p:cTn id="73" dur="1000"/>
                                        <p:tgtEl>
                                          <p:spTgt spid="35"/>
                                        </p:tgtEl>
                                      </p:cBhvr>
                                    </p:animEffect>
                                  </p:childTnLst>
                                </p:cTn>
                              </p:par>
                            </p:childTnLst>
                          </p:cTn>
                        </p:par>
                        <p:par>
                          <p:cTn id="74" fill="hold">
                            <p:stCondLst>
                              <p:cond delay="10450"/>
                            </p:stCondLst>
                            <p:childTnLst>
                              <p:par>
                                <p:cTn id="75" presetID="10" presetClass="entr" presetSubtype="0"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1000"/>
                                        <p:tgtEl>
                                          <p:spTgt spid="23"/>
                                        </p:tgtEl>
                                      </p:cBhvr>
                                    </p:animEffect>
                                  </p:childTnLst>
                                </p:cTn>
                              </p:par>
                              <p:par>
                                <p:cTn id="78" presetID="35" presetClass="path" presetSubtype="0" accel="10000" decel="90000" fill="hold" nodeType="withEffect">
                                  <p:stCondLst>
                                    <p:cond delay="0"/>
                                  </p:stCondLst>
                                  <p:childTnLst>
                                    <p:animMotion origin="layout" path="M -6.25E-7 4.44444E-6 L 0.05182 4.44444E-6 " pathEditMode="relative" rAng="0" ptsTypes="AA">
                                      <p:cBhvr>
                                        <p:cTn id="79" dur="1000" spd="-100000" fill="hold"/>
                                        <p:tgtEl>
                                          <p:spTgt spid="23"/>
                                        </p:tgtEl>
                                        <p:attrNameLst>
                                          <p:attrName>ppt_x</p:attrName>
                                          <p:attrName>ppt_y</p:attrName>
                                        </p:attrNameLst>
                                      </p:cBhvr>
                                      <p:rCtr x="2591" y="0"/>
                                    </p:animMotion>
                                  </p:childTnLst>
                                </p:cTn>
                              </p:par>
                            </p:childTnLst>
                          </p:cTn>
                        </p:par>
                        <p:par>
                          <p:cTn id="80" fill="hold">
                            <p:stCondLst>
                              <p:cond delay="11450"/>
                            </p:stCondLst>
                            <p:childTnLst>
                              <p:par>
                                <p:cTn id="81" presetID="49" presetClass="entr" presetSubtype="0" decel="100000"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1000" fill="hold"/>
                                        <p:tgtEl>
                                          <p:spTgt spid="29"/>
                                        </p:tgtEl>
                                        <p:attrNameLst>
                                          <p:attrName>ppt_w</p:attrName>
                                        </p:attrNameLst>
                                      </p:cBhvr>
                                      <p:tavLst>
                                        <p:tav tm="0">
                                          <p:val>
                                            <p:fltVal val="0"/>
                                          </p:val>
                                        </p:tav>
                                        <p:tav tm="100000">
                                          <p:val>
                                            <p:strVal val="#ppt_w"/>
                                          </p:val>
                                        </p:tav>
                                      </p:tavLst>
                                    </p:anim>
                                    <p:anim calcmode="lin" valueType="num">
                                      <p:cBhvr>
                                        <p:cTn id="84" dur="1000" fill="hold"/>
                                        <p:tgtEl>
                                          <p:spTgt spid="29"/>
                                        </p:tgtEl>
                                        <p:attrNameLst>
                                          <p:attrName>ppt_h</p:attrName>
                                        </p:attrNameLst>
                                      </p:cBhvr>
                                      <p:tavLst>
                                        <p:tav tm="0">
                                          <p:val>
                                            <p:fltVal val="0"/>
                                          </p:val>
                                        </p:tav>
                                        <p:tav tm="100000">
                                          <p:val>
                                            <p:strVal val="#ppt_h"/>
                                          </p:val>
                                        </p:tav>
                                      </p:tavLst>
                                    </p:anim>
                                    <p:anim calcmode="lin" valueType="num">
                                      <p:cBhvr>
                                        <p:cTn id="85" dur="1000" fill="hold"/>
                                        <p:tgtEl>
                                          <p:spTgt spid="29"/>
                                        </p:tgtEl>
                                        <p:attrNameLst>
                                          <p:attrName>style.rotation</p:attrName>
                                        </p:attrNameLst>
                                      </p:cBhvr>
                                      <p:tavLst>
                                        <p:tav tm="0">
                                          <p:val>
                                            <p:fltVal val="360"/>
                                          </p:val>
                                        </p:tav>
                                        <p:tav tm="100000">
                                          <p:val>
                                            <p:fltVal val="0"/>
                                          </p:val>
                                        </p:tav>
                                      </p:tavLst>
                                    </p:anim>
                                    <p:animEffect transition="in" filter="fade">
                                      <p:cBhvr>
                                        <p:cTn id="86" dur="1000"/>
                                        <p:tgtEl>
                                          <p:spTgt spid="29"/>
                                        </p:tgtEl>
                                      </p:cBhvr>
                                    </p:animEffect>
                                  </p:childTnLst>
                                </p:cTn>
                              </p:par>
                            </p:childTnLst>
                          </p:cTn>
                        </p:par>
                        <p:par>
                          <p:cTn id="87" fill="hold">
                            <p:stCondLst>
                              <p:cond delay="12450"/>
                            </p:stCondLst>
                            <p:childTnLst>
                              <p:par>
                                <p:cTn id="88" presetID="10" presetClass="entr" presetSubtype="0" fill="hold"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1000"/>
                                        <p:tgtEl>
                                          <p:spTgt spid="26"/>
                                        </p:tgtEl>
                                      </p:cBhvr>
                                    </p:animEffect>
                                  </p:childTnLst>
                                </p:cTn>
                              </p:par>
                              <p:par>
                                <p:cTn id="91" presetID="35" presetClass="path" presetSubtype="0" accel="10000" decel="90000" fill="hold" nodeType="withEffect">
                                  <p:stCondLst>
                                    <p:cond delay="0"/>
                                  </p:stCondLst>
                                  <p:childTnLst>
                                    <p:animMotion origin="layout" path="M -1.25E-6 4.44444E-6 L 0.05182 4.44444E-6 " pathEditMode="relative" rAng="0" ptsTypes="AA">
                                      <p:cBhvr>
                                        <p:cTn id="92" dur="1000" spd="-100000" fill="hold"/>
                                        <p:tgtEl>
                                          <p:spTgt spid="26"/>
                                        </p:tgtEl>
                                        <p:attrNameLst>
                                          <p:attrName>ppt_x</p:attrName>
                                          <p:attrName>ppt_y</p:attrName>
                                        </p:attrNameLst>
                                      </p:cBhvr>
                                      <p:rCtr x="259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3002745" cy="461665"/>
          </a:xfrm>
          <a:prstGeom prst="rect">
            <a:avLst/>
          </a:prstGeom>
        </p:spPr>
        <p:txBody>
          <a:bodyPr wrap="none">
            <a:spAutoFit/>
          </a:bodyPr>
          <a:lstStyle/>
          <a:p>
            <a:r>
              <a:rPr lang="zh-CN" altLang="en-US" sz="2400" dirty="0">
                <a:solidFill>
                  <a:srgbClr val="3C4D63"/>
                </a:solidFill>
                <a:cs typeface="+mn-ea"/>
                <a:sym typeface="+mn-lt"/>
              </a:rPr>
              <a:t>盈利分析</a:t>
            </a:r>
            <a:r>
              <a:rPr lang="en-US" altLang="zh-CN" sz="2400" dirty="0">
                <a:solidFill>
                  <a:srgbClr val="3C4D63"/>
                </a:solidFill>
                <a:cs typeface="+mn-ea"/>
                <a:sym typeface="+mn-lt"/>
              </a:rPr>
              <a:t>——</a:t>
            </a:r>
            <a:r>
              <a:rPr lang="zh-CN" altLang="en-US" sz="2400" dirty="0">
                <a:solidFill>
                  <a:srgbClr val="3C4D63"/>
                </a:solidFill>
                <a:cs typeface="+mn-ea"/>
                <a:sym typeface="+mn-lt"/>
              </a:rPr>
              <a:t>工作室</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26" name="组合 25"/>
          <p:cNvGrpSpPr/>
          <p:nvPr/>
        </p:nvGrpSpPr>
        <p:grpSpPr>
          <a:xfrm>
            <a:off x="8154637" y="2127302"/>
            <a:ext cx="3081083" cy="1365716"/>
            <a:chOff x="7483989" y="3234733"/>
            <a:chExt cx="3081083" cy="1365716"/>
          </a:xfrm>
        </p:grpSpPr>
        <p:sp>
          <p:nvSpPr>
            <p:cNvPr id="27" name="矩形 26"/>
            <p:cNvSpPr/>
            <p:nvPr/>
          </p:nvSpPr>
          <p:spPr>
            <a:xfrm>
              <a:off x="7483990" y="3732519"/>
              <a:ext cx="3081082"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65000"/>
                      <a:lumOff val="35000"/>
                    </a:schemeClr>
                  </a:solidFill>
                  <a:cs typeface="+mn-ea"/>
                  <a:sym typeface="+mn-lt"/>
                </a:rPr>
                <a:t>在持续输出旅游类节目的同时增加低成本的美食制作栏目，实现公司尽早盈利的目的。</a:t>
              </a:r>
              <a:endParaRPr lang="zh-CN" altLang="en-US" sz="1400" dirty="0">
                <a:solidFill>
                  <a:schemeClr val="tx1">
                    <a:lumMod val="65000"/>
                    <a:lumOff val="35000"/>
                  </a:schemeClr>
                </a:solidFill>
                <a:cs typeface="+mn-ea"/>
                <a:sym typeface="+mn-lt"/>
              </a:endParaRPr>
            </a:p>
          </p:txBody>
        </p:sp>
        <p:sp>
          <p:nvSpPr>
            <p:cNvPr id="28" name="矩形 27"/>
            <p:cNvSpPr/>
            <p:nvPr/>
          </p:nvSpPr>
          <p:spPr>
            <a:xfrm>
              <a:off x="7483989" y="3234733"/>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b="1" dirty="0">
                  <a:solidFill>
                    <a:schemeClr val="tx1">
                      <a:lumMod val="65000"/>
                      <a:lumOff val="35000"/>
                    </a:schemeClr>
                  </a:solidFill>
                  <a:cs typeface="+mn-ea"/>
                  <a:sym typeface="+mn-lt"/>
                </a:rPr>
                <a:t>多元</a:t>
              </a:r>
              <a:endParaRPr lang="zh-CN" altLang="en-US" sz="2000" b="1" dirty="0">
                <a:solidFill>
                  <a:schemeClr val="tx1">
                    <a:lumMod val="65000"/>
                    <a:lumOff val="35000"/>
                  </a:schemeClr>
                </a:solidFill>
                <a:cs typeface="+mn-ea"/>
                <a:sym typeface="+mn-lt"/>
              </a:endParaRPr>
            </a:p>
          </p:txBody>
        </p:sp>
      </p:grpSp>
      <p:grpSp>
        <p:nvGrpSpPr>
          <p:cNvPr id="29" name="组合 28"/>
          <p:cNvGrpSpPr/>
          <p:nvPr/>
        </p:nvGrpSpPr>
        <p:grpSpPr>
          <a:xfrm>
            <a:off x="8154637" y="4395121"/>
            <a:ext cx="3081083" cy="1350926"/>
            <a:chOff x="7483989" y="3249523"/>
            <a:chExt cx="3081083" cy="1350926"/>
          </a:xfrm>
        </p:grpSpPr>
        <p:sp>
          <p:nvSpPr>
            <p:cNvPr id="30" name="矩形 29"/>
            <p:cNvSpPr/>
            <p:nvPr/>
          </p:nvSpPr>
          <p:spPr>
            <a:xfrm>
              <a:off x="7483990" y="3732519"/>
              <a:ext cx="3081082"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65000"/>
                      <a:lumOff val="35000"/>
                    </a:schemeClr>
                  </a:solidFill>
                  <a:cs typeface="+mn-ea"/>
                  <a:sym typeface="+mn-lt"/>
                </a:rPr>
                <a:t>深化节目内容，嫁接更多文化元素，用不同角度分析，实现系列自媒体内容输出。</a:t>
              </a:r>
              <a:endParaRPr lang="zh-CN" altLang="en-US" sz="1400" dirty="0">
                <a:solidFill>
                  <a:schemeClr val="tx1">
                    <a:lumMod val="65000"/>
                    <a:lumOff val="35000"/>
                  </a:schemeClr>
                </a:solidFill>
                <a:cs typeface="+mn-ea"/>
                <a:sym typeface="+mn-lt"/>
              </a:endParaRPr>
            </a:p>
          </p:txBody>
        </p:sp>
        <p:sp>
          <p:nvSpPr>
            <p:cNvPr id="31" name="矩形 30"/>
            <p:cNvSpPr/>
            <p:nvPr/>
          </p:nvSpPr>
          <p:spPr>
            <a:xfrm>
              <a:off x="7483989" y="3249523"/>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b="1" dirty="0">
                  <a:solidFill>
                    <a:schemeClr val="tx1">
                      <a:lumMod val="65000"/>
                      <a:lumOff val="35000"/>
                    </a:schemeClr>
                  </a:solidFill>
                  <a:cs typeface="+mn-ea"/>
                  <a:sym typeface="+mn-lt"/>
                </a:rPr>
                <a:t>持续</a:t>
              </a:r>
              <a:endParaRPr lang="zh-CN" altLang="en-US" sz="2000" b="1" dirty="0">
                <a:solidFill>
                  <a:schemeClr val="tx1">
                    <a:lumMod val="65000"/>
                    <a:lumOff val="35000"/>
                  </a:schemeClr>
                </a:solidFill>
                <a:cs typeface="+mn-ea"/>
                <a:sym typeface="+mn-lt"/>
              </a:endParaRPr>
            </a:p>
          </p:txBody>
        </p:sp>
      </p:grpSp>
      <p:grpSp>
        <p:nvGrpSpPr>
          <p:cNvPr id="32" name="组合 31"/>
          <p:cNvGrpSpPr/>
          <p:nvPr/>
        </p:nvGrpSpPr>
        <p:grpSpPr>
          <a:xfrm>
            <a:off x="1113823" y="2127303"/>
            <a:ext cx="3081082" cy="1365715"/>
            <a:chOff x="7483990" y="3234734"/>
            <a:chExt cx="3081082" cy="1365715"/>
          </a:xfrm>
        </p:grpSpPr>
        <p:sp>
          <p:nvSpPr>
            <p:cNvPr id="33" name="矩形 32"/>
            <p:cNvSpPr/>
            <p:nvPr/>
          </p:nvSpPr>
          <p:spPr>
            <a:xfrm>
              <a:off x="7483990" y="3732519"/>
              <a:ext cx="3081082"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65000"/>
                      <a:lumOff val="35000"/>
                    </a:schemeClr>
                  </a:solidFill>
                  <a:cs typeface="+mn-ea"/>
                  <a:sym typeface="+mn-lt"/>
                </a:rPr>
                <a:t>团队协同，提高工作效率的同时提升内容质量，实现传统个人自媒体与团队自媒体本质区别。</a:t>
              </a:r>
              <a:endParaRPr lang="zh-CN" altLang="en-US" sz="1400" dirty="0">
                <a:solidFill>
                  <a:schemeClr val="tx1">
                    <a:lumMod val="65000"/>
                    <a:lumOff val="35000"/>
                  </a:schemeClr>
                </a:solidFill>
                <a:cs typeface="+mn-ea"/>
                <a:sym typeface="+mn-lt"/>
              </a:endParaRPr>
            </a:p>
          </p:txBody>
        </p:sp>
        <p:sp>
          <p:nvSpPr>
            <p:cNvPr id="34" name="矩形 33"/>
            <p:cNvSpPr/>
            <p:nvPr/>
          </p:nvSpPr>
          <p:spPr>
            <a:xfrm>
              <a:off x="8514520" y="3234734"/>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2000" b="1" dirty="0">
                  <a:solidFill>
                    <a:schemeClr val="tx1">
                      <a:lumMod val="65000"/>
                      <a:lumOff val="35000"/>
                    </a:schemeClr>
                  </a:solidFill>
                  <a:cs typeface="+mn-ea"/>
                  <a:sym typeface="+mn-lt"/>
                </a:rPr>
                <a:t>高效</a:t>
              </a:r>
              <a:endParaRPr lang="zh-CN" altLang="en-US" sz="2000" b="1" dirty="0">
                <a:solidFill>
                  <a:schemeClr val="tx1">
                    <a:lumMod val="65000"/>
                    <a:lumOff val="35000"/>
                  </a:schemeClr>
                </a:solidFill>
                <a:cs typeface="+mn-ea"/>
                <a:sym typeface="+mn-lt"/>
              </a:endParaRPr>
            </a:p>
          </p:txBody>
        </p:sp>
      </p:grpSp>
      <p:grpSp>
        <p:nvGrpSpPr>
          <p:cNvPr id="35" name="组合 34"/>
          <p:cNvGrpSpPr/>
          <p:nvPr/>
        </p:nvGrpSpPr>
        <p:grpSpPr>
          <a:xfrm>
            <a:off x="1113823" y="4412430"/>
            <a:ext cx="3081082" cy="1333617"/>
            <a:chOff x="7483990" y="3266832"/>
            <a:chExt cx="3081082" cy="1333617"/>
          </a:xfrm>
        </p:grpSpPr>
        <p:sp>
          <p:nvSpPr>
            <p:cNvPr id="36" name="矩形 35"/>
            <p:cNvSpPr/>
            <p:nvPr/>
          </p:nvSpPr>
          <p:spPr>
            <a:xfrm>
              <a:off x="7483990" y="3732519"/>
              <a:ext cx="3081082"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65000"/>
                      <a:lumOff val="35000"/>
                    </a:schemeClr>
                  </a:solidFill>
                  <a:cs typeface="+mn-ea"/>
                  <a:sym typeface="+mn-lt"/>
                </a:rPr>
                <a:t>内容审核、视频图文编辑更加精细，提升观看者阅读感受，不断增加自有粉丝数量。</a:t>
              </a:r>
              <a:endParaRPr lang="zh-CN" altLang="en-US" sz="1400" dirty="0">
                <a:solidFill>
                  <a:schemeClr val="tx1">
                    <a:lumMod val="65000"/>
                    <a:lumOff val="35000"/>
                  </a:schemeClr>
                </a:solidFill>
                <a:cs typeface="+mn-ea"/>
                <a:sym typeface="+mn-lt"/>
              </a:endParaRPr>
            </a:p>
          </p:txBody>
        </p:sp>
        <p:sp>
          <p:nvSpPr>
            <p:cNvPr id="37" name="矩形 36"/>
            <p:cNvSpPr/>
            <p:nvPr/>
          </p:nvSpPr>
          <p:spPr>
            <a:xfrm>
              <a:off x="8514520" y="3266832"/>
              <a:ext cx="2050552" cy="430374"/>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2000" b="1" dirty="0">
                  <a:solidFill>
                    <a:schemeClr val="tx1">
                      <a:lumMod val="65000"/>
                      <a:lumOff val="35000"/>
                    </a:schemeClr>
                  </a:solidFill>
                  <a:cs typeface="+mn-ea"/>
                  <a:sym typeface="+mn-lt"/>
                </a:rPr>
                <a:t>专业</a:t>
              </a:r>
              <a:endParaRPr lang="zh-CN" altLang="en-US" sz="2000" b="1" dirty="0">
                <a:solidFill>
                  <a:schemeClr val="tx1">
                    <a:lumMod val="65000"/>
                    <a:lumOff val="35000"/>
                  </a:schemeClr>
                </a:solidFill>
                <a:cs typeface="+mn-ea"/>
                <a:sym typeface="+mn-lt"/>
              </a:endParaRPr>
            </a:p>
          </p:txBody>
        </p:sp>
      </p:grpSp>
      <p:grpSp>
        <p:nvGrpSpPr>
          <p:cNvPr id="38" name="组合 37"/>
          <p:cNvGrpSpPr/>
          <p:nvPr/>
        </p:nvGrpSpPr>
        <p:grpSpPr>
          <a:xfrm>
            <a:off x="4257076" y="2125103"/>
            <a:ext cx="4214810" cy="3775574"/>
            <a:chOff x="4167190" y="1901576"/>
            <a:chExt cx="4214810" cy="3775574"/>
          </a:xfrm>
        </p:grpSpPr>
        <p:grpSp>
          <p:nvGrpSpPr>
            <p:cNvPr id="39" name="组合 38"/>
            <p:cNvGrpSpPr/>
            <p:nvPr/>
          </p:nvGrpSpPr>
          <p:grpSpPr>
            <a:xfrm>
              <a:off x="4167190" y="1901576"/>
              <a:ext cx="4214810" cy="3775574"/>
              <a:chOff x="4548189" y="2398713"/>
              <a:chExt cx="3579812" cy="3206750"/>
            </a:xfrm>
          </p:grpSpPr>
          <p:sp>
            <p:nvSpPr>
              <p:cNvPr id="45" name="MH_SubTitle_3"/>
              <p:cNvSpPr/>
              <p:nvPr>
                <p:custDataLst>
                  <p:tags r:id="rId2"/>
                </p:custDataLst>
              </p:nvPr>
            </p:nvSpPr>
            <p:spPr>
              <a:xfrm rot="19680807" flipH="1">
                <a:off x="6194425" y="3962400"/>
                <a:ext cx="990600" cy="1639888"/>
              </a:xfrm>
              <a:custGeom>
                <a:avLst/>
                <a:gdLst>
                  <a:gd name="connsiteX0" fmla="*/ 552558 w 990635"/>
                  <a:gd name="connsiteY0" fmla="*/ 0 h 1639846"/>
                  <a:gd name="connsiteX1" fmla="*/ 550395 w 990635"/>
                  <a:gd name="connsiteY1" fmla="*/ 1954 h 1639846"/>
                  <a:gd name="connsiteX2" fmla="*/ 544002 w 990635"/>
                  <a:gd name="connsiteY2" fmla="*/ 6422 h 1639846"/>
                  <a:gd name="connsiteX3" fmla="*/ 534053 w 990635"/>
                  <a:gd name="connsiteY3" fmla="*/ 13452 h 1639846"/>
                  <a:gd name="connsiteX4" fmla="*/ 519152 w 990635"/>
                  <a:gd name="connsiteY4" fmla="*/ 23645 h 1639846"/>
                  <a:gd name="connsiteX5" fmla="*/ 502761 w 990635"/>
                  <a:gd name="connsiteY5" fmla="*/ 35841 h 1639846"/>
                  <a:gd name="connsiteX6" fmla="*/ 482090 w 990635"/>
                  <a:gd name="connsiteY6" fmla="*/ 51250 h 1639846"/>
                  <a:gd name="connsiteX7" fmla="*/ 459257 w 990635"/>
                  <a:gd name="connsiteY7" fmla="*/ 68614 h 1639846"/>
                  <a:gd name="connsiteX8" fmla="*/ 434835 w 990635"/>
                  <a:gd name="connsiteY8" fmla="*/ 89378 h 1639846"/>
                  <a:gd name="connsiteX9" fmla="*/ 407674 w 990635"/>
                  <a:gd name="connsiteY9" fmla="*/ 110653 h 1639846"/>
                  <a:gd name="connsiteX10" fmla="*/ 379498 w 990635"/>
                  <a:gd name="connsiteY10" fmla="*/ 136773 h 1639846"/>
                  <a:gd name="connsiteX11" fmla="*/ 349976 w 990635"/>
                  <a:gd name="connsiteY11" fmla="*/ 162800 h 1639846"/>
                  <a:gd name="connsiteX12" fmla="*/ 319588 w 990635"/>
                  <a:gd name="connsiteY12" fmla="*/ 191575 h 1639846"/>
                  <a:gd name="connsiteX13" fmla="*/ 288331 w 990635"/>
                  <a:gd name="connsiteY13" fmla="*/ 223099 h 1639846"/>
                  <a:gd name="connsiteX14" fmla="*/ 257648 w 990635"/>
                  <a:gd name="connsiteY14" fmla="*/ 256068 h 1639846"/>
                  <a:gd name="connsiteX15" fmla="*/ 227440 w 990635"/>
                  <a:gd name="connsiteY15" fmla="*/ 291880 h 1639846"/>
                  <a:gd name="connsiteX16" fmla="*/ 197185 w 990635"/>
                  <a:gd name="connsiteY16" fmla="*/ 328391 h 1639846"/>
                  <a:gd name="connsiteX17" fmla="*/ 168077 w 990635"/>
                  <a:gd name="connsiteY17" fmla="*/ 367793 h 1639846"/>
                  <a:gd name="connsiteX18" fmla="*/ 139592 w 990635"/>
                  <a:gd name="connsiteY18" fmla="*/ 407940 h 1639846"/>
                  <a:gd name="connsiteX19" fmla="*/ 113026 w 990635"/>
                  <a:gd name="connsiteY19" fmla="*/ 449628 h 1639846"/>
                  <a:gd name="connsiteX20" fmla="*/ 88952 w 990635"/>
                  <a:gd name="connsiteY20" fmla="*/ 494300 h 1639846"/>
                  <a:gd name="connsiteX21" fmla="*/ 66174 w 990635"/>
                  <a:gd name="connsiteY21" fmla="*/ 539765 h 1639846"/>
                  <a:gd name="connsiteX22" fmla="*/ 47427 w 990635"/>
                  <a:gd name="connsiteY22" fmla="*/ 585513 h 1639846"/>
                  <a:gd name="connsiteX23" fmla="*/ 29780 w 990635"/>
                  <a:gd name="connsiteY23" fmla="*/ 634850 h 1639846"/>
                  <a:gd name="connsiteX24" fmla="*/ 16888 w 990635"/>
                  <a:gd name="connsiteY24" fmla="*/ 683819 h 1639846"/>
                  <a:gd name="connsiteX25" fmla="*/ 7258 w 990635"/>
                  <a:gd name="connsiteY25" fmla="*/ 734421 h 1639846"/>
                  <a:gd name="connsiteX26" fmla="*/ 990 w 990635"/>
                  <a:gd name="connsiteY26" fmla="*/ 785259 h 1639846"/>
                  <a:gd name="connsiteX27" fmla="*/ 0 w 990635"/>
                  <a:gd name="connsiteY27" fmla="*/ 837873 h 1639846"/>
                  <a:gd name="connsiteX28" fmla="*/ 2470 w 990635"/>
                  <a:gd name="connsiteY28" fmla="*/ 889324 h 1639846"/>
                  <a:gd name="connsiteX29" fmla="*/ 8397 w 990635"/>
                  <a:gd name="connsiteY29" fmla="*/ 939613 h 1639846"/>
                  <a:gd name="connsiteX30" fmla="*/ 19080 w 990635"/>
                  <a:gd name="connsiteY30" fmla="*/ 989533 h 1639846"/>
                  <a:gd name="connsiteX31" fmla="*/ 31156 w 990635"/>
                  <a:gd name="connsiteY31" fmla="*/ 1038848 h 1639846"/>
                  <a:gd name="connsiteX32" fmla="*/ 47363 w 990635"/>
                  <a:gd name="connsiteY32" fmla="*/ 1087049 h 1639846"/>
                  <a:gd name="connsiteX33" fmla="*/ 65061 w 990635"/>
                  <a:gd name="connsiteY33" fmla="*/ 1133247 h 1639846"/>
                  <a:gd name="connsiteX34" fmla="*/ 85497 w 990635"/>
                  <a:gd name="connsiteY34" fmla="*/ 1178934 h 1639846"/>
                  <a:gd name="connsiteX35" fmla="*/ 108048 w 990635"/>
                  <a:gd name="connsiteY35" fmla="*/ 1223365 h 1639846"/>
                  <a:gd name="connsiteX36" fmla="*/ 131417 w 990635"/>
                  <a:gd name="connsiteY36" fmla="*/ 1265746 h 1639846"/>
                  <a:gd name="connsiteX37" fmla="*/ 156229 w 990635"/>
                  <a:gd name="connsiteY37" fmla="*/ 1306824 h 1639846"/>
                  <a:gd name="connsiteX38" fmla="*/ 181239 w 990635"/>
                  <a:gd name="connsiteY38" fmla="*/ 1345105 h 1639846"/>
                  <a:gd name="connsiteX39" fmla="*/ 206968 w 990635"/>
                  <a:gd name="connsiteY39" fmla="*/ 1382735 h 1639846"/>
                  <a:gd name="connsiteX40" fmla="*/ 233468 w 990635"/>
                  <a:gd name="connsiteY40" fmla="*/ 1419014 h 1639846"/>
                  <a:gd name="connsiteX41" fmla="*/ 259590 w 990635"/>
                  <a:gd name="connsiteY41" fmla="*/ 1451051 h 1639846"/>
                  <a:gd name="connsiteX42" fmla="*/ 285138 w 990635"/>
                  <a:gd name="connsiteY42" fmla="*/ 1481643 h 1639846"/>
                  <a:gd name="connsiteX43" fmla="*/ 309390 w 990635"/>
                  <a:gd name="connsiteY43" fmla="*/ 1511443 h 1639846"/>
                  <a:gd name="connsiteX44" fmla="*/ 333314 w 990635"/>
                  <a:gd name="connsiteY44" fmla="*/ 1536302 h 1639846"/>
                  <a:gd name="connsiteX45" fmla="*/ 354599 w 990635"/>
                  <a:gd name="connsiteY45" fmla="*/ 1560272 h 1639846"/>
                  <a:gd name="connsiteX46" fmla="*/ 374833 w 990635"/>
                  <a:gd name="connsiteY46" fmla="*/ 1579956 h 1639846"/>
                  <a:gd name="connsiteX47" fmla="*/ 393148 w 990635"/>
                  <a:gd name="connsiteY47" fmla="*/ 1598099 h 1639846"/>
                  <a:gd name="connsiteX48" fmla="*/ 407627 w 990635"/>
                  <a:gd name="connsiteY48" fmla="*/ 1613164 h 1639846"/>
                  <a:gd name="connsiteX49" fmla="*/ 420958 w 990635"/>
                  <a:gd name="connsiteY49" fmla="*/ 1625338 h 1639846"/>
                  <a:gd name="connsiteX50" fmla="*/ 429878 w 990635"/>
                  <a:gd name="connsiteY50" fmla="*/ 1632989 h 1639846"/>
                  <a:gd name="connsiteX51" fmla="*/ 435535 w 990635"/>
                  <a:gd name="connsiteY51" fmla="*/ 1639005 h 1639846"/>
                  <a:gd name="connsiteX52" fmla="*/ 437502 w 990635"/>
                  <a:gd name="connsiteY52" fmla="*/ 1639846 h 1639846"/>
                  <a:gd name="connsiteX53" fmla="*/ 440240 w 990635"/>
                  <a:gd name="connsiteY53" fmla="*/ 1639336 h 1639846"/>
                  <a:gd name="connsiteX54" fmla="*/ 446682 w 990635"/>
                  <a:gd name="connsiteY54" fmla="*/ 1634169 h 1639846"/>
                  <a:gd name="connsiteX55" fmla="*/ 457256 w 990635"/>
                  <a:gd name="connsiteY55" fmla="*/ 1627886 h 1639846"/>
                  <a:gd name="connsiteX56" fmla="*/ 471483 w 990635"/>
                  <a:gd name="connsiteY56" fmla="*/ 1617645 h 1639846"/>
                  <a:gd name="connsiteX57" fmla="*/ 487924 w 990635"/>
                  <a:gd name="connsiteY57" fmla="*/ 1604750 h 1639846"/>
                  <a:gd name="connsiteX58" fmla="*/ 508593 w 990635"/>
                  <a:gd name="connsiteY58" fmla="*/ 1589341 h 1639846"/>
                  <a:gd name="connsiteX59" fmla="*/ 530706 w 990635"/>
                  <a:gd name="connsiteY59" fmla="*/ 1572630 h 1639846"/>
                  <a:gd name="connsiteX60" fmla="*/ 555801 w 990635"/>
                  <a:gd name="connsiteY60" fmla="*/ 1551912 h 1639846"/>
                  <a:gd name="connsiteX61" fmla="*/ 582961 w 990635"/>
                  <a:gd name="connsiteY61" fmla="*/ 1530637 h 1639846"/>
                  <a:gd name="connsiteX62" fmla="*/ 611138 w 990635"/>
                  <a:gd name="connsiteY62" fmla="*/ 1504517 h 1639846"/>
                  <a:gd name="connsiteX63" fmla="*/ 640707 w 990635"/>
                  <a:gd name="connsiteY63" fmla="*/ 1477791 h 1639846"/>
                  <a:gd name="connsiteX64" fmla="*/ 670375 w 990635"/>
                  <a:gd name="connsiteY64" fmla="*/ 1449668 h 1639846"/>
                  <a:gd name="connsiteX65" fmla="*/ 701009 w 990635"/>
                  <a:gd name="connsiteY65" fmla="*/ 1417398 h 1639846"/>
                  <a:gd name="connsiteX66" fmla="*/ 732413 w 990635"/>
                  <a:gd name="connsiteY66" fmla="*/ 1383777 h 1639846"/>
                  <a:gd name="connsiteX67" fmla="*/ 763195 w 990635"/>
                  <a:gd name="connsiteY67" fmla="*/ 1349410 h 1639846"/>
                  <a:gd name="connsiteX68" fmla="*/ 793499 w 990635"/>
                  <a:gd name="connsiteY68" fmla="*/ 1312200 h 1639846"/>
                  <a:gd name="connsiteX69" fmla="*/ 822559 w 990635"/>
                  <a:gd name="connsiteY69" fmla="*/ 1273497 h 1639846"/>
                  <a:gd name="connsiteX70" fmla="*/ 851093 w 990635"/>
                  <a:gd name="connsiteY70" fmla="*/ 1232651 h 1639846"/>
                  <a:gd name="connsiteX71" fmla="*/ 877036 w 990635"/>
                  <a:gd name="connsiteY71" fmla="*/ 1190217 h 1639846"/>
                  <a:gd name="connsiteX72" fmla="*/ 901684 w 990635"/>
                  <a:gd name="connsiteY72" fmla="*/ 1146991 h 1639846"/>
                  <a:gd name="connsiteX73" fmla="*/ 924462 w 990635"/>
                  <a:gd name="connsiteY73" fmla="*/ 1101525 h 1639846"/>
                  <a:gd name="connsiteX74" fmla="*/ 943306 w 990635"/>
                  <a:gd name="connsiteY74" fmla="*/ 1054380 h 1639846"/>
                  <a:gd name="connsiteX75" fmla="*/ 960854 w 990635"/>
                  <a:gd name="connsiteY75" fmla="*/ 1006440 h 1639846"/>
                  <a:gd name="connsiteX76" fmla="*/ 973747 w 990635"/>
                  <a:gd name="connsiteY76" fmla="*/ 957472 h 1639846"/>
                  <a:gd name="connsiteX77" fmla="*/ 983377 w 990635"/>
                  <a:gd name="connsiteY77" fmla="*/ 906869 h 1639846"/>
                  <a:gd name="connsiteX78" fmla="*/ 989072 w 990635"/>
                  <a:gd name="connsiteY78" fmla="*/ 854586 h 1639846"/>
                  <a:gd name="connsiteX79" fmla="*/ 990635 w 990635"/>
                  <a:gd name="connsiteY79" fmla="*/ 803417 h 1639846"/>
                  <a:gd name="connsiteX80" fmla="*/ 988166 w 990635"/>
                  <a:gd name="connsiteY80" fmla="*/ 751966 h 1639846"/>
                  <a:gd name="connsiteX81" fmla="*/ 982238 w 990635"/>
                  <a:gd name="connsiteY81" fmla="*/ 701678 h 1639846"/>
                  <a:gd name="connsiteX82" fmla="*/ 971654 w 990635"/>
                  <a:gd name="connsiteY82" fmla="*/ 650359 h 1639846"/>
                  <a:gd name="connsiteX83" fmla="*/ 959480 w 990635"/>
                  <a:gd name="connsiteY83" fmla="*/ 602441 h 1639846"/>
                  <a:gd name="connsiteX84" fmla="*/ 943273 w 990635"/>
                  <a:gd name="connsiteY84" fmla="*/ 554241 h 1639846"/>
                  <a:gd name="connsiteX85" fmla="*/ 925000 w 990635"/>
                  <a:gd name="connsiteY85" fmla="*/ 506598 h 1639846"/>
                  <a:gd name="connsiteX86" fmla="*/ 905188 w 990635"/>
                  <a:gd name="connsiteY86" fmla="*/ 461656 h 1639846"/>
                  <a:gd name="connsiteX87" fmla="*/ 882588 w 990635"/>
                  <a:gd name="connsiteY87" fmla="*/ 417925 h 1639846"/>
                  <a:gd name="connsiteX88" fmla="*/ 859268 w 990635"/>
                  <a:gd name="connsiteY88" fmla="*/ 374845 h 1639846"/>
                  <a:gd name="connsiteX89" fmla="*/ 834405 w 990635"/>
                  <a:gd name="connsiteY89" fmla="*/ 334466 h 1639846"/>
                  <a:gd name="connsiteX90" fmla="*/ 808823 w 990635"/>
                  <a:gd name="connsiteY90" fmla="*/ 294740 h 1639846"/>
                  <a:gd name="connsiteX91" fmla="*/ 782373 w 990635"/>
                  <a:gd name="connsiteY91" fmla="*/ 257761 h 1639846"/>
                  <a:gd name="connsiteX92" fmla="*/ 756495 w 990635"/>
                  <a:gd name="connsiteY92" fmla="*/ 222230 h 1639846"/>
                  <a:gd name="connsiteX93" fmla="*/ 731094 w 990635"/>
                  <a:gd name="connsiteY93" fmla="*/ 189540 h 1639846"/>
                  <a:gd name="connsiteX94" fmla="*/ 705497 w 990635"/>
                  <a:gd name="connsiteY94" fmla="*/ 159646 h 1639846"/>
                  <a:gd name="connsiteX95" fmla="*/ 681245 w 990635"/>
                  <a:gd name="connsiteY95" fmla="*/ 129847 h 1639846"/>
                  <a:gd name="connsiteX96" fmla="*/ 657321 w 990635"/>
                  <a:gd name="connsiteY96" fmla="*/ 104989 h 1639846"/>
                  <a:gd name="connsiteX97" fmla="*/ 635364 w 990635"/>
                  <a:gd name="connsiteY97" fmla="*/ 80970 h 1639846"/>
                  <a:gd name="connsiteX98" fmla="*/ 615852 w 990635"/>
                  <a:gd name="connsiteY98" fmla="*/ 60634 h 1639846"/>
                  <a:gd name="connsiteX99" fmla="*/ 597536 w 990635"/>
                  <a:gd name="connsiteY99" fmla="*/ 42491 h 1639846"/>
                  <a:gd name="connsiteX100" fmla="*/ 583008 w 990635"/>
                  <a:gd name="connsiteY100" fmla="*/ 28125 h 1639846"/>
                  <a:gd name="connsiteX101" fmla="*/ 570350 w 990635"/>
                  <a:gd name="connsiteY101" fmla="*/ 15999 h 1639846"/>
                  <a:gd name="connsiteX102" fmla="*/ 560807 w 990635"/>
                  <a:gd name="connsiteY102" fmla="*/ 7602 h 1639846"/>
                  <a:gd name="connsiteX103" fmla="*/ 555101 w 990635"/>
                  <a:gd name="connsiteY103" fmla="*/ 2284 h 163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635" h="1639846">
                    <a:moveTo>
                      <a:pt x="552558" y="0"/>
                    </a:moveTo>
                    <a:lnTo>
                      <a:pt x="550395" y="1954"/>
                    </a:lnTo>
                    <a:lnTo>
                      <a:pt x="544002" y="6422"/>
                    </a:lnTo>
                    <a:lnTo>
                      <a:pt x="534053" y="13452"/>
                    </a:lnTo>
                    <a:lnTo>
                      <a:pt x="519152" y="23645"/>
                    </a:lnTo>
                    <a:lnTo>
                      <a:pt x="502761" y="35841"/>
                    </a:lnTo>
                    <a:lnTo>
                      <a:pt x="482090" y="51250"/>
                    </a:lnTo>
                    <a:lnTo>
                      <a:pt x="459257" y="68614"/>
                    </a:lnTo>
                    <a:lnTo>
                      <a:pt x="434835" y="89378"/>
                    </a:lnTo>
                    <a:lnTo>
                      <a:pt x="407674" y="110653"/>
                    </a:lnTo>
                    <a:lnTo>
                      <a:pt x="379498" y="136773"/>
                    </a:lnTo>
                    <a:lnTo>
                      <a:pt x="349976" y="162800"/>
                    </a:lnTo>
                    <a:lnTo>
                      <a:pt x="319588" y="191575"/>
                    </a:lnTo>
                    <a:lnTo>
                      <a:pt x="288331" y="223099"/>
                    </a:lnTo>
                    <a:lnTo>
                      <a:pt x="257648" y="256068"/>
                    </a:lnTo>
                    <a:lnTo>
                      <a:pt x="227440" y="291880"/>
                    </a:lnTo>
                    <a:lnTo>
                      <a:pt x="197185" y="328391"/>
                    </a:lnTo>
                    <a:lnTo>
                      <a:pt x="168077" y="367793"/>
                    </a:lnTo>
                    <a:lnTo>
                      <a:pt x="139592" y="407940"/>
                    </a:lnTo>
                    <a:lnTo>
                      <a:pt x="113026" y="449628"/>
                    </a:lnTo>
                    <a:lnTo>
                      <a:pt x="88952" y="494300"/>
                    </a:lnTo>
                    <a:lnTo>
                      <a:pt x="66174" y="539765"/>
                    </a:lnTo>
                    <a:lnTo>
                      <a:pt x="47427" y="585513"/>
                    </a:lnTo>
                    <a:lnTo>
                      <a:pt x="29780" y="634850"/>
                    </a:lnTo>
                    <a:lnTo>
                      <a:pt x="16888" y="683819"/>
                    </a:lnTo>
                    <a:lnTo>
                      <a:pt x="7258" y="734421"/>
                    </a:lnTo>
                    <a:lnTo>
                      <a:pt x="990" y="785259"/>
                    </a:lnTo>
                    <a:lnTo>
                      <a:pt x="0" y="837873"/>
                    </a:lnTo>
                    <a:lnTo>
                      <a:pt x="2470" y="889324"/>
                    </a:lnTo>
                    <a:lnTo>
                      <a:pt x="8397" y="939613"/>
                    </a:lnTo>
                    <a:lnTo>
                      <a:pt x="19080" y="989533"/>
                    </a:lnTo>
                    <a:lnTo>
                      <a:pt x="31156" y="1038848"/>
                    </a:lnTo>
                    <a:lnTo>
                      <a:pt x="47363" y="1087049"/>
                    </a:lnTo>
                    <a:lnTo>
                      <a:pt x="65061" y="1133247"/>
                    </a:lnTo>
                    <a:lnTo>
                      <a:pt x="85497" y="1178934"/>
                    </a:lnTo>
                    <a:lnTo>
                      <a:pt x="108048" y="1223365"/>
                    </a:lnTo>
                    <a:lnTo>
                      <a:pt x="131417" y="1265746"/>
                    </a:lnTo>
                    <a:lnTo>
                      <a:pt x="156229" y="1306824"/>
                    </a:lnTo>
                    <a:lnTo>
                      <a:pt x="181239" y="1345105"/>
                    </a:lnTo>
                    <a:lnTo>
                      <a:pt x="206968" y="1382735"/>
                    </a:lnTo>
                    <a:lnTo>
                      <a:pt x="233468" y="1419014"/>
                    </a:lnTo>
                    <a:lnTo>
                      <a:pt x="259590" y="1451051"/>
                    </a:lnTo>
                    <a:lnTo>
                      <a:pt x="285138" y="1481643"/>
                    </a:lnTo>
                    <a:lnTo>
                      <a:pt x="309390" y="1511443"/>
                    </a:lnTo>
                    <a:lnTo>
                      <a:pt x="333314" y="1536302"/>
                    </a:lnTo>
                    <a:lnTo>
                      <a:pt x="354599" y="1560272"/>
                    </a:lnTo>
                    <a:lnTo>
                      <a:pt x="374833" y="1579956"/>
                    </a:lnTo>
                    <a:lnTo>
                      <a:pt x="393148" y="1598099"/>
                    </a:lnTo>
                    <a:lnTo>
                      <a:pt x="407627" y="1613164"/>
                    </a:lnTo>
                    <a:lnTo>
                      <a:pt x="420958" y="1625338"/>
                    </a:lnTo>
                    <a:lnTo>
                      <a:pt x="429878" y="1632989"/>
                    </a:lnTo>
                    <a:lnTo>
                      <a:pt x="435535" y="1639005"/>
                    </a:lnTo>
                    <a:lnTo>
                      <a:pt x="437502" y="1639846"/>
                    </a:lnTo>
                    <a:lnTo>
                      <a:pt x="440240" y="1639336"/>
                    </a:lnTo>
                    <a:lnTo>
                      <a:pt x="446682" y="1634169"/>
                    </a:lnTo>
                    <a:lnTo>
                      <a:pt x="457256" y="1627886"/>
                    </a:lnTo>
                    <a:lnTo>
                      <a:pt x="471483" y="1617645"/>
                    </a:lnTo>
                    <a:lnTo>
                      <a:pt x="487924" y="1604750"/>
                    </a:lnTo>
                    <a:lnTo>
                      <a:pt x="508593" y="1589341"/>
                    </a:lnTo>
                    <a:lnTo>
                      <a:pt x="530706" y="1572630"/>
                    </a:lnTo>
                    <a:lnTo>
                      <a:pt x="555801" y="1551912"/>
                    </a:lnTo>
                    <a:lnTo>
                      <a:pt x="582961" y="1530637"/>
                    </a:lnTo>
                    <a:lnTo>
                      <a:pt x="611138" y="1504517"/>
                    </a:lnTo>
                    <a:lnTo>
                      <a:pt x="640707" y="1477791"/>
                    </a:lnTo>
                    <a:lnTo>
                      <a:pt x="670375" y="1449668"/>
                    </a:lnTo>
                    <a:lnTo>
                      <a:pt x="701009" y="1417398"/>
                    </a:lnTo>
                    <a:lnTo>
                      <a:pt x="732413" y="1383777"/>
                    </a:lnTo>
                    <a:lnTo>
                      <a:pt x="763195" y="1349410"/>
                    </a:lnTo>
                    <a:lnTo>
                      <a:pt x="793499" y="1312200"/>
                    </a:lnTo>
                    <a:lnTo>
                      <a:pt x="822559" y="1273497"/>
                    </a:lnTo>
                    <a:lnTo>
                      <a:pt x="851093" y="1232651"/>
                    </a:lnTo>
                    <a:lnTo>
                      <a:pt x="877036" y="1190217"/>
                    </a:lnTo>
                    <a:lnTo>
                      <a:pt x="901684" y="1146991"/>
                    </a:lnTo>
                    <a:lnTo>
                      <a:pt x="924462" y="1101525"/>
                    </a:lnTo>
                    <a:lnTo>
                      <a:pt x="943306" y="1054380"/>
                    </a:lnTo>
                    <a:lnTo>
                      <a:pt x="960854" y="1006440"/>
                    </a:lnTo>
                    <a:lnTo>
                      <a:pt x="973747" y="957472"/>
                    </a:lnTo>
                    <a:lnTo>
                      <a:pt x="983377" y="906869"/>
                    </a:lnTo>
                    <a:lnTo>
                      <a:pt x="989072" y="854586"/>
                    </a:lnTo>
                    <a:lnTo>
                      <a:pt x="990635" y="803417"/>
                    </a:lnTo>
                    <a:lnTo>
                      <a:pt x="988166" y="751966"/>
                    </a:lnTo>
                    <a:lnTo>
                      <a:pt x="982238" y="701678"/>
                    </a:lnTo>
                    <a:lnTo>
                      <a:pt x="971654" y="650359"/>
                    </a:lnTo>
                    <a:lnTo>
                      <a:pt x="959480" y="602441"/>
                    </a:lnTo>
                    <a:lnTo>
                      <a:pt x="943273" y="554241"/>
                    </a:lnTo>
                    <a:lnTo>
                      <a:pt x="925000" y="506598"/>
                    </a:lnTo>
                    <a:lnTo>
                      <a:pt x="905188" y="461656"/>
                    </a:lnTo>
                    <a:lnTo>
                      <a:pt x="882588" y="417925"/>
                    </a:lnTo>
                    <a:lnTo>
                      <a:pt x="859268" y="374845"/>
                    </a:lnTo>
                    <a:lnTo>
                      <a:pt x="834405" y="334466"/>
                    </a:lnTo>
                    <a:lnTo>
                      <a:pt x="808823" y="294740"/>
                    </a:lnTo>
                    <a:lnTo>
                      <a:pt x="782373" y="257761"/>
                    </a:lnTo>
                    <a:lnTo>
                      <a:pt x="756495" y="222230"/>
                    </a:lnTo>
                    <a:lnTo>
                      <a:pt x="731094" y="189540"/>
                    </a:lnTo>
                    <a:lnTo>
                      <a:pt x="705497" y="159646"/>
                    </a:lnTo>
                    <a:lnTo>
                      <a:pt x="681245" y="129847"/>
                    </a:lnTo>
                    <a:lnTo>
                      <a:pt x="657321" y="104989"/>
                    </a:lnTo>
                    <a:lnTo>
                      <a:pt x="635364" y="80970"/>
                    </a:lnTo>
                    <a:lnTo>
                      <a:pt x="615852" y="60634"/>
                    </a:lnTo>
                    <a:lnTo>
                      <a:pt x="597536" y="42491"/>
                    </a:lnTo>
                    <a:lnTo>
                      <a:pt x="583008" y="28125"/>
                    </a:lnTo>
                    <a:lnTo>
                      <a:pt x="570350" y="15999"/>
                    </a:lnTo>
                    <a:lnTo>
                      <a:pt x="560807" y="7602"/>
                    </a:lnTo>
                    <a:lnTo>
                      <a:pt x="555101" y="2284"/>
                    </a:lnTo>
                    <a:close/>
                  </a:path>
                </a:pathLst>
              </a:custGeom>
              <a:solidFill>
                <a:srgbClr val="1E2836"/>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cs typeface="+mn-ea"/>
                  <a:sym typeface="+mn-lt"/>
                </a:endParaRPr>
              </a:p>
            </p:txBody>
          </p:sp>
          <p:sp>
            <p:nvSpPr>
              <p:cNvPr id="46" name="MH_SubTitle_1"/>
              <p:cNvSpPr/>
              <p:nvPr>
                <p:custDataLst>
                  <p:tags r:id="rId3"/>
                </p:custDataLst>
              </p:nvPr>
            </p:nvSpPr>
            <p:spPr bwMode="gray">
              <a:xfrm>
                <a:off x="5688013" y="2398713"/>
                <a:ext cx="990600" cy="1644650"/>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rgbClr val="1E2836"/>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lnSpc>
                    <a:spcPct val="120000"/>
                  </a:lnSpc>
                  <a:defRPr/>
                </a:pPr>
                <a:endParaRPr lang="en-US" altLang="zh-CN" sz="1600" dirty="0">
                  <a:solidFill>
                    <a:schemeClr val="tx1">
                      <a:lumMod val="65000"/>
                      <a:lumOff val="35000"/>
                    </a:schemeClr>
                  </a:solidFill>
                  <a:cs typeface="+mn-ea"/>
                  <a:sym typeface="+mn-lt"/>
                </a:endParaRPr>
              </a:p>
            </p:txBody>
          </p:sp>
          <p:sp>
            <p:nvSpPr>
              <p:cNvPr id="47" name="MH_SubTitle_4"/>
              <p:cNvSpPr/>
              <p:nvPr>
                <p:custDataLst>
                  <p:tags r:id="rId4"/>
                </p:custDataLst>
              </p:nvPr>
            </p:nvSpPr>
            <p:spPr bwMode="gray">
              <a:xfrm rot="2160000">
                <a:off x="5180013" y="3960813"/>
                <a:ext cx="990600" cy="1644650"/>
              </a:xfrm>
              <a:custGeom>
                <a:avLst/>
                <a:gdLst>
                  <a:gd name="connsiteX0" fmla="*/ 495256 w 990511"/>
                  <a:gd name="connsiteY0" fmla="*/ 1643878 h 1643878"/>
                  <a:gd name="connsiteX1" fmla="*/ 493234 w 990511"/>
                  <a:gd name="connsiteY1" fmla="*/ 1641776 h 1643878"/>
                  <a:gd name="connsiteX2" fmla="*/ 487170 w 990511"/>
                  <a:gd name="connsiteY2" fmla="*/ 1636871 h 1643878"/>
                  <a:gd name="connsiteX3" fmla="*/ 477737 w 990511"/>
                  <a:gd name="connsiteY3" fmla="*/ 1629163 h 1643878"/>
                  <a:gd name="connsiteX4" fmla="*/ 463586 w 990511"/>
                  <a:gd name="connsiteY4" fmla="*/ 1617951 h 1643878"/>
                  <a:gd name="connsiteX5" fmla="*/ 448088 w 990511"/>
                  <a:gd name="connsiteY5" fmla="*/ 1604638 h 1643878"/>
                  <a:gd name="connsiteX6" fmla="*/ 428548 w 990511"/>
                  <a:gd name="connsiteY6" fmla="*/ 1587821 h 1643878"/>
                  <a:gd name="connsiteX7" fmla="*/ 406985 w 990511"/>
                  <a:gd name="connsiteY7" fmla="*/ 1568902 h 1643878"/>
                  <a:gd name="connsiteX8" fmla="*/ 384076 w 990511"/>
                  <a:gd name="connsiteY8" fmla="*/ 1546479 h 1643878"/>
                  <a:gd name="connsiteX9" fmla="*/ 358471 w 990511"/>
                  <a:gd name="connsiteY9" fmla="*/ 1523355 h 1643878"/>
                  <a:gd name="connsiteX10" fmla="*/ 332192 w 990511"/>
                  <a:gd name="connsiteY10" fmla="*/ 1495327 h 1643878"/>
                  <a:gd name="connsiteX11" fmla="*/ 304565 w 990511"/>
                  <a:gd name="connsiteY11" fmla="*/ 1467298 h 1643878"/>
                  <a:gd name="connsiteX12" fmla="*/ 276265 w 990511"/>
                  <a:gd name="connsiteY12" fmla="*/ 1436466 h 1643878"/>
                  <a:gd name="connsiteX13" fmla="*/ 247291 w 990511"/>
                  <a:gd name="connsiteY13" fmla="*/ 1402832 h 1643878"/>
                  <a:gd name="connsiteX14" fmla="*/ 218991 w 990511"/>
                  <a:gd name="connsiteY14" fmla="*/ 1367797 h 1643878"/>
                  <a:gd name="connsiteX15" fmla="*/ 191364 w 990511"/>
                  <a:gd name="connsiteY15" fmla="*/ 1329958 h 1643878"/>
                  <a:gd name="connsiteX16" fmla="*/ 163738 w 990511"/>
                  <a:gd name="connsiteY16" fmla="*/ 1291418 h 1643878"/>
                  <a:gd name="connsiteX17" fmla="*/ 137459 w 990511"/>
                  <a:gd name="connsiteY17" fmla="*/ 1250076 h 1643878"/>
                  <a:gd name="connsiteX18" fmla="*/ 111854 w 990511"/>
                  <a:gd name="connsiteY18" fmla="*/ 1208033 h 1643878"/>
                  <a:gd name="connsiteX19" fmla="*/ 88270 w 990511"/>
                  <a:gd name="connsiteY19" fmla="*/ 1164589 h 1643878"/>
                  <a:gd name="connsiteX20" fmla="*/ 67382 w 990511"/>
                  <a:gd name="connsiteY20" fmla="*/ 1118342 h 1643878"/>
                  <a:gd name="connsiteX21" fmla="*/ 47841 w 990511"/>
                  <a:gd name="connsiteY21" fmla="*/ 1071394 h 1643878"/>
                  <a:gd name="connsiteX22" fmla="*/ 32343 w 990511"/>
                  <a:gd name="connsiteY22" fmla="*/ 1024446 h 1643878"/>
                  <a:gd name="connsiteX23" fmla="*/ 18193 w 990511"/>
                  <a:gd name="connsiteY23" fmla="*/ 973994 h 1643878"/>
                  <a:gd name="connsiteX24" fmla="*/ 8760 w 990511"/>
                  <a:gd name="connsiteY24" fmla="*/ 924244 h 1643878"/>
                  <a:gd name="connsiteX25" fmla="*/ 2695 w 990511"/>
                  <a:gd name="connsiteY25" fmla="*/ 873091 h 1643878"/>
                  <a:gd name="connsiteX26" fmla="*/ 0 w 990511"/>
                  <a:gd name="connsiteY26" fmla="*/ 821939 h 1643878"/>
                  <a:gd name="connsiteX27" fmla="*/ 2695 w 990511"/>
                  <a:gd name="connsiteY27" fmla="*/ 769385 h 1643878"/>
                  <a:gd name="connsiteX28" fmla="*/ 8760 w 990511"/>
                  <a:gd name="connsiteY28" fmla="*/ 718233 h 1643878"/>
                  <a:gd name="connsiteX29" fmla="*/ 18193 w 990511"/>
                  <a:gd name="connsiteY29" fmla="*/ 668482 h 1643878"/>
                  <a:gd name="connsiteX30" fmla="*/ 32343 w 990511"/>
                  <a:gd name="connsiteY30" fmla="*/ 619432 h 1643878"/>
                  <a:gd name="connsiteX31" fmla="*/ 47841 w 990511"/>
                  <a:gd name="connsiteY31" fmla="*/ 571083 h 1643878"/>
                  <a:gd name="connsiteX32" fmla="*/ 67382 w 990511"/>
                  <a:gd name="connsiteY32" fmla="*/ 524135 h 1643878"/>
                  <a:gd name="connsiteX33" fmla="*/ 88270 w 990511"/>
                  <a:gd name="connsiteY33" fmla="*/ 479289 h 1643878"/>
                  <a:gd name="connsiteX34" fmla="*/ 111854 w 990511"/>
                  <a:gd name="connsiteY34" fmla="*/ 435144 h 1643878"/>
                  <a:gd name="connsiteX35" fmla="*/ 137459 w 990511"/>
                  <a:gd name="connsiteY35" fmla="*/ 392401 h 1643878"/>
                  <a:gd name="connsiteX36" fmla="*/ 163738 w 990511"/>
                  <a:gd name="connsiteY36" fmla="*/ 351759 h 1643878"/>
                  <a:gd name="connsiteX37" fmla="*/ 191364 w 990511"/>
                  <a:gd name="connsiteY37" fmla="*/ 312519 h 1643878"/>
                  <a:gd name="connsiteX38" fmla="*/ 218991 w 990511"/>
                  <a:gd name="connsiteY38" fmla="*/ 276082 h 1643878"/>
                  <a:gd name="connsiteX39" fmla="*/ 247291 w 990511"/>
                  <a:gd name="connsiteY39" fmla="*/ 240345 h 1643878"/>
                  <a:gd name="connsiteX40" fmla="*/ 276265 w 990511"/>
                  <a:gd name="connsiteY40" fmla="*/ 206010 h 1643878"/>
                  <a:gd name="connsiteX41" fmla="*/ 304565 w 990511"/>
                  <a:gd name="connsiteY41" fmla="*/ 175880 h 1643878"/>
                  <a:gd name="connsiteX42" fmla="*/ 332192 w 990511"/>
                  <a:gd name="connsiteY42" fmla="*/ 147150 h 1643878"/>
                  <a:gd name="connsiteX43" fmla="*/ 358471 w 990511"/>
                  <a:gd name="connsiteY43" fmla="*/ 119121 h 1643878"/>
                  <a:gd name="connsiteX44" fmla="*/ 384076 w 990511"/>
                  <a:gd name="connsiteY44" fmla="*/ 95998 h 1643878"/>
                  <a:gd name="connsiteX45" fmla="*/ 406985 w 990511"/>
                  <a:gd name="connsiteY45" fmla="*/ 73575 h 1643878"/>
                  <a:gd name="connsiteX46" fmla="*/ 428548 w 990511"/>
                  <a:gd name="connsiteY46" fmla="*/ 55357 h 1643878"/>
                  <a:gd name="connsiteX47" fmla="*/ 448088 w 990511"/>
                  <a:gd name="connsiteY47" fmla="*/ 38539 h 1643878"/>
                  <a:gd name="connsiteX48" fmla="*/ 463586 w 990511"/>
                  <a:gd name="connsiteY48" fmla="*/ 24525 h 1643878"/>
                  <a:gd name="connsiteX49" fmla="*/ 477736 w 990511"/>
                  <a:gd name="connsiteY49" fmla="*/ 13313 h 1643878"/>
                  <a:gd name="connsiteX50" fmla="*/ 487170 w 990511"/>
                  <a:gd name="connsiteY50" fmla="*/ 6306 h 1643878"/>
                  <a:gd name="connsiteX51" fmla="*/ 493234 w 990511"/>
                  <a:gd name="connsiteY51" fmla="*/ 701 h 1643878"/>
                  <a:gd name="connsiteX52" fmla="*/ 495255 w 990511"/>
                  <a:gd name="connsiteY52" fmla="*/ 0 h 1643878"/>
                  <a:gd name="connsiteX53" fmla="*/ 497951 w 990511"/>
                  <a:gd name="connsiteY53" fmla="*/ 701 h 1643878"/>
                  <a:gd name="connsiteX54" fmla="*/ 504015 w 990511"/>
                  <a:gd name="connsiteY54" fmla="*/ 6306 h 1643878"/>
                  <a:gd name="connsiteX55" fmla="*/ 514122 w 990511"/>
                  <a:gd name="connsiteY55" fmla="*/ 13314 h 1643878"/>
                  <a:gd name="connsiteX56" fmla="*/ 527599 w 990511"/>
                  <a:gd name="connsiteY56" fmla="*/ 24525 h 1643878"/>
                  <a:gd name="connsiteX57" fmla="*/ 543097 w 990511"/>
                  <a:gd name="connsiteY57" fmla="*/ 38539 h 1643878"/>
                  <a:gd name="connsiteX58" fmla="*/ 562637 w 990511"/>
                  <a:gd name="connsiteY58" fmla="*/ 55356 h 1643878"/>
                  <a:gd name="connsiteX59" fmla="*/ 583525 w 990511"/>
                  <a:gd name="connsiteY59" fmla="*/ 73575 h 1643878"/>
                  <a:gd name="connsiteX60" fmla="*/ 607109 w 990511"/>
                  <a:gd name="connsiteY60" fmla="*/ 95998 h 1643878"/>
                  <a:gd name="connsiteX61" fmla="*/ 632714 w 990511"/>
                  <a:gd name="connsiteY61" fmla="*/ 119122 h 1643878"/>
                  <a:gd name="connsiteX62" fmla="*/ 658993 w 990511"/>
                  <a:gd name="connsiteY62" fmla="*/ 147150 h 1643878"/>
                  <a:gd name="connsiteX63" fmla="*/ 686620 w 990511"/>
                  <a:gd name="connsiteY63" fmla="*/ 175880 h 1643878"/>
                  <a:gd name="connsiteX64" fmla="*/ 714246 w 990511"/>
                  <a:gd name="connsiteY64" fmla="*/ 206010 h 1643878"/>
                  <a:gd name="connsiteX65" fmla="*/ 742546 w 990511"/>
                  <a:gd name="connsiteY65" fmla="*/ 240345 h 1643878"/>
                  <a:gd name="connsiteX66" fmla="*/ 771521 w 990511"/>
                  <a:gd name="connsiteY66" fmla="*/ 276082 h 1643878"/>
                  <a:gd name="connsiteX67" fmla="*/ 799821 w 990511"/>
                  <a:gd name="connsiteY67" fmla="*/ 312519 h 1643878"/>
                  <a:gd name="connsiteX68" fmla="*/ 827447 w 990511"/>
                  <a:gd name="connsiteY68" fmla="*/ 351759 h 1643878"/>
                  <a:gd name="connsiteX69" fmla="*/ 853726 w 990511"/>
                  <a:gd name="connsiteY69" fmla="*/ 392401 h 1643878"/>
                  <a:gd name="connsiteX70" fmla="*/ 879331 w 990511"/>
                  <a:gd name="connsiteY70" fmla="*/ 435144 h 1643878"/>
                  <a:gd name="connsiteX71" fmla="*/ 902241 w 990511"/>
                  <a:gd name="connsiteY71" fmla="*/ 479289 h 1643878"/>
                  <a:gd name="connsiteX72" fmla="*/ 923803 w 990511"/>
                  <a:gd name="connsiteY72" fmla="*/ 524135 h 1643878"/>
                  <a:gd name="connsiteX73" fmla="*/ 943344 w 990511"/>
                  <a:gd name="connsiteY73" fmla="*/ 571083 h 1643878"/>
                  <a:gd name="connsiteX74" fmla="*/ 958842 w 990511"/>
                  <a:gd name="connsiteY74" fmla="*/ 619432 h 1643878"/>
                  <a:gd name="connsiteX75" fmla="*/ 972992 w 990511"/>
                  <a:gd name="connsiteY75" fmla="*/ 668483 h 1643878"/>
                  <a:gd name="connsiteX76" fmla="*/ 982425 w 990511"/>
                  <a:gd name="connsiteY76" fmla="*/ 718233 h 1643878"/>
                  <a:gd name="connsiteX77" fmla="*/ 988490 w 990511"/>
                  <a:gd name="connsiteY77" fmla="*/ 769385 h 1643878"/>
                  <a:gd name="connsiteX78" fmla="*/ 990511 w 990511"/>
                  <a:gd name="connsiteY78" fmla="*/ 821939 h 1643878"/>
                  <a:gd name="connsiteX79" fmla="*/ 988489 w 990511"/>
                  <a:gd name="connsiteY79" fmla="*/ 873091 h 1643878"/>
                  <a:gd name="connsiteX80" fmla="*/ 982425 w 990511"/>
                  <a:gd name="connsiteY80" fmla="*/ 924243 h 1643878"/>
                  <a:gd name="connsiteX81" fmla="*/ 972992 w 990511"/>
                  <a:gd name="connsiteY81" fmla="*/ 973994 h 1643878"/>
                  <a:gd name="connsiteX82" fmla="*/ 958842 w 990511"/>
                  <a:gd name="connsiteY82" fmla="*/ 1024446 h 1643878"/>
                  <a:gd name="connsiteX83" fmla="*/ 943344 w 990511"/>
                  <a:gd name="connsiteY83" fmla="*/ 1071394 h 1643878"/>
                  <a:gd name="connsiteX84" fmla="*/ 923803 w 990511"/>
                  <a:gd name="connsiteY84" fmla="*/ 1118341 h 1643878"/>
                  <a:gd name="connsiteX85" fmla="*/ 902241 w 990511"/>
                  <a:gd name="connsiteY85" fmla="*/ 1164589 h 1643878"/>
                  <a:gd name="connsiteX86" fmla="*/ 879331 w 990511"/>
                  <a:gd name="connsiteY86" fmla="*/ 1208033 h 1643878"/>
                  <a:gd name="connsiteX87" fmla="*/ 853726 w 990511"/>
                  <a:gd name="connsiteY87" fmla="*/ 1250076 h 1643878"/>
                  <a:gd name="connsiteX88" fmla="*/ 827447 w 990511"/>
                  <a:gd name="connsiteY88" fmla="*/ 1291418 h 1643878"/>
                  <a:gd name="connsiteX89" fmla="*/ 799821 w 990511"/>
                  <a:gd name="connsiteY89" fmla="*/ 1329958 h 1643878"/>
                  <a:gd name="connsiteX90" fmla="*/ 771520 w 990511"/>
                  <a:gd name="connsiteY90" fmla="*/ 1367796 h 1643878"/>
                  <a:gd name="connsiteX91" fmla="*/ 742546 w 990511"/>
                  <a:gd name="connsiteY91" fmla="*/ 1402832 h 1643878"/>
                  <a:gd name="connsiteX92" fmla="*/ 714246 w 990511"/>
                  <a:gd name="connsiteY92" fmla="*/ 1436466 h 1643878"/>
                  <a:gd name="connsiteX93" fmla="*/ 686620 w 990511"/>
                  <a:gd name="connsiteY93" fmla="*/ 1467298 h 1643878"/>
                  <a:gd name="connsiteX94" fmla="*/ 658993 w 990511"/>
                  <a:gd name="connsiteY94" fmla="*/ 1495326 h 1643878"/>
                  <a:gd name="connsiteX95" fmla="*/ 632714 w 990511"/>
                  <a:gd name="connsiteY95" fmla="*/ 1523355 h 1643878"/>
                  <a:gd name="connsiteX96" fmla="*/ 607109 w 990511"/>
                  <a:gd name="connsiteY96" fmla="*/ 1546479 h 1643878"/>
                  <a:gd name="connsiteX97" fmla="*/ 583526 w 990511"/>
                  <a:gd name="connsiteY97" fmla="*/ 1568902 h 1643878"/>
                  <a:gd name="connsiteX98" fmla="*/ 562637 w 990511"/>
                  <a:gd name="connsiteY98" fmla="*/ 1587821 h 1643878"/>
                  <a:gd name="connsiteX99" fmla="*/ 543097 w 990511"/>
                  <a:gd name="connsiteY99" fmla="*/ 1604638 h 1643878"/>
                  <a:gd name="connsiteX100" fmla="*/ 527599 w 990511"/>
                  <a:gd name="connsiteY100" fmla="*/ 1617951 h 1643878"/>
                  <a:gd name="connsiteX101" fmla="*/ 514123 w 990511"/>
                  <a:gd name="connsiteY101" fmla="*/ 1629163 h 1643878"/>
                  <a:gd name="connsiteX102" fmla="*/ 504015 w 990511"/>
                  <a:gd name="connsiteY102" fmla="*/ 1636871 h 1643878"/>
                  <a:gd name="connsiteX103" fmla="*/ 497951 w 990511"/>
                  <a:gd name="connsiteY103" fmla="*/ 1641776 h 16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511" h="1643878">
                    <a:moveTo>
                      <a:pt x="495256" y="1643878"/>
                    </a:moveTo>
                    <a:lnTo>
                      <a:pt x="493234" y="1641776"/>
                    </a:lnTo>
                    <a:lnTo>
                      <a:pt x="487170" y="1636871"/>
                    </a:lnTo>
                    <a:lnTo>
                      <a:pt x="477737" y="1629163"/>
                    </a:lnTo>
                    <a:lnTo>
                      <a:pt x="463586" y="1617951"/>
                    </a:lnTo>
                    <a:lnTo>
                      <a:pt x="448088" y="1604638"/>
                    </a:lnTo>
                    <a:lnTo>
                      <a:pt x="428548" y="1587821"/>
                    </a:lnTo>
                    <a:lnTo>
                      <a:pt x="406985" y="1568902"/>
                    </a:lnTo>
                    <a:lnTo>
                      <a:pt x="384076" y="1546479"/>
                    </a:lnTo>
                    <a:lnTo>
                      <a:pt x="358471" y="1523355"/>
                    </a:lnTo>
                    <a:lnTo>
                      <a:pt x="332192" y="1495327"/>
                    </a:lnTo>
                    <a:lnTo>
                      <a:pt x="304565" y="1467298"/>
                    </a:lnTo>
                    <a:lnTo>
                      <a:pt x="276265" y="1436466"/>
                    </a:lnTo>
                    <a:lnTo>
                      <a:pt x="247291" y="1402832"/>
                    </a:lnTo>
                    <a:lnTo>
                      <a:pt x="218991" y="1367797"/>
                    </a:lnTo>
                    <a:lnTo>
                      <a:pt x="191364" y="1329958"/>
                    </a:lnTo>
                    <a:lnTo>
                      <a:pt x="163738" y="1291418"/>
                    </a:lnTo>
                    <a:lnTo>
                      <a:pt x="137459" y="1250076"/>
                    </a:lnTo>
                    <a:lnTo>
                      <a:pt x="111854" y="1208033"/>
                    </a:lnTo>
                    <a:lnTo>
                      <a:pt x="88270" y="1164589"/>
                    </a:lnTo>
                    <a:lnTo>
                      <a:pt x="67382" y="1118342"/>
                    </a:lnTo>
                    <a:lnTo>
                      <a:pt x="47841" y="1071394"/>
                    </a:lnTo>
                    <a:lnTo>
                      <a:pt x="32343" y="1024446"/>
                    </a:lnTo>
                    <a:lnTo>
                      <a:pt x="18193" y="973994"/>
                    </a:lnTo>
                    <a:lnTo>
                      <a:pt x="8760" y="924244"/>
                    </a:lnTo>
                    <a:lnTo>
                      <a:pt x="2695" y="873091"/>
                    </a:lnTo>
                    <a:lnTo>
                      <a:pt x="0" y="821939"/>
                    </a:lnTo>
                    <a:lnTo>
                      <a:pt x="2695" y="769385"/>
                    </a:lnTo>
                    <a:lnTo>
                      <a:pt x="8760" y="718233"/>
                    </a:lnTo>
                    <a:lnTo>
                      <a:pt x="18193" y="668482"/>
                    </a:lnTo>
                    <a:lnTo>
                      <a:pt x="32343" y="619432"/>
                    </a:lnTo>
                    <a:lnTo>
                      <a:pt x="47841" y="571083"/>
                    </a:lnTo>
                    <a:lnTo>
                      <a:pt x="67382" y="524135"/>
                    </a:lnTo>
                    <a:lnTo>
                      <a:pt x="88270" y="479289"/>
                    </a:lnTo>
                    <a:lnTo>
                      <a:pt x="111854" y="435144"/>
                    </a:lnTo>
                    <a:lnTo>
                      <a:pt x="137459" y="392401"/>
                    </a:lnTo>
                    <a:lnTo>
                      <a:pt x="163738" y="351759"/>
                    </a:lnTo>
                    <a:lnTo>
                      <a:pt x="191364" y="312519"/>
                    </a:lnTo>
                    <a:lnTo>
                      <a:pt x="218991" y="276082"/>
                    </a:lnTo>
                    <a:lnTo>
                      <a:pt x="247291" y="240345"/>
                    </a:lnTo>
                    <a:lnTo>
                      <a:pt x="276265" y="206010"/>
                    </a:lnTo>
                    <a:lnTo>
                      <a:pt x="304565" y="175880"/>
                    </a:lnTo>
                    <a:lnTo>
                      <a:pt x="332192" y="147150"/>
                    </a:lnTo>
                    <a:lnTo>
                      <a:pt x="358471" y="119121"/>
                    </a:lnTo>
                    <a:lnTo>
                      <a:pt x="384076" y="95998"/>
                    </a:lnTo>
                    <a:lnTo>
                      <a:pt x="406985" y="73575"/>
                    </a:lnTo>
                    <a:lnTo>
                      <a:pt x="428548" y="55357"/>
                    </a:lnTo>
                    <a:lnTo>
                      <a:pt x="448088" y="38539"/>
                    </a:lnTo>
                    <a:lnTo>
                      <a:pt x="463586" y="24525"/>
                    </a:lnTo>
                    <a:lnTo>
                      <a:pt x="477736" y="13313"/>
                    </a:lnTo>
                    <a:lnTo>
                      <a:pt x="487170" y="6306"/>
                    </a:lnTo>
                    <a:lnTo>
                      <a:pt x="493234" y="701"/>
                    </a:lnTo>
                    <a:lnTo>
                      <a:pt x="495255" y="0"/>
                    </a:lnTo>
                    <a:lnTo>
                      <a:pt x="497951" y="701"/>
                    </a:lnTo>
                    <a:lnTo>
                      <a:pt x="504015" y="6306"/>
                    </a:lnTo>
                    <a:lnTo>
                      <a:pt x="514122" y="13314"/>
                    </a:lnTo>
                    <a:lnTo>
                      <a:pt x="527599" y="24525"/>
                    </a:lnTo>
                    <a:lnTo>
                      <a:pt x="543097" y="38539"/>
                    </a:lnTo>
                    <a:lnTo>
                      <a:pt x="562637" y="55356"/>
                    </a:lnTo>
                    <a:lnTo>
                      <a:pt x="583525" y="73575"/>
                    </a:lnTo>
                    <a:lnTo>
                      <a:pt x="607109" y="95998"/>
                    </a:lnTo>
                    <a:lnTo>
                      <a:pt x="632714" y="119122"/>
                    </a:lnTo>
                    <a:lnTo>
                      <a:pt x="658993" y="147150"/>
                    </a:lnTo>
                    <a:lnTo>
                      <a:pt x="686620" y="175880"/>
                    </a:lnTo>
                    <a:lnTo>
                      <a:pt x="714246" y="206010"/>
                    </a:lnTo>
                    <a:lnTo>
                      <a:pt x="742546" y="240345"/>
                    </a:lnTo>
                    <a:lnTo>
                      <a:pt x="771521" y="276082"/>
                    </a:lnTo>
                    <a:lnTo>
                      <a:pt x="799821" y="312519"/>
                    </a:lnTo>
                    <a:lnTo>
                      <a:pt x="827447" y="351759"/>
                    </a:lnTo>
                    <a:lnTo>
                      <a:pt x="853726" y="392401"/>
                    </a:lnTo>
                    <a:lnTo>
                      <a:pt x="879331" y="435144"/>
                    </a:lnTo>
                    <a:lnTo>
                      <a:pt x="902241" y="479289"/>
                    </a:lnTo>
                    <a:lnTo>
                      <a:pt x="923803" y="524135"/>
                    </a:lnTo>
                    <a:lnTo>
                      <a:pt x="943344" y="571083"/>
                    </a:lnTo>
                    <a:lnTo>
                      <a:pt x="958842" y="619432"/>
                    </a:lnTo>
                    <a:lnTo>
                      <a:pt x="972992" y="668483"/>
                    </a:lnTo>
                    <a:lnTo>
                      <a:pt x="982425" y="718233"/>
                    </a:lnTo>
                    <a:lnTo>
                      <a:pt x="988490" y="769385"/>
                    </a:lnTo>
                    <a:lnTo>
                      <a:pt x="990511" y="821939"/>
                    </a:lnTo>
                    <a:lnTo>
                      <a:pt x="988489" y="873091"/>
                    </a:lnTo>
                    <a:lnTo>
                      <a:pt x="982425" y="924243"/>
                    </a:lnTo>
                    <a:lnTo>
                      <a:pt x="972992" y="973994"/>
                    </a:lnTo>
                    <a:lnTo>
                      <a:pt x="958842" y="1024446"/>
                    </a:lnTo>
                    <a:lnTo>
                      <a:pt x="943344" y="1071394"/>
                    </a:lnTo>
                    <a:lnTo>
                      <a:pt x="923803" y="1118341"/>
                    </a:lnTo>
                    <a:lnTo>
                      <a:pt x="902241" y="1164589"/>
                    </a:lnTo>
                    <a:lnTo>
                      <a:pt x="879331" y="1208033"/>
                    </a:lnTo>
                    <a:lnTo>
                      <a:pt x="853726" y="1250076"/>
                    </a:lnTo>
                    <a:lnTo>
                      <a:pt x="827447" y="1291418"/>
                    </a:lnTo>
                    <a:lnTo>
                      <a:pt x="799821" y="1329958"/>
                    </a:lnTo>
                    <a:lnTo>
                      <a:pt x="771520" y="1367796"/>
                    </a:lnTo>
                    <a:lnTo>
                      <a:pt x="742546" y="1402832"/>
                    </a:lnTo>
                    <a:lnTo>
                      <a:pt x="714246" y="1436466"/>
                    </a:lnTo>
                    <a:lnTo>
                      <a:pt x="686620" y="1467298"/>
                    </a:lnTo>
                    <a:lnTo>
                      <a:pt x="658993" y="1495326"/>
                    </a:lnTo>
                    <a:lnTo>
                      <a:pt x="632714" y="1523355"/>
                    </a:lnTo>
                    <a:lnTo>
                      <a:pt x="607109" y="1546479"/>
                    </a:lnTo>
                    <a:lnTo>
                      <a:pt x="583526" y="1568902"/>
                    </a:lnTo>
                    <a:lnTo>
                      <a:pt x="562637" y="1587821"/>
                    </a:lnTo>
                    <a:lnTo>
                      <a:pt x="543097" y="1604638"/>
                    </a:lnTo>
                    <a:lnTo>
                      <a:pt x="527599" y="1617951"/>
                    </a:lnTo>
                    <a:lnTo>
                      <a:pt x="514123" y="1629163"/>
                    </a:lnTo>
                    <a:lnTo>
                      <a:pt x="504015" y="1636871"/>
                    </a:lnTo>
                    <a:lnTo>
                      <a:pt x="497951" y="1641776"/>
                    </a:lnTo>
                    <a:close/>
                  </a:path>
                </a:pathLst>
              </a:custGeom>
              <a:solidFill>
                <a:srgbClr val="1E2836"/>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cs typeface="+mn-ea"/>
                  <a:sym typeface="+mn-lt"/>
                </a:endParaRPr>
              </a:p>
            </p:txBody>
          </p:sp>
          <p:sp>
            <p:nvSpPr>
              <p:cNvPr id="48" name="MH_SubTitle_2"/>
              <p:cNvSpPr/>
              <p:nvPr>
                <p:custDataLst>
                  <p:tags r:id="rId5"/>
                </p:custDataLst>
              </p:nvPr>
            </p:nvSpPr>
            <p:spPr>
              <a:xfrm rot="20544647">
                <a:off x="6175376" y="3275013"/>
                <a:ext cx="1952625" cy="990600"/>
              </a:xfrm>
              <a:custGeom>
                <a:avLst/>
                <a:gdLst>
                  <a:gd name="connsiteX0" fmla="*/ 1069560 w 1953336"/>
                  <a:gd name="connsiteY0" fmla="*/ 46042 h 990486"/>
                  <a:gd name="connsiteX1" fmla="*/ 1116647 w 1953336"/>
                  <a:gd name="connsiteY1" fmla="*/ 65245 h 990486"/>
                  <a:gd name="connsiteX2" fmla="*/ 1161642 w 1953336"/>
                  <a:gd name="connsiteY2" fmla="*/ 85812 h 990486"/>
                  <a:gd name="connsiteX3" fmla="*/ 1205954 w 1953336"/>
                  <a:gd name="connsiteY3" fmla="*/ 109078 h 990486"/>
                  <a:gd name="connsiteX4" fmla="*/ 1248881 w 1953336"/>
                  <a:gd name="connsiteY4" fmla="*/ 134376 h 990486"/>
                  <a:gd name="connsiteX5" fmla="*/ 1289709 w 1953336"/>
                  <a:gd name="connsiteY5" fmla="*/ 160363 h 990486"/>
                  <a:gd name="connsiteX6" fmla="*/ 1329147 w 1953336"/>
                  <a:gd name="connsiteY6" fmla="*/ 187707 h 990486"/>
                  <a:gd name="connsiteX7" fmla="*/ 1365781 w 1953336"/>
                  <a:gd name="connsiteY7" fmla="*/ 215072 h 990486"/>
                  <a:gd name="connsiteX8" fmla="*/ 1401719 w 1953336"/>
                  <a:gd name="connsiteY8" fmla="*/ 243115 h 990486"/>
                  <a:gd name="connsiteX9" fmla="*/ 1436261 w 1953336"/>
                  <a:gd name="connsiteY9" fmla="*/ 271842 h 990486"/>
                  <a:gd name="connsiteX10" fmla="*/ 1466594 w 1953336"/>
                  <a:gd name="connsiteY10" fmla="*/ 299926 h 990486"/>
                  <a:gd name="connsiteX11" fmla="*/ 1495521 w 1953336"/>
                  <a:gd name="connsiteY11" fmla="*/ 327346 h 990486"/>
                  <a:gd name="connsiteX12" fmla="*/ 1523737 w 1953336"/>
                  <a:gd name="connsiteY12" fmla="*/ 353423 h 990486"/>
                  <a:gd name="connsiteX13" fmla="*/ 1547044 w 1953336"/>
                  <a:gd name="connsiteY13" fmla="*/ 378862 h 990486"/>
                  <a:gd name="connsiteX14" fmla="*/ 1569630 w 1953336"/>
                  <a:gd name="connsiteY14" fmla="*/ 401610 h 990486"/>
                  <a:gd name="connsiteX15" fmla="*/ 1588003 w 1953336"/>
                  <a:gd name="connsiteY15" fmla="*/ 423041 h 990486"/>
                  <a:gd name="connsiteX16" fmla="*/ 1604960 w 1953336"/>
                  <a:gd name="connsiteY16" fmla="*/ 442461 h 990486"/>
                  <a:gd name="connsiteX17" fmla="*/ 1619085 w 1953336"/>
                  <a:gd name="connsiteY17" fmla="*/ 457858 h 990486"/>
                  <a:gd name="connsiteX18" fmla="*/ 1630397 w 1953336"/>
                  <a:gd name="connsiteY18" fmla="*/ 471927 h 990486"/>
                  <a:gd name="connsiteX19" fmla="*/ 1637472 w 1953336"/>
                  <a:gd name="connsiteY19" fmla="*/ 481310 h 990486"/>
                  <a:gd name="connsiteX20" fmla="*/ 1643121 w 1953336"/>
                  <a:gd name="connsiteY20" fmla="*/ 487334 h 990486"/>
                  <a:gd name="connsiteX21" fmla="*/ 1643836 w 1953336"/>
                  <a:gd name="connsiteY21" fmla="*/ 489351 h 990486"/>
                  <a:gd name="connsiteX22" fmla="*/ 1643155 w 1953336"/>
                  <a:gd name="connsiteY22" fmla="*/ 492051 h 990486"/>
                  <a:gd name="connsiteX23" fmla="*/ 1637593 w 1953336"/>
                  <a:gd name="connsiteY23" fmla="*/ 498155 h 990486"/>
                  <a:gd name="connsiteX24" fmla="*/ 1630658 w 1953336"/>
                  <a:gd name="connsiteY24" fmla="*/ 508312 h 990486"/>
                  <a:gd name="connsiteX25" fmla="*/ 1619544 w 1953336"/>
                  <a:gd name="connsiteY25" fmla="*/ 521869 h 990486"/>
                  <a:gd name="connsiteX26" fmla="*/ 1605641 w 1953336"/>
                  <a:gd name="connsiteY26" fmla="*/ 537467 h 990486"/>
                  <a:gd name="connsiteX27" fmla="*/ 1588964 w 1953336"/>
                  <a:gd name="connsiteY27" fmla="*/ 557127 h 990486"/>
                  <a:gd name="connsiteX28" fmla="*/ 1570896 w 1953336"/>
                  <a:gd name="connsiteY28" fmla="*/ 578146 h 990486"/>
                  <a:gd name="connsiteX29" fmla="*/ 1548643 w 1953336"/>
                  <a:gd name="connsiteY29" fmla="*/ 601889 h 990486"/>
                  <a:gd name="connsiteX30" fmla="*/ 1525703 w 1953336"/>
                  <a:gd name="connsiteY30" fmla="*/ 627660 h 990486"/>
                  <a:gd name="connsiteX31" fmla="*/ 1497864 w 1953336"/>
                  <a:gd name="connsiteY31" fmla="*/ 654139 h 990486"/>
                  <a:gd name="connsiteX32" fmla="*/ 1469333 w 1953336"/>
                  <a:gd name="connsiteY32" fmla="*/ 681970 h 990486"/>
                  <a:gd name="connsiteX33" fmla="*/ 1439401 w 1953336"/>
                  <a:gd name="connsiteY33" fmla="*/ 709812 h 990486"/>
                  <a:gd name="connsiteX34" fmla="*/ 1405270 w 1953336"/>
                  <a:gd name="connsiteY34" fmla="*/ 738358 h 990486"/>
                  <a:gd name="connsiteX35" fmla="*/ 1369742 w 1953336"/>
                  <a:gd name="connsiteY35" fmla="*/ 767588 h 990486"/>
                  <a:gd name="connsiteX36" fmla="*/ 1333509 w 1953336"/>
                  <a:gd name="connsiteY36" fmla="*/ 796149 h 990486"/>
                  <a:gd name="connsiteX37" fmla="*/ 1294468 w 1953336"/>
                  <a:gd name="connsiteY37" fmla="*/ 824056 h 990486"/>
                  <a:gd name="connsiteX38" fmla="*/ 1254016 w 1953336"/>
                  <a:gd name="connsiteY38" fmla="*/ 850625 h 990486"/>
                  <a:gd name="connsiteX39" fmla="*/ 1211457 w 1953336"/>
                  <a:gd name="connsiteY39" fmla="*/ 876536 h 990486"/>
                  <a:gd name="connsiteX40" fmla="*/ 1167477 w 1953336"/>
                  <a:gd name="connsiteY40" fmla="*/ 899762 h 990486"/>
                  <a:gd name="connsiteX41" fmla="*/ 1122787 w 1953336"/>
                  <a:gd name="connsiteY41" fmla="*/ 921645 h 990486"/>
                  <a:gd name="connsiteX42" fmla="*/ 1075980 w 1953336"/>
                  <a:gd name="connsiteY42" fmla="*/ 941522 h 990486"/>
                  <a:gd name="connsiteX43" fmla="*/ 1027744 w 1953336"/>
                  <a:gd name="connsiteY43" fmla="*/ 957366 h 990486"/>
                  <a:gd name="connsiteX44" fmla="*/ 978796 w 1953336"/>
                  <a:gd name="connsiteY44" fmla="*/ 971867 h 990486"/>
                  <a:gd name="connsiteX45" fmla="*/ 929114 w 1953336"/>
                  <a:gd name="connsiteY45" fmla="*/ 981657 h 990486"/>
                  <a:gd name="connsiteX46" fmla="*/ 878007 w 1953336"/>
                  <a:gd name="connsiteY46" fmla="*/ 988088 h 990486"/>
                  <a:gd name="connsiteX47" fmla="*/ 825469 w 1953336"/>
                  <a:gd name="connsiteY47" fmla="*/ 990486 h 990486"/>
                  <a:gd name="connsiteX48" fmla="*/ 774304 w 1953336"/>
                  <a:gd name="connsiteY48" fmla="*/ 988832 h 990486"/>
                  <a:gd name="connsiteX49" fmla="*/ 723109 w 1953336"/>
                  <a:gd name="connsiteY49" fmla="*/ 983134 h 990486"/>
                  <a:gd name="connsiteX50" fmla="*/ 673292 w 1953336"/>
                  <a:gd name="connsiteY50" fmla="*/ 974058 h 990486"/>
                  <a:gd name="connsiteX51" fmla="*/ 622740 w 1953336"/>
                  <a:gd name="connsiteY51" fmla="*/ 960269 h 990486"/>
                  <a:gd name="connsiteX52" fmla="*/ 575683 w 1953336"/>
                  <a:gd name="connsiteY52" fmla="*/ 945109 h 990486"/>
                  <a:gd name="connsiteX53" fmla="*/ 528596 w 1953336"/>
                  <a:gd name="connsiteY53" fmla="*/ 925905 h 990486"/>
                  <a:gd name="connsiteX54" fmla="*/ 482195 w 1953336"/>
                  <a:gd name="connsiteY54" fmla="*/ 904675 h 990486"/>
                  <a:gd name="connsiteX55" fmla="*/ 438588 w 1953336"/>
                  <a:gd name="connsiteY55" fmla="*/ 882077 h 990486"/>
                  <a:gd name="connsiteX56" fmla="*/ 396362 w 1953336"/>
                  <a:gd name="connsiteY56" fmla="*/ 856774 h 990486"/>
                  <a:gd name="connsiteX57" fmla="*/ 354833 w 1953336"/>
                  <a:gd name="connsiteY57" fmla="*/ 830793 h 990486"/>
                  <a:gd name="connsiteX58" fmla="*/ 316096 w 1953336"/>
                  <a:gd name="connsiteY58" fmla="*/ 803443 h 990486"/>
                  <a:gd name="connsiteX59" fmla="*/ 278056 w 1953336"/>
                  <a:gd name="connsiteY59" fmla="*/ 775415 h 990486"/>
                  <a:gd name="connsiteX60" fmla="*/ 242813 w 1953336"/>
                  <a:gd name="connsiteY60" fmla="*/ 746693 h 990486"/>
                  <a:gd name="connsiteX61" fmla="*/ 208977 w 1953336"/>
                  <a:gd name="connsiteY61" fmla="*/ 718634 h 990486"/>
                  <a:gd name="connsiteX62" fmla="*/ 177948 w 1953336"/>
                  <a:gd name="connsiteY62" fmla="*/ 691229 h 990486"/>
                  <a:gd name="connsiteX63" fmla="*/ 149722 w 1953336"/>
                  <a:gd name="connsiteY63" fmla="*/ 663804 h 990486"/>
                  <a:gd name="connsiteX64" fmla="*/ 121506 w 1953336"/>
                  <a:gd name="connsiteY64" fmla="*/ 637727 h 990486"/>
                  <a:gd name="connsiteX65" fmla="*/ 98199 w 1953336"/>
                  <a:gd name="connsiteY65" fmla="*/ 612289 h 990486"/>
                  <a:gd name="connsiteX66" fmla="*/ 75608 w 1953336"/>
                  <a:gd name="connsiteY66" fmla="*/ 588866 h 990486"/>
                  <a:gd name="connsiteX67" fmla="*/ 56540 w 1953336"/>
                  <a:gd name="connsiteY67" fmla="*/ 568114 h 990486"/>
                  <a:gd name="connsiteX68" fmla="*/ 39582 w 1953336"/>
                  <a:gd name="connsiteY68" fmla="*/ 548695 h 990486"/>
                  <a:gd name="connsiteX69" fmla="*/ 26158 w 1953336"/>
                  <a:gd name="connsiteY69" fmla="*/ 533292 h 990486"/>
                  <a:gd name="connsiteX70" fmla="*/ 14850 w 1953336"/>
                  <a:gd name="connsiteY70" fmla="*/ 519897 h 990486"/>
                  <a:gd name="connsiteX71" fmla="*/ 7070 w 1953336"/>
                  <a:gd name="connsiteY71" fmla="*/ 509845 h 990486"/>
                  <a:gd name="connsiteX72" fmla="*/ 2122 w 1953336"/>
                  <a:gd name="connsiteY72" fmla="*/ 503816 h 990486"/>
                  <a:gd name="connsiteX73" fmla="*/ 0 w 1953336"/>
                  <a:gd name="connsiteY73" fmla="*/ 501136 h 990486"/>
                  <a:gd name="connsiteX74" fmla="*/ 2088 w 1953336"/>
                  <a:gd name="connsiteY74" fmla="*/ 499100 h 990486"/>
                  <a:gd name="connsiteX75" fmla="*/ 6949 w 1953336"/>
                  <a:gd name="connsiteY75" fmla="*/ 493000 h 990486"/>
                  <a:gd name="connsiteX76" fmla="*/ 14589 w 1953336"/>
                  <a:gd name="connsiteY76" fmla="*/ 483512 h 990486"/>
                  <a:gd name="connsiteX77" fmla="*/ 25699 w 1953336"/>
                  <a:gd name="connsiteY77" fmla="*/ 469282 h 990486"/>
                  <a:gd name="connsiteX78" fmla="*/ 38901 w 1953336"/>
                  <a:gd name="connsiteY78" fmla="*/ 453689 h 990486"/>
                  <a:gd name="connsiteX79" fmla="*/ 55578 w 1953336"/>
                  <a:gd name="connsiteY79" fmla="*/ 434028 h 990486"/>
                  <a:gd name="connsiteX80" fmla="*/ 74342 w 1953336"/>
                  <a:gd name="connsiteY80" fmla="*/ 412331 h 990486"/>
                  <a:gd name="connsiteX81" fmla="*/ 96600 w 1953336"/>
                  <a:gd name="connsiteY81" fmla="*/ 389261 h 990486"/>
                  <a:gd name="connsiteX82" fmla="*/ 119540 w 1953336"/>
                  <a:gd name="connsiteY82" fmla="*/ 363491 h 990486"/>
                  <a:gd name="connsiteX83" fmla="*/ 147379 w 1953336"/>
                  <a:gd name="connsiteY83" fmla="*/ 337011 h 990486"/>
                  <a:gd name="connsiteX84" fmla="*/ 175209 w 1953336"/>
                  <a:gd name="connsiteY84" fmla="*/ 309185 h 990486"/>
                  <a:gd name="connsiteX85" fmla="*/ 205837 w 1953336"/>
                  <a:gd name="connsiteY85" fmla="*/ 280664 h 990486"/>
                  <a:gd name="connsiteX86" fmla="*/ 239262 w 1953336"/>
                  <a:gd name="connsiteY86" fmla="*/ 251450 h 990486"/>
                  <a:gd name="connsiteX87" fmla="*/ 274095 w 1953336"/>
                  <a:gd name="connsiteY87" fmla="*/ 222899 h 990486"/>
                  <a:gd name="connsiteX88" fmla="*/ 311734 w 1953336"/>
                  <a:gd name="connsiteY88" fmla="*/ 195002 h 990486"/>
                  <a:gd name="connsiteX89" fmla="*/ 350074 w 1953336"/>
                  <a:gd name="connsiteY89" fmla="*/ 167100 h 990486"/>
                  <a:gd name="connsiteX90" fmla="*/ 391227 w 1953336"/>
                  <a:gd name="connsiteY90" fmla="*/ 140525 h 990486"/>
                  <a:gd name="connsiteX91" fmla="*/ 433085 w 1953336"/>
                  <a:gd name="connsiteY91" fmla="*/ 114619 h 990486"/>
                  <a:gd name="connsiteX92" fmla="*/ 476360 w 1953336"/>
                  <a:gd name="connsiteY92" fmla="*/ 90725 h 990486"/>
                  <a:gd name="connsiteX93" fmla="*/ 522456 w 1953336"/>
                  <a:gd name="connsiteY93" fmla="*/ 69505 h 990486"/>
                  <a:gd name="connsiteX94" fmla="*/ 569263 w 1953336"/>
                  <a:gd name="connsiteY94" fmla="*/ 49629 h 990486"/>
                  <a:gd name="connsiteX95" fmla="*/ 616098 w 1953336"/>
                  <a:gd name="connsiteY95" fmla="*/ 33795 h 990486"/>
                  <a:gd name="connsiteX96" fmla="*/ 666447 w 1953336"/>
                  <a:gd name="connsiteY96" fmla="*/ 19283 h 990486"/>
                  <a:gd name="connsiteX97" fmla="*/ 716128 w 1953336"/>
                  <a:gd name="connsiteY97" fmla="*/ 9493 h 990486"/>
                  <a:gd name="connsiteX98" fmla="*/ 767236 w 1953336"/>
                  <a:gd name="connsiteY98" fmla="*/ 3062 h 990486"/>
                  <a:gd name="connsiteX99" fmla="*/ 818368 w 1953336"/>
                  <a:gd name="connsiteY99" fmla="*/ 0 h 990486"/>
                  <a:gd name="connsiteX100" fmla="*/ 870939 w 1953336"/>
                  <a:gd name="connsiteY100" fmla="*/ 2319 h 990486"/>
                  <a:gd name="connsiteX101" fmla="*/ 922134 w 1953336"/>
                  <a:gd name="connsiteY101" fmla="*/ 8016 h 990486"/>
                  <a:gd name="connsiteX102" fmla="*/ 971951 w 1953336"/>
                  <a:gd name="connsiteY102" fmla="*/ 17093 h 990486"/>
                  <a:gd name="connsiteX103" fmla="*/ 1021101 w 1953336"/>
                  <a:gd name="connsiteY103" fmla="*/ 30891 h 990486"/>
                  <a:gd name="connsiteX104" fmla="*/ 1953336 w 1953336"/>
                  <a:gd name="connsiteY104" fmla="*/ 19499 h 990486"/>
                  <a:gd name="connsiteX105" fmla="*/ 1953333 w 1953336"/>
                  <a:gd name="connsiteY105" fmla="*/ 19507 h 990486"/>
                  <a:gd name="connsiteX106" fmla="*/ 1953333 w 1953336"/>
                  <a:gd name="connsiteY106" fmla="*/ 19499 h 99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953336" h="990486">
                    <a:moveTo>
                      <a:pt x="1069560" y="46042"/>
                    </a:moveTo>
                    <a:lnTo>
                      <a:pt x="1116647" y="65245"/>
                    </a:lnTo>
                    <a:lnTo>
                      <a:pt x="1161642" y="85812"/>
                    </a:lnTo>
                    <a:lnTo>
                      <a:pt x="1205954" y="109078"/>
                    </a:lnTo>
                    <a:lnTo>
                      <a:pt x="1248881" y="134376"/>
                    </a:lnTo>
                    <a:lnTo>
                      <a:pt x="1289709" y="160363"/>
                    </a:lnTo>
                    <a:lnTo>
                      <a:pt x="1329147" y="187707"/>
                    </a:lnTo>
                    <a:lnTo>
                      <a:pt x="1365781" y="215072"/>
                    </a:lnTo>
                    <a:lnTo>
                      <a:pt x="1401719" y="243115"/>
                    </a:lnTo>
                    <a:lnTo>
                      <a:pt x="1436261" y="271842"/>
                    </a:lnTo>
                    <a:lnTo>
                      <a:pt x="1466594" y="299926"/>
                    </a:lnTo>
                    <a:lnTo>
                      <a:pt x="1495521" y="327346"/>
                    </a:lnTo>
                    <a:lnTo>
                      <a:pt x="1523737" y="353423"/>
                    </a:lnTo>
                    <a:lnTo>
                      <a:pt x="1547044" y="378862"/>
                    </a:lnTo>
                    <a:lnTo>
                      <a:pt x="1569630" y="401610"/>
                    </a:lnTo>
                    <a:lnTo>
                      <a:pt x="1588003" y="423041"/>
                    </a:lnTo>
                    <a:lnTo>
                      <a:pt x="1604960" y="442461"/>
                    </a:lnTo>
                    <a:lnTo>
                      <a:pt x="1619085" y="457858"/>
                    </a:lnTo>
                    <a:lnTo>
                      <a:pt x="1630397" y="471927"/>
                    </a:lnTo>
                    <a:lnTo>
                      <a:pt x="1637472" y="481310"/>
                    </a:lnTo>
                    <a:lnTo>
                      <a:pt x="1643121" y="487334"/>
                    </a:lnTo>
                    <a:lnTo>
                      <a:pt x="1643836" y="489351"/>
                    </a:lnTo>
                    <a:lnTo>
                      <a:pt x="1643155" y="492051"/>
                    </a:lnTo>
                    <a:lnTo>
                      <a:pt x="1637593" y="498155"/>
                    </a:lnTo>
                    <a:lnTo>
                      <a:pt x="1630658" y="508312"/>
                    </a:lnTo>
                    <a:lnTo>
                      <a:pt x="1619544" y="521869"/>
                    </a:lnTo>
                    <a:lnTo>
                      <a:pt x="1605641" y="537467"/>
                    </a:lnTo>
                    <a:lnTo>
                      <a:pt x="1588964" y="557127"/>
                    </a:lnTo>
                    <a:lnTo>
                      <a:pt x="1570896" y="578146"/>
                    </a:lnTo>
                    <a:lnTo>
                      <a:pt x="1548643" y="601889"/>
                    </a:lnTo>
                    <a:lnTo>
                      <a:pt x="1525703" y="627660"/>
                    </a:lnTo>
                    <a:lnTo>
                      <a:pt x="1497864" y="654139"/>
                    </a:lnTo>
                    <a:lnTo>
                      <a:pt x="1469333" y="681970"/>
                    </a:lnTo>
                    <a:lnTo>
                      <a:pt x="1439401" y="709812"/>
                    </a:lnTo>
                    <a:lnTo>
                      <a:pt x="1405270" y="738358"/>
                    </a:lnTo>
                    <a:lnTo>
                      <a:pt x="1369742" y="767588"/>
                    </a:lnTo>
                    <a:lnTo>
                      <a:pt x="1333509" y="796149"/>
                    </a:lnTo>
                    <a:lnTo>
                      <a:pt x="1294468" y="824056"/>
                    </a:lnTo>
                    <a:lnTo>
                      <a:pt x="1254016" y="850625"/>
                    </a:lnTo>
                    <a:lnTo>
                      <a:pt x="1211457" y="876536"/>
                    </a:lnTo>
                    <a:lnTo>
                      <a:pt x="1167477" y="899762"/>
                    </a:lnTo>
                    <a:lnTo>
                      <a:pt x="1122787" y="921645"/>
                    </a:lnTo>
                    <a:lnTo>
                      <a:pt x="1075980" y="941522"/>
                    </a:lnTo>
                    <a:lnTo>
                      <a:pt x="1027744" y="957366"/>
                    </a:lnTo>
                    <a:lnTo>
                      <a:pt x="978796" y="971867"/>
                    </a:lnTo>
                    <a:lnTo>
                      <a:pt x="929114" y="981657"/>
                    </a:lnTo>
                    <a:lnTo>
                      <a:pt x="878007" y="988088"/>
                    </a:lnTo>
                    <a:lnTo>
                      <a:pt x="825469" y="990486"/>
                    </a:lnTo>
                    <a:lnTo>
                      <a:pt x="774304" y="988832"/>
                    </a:lnTo>
                    <a:lnTo>
                      <a:pt x="723109" y="983134"/>
                    </a:lnTo>
                    <a:lnTo>
                      <a:pt x="673292" y="974058"/>
                    </a:lnTo>
                    <a:lnTo>
                      <a:pt x="622740" y="960269"/>
                    </a:lnTo>
                    <a:lnTo>
                      <a:pt x="575683" y="945109"/>
                    </a:lnTo>
                    <a:lnTo>
                      <a:pt x="528596" y="925905"/>
                    </a:lnTo>
                    <a:lnTo>
                      <a:pt x="482195" y="904675"/>
                    </a:lnTo>
                    <a:lnTo>
                      <a:pt x="438588" y="882077"/>
                    </a:lnTo>
                    <a:lnTo>
                      <a:pt x="396362" y="856774"/>
                    </a:lnTo>
                    <a:lnTo>
                      <a:pt x="354833" y="830793"/>
                    </a:lnTo>
                    <a:lnTo>
                      <a:pt x="316096" y="803443"/>
                    </a:lnTo>
                    <a:lnTo>
                      <a:pt x="278056" y="775415"/>
                    </a:lnTo>
                    <a:lnTo>
                      <a:pt x="242813" y="746693"/>
                    </a:lnTo>
                    <a:lnTo>
                      <a:pt x="208977" y="718634"/>
                    </a:lnTo>
                    <a:lnTo>
                      <a:pt x="177948" y="691229"/>
                    </a:lnTo>
                    <a:lnTo>
                      <a:pt x="149722" y="663804"/>
                    </a:lnTo>
                    <a:lnTo>
                      <a:pt x="121506" y="637727"/>
                    </a:lnTo>
                    <a:lnTo>
                      <a:pt x="98199" y="612289"/>
                    </a:lnTo>
                    <a:lnTo>
                      <a:pt x="75608" y="588866"/>
                    </a:lnTo>
                    <a:lnTo>
                      <a:pt x="56540" y="568114"/>
                    </a:lnTo>
                    <a:lnTo>
                      <a:pt x="39582" y="548695"/>
                    </a:lnTo>
                    <a:lnTo>
                      <a:pt x="26158" y="533292"/>
                    </a:lnTo>
                    <a:lnTo>
                      <a:pt x="14850" y="519897"/>
                    </a:lnTo>
                    <a:lnTo>
                      <a:pt x="7070" y="509845"/>
                    </a:lnTo>
                    <a:lnTo>
                      <a:pt x="2122" y="503816"/>
                    </a:lnTo>
                    <a:lnTo>
                      <a:pt x="0" y="501136"/>
                    </a:lnTo>
                    <a:lnTo>
                      <a:pt x="2088" y="499100"/>
                    </a:lnTo>
                    <a:lnTo>
                      <a:pt x="6949" y="493000"/>
                    </a:lnTo>
                    <a:lnTo>
                      <a:pt x="14589" y="483512"/>
                    </a:lnTo>
                    <a:lnTo>
                      <a:pt x="25699" y="469282"/>
                    </a:lnTo>
                    <a:lnTo>
                      <a:pt x="38901" y="453689"/>
                    </a:lnTo>
                    <a:lnTo>
                      <a:pt x="55578" y="434028"/>
                    </a:lnTo>
                    <a:lnTo>
                      <a:pt x="74342" y="412331"/>
                    </a:lnTo>
                    <a:lnTo>
                      <a:pt x="96600" y="389261"/>
                    </a:lnTo>
                    <a:lnTo>
                      <a:pt x="119540" y="363491"/>
                    </a:lnTo>
                    <a:lnTo>
                      <a:pt x="147379" y="337011"/>
                    </a:lnTo>
                    <a:lnTo>
                      <a:pt x="175209" y="309185"/>
                    </a:lnTo>
                    <a:lnTo>
                      <a:pt x="205837" y="280664"/>
                    </a:lnTo>
                    <a:lnTo>
                      <a:pt x="239262" y="251450"/>
                    </a:lnTo>
                    <a:lnTo>
                      <a:pt x="274095" y="222899"/>
                    </a:lnTo>
                    <a:lnTo>
                      <a:pt x="311734" y="195002"/>
                    </a:lnTo>
                    <a:lnTo>
                      <a:pt x="350074" y="167100"/>
                    </a:lnTo>
                    <a:lnTo>
                      <a:pt x="391227" y="140525"/>
                    </a:lnTo>
                    <a:lnTo>
                      <a:pt x="433085" y="114619"/>
                    </a:lnTo>
                    <a:lnTo>
                      <a:pt x="476360" y="90725"/>
                    </a:lnTo>
                    <a:lnTo>
                      <a:pt x="522456" y="69505"/>
                    </a:lnTo>
                    <a:lnTo>
                      <a:pt x="569263" y="49629"/>
                    </a:lnTo>
                    <a:lnTo>
                      <a:pt x="616098" y="33795"/>
                    </a:lnTo>
                    <a:lnTo>
                      <a:pt x="666447" y="19283"/>
                    </a:lnTo>
                    <a:lnTo>
                      <a:pt x="716128" y="9493"/>
                    </a:lnTo>
                    <a:lnTo>
                      <a:pt x="767236" y="3062"/>
                    </a:lnTo>
                    <a:lnTo>
                      <a:pt x="818368" y="0"/>
                    </a:lnTo>
                    <a:lnTo>
                      <a:pt x="870939" y="2319"/>
                    </a:lnTo>
                    <a:lnTo>
                      <a:pt x="922134" y="8016"/>
                    </a:lnTo>
                    <a:lnTo>
                      <a:pt x="971951" y="17093"/>
                    </a:lnTo>
                    <a:lnTo>
                      <a:pt x="1021101" y="30891"/>
                    </a:lnTo>
                    <a:close/>
                    <a:moveTo>
                      <a:pt x="1953336" y="19499"/>
                    </a:moveTo>
                    <a:lnTo>
                      <a:pt x="1953333" y="19507"/>
                    </a:lnTo>
                    <a:lnTo>
                      <a:pt x="1953333" y="19499"/>
                    </a:lnTo>
                    <a:close/>
                  </a:path>
                </a:pathLst>
              </a:custGeom>
              <a:solidFill>
                <a:schemeClr val="accent5">
                  <a:lumMod val="5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08000" bIns="36000" anchor="ctr"/>
              <a:lstStyle/>
              <a:p>
                <a:pPr algn="ctr">
                  <a:lnSpc>
                    <a:spcPct val="120000"/>
                  </a:lnSpc>
                  <a:defRPr/>
                </a:pPr>
                <a:endParaRPr lang="en-US" altLang="zh-CN" sz="1600" dirty="0">
                  <a:solidFill>
                    <a:schemeClr val="tx1">
                      <a:lumMod val="65000"/>
                      <a:lumOff val="35000"/>
                    </a:schemeClr>
                  </a:solidFill>
                  <a:cs typeface="+mn-ea"/>
                  <a:sym typeface="+mn-lt"/>
                </a:endParaRPr>
              </a:p>
            </p:txBody>
          </p:sp>
          <p:sp>
            <p:nvSpPr>
              <p:cNvPr id="49" name="MH_SubTitle_5"/>
              <p:cNvSpPr/>
              <p:nvPr>
                <p:custDataLst>
                  <p:tags r:id="rId6"/>
                </p:custDataLst>
              </p:nvPr>
            </p:nvSpPr>
            <p:spPr>
              <a:xfrm rot="603049">
                <a:off x="4548189" y="3321050"/>
                <a:ext cx="1627187" cy="992188"/>
              </a:xfrm>
              <a:custGeom>
                <a:avLst/>
                <a:gdLst>
                  <a:gd name="connsiteX0" fmla="*/ 627564 w 1628083"/>
                  <a:gd name="connsiteY0" fmla="*/ 18356 h 992800"/>
                  <a:gd name="connsiteX1" fmla="*/ 677592 w 1628083"/>
                  <a:gd name="connsiteY1" fmla="*/ 9694 h 992800"/>
                  <a:gd name="connsiteX2" fmla="*/ 728128 w 1628083"/>
                  <a:gd name="connsiteY2" fmla="*/ 2463 h 992800"/>
                  <a:gd name="connsiteX3" fmla="*/ 778705 w 1628083"/>
                  <a:gd name="connsiteY3" fmla="*/ 0 h 992800"/>
                  <a:gd name="connsiteX4" fmla="*/ 830205 w 1628083"/>
                  <a:gd name="connsiteY4" fmla="*/ 1068 h 992800"/>
                  <a:gd name="connsiteX5" fmla="*/ 882533 w 1628083"/>
                  <a:gd name="connsiteY5" fmla="*/ 6334 h 992800"/>
                  <a:gd name="connsiteX6" fmla="*/ 932914 w 1628083"/>
                  <a:gd name="connsiteY6" fmla="*/ 15410 h 992800"/>
                  <a:gd name="connsiteX7" fmla="*/ 982736 w 1628083"/>
                  <a:gd name="connsiteY7" fmla="*/ 28491 h 992800"/>
                  <a:gd name="connsiteX8" fmla="*/ 1030704 w 1628083"/>
                  <a:gd name="connsiteY8" fmla="*/ 44714 h 992800"/>
                  <a:gd name="connsiteX9" fmla="*/ 1078714 w 1628083"/>
                  <a:gd name="connsiteY9" fmla="*/ 65705 h 992800"/>
                  <a:gd name="connsiteX10" fmla="*/ 1123068 w 1628083"/>
                  <a:gd name="connsiteY10" fmla="*/ 87547 h 992800"/>
                  <a:gd name="connsiteX11" fmla="*/ 1166862 w 1628083"/>
                  <a:gd name="connsiteY11" fmla="*/ 113392 h 992800"/>
                  <a:gd name="connsiteX12" fmla="*/ 1209683 w 1628083"/>
                  <a:gd name="connsiteY12" fmla="*/ 141143 h 992800"/>
                  <a:gd name="connsiteX13" fmla="*/ 1249541 w 1628083"/>
                  <a:gd name="connsiteY13" fmla="*/ 169841 h 992800"/>
                  <a:gd name="connsiteX14" fmla="*/ 1287639 w 1628083"/>
                  <a:gd name="connsiteY14" fmla="*/ 201014 h 992800"/>
                  <a:gd name="connsiteX15" fmla="*/ 1324950 w 1628083"/>
                  <a:gd name="connsiteY15" fmla="*/ 232758 h 992800"/>
                  <a:gd name="connsiteX16" fmla="*/ 1359299 w 1628083"/>
                  <a:gd name="connsiteY16" fmla="*/ 265448 h 992800"/>
                  <a:gd name="connsiteX17" fmla="*/ 1392860 w 1628083"/>
                  <a:gd name="connsiteY17" fmla="*/ 298710 h 992800"/>
                  <a:gd name="connsiteX18" fmla="*/ 1423552 w 1628083"/>
                  <a:gd name="connsiteY18" fmla="*/ 332251 h 992800"/>
                  <a:gd name="connsiteX19" fmla="*/ 1452949 w 1628083"/>
                  <a:gd name="connsiteY19" fmla="*/ 364931 h 992800"/>
                  <a:gd name="connsiteX20" fmla="*/ 1479664 w 1628083"/>
                  <a:gd name="connsiteY20" fmla="*/ 396555 h 992800"/>
                  <a:gd name="connsiteX21" fmla="*/ 1503602 w 1628083"/>
                  <a:gd name="connsiteY21" fmla="*/ 427793 h 992800"/>
                  <a:gd name="connsiteX22" fmla="*/ 1527728 w 1628083"/>
                  <a:gd name="connsiteY22" fmla="*/ 457695 h 992800"/>
                  <a:gd name="connsiteX23" fmla="*/ 1547088 w 1628083"/>
                  <a:gd name="connsiteY23" fmla="*/ 486252 h 992800"/>
                  <a:gd name="connsiteX24" fmla="*/ 1566034 w 1628083"/>
                  <a:gd name="connsiteY24" fmla="*/ 512710 h 992800"/>
                  <a:gd name="connsiteX25" fmla="*/ 1581883 w 1628083"/>
                  <a:gd name="connsiteY25" fmla="*/ 536014 h 992800"/>
                  <a:gd name="connsiteX26" fmla="*/ 1595836 w 1628083"/>
                  <a:gd name="connsiteY26" fmla="*/ 557693 h 992800"/>
                  <a:gd name="connsiteX27" fmla="*/ 1606878 w 1628083"/>
                  <a:gd name="connsiteY27" fmla="*/ 574883 h 992800"/>
                  <a:gd name="connsiteX28" fmla="*/ 1616118 w 1628083"/>
                  <a:gd name="connsiteY28" fmla="*/ 589780 h 992800"/>
                  <a:gd name="connsiteX29" fmla="*/ 1622354 w 1628083"/>
                  <a:gd name="connsiteY29" fmla="*/ 600856 h 992800"/>
                  <a:gd name="connsiteX30" fmla="*/ 1626373 w 1628083"/>
                  <a:gd name="connsiteY30" fmla="*/ 607541 h 992800"/>
                  <a:gd name="connsiteX31" fmla="*/ 1628083 w 1628083"/>
                  <a:gd name="connsiteY31" fmla="*/ 610501 h 992800"/>
                  <a:gd name="connsiteX32" fmla="*/ 1625721 w 1628083"/>
                  <a:gd name="connsiteY32" fmla="*/ 612212 h 992800"/>
                  <a:gd name="connsiteX33" fmla="*/ 1620025 w 1628083"/>
                  <a:gd name="connsiteY33" fmla="*/ 617540 h 992800"/>
                  <a:gd name="connsiteX34" fmla="*/ 1611086 w 1628083"/>
                  <a:gd name="connsiteY34" fmla="*/ 625817 h 992800"/>
                  <a:gd name="connsiteX35" fmla="*/ 1598026 w 1628083"/>
                  <a:gd name="connsiteY35" fmla="*/ 638280 h 992800"/>
                  <a:gd name="connsiteX36" fmla="*/ 1582697 w 1628083"/>
                  <a:gd name="connsiteY36" fmla="*/ 651788 h 992800"/>
                  <a:gd name="connsiteX37" fmla="*/ 1563339 w 1628083"/>
                  <a:gd name="connsiteY37" fmla="*/ 668815 h 992800"/>
                  <a:gd name="connsiteX38" fmla="*/ 1541619 w 1628083"/>
                  <a:gd name="connsiteY38" fmla="*/ 687554 h 992800"/>
                  <a:gd name="connsiteX39" fmla="*/ 1516243 w 1628083"/>
                  <a:gd name="connsiteY39" fmla="*/ 707142 h 992800"/>
                  <a:gd name="connsiteX40" fmla="*/ 1489801 w 1628083"/>
                  <a:gd name="connsiteY40" fmla="*/ 729304 h 992800"/>
                  <a:gd name="connsiteX41" fmla="*/ 1458408 w 1628083"/>
                  <a:gd name="connsiteY41" fmla="*/ 751454 h 992800"/>
                  <a:gd name="connsiteX42" fmla="*/ 1426828 w 1628083"/>
                  <a:gd name="connsiteY42" fmla="*/ 774939 h 992800"/>
                  <a:gd name="connsiteX43" fmla="*/ 1392379 w 1628083"/>
                  <a:gd name="connsiteY43" fmla="*/ 798703 h 992800"/>
                  <a:gd name="connsiteX44" fmla="*/ 1355061 w 1628083"/>
                  <a:gd name="connsiteY44" fmla="*/ 822747 h 992800"/>
                  <a:gd name="connsiteX45" fmla="*/ 1316448 w 1628083"/>
                  <a:gd name="connsiteY45" fmla="*/ 845931 h 992800"/>
                  <a:gd name="connsiteX46" fmla="*/ 1275152 w 1628083"/>
                  <a:gd name="connsiteY46" fmla="*/ 868059 h 992800"/>
                  <a:gd name="connsiteX47" fmla="*/ 1233162 w 1628083"/>
                  <a:gd name="connsiteY47" fmla="*/ 890090 h 992800"/>
                  <a:gd name="connsiteX48" fmla="*/ 1188583 w 1628083"/>
                  <a:gd name="connsiteY48" fmla="*/ 910399 h 992800"/>
                  <a:gd name="connsiteX49" fmla="*/ 1143403 w 1628083"/>
                  <a:gd name="connsiteY49" fmla="*/ 929944 h 992800"/>
                  <a:gd name="connsiteX50" fmla="*/ 1097115 w 1628083"/>
                  <a:gd name="connsiteY50" fmla="*/ 947293 h 992800"/>
                  <a:gd name="connsiteX51" fmla="*/ 1048423 w 1628083"/>
                  <a:gd name="connsiteY51" fmla="*/ 961584 h 992800"/>
                  <a:gd name="connsiteX52" fmla="*/ 999224 w 1628083"/>
                  <a:gd name="connsiteY52" fmla="*/ 974444 h 992800"/>
                  <a:gd name="connsiteX53" fmla="*/ 950584 w 1628083"/>
                  <a:gd name="connsiteY53" fmla="*/ 983301 h 992800"/>
                  <a:gd name="connsiteX54" fmla="*/ 898661 w 1628083"/>
                  <a:gd name="connsiteY54" fmla="*/ 990338 h 992800"/>
                  <a:gd name="connsiteX55" fmla="*/ 848083 w 1628083"/>
                  <a:gd name="connsiteY55" fmla="*/ 992800 h 992800"/>
                  <a:gd name="connsiteX56" fmla="*/ 796584 w 1628083"/>
                  <a:gd name="connsiteY56" fmla="*/ 991732 h 992800"/>
                  <a:gd name="connsiteX57" fmla="*/ 745550 w 1628083"/>
                  <a:gd name="connsiteY57" fmla="*/ 987328 h 992800"/>
                  <a:gd name="connsiteX58" fmla="*/ 693874 w 1628083"/>
                  <a:gd name="connsiteY58" fmla="*/ 977390 h 992800"/>
                  <a:gd name="connsiteX59" fmla="*/ 644052 w 1628083"/>
                  <a:gd name="connsiteY59" fmla="*/ 964310 h 992800"/>
                  <a:gd name="connsiteX60" fmla="*/ 596084 w 1628083"/>
                  <a:gd name="connsiteY60" fmla="*/ 948087 h 992800"/>
                  <a:gd name="connsiteX61" fmla="*/ 549462 w 1628083"/>
                  <a:gd name="connsiteY61" fmla="*/ 927289 h 992800"/>
                  <a:gd name="connsiteX62" fmla="*/ 503721 w 1628083"/>
                  <a:gd name="connsiteY62" fmla="*/ 905254 h 992800"/>
                  <a:gd name="connsiteX63" fmla="*/ 459926 w 1628083"/>
                  <a:gd name="connsiteY63" fmla="*/ 879409 h 992800"/>
                  <a:gd name="connsiteX64" fmla="*/ 418400 w 1628083"/>
                  <a:gd name="connsiteY64" fmla="*/ 852519 h 992800"/>
                  <a:gd name="connsiteX65" fmla="*/ 377941 w 1628083"/>
                  <a:gd name="connsiteY65" fmla="*/ 823057 h 992800"/>
                  <a:gd name="connsiteX66" fmla="*/ 339149 w 1628083"/>
                  <a:gd name="connsiteY66" fmla="*/ 791787 h 992800"/>
                  <a:gd name="connsiteX67" fmla="*/ 302532 w 1628083"/>
                  <a:gd name="connsiteY67" fmla="*/ 760140 h 992800"/>
                  <a:gd name="connsiteX68" fmla="*/ 267490 w 1628083"/>
                  <a:gd name="connsiteY68" fmla="*/ 727352 h 992800"/>
                  <a:gd name="connsiteX69" fmla="*/ 235224 w 1628083"/>
                  <a:gd name="connsiteY69" fmla="*/ 694952 h 992800"/>
                  <a:gd name="connsiteX70" fmla="*/ 203744 w 1628083"/>
                  <a:gd name="connsiteY70" fmla="*/ 661982 h 992800"/>
                  <a:gd name="connsiteX71" fmla="*/ 173746 w 1628083"/>
                  <a:gd name="connsiteY71" fmla="*/ 628538 h 992800"/>
                  <a:gd name="connsiteX72" fmla="*/ 147819 w 1628083"/>
                  <a:gd name="connsiteY72" fmla="*/ 596342 h 992800"/>
                  <a:gd name="connsiteX73" fmla="*/ 123186 w 1628083"/>
                  <a:gd name="connsiteY73" fmla="*/ 565008 h 992800"/>
                  <a:gd name="connsiteX74" fmla="*/ 99061 w 1628083"/>
                  <a:gd name="connsiteY74" fmla="*/ 535105 h 992800"/>
                  <a:gd name="connsiteX75" fmla="*/ 79700 w 1628083"/>
                  <a:gd name="connsiteY75" fmla="*/ 506549 h 992800"/>
                  <a:gd name="connsiteX76" fmla="*/ 60661 w 1628083"/>
                  <a:gd name="connsiteY76" fmla="*/ 480758 h 992800"/>
                  <a:gd name="connsiteX77" fmla="*/ 45600 w 1628083"/>
                  <a:gd name="connsiteY77" fmla="*/ 456884 h 992800"/>
                  <a:gd name="connsiteX78" fmla="*/ 31647 w 1628083"/>
                  <a:gd name="connsiteY78" fmla="*/ 435205 h 992800"/>
                  <a:gd name="connsiteX79" fmla="*/ 19910 w 1628083"/>
                  <a:gd name="connsiteY79" fmla="*/ 417918 h 992800"/>
                  <a:gd name="connsiteX80" fmla="*/ 10763 w 1628083"/>
                  <a:gd name="connsiteY80" fmla="*/ 402353 h 992800"/>
                  <a:gd name="connsiteX81" fmla="*/ 5128 w 1628083"/>
                  <a:gd name="connsiteY81" fmla="*/ 392041 h 992800"/>
                  <a:gd name="connsiteX82" fmla="*/ 415 w 1628083"/>
                  <a:gd name="connsiteY82" fmla="*/ 385260 h 992800"/>
                  <a:gd name="connsiteX83" fmla="*/ 0 w 1628083"/>
                  <a:gd name="connsiteY83" fmla="*/ 383161 h 992800"/>
                  <a:gd name="connsiteX84" fmla="*/ 1067 w 1628083"/>
                  <a:gd name="connsiteY84" fmla="*/ 380589 h 992800"/>
                  <a:gd name="connsiteX85" fmla="*/ 7458 w 1628083"/>
                  <a:gd name="connsiteY85" fmla="*/ 375358 h 992800"/>
                  <a:gd name="connsiteX86" fmla="*/ 15795 w 1628083"/>
                  <a:gd name="connsiteY86" fmla="*/ 366317 h 992800"/>
                  <a:gd name="connsiteX87" fmla="*/ 28763 w 1628083"/>
                  <a:gd name="connsiteY87" fmla="*/ 354520 h 992800"/>
                  <a:gd name="connsiteX88" fmla="*/ 44786 w 1628083"/>
                  <a:gd name="connsiteY88" fmla="*/ 341110 h 992800"/>
                  <a:gd name="connsiteX89" fmla="*/ 64144 w 1628083"/>
                  <a:gd name="connsiteY89" fmla="*/ 324082 h 992800"/>
                  <a:gd name="connsiteX90" fmla="*/ 85076 w 1628083"/>
                  <a:gd name="connsiteY90" fmla="*/ 305914 h 992800"/>
                  <a:gd name="connsiteX91" fmla="*/ 110545 w 1628083"/>
                  <a:gd name="connsiteY91" fmla="*/ 285658 h 992800"/>
                  <a:gd name="connsiteX92" fmla="*/ 136987 w 1628083"/>
                  <a:gd name="connsiteY92" fmla="*/ 263497 h 992800"/>
                  <a:gd name="connsiteX93" fmla="*/ 168381 w 1628083"/>
                  <a:gd name="connsiteY93" fmla="*/ 241347 h 992800"/>
                  <a:gd name="connsiteX94" fmla="*/ 200655 w 1628083"/>
                  <a:gd name="connsiteY94" fmla="*/ 217959 h 992800"/>
                  <a:gd name="connsiteX95" fmla="*/ 234316 w 1628083"/>
                  <a:gd name="connsiteY95" fmla="*/ 194765 h 992800"/>
                  <a:gd name="connsiteX96" fmla="*/ 272235 w 1628083"/>
                  <a:gd name="connsiteY96" fmla="*/ 171485 h 992800"/>
                  <a:gd name="connsiteX97" fmla="*/ 311635 w 1628083"/>
                  <a:gd name="connsiteY97" fmla="*/ 147731 h 992800"/>
                  <a:gd name="connsiteX98" fmla="*/ 351636 w 1628083"/>
                  <a:gd name="connsiteY98" fmla="*/ 124742 h 992800"/>
                  <a:gd name="connsiteX99" fmla="*/ 394320 w 1628083"/>
                  <a:gd name="connsiteY99" fmla="*/ 102808 h 992800"/>
                  <a:gd name="connsiteX100" fmla="*/ 438205 w 1628083"/>
                  <a:gd name="connsiteY100" fmla="*/ 82402 h 992800"/>
                  <a:gd name="connsiteX101" fmla="*/ 484079 w 1628083"/>
                  <a:gd name="connsiteY101" fmla="*/ 62954 h 992800"/>
                  <a:gd name="connsiteX102" fmla="*/ 530968 w 1628083"/>
                  <a:gd name="connsiteY102" fmla="*/ 46369 h 992800"/>
                  <a:gd name="connsiteX103" fmla="*/ 578365 w 1628083"/>
                  <a:gd name="connsiteY103" fmla="*/ 31216 h 99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628083" h="992800">
                    <a:moveTo>
                      <a:pt x="627564" y="18356"/>
                    </a:moveTo>
                    <a:lnTo>
                      <a:pt x="677592" y="9694"/>
                    </a:lnTo>
                    <a:lnTo>
                      <a:pt x="728128" y="2463"/>
                    </a:lnTo>
                    <a:lnTo>
                      <a:pt x="778705" y="0"/>
                    </a:lnTo>
                    <a:lnTo>
                      <a:pt x="830205" y="1068"/>
                    </a:lnTo>
                    <a:lnTo>
                      <a:pt x="882533" y="6334"/>
                    </a:lnTo>
                    <a:lnTo>
                      <a:pt x="932914" y="15410"/>
                    </a:lnTo>
                    <a:lnTo>
                      <a:pt x="982736" y="28491"/>
                    </a:lnTo>
                    <a:lnTo>
                      <a:pt x="1030704" y="44714"/>
                    </a:lnTo>
                    <a:lnTo>
                      <a:pt x="1078714" y="65705"/>
                    </a:lnTo>
                    <a:lnTo>
                      <a:pt x="1123068" y="87547"/>
                    </a:lnTo>
                    <a:lnTo>
                      <a:pt x="1166862" y="113392"/>
                    </a:lnTo>
                    <a:lnTo>
                      <a:pt x="1209683" y="141143"/>
                    </a:lnTo>
                    <a:lnTo>
                      <a:pt x="1249541" y="169841"/>
                    </a:lnTo>
                    <a:lnTo>
                      <a:pt x="1287639" y="201014"/>
                    </a:lnTo>
                    <a:lnTo>
                      <a:pt x="1324950" y="232758"/>
                    </a:lnTo>
                    <a:lnTo>
                      <a:pt x="1359299" y="265448"/>
                    </a:lnTo>
                    <a:lnTo>
                      <a:pt x="1392860" y="298710"/>
                    </a:lnTo>
                    <a:lnTo>
                      <a:pt x="1423552" y="332251"/>
                    </a:lnTo>
                    <a:lnTo>
                      <a:pt x="1452949" y="364931"/>
                    </a:lnTo>
                    <a:lnTo>
                      <a:pt x="1479664" y="396555"/>
                    </a:lnTo>
                    <a:lnTo>
                      <a:pt x="1503602" y="427793"/>
                    </a:lnTo>
                    <a:lnTo>
                      <a:pt x="1527728" y="457695"/>
                    </a:lnTo>
                    <a:lnTo>
                      <a:pt x="1547088" y="486252"/>
                    </a:lnTo>
                    <a:lnTo>
                      <a:pt x="1566034" y="512710"/>
                    </a:lnTo>
                    <a:lnTo>
                      <a:pt x="1581883" y="536014"/>
                    </a:lnTo>
                    <a:lnTo>
                      <a:pt x="1595836" y="557693"/>
                    </a:lnTo>
                    <a:lnTo>
                      <a:pt x="1606878" y="574883"/>
                    </a:lnTo>
                    <a:lnTo>
                      <a:pt x="1616118" y="589780"/>
                    </a:lnTo>
                    <a:lnTo>
                      <a:pt x="1622354" y="600856"/>
                    </a:lnTo>
                    <a:lnTo>
                      <a:pt x="1626373" y="607541"/>
                    </a:lnTo>
                    <a:lnTo>
                      <a:pt x="1628083" y="610501"/>
                    </a:lnTo>
                    <a:lnTo>
                      <a:pt x="1625721" y="612212"/>
                    </a:lnTo>
                    <a:lnTo>
                      <a:pt x="1620025" y="617540"/>
                    </a:lnTo>
                    <a:lnTo>
                      <a:pt x="1611086" y="625817"/>
                    </a:lnTo>
                    <a:lnTo>
                      <a:pt x="1598026" y="638280"/>
                    </a:lnTo>
                    <a:lnTo>
                      <a:pt x="1582697" y="651788"/>
                    </a:lnTo>
                    <a:lnTo>
                      <a:pt x="1563339" y="668815"/>
                    </a:lnTo>
                    <a:lnTo>
                      <a:pt x="1541619" y="687554"/>
                    </a:lnTo>
                    <a:lnTo>
                      <a:pt x="1516243" y="707142"/>
                    </a:lnTo>
                    <a:lnTo>
                      <a:pt x="1489801" y="729304"/>
                    </a:lnTo>
                    <a:lnTo>
                      <a:pt x="1458408" y="751454"/>
                    </a:lnTo>
                    <a:lnTo>
                      <a:pt x="1426828" y="774939"/>
                    </a:lnTo>
                    <a:lnTo>
                      <a:pt x="1392379" y="798703"/>
                    </a:lnTo>
                    <a:lnTo>
                      <a:pt x="1355061" y="822747"/>
                    </a:lnTo>
                    <a:lnTo>
                      <a:pt x="1316448" y="845931"/>
                    </a:lnTo>
                    <a:lnTo>
                      <a:pt x="1275152" y="868059"/>
                    </a:lnTo>
                    <a:lnTo>
                      <a:pt x="1233162" y="890090"/>
                    </a:lnTo>
                    <a:lnTo>
                      <a:pt x="1188583" y="910399"/>
                    </a:lnTo>
                    <a:lnTo>
                      <a:pt x="1143403" y="929944"/>
                    </a:lnTo>
                    <a:lnTo>
                      <a:pt x="1097115" y="947293"/>
                    </a:lnTo>
                    <a:lnTo>
                      <a:pt x="1048423" y="961584"/>
                    </a:lnTo>
                    <a:lnTo>
                      <a:pt x="999224" y="974444"/>
                    </a:lnTo>
                    <a:lnTo>
                      <a:pt x="950584" y="983301"/>
                    </a:lnTo>
                    <a:lnTo>
                      <a:pt x="898661" y="990338"/>
                    </a:lnTo>
                    <a:lnTo>
                      <a:pt x="848083" y="992800"/>
                    </a:lnTo>
                    <a:lnTo>
                      <a:pt x="796584" y="991732"/>
                    </a:lnTo>
                    <a:lnTo>
                      <a:pt x="745550" y="987328"/>
                    </a:lnTo>
                    <a:lnTo>
                      <a:pt x="693874" y="977390"/>
                    </a:lnTo>
                    <a:lnTo>
                      <a:pt x="644052" y="964310"/>
                    </a:lnTo>
                    <a:lnTo>
                      <a:pt x="596084" y="948087"/>
                    </a:lnTo>
                    <a:lnTo>
                      <a:pt x="549462" y="927289"/>
                    </a:lnTo>
                    <a:lnTo>
                      <a:pt x="503721" y="905254"/>
                    </a:lnTo>
                    <a:lnTo>
                      <a:pt x="459926" y="879409"/>
                    </a:lnTo>
                    <a:lnTo>
                      <a:pt x="418400" y="852519"/>
                    </a:lnTo>
                    <a:lnTo>
                      <a:pt x="377941" y="823057"/>
                    </a:lnTo>
                    <a:lnTo>
                      <a:pt x="339149" y="791787"/>
                    </a:lnTo>
                    <a:lnTo>
                      <a:pt x="302532" y="760140"/>
                    </a:lnTo>
                    <a:lnTo>
                      <a:pt x="267490" y="727352"/>
                    </a:lnTo>
                    <a:lnTo>
                      <a:pt x="235224" y="694952"/>
                    </a:lnTo>
                    <a:lnTo>
                      <a:pt x="203744" y="661982"/>
                    </a:lnTo>
                    <a:lnTo>
                      <a:pt x="173746" y="628538"/>
                    </a:lnTo>
                    <a:lnTo>
                      <a:pt x="147819" y="596342"/>
                    </a:lnTo>
                    <a:lnTo>
                      <a:pt x="123186" y="565008"/>
                    </a:lnTo>
                    <a:lnTo>
                      <a:pt x="99061" y="535105"/>
                    </a:lnTo>
                    <a:lnTo>
                      <a:pt x="79700" y="506549"/>
                    </a:lnTo>
                    <a:lnTo>
                      <a:pt x="60661" y="480758"/>
                    </a:lnTo>
                    <a:lnTo>
                      <a:pt x="45600" y="456884"/>
                    </a:lnTo>
                    <a:lnTo>
                      <a:pt x="31647" y="435205"/>
                    </a:lnTo>
                    <a:lnTo>
                      <a:pt x="19910" y="417918"/>
                    </a:lnTo>
                    <a:lnTo>
                      <a:pt x="10763" y="402353"/>
                    </a:lnTo>
                    <a:lnTo>
                      <a:pt x="5128" y="392041"/>
                    </a:lnTo>
                    <a:lnTo>
                      <a:pt x="415" y="385260"/>
                    </a:lnTo>
                    <a:lnTo>
                      <a:pt x="0" y="383161"/>
                    </a:lnTo>
                    <a:lnTo>
                      <a:pt x="1067" y="380589"/>
                    </a:lnTo>
                    <a:lnTo>
                      <a:pt x="7458" y="375358"/>
                    </a:lnTo>
                    <a:lnTo>
                      <a:pt x="15795" y="366317"/>
                    </a:lnTo>
                    <a:lnTo>
                      <a:pt x="28763" y="354520"/>
                    </a:lnTo>
                    <a:lnTo>
                      <a:pt x="44786" y="341110"/>
                    </a:lnTo>
                    <a:lnTo>
                      <a:pt x="64144" y="324082"/>
                    </a:lnTo>
                    <a:lnTo>
                      <a:pt x="85076" y="305914"/>
                    </a:lnTo>
                    <a:lnTo>
                      <a:pt x="110545" y="285658"/>
                    </a:lnTo>
                    <a:lnTo>
                      <a:pt x="136987" y="263497"/>
                    </a:lnTo>
                    <a:lnTo>
                      <a:pt x="168381" y="241347"/>
                    </a:lnTo>
                    <a:lnTo>
                      <a:pt x="200655" y="217959"/>
                    </a:lnTo>
                    <a:lnTo>
                      <a:pt x="234316" y="194765"/>
                    </a:lnTo>
                    <a:lnTo>
                      <a:pt x="272235" y="171485"/>
                    </a:lnTo>
                    <a:lnTo>
                      <a:pt x="311635" y="147731"/>
                    </a:lnTo>
                    <a:lnTo>
                      <a:pt x="351636" y="124742"/>
                    </a:lnTo>
                    <a:lnTo>
                      <a:pt x="394320" y="102808"/>
                    </a:lnTo>
                    <a:lnTo>
                      <a:pt x="438205" y="82402"/>
                    </a:lnTo>
                    <a:lnTo>
                      <a:pt x="484079" y="62954"/>
                    </a:lnTo>
                    <a:lnTo>
                      <a:pt x="530968" y="46369"/>
                    </a:lnTo>
                    <a:lnTo>
                      <a:pt x="578365" y="31216"/>
                    </a:lnTo>
                    <a:close/>
                  </a:path>
                </a:pathLst>
              </a:custGeom>
              <a:solidFill>
                <a:schemeClr val="accent5">
                  <a:lumMod val="5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72000" bIns="36000" anchor="ctr"/>
              <a:lstStyle/>
              <a:p>
                <a:pPr algn="ctr">
                  <a:lnSpc>
                    <a:spcPct val="120000"/>
                  </a:lnSpc>
                  <a:defRPr/>
                </a:pPr>
                <a:endParaRPr lang="en-US" altLang="zh-CN" sz="1600" dirty="0">
                  <a:solidFill>
                    <a:schemeClr val="tx1">
                      <a:lumMod val="65000"/>
                      <a:lumOff val="35000"/>
                    </a:schemeClr>
                  </a:solidFill>
                  <a:cs typeface="+mn-ea"/>
                  <a:sym typeface="+mn-lt"/>
                </a:endParaRPr>
              </a:p>
            </p:txBody>
          </p:sp>
          <p:sp>
            <p:nvSpPr>
              <p:cNvPr id="50" name="MH_Title_1"/>
              <p:cNvSpPr>
                <a:spLocks noChangeArrowheads="1"/>
              </p:cNvSpPr>
              <p:nvPr>
                <p:custDataLst>
                  <p:tags r:id="rId7"/>
                </p:custDataLst>
              </p:nvPr>
            </p:nvSpPr>
            <p:spPr bwMode="gray">
              <a:xfrm>
                <a:off x="5711825" y="3602038"/>
                <a:ext cx="922338" cy="920750"/>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en-US" altLang="zh-CN" sz="1600" b="1" dirty="0">
                  <a:solidFill>
                    <a:schemeClr val="tx1">
                      <a:lumMod val="65000"/>
                      <a:lumOff val="35000"/>
                    </a:schemeClr>
                  </a:solidFill>
                  <a:cs typeface="+mn-ea"/>
                  <a:sym typeface="+mn-lt"/>
                </a:endParaRPr>
              </a:p>
            </p:txBody>
          </p:sp>
        </p:grpSp>
        <p:sp>
          <p:nvSpPr>
            <p:cNvPr id="40" name="椭圆 4"/>
            <p:cNvSpPr/>
            <p:nvPr/>
          </p:nvSpPr>
          <p:spPr>
            <a:xfrm>
              <a:off x="5876675" y="2450401"/>
              <a:ext cx="460649" cy="47484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1" name="椭圆 44"/>
            <p:cNvSpPr/>
            <p:nvPr/>
          </p:nvSpPr>
          <p:spPr>
            <a:xfrm>
              <a:off x="6947639" y="3363791"/>
              <a:ext cx="474840" cy="38396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2" name="椭圆 45"/>
            <p:cNvSpPr/>
            <p:nvPr/>
          </p:nvSpPr>
          <p:spPr>
            <a:xfrm>
              <a:off x="4809009" y="3318351"/>
              <a:ext cx="458915" cy="47484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3" name="椭圆 46"/>
            <p:cNvSpPr/>
            <p:nvPr/>
          </p:nvSpPr>
          <p:spPr>
            <a:xfrm>
              <a:off x="6451178" y="4498927"/>
              <a:ext cx="474840" cy="44808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4" name="椭圆 47"/>
            <p:cNvSpPr/>
            <p:nvPr/>
          </p:nvSpPr>
          <p:spPr>
            <a:xfrm>
              <a:off x="5275886" y="4485551"/>
              <a:ext cx="474840" cy="4748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799"/>
                            </p:stCondLst>
                            <p:childTnLst>
                              <p:par>
                                <p:cTn id="16" presetID="31"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1000" fill="hold"/>
                                        <p:tgtEl>
                                          <p:spTgt spid="38"/>
                                        </p:tgtEl>
                                        <p:attrNameLst>
                                          <p:attrName>ppt_w</p:attrName>
                                        </p:attrNameLst>
                                      </p:cBhvr>
                                      <p:tavLst>
                                        <p:tav tm="0">
                                          <p:val>
                                            <p:fltVal val="0"/>
                                          </p:val>
                                        </p:tav>
                                        <p:tav tm="100000">
                                          <p:val>
                                            <p:strVal val="#ppt_w"/>
                                          </p:val>
                                        </p:tav>
                                      </p:tavLst>
                                    </p:anim>
                                    <p:anim calcmode="lin" valueType="num">
                                      <p:cBhvr>
                                        <p:cTn id="19" dur="1000" fill="hold"/>
                                        <p:tgtEl>
                                          <p:spTgt spid="38"/>
                                        </p:tgtEl>
                                        <p:attrNameLst>
                                          <p:attrName>ppt_h</p:attrName>
                                        </p:attrNameLst>
                                      </p:cBhvr>
                                      <p:tavLst>
                                        <p:tav tm="0">
                                          <p:val>
                                            <p:fltVal val="0"/>
                                          </p:val>
                                        </p:tav>
                                        <p:tav tm="100000">
                                          <p:val>
                                            <p:strVal val="#ppt_h"/>
                                          </p:val>
                                        </p:tav>
                                      </p:tavLst>
                                    </p:anim>
                                    <p:anim calcmode="lin" valueType="num">
                                      <p:cBhvr>
                                        <p:cTn id="20" dur="1000" fill="hold"/>
                                        <p:tgtEl>
                                          <p:spTgt spid="38"/>
                                        </p:tgtEl>
                                        <p:attrNameLst>
                                          <p:attrName>style.rotation</p:attrName>
                                        </p:attrNameLst>
                                      </p:cBhvr>
                                      <p:tavLst>
                                        <p:tav tm="0">
                                          <p:val>
                                            <p:fltVal val="90"/>
                                          </p:val>
                                        </p:tav>
                                        <p:tav tm="100000">
                                          <p:val>
                                            <p:fltVal val="0"/>
                                          </p:val>
                                        </p:tav>
                                      </p:tavLst>
                                    </p:anim>
                                    <p:animEffect transition="in" filter="fade">
                                      <p:cBhvr>
                                        <p:cTn id="21" dur="1000"/>
                                        <p:tgtEl>
                                          <p:spTgt spid="38"/>
                                        </p:tgtEl>
                                      </p:cBhvr>
                                    </p:animEffect>
                                  </p:childTnLst>
                                </p:cTn>
                              </p:par>
                            </p:childTnLst>
                          </p:cTn>
                        </p:par>
                        <p:par>
                          <p:cTn id="22" fill="hold">
                            <p:stCondLst>
                              <p:cond delay="2799"/>
                            </p:stCondLst>
                            <p:childTnLst>
                              <p:par>
                                <p:cTn id="23" presetID="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0-#ppt_w/2"/>
                                          </p:val>
                                        </p:tav>
                                        <p:tav tm="100000">
                                          <p:val>
                                            <p:strVal val="#ppt_x"/>
                                          </p:val>
                                        </p:tav>
                                      </p:tavLst>
                                    </p:anim>
                                    <p:anim calcmode="lin" valueType="num">
                                      <p:cBhvr additive="base">
                                        <p:cTn id="26" dur="500" fill="hold"/>
                                        <p:tgtEl>
                                          <p:spTgt spid="3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1+#ppt_w/2"/>
                                          </p:val>
                                        </p:tav>
                                        <p:tav tm="100000">
                                          <p:val>
                                            <p:strVal val="#ppt_x"/>
                                          </p:val>
                                        </p:tav>
                                      </p:tavLst>
                                    </p:anim>
                                    <p:anim calcmode="lin" valueType="num">
                                      <p:cBhvr additive="base">
                                        <p:cTn id="3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3310522"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用户篇</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2057037" y="2119628"/>
            <a:ext cx="7537185" cy="3929926"/>
          </a:xfrm>
          <a:prstGeom prst="rect">
            <a:avLst/>
          </a:prstGeom>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899"/>
                            </p:stCondLst>
                            <p:childTnLst>
                              <p:par>
                                <p:cTn id="16" presetID="14"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6080511"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不同载体消费时长持续增长</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5551268" y="2615488"/>
            <a:ext cx="6095238" cy="2504762"/>
          </a:xfrm>
          <a:prstGeom prst="rect">
            <a:avLst/>
          </a:prstGeom>
        </p:spPr>
      </p:pic>
      <p:grpSp>
        <p:nvGrpSpPr>
          <p:cNvPr id="2" name="组合 1"/>
          <p:cNvGrpSpPr/>
          <p:nvPr/>
        </p:nvGrpSpPr>
        <p:grpSpPr>
          <a:xfrm>
            <a:off x="758973" y="2446998"/>
            <a:ext cx="4590734" cy="2841741"/>
            <a:chOff x="758973" y="2446998"/>
            <a:chExt cx="4590734" cy="2841741"/>
          </a:xfrm>
        </p:grpSpPr>
        <p:sp>
          <p:nvSpPr>
            <p:cNvPr id="27" name="稻壳儿_时尚演示出品_1"/>
            <p:cNvSpPr/>
            <p:nvPr/>
          </p:nvSpPr>
          <p:spPr>
            <a:xfrm>
              <a:off x="758973" y="2446998"/>
              <a:ext cx="4590734" cy="2841741"/>
            </a:xfrm>
            <a:prstGeom prst="rect">
              <a:avLst/>
            </a:prstGeom>
            <a:solidFill>
              <a:schemeClr val="lt1"/>
            </a:solidFill>
            <a:ln>
              <a:noFill/>
            </a:ln>
            <a:effectLst>
              <a:outerShdw blurRad="304800" dist="50800" dir="5400000" algn="ctr" rotWithShape="0">
                <a:srgbClr val="000000">
                  <a:alpha val="42745"/>
                </a:srgbClr>
              </a:outerShdw>
            </a:effectLst>
          </p:spPr>
          <p:txBody>
            <a:bodyPr spcFirstLastPara="1" wrap="square" lIns="90000" tIns="46800" rIns="90000" bIns="46800" anchor="ctr" anchorCtr="0">
              <a:noAutofit/>
            </a:bodyPr>
            <a:lstStyle/>
            <a:p>
              <a:pPr marL="0" marR="0" lvl="0" indent="0" algn="ctr" rtl="0">
                <a:spcBef>
                  <a:spcPts val="0"/>
                </a:spcBef>
                <a:spcAft>
                  <a:spcPts val="0"/>
                </a:spcAft>
                <a:buNone/>
              </a:pPr>
              <a:endParaRPr sz="1800" dirty="0">
                <a:solidFill>
                  <a:schemeClr val="lt1"/>
                </a:solidFill>
                <a:cs typeface="+mn-ea"/>
                <a:sym typeface="+mn-lt"/>
              </a:endParaRPr>
            </a:p>
          </p:txBody>
        </p:sp>
        <p:sp>
          <p:nvSpPr>
            <p:cNvPr id="28" name="矩形 27"/>
            <p:cNvSpPr/>
            <p:nvPr/>
          </p:nvSpPr>
          <p:spPr>
            <a:xfrm>
              <a:off x="1214400" y="3119361"/>
              <a:ext cx="3768080" cy="1569660"/>
            </a:xfrm>
            <a:prstGeom prst="rect">
              <a:avLst/>
            </a:prstGeom>
          </p:spPr>
          <p:txBody>
            <a:bodyPr wrap="square">
              <a:spAutoFit/>
            </a:bodyPr>
            <a:lstStyle/>
            <a:p>
              <a:pPr>
                <a:lnSpc>
                  <a:spcPct val="150000"/>
                </a:lnSpc>
              </a:pPr>
              <a:r>
                <a:rPr lang="en-US" altLang="zh-CN" sz="1600" dirty="0">
                  <a:cs typeface="+mn-ea"/>
                  <a:sym typeface="+mn-lt"/>
                </a:rPr>
                <a:t>2017</a:t>
              </a:r>
              <a:r>
                <a:rPr lang="zh-CN" altLang="en-US" sz="1600" dirty="0">
                  <a:cs typeface="+mn-ea"/>
                  <a:sym typeface="+mn-lt"/>
                </a:rPr>
                <a:t>年</a:t>
              </a:r>
              <a:r>
                <a:rPr lang="en-US" altLang="zh-CN" sz="1600" dirty="0">
                  <a:cs typeface="+mn-ea"/>
                  <a:sym typeface="+mn-lt"/>
                </a:rPr>
                <a:t>.</a:t>
              </a:r>
              <a:r>
                <a:rPr lang="zh-CN" altLang="en-US" sz="1600" dirty="0">
                  <a:cs typeface="+mn-ea"/>
                  <a:sym typeface="+mn-lt"/>
                </a:rPr>
                <a:t>上半年短视频单篇资讯平均消费时长继续增长，图文、组图资讯平均消费时长回升，拉动资讯篇均消费时长加速增长。</a:t>
              </a:r>
              <a:endParaRPr lang="zh-CN" altLang="en-US" sz="1600" dirty="0">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799"/>
                            </p:stCondLst>
                            <p:childTnLst>
                              <p:par>
                                <p:cTn id="16" presetID="42"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3799"/>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4541628"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短视频消费比重</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1104025" y="2387047"/>
            <a:ext cx="5895238" cy="2352381"/>
          </a:xfrm>
          <a:prstGeom prst="rect">
            <a:avLst/>
          </a:prstGeom>
          <a:effectLst>
            <a:outerShdw blurRad="63500" sx="102000" sy="102000" algn="ctr" rotWithShape="0">
              <a:schemeClr val="bg1">
                <a:lumMod val="50000"/>
                <a:alpha val="40000"/>
              </a:schemeClr>
            </a:outerShdw>
          </a:effectLst>
        </p:spPr>
      </p:pic>
      <p:sp>
        <p:nvSpPr>
          <p:cNvPr id="27" name="矩形 26"/>
          <p:cNvSpPr/>
          <p:nvPr/>
        </p:nvSpPr>
        <p:spPr>
          <a:xfrm>
            <a:off x="7473446" y="2865159"/>
            <a:ext cx="3768080" cy="1200329"/>
          </a:xfrm>
          <a:prstGeom prst="rect">
            <a:avLst/>
          </a:prstGeom>
        </p:spPr>
        <p:txBody>
          <a:bodyPr wrap="square">
            <a:spAutoFit/>
          </a:bodyPr>
          <a:lstStyle/>
          <a:p>
            <a:pPr>
              <a:lnSpc>
                <a:spcPct val="150000"/>
              </a:lnSpc>
            </a:pPr>
            <a:r>
              <a:rPr lang="zh-CN" altLang="en-US" sz="1600" dirty="0">
                <a:cs typeface="+mn-ea"/>
                <a:sym typeface="+mn-lt"/>
              </a:rPr>
              <a:t>相较于图文、组图资讯，视频单篇消费时长更长，短视频消费数量比重</a:t>
            </a:r>
            <a:r>
              <a:rPr lang="en-US" altLang="zh-CN" sz="1600" dirty="0">
                <a:cs typeface="+mn-ea"/>
                <a:sym typeface="+mn-lt"/>
              </a:rPr>
              <a:t>.</a:t>
            </a:r>
            <a:r>
              <a:rPr lang="zh-CN" altLang="en-US" sz="1600" dirty="0">
                <a:cs typeface="+mn-ea"/>
                <a:sym typeface="+mn-lt"/>
              </a:rPr>
              <a:t>上升，拉动资讯篇均消费时长加速增长。</a:t>
            </a:r>
            <a:endParaRPr lang="zh-CN" altLang="en-US" sz="16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299"/>
                            </p:stCondLst>
                            <p:childTnLst>
                              <p:par>
                                <p:cTn id="16" presetID="16" presetClass="entr" presetSubtype="21"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Vertical)">
                                      <p:cBhvr>
                                        <p:cTn id="18" dur="500"/>
                                        <p:tgtEl>
                                          <p:spTgt spid="26"/>
                                        </p:tgtEl>
                                      </p:cBhvr>
                                    </p:animEffect>
                                  </p:childTnLst>
                                </p:cTn>
                              </p:par>
                            </p:childTnLst>
                          </p:cTn>
                        </p:par>
                        <p:par>
                          <p:cTn id="19" fill="hold">
                            <p:stCondLst>
                              <p:cond delay="2799"/>
                            </p:stCondLst>
                            <p:childTnLst>
                              <p:par>
                                <p:cTn id="20" presetID="2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3618298"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广告收入</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2148881" y="2024484"/>
            <a:ext cx="7889322" cy="4200917"/>
          </a:xfrm>
          <a:prstGeom prst="rect">
            <a:avLst/>
          </a:prstGeom>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000"/>
                            </p:stCondLst>
                            <p:childTnLst>
                              <p:par>
                                <p:cTn id="16" presetID="14"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4849404"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内容转发比重分析</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1944825" y="2399850"/>
            <a:ext cx="8297433" cy="2943636"/>
          </a:xfrm>
          <a:prstGeom prst="rect">
            <a:avLst/>
          </a:prstGeom>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400"/>
                            </p:stCondLst>
                            <p:childTnLst>
                              <p:par>
                                <p:cTn id="16" presetID="9"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ssolv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6696064" cy="461665"/>
          </a:xfrm>
          <a:prstGeom prst="rect">
            <a:avLst/>
          </a:prstGeom>
        </p:spPr>
        <p:txBody>
          <a:bodyPr wrap="none">
            <a:spAutoFit/>
          </a:bodyPr>
          <a:lstStyle/>
          <a:p>
            <a:r>
              <a:rPr lang="zh-CN" altLang="en-US" sz="2400" dirty="0">
                <a:solidFill>
                  <a:srgbClr val="3C4D63"/>
                </a:solidFill>
                <a:cs typeface="+mn-ea"/>
                <a:sym typeface="+mn-lt"/>
              </a:rPr>
              <a:t>可行性分析</a:t>
            </a:r>
            <a:r>
              <a:rPr lang="en-US" altLang="zh-CN" sz="2400" dirty="0">
                <a:solidFill>
                  <a:srgbClr val="3C4D63"/>
                </a:solidFill>
                <a:cs typeface="+mn-ea"/>
                <a:sym typeface="+mn-lt"/>
              </a:rPr>
              <a:t>——</a:t>
            </a:r>
            <a:r>
              <a:rPr lang="zh-CN" altLang="en-US" sz="2400" dirty="0">
                <a:solidFill>
                  <a:srgbClr val="3C4D63"/>
                </a:solidFill>
                <a:cs typeface="+mn-ea"/>
                <a:sym typeface="+mn-lt"/>
              </a:rPr>
              <a:t>内容消费升级中的资讯类别趋势</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a:stretch>
            <a:fillRect/>
          </a:stretch>
        </p:blipFill>
        <p:spPr>
          <a:xfrm>
            <a:off x="2460911" y="1958977"/>
            <a:ext cx="7265261" cy="3011260"/>
          </a:xfrm>
          <a:prstGeom prst="rect">
            <a:avLst/>
          </a:prstGeom>
        </p:spPr>
      </p:pic>
      <p:sp>
        <p:nvSpPr>
          <p:cNvPr id="27" name="矩形 26"/>
          <p:cNvSpPr/>
          <p:nvPr/>
        </p:nvSpPr>
        <p:spPr>
          <a:xfrm>
            <a:off x="1496905" y="5097720"/>
            <a:ext cx="9475000" cy="1200329"/>
          </a:xfrm>
          <a:prstGeom prst="rect">
            <a:avLst/>
          </a:prstGeom>
        </p:spPr>
        <p:txBody>
          <a:bodyPr wrap="square">
            <a:spAutoFit/>
          </a:bodyPr>
          <a:lstStyle/>
          <a:p>
            <a:pPr>
              <a:lnSpc>
                <a:spcPct val="150000"/>
              </a:lnSpc>
            </a:pPr>
            <a:r>
              <a:rPr lang="zh-CN" altLang="en-US" sz="1600" dirty="0">
                <a:cs typeface="+mn-ea"/>
                <a:sym typeface="+mn-lt"/>
              </a:rPr>
              <a:t>图谱旨在观察在资讯消费升级总体趋势中，不同类别的表现。坐标系的横纵轴交叉点据此选定</a:t>
            </a:r>
            <a:r>
              <a:rPr lang="en-US" altLang="zh-CN" sz="1600" dirty="0">
                <a:cs typeface="+mn-ea"/>
                <a:sym typeface="+mn-lt"/>
              </a:rPr>
              <a:t>:</a:t>
            </a:r>
            <a:r>
              <a:rPr lang="zh-CN" altLang="en-US" sz="1600" dirty="0">
                <a:cs typeface="+mn-ea"/>
                <a:sym typeface="+mn-lt"/>
              </a:rPr>
              <a:t>横坐标表示各类别短视频消费时长占资讯消费时长比重的算数平均数，纵坐标表示各类优质内容消费时长占资讯消费时长比重的算数平均数。</a:t>
            </a:r>
            <a:endParaRPr lang="zh-CN" altLang="en-US" sz="16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3000"/>
                            </p:stCondLst>
                            <p:childTnLst>
                              <p:par>
                                <p:cTn id="16" presetID="18" presetClass="entr" presetSubtype="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strips(downRight)">
                                      <p:cBhvr>
                                        <p:cTn id="18" dur="1250"/>
                                        <p:tgtEl>
                                          <p:spTgt spid="26"/>
                                        </p:tgtEl>
                                      </p:cBhvr>
                                    </p:animEffect>
                                  </p:childTnLst>
                                </p:cTn>
                              </p:par>
                            </p:childTnLst>
                          </p:cTn>
                        </p:par>
                        <p:par>
                          <p:cTn id="19" fill="hold">
                            <p:stCondLst>
                              <p:cond delay="4500"/>
                            </p:stCondLst>
                            <p:childTnLst>
                              <p:par>
                                <p:cTn id="20" presetID="2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盈利模式</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cxnSp>
        <p:nvCxnSpPr>
          <p:cNvPr id="26" name="直接连接符 42"/>
          <p:cNvCxnSpPr/>
          <p:nvPr/>
        </p:nvCxnSpPr>
        <p:spPr>
          <a:xfrm>
            <a:off x="6096000" y="1904112"/>
            <a:ext cx="0" cy="3759269"/>
          </a:xfrm>
          <a:prstGeom prst="line">
            <a:avLst/>
          </a:prstGeom>
          <a:ln w="28575" cap="rnd">
            <a:solidFill>
              <a:schemeClr val="tx2">
                <a:lumMod val="5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bwMode="auto">
          <a:xfrm>
            <a:off x="1736246" y="2512816"/>
            <a:ext cx="1406324" cy="584775"/>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3200" dirty="0">
                <a:solidFill>
                  <a:schemeClr val="tx1">
                    <a:lumMod val="75000"/>
                    <a:lumOff val="25000"/>
                  </a:schemeClr>
                </a:solidFill>
                <a:cs typeface="+mn-ea"/>
                <a:sym typeface="+mn-lt"/>
              </a:rPr>
              <a:t>40</a:t>
            </a:r>
            <a:r>
              <a:rPr lang="zh-CN" altLang="en-US" sz="3200" dirty="0">
                <a:solidFill>
                  <a:schemeClr val="tx1">
                    <a:lumMod val="75000"/>
                    <a:lumOff val="25000"/>
                  </a:schemeClr>
                </a:solidFill>
                <a:cs typeface="+mn-ea"/>
                <a:sym typeface="+mn-lt"/>
              </a:rPr>
              <a:t>％</a:t>
            </a:r>
            <a:endParaRPr lang="en-US" altLang="zh-CN" sz="3200" dirty="0">
              <a:solidFill>
                <a:schemeClr val="tx1">
                  <a:lumMod val="75000"/>
                  <a:lumOff val="25000"/>
                </a:schemeClr>
              </a:solidFill>
              <a:cs typeface="+mn-ea"/>
              <a:sym typeface="+mn-lt"/>
            </a:endParaRPr>
          </a:p>
        </p:txBody>
      </p:sp>
      <p:sp>
        <p:nvSpPr>
          <p:cNvPr id="28" name="弧形 9"/>
          <p:cNvSpPr/>
          <p:nvPr/>
        </p:nvSpPr>
        <p:spPr>
          <a:xfrm>
            <a:off x="1736246" y="2119628"/>
            <a:ext cx="1413656" cy="1413656"/>
          </a:xfrm>
          <a:prstGeom prst="arc">
            <a:avLst>
              <a:gd name="adj1" fmla="val 21496969"/>
              <a:gd name="adj2" fmla="val 17262036"/>
            </a:avLst>
          </a:prstGeom>
          <a:ln w="76200">
            <a:solidFill>
              <a:schemeClr val="bg1">
                <a:lumMod val="85000"/>
              </a:schemeClr>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9" name="弧形 8"/>
          <p:cNvSpPr/>
          <p:nvPr/>
        </p:nvSpPr>
        <p:spPr>
          <a:xfrm>
            <a:off x="1736246" y="2119628"/>
            <a:ext cx="1413656" cy="1413656"/>
          </a:xfrm>
          <a:prstGeom prst="arc">
            <a:avLst/>
          </a:prstGeom>
          <a:ln w="76200">
            <a:solidFill>
              <a:srgbClr val="1E28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0" name="弧形 12"/>
          <p:cNvSpPr/>
          <p:nvPr/>
        </p:nvSpPr>
        <p:spPr>
          <a:xfrm>
            <a:off x="3800368" y="2119628"/>
            <a:ext cx="1413656" cy="1413656"/>
          </a:xfrm>
          <a:prstGeom prst="arc">
            <a:avLst>
              <a:gd name="adj1" fmla="val 21496969"/>
              <a:gd name="adj2" fmla="val 17262036"/>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1" name="弧形 13"/>
          <p:cNvSpPr/>
          <p:nvPr/>
        </p:nvSpPr>
        <p:spPr>
          <a:xfrm>
            <a:off x="3800368" y="2119628"/>
            <a:ext cx="1413656" cy="1413656"/>
          </a:xfrm>
          <a:prstGeom prst="arc">
            <a:avLst>
              <a:gd name="adj1" fmla="val 16200000"/>
              <a:gd name="adj2" fmla="val 4915262"/>
            </a:avLst>
          </a:prstGeom>
          <a:ln w="76200">
            <a:solidFill>
              <a:srgbClr val="1E2836"/>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2" name="文本框 31"/>
          <p:cNvSpPr txBox="1"/>
          <p:nvPr/>
        </p:nvSpPr>
        <p:spPr bwMode="auto">
          <a:xfrm>
            <a:off x="3801720" y="2512816"/>
            <a:ext cx="1406324" cy="584775"/>
          </a:xfrm>
          <a:prstGeom prst="rect">
            <a:avLst/>
          </a:prstGeom>
          <a:noFill/>
        </p:spPr>
        <p:txBody>
          <a:bodyPr wrap="square">
            <a:spAutoFit/>
            <a:scene3d>
              <a:camera prst="orthographicFront"/>
              <a:lightRig rig="threePt" dir="t"/>
            </a:scene3d>
            <a:sp3d contourW="12700"/>
          </a:bodyPr>
          <a:lstStyle/>
          <a:p>
            <a:pPr algn="ctr">
              <a:defRPr/>
            </a:pPr>
            <a:r>
              <a:rPr lang="en-US" altLang="zh-CN" sz="3200" dirty="0">
                <a:solidFill>
                  <a:schemeClr val="tx1">
                    <a:lumMod val="75000"/>
                    <a:lumOff val="25000"/>
                  </a:schemeClr>
                </a:solidFill>
                <a:cs typeface="+mn-ea"/>
                <a:sym typeface="+mn-lt"/>
              </a:rPr>
              <a:t>30</a:t>
            </a:r>
            <a:r>
              <a:rPr lang="zh-CN" altLang="en-US" sz="3200" dirty="0">
                <a:solidFill>
                  <a:schemeClr val="tx1">
                    <a:lumMod val="75000"/>
                    <a:lumOff val="25000"/>
                  </a:schemeClr>
                </a:solidFill>
                <a:cs typeface="+mn-ea"/>
                <a:sym typeface="+mn-lt"/>
              </a:rPr>
              <a:t>％</a:t>
            </a:r>
            <a:endParaRPr lang="en-US" altLang="zh-CN" sz="3200" dirty="0">
              <a:solidFill>
                <a:schemeClr val="tx1">
                  <a:lumMod val="75000"/>
                  <a:lumOff val="25000"/>
                </a:schemeClr>
              </a:solidFill>
              <a:cs typeface="+mn-ea"/>
              <a:sym typeface="+mn-lt"/>
            </a:endParaRPr>
          </a:p>
        </p:txBody>
      </p:sp>
      <p:sp>
        <p:nvSpPr>
          <p:cNvPr id="33" name="文本框 32"/>
          <p:cNvSpPr txBox="1"/>
          <p:nvPr/>
        </p:nvSpPr>
        <p:spPr bwMode="auto">
          <a:xfrm>
            <a:off x="6903332" y="2512816"/>
            <a:ext cx="1406324" cy="584775"/>
          </a:xfrm>
          <a:prstGeom prst="rect">
            <a:avLst/>
          </a:prstGeom>
          <a:noFill/>
        </p:spPr>
        <p:txBody>
          <a:bodyPr wrap="square">
            <a:spAutoFit/>
            <a:scene3d>
              <a:camera prst="orthographicFront"/>
              <a:lightRig rig="threePt" dir="t"/>
            </a:scene3d>
            <a:sp3d contourW="12700"/>
          </a:bodyPr>
          <a:lstStyle/>
          <a:p>
            <a:pPr algn="ctr">
              <a:defRPr/>
            </a:pPr>
            <a:r>
              <a:rPr lang="en-US" altLang="zh-CN" sz="3200" dirty="0">
                <a:solidFill>
                  <a:schemeClr val="tx1">
                    <a:lumMod val="75000"/>
                    <a:lumOff val="25000"/>
                  </a:schemeClr>
                </a:solidFill>
                <a:cs typeface="+mn-ea"/>
                <a:sym typeface="+mn-lt"/>
              </a:rPr>
              <a:t>20</a:t>
            </a:r>
            <a:r>
              <a:rPr lang="zh-CN" altLang="en-US" sz="3200" dirty="0">
                <a:solidFill>
                  <a:schemeClr val="tx1">
                    <a:lumMod val="75000"/>
                    <a:lumOff val="25000"/>
                  </a:schemeClr>
                </a:solidFill>
                <a:cs typeface="+mn-ea"/>
                <a:sym typeface="+mn-lt"/>
              </a:rPr>
              <a:t>％</a:t>
            </a:r>
            <a:endParaRPr lang="en-US" altLang="zh-CN" sz="3200" dirty="0">
              <a:solidFill>
                <a:schemeClr val="tx1">
                  <a:lumMod val="75000"/>
                  <a:lumOff val="25000"/>
                </a:schemeClr>
              </a:solidFill>
              <a:cs typeface="+mn-ea"/>
              <a:sym typeface="+mn-lt"/>
            </a:endParaRPr>
          </a:p>
        </p:txBody>
      </p:sp>
      <p:sp>
        <p:nvSpPr>
          <p:cNvPr id="34" name="弧形 36"/>
          <p:cNvSpPr/>
          <p:nvPr/>
        </p:nvSpPr>
        <p:spPr>
          <a:xfrm>
            <a:off x="6903332" y="2119628"/>
            <a:ext cx="1413656" cy="1413656"/>
          </a:xfrm>
          <a:prstGeom prst="arc">
            <a:avLst>
              <a:gd name="adj1" fmla="val 19995306"/>
              <a:gd name="adj2" fmla="val 17262036"/>
            </a:avLst>
          </a:prstGeom>
          <a:ln w="76200">
            <a:solidFill>
              <a:schemeClr val="bg1">
                <a:lumMod val="85000"/>
              </a:schemeClr>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5" name="弧形 37"/>
          <p:cNvSpPr/>
          <p:nvPr/>
        </p:nvSpPr>
        <p:spPr>
          <a:xfrm>
            <a:off x="6903332" y="2119628"/>
            <a:ext cx="1413656" cy="1413656"/>
          </a:xfrm>
          <a:prstGeom prst="arc">
            <a:avLst>
              <a:gd name="adj1" fmla="val 16200000"/>
              <a:gd name="adj2" fmla="val 20219714"/>
            </a:avLst>
          </a:prstGeom>
          <a:ln w="76200">
            <a:solidFill>
              <a:srgbClr val="1E28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6" name="弧形 34"/>
          <p:cNvSpPr/>
          <p:nvPr/>
        </p:nvSpPr>
        <p:spPr>
          <a:xfrm>
            <a:off x="8967454" y="2119628"/>
            <a:ext cx="1413656" cy="1413656"/>
          </a:xfrm>
          <a:prstGeom prst="arc">
            <a:avLst>
              <a:gd name="adj1" fmla="val 21496969"/>
              <a:gd name="adj2" fmla="val 17262036"/>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7" name="弧形 35"/>
          <p:cNvSpPr/>
          <p:nvPr/>
        </p:nvSpPr>
        <p:spPr>
          <a:xfrm>
            <a:off x="8967454" y="2119628"/>
            <a:ext cx="1413656" cy="1413656"/>
          </a:xfrm>
          <a:prstGeom prst="arc">
            <a:avLst>
              <a:gd name="adj1" fmla="val 16200000"/>
              <a:gd name="adj2" fmla="val 9514648"/>
            </a:avLst>
          </a:prstGeom>
          <a:ln w="76200">
            <a:solidFill>
              <a:srgbClr val="1E2836"/>
            </a:solidFill>
          </a:ln>
          <a:effectLst>
            <a:outerShdw blurRad="101600" dist="762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38" name="文本框 37"/>
          <p:cNvSpPr txBox="1"/>
          <p:nvPr/>
        </p:nvSpPr>
        <p:spPr bwMode="auto">
          <a:xfrm>
            <a:off x="8968806" y="2512816"/>
            <a:ext cx="1406324" cy="584775"/>
          </a:xfrm>
          <a:prstGeom prst="rect">
            <a:avLst/>
          </a:prstGeom>
          <a:noFill/>
        </p:spPr>
        <p:txBody>
          <a:bodyPr wrap="square">
            <a:spAutoFit/>
            <a:scene3d>
              <a:camera prst="orthographicFront"/>
              <a:lightRig rig="threePt" dir="t"/>
            </a:scene3d>
            <a:sp3d contourW="12700"/>
          </a:bodyPr>
          <a:lstStyle/>
          <a:p>
            <a:pPr algn="ctr">
              <a:defRPr/>
            </a:pPr>
            <a:r>
              <a:rPr lang="en-US" altLang="zh-CN" sz="3200" dirty="0">
                <a:solidFill>
                  <a:schemeClr val="tx1">
                    <a:lumMod val="75000"/>
                    <a:lumOff val="25000"/>
                  </a:schemeClr>
                </a:solidFill>
                <a:cs typeface="+mn-ea"/>
                <a:sym typeface="+mn-lt"/>
              </a:rPr>
              <a:t>10</a:t>
            </a:r>
            <a:r>
              <a:rPr lang="zh-CN" altLang="en-US" sz="3200" dirty="0">
                <a:solidFill>
                  <a:schemeClr val="tx1">
                    <a:lumMod val="75000"/>
                    <a:lumOff val="25000"/>
                  </a:schemeClr>
                </a:solidFill>
                <a:cs typeface="+mn-ea"/>
                <a:sym typeface="+mn-lt"/>
              </a:rPr>
              <a:t>％</a:t>
            </a:r>
            <a:endParaRPr lang="en-US" altLang="zh-CN" sz="3200" dirty="0">
              <a:solidFill>
                <a:schemeClr val="tx1">
                  <a:lumMod val="75000"/>
                  <a:lumOff val="25000"/>
                </a:schemeClr>
              </a:solidFill>
              <a:cs typeface="+mn-ea"/>
              <a:sym typeface="+mn-lt"/>
            </a:endParaRPr>
          </a:p>
        </p:txBody>
      </p:sp>
      <p:sp>
        <p:nvSpPr>
          <p:cNvPr id="39" name="矩形 38"/>
          <p:cNvSpPr/>
          <p:nvPr/>
        </p:nvSpPr>
        <p:spPr>
          <a:xfrm>
            <a:off x="1113823" y="3761620"/>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自媒体收入</a:t>
            </a:r>
            <a:endParaRPr lang="zh-CN" altLang="en-US" dirty="0">
              <a:solidFill>
                <a:schemeClr val="tx1">
                  <a:lumMod val="75000"/>
                  <a:lumOff val="25000"/>
                </a:schemeClr>
              </a:solidFill>
              <a:cs typeface="+mn-ea"/>
              <a:sym typeface="+mn-lt"/>
            </a:endParaRPr>
          </a:p>
        </p:txBody>
      </p:sp>
      <p:sp>
        <p:nvSpPr>
          <p:cNvPr id="40" name="矩形 39"/>
          <p:cNvSpPr/>
          <p:nvPr/>
        </p:nvSpPr>
        <p:spPr>
          <a:xfrm>
            <a:off x="3142570" y="3761620"/>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公关宣传</a:t>
            </a:r>
            <a:endParaRPr lang="zh-CN" altLang="en-US" dirty="0">
              <a:solidFill>
                <a:schemeClr val="tx1">
                  <a:lumMod val="75000"/>
                  <a:lumOff val="25000"/>
                </a:schemeClr>
              </a:solidFill>
              <a:cs typeface="+mn-ea"/>
              <a:sym typeface="+mn-lt"/>
            </a:endParaRPr>
          </a:p>
        </p:txBody>
      </p:sp>
      <p:sp>
        <p:nvSpPr>
          <p:cNvPr id="41" name="矩形 40"/>
          <p:cNvSpPr/>
          <p:nvPr/>
        </p:nvSpPr>
        <p:spPr>
          <a:xfrm>
            <a:off x="6310405" y="3761620"/>
            <a:ext cx="2615349" cy="375809"/>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自营网店</a:t>
            </a:r>
            <a:endParaRPr lang="zh-CN" altLang="en-US" dirty="0">
              <a:solidFill>
                <a:schemeClr val="tx1">
                  <a:lumMod val="75000"/>
                  <a:lumOff val="25000"/>
                </a:schemeClr>
              </a:solidFill>
              <a:cs typeface="+mn-ea"/>
              <a:sym typeface="+mn-lt"/>
            </a:endParaRPr>
          </a:p>
        </p:txBody>
      </p:sp>
      <p:sp>
        <p:nvSpPr>
          <p:cNvPr id="42" name="矩形 41"/>
          <p:cNvSpPr/>
          <p:nvPr/>
        </p:nvSpPr>
        <p:spPr>
          <a:xfrm>
            <a:off x="8393535" y="3761620"/>
            <a:ext cx="2615349" cy="397032"/>
          </a:xfrm>
          <a:prstGeom prst="rect">
            <a:avLst/>
          </a:prstGeom>
        </p:spPr>
        <p:txBody>
          <a:bodyPr wrap="square">
            <a:spAutoFit/>
          </a:bodyPr>
          <a:lstStyle/>
          <a:p>
            <a:pPr algn="ctr">
              <a:lnSpc>
                <a:spcPct val="110000"/>
              </a:lnSpc>
              <a:spcBef>
                <a:spcPct val="0"/>
              </a:spcBef>
              <a:buNone/>
            </a:pPr>
            <a:r>
              <a:rPr lang="zh-CN" altLang="en-US" dirty="0">
                <a:solidFill>
                  <a:schemeClr val="tx1">
                    <a:lumMod val="75000"/>
                    <a:lumOff val="25000"/>
                  </a:schemeClr>
                </a:solidFill>
                <a:cs typeface="+mn-ea"/>
                <a:sym typeface="+mn-lt"/>
              </a:rPr>
              <a:t>其他收入</a:t>
            </a:r>
            <a:endParaRPr lang="zh-CN" altLang="en-US" dirty="0">
              <a:solidFill>
                <a:schemeClr val="tx1">
                  <a:lumMod val="75000"/>
                  <a:lumOff val="25000"/>
                </a:schemeClr>
              </a:solidFill>
              <a:cs typeface="+mn-ea"/>
              <a:sym typeface="+mn-lt"/>
            </a:endParaRPr>
          </a:p>
        </p:txBody>
      </p:sp>
      <p:sp>
        <p:nvSpPr>
          <p:cNvPr id="43" name="矩形 42"/>
          <p:cNvSpPr/>
          <p:nvPr/>
        </p:nvSpPr>
        <p:spPr>
          <a:xfrm>
            <a:off x="1402015" y="4180633"/>
            <a:ext cx="2099342" cy="1061829"/>
          </a:xfrm>
          <a:prstGeom prst="rect">
            <a:avLst/>
          </a:prstGeom>
        </p:spPr>
        <p:txBody>
          <a:bodyPr wrap="square">
            <a:spAutoFit/>
          </a:bodyPr>
          <a:lstStyle/>
          <a:p>
            <a:pPr algn="ctr">
              <a:lnSpc>
                <a:spcPct val="150000"/>
              </a:lnSpc>
            </a:pPr>
            <a:r>
              <a:rPr lang="zh-CN" altLang="en-US" sz="1400" dirty="0">
                <a:cs typeface="+mn-ea"/>
                <a:sym typeface="+mn-lt"/>
              </a:rPr>
              <a:t>自媒体收益主要分为：广告分成；粉丝打赏；政策支持</a:t>
            </a:r>
            <a:endParaRPr lang="zh-CN" altLang="en-US" sz="1400" dirty="0">
              <a:cs typeface="+mn-ea"/>
              <a:sym typeface="+mn-lt"/>
            </a:endParaRPr>
          </a:p>
        </p:txBody>
      </p:sp>
      <p:sp>
        <p:nvSpPr>
          <p:cNvPr id="44" name="矩形 43"/>
          <p:cNvSpPr/>
          <p:nvPr/>
        </p:nvSpPr>
        <p:spPr>
          <a:xfrm>
            <a:off x="3455211" y="4169930"/>
            <a:ext cx="2099342" cy="1708160"/>
          </a:xfrm>
          <a:prstGeom prst="rect">
            <a:avLst/>
          </a:prstGeom>
        </p:spPr>
        <p:txBody>
          <a:bodyPr wrap="square">
            <a:spAutoFit/>
          </a:bodyPr>
          <a:lstStyle/>
          <a:p>
            <a:pPr algn="ctr">
              <a:lnSpc>
                <a:spcPct val="150000"/>
              </a:lnSpc>
            </a:pPr>
            <a:r>
              <a:rPr lang="zh-CN" altLang="en-US" sz="1400" dirty="0">
                <a:cs typeface="+mn-ea"/>
                <a:sym typeface="+mn-lt"/>
              </a:rPr>
              <a:t>订制地接类宣传：客栈、演艺、特产、餐饮等，找自媒体专访宣传；品牌类，如汽车和摄影相关品牌做推广。</a:t>
            </a:r>
            <a:endParaRPr lang="zh-CN" altLang="en-US" sz="1400" dirty="0">
              <a:cs typeface="+mn-ea"/>
              <a:sym typeface="+mn-lt"/>
            </a:endParaRPr>
          </a:p>
        </p:txBody>
      </p:sp>
      <p:sp>
        <p:nvSpPr>
          <p:cNvPr id="45" name="矩形 44"/>
          <p:cNvSpPr/>
          <p:nvPr/>
        </p:nvSpPr>
        <p:spPr>
          <a:xfrm>
            <a:off x="6686443" y="4153068"/>
            <a:ext cx="2099342" cy="1061829"/>
          </a:xfrm>
          <a:prstGeom prst="rect">
            <a:avLst/>
          </a:prstGeom>
        </p:spPr>
        <p:txBody>
          <a:bodyPr wrap="square">
            <a:spAutoFit/>
          </a:bodyPr>
          <a:lstStyle/>
          <a:p>
            <a:pPr algn="ctr">
              <a:lnSpc>
                <a:spcPct val="150000"/>
              </a:lnSpc>
            </a:pPr>
            <a:r>
              <a:rPr lang="zh-CN" altLang="en-US" sz="1400" dirty="0">
                <a:cs typeface="+mn-ea"/>
                <a:sym typeface="+mn-lt"/>
              </a:rPr>
              <a:t>旅行途中发现的手工艺品、特产，可进驻网络商城</a:t>
            </a:r>
            <a:endParaRPr lang="zh-CN" altLang="en-US" sz="1400" dirty="0">
              <a:cs typeface="+mn-ea"/>
              <a:sym typeface="+mn-lt"/>
            </a:endParaRPr>
          </a:p>
        </p:txBody>
      </p:sp>
      <p:sp>
        <p:nvSpPr>
          <p:cNvPr id="46" name="矩形 45"/>
          <p:cNvSpPr/>
          <p:nvPr/>
        </p:nvSpPr>
        <p:spPr>
          <a:xfrm>
            <a:off x="8739639" y="4142365"/>
            <a:ext cx="2099342" cy="1384995"/>
          </a:xfrm>
          <a:prstGeom prst="rect">
            <a:avLst/>
          </a:prstGeom>
        </p:spPr>
        <p:txBody>
          <a:bodyPr wrap="square">
            <a:spAutoFit/>
          </a:bodyPr>
          <a:lstStyle/>
          <a:p>
            <a:pPr algn="ctr">
              <a:lnSpc>
                <a:spcPct val="150000"/>
              </a:lnSpc>
            </a:pPr>
            <a:r>
              <a:rPr lang="zh-CN" altLang="en-US" sz="1400" dirty="0">
                <a:cs typeface="+mn-ea"/>
                <a:sym typeface="+mn-lt"/>
              </a:rPr>
              <a:t>提供旅行咨询与向导服务；自媒体运营演讲、培训；出书；线下活动；</a:t>
            </a:r>
            <a:endParaRPr lang="zh-CN" altLang="en-US" sz="14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3"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linds(horizontal)">
                                      <p:cBhvr>
                                        <p:cTn id="18" dur="500"/>
                                        <p:tgtEl>
                                          <p:spTgt spid="2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linds(horizontal)">
                                      <p:cBhvr>
                                        <p:cTn id="21" dur="500"/>
                                        <p:tgtEl>
                                          <p:spTgt spid="2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linds(horizontal)">
                                      <p:cBhvr>
                                        <p:cTn id="24" dur="500"/>
                                        <p:tgtEl>
                                          <p:spTgt spid="2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blinds(horizontal)">
                                      <p:cBhvr>
                                        <p:cTn id="33" dur="500"/>
                                        <p:tgtEl>
                                          <p:spTgt spid="31"/>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blinds(horizontal)">
                                      <p:cBhvr>
                                        <p:cTn id="36" dur="500"/>
                                        <p:tgtEl>
                                          <p:spTgt spid="3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linds(horizontal)">
                                      <p:cBhvr>
                                        <p:cTn id="42" dur="500"/>
                                        <p:tgtEl>
                                          <p:spTgt spid="3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linds(horizontal)">
                                      <p:cBhvr>
                                        <p:cTn id="45" dur="500"/>
                                        <p:tgtEl>
                                          <p:spTgt spid="35"/>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blinds(horizontal)">
                                      <p:cBhvr>
                                        <p:cTn id="48" dur="500"/>
                                        <p:tgtEl>
                                          <p:spTgt spid="36"/>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blinds(horizontal)">
                                      <p:cBhvr>
                                        <p:cTn id="51" dur="500"/>
                                        <p:tgtEl>
                                          <p:spTgt spid="37"/>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linds(horizontal)">
                                      <p:cBhvr>
                                        <p:cTn id="54" dur="500"/>
                                        <p:tgtEl>
                                          <p:spTgt spid="38"/>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blinds(horizontal)">
                                      <p:cBhvr>
                                        <p:cTn id="57" dur="500"/>
                                        <p:tgtEl>
                                          <p:spTgt spid="39"/>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blinds(horizontal)">
                                      <p:cBhvr>
                                        <p:cTn id="60" dur="500"/>
                                        <p:tgtEl>
                                          <p:spTgt spid="40"/>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blinds(horizontal)">
                                      <p:cBhvr>
                                        <p:cTn id="63" dur="500"/>
                                        <p:tgtEl>
                                          <p:spTgt spid="41"/>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blinds(horizontal)">
                                      <p:cBhvr>
                                        <p:cTn id="66" dur="500"/>
                                        <p:tgtEl>
                                          <p:spTgt spid="42"/>
                                        </p:tgtEl>
                                      </p:cBhvr>
                                    </p:animEffect>
                                  </p:childTnLst>
                                </p:cTn>
                              </p:par>
                            </p:childTnLst>
                          </p:cTn>
                        </p:par>
                        <p:par>
                          <p:cTn id="67" fill="hold">
                            <p:stCondLst>
                              <p:cond delay="1799"/>
                            </p:stCondLst>
                            <p:childTnLst>
                              <p:par>
                                <p:cTn id="68" presetID="42" presetClass="entr" presetSubtype="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1000"/>
                                        <p:tgtEl>
                                          <p:spTgt spid="43"/>
                                        </p:tgtEl>
                                      </p:cBhvr>
                                    </p:animEffect>
                                    <p:anim calcmode="lin" valueType="num">
                                      <p:cBhvr>
                                        <p:cTn id="71" dur="1000" fill="hold"/>
                                        <p:tgtEl>
                                          <p:spTgt spid="43"/>
                                        </p:tgtEl>
                                        <p:attrNameLst>
                                          <p:attrName>ppt_x</p:attrName>
                                        </p:attrNameLst>
                                      </p:cBhvr>
                                      <p:tavLst>
                                        <p:tav tm="0">
                                          <p:val>
                                            <p:strVal val="#ppt_x"/>
                                          </p:val>
                                        </p:tav>
                                        <p:tav tm="100000">
                                          <p:val>
                                            <p:strVal val="#ppt_x"/>
                                          </p:val>
                                        </p:tav>
                                      </p:tavLst>
                                    </p:anim>
                                    <p:anim calcmode="lin" valueType="num">
                                      <p:cBhvr>
                                        <p:cTn id="72" dur="1000" fill="hold"/>
                                        <p:tgtEl>
                                          <p:spTgt spid="4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1000"/>
                                        <p:tgtEl>
                                          <p:spTgt spid="44"/>
                                        </p:tgtEl>
                                      </p:cBhvr>
                                    </p:animEffect>
                                    <p:anim calcmode="lin" valueType="num">
                                      <p:cBhvr>
                                        <p:cTn id="76" dur="1000" fill="hold"/>
                                        <p:tgtEl>
                                          <p:spTgt spid="44"/>
                                        </p:tgtEl>
                                        <p:attrNameLst>
                                          <p:attrName>ppt_x</p:attrName>
                                        </p:attrNameLst>
                                      </p:cBhvr>
                                      <p:tavLst>
                                        <p:tav tm="0">
                                          <p:val>
                                            <p:strVal val="#ppt_x"/>
                                          </p:val>
                                        </p:tav>
                                        <p:tav tm="100000">
                                          <p:val>
                                            <p:strVal val="#ppt_x"/>
                                          </p:val>
                                        </p:tav>
                                      </p:tavLst>
                                    </p:anim>
                                    <p:anim calcmode="lin" valueType="num">
                                      <p:cBhvr>
                                        <p:cTn id="77" dur="1000" fill="hold"/>
                                        <p:tgtEl>
                                          <p:spTgt spid="4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1000"/>
                                        <p:tgtEl>
                                          <p:spTgt spid="45"/>
                                        </p:tgtEl>
                                      </p:cBhvr>
                                    </p:animEffect>
                                    <p:anim calcmode="lin" valueType="num">
                                      <p:cBhvr>
                                        <p:cTn id="81" dur="1000" fill="hold"/>
                                        <p:tgtEl>
                                          <p:spTgt spid="45"/>
                                        </p:tgtEl>
                                        <p:attrNameLst>
                                          <p:attrName>ppt_x</p:attrName>
                                        </p:attrNameLst>
                                      </p:cBhvr>
                                      <p:tavLst>
                                        <p:tav tm="0">
                                          <p:val>
                                            <p:strVal val="#ppt_x"/>
                                          </p:val>
                                        </p:tav>
                                        <p:tav tm="100000">
                                          <p:val>
                                            <p:strVal val="#ppt_x"/>
                                          </p:val>
                                        </p:tav>
                                      </p:tavLst>
                                    </p:anim>
                                    <p:anim calcmode="lin" valueType="num">
                                      <p:cBhvr>
                                        <p:cTn id="82" dur="1000" fill="hold"/>
                                        <p:tgtEl>
                                          <p:spTgt spid="4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1000"/>
                                        <p:tgtEl>
                                          <p:spTgt spid="46"/>
                                        </p:tgtEl>
                                      </p:cBhvr>
                                    </p:animEffect>
                                    <p:anim calcmode="lin" valueType="num">
                                      <p:cBhvr>
                                        <p:cTn id="86" dur="1000" fill="hold"/>
                                        <p:tgtEl>
                                          <p:spTgt spid="46"/>
                                        </p:tgtEl>
                                        <p:attrNameLst>
                                          <p:attrName>ppt_x</p:attrName>
                                        </p:attrNameLst>
                                      </p:cBhvr>
                                      <p:tavLst>
                                        <p:tav tm="0">
                                          <p:val>
                                            <p:strVal val="#ppt_x"/>
                                          </p:val>
                                        </p:tav>
                                        <p:tav tm="100000">
                                          <p:val>
                                            <p:strVal val="#ppt_x"/>
                                          </p:val>
                                        </p:tav>
                                      </p:tavLst>
                                    </p:anim>
                                    <p:anim calcmode="lin" valueType="num">
                                      <p:cBhvr>
                                        <p:cTn id="8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p:bldP spid="28" grpId="0" animBg="1"/>
      <p:bldP spid="29" grpId="0" animBg="1"/>
      <p:bldP spid="30" grpId="0" animBg="1"/>
      <p:bldP spid="31" grpId="0" animBg="1"/>
      <p:bldP spid="32" grpId="0"/>
      <p:bldP spid="33" grpId="0"/>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发展规划</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Our strategic objectives</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利润分析</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38" name="组合 37"/>
          <p:cNvGrpSpPr/>
          <p:nvPr/>
        </p:nvGrpSpPr>
        <p:grpSpPr>
          <a:xfrm>
            <a:off x="7893784" y="2323434"/>
            <a:ext cx="3252787" cy="3644900"/>
            <a:chOff x="7656513" y="1379538"/>
            <a:chExt cx="3252787" cy="3644900"/>
          </a:xfrm>
          <a:effectLst/>
        </p:grpSpPr>
        <p:sp>
          <p:nvSpPr>
            <p:cNvPr id="39" name="MH_Other_7"/>
            <p:cNvSpPr/>
            <p:nvPr>
              <p:custDataLst>
                <p:tags r:id="rId2"/>
              </p:custDataLst>
            </p:nvPr>
          </p:nvSpPr>
          <p:spPr>
            <a:xfrm>
              <a:off x="10090150" y="2374901"/>
              <a:ext cx="814388" cy="2649537"/>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ffectLst/>
            <a:extLst>
              <a:ext uri="{91240B29-F687-4F45-9708-019B960494DF}">
                <a14:hiddenLine xmlns:a14="http://schemas.microsoft.com/office/drawing/2010/main" w="9525">
                  <a:solidFill>
                    <a:srgbClr val="000000"/>
                  </a:solidFill>
                  <a:round/>
                </a14:hiddenLine>
              </a:ext>
            </a:extLst>
          </p:spPr>
          <p:txBody>
            <a:bodyPr>
              <a:normAutofit/>
            </a:bodyPr>
            <a:lstStyle/>
            <a:p>
              <a:pPr eaLnBrk="1" fontAlgn="auto" hangingPunct="1">
                <a:spcBef>
                  <a:spcPct val="0"/>
                </a:spcBef>
                <a:spcAft>
                  <a:spcPct val="0"/>
                </a:spcAft>
              </a:pPr>
              <a:endParaRPr lang="zh-CN" altLang="en-US" sz="1350">
                <a:effectLst/>
                <a:cs typeface="+mn-ea"/>
                <a:sym typeface="+mn-lt"/>
              </a:endParaRPr>
            </a:p>
          </p:txBody>
        </p:sp>
        <p:sp>
          <p:nvSpPr>
            <p:cNvPr id="40" name="MH_Text_4"/>
            <p:cNvSpPr>
              <a:spLocks noChangeArrowheads="1"/>
            </p:cNvSpPr>
            <p:nvPr>
              <p:custDataLst>
                <p:tags r:id="rId3"/>
              </p:custDataLst>
            </p:nvPr>
          </p:nvSpPr>
          <p:spPr>
            <a:xfrm>
              <a:off x="10101263" y="2535238"/>
              <a:ext cx="808037" cy="2478088"/>
            </a:xfrm>
            <a:prstGeom prst="can">
              <a:avLst>
                <a:gd name="adj" fmla="val 2699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anchor="ctr">
              <a:normAutofit/>
            </a:bodyPr>
            <a:lstStyle/>
            <a:p>
              <a:pPr algn="ctr" eaLnBrk="1" fontAlgn="auto" hangingPunct="1">
                <a:spcBef>
                  <a:spcPct val="0"/>
                </a:spcBef>
                <a:spcAft>
                  <a:spcPct val="0"/>
                </a:spcAft>
              </a:pPr>
              <a:r>
                <a:rPr lang="en-US" altLang="zh-CN" sz="1600" dirty="0">
                  <a:solidFill>
                    <a:srgbClr val="FFFFFF"/>
                  </a:solidFill>
                  <a:effectLst/>
                  <a:cs typeface="+mn-ea"/>
                  <a:sym typeface="+mn-lt"/>
                </a:rPr>
                <a:t>90%</a:t>
              </a:r>
              <a:endParaRPr lang="zh-CN" altLang="en-US" sz="1600" dirty="0">
                <a:solidFill>
                  <a:srgbClr val="FFFFFF"/>
                </a:solidFill>
                <a:effectLst/>
                <a:cs typeface="+mn-ea"/>
                <a:sym typeface="+mn-lt"/>
              </a:endParaRPr>
            </a:p>
          </p:txBody>
        </p:sp>
        <p:sp>
          <p:nvSpPr>
            <p:cNvPr id="41" name="MH_Other_8"/>
            <p:cNvSpPr>
              <a:spLocks noChangeArrowheads="1"/>
            </p:cNvSpPr>
            <p:nvPr>
              <p:custDataLst>
                <p:tags r:id="rId4"/>
              </p:custDataLst>
            </p:nvPr>
          </p:nvSpPr>
          <p:spPr>
            <a:xfrm>
              <a:off x="10085388" y="2382838"/>
              <a:ext cx="809625" cy="223838"/>
            </a:xfrm>
            <a:prstGeom prst="ellipse">
              <a:avLst/>
            </a:prstGeom>
            <a:solidFill>
              <a:srgbClr val="FFFFFF">
                <a:alpha val="30196"/>
              </a:srgbClr>
            </a:solidFill>
            <a:ln>
              <a:noFill/>
            </a:ln>
            <a:effectLst/>
            <a:extLst>
              <a:ext uri="{91240B29-F687-4F45-9708-019B960494DF}">
                <a14:hiddenLine xmlns:a14="http://schemas.microsoft.com/office/drawing/2010/main" w="9525">
                  <a:solidFill>
                    <a:srgbClr val="000000"/>
                  </a:solidFill>
                  <a:round/>
                </a14:hiddenLine>
              </a:ext>
            </a:extLst>
          </p:spPr>
          <p:txBody>
            <a:bodyPr anchor="ctr">
              <a:normAutofit fontScale="40000" lnSpcReduction="20000"/>
            </a:bodyPr>
            <a:lstStyle/>
            <a:p>
              <a:pPr eaLnBrk="1" fontAlgn="auto" hangingPunct="1">
                <a:spcBef>
                  <a:spcPct val="0"/>
                </a:spcBef>
                <a:spcAft>
                  <a:spcPct val="0"/>
                </a:spcAft>
              </a:pPr>
              <a:endParaRPr lang="zh-CN" altLang="en-US" sz="1350">
                <a:solidFill>
                  <a:schemeClr val="tx1">
                    <a:lumMod val="50000"/>
                    <a:lumOff val="50000"/>
                  </a:schemeClr>
                </a:solidFill>
                <a:effectLst/>
                <a:cs typeface="+mn-ea"/>
                <a:sym typeface="+mn-lt"/>
              </a:endParaRPr>
            </a:p>
          </p:txBody>
        </p:sp>
        <p:sp>
          <p:nvSpPr>
            <p:cNvPr id="42" name="MH_SubTitle_4"/>
            <p:cNvSpPr/>
            <p:nvPr>
              <p:custDataLst>
                <p:tags r:id="rId5"/>
              </p:custDataLst>
            </p:nvPr>
          </p:nvSpPr>
          <p:spPr>
            <a:xfrm>
              <a:off x="7656513" y="1379538"/>
              <a:ext cx="2166937" cy="287338"/>
            </a:xfrm>
            <a:prstGeom prst="accentCallout2">
              <a:avLst>
                <a:gd name="adj1" fmla="val 34616"/>
                <a:gd name="adj2" fmla="val 103704"/>
                <a:gd name="adj3" fmla="val 33695"/>
                <a:gd name="adj4" fmla="val 129845"/>
                <a:gd name="adj5" fmla="val 343049"/>
                <a:gd name="adj6" fmla="val 130026"/>
              </a:avLst>
            </a:prstGeom>
            <a:noFill/>
            <a:ln w="9525">
              <a:solidFill>
                <a:srgbClr val="9F9F9F"/>
              </a:solidFill>
              <a:prstDash val="sysDot"/>
              <a:miter lim="800000"/>
            </a:ln>
            <a:effectLst/>
            <a:extLst>
              <a:ext uri="{909E8E84-426E-40DD-AFC4-6F175D3DCCD1}">
                <a14:hiddenFill xmlns:a14="http://schemas.microsoft.com/office/drawing/2010/main">
                  <a:solidFill>
                    <a:srgbClr val="FFFFFF"/>
                  </a:solidFill>
                </a14:hiddenFill>
              </a:ext>
            </a:extLst>
          </p:spPr>
          <p:txBody>
            <a:bodyPr anchor="ctr">
              <a:normAutofit/>
            </a:bodyPr>
            <a:lstStyle/>
            <a:p>
              <a:pPr algn="r">
                <a:lnSpc>
                  <a:spcPct val="90000"/>
                </a:lnSpc>
              </a:pPr>
              <a:r>
                <a:rPr lang="zh-CN" altLang="en-US" sz="1400">
                  <a:solidFill>
                    <a:schemeClr val="tx1">
                      <a:lumMod val="50000"/>
                      <a:lumOff val="50000"/>
                    </a:schemeClr>
                  </a:solidFill>
                  <a:effectLst/>
                  <a:cs typeface="+mn-ea"/>
                  <a:sym typeface="+mn-lt"/>
                </a:rPr>
                <a:t>四季度</a:t>
              </a:r>
              <a:endParaRPr lang="en-US" altLang="zh-CN" sz="1400">
                <a:solidFill>
                  <a:schemeClr val="tx1">
                    <a:lumMod val="50000"/>
                    <a:lumOff val="50000"/>
                  </a:schemeClr>
                </a:solidFill>
                <a:effectLst/>
                <a:cs typeface="+mn-ea"/>
                <a:sym typeface="+mn-lt"/>
              </a:endParaRPr>
            </a:p>
            <a:p>
              <a:pPr algn="r" eaLnBrk="1" fontAlgn="auto" hangingPunct="1">
                <a:lnSpc>
                  <a:spcPct val="90000"/>
                </a:lnSpc>
                <a:spcBef>
                  <a:spcPct val="0"/>
                </a:spcBef>
                <a:spcAft>
                  <a:spcPct val="0"/>
                </a:spcAft>
              </a:pPr>
              <a:endParaRPr lang="en-US" altLang="zh-CN" sz="1400">
                <a:solidFill>
                  <a:schemeClr val="tx1">
                    <a:lumMod val="50000"/>
                    <a:lumOff val="50000"/>
                  </a:schemeClr>
                </a:solidFill>
                <a:effectLst/>
                <a:cs typeface="+mn-ea"/>
                <a:sym typeface="+mn-lt"/>
              </a:endParaRPr>
            </a:p>
          </p:txBody>
        </p:sp>
      </p:grpSp>
      <p:grpSp>
        <p:nvGrpSpPr>
          <p:cNvPr id="43" name="组合 42"/>
          <p:cNvGrpSpPr/>
          <p:nvPr/>
        </p:nvGrpSpPr>
        <p:grpSpPr>
          <a:xfrm>
            <a:off x="6653946" y="2655222"/>
            <a:ext cx="3444875" cy="3148012"/>
            <a:chOff x="6416675" y="1711326"/>
            <a:chExt cx="3444875" cy="3148012"/>
          </a:xfrm>
          <a:effectLst/>
        </p:grpSpPr>
        <p:sp>
          <p:nvSpPr>
            <p:cNvPr id="44" name="MH_Other_1"/>
            <p:cNvSpPr/>
            <p:nvPr>
              <p:custDataLst>
                <p:tags r:id="rId6"/>
              </p:custDataLst>
            </p:nvPr>
          </p:nvSpPr>
          <p:spPr>
            <a:xfrm>
              <a:off x="9047163" y="2535238"/>
              <a:ext cx="814387" cy="232410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ffectLst/>
            <a:extLst>
              <a:ext uri="{91240B29-F687-4F45-9708-019B960494DF}">
                <a14:hiddenLine xmlns:a14="http://schemas.microsoft.com/office/drawing/2010/main" w="9525">
                  <a:solidFill>
                    <a:srgbClr val="000000"/>
                  </a:solidFill>
                  <a:round/>
                </a14:hiddenLine>
              </a:ext>
            </a:extLst>
          </p:spPr>
          <p:txBody>
            <a:bodyPr>
              <a:normAutofit/>
            </a:bodyPr>
            <a:lstStyle/>
            <a:p>
              <a:pPr eaLnBrk="1" fontAlgn="auto" hangingPunct="1">
                <a:spcBef>
                  <a:spcPct val="0"/>
                </a:spcBef>
                <a:spcAft>
                  <a:spcPct val="0"/>
                </a:spcAft>
              </a:pPr>
              <a:endParaRPr lang="zh-CN" altLang="en-US" sz="1350">
                <a:effectLst/>
                <a:cs typeface="+mn-ea"/>
                <a:sym typeface="+mn-lt"/>
              </a:endParaRPr>
            </a:p>
          </p:txBody>
        </p:sp>
        <p:sp>
          <p:nvSpPr>
            <p:cNvPr id="45" name="MH_Other_2"/>
            <p:cNvSpPr>
              <a:spLocks noChangeArrowheads="1"/>
            </p:cNvSpPr>
            <p:nvPr>
              <p:custDataLst>
                <p:tags r:id="rId7"/>
              </p:custDataLst>
            </p:nvPr>
          </p:nvSpPr>
          <p:spPr>
            <a:xfrm>
              <a:off x="9051925" y="2536826"/>
              <a:ext cx="809625" cy="223837"/>
            </a:xfrm>
            <a:prstGeom prst="ellipse">
              <a:avLst/>
            </a:prstGeom>
            <a:solidFill>
              <a:srgbClr val="FFFFFF">
                <a:alpha val="30196"/>
              </a:srgbClr>
            </a:solidFill>
            <a:ln>
              <a:noFill/>
            </a:ln>
            <a:effectLst/>
            <a:extLst>
              <a:ext uri="{91240B29-F687-4F45-9708-019B960494DF}">
                <a14:hiddenLine xmlns:a14="http://schemas.microsoft.com/office/drawing/2010/main" w="9525">
                  <a:solidFill>
                    <a:srgbClr val="000000"/>
                  </a:solidFill>
                  <a:round/>
                </a14:hiddenLine>
              </a:ext>
            </a:extLst>
          </p:spPr>
          <p:txBody>
            <a:bodyPr anchor="ctr">
              <a:normAutofit fontScale="40000" lnSpcReduction="20000"/>
            </a:bodyPr>
            <a:lstStyle/>
            <a:p>
              <a:pPr eaLnBrk="1" fontAlgn="auto" hangingPunct="1">
                <a:spcBef>
                  <a:spcPct val="0"/>
                </a:spcBef>
                <a:spcAft>
                  <a:spcPct val="0"/>
                </a:spcAft>
              </a:pPr>
              <a:endParaRPr lang="zh-CN" altLang="en-US" sz="1350">
                <a:solidFill>
                  <a:schemeClr val="tx1">
                    <a:lumMod val="50000"/>
                    <a:lumOff val="50000"/>
                  </a:schemeClr>
                </a:solidFill>
                <a:effectLst/>
                <a:cs typeface="+mn-ea"/>
                <a:sym typeface="+mn-lt"/>
              </a:endParaRPr>
            </a:p>
          </p:txBody>
        </p:sp>
        <p:sp>
          <p:nvSpPr>
            <p:cNvPr id="46" name="MH_Text_3"/>
            <p:cNvSpPr>
              <a:spLocks noChangeArrowheads="1"/>
            </p:cNvSpPr>
            <p:nvPr>
              <p:custDataLst>
                <p:tags r:id="rId8"/>
              </p:custDataLst>
            </p:nvPr>
          </p:nvSpPr>
          <p:spPr>
            <a:xfrm>
              <a:off x="9048750" y="2962276"/>
              <a:ext cx="809625" cy="1897062"/>
            </a:xfrm>
            <a:prstGeom prst="can">
              <a:avLst>
                <a:gd name="adj" fmla="val 30022"/>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anchor="ctr">
              <a:normAutofit/>
            </a:bodyPr>
            <a:lstStyle/>
            <a:p>
              <a:pPr algn="ctr" eaLnBrk="1" fontAlgn="auto" hangingPunct="1">
                <a:spcBef>
                  <a:spcPct val="0"/>
                </a:spcBef>
                <a:spcAft>
                  <a:spcPct val="0"/>
                </a:spcAft>
              </a:pPr>
              <a:r>
                <a:rPr lang="en-US" altLang="zh-CN" sz="1600" dirty="0">
                  <a:solidFill>
                    <a:srgbClr val="FFFFFF"/>
                  </a:solidFill>
                  <a:effectLst/>
                  <a:cs typeface="+mn-ea"/>
                  <a:sym typeface="+mn-lt"/>
                </a:rPr>
                <a:t>80%</a:t>
              </a:r>
              <a:endParaRPr lang="zh-CN" altLang="en-US" sz="1600" dirty="0">
                <a:solidFill>
                  <a:srgbClr val="FFFFFF"/>
                </a:solidFill>
                <a:effectLst/>
                <a:cs typeface="+mn-ea"/>
                <a:sym typeface="+mn-lt"/>
              </a:endParaRPr>
            </a:p>
          </p:txBody>
        </p:sp>
        <p:sp>
          <p:nvSpPr>
            <p:cNvPr id="47" name="MH_SubTitle_3"/>
            <p:cNvSpPr/>
            <p:nvPr>
              <p:custDataLst>
                <p:tags r:id="rId9"/>
              </p:custDataLst>
            </p:nvPr>
          </p:nvSpPr>
          <p:spPr>
            <a:xfrm>
              <a:off x="6416675" y="1711326"/>
              <a:ext cx="2179638" cy="271462"/>
            </a:xfrm>
            <a:prstGeom prst="accentCallout2">
              <a:avLst>
                <a:gd name="adj1" fmla="val 36736"/>
                <a:gd name="adj2" fmla="val 103685"/>
                <a:gd name="adj3" fmla="val 36736"/>
                <a:gd name="adj4" fmla="val 137975"/>
                <a:gd name="adj5" fmla="val 306467"/>
                <a:gd name="adj6" fmla="val 138261"/>
              </a:avLst>
            </a:prstGeom>
            <a:noFill/>
            <a:ln w="9525">
              <a:solidFill>
                <a:srgbClr val="9F9F9F"/>
              </a:solidFill>
              <a:prstDash val="sysDot"/>
              <a:miter lim="800000"/>
            </a:ln>
            <a:effectLst/>
            <a:extLst>
              <a:ext uri="{909E8E84-426E-40DD-AFC4-6F175D3DCCD1}">
                <a14:hiddenFill xmlns:a14="http://schemas.microsoft.com/office/drawing/2010/main">
                  <a:solidFill>
                    <a:srgbClr val="FFFFFF"/>
                  </a:solidFill>
                </a14:hiddenFill>
              </a:ext>
            </a:extLst>
          </p:spPr>
          <p:txBody>
            <a:bodyPr anchor="ctr">
              <a:normAutofit lnSpcReduction="10000"/>
            </a:bodyPr>
            <a:lstStyle/>
            <a:p>
              <a:pPr algn="r">
                <a:lnSpc>
                  <a:spcPct val="90000"/>
                </a:lnSpc>
              </a:pPr>
              <a:r>
                <a:rPr lang="zh-CN" altLang="en-US" sz="1400">
                  <a:solidFill>
                    <a:schemeClr val="tx1">
                      <a:lumMod val="50000"/>
                      <a:lumOff val="50000"/>
                    </a:schemeClr>
                  </a:solidFill>
                  <a:effectLst/>
                  <a:cs typeface="+mn-ea"/>
                  <a:sym typeface="+mn-lt"/>
                </a:rPr>
                <a:t>三季度</a:t>
              </a:r>
              <a:endParaRPr lang="en-US" altLang="zh-CN" sz="1400">
                <a:solidFill>
                  <a:schemeClr val="tx1">
                    <a:lumMod val="50000"/>
                    <a:lumOff val="50000"/>
                  </a:schemeClr>
                </a:solidFill>
                <a:effectLst/>
                <a:cs typeface="+mn-ea"/>
                <a:sym typeface="+mn-lt"/>
              </a:endParaRPr>
            </a:p>
          </p:txBody>
        </p:sp>
      </p:grpSp>
      <p:grpSp>
        <p:nvGrpSpPr>
          <p:cNvPr id="48" name="组合 47"/>
          <p:cNvGrpSpPr/>
          <p:nvPr/>
        </p:nvGrpSpPr>
        <p:grpSpPr>
          <a:xfrm>
            <a:off x="5583971" y="3010822"/>
            <a:ext cx="3479800" cy="2624137"/>
            <a:chOff x="5346700" y="2066926"/>
            <a:chExt cx="3479800" cy="2624137"/>
          </a:xfrm>
          <a:effectLst/>
        </p:grpSpPr>
        <p:sp>
          <p:nvSpPr>
            <p:cNvPr id="49" name="MH_Other_3"/>
            <p:cNvSpPr/>
            <p:nvPr>
              <p:custDataLst>
                <p:tags r:id="rId10"/>
              </p:custDataLst>
            </p:nvPr>
          </p:nvSpPr>
          <p:spPr>
            <a:xfrm>
              <a:off x="8007350" y="2689226"/>
              <a:ext cx="815975" cy="1998662"/>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ffectLst/>
            <a:extLst>
              <a:ext uri="{91240B29-F687-4F45-9708-019B960494DF}">
                <a14:hiddenLine xmlns:a14="http://schemas.microsoft.com/office/drawing/2010/main" w="9525">
                  <a:solidFill>
                    <a:srgbClr val="000000"/>
                  </a:solidFill>
                  <a:round/>
                </a14:hiddenLine>
              </a:ext>
            </a:extLst>
          </p:spPr>
          <p:txBody>
            <a:bodyPr>
              <a:normAutofit/>
            </a:bodyPr>
            <a:lstStyle/>
            <a:p>
              <a:pPr eaLnBrk="1" fontAlgn="auto" hangingPunct="1">
                <a:spcBef>
                  <a:spcPct val="0"/>
                </a:spcBef>
                <a:spcAft>
                  <a:spcPct val="0"/>
                </a:spcAft>
              </a:pPr>
              <a:endParaRPr lang="zh-CN" altLang="en-US" sz="1350">
                <a:solidFill>
                  <a:srgbClr val="7D7D7D"/>
                </a:solidFill>
                <a:effectLst/>
                <a:cs typeface="+mn-ea"/>
                <a:sym typeface="+mn-lt"/>
              </a:endParaRPr>
            </a:p>
          </p:txBody>
        </p:sp>
        <p:sp>
          <p:nvSpPr>
            <p:cNvPr id="50" name="MH_Other_4"/>
            <p:cNvSpPr>
              <a:spLocks noChangeArrowheads="1"/>
            </p:cNvSpPr>
            <p:nvPr>
              <p:custDataLst>
                <p:tags r:id="rId11"/>
              </p:custDataLst>
            </p:nvPr>
          </p:nvSpPr>
          <p:spPr>
            <a:xfrm>
              <a:off x="8012113" y="2690813"/>
              <a:ext cx="811212" cy="192088"/>
            </a:xfrm>
            <a:prstGeom prst="ellipse">
              <a:avLst/>
            </a:prstGeom>
            <a:solidFill>
              <a:srgbClr val="FFFFFF">
                <a:alpha val="30196"/>
              </a:srgbClr>
            </a:solidFill>
            <a:ln>
              <a:noFill/>
            </a:ln>
            <a:effectLst/>
            <a:extLst>
              <a:ext uri="{91240B29-F687-4F45-9708-019B960494DF}">
                <a14:hiddenLine xmlns:a14="http://schemas.microsoft.com/office/drawing/2010/main" w="9525">
                  <a:solidFill>
                    <a:srgbClr val="000000"/>
                  </a:solidFill>
                  <a:round/>
                </a14:hiddenLine>
              </a:ext>
            </a:extLst>
          </p:spPr>
          <p:txBody>
            <a:bodyPr anchor="ctr">
              <a:normAutofit fontScale="25000" lnSpcReduction="20000"/>
            </a:bodyPr>
            <a:lstStyle/>
            <a:p>
              <a:pPr eaLnBrk="1" fontAlgn="auto" hangingPunct="1">
                <a:spcBef>
                  <a:spcPct val="0"/>
                </a:spcBef>
                <a:spcAft>
                  <a:spcPct val="0"/>
                </a:spcAft>
              </a:pPr>
              <a:endParaRPr lang="zh-CN" altLang="en-US" sz="1350">
                <a:solidFill>
                  <a:schemeClr val="tx1">
                    <a:lumMod val="50000"/>
                    <a:lumOff val="50000"/>
                  </a:schemeClr>
                </a:solidFill>
                <a:effectLst/>
                <a:cs typeface="+mn-ea"/>
                <a:sym typeface="+mn-lt"/>
              </a:endParaRPr>
            </a:p>
          </p:txBody>
        </p:sp>
        <p:sp>
          <p:nvSpPr>
            <p:cNvPr id="51" name="MH_Text_2"/>
            <p:cNvSpPr>
              <a:spLocks noChangeArrowheads="1"/>
            </p:cNvSpPr>
            <p:nvPr>
              <p:custDataLst>
                <p:tags r:id="rId12"/>
              </p:custDataLst>
            </p:nvPr>
          </p:nvSpPr>
          <p:spPr>
            <a:xfrm>
              <a:off x="8016875" y="3419476"/>
              <a:ext cx="809625" cy="1271587"/>
            </a:xfrm>
            <a:prstGeom prst="can">
              <a:avLst>
                <a:gd name="adj" fmla="val 26948"/>
              </a:avLst>
            </a:prstGeom>
            <a:solidFill>
              <a:srgbClr val="E91B3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anchor="ctr">
              <a:normAutofit/>
            </a:bodyPr>
            <a:lstStyle/>
            <a:p>
              <a:pPr algn="ctr" eaLnBrk="1" fontAlgn="auto" hangingPunct="1">
                <a:spcBef>
                  <a:spcPct val="0"/>
                </a:spcBef>
                <a:spcAft>
                  <a:spcPct val="0"/>
                </a:spcAft>
              </a:pPr>
              <a:r>
                <a:rPr lang="en-US" altLang="zh-CN" sz="1600" dirty="0">
                  <a:solidFill>
                    <a:srgbClr val="FFFFFF"/>
                  </a:solidFill>
                  <a:effectLst/>
                  <a:cs typeface="+mn-ea"/>
                  <a:sym typeface="+mn-lt"/>
                </a:rPr>
                <a:t>60%</a:t>
              </a:r>
              <a:endParaRPr lang="zh-CN" altLang="en-US" sz="1600" dirty="0">
                <a:solidFill>
                  <a:srgbClr val="FFFFFF"/>
                </a:solidFill>
                <a:effectLst/>
                <a:cs typeface="+mn-ea"/>
                <a:sym typeface="+mn-lt"/>
              </a:endParaRPr>
            </a:p>
          </p:txBody>
        </p:sp>
        <p:sp>
          <p:nvSpPr>
            <p:cNvPr id="52" name="MH_SubTitle_2"/>
            <p:cNvSpPr/>
            <p:nvPr>
              <p:custDataLst>
                <p:tags r:id="rId13"/>
              </p:custDataLst>
            </p:nvPr>
          </p:nvSpPr>
          <p:spPr>
            <a:xfrm>
              <a:off x="5346700" y="2066926"/>
              <a:ext cx="2114550" cy="269875"/>
            </a:xfrm>
            <a:prstGeom prst="accentCallout2">
              <a:avLst>
                <a:gd name="adj1" fmla="val 36736"/>
                <a:gd name="adj2" fmla="val 103796"/>
                <a:gd name="adj3" fmla="val 36736"/>
                <a:gd name="adj4" fmla="val 146158"/>
                <a:gd name="adj5" fmla="val 264287"/>
                <a:gd name="adj6" fmla="val 145884"/>
              </a:avLst>
            </a:prstGeom>
            <a:noFill/>
            <a:ln w="9525">
              <a:solidFill>
                <a:srgbClr val="9F9F9F"/>
              </a:solidFill>
              <a:prstDash val="sysDot"/>
              <a:miter lim="800000"/>
            </a:ln>
            <a:effectLst/>
            <a:extLst>
              <a:ext uri="{909E8E84-426E-40DD-AFC4-6F175D3DCCD1}">
                <a14:hiddenFill xmlns:a14="http://schemas.microsoft.com/office/drawing/2010/main">
                  <a:solidFill>
                    <a:srgbClr val="FFFFFF"/>
                  </a:solidFill>
                </a14:hiddenFill>
              </a:ext>
            </a:extLst>
          </p:spPr>
          <p:txBody>
            <a:bodyPr anchor="ctr">
              <a:normAutofit lnSpcReduction="10000"/>
            </a:bodyPr>
            <a:lstStyle/>
            <a:p>
              <a:pPr algn="r">
                <a:lnSpc>
                  <a:spcPct val="90000"/>
                </a:lnSpc>
              </a:pPr>
              <a:r>
                <a:rPr lang="zh-CN" altLang="en-US" sz="1400">
                  <a:solidFill>
                    <a:schemeClr val="tx1">
                      <a:lumMod val="50000"/>
                      <a:lumOff val="50000"/>
                    </a:schemeClr>
                  </a:solidFill>
                  <a:effectLst/>
                  <a:cs typeface="+mn-ea"/>
                  <a:sym typeface="+mn-lt"/>
                </a:rPr>
                <a:t>二季度</a:t>
              </a:r>
              <a:endParaRPr lang="en-US" altLang="zh-CN" sz="1400">
                <a:solidFill>
                  <a:schemeClr val="tx1">
                    <a:lumMod val="50000"/>
                    <a:lumOff val="50000"/>
                  </a:schemeClr>
                </a:solidFill>
                <a:effectLst/>
                <a:cs typeface="+mn-ea"/>
                <a:sym typeface="+mn-lt"/>
              </a:endParaRPr>
            </a:p>
          </p:txBody>
        </p:sp>
      </p:grpSp>
      <p:grpSp>
        <p:nvGrpSpPr>
          <p:cNvPr id="53" name="组合 52"/>
          <p:cNvGrpSpPr/>
          <p:nvPr/>
        </p:nvGrpSpPr>
        <p:grpSpPr>
          <a:xfrm>
            <a:off x="4388584" y="3431509"/>
            <a:ext cx="3662362" cy="2003425"/>
            <a:chOff x="4151313" y="2487613"/>
            <a:chExt cx="3662362" cy="2003425"/>
          </a:xfrm>
          <a:effectLst/>
        </p:grpSpPr>
        <p:sp>
          <p:nvSpPr>
            <p:cNvPr id="54" name="MH_Other_5"/>
            <p:cNvSpPr/>
            <p:nvPr>
              <p:custDataLst>
                <p:tags r:id="rId14"/>
              </p:custDataLst>
            </p:nvPr>
          </p:nvSpPr>
          <p:spPr>
            <a:xfrm>
              <a:off x="6996113" y="2798763"/>
              <a:ext cx="817562" cy="1692275"/>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a:noFill/>
            </a:ln>
            <a:effectLst/>
            <a:extLst>
              <a:ext uri="{91240B29-F687-4F45-9708-019B960494DF}">
                <a14:hiddenLine xmlns:a14="http://schemas.microsoft.com/office/drawing/2010/main" w="9525">
                  <a:solidFill>
                    <a:srgbClr val="000000"/>
                  </a:solidFill>
                  <a:round/>
                </a14:hiddenLine>
              </a:ext>
            </a:extLst>
          </p:spPr>
          <p:txBody>
            <a:bodyPr>
              <a:normAutofit/>
            </a:bodyPr>
            <a:lstStyle/>
            <a:p>
              <a:pPr eaLnBrk="1" fontAlgn="auto" hangingPunct="1">
                <a:spcBef>
                  <a:spcPct val="0"/>
                </a:spcBef>
                <a:spcAft>
                  <a:spcPct val="0"/>
                </a:spcAft>
              </a:pPr>
              <a:endParaRPr lang="zh-CN" altLang="en-US" sz="1350">
                <a:effectLst/>
                <a:cs typeface="+mn-ea"/>
                <a:sym typeface="+mn-lt"/>
              </a:endParaRPr>
            </a:p>
          </p:txBody>
        </p:sp>
        <p:sp>
          <p:nvSpPr>
            <p:cNvPr id="55" name="MH_Other_6"/>
            <p:cNvSpPr>
              <a:spLocks noChangeArrowheads="1"/>
            </p:cNvSpPr>
            <p:nvPr>
              <p:custDataLst>
                <p:tags r:id="rId15"/>
              </p:custDataLst>
            </p:nvPr>
          </p:nvSpPr>
          <p:spPr>
            <a:xfrm>
              <a:off x="7002463" y="2798763"/>
              <a:ext cx="811212" cy="163513"/>
            </a:xfrm>
            <a:prstGeom prst="ellipse">
              <a:avLst/>
            </a:prstGeom>
            <a:solidFill>
              <a:srgbClr val="FFFFFF">
                <a:alpha val="30196"/>
              </a:srgbClr>
            </a:solidFill>
            <a:ln>
              <a:noFill/>
            </a:ln>
            <a:effectLst/>
            <a:extLst>
              <a:ext uri="{91240B29-F687-4F45-9708-019B960494DF}">
                <a14:hiddenLine xmlns:a14="http://schemas.microsoft.com/office/drawing/2010/main" w="9525">
                  <a:solidFill>
                    <a:srgbClr val="000000"/>
                  </a:solidFill>
                  <a:round/>
                </a14:hiddenLine>
              </a:ext>
            </a:extLst>
          </p:spPr>
          <p:txBody>
            <a:bodyPr anchor="ctr">
              <a:normAutofit fontScale="25000" lnSpcReduction="20000"/>
            </a:bodyPr>
            <a:lstStyle/>
            <a:p>
              <a:pPr eaLnBrk="1" fontAlgn="auto" hangingPunct="1">
                <a:spcBef>
                  <a:spcPct val="0"/>
                </a:spcBef>
                <a:spcAft>
                  <a:spcPct val="0"/>
                </a:spcAft>
              </a:pPr>
              <a:endParaRPr lang="zh-CN" altLang="en-US" sz="1350">
                <a:solidFill>
                  <a:schemeClr val="tx1">
                    <a:lumMod val="50000"/>
                    <a:lumOff val="50000"/>
                  </a:schemeClr>
                </a:solidFill>
                <a:effectLst/>
                <a:cs typeface="+mn-ea"/>
                <a:sym typeface="+mn-lt"/>
              </a:endParaRPr>
            </a:p>
          </p:txBody>
        </p:sp>
        <p:sp>
          <p:nvSpPr>
            <p:cNvPr id="56" name="MH_Text_1"/>
            <p:cNvSpPr>
              <a:spLocks noChangeArrowheads="1"/>
            </p:cNvSpPr>
            <p:nvPr>
              <p:custDataLst>
                <p:tags r:id="rId16"/>
              </p:custDataLst>
            </p:nvPr>
          </p:nvSpPr>
          <p:spPr>
            <a:xfrm>
              <a:off x="7004050" y="3846513"/>
              <a:ext cx="809625" cy="642938"/>
            </a:xfrm>
            <a:prstGeom prst="can">
              <a:avLst>
                <a:gd name="adj" fmla="val 30417"/>
              </a:avLst>
            </a:prstGeom>
            <a:solidFill>
              <a:schemeClr val="accent1">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anchor="ctr">
              <a:normAutofit/>
            </a:bodyPr>
            <a:lstStyle/>
            <a:p>
              <a:pPr algn="ctr" eaLnBrk="1" fontAlgn="auto" hangingPunct="1">
                <a:spcBef>
                  <a:spcPct val="0"/>
                </a:spcBef>
                <a:spcAft>
                  <a:spcPct val="0"/>
                </a:spcAft>
              </a:pPr>
              <a:r>
                <a:rPr lang="en-US" altLang="zh-CN" sz="1600" dirty="0">
                  <a:solidFill>
                    <a:srgbClr val="FFFFFF"/>
                  </a:solidFill>
                  <a:effectLst/>
                  <a:cs typeface="+mn-ea"/>
                  <a:sym typeface="+mn-lt"/>
                </a:rPr>
                <a:t>30%</a:t>
              </a:r>
              <a:endParaRPr lang="zh-CN" altLang="en-US" sz="1600" dirty="0">
                <a:solidFill>
                  <a:srgbClr val="FFFFFF"/>
                </a:solidFill>
                <a:effectLst/>
                <a:cs typeface="+mn-ea"/>
                <a:sym typeface="+mn-lt"/>
              </a:endParaRPr>
            </a:p>
          </p:txBody>
        </p:sp>
        <p:sp>
          <p:nvSpPr>
            <p:cNvPr id="57" name="MH_SubTitle_1"/>
            <p:cNvSpPr/>
            <p:nvPr>
              <p:custDataLst>
                <p:tags r:id="rId17"/>
              </p:custDataLst>
            </p:nvPr>
          </p:nvSpPr>
          <p:spPr>
            <a:xfrm>
              <a:off x="4151313" y="2487613"/>
              <a:ext cx="2114550" cy="271463"/>
            </a:xfrm>
            <a:prstGeom prst="accentCallout2">
              <a:avLst>
                <a:gd name="adj1" fmla="val 36736"/>
                <a:gd name="adj2" fmla="val 103796"/>
                <a:gd name="adj3" fmla="val 36735"/>
                <a:gd name="adj4" fmla="val 153573"/>
                <a:gd name="adj5" fmla="val 136222"/>
                <a:gd name="adj6" fmla="val 153481"/>
              </a:avLst>
            </a:prstGeom>
            <a:noFill/>
            <a:ln w="9525">
              <a:solidFill>
                <a:srgbClr val="9F9F9F"/>
              </a:solidFill>
              <a:prstDash val="sysDot"/>
              <a:miter lim="800000"/>
            </a:ln>
            <a:effectLst/>
            <a:extLst>
              <a:ext uri="{909E8E84-426E-40DD-AFC4-6F175D3DCCD1}">
                <a14:hiddenFill xmlns:a14="http://schemas.microsoft.com/office/drawing/2010/main">
                  <a:solidFill>
                    <a:srgbClr val="FFFFFF"/>
                  </a:solidFill>
                </a14:hiddenFill>
              </a:ext>
            </a:extLst>
          </p:spPr>
          <p:txBody>
            <a:bodyPr anchor="ctr">
              <a:normAutofit lnSpcReduction="10000"/>
            </a:bodyPr>
            <a:lstStyle/>
            <a:p>
              <a:pPr algn="r" eaLnBrk="1" fontAlgn="auto" hangingPunct="1">
                <a:lnSpc>
                  <a:spcPct val="90000"/>
                </a:lnSpc>
                <a:spcBef>
                  <a:spcPct val="0"/>
                </a:spcBef>
                <a:spcAft>
                  <a:spcPct val="0"/>
                </a:spcAft>
              </a:pPr>
              <a:r>
                <a:rPr lang="zh-CN" altLang="en-US" sz="1400" dirty="0">
                  <a:solidFill>
                    <a:schemeClr val="tx1">
                      <a:lumMod val="50000"/>
                      <a:lumOff val="50000"/>
                    </a:schemeClr>
                  </a:solidFill>
                  <a:effectLst/>
                  <a:cs typeface="+mn-ea"/>
                  <a:sym typeface="+mn-lt"/>
                </a:rPr>
                <a:t>一季度</a:t>
              </a:r>
              <a:endParaRPr lang="en-US" altLang="zh-CN" sz="1400" dirty="0">
                <a:solidFill>
                  <a:schemeClr val="tx1">
                    <a:lumMod val="50000"/>
                    <a:lumOff val="50000"/>
                  </a:schemeClr>
                </a:solidFill>
                <a:effectLst/>
                <a:cs typeface="+mn-ea"/>
                <a:sym typeface="+mn-lt"/>
              </a:endParaRPr>
            </a:p>
          </p:txBody>
        </p:sp>
      </p:grpSp>
      <p:grpSp>
        <p:nvGrpSpPr>
          <p:cNvPr id="58" name="组合 57"/>
          <p:cNvGrpSpPr/>
          <p:nvPr/>
        </p:nvGrpSpPr>
        <p:grpSpPr>
          <a:xfrm>
            <a:off x="1264887" y="2773334"/>
            <a:ext cx="2339102" cy="1852625"/>
            <a:chOff x="1424212" y="1884125"/>
            <a:chExt cx="2339102" cy="1852625"/>
          </a:xfrm>
          <a:effectLst/>
        </p:grpSpPr>
        <p:sp>
          <p:nvSpPr>
            <p:cNvPr id="59" name="TextBox 2"/>
            <p:cNvSpPr txBox="1"/>
            <p:nvPr/>
          </p:nvSpPr>
          <p:spPr>
            <a:xfrm>
              <a:off x="1424212" y="1884125"/>
              <a:ext cx="2339102" cy="461665"/>
            </a:xfrm>
            <a:prstGeom prst="rect">
              <a:avLst/>
            </a:prstGeom>
            <a:noFill/>
            <a:effectLst/>
          </p:spPr>
          <p:txBody>
            <a:bodyPr wrap="none" rtlCol="0">
              <a:spAutoFit/>
            </a:bodyPr>
            <a:lstStyle/>
            <a:p>
              <a:r>
                <a:rPr lang="zh-CN" altLang="en-US" sz="2400" b="1" dirty="0">
                  <a:solidFill>
                    <a:schemeClr val="tx1">
                      <a:lumMod val="75000"/>
                      <a:lumOff val="25000"/>
                    </a:schemeClr>
                  </a:solidFill>
                  <a:effectLst/>
                  <a:cs typeface="+mn-ea"/>
                  <a:sym typeface="+mn-lt"/>
                </a:rPr>
                <a:t>全年税后收入：</a:t>
              </a:r>
              <a:endParaRPr lang="zh-CN" altLang="en-US" sz="2400" b="1" dirty="0">
                <a:solidFill>
                  <a:schemeClr val="tx1">
                    <a:lumMod val="75000"/>
                    <a:lumOff val="25000"/>
                  </a:schemeClr>
                </a:solidFill>
                <a:effectLst/>
                <a:cs typeface="+mn-ea"/>
                <a:sym typeface="+mn-lt"/>
              </a:endParaRPr>
            </a:p>
          </p:txBody>
        </p:sp>
        <p:sp>
          <p:nvSpPr>
            <p:cNvPr id="60" name="TextBox 22"/>
            <p:cNvSpPr txBox="1"/>
            <p:nvPr/>
          </p:nvSpPr>
          <p:spPr>
            <a:xfrm>
              <a:off x="1424212" y="2721087"/>
              <a:ext cx="2305439" cy="1015663"/>
            </a:xfrm>
            <a:prstGeom prst="rect">
              <a:avLst/>
            </a:prstGeom>
            <a:solidFill>
              <a:schemeClr val="accent3">
                <a:lumMod val="20000"/>
                <a:lumOff val="80000"/>
              </a:schemeClr>
            </a:solidFill>
            <a:effectLst/>
          </p:spPr>
          <p:txBody>
            <a:bodyPr wrap="none" rtlCol="0">
              <a:spAutoFit/>
            </a:bodyPr>
            <a:lstStyle/>
            <a:p>
              <a:r>
                <a:rPr lang="en-US" altLang="zh-CN" sz="6000">
                  <a:solidFill>
                    <a:schemeClr val="tx1">
                      <a:lumMod val="75000"/>
                      <a:lumOff val="25000"/>
                    </a:schemeClr>
                  </a:solidFill>
                  <a:effectLst/>
                  <a:cs typeface="+mn-ea"/>
                  <a:sym typeface="+mn-lt"/>
                </a:rPr>
                <a:t>300</a:t>
              </a:r>
              <a:r>
                <a:rPr lang="zh-CN" altLang="en-US" sz="6000">
                  <a:solidFill>
                    <a:schemeClr val="tx1">
                      <a:lumMod val="75000"/>
                      <a:lumOff val="25000"/>
                    </a:schemeClr>
                  </a:solidFill>
                  <a:effectLst/>
                  <a:cs typeface="+mn-ea"/>
                  <a:sym typeface="+mn-lt"/>
                </a:rPr>
                <a:t>万</a:t>
              </a:r>
              <a:endParaRPr lang="zh-CN" altLang="en-US" sz="6000">
                <a:solidFill>
                  <a:schemeClr val="tx1">
                    <a:lumMod val="75000"/>
                    <a:lumOff val="25000"/>
                  </a:schemeClr>
                </a:solidFill>
                <a:effectLst/>
                <a:cs typeface="+mn-ea"/>
                <a:sym typeface="+mn-lt"/>
              </a:endParaRPr>
            </a:p>
          </p:txBody>
        </p:sp>
      </p:grpSp>
      <p:sp>
        <p:nvSpPr>
          <p:cNvPr id="61" name="矩形 60"/>
          <p:cNvSpPr/>
          <p:nvPr/>
        </p:nvSpPr>
        <p:spPr>
          <a:xfrm>
            <a:off x="1228141" y="4870569"/>
            <a:ext cx="5097812" cy="700576"/>
          </a:xfrm>
          <a:prstGeom prst="rect">
            <a:avLst/>
          </a:prstGeom>
        </p:spPr>
        <p:txBody>
          <a:bodyPr wrap="square">
            <a:spAutoFit/>
          </a:bodyPr>
          <a:lstStyle/>
          <a:p>
            <a:pPr>
              <a:lnSpc>
                <a:spcPct val="150000"/>
              </a:lnSpc>
            </a:pPr>
            <a:r>
              <a:rPr lang="zh-CN" altLang="en-US" sz="1400" dirty="0">
                <a:cs typeface="+mn-ea"/>
                <a:sym typeface="+mn-lt"/>
              </a:rPr>
              <a:t>一般质量自媒体帐号，一个平台一年的税后收入大概是</a:t>
            </a:r>
            <a:r>
              <a:rPr lang="en-US" altLang="zh-CN" sz="1400" dirty="0">
                <a:cs typeface="+mn-ea"/>
                <a:sym typeface="+mn-lt"/>
              </a:rPr>
              <a:t>20</a:t>
            </a:r>
            <a:r>
              <a:rPr lang="zh-CN" altLang="en-US" sz="1400" dirty="0">
                <a:cs typeface="+mn-ea"/>
                <a:sym typeface="+mn-lt"/>
              </a:rPr>
              <a:t>万；</a:t>
            </a:r>
            <a:endParaRPr lang="zh-CN" altLang="en-US" sz="1400" dirty="0">
              <a:cs typeface="+mn-ea"/>
              <a:sym typeface="+mn-lt"/>
            </a:endParaRPr>
          </a:p>
          <a:p>
            <a:pPr>
              <a:lnSpc>
                <a:spcPct val="150000"/>
              </a:lnSpc>
            </a:pPr>
            <a:r>
              <a:rPr lang="zh-CN" altLang="en-US" sz="1400" dirty="0">
                <a:cs typeface="+mn-ea"/>
                <a:sym typeface="+mn-lt"/>
              </a:rPr>
              <a:t>高质量自媒体帐号，一年的税后收入大概是</a:t>
            </a:r>
            <a:r>
              <a:rPr lang="en-US" altLang="zh-CN" sz="1400" dirty="0">
                <a:cs typeface="+mn-ea"/>
                <a:sym typeface="+mn-lt"/>
              </a:rPr>
              <a:t>50-80</a:t>
            </a:r>
            <a:r>
              <a:rPr lang="zh-CN" altLang="en-US" sz="1400" dirty="0">
                <a:cs typeface="+mn-ea"/>
                <a:sym typeface="+mn-lt"/>
              </a:rPr>
              <a:t>万；</a:t>
            </a:r>
            <a:endParaRPr lang="zh-CN" altLang="en-US" sz="14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53" presetClass="entr" presetSubtype="16"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ppt_w</p:attrName>
                                        </p:attrNameLst>
                                      </p:cBhvr>
                                      <p:tavLst>
                                        <p:tav tm="0">
                                          <p:val>
                                            <p:fltVal val="0"/>
                                          </p:val>
                                        </p:tav>
                                        <p:tav tm="100000">
                                          <p:val>
                                            <p:strVal val="#ppt_w"/>
                                          </p:val>
                                        </p:tav>
                                      </p:tavLst>
                                    </p:anim>
                                    <p:anim calcmode="lin" valueType="num">
                                      <p:cBhvr>
                                        <p:cTn id="19" dur="500" fill="hold"/>
                                        <p:tgtEl>
                                          <p:spTgt spid="58"/>
                                        </p:tgtEl>
                                        <p:attrNameLst>
                                          <p:attrName>ppt_h</p:attrName>
                                        </p:attrNameLst>
                                      </p:cBhvr>
                                      <p:tavLst>
                                        <p:tav tm="0">
                                          <p:val>
                                            <p:fltVal val="0"/>
                                          </p:val>
                                        </p:tav>
                                        <p:tav tm="100000">
                                          <p:val>
                                            <p:strVal val="#ppt_h"/>
                                          </p:val>
                                        </p:tav>
                                      </p:tavLst>
                                    </p:anim>
                                    <p:animEffect transition="in" filter="fade">
                                      <p:cBhvr>
                                        <p:cTn id="20" dur="500"/>
                                        <p:tgtEl>
                                          <p:spTgt spid="58"/>
                                        </p:tgtEl>
                                      </p:cBhvr>
                                    </p:animEffect>
                                  </p:childTnLst>
                                </p:cTn>
                              </p:par>
                            </p:childTnLst>
                          </p:cTn>
                        </p:par>
                        <p:par>
                          <p:cTn id="21" fill="hold">
                            <p:stCondLst>
                              <p:cond delay="1799"/>
                            </p:stCondLst>
                            <p:childTnLst>
                              <p:par>
                                <p:cTn id="22" presetID="22" presetClass="entr" presetSubtype="8"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par>
                                <p:cTn id="25" presetID="22" presetClass="entr" presetSubtype="4"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par>
                                <p:cTn id="28" presetID="22" presetClass="entr" presetSubtype="4" fill="hold" nodeType="withEffect">
                                  <p:stCondLst>
                                    <p:cond delay="200"/>
                                  </p:stCondLst>
                                  <p:childTnLst>
                                    <p:set>
                                      <p:cBhvr>
                                        <p:cTn id="29" dur="1" fill="hold">
                                          <p:stCondLst>
                                            <p:cond delay="0"/>
                                          </p:stCondLst>
                                        </p:cTn>
                                        <p:tgtEl>
                                          <p:spTgt spid="48"/>
                                        </p:tgtEl>
                                        <p:attrNameLst>
                                          <p:attrName>style.visibility</p:attrName>
                                        </p:attrNameLst>
                                      </p:cBhvr>
                                      <p:to>
                                        <p:strVal val="visible"/>
                                      </p:to>
                                    </p:set>
                                    <p:animEffect transition="in" filter="wipe(down)">
                                      <p:cBhvr>
                                        <p:cTn id="30" dur="500"/>
                                        <p:tgtEl>
                                          <p:spTgt spid="48"/>
                                        </p:tgtEl>
                                      </p:cBhvr>
                                    </p:animEffect>
                                  </p:childTnLst>
                                </p:cTn>
                              </p:par>
                              <p:par>
                                <p:cTn id="31" presetID="22" presetClass="entr" presetSubtype="4" fill="hold" nodeType="withEffect">
                                  <p:stCondLst>
                                    <p:cond delay="300"/>
                                  </p:stCondLst>
                                  <p:childTnLst>
                                    <p:set>
                                      <p:cBhvr>
                                        <p:cTn id="32" dur="1" fill="hold">
                                          <p:stCondLst>
                                            <p:cond delay="0"/>
                                          </p:stCondLst>
                                        </p:cTn>
                                        <p:tgtEl>
                                          <p:spTgt spid="43"/>
                                        </p:tgtEl>
                                        <p:attrNameLst>
                                          <p:attrName>style.visibility</p:attrName>
                                        </p:attrNameLst>
                                      </p:cBhvr>
                                      <p:to>
                                        <p:strVal val="visible"/>
                                      </p:to>
                                    </p:set>
                                    <p:animEffect transition="in" filter="wipe(down)">
                                      <p:cBhvr>
                                        <p:cTn id="33" dur="500"/>
                                        <p:tgtEl>
                                          <p:spTgt spid="43"/>
                                        </p:tgtEl>
                                      </p:cBhvr>
                                    </p:animEffect>
                                  </p:childTnLst>
                                </p:cTn>
                              </p:par>
                              <p:par>
                                <p:cTn id="34" presetID="22" presetClass="entr" presetSubtype="4" fill="hold" nodeType="withEffect">
                                  <p:stCondLst>
                                    <p:cond delay="500"/>
                                  </p:stCondLst>
                                  <p:childTnLst>
                                    <p:set>
                                      <p:cBhvr>
                                        <p:cTn id="35" dur="1" fill="hold">
                                          <p:stCondLst>
                                            <p:cond delay="0"/>
                                          </p:stCondLst>
                                        </p:cTn>
                                        <p:tgtEl>
                                          <p:spTgt spid="38"/>
                                        </p:tgtEl>
                                        <p:attrNameLst>
                                          <p:attrName>style.visibility</p:attrName>
                                        </p:attrNameLst>
                                      </p:cBhvr>
                                      <p:to>
                                        <p:strVal val="visible"/>
                                      </p:to>
                                    </p:set>
                                    <p:animEffect transition="in" filter="wipe(down)">
                                      <p:cBhvr>
                                        <p:cTn id="3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484673" y="2537797"/>
            <a:ext cx="1138453" cy="1446550"/>
          </a:xfrm>
          <a:prstGeom prst="rect">
            <a:avLst/>
          </a:prstGeom>
          <a:noFill/>
        </p:spPr>
        <p:txBody>
          <a:bodyPr wrap="none" rtlCol="0">
            <a:spAutoFit/>
          </a:bodyPr>
          <a:lstStyle>
            <a:defPPr>
              <a:defRPr lang="zh-CN"/>
            </a:defPPr>
            <a:lvl1pPr algn="ctr">
              <a:defRPr sz="8800">
                <a:solidFill>
                  <a:schemeClr val="bg1"/>
                </a:solidFill>
                <a:latin typeface="Agency FB" panose="020B0503020202020204" pitchFamily="34" charset="0"/>
                <a:cs typeface="+mn-ea"/>
              </a:defRPr>
            </a:lvl1pPr>
          </a:lstStyle>
          <a:p>
            <a:r>
              <a:rPr lang="en-US" altLang="zh-CN" dirty="0">
                <a:sym typeface="+mn-lt"/>
              </a:rPr>
              <a:t>05</a:t>
            </a:r>
            <a:endParaRPr lang="zh-CN" altLang="en-US" dirty="0">
              <a:sym typeface="+mn-lt"/>
            </a:endParaRPr>
          </a:p>
        </p:txBody>
      </p:sp>
      <p:sp>
        <p:nvSpPr>
          <p:cNvPr id="8" name="文本框 7"/>
          <p:cNvSpPr txBox="1"/>
          <p:nvPr/>
        </p:nvSpPr>
        <p:spPr>
          <a:xfrm>
            <a:off x="4184304" y="3814964"/>
            <a:ext cx="1653979" cy="461665"/>
          </a:xfrm>
          <a:prstGeom prst="rect">
            <a:avLst/>
          </a:prstGeom>
          <a:noFill/>
        </p:spPr>
        <p:txBody>
          <a:bodyPr wrap="none" rtlCol="0">
            <a:spAutoFit/>
          </a:bodyPr>
          <a:lstStyle/>
          <a:p>
            <a:r>
              <a:rPr lang="en-US" altLang="zh-CN" sz="2400" dirty="0">
                <a:solidFill>
                  <a:schemeClr val="bg1"/>
                </a:solidFill>
                <a:cs typeface="+mn-ea"/>
                <a:sym typeface="+mn-lt"/>
              </a:rPr>
              <a:t>PART FIVE</a:t>
            </a:r>
            <a:endParaRPr lang="zh-CN" altLang="en-US" sz="2400" dirty="0">
              <a:solidFill>
                <a:schemeClr val="bg1"/>
              </a:solidFill>
              <a:cs typeface="+mn-ea"/>
              <a:sym typeface="+mn-lt"/>
            </a:endParaRPr>
          </a:p>
        </p:txBody>
      </p:sp>
      <p:sp>
        <p:nvSpPr>
          <p:cNvPr id="9" name="文本框 8"/>
          <p:cNvSpPr txBox="1"/>
          <p:nvPr/>
        </p:nvSpPr>
        <p:spPr>
          <a:xfrm>
            <a:off x="6059986" y="2624922"/>
            <a:ext cx="2031325" cy="646331"/>
          </a:xfrm>
          <a:prstGeom prst="rect">
            <a:avLst/>
          </a:prstGeom>
          <a:noFill/>
        </p:spPr>
        <p:txBody>
          <a:bodyPr wrap="none" rtlCol="0">
            <a:spAutoFit/>
          </a:bodyPr>
          <a:lstStyle/>
          <a:p>
            <a:r>
              <a:rPr lang="zh-CN" altLang="en-US" sz="3600" dirty="0">
                <a:solidFill>
                  <a:schemeClr val="bg1"/>
                </a:solidFill>
                <a:cs typeface="+mn-ea"/>
                <a:sym typeface="+mn-lt"/>
              </a:rPr>
              <a:t>盈利分析</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917233" y="-6018"/>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9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45833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900"/>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55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502727" y="2550497"/>
            <a:ext cx="904415" cy="1446550"/>
          </a:xfrm>
          <a:prstGeom prst="rect">
            <a:avLst/>
          </a:prstGeom>
          <a:noFill/>
        </p:spPr>
        <p:txBody>
          <a:bodyPr wrap="none" rtlCol="0">
            <a:spAutoFit/>
          </a:bodyPr>
          <a:lstStyle/>
          <a:p>
            <a:pPr algn="ctr"/>
            <a:r>
              <a:rPr lang="en-US" altLang="zh-CN" sz="8800" dirty="0">
                <a:solidFill>
                  <a:schemeClr val="bg1"/>
                </a:solidFill>
                <a:latin typeface="Agency FB" panose="020B0503020202020204" pitchFamily="34" charset="0"/>
                <a:cs typeface="+mn-ea"/>
                <a:sym typeface="+mn-lt"/>
              </a:rPr>
              <a:t>01</a:t>
            </a:r>
            <a:endParaRPr lang="zh-CN" altLang="en-US" sz="8800" dirty="0">
              <a:solidFill>
                <a:schemeClr val="bg1"/>
              </a:solidFill>
              <a:latin typeface="Agency FB" panose="020B0503020202020204" pitchFamily="34" charset="0"/>
              <a:cs typeface="+mn-ea"/>
              <a:sym typeface="+mn-lt"/>
            </a:endParaRPr>
          </a:p>
        </p:txBody>
      </p:sp>
      <p:sp>
        <p:nvSpPr>
          <p:cNvPr id="8" name="文本框 7"/>
          <p:cNvSpPr txBox="1"/>
          <p:nvPr/>
        </p:nvSpPr>
        <p:spPr>
          <a:xfrm>
            <a:off x="4139226" y="3818616"/>
            <a:ext cx="1692451" cy="461665"/>
          </a:xfrm>
          <a:prstGeom prst="rect">
            <a:avLst/>
          </a:prstGeom>
          <a:noFill/>
        </p:spPr>
        <p:txBody>
          <a:bodyPr wrap="none" rtlCol="0">
            <a:spAutoFit/>
          </a:bodyPr>
          <a:lstStyle/>
          <a:p>
            <a:r>
              <a:rPr lang="en-US" altLang="zh-CN" sz="2400" dirty="0">
                <a:solidFill>
                  <a:schemeClr val="bg1"/>
                </a:solidFill>
                <a:cs typeface="+mn-ea"/>
                <a:sym typeface="+mn-lt"/>
              </a:rPr>
              <a:t>PART ONE</a:t>
            </a:r>
            <a:endParaRPr lang="zh-CN" altLang="en-US" sz="2400" dirty="0">
              <a:solidFill>
                <a:schemeClr val="bg1"/>
              </a:solidFill>
              <a:cs typeface="+mn-ea"/>
              <a:sym typeface="+mn-lt"/>
            </a:endParaRPr>
          </a:p>
        </p:txBody>
      </p:sp>
      <p:sp>
        <p:nvSpPr>
          <p:cNvPr id="9" name="文本框 8"/>
          <p:cNvSpPr txBox="1"/>
          <p:nvPr/>
        </p:nvSpPr>
        <p:spPr>
          <a:xfrm>
            <a:off x="6059986" y="2624922"/>
            <a:ext cx="2031325" cy="646331"/>
          </a:xfrm>
          <a:prstGeom prst="rect">
            <a:avLst/>
          </a:prstGeom>
          <a:noFill/>
        </p:spPr>
        <p:txBody>
          <a:bodyPr wrap="none" rtlCol="0">
            <a:spAutoFit/>
          </a:bodyPr>
          <a:lstStyle/>
          <a:p>
            <a:r>
              <a:rPr lang="zh-CN" altLang="en-US" sz="3600" dirty="0">
                <a:solidFill>
                  <a:schemeClr val="bg1"/>
                </a:solidFill>
                <a:cs typeface="+mn-ea"/>
                <a:sym typeface="+mn-lt"/>
              </a:rPr>
              <a:t>公司介绍</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917233" y="668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849"/>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45833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849"/>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50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盈利分析</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Why do we do that?</a:t>
            </a:r>
            <a:endParaRPr lang="en-US" altLang="zh-CN" sz="1100" dirty="0">
              <a:solidFill>
                <a:srgbClr val="1E2836"/>
              </a:solidFill>
              <a:cs typeface="+mn-ea"/>
              <a:sym typeface="+mn-lt"/>
            </a:endParaRPr>
          </a:p>
        </p:txBody>
      </p:sp>
      <p:sp>
        <p:nvSpPr>
          <p:cNvPr id="10" name="矩形 9"/>
          <p:cNvSpPr/>
          <p:nvPr/>
        </p:nvSpPr>
        <p:spPr>
          <a:xfrm>
            <a:off x="1693421" y="1276086"/>
            <a:ext cx="5724644" cy="461665"/>
          </a:xfrm>
          <a:prstGeom prst="rect">
            <a:avLst/>
          </a:prstGeom>
        </p:spPr>
        <p:txBody>
          <a:bodyPr wrap="none">
            <a:spAutoFit/>
          </a:bodyPr>
          <a:lstStyle/>
          <a:p>
            <a:r>
              <a:rPr lang="zh-CN" altLang="en-US" sz="2400" dirty="0">
                <a:solidFill>
                  <a:srgbClr val="3C4D63"/>
                </a:solidFill>
                <a:cs typeface="+mn-ea"/>
                <a:sym typeface="+mn-lt"/>
              </a:rPr>
              <a:t>公司战略目标：成为旅游体验行业的领袖</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2" name="组合 1"/>
          <p:cNvGrpSpPr/>
          <p:nvPr/>
        </p:nvGrpSpPr>
        <p:grpSpPr>
          <a:xfrm>
            <a:off x="3892989" y="2126610"/>
            <a:ext cx="5740854" cy="4025571"/>
            <a:chOff x="3892989" y="2126610"/>
            <a:chExt cx="5740854" cy="4025571"/>
          </a:xfrm>
        </p:grpSpPr>
        <p:sp>
          <p:nvSpPr>
            <p:cNvPr id="26" name="椭圆 25"/>
            <p:cNvSpPr/>
            <p:nvPr/>
          </p:nvSpPr>
          <p:spPr>
            <a:xfrm>
              <a:off x="4823707" y="2749305"/>
              <a:ext cx="2370743" cy="2370741"/>
            </a:xfrm>
            <a:prstGeom prst="ellipse">
              <a:avLst/>
            </a:prstGeom>
            <a:blipFill dpi="0" rotWithShape="1">
              <a:blip r:embed="rId2" cstate="screen"/>
              <a:srcRect/>
              <a:stretch>
                <a:fillRect/>
              </a:stretch>
            </a:blip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4201011" y="2126610"/>
              <a:ext cx="3616135" cy="3616132"/>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5599637" y="5333301"/>
              <a:ext cx="818880" cy="818880"/>
            </a:xfrm>
            <a:prstGeom prst="ellipse">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椭圆 29"/>
            <p:cNvSpPr/>
            <p:nvPr/>
          </p:nvSpPr>
          <p:spPr>
            <a:xfrm>
              <a:off x="3892989" y="4095386"/>
              <a:ext cx="818880" cy="818880"/>
            </a:xfrm>
            <a:prstGeom prst="ellipse">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2" name="椭圆 31"/>
            <p:cNvSpPr/>
            <p:nvPr/>
          </p:nvSpPr>
          <p:spPr>
            <a:xfrm>
              <a:off x="4201010" y="2283553"/>
              <a:ext cx="818880" cy="818880"/>
            </a:xfrm>
            <a:prstGeom prst="ellipse">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4" name="椭圆 33"/>
            <p:cNvSpPr/>
            <p:nvPr/>
          </p:nvSpPr>
          <p:spPr>
            <a:xfrm>
              <a:off x="7407704" y="4095386"/>
              <a:ext cx="818880" cy="818880"/>
            </a:xfrm>
            <a:prstGeom prst="ellipse">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8" name="矩形: 圆角 21"/>
            <p:cNvSpPr/>
            <p:nvPr/>
          </p:nvSpPr>
          <p:spPr>
            <a:xfrm>
              <a:off x="7134978" y="2283553"/>
              <a:ext cx="2498865" cy="818880"/>
            </a:xfrm>
            <a:prstGeom prst="roundRect">
              <a:avLst>
                <a:gd name="adj" fmla="val 50000"/>
              </a:avLst>
            </a:prstGeom>
            <a:solidFill>
              <a:schemeClr val="accent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Oval 6"/>
          <p:cNvSpPr/>
          <p:nvPr/>
        </p:nvSpPr>
        <p:spPr>
          <a:xfrm>
            <a:off x="5823312" y="5578293"/>
            <a:ext cx="371529" cy="328895"/>
          </a:xfrm>
          <a:custGeom>
            <a:avLst/>
            <a:gdLst>
              <a:gd name="T0" fmla="*/ 450 w 891"/>
              <a:gd name="T1" fmla="*/ 115 h 790"/>
              <a:gd name="T2" fmla="*/ 76 w 891"/>
              <a:gd name="T3" fmla="*/ 2 h 790"/>
              <a:gd name="T4" fmla="*/ 56 w 891"/>
              <a:gd name="T5" fmla="*/ 17 h 790"/>
              <a:gd name="T6" fmla="*/ 16 w 891"/>
              <a:gd name="T7" fmla="*/ 115 h 790"/>
              <a:gd name="T8" fmla="*/ 0 w 891"/>
              <a:gd name="T9" fmla="*/ 681 h 790"/>
              <a:gd name="T10" fmla="*/ 338 w 891"/>
              <a:gd name="T11" fmla="*/ 697 h 790"/>
              <a:gd name="T12" fmla="*/ 279 w 891"/>
              <a:gd name="T13" fmla="*/ 759 h 790"/>
              <a:gd name="T14" fmla="*/ 279 w 891"/>
              <a:gd name="T15" fmla="*/ 790 h 790"/>
              <a:gd name="T16" fmla="*/ 612 w 891"/>
              <a:gd name="T17" fmla="*/ 774 h 790"/>
              <a:gd name="T18" fmla="*/ 553 w 891"/>
              <a:gd name="T19" fmla="*/ 759 h 790"/>
              <a:gd name="T20" fmla="*/ 875 w 891"/>
              <a:gd name="T21" fmla="*/ 697 h 790"/>
              <a:gd name="T22" fmla="*/ 891 w 891"/>
              <a:gd name="T23" fmla="*/ 131 h 790"/>
              <a:gd name="T24" fmla="*/ 87 w 891"/>
              <a:gd name="T25" fmla="*/ 115 h 790"/>
              <a:gd name="T26" fmla="*/ 343 w 891"/>
              <a:gd name="T27" fmla="*/ 115 h 790"/>
              <a:gd name="T28" fmla="*/ 430 w 891"/>
              <a:gd name="T29" fmla="*/ 142 h 790"/>
              <a:gd name="T30" fmla="*/ 430 w 891"/>
              <a:gd name="T31" fmla="*/ 660 h 790"/>
              <a:gd name="T32" fmla="*/ 87 w 891"/>
              <a:gd name="T33" fmla="*/ 147 h 790"/>
              <a:gd name="T34" fmla="*/ 87 w 891"/>
              <a:gd name="T35" fmla="*/ 115 h 790"/>
              <a:gd name="T36" fmla="*/ 461 w 891"/>
              <a:gd name="T37" fmla="*/ 666 h 790"/>
              <a:gd name="T38" fmla="*/ 522 w 891"/>
              <a:gd name="T39" fmla="*/ 147 h 790"/>
              <a:gd name="T40" fmla="*/ 553 w 891"/>
              <a:gd name="T41" fmla="*/ 185 h 790"/>
              <a:gd name="T42" fmla="*/ 583 w 891"/>
              <a:gd name="T43" fmla="*/ 147 h 790"/>
              <a:gd name="T44" fmla="*/ 860 w 891"/>
              <a:gd name="T45" fmla="*/ 666 h 790"/>
              <a:gd name="T46" fmla="*/ 860 w 891"/>
              <a:gd name="T47" fmla="*/ 666 h 790"/>
              <a:gd name="T48" fmla="*/ 256 w 891"/>
              <a:gd name="T49" fmla="*/ 205 h 790"/>
              <a:gd name="T50" fmla="*/ 377 w 891"/>
              <a:gd name="T51" fmla="*/ 221 h 790"/>
              <a:gd name="T52" fmla="*/ 377 w 891"/>
              <a:gd name="T53" fmla="*/ 320 h 790"/>
              <a:gd name="T54" fmla="*/ 256 w 891"/>
              <a:gd name="T55" fmla="*/ 262 h 790"/>
              <a:gd name="T56" fmla="*/ 377 w 891"/>
              <a:gd name="T57" fmla="*/ 320 h 790"/>
              <a:gd name="T58" fmla="*/ 134 w 891"/>
              <a:gd name="T59" fmla="*/ 325 h 790"/>
              <a:gd name="T60" fmla="*/ 377 w 891"/>
              <a:gd name="T61" fmla="*/ 378 h 790"/>
              <a:gd name="T62" fmla="*/ 377 w 891"/>
              <a:gd name="T63" fmla="*/ 477 h 790"/>
              <a:gd name="T64" fmla="*/ 134 w 891"/>
              <a:gd name="T65" fmla="*/ 383 h 790"/>
              <a:gd name="T66" fmla="*/ 377 w 891"/>
              <a:gd name="T67" fmla="*/ 477 h 790"/>
              <a:gd name="T68" fmla="*/ 134 w 891"/>
              <a:gd name="T69" fmla="*/ 482 h 790"/>
              <a:gd name="T70" fmla="*/ 377 w 891"/>
              <a:gd name="T71" fmla="*/ 535 h 790"/>
              <a:gd name="T72" fmla="*/ 155 w 891"/>
              <a:gd name="T73" fmla="*/ 258 h 790"/>
              <a:gd name="T74" fmla="*/ 198 w 891"/>
              <a:gd name="T75" fmla="*/ 249 h 790"/>
              <a:gd name="T76" fmla="*/ 215 w 891"/>
              <a:gd name="T77" fmla="*/ 277 h 790"/>
              <a:gd name="T78" fmla="*/ 192 w 891"/>
              <a:gd name="T79" fmla="*/ 159 h 790"/>
              <a:gd name="T80" fmla="*/ 168 w 891"/>
              <a:gd name="T81" fmla="*/ 152 h 790"/>
              <a:gd name="T82" fmla="*/ 145 w 891"/>
              <a:gd name="T83" fmla="*/ 255 h 790"/>
              <a:gd name="T84" fmla="*/ 180 w 891"/>
              <a:gd name="T85" fmla="*/ 180 h 790"/>
              <a:gd name="T86" fmla="*/ 167 w 891"/>
              <a:gd name="T87" fmla="*/ 220 h 790"/>
              <a:gd name="T88" fmla="*/ 528 w 891"/>
              <a:gd name="T89" fmla="*/ 243 h 790"/>
              <a:gd name="T90" fmla="*/ 810 w 891"/>
              <a:gd name="T91" fmla="*/ 263 h 790"/>
              <a:gd name="T92" fmla="*/ 528 w 891"/>
              <a:gd name="T93" fmla="*/ 243 h 790"/>
              <a:gd name="T94" fmla="*/ 810 w 891"/>
              <a:gd name="T95" fmla="*/ 321 h 790"/>
              <a:gd name="T96" fmla="*/ 528 w 891"/>
              <a:gd name="T97" fmla="*/ 341 h 790"/>
              <a:gd name="T98" fmla="*/ 531 w 891"/>
              <a:gd name="T99" fmla="*/ 400 h 790"/>
              <a:gd name="T100" fmla="*/ 810 w 891"/>
              <a:gd name="T101" fmla="*/ 420 h 790"/>
              <a:gd name="T102" fmla="*/ 531 w 891"/>
              <a:gd name="T103" fmla="*/ 400 h 790"/>
              <a:gd name="T104" fmla="*/ 810 w 891"/>
              <a:gd name="T105" fmla="*/ 478 h 790"/>
              <a:gd name="T106" fmla="*/ 531 w 891"/>
              <a:gd name="T107" fmla="*/ 498 h 790"/>
              <a:gd name="T108" fmla="*/ 531 w 891"/>
              <a:gd name="T109" fmla="*/ 557 h 790"/>
              <a:gd name="T110" fmla="*/ 810 w 891"/>
              <a:gd name="T111" fmla="*/ 577 h 790"/>
              <a:gd name="T112" fmla="*/ 531 w 891"/>
              <a:gd name="T113" fmla="*/ 557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1" h="790">
                <a:moveTo>
                  <a:pt x="875" y="115"/>
                </a:moveTo>
                <a:lnTo>
                  <a:pt x="450" y="115"/>
                </a:lnTo>
                <a:lnTo>
                  <a:pt x="450" y="115"/>
                </a:lnTo>
                <a:lnTo>
                  <a:pt x="76" y="2"/>
                </a:lnTo>
                <a:cubicBezTo>
                  <a:pt x="72" y="0"/>
                  <a:pt x="66" y="1"/>
                  <a:pt x="63" y="4"/>
                </a:cubicBezTo>
                <a:cubicBezTo>
                  <a:pt x="59" y="7"/>
                  <a:pt x="56" y="12"/>
                  <a:pt x="56" y="17"/>
                </a:cubicBezTo>
                <a:lnTo>
                  <a:pt x="56" y="115"/>
                </a:lnTo>
                <a:lnTo>
                  <a:pt x="16" y="115"/>
                </a:lnTo>
                <a:cubicBezTo>
                  <a:pt x="7" y="115"/>
                  <a:pt x="0" y="122"/>
                  <a:pt x="0" y="131"/>
                </a:cubicBezTo>
                <a:lnTo>
                  <a:pt x="0" y="681"/>
                </a:lnTo>
                <a:cubicBezTo>
                  <a:pt x="0" y="690"/>
                  <a:pt x="7" y="697"/>
                  <a:pt x="16" y="697"/>
                </a:cubicBezTo>
                <a:lnTo>
                  <a:pt x="338" y="697"/>
                </a:lnTo>
                <a:lnTo>
                  <a:pt x="338" y="759"/>
                </a:lnTo>
                <a:lnTo>
                  <a:pt x="279" y="759"/>
                </a:lnTo>
                <a:lnTo>
                  <a:pt x="279" y="774"/>
                </a:lnTo>
                <a:lnTo>
                  <a:pt x="279" y="790"/>
                </a:lnTo>
                <a:lnTo>
                  <a:pt x="612" y="790"/>
                </a:lnTo>
                <a:lnTo>
                  <a:pt x="612" y="774"/>
                </a:lnTo>
                <a:lnTo>
                  <a:pt x="612" y="759"/>
                </a:lnTo>
                <a:lnTo>
                  <a:pt x="553" y="759"/>
                </a:lnTo>
                <a:lnTo>
                  <a:pt x="553" y="697"/>
                </a:lnTo>
                <a:lnTo>
                  <a:pt x="875" y="697"/>
                </a:lnTo>
                <a:cubicBezTo>
                  <a:pt x="884" y="697"/>
                  <a:pt x="891" y="690"/>
                  <a:pt x="891" y="681"/>
                </a:cubicBezTo>
                <a:lnTo>
                  <a:pt x="891" y="131"/>
                </a:lnTo>
                <a:cubicBezTo>
                  <a:pt x="891" y="122"/>
                  <a:pt x="884" y="115"/>
                  <a:pt x="875" y="115"/>
                </a:cubicBezTo>
                <a:close/>
                <a:moveTo>
                  <a:pt x="87" y="115"/>
                </a:moveTo>
                <a:lnTo>
                  <a:pt x="87" y="38"/>
                </a:lnTo>
                <a:lnTo>
                  <a:pt x="343" y="115"/>
                </a:lnTo>
                <a:lnTo>
                  <a:pt x="394" y="131"/>
                </a:lnTo>
                <a:lnTo>
                  <a:pt x="430" y="142"/>
                </a:lnTo>
                <a:lnTo>
                  <a:pt x="430" y="147"/>
                </a:lnTo>
                <a:lnTo>
                  <a:pt x="430" y="660"/>
                </a:lnTo>
                <a:lnTo>
                  <a:pt x="87" y="556"/>
                </a:lnTo>
                <a:lnTo>
                  <a:pt x="87" y="147"/>
                </a:lnTo>
                <a:lnTo>
                  <a:pt x="87" y="131"/>
                </a:lnTo>
                <a:lnTo>
                  <a:pt x="87" y="115"/>
                </a:lnTo>
                <a:close/>
                <a:moveTo>
                  <a:pt x="860" y="666"/>
                </a:moveTo>
                <a:lnTo>
                  <a:pt x="461" y="666"/>
                </a:lnTo>
                <a:lnTo>
                  <a:pt x="461" y="147"/>
                </a:lnTo>
                <a:lnTo>
                  <a:pt x="522" y="147"/>
                </a:lnTo>
                <a:lnTo>
                  <a:pt x="522" y="204"/>
                </a:lnTo>
                <a:lnTo>
                  <a:pt x="553" y="185"/>
                </a:lnTo>
                <a:lnTo>
                  <a:pt x="583" y="204"/>
                </a:lnTo>
                <a:lnTo>
                  <a:pt x="583" y="147"/>
                </a:lnTo>
                <a:lnTo>
                  <a:pt x="860" y="147"/>
                </a:lnTo>
                <a:lnTo>
                  <a:pt x="860" y="666"/>
                </a:lnTo>
                <a:lnTo>
                  <a:pt x="860" y="666"/>
                </a:lnTo>
                <a:lnTo>
                  <a:pt x="860" y="666"/>
                </a:lnTo>
                <a:close/>
                <a:moveTo>
                  <a:pt x="377" y="242"/>
                </a:moveTo>
                <a:lnTo>
                  <a:pt x="256" y="205"/>
                </a:lnTo>
                <a:lnTo>
                  <a:pt x="256" y="184"/>
                </a:lnTo>
                <a:lnTo>
                  <a:pt x="377" y="221"/>
                </a:lnTo>
                <a:lnTo>
                  <a:pt x="377" y="242"/>
                </a:lnTo>
                <a:close/>
                <a:moveTo>
                  <a:pt x="377" y="320"/>
                </a:moveTo>
                <a:lnTo>
                  <a:pt x="256" y="283"/>
                </a:lnTo>
                <a:lnTo>
                  <a:pt x="256" y="262"/>
                </a:lnTo>
                <a:lnTo>
                  <a:pt x="377" y="299"/>
                </a:lnTo>
                <a:lnTo>
                  <a:pt x="377" y="320"/>
                </a:lnTo>
                <a:close/>
                <a:moveTo>
                  <a:pt x="377" y="399"/>
                </a:moveTo>
                <a:lnTo>
                  <a:pt x="134" y="325"/>
                </a:lnTo>
                <a:lnTo>
                  <a:pt x="134" y="304"/>
                </a:lnTo>
                <a:lnTo>
                  <a:pt x="377" y="378"/>
                </a:lnTo>
                <a:lnTo>
                  <a:pt x="377" y="399"/>
                </a:lnTo>
                <a:close/>
                <a:moveTo>
                  <a:pt x="377" y="477"/>
                </a:moveTo>
                <a:lnTo>
                  <a:pt x="134" y="403"/>
                </a:lnTo>
                <a:lnTo>
                  <a:pt x="134" y="383"/>
                </a:lnTo>
                <a:lnTo>
                  <a:pt x="377" y="456"/>
                </a:lnTo>
                <a:lnTo>
                  <a:pt x="377" y="477"/>
                </a:lnTo>
                <a:close/>
                <a:moveTo>
                  <a:pt x="377" y="556"/>
                </a:moveTo>
                <a:lnTo>
                  <a:pt x="134" y="482"/>
                </a:lnTo>
                <a:lnTo>
                  <a:pt x="134" y="461"/>
                </a:lnTo>
                <a:lnTo>
                  <a:pt x="377" y="535"/>
                </a:lnTo>
                <a:lnTo>
                  <a:pt x="377" y="556"/>
                </a:lnTo>
                <a:close/>
                <a:moveTo>
                  <a:pt x="155" y="258"/>
                </a:moveTo>
                <a:lnTo>
                  <a:pt x="161" y="238"/>
                </a:lnTo>
                <a:lnTo>
                  <a:pt x="198" y="249"/>
                </a:lnTo>
                <a:lnTo>
                  <a:pt x="205" y="273"/>
                </a:lnTo>
                <a:lnTo>
                  <a:pt x="215" y="277"/>
                </a:lnTo>
                <a:lnTo>
                  <a:pt x="226" y="280"/>
                </a:lnTo>
                <a:lnTo>
                  <a:pt x="192" y="159"/>
                </a:lnTo>
                <a:lnTo>
                  <a:pt x="180" y="155"/>
                </a:lnTo>
                <a:lnTo>
                  <a:pt x="168" y="152"/>
                </a:lnTo>
                <a:lnTo>
                  <a:pt x="134" y="252"/>
                </a:lnTo>
                <a:lnTo>
                  <a:pt x="145" y="255"/>
                </a:lnTo>
                <a:lnTo>
                  <a:pt x="155" y="258"/>
                </a:lnTo>
                <a:close/>
                <a:moveTo>
                  <a:pt x="180" y="180"/>
                </a:moveTo>
                <a:lnTo>
                  <a:pt x="193" y="228"/>
                </a:lnTo>
                <a:lnTo>
                  <a:pt x="167" y="220"/>
                </a:lnTo>
                <a:lnTo>
                  <a:pt x="180" y="180"/>
                </a:lnTo>
                <a:close/>
                <a:moveTo>
                  <a:pt x="528" y="243"/>
                </a:moveTo>
                <a:lnTo>
                  <a:pt x="810" y="243"/>
                </a:lnTo>
                <a:lnTo>
                  <a:pt x="810" y="263"/>
                </a:lnTo>
                <a:lnTo>
                  <a:pt x="528" y="263"/>
                </a:lnTo>
                <a:lnTo>
                  <a:pt x="528" y="243"/>
                </a:lnTo>
                <a:close/>
                <a:moveTo>
                  <a:pt x="528" y="321"/>
                </a:moveTo>
                <a:lnTo>
                  <a:pt x="810" y="321"/>
                </a:lnTo>
                <a:lnTo>
                  <a:pt x="810" y="341"/>
                </a:lnTo>
                <a:lnTo>
                  <a:pt x="528" y="341"/>
                </a:lnTo>
                <a:lnTo>
                  <a:pt x="528" y="321"/>
                </a:lnTo>
                <a:close/>
                <a:moveTo>
                  <a:pt x="531" y="400"/>
                </a:moveTo>
                <a:lnTo>
                  <a:pt x="810" y="400"/>
                </a:lnTo>
                <a:lnTo>
                  <a:pt x="810" y="420"/>
                </a:lnTo>
                <a:lnTo>
                  <a:pt x="531" y="420"/>
                </a:lnTo>
                <a:lnTo>
                  <a:pt x="531" y="400"/>
                </a:lnTo>
                <a:close/>
                <a:moveTo>
                  <a:pt x="531" y="478"/>
                </a:moveTo>
                <a:lnTo>
                  <a:pt x="810" y="478"/>
                </a:lnTo>
                <a:lnTo>
                  <a:pt x="810" y="498"/>
                </a:lnTo>
                <a:lnTo>
                  <a:pt x="531" y="498"/>
                </a:lnTo>
                <a:lnTo>
                  <a:pt x="531" y="478"/>
                </a:lnTo>
                <a:close/>
                <a:moveTo>
                  <a:pt x="531" y="557"/>
                </a:moveTo>
                <a:lnTo>
                  <a:pt x="810" y="557"/>
                </a:lnTo>
                <a:lnTo>
                  <a:pt x="810" y="577"/>
                </a:lnTo>
                <a:lnTo>
                  <a:pt x="531" y="577"/>
                </a:lnTo>
                <a:lnTo>
                  <a:pt x="531" y="5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1" name="Oval 10"/>
          <p:cNvSpPr/>
          <p:nvPr/>
        </p:nvSpPr>
        <p:spPr>
          <a:xfrm>
            <a:off x="4133974" y="4319061"/>
            <a:ext cx="336910" cy="371529"/>
          </a:xfrm>
          <a:custGeom>
            <a:avLst/>
            <a:gdLst>
              <a:gd name="T0" fmla="*/ 4729 w 4950"/>
              <a:gd name="T1" fmla="*/ 4345 h 5467"/>
              <a:gd name="T2" fmla="*/ 4092 w 4950"/>
              <a:gd name="T3" fmla="*/ 1833 h 5467"/>
              <a:gd name="T4" fmla="*/ 4377 w 4950"/>
              <a:gd name="T5" fmla="*/ 1164 h 5467"/>
              <a:gd name="T6" fmla="*/ 4712 w 4950"/>
              <a:gd name="T7" fmla="*/ 540 h 5467"/>
              <a:gd name="T8" fmla="*/ 4087 w 4950"/>
              <a:gd name="T9" fmla="*/ 0 h 5467"/>
              <a:gd name="T10" fmla="*/ 3608 w 4950"/>
              <a:gd name="T11" fmla="*/ 394 h 5467"/>
              <a:gd name="T12" fmla="*/ 3448 w 4950"/>
              <a:gd name="T13" fmla="*/ 367 h 5467"/>
              <a:gd name="T14" fmla="*/ 1554 w 4950"/>
              <a:gd name="T15" fmla="*/ 2064 h 5467"/>
              <a:gd name="T16" fmla="*/ 1300 w 4950"/>
              <a:gd name="T17" fmla="*/ 2702 h 5467"/>
              <a:gd name="T18" fmla="*/ 1300 w 4950"/>
              <a:gd name="T19" fmla="*/ 3375 h 5467"/>
              <a:gd name="T20" fmla="*/ 1733 w 4950"/>
              <a:gd name="T21" fmla="*/ 3611 h 5467"/>
              <a:gd name="T22" fmla="*/ 2211 w 4950"/>
              <a:gd name="T23" fmla="*/ 3329 h 5467"/>
              <a:gd name="T24" fmla="*/ 2708 w 4950"/>
              <a:gd name="T25" fmla="*/ 3218 h 5467"/>
              <a:gd name="T26" fmla="*/ 3134 w 4950"/>
              <a:gd name="T27" fmla="*/ 2918 h 5467"/>
              <a:gd name="T28" fmla="*/ 2626 w 4950"/>
              <a:gd name="T29" fmla="*/ 4345 h 5467"/>
              <a:gd name="T30" fmla="*/ 719 w 4950"/>
              <a:gd name="T31" fmla="*/ 4156 h 5467"/>
              <a:gd name="T32" fmla="*/ 2578 w 4950"/>
              <a:gd name="T33" fmla="*/ 3952 h 5467"/>
              <a:gd name="T34" fmla="*/ 220 w 4950"/>
              <a:gd name="T35" fmla="*/ 3748 h 5467"/>
              <a:gd name="T36" fmla="*/ 77 w 4950"/>
              <a:gd name="T37" fmla="*/ 4097 h 5467"/>
              <a:gd name="T38" fmla="*/ 647 w 4950"/>
              <a:gd name="T39" fmla="*/ 5263 h 5467"/>
              <a:gd name="T40" fmla="*/ 4746 w 4950"/>
              <a:gd name="T41" fmla="*/ 5467 h 5467"/>
              <a:gd name="T42" fmla="*/ 4950 w 4950"/>
              <a:gd name="T43" fmla="*/ 4549 h 5467"/>
              <a:gd name="T44" fmla="*/ 1639 w 4950"/>
              <a:gd name="T45" fmla="*/ 5059 h 5467"/>
              <a:gd name="T46" fmla="*/ 2956 w 4950"/>
              <a:gd name="T47" fmla="*/ 4753 h 5467"/>
              <a:gd name="T48" fmla="*/ 1639 w 4950"/>
              <a:gd name="T49" fmla="*/ 5059 h 5467"/>
              <a:gd name="T50" fmla="*/ 1781 w 4950"/>
              <a:gd name="T51" fmla="*/ 3183 h 5467"/>
              <a:gd name="T52" fmla="*/ 1685 w 4950"/>
              <a:gd name="T53" fmla="*/ 3183 h 5467"/>
              <a:gd name="T54" fmla="*/ 1568 w 4950"/>
              <a:gd name="T55" fmla="*/ 3039 h 5467"/>
              <a:gd name="T56" fmla="*/ 1698 w 4950"/>
              <a:gd name="T57" fmla="*/ 2881 h 5467"/>
              <a:gd name="T58" fmla="*/ 1781 w 4950"/>
              <a:gd name="T59" fmla="*/ 3183 h 5467"/>
              <a:gd name="T60" fmla="*/ 2801 w 4950"/>
              <a:gd name="T61" fmla="*/ 2547 h 5467"/>
              <a:gd name="T62" fmla="*/ 2371 w 4950"/>
              <a:gd name="T63" fmla="*/ 2949 h 5467"/>
              <a:gd name="T64" fmla="*/ 1842 w 4950"/>
              <a:gd name="T65" fmla="*/ 2448 h 5467"/>
              <a:gd name="T66" fmla="*/ 3400 w 4950"/>
              <a:gd name="T67" fmla="*/ 794 h 5467"/>
              <a:gd name="T68" fmla="*/ 3496 w 4950"/>
              <a:gd name="T69" fmla="*/ 794 h 5467"/>
              <a:gd name="T70" fmla="*/ 3664 w 4950"/>
              <a:gd name="T71" fmla="*/ 963 h 5467"/>
              <a:gd name="T72" fmla="*/ 3785 w 4950"/>
              <a:gd name="T73" fmla="*/ 1083 h 5467"/>
              <a:gd name="T74" fmla="*/ 3855 w 4950"/>
              <a:gd name="T75" fmla="*/ 1153 h 5467"/>
              <a:gd name="T76" fmla="*/ 3977 w 4950"/>
              <a:gd name="T77" fmla="*/ 1371 h 5467"/>
              <a:gd name="T78" fmla="*/ 3487 w 4950"/>
              <a:gd name="T79" fmla="*/ 1522 h 5467"/>
              <a:gd name="T80" fmla="*/ 3722 w 4950"/>
              <a:gd name="T81" fmla="*/ 4929 h 5467"/>
              <a:gd name="T82" fmla="*/ 3722 w 4950"/>
              <a:gd name="T83" fmla="*/ 4155 h 5467"/>
              <a:gd name="T84" fmla="*/ 3722 w 4950"/>
              <a:gd name="T85" fmla="*/ 4929 h 5467"/>
              <a:gd name="T86" fmla="*/ 4325 w 4950"/>
              <a:gd name="T87" fmla="*/ 5059 h 5467"/>
              <a:gd name="T88" fmla="*/ 4542 w 4950"/>
              <a:gd name="T89" fmla="*/ 4753 h 5467"/>
              <a:gd name="T90" fmla="*/ 4542 w 4950"/>
              <a:gd name="T91" fmla="*/ 5059 h 5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50" h="5467">
                <a:moveTo>
                  <a:pt x="4746" y="4345"/>
                </a:moveTo>
                <a:lnTo>
                  <a:pt x="4729" y="4345"/>
                </a:lnTo>
                <a:cubicBezTo>
                  <a:pt x="4871" y="3179"/>
                  <a:pt x="4492" y="2471"/>
                  <a:pt x="4216" y="2124"/>
                </a:cubicBezTo>
                <a:cubicBezTo>
                  <a:pt x="4196" y="2016"/>
                  <a:pt x="4153" y="1918"/>
                  <a:pt x="4092" y="1833"/>
                </a:cubicBezTo>
                <a:lnTo>
                  <a:pt x="4265" y="1660"/>
                </a:lnTo>
                <a:cubicBezTo>
                  <a:pt x="4399" y="1526"/>
                  <a:pt x="4437" y="1331"/>
                  <a:pt x="4377" y="1164"/>
                </a:cubicBezTo>
                <a:lnTo>
                  <a:pt x="4712" y="829"/>
                </a:lnTo>
                <a:cubicBezTo>
                  <a:pt x="4791" y="749"/>
                  <a:pt x="4791" y="620"/>
                  <a:pt x="4712" y="540"/>
                </a:cubicBezTo>
                <a:lnTo>
                  <a:pt x="4231" y="60"/>
                </a:lnTo>
                <a:cubicBezTo>
                  <a:pt x="4193" y="21"/>
                  <a:pt x="4141" y="0"/>
                  <a:pt x="4087" y="0"/>
                </a:cubicBezTo>
                <a:cubicBezTo>
                  <a:pt x="4033" y="0"/>
                  <a:pt x="3981" y="21"/>
                  <a:pt x="3942" y="60"/>
                </a:cubicBezTo>
                <a:lnTo>
                  <a:pt x="3608" y="394"/>
                </a:lnTo>
                <a:cubicBezTo>
                  <a:pt x="3557" y="376"/>
                  <a:pt x="3503" y="367"/>
                  <a:pt x="3448" y="367"/>
                </a:cubicBezTo>
                <a:lnTo>
                  <a:pt x="3448" y="367"/>
                </a:lnTo>
                <a:cubicBezTo>
                  <a:pt x="3321" y="367"/>
                  <a:pt x="3201" y="416"/>
                  <a:pt x="3112" y="506"/>
                </a:cubicBezTo>
                <a:lnTo>
                  <a:pt x="1554" y="2064"/>
                </a:lnTo>
                <a:cubicBezTo>
                  <a:pt x="1420" y="2198"/>
                  <a:pt x="1383" y="2392"/>
                  <a:pt x="1442" y="2560"/>
                </a:cubicBezTo>
                <a:lnTo>
                  <a:pt x="1300" y="2702"/>
                </a:lnTo>
                <a:cubicBezTo>
                  <a:pt x="1210" y="2792"/>
                  <a:pt x="1161" y="2912"/>
                  <a:pt x="1161" y="3039"/>
                </a:cubicBezTo>
                <a:cubicBezTo>
                  <a:pt x="1161" y="3166"/>
                  <a:pt x="1210" y="3285"/>
                  <a:pt x="1300" y="3375"/>
                </a:cubicBezTo>
                <a:lnTo>
                  <a:pt x="1396" y="3471"/>
                </a:lnTo>
                <a:cubicBezTo>
                  <a:pt x="1486" y="3561"/>
                  <a:pt x="1605" y="3611"/>
                  <a:pt x="1733" y="3611"/>
                </a:cubicBezTo>
                <a:cubicBezTo>
                  <a:pt x="1860" y="3611"/>
                  <a:pt x="1979" y="3561"/>
                  <a:pt x="2069" y="3471"/>
                </a:cubicBezTo>
                <a:lnTo>
                  <a:pt x="2211" y="3329"/>
                </a:lnTo>
                <a:cubicBezTo>
                  <a:pt x="2262" y="3348"/>
                  <a:pt x="2316" y="3357"/>
                  <a:pt x="2371" y="3357"/>
                </a:cubicBezTo>
                <a:cubicBezTo>
                  <a:pt x="2498" y="3357"/>
                  <a:pt x="2618" y="3307"/>
                  <a:pt x="2708" y="3218"/>
                </a:cubicBezTo>
                <a:lnTo>
                  <a:pt x="3056" y="2869"/>
                </a:lnTo>
                <a:cubicBezTo>
                  <a:pt x="3081" y="2887"/>
                  <a:pt x="3107" y="2903"/>
                  <a:pt x="3134" y="2918"/>
                </a:cubicBezTo>
                <a:cubicBezTo>
                  <a:pt x="3219" y="3256"/>
                  <a:pt x="3161" y="3596"/>
                  <a:pt x="2961" y="3930"/>
                </a:cubicBezTo>
                <a:cubicBezTo>
                  <a:pt x="2841" y="4131"/>
                  <a:pt x="2700" y="4276"/>
                  <a:pt x="2626" y="4345"/>
                </a:cubicBezTo>
                <a:lnTo>
                  <a:pt x="912" y="4345"/>
                </a:lnTo>
                <a:lnTo>
                  <a:pt x="719" y="4156"/>
                </a:lnTo>
                <a:lnTo>
                  <a:pt x="2374" y="4156"/>
                </a:lnTo>
                <a:cubicBezTo>
                  <a:pt x="2487" y="4156"/>
                  <a:pt x="2578" y="4064"/>
                  <a:pt x="2578" y="3952"/>
                </a:cubicBezTo>
                <a:cubicBezTo>
                  <a:pt x="2578" y="3839"/>
                  <a:pt x="2487" y="3748"/>
                  <a:pt x="2374" y="3748"/>
                </a:cubicBezTo>
                <a:lnTo>
                  <a:pt x="220" y="3748"/>
                </a:lnTo>
                <a:cubicBezTo>
                  <a:pt x="137" y="3748"/>
                  <a:pt x="63" y="3798"/>
                  <a:pt x="32" y="3874"/>
                </a:cubicBezTo>
                <a:cubicBezTo>
                  <a:pt x="0" y="3951"/>
                  <a:pt x="18" y="4039"/>
                  <a:pt x="77" y="4097"/>
                </a:cubicBezTo>
                <a:lnTo>
                  <a:pt x="647" y="4656"/>
                </a:lnTo>
                <a:lnTo>
                  <a:pt x="647" y="5263"/>
                </a:lnTo>
                <a:cubicBezTo>
                  <a:pt x="647" y="5375"/>
                  <a:pt x="738" y="5467"/>
                  <a:pt x="851" y="5467"/>
                </a:cubicBezTo>
                <a:lnTo>
                  <a:pt x="4746" y="5467"/>
                </a:lnTo>
                <a:cubicBezTo>
                  <a:pt x="4859" y="5467"/>
                  <a:pt x="4950" y="5375"/>
                  <a:pt x="4950" y="5263"/>
                </a:cubicBezTo>
                <a:lnTo>
                  <a:pt x="4950" y="4549"/>
                </a:lnTo>
                <a:cubicBezTo>
                  <a:pt x="4950" y="4436"/>
                  <a:pt x="4859" y="4345"/>
                  <a:pt x="4746" y="4345"/>
                </a:cubicBezTo>
                <a:close/>
                <a:moveTo>
                  <a:pt x="1639" y="5059"/>
                </a:moveTo>
                <a:lnTo>
                  <a:pt x="1327" y="4753"/>
                </a:lnTo>
                <a:lnTo>
                  <a:pt x="2956" y="4753"/>
                </a:lnTo>
                <a:cubicBezTo>
                  <a:pt x="2987" y="4867"/>
                  <a:pt x="3043" y="4971"/>
                  <a:pt x="3118" y="5059"/>
                </a:cubicBezTo>
                <a:lnTo>
                  <a:pt x="1639" y="5059"/>
                </a:lnTo>
                <a:lnTo>
                  <a:pt x="1639" y="5059"/>
                </a:lnTo>
                <a:close/>
                <a:moveTo>
                  <a:pt x="1781" y="3183"/>
                </a:moveTo>
                <a:cubicBezTo>
                  <a:pt x="1763" y="3200"/>
                  <a:pt x="1743" y="3203"/>
                  <a:pt x="1733" y="3203"/>
                </a:cubicBezTo>
                <a:cubicBezTo>
                  <a:pt x="1722" y="3203"/>
                  <a:pt x="1702" y="3200"/>
                  <a:pt x="1685" y="3183"/>
                </a:cubicBezTo>
                <a:lnTo>
                  <a:pt x="1588" y="3087"/>
                </a:lnTo>
                <a:cubicBezTo>
                  <a:pt x="1571" y="3070"/>
                  <a:pt x="1568" y="3049"/>
                  <a:pt x="1568" y="3039"/>
                </a:cubicBezTo>
                <a:cubicBezTo>
                  <a:pt x="1568" y="3028"/>
                  <a:pt x="1571" y="3008"/>
                  <a:pt x="1588" y="2991"/>
                </a:cubicBezTo>
                <a:lnTo>
                  <a:pt x="1698" y="2881"/>
                </a:lnTo>
                <a:lnTo>
                  <a:pt x="1890" y="3073"/>
                </a:lnTo>
                <a:lnTo>
                  <a:pt x="1781" y="3183"/>
                </a:lnTo>
                <a:close/>
                <a:moveTo>
                  <a:pt x="2745" y="2264"/>
                </a:moveTo>
                <a:cubicBezTo>
                  <a:pt x="2745" y="2363"/>
                  <a:pt x="2765" y="2459"/>
                  <a:pt x="2801" y="2547"/>
                </a:cubicBezTo>
                <a:lnTo>
                  <a:pt x="2419" y="2929"/>
                </a:lnTo>
                <a:cubicBezTo>
                  <a:pt x="2402" y="2946"/>
                  <a:pt x="2382" y="2949"/>
                  <a:pt x="2371" y="2949"/>
                </a:cubicBezTo>
                <a:cubicBezTo>
                  <a:pt x="2361" y="2949"/>
                  <a:pt x="2340" y="2946"/>
                  <a:pt x="2323" y="2929"/>
                </a:cubicBezTo>
                <a:lnTo>
                  <a:pt x="1842" y="2448"/>
                </a:lnTo>
                <a:cubicBezTo>
                  <a:pt x="1816" y="2422"/>
                  <a:pt x="1816" y="2379"/>
                  <a:pt x="1842" y="2352"/>
                </a:cubicBezTo>
                <a:lnTo>
                  <a:pt x="3400" y="794"/>
                </a:lnTo>
                <a:cubicBezTo>
                  <a:pt x="3417" y="777"/>
                  <a:pt x="3438" y="775"/>
                  <a:pt x="3448" y="775"/>
                </a:cubicBezTo>
                <a:cubicBezTo>
                  <a:pt x="3459" y="775"/>
                  <a:pt x="3479" y="777"/>
                  <a:pt x="3496" y="794"/>
                </a:cubicBezTo>
                <a:lnTo>
                  <a:pt x="3618" y="917"/>
                </a:lnTo>
                <a:cubicBezTo>
                  <a:pt x="3634" y="933"/>
                  <a:pt x="3649" y="948"/>
                  <a:pt x="3664" y="963"/>
                </a:cubicBezTo>
                <a:cubicBezTo>
                  <a:pt x="3671" y="970"/>
                  <a:pt x="3679" y="977"/>
                  <a:pt x="3687" y="985"/>
                </a:cubicBezTo>
                <a:lnTo>
                  <a:pt x="3785" y="1083"/>
                </a:lnTo>
                <a:cubicBezTo>
                  <a:pt x="3793" y="1091"/>
                  <a:pt x="3801" y="1099"/>
                  <a:pt x="3809" y="1107"/>
                </a:cubicBezTo>
                <a:cubicBezTo>
                  <a:pt x="3823" y="1122"/>
                  <a:pt x="3839" y="1138"/>
                  <a:pt x="3855" y="1153"/>
                </a:cubicBezTo>
                <a:lnTo>
                  <a:pt x="3977" y="1275"/>
                </a:lnTo>
                <a:cubicBezTo>
                  <a:pt x="4003" y="1302"/>
                  <a:pt x="4003" y="1345"/>
                  <a:pt x="3977" y="1371"/>
                </a:cubicBezTo>
                <a:lnTo>
                  <a:pt x="3771" y="1578"/>
                </a:lnTo>
                <a:cubicBezTo>
                  <a:pt x="3683" y="1542"/>
                  <a:pt x="3587" y="1522"/>
                  <a:pt x="3487" y="1522"/>
                </a:cubicBezTo>
                <a:cubicBezTo>
                  <a:pt x="3078" y="1522"/>
                  <a:pt x="2745" y="1855"/>
                  <a:pt x="2745" y="2264"/>
                </a:cubicBezTo>
                <a:close/>
                <a:moveTo>
                  <a:pt x="3722" y="4929"/>
                </a:moveTo>
                <a:cubicBezTo>
                  <a:pt x="3508" y="4929"/>
                  <a:pt x="3335" y="4756"/>
                  <a:pt x="3335" y="4542"/>
                </a:cubicBezTo>
                <a:cubicBezTo>
                  <a:pt x="3335" y="4329"/>
                  <a:pt x="3508" y="4155"/>
                  <a:pt x="3722" y="4155"/>
                </a:cubicBezTo>
                <a:cubicBezTo>
                  <a:pt x="3935" y="4155"/>
                  <a:pt x="4109" y="4329"/>
                  <a:pt x="4109" y="4542"/>
                </a:cubicBezTo>
                <a:cubicBezTo>
                  <a:pt x="4109" y="4756"/>
                  <a:pt x="3935" y="4929"/>
                  <a:pt x="3722" y="4929"/>
                </a:cubicBezTo>
                <a:close/>
                <a:moveTo>
                  <a:pt x="4542" y="5059"/>
                </a:moveTo>
                <a:lnTo>
                  <a:pt x="4325" y="5059"/>
                </a:lnTo>
                <a:cubicBezTo>
                  <a:pt x="4400" y="4971"/>
                  <a:pt x="4457" y="4867"/>
                  <a:pt x="4488" y="4753"/>
                </a:cubicBezTo>
                <a:lnTo>
                  <a:pt x="4542" y="4753"/>
                </a:lnTo>
                <a:lnTo>
                  <a:pt x="4542" y="5059"/>
                </a:lnTo>
                <a:lnTo>
                  <a:pt x="4542" y="505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Oval 13"/>
          <p:cNvSpPr/>
          <p:nvPr/>
        </p:nvSpPr>
        <p:spPr>
          <a:xfrm>
            <a:off x="4452213" y="2507228"/>
            <a:ext cx="316474" cy="371529"/>
          </a:xfrm>
          <a:custGeom>
            <a:avLst/>
            <a:gdLst>
              <a:gd name="T0" fmla="*/ 2311 w 2389"/>
              <a:gd name="T1" fmla="*/ 1022 h 2809"/>
              <a:gd name="T2" fmla="*/ 1628 w 2389"/>
              <a:gd name="T3" fmla="*/ 1143 h 2809"/>
              <a:gd name="T4" fmla="*/ 1793 w 2389"/>
              <a:gd name="T5" fmla="*/ 746 h 2809"/>
              <a:gd name="T6" fmla="*/ 1740 w 2389"/>
              <a:gd name="T7" fmla="*/ 597 h 2809"/>
              <a:gd name="T8" fmla="*/ 1228 w 2389"/>
              <a:gd name="T9" fmla="*/ 0 h 2809"/>
              <a:gd name="T10" fmla="*/ 844 w 2389"/>
              <a:gd name="T11" fmla="*/ 207 h 2809"/>
              <a:gd name="T12" fmla="*/ 641 w 2389"/>
              <a:gd name="T13" fmla="*/ 650 h 2809"/>
              <a:gd name="T14" fmla="*/ 593 w 2389"/>
              <a:gd name="T15" fmla="*/ 746 h 2809"/>
              <a:gd name="T16" fmla="*/ 750 w 2389"/>
              <a:gd name="T17" fmla="*/ 1141 h 2809"/>
              <a:gd name="T18" fmla="*/ 24 w 2389"/>
              <a:gd name="T19" fmla="*/ 1036 h 2809"/>
              <a:gd name="T20" fmla="*/ 0 w 2389"/>
              <a:gd name="T21" fmla="*/ 2491 h 2809"/>
              <a:gd name="T22" fmla="*/ 983 w 2389"/>
              <a:gd name="T23" fmla="*/ 2722 h 2809"/>
              <a:gd name="T24" fmla="*/ 1049 w 2389"/>
              <a:gd name="T25" fmla="*/ 2809 h 2809"/>
              <a:gd name="T26" fmla="*/ 1407 w 2389"/>
              <a:gd name="T27" fmla="*/ 2742 h 2809"/>
              <a:gd name="T28" fmla="*/ 2334 w 2389"/>
              <a:gd name="T29" fmla="*/ 2557 h 2809"/>
              <a:gd name="T30" fmla="*/ 2389 w 2389"/>
              <a:gd name="T31" fmla="*/ 1087 h 2809"/>
              <a:gd name="T32" fmla="*/ 1274 w 2389"/>
              <a:gd name="T33" fmla="*/ 2676 h 2809"/>
              <a:gd name="T34" fmla="*/ 1116 w 2389"/>
              <a:gd name="T35" fmla="*/ 1362 h 2809"/>
              <a:gd name="T36" fmla="*/ 1274 w 2389"/>
              <a:gd name="T37" fmla="*/ 2676 h 2809"/>
              <a:gd name="T38" fmla="*/ 926 w 2389"/>
              <a:gd name="T39" fmla="*/ 1172 h 2809"/>
              <a:gd name="T40" fmla="*/ 804 w 2389"/>
              <a:gd name="T41" fmla="*/ 1009 h 2809"/>
              <a:gd name="T42" fmla="*/ 786 w 2389"/>
              <a:gd name="T43" fmla="*/ 1012 h 2809"/>
              <a:gd name="T44" fmla="*/ 718 w 2389"/>
              <a:gd name="T45" fmla="*/ 808 h 2809"/>
              <a:gd name="T46" fmla="*/ 772 w 2389"/>
              <a:gd name="T47" fmla="*/ 736 h 2809"/>
              <a:gd name="T48" fmla="*/ 927 w 2389"/>
              <a:gd name="T49" fmla="*/ 567 h 2809"/>
              <a:gd name="T50" fmla="*/ 1142 w 2389"/>
              <a:gd name="T51" fmla="*/ 571 h 2809"/>
              <a:gd name="T52" fmla="*/ 1614 w 2389"/>
              <a:gd name="T53" fmla="*/ 736 h 2809"/>
              <a:gd name="T54" fmla="*/ 1681 w 2389"/>
              <a:gd name="T55" fmla="*/ 819 h 2809"/>
              <a:gd name="T56" fmla="*/ 1600 w 2389"/>
              <a:gd name="T57" fmla="*/ 1012 h 2809"/>
              <a:gd name="T58" fmla="*/ 1525 w 2389"/>
              <a:gd name="T59" fmla="*/ 1049 h 2809"/>
              <a:gd name="T60" fmla="*/ 1194 w 2389"/>
              <a:gd name="T61" fmla="*/ 1220 h 2809"/>
              <a:gd name="T62" fmla="*/ 1528 w 2389"/>
              <a:gd name="T63" fmla="*/ 1974 h 2809"/>
              <a:gd name="T64" fmla="*/ 1450 w 2389"/>
              <a:gd name="T65" fmla="*/ 1922 h 2809"/>
              <a:gd name="T66" fmla="*/ 2155 w 2389"/>
              <a:gd name="T67" fmla="*/ 1715 h 2809"/>
              <a:gd name="T68" fmla="*/ 2181 w 2389"/>
              <a:gd name="T69" fmla="*/ 1845 h 2809"/>
              <a:gd name="T70" fmla="*/ 1528 w 2389"/>
              <a:gd name="T71" fmla="*/ 1628 h 2809"/>
              <a:gd name="T72" fmla="*/ 1450 w 2389"/>
              <a:gd name="T73" fmla="*/ 1576 h 2809"/>
              <a:gd name="T74" fmla="*/ 2155 w 2389"/>
              <a:gd name="T75" fmla="*/ 1368 h 2809"/>
              <a:gd name="T76" fmla="*/ 2181 w 2389"/>
              <a:gd name="T77" fmla="*/ 1499 h 2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89" h="2809">
                <a:moveTo>
                  <a:pt x="2365" y="1036"/>
                </a:moveTo>
                <a:cubicBezTo>
                  <a:pt x="2350" y="1023"/>
                  <a:pt x="2330" y="1018"/>
                  <a:pt x="2311" y="1022"/>
                </a:cubicBezTo>
                <a:lnTo>
                  <a:pt x="1628" y="1143"/>
                </a:lnTo>
                <a:cubicBezTo>
                  <a:pt x="1628" y="1143"/>
                  <a:pt x="1628" y="1143"/>
                  <a:pt x="1628" y="1143"/>
                </a:cubicBezTo>
                <a:cubicBezTo>
                  <a:pt x="1680" y="1134"/>
                  <a:pt x="1771" y="1097"/>
                  <a:pt x="1810" y="947"/>
                </a:cubicBezTo>
                <a:cubicBezTo>
                  <a:pt x="1832" y="865"/>
                  <a:pt x="1826" y="797"/>
                  <a:pt x="1793" y="746"/>
                </a:cubicBezTo>
                <a:cubicBezTo>
                  <a:pt x="1779" y="725"/>
                  <a:pt x="1763" y="710"/>
                  <a:pt x="1748" y="700"/>
                </a:cubicBezTo>
                <a:cubicBezTo>
                  <a:pt x="1748" y="674"/>
                  <a:pt x="1746" y="638"/>
                  <a:pt x="1740" y="597"/>
                </a:cubicBezTo>
                <a:cubicBezTo>
                  <a:pt x="1744" y="541"/>
                  <a:pt x="1758" y="254"/>
                  <a:pt x="1580" y="123"/>
                </a:cubicBezTo>
                <a:cubicBezTo>
                  <a:pt x="1471" y="43"/>
                  <a:pt x="1349" y="0"/>
                  <a:pt x="1228" y="0"/>
                </a:cubicBezTo>
                <a:cubicBezTo>
                  <a:pt x="1129" y="0"/>
                  <a:pt x="1034" y="28"/>
                  <a:pt x="962" y="79"/>
                </a:cubicBezTo>
                <a:cubicBezTo>
                  <a:pt x="900" y="123"/>
                  <a:pt x="864" y="171"/>
                  <a:pt x="844" y="207"/>
                </a:cubicBezTo>
                <a:cubicBezTo>
                  <a:pt x="786" y="210"/>
                  <a:pt x="673" y="236"/>
                  <a:pt x="622" y="382"/>
                </a:cubicBezTo>
                <a:cubicBezTo>
                  <a:pt x="578" y="510"/>
                  <a:pt x="606" y="601"/>
                  <a:pt x="641" y="650"/>
                </a:cubicBezTo>
                <a:cubicBezTo>
                  <a:pt x="639" y="669"/>
                  <a:pt x="638" y="686"/>
                  <a:pt x="638" y="700"/>
                </a:cubicBezTo>
                <a:cubicBezTo>
                  <a:pt x="623" y="710"/>
                  <a:pt x="607" y="725"/>
                  <a:pt x="593" y="746"/>
                </a:cubicBezTo>
                <a:cubicBezTo>
                  <a:pt x="560" y="797"/>
                  <a:pt x="554" y="865"/>
                  <a:pt x="576" y="947"/>
                </a:cubicBezTo>
                <a:cubicBezTo>
                  <a:pt x="613" y="1090"/>
                  <a:pt x="697" y="1130"/>
                  <a:pt x="750" y="1141"/>
                </a:cubicBezTo>
                <a:lnTo>
                  <a:pt x="78" y="1022"/>
                </a:lnTo>
                <a:cubicBezTo>
                  <a:pt x="59" y="1018"/>
                  <a:pt x="39" y="1023"/>
                  <a:pt x="24" y="1036"/>
                </a:cubicBezTo>
                <a:cubicBezTo>
                  <a:pt x="9" y="1049"/>
                  <a:pt x="0" y="1067"/>
                  <a:pt x="0" y="1087"/>
                </a:cubicBezTo>
                <a:lnTo>
                  <a:pt x="0" y="2491"/>
                </a:lnTo>
                <a:cubicBezTo>
                  <a:pt x="0" y="2524"/>
                  <a:pt x="23" y="2551"/>
                  <a:pt x="55" y="2557"/>
                </a:cubicBezTo>
                <a:lnTo>
                  <a:pt x="983" y="2722"/>
                </a:lnTo>
                <a:lnTo>
                  <a:pt x="983" y="2742"/>
                </a:lnTo>
                <a:cubicBezTo>
                  <a:pt x="983" y="2779"/>
                  <a:pt x="1012" y="2809"/>
                  <a:pt x="1049" y="2809"/>
                </a:cubicBezTo>
                <a:lnTo>
                  <a:pt x="1341" y="2809"/>
                </a:lnTo>
                <a:cubicBezTo>
                  <a:pt x="1378" y="2809"/>
                  <a:pt x="1407" y="2779"/>
                  <a:pt x="1407" y="2742"/>
                </a:cubicBezTo>
                <a:lnTo>
                  <a:pt x="1407" y="2722"/>
                </a:lnTo>
                <a:lnTo>
                  <a:pt x="2334" y="2557"/>
                </a:lnTo>
                <a:cubicBezTo>
                  <a:pt x="2366" y="2551"/>
                  <a:pt x="2389" y="2524"/>
                  <a:pt x="2389" y="2491"/>
                </a:cubicBezTo>
                <a:lnTo>
                  <a:pt x="2389" y="1087"/>
                </a:lnTo>
                <a:cubicBezTo>
                  <a:pt x="2389" y="1067"/>
                  <a:pt x="2380" y="1049"/>
                  <a:pt x="2365" y="1036"/>
                </a:cubicBezTo>
                <a:close/>
                <a:moveTo>
                  <a:pt x="1274" y="2676"/>
                </a:moveTo>
                <a:lnTo>
                  <a:pt x="1116" y="2676"/>
                </a:lnTo>
                <a:lnTo>
                  <a:pt x="1116" y="1362"/>
                </a:lnTo>
                <a:lnTo>
                  <a:pt x="1274" y="1362"/>
                </a:lnTo>
                <a:lnTo>
                  <a:pt x="1274" y="2676"/>
                </a:lnTo>
                <a:close/>
                <a:moveTo>
                  <a:pt x="1194" y="1220"/>
                </a:moveTo>
                <a:lnTo>
                  <a:pt x="926" y="1172"/>
                </a:lnTo>
                <a:cubicBezTo>
                  <a:pt x="897" y="1124"/>
                  <a:pt x="872" y="1074"/>
                  <a:pt x="861" y="1049"/>
                </a:cubicBezTo>
                <a:cubicBezTo>
                  <a:pt x="849" y="1025"/>
                  <a:pt x="828" y="1009"/>
                  <a:pt x="804" y="1009"/>
                </a:cubicBezTo>
                <a:cubicBezTo>
                  <a:pt x="799" y="1009"/>
                  <a:pt x="793" y="1010"/>
                  <a:pt x="788" y="1012"/>
                </a:cubicBezTo>
                <a:cubicBezTo>
                  <a:pt x="787" y="1012"/>
                  <a:pt x="787" y="1012"/>
                  <a:pt x="786" y="1012"/>
                </a:cubicBezTo>
                <a:cubicBezTo>
                  <a:pt x="751" y="1012"/>
                  <a:pt x="721" y="976"/>
                  <a:pt x="705" y="914"/>
                </a:cubicBezTo>
                <a:cubicBezTo>
                  <a:pt x="690" y="857"/>
                  <a:pt x="695" y="815"/>
                  <a:pt x="718" y="808"/>
                </a:cubicBezTo>
                <a:cubicBezTo>
                  <a:pt x="735" y="806"/>
                  <a:pt x="748" y="798"/>
                  <a:pt x="760" y="785"/>
                </a:cubicBezTo>
                <a:cubicBezTo>
                  <a:pt x="771" y="771"/>
                  <a:pt x="774" y="754"/>
                  <a:pt x="772" y="736"/>
                </a:cubicBezTo>
                <a:cubicBezTo>
                  <a:pt x="772" y="736"/>
                  <a:pt x="771" y="712"/>
                  <a:pt x="773" y="675"/>
                </a:cubicBezTo>
                <a:cubicBezTo>
                  <a:pt x="813" y="657"/>
                  <a:pt x="875" y="623"/>
                  <a:pt x="927" y="567"/>
                </a:cubicBezTo>
                <a:cubicBezTo>
                  <a:pt x="951" y="540"/>
                  <a:pt x="970" y="508"/>
                  <a:pt x="984" y="477"/>
                </a:cubicBezTo>
                <a:cubicBezTo>
                  <a:pt x="1023" y="507"/>
                  <a:pt x="1075" y="542"/>
                  <a:pt x="1142" y="571"/>
                </a:cubicBezTo>
                <a:cubicBezTo>
                  <a:pt x="1264" y="625"/>
                  <a:pt x="1504" y="652"/>
                  <a:pt x="1613" y="661"/>
                </a:cubicBezTo>
                <a:cubicBezTo>
                  <a:pt x="1616" y="706"/>
                  <a:pt x="1614" y="735"/>
                  <a:pt x="1614" y="736"/>
                </a:cubicBezTo>
                <a:cubicBezTo>
                  <a:pt x="1611" y="771"/>
                  <a:pt x="1635" y="802"/>
                  <a:pt x="1669" y="808"/>
                </a:cubicBezTo>
                <a:cubicBezTo>
                  <a:pt x="1669" y="808"/>
                  <a:pt x="1676" y="811"/>
                  <a:pt x="1681" y="819"/>
                </a:cubicBezTo>
                <a:cubicBezTo>
                  <a:pt x="1692" y="836"/>
                  <a:pt x="1692" y="871"/>
                  <a:pt x="1681" y="914"/>
                </a:cubicBezTo>
                <a:cubicBezTo>
                  <a:pt x="1665" y="976"/>
                  <a:pt x="1635" y="1012"/>
                  <a:pt x="1600" y="1012"/>
                </a:cubicBezTo>
                <a:cubicBezTo>
                  <a:pt x="1599" y="1012"/>
                  <a:pt x="1599" y="1012"/>
                  <a:pt x="1598" y="1012"/>
                </a:cubicBezTo>
                <a:cubicBezTo>
                  <a:pt x="1567" y="1003"/>
                  <a:pt x="1539" y="1020"/>
                  <a:pt x="1525" y="1049"/>
                </a:cubicBezTo>
                <a:cubicBezTo>
                  <a:pt x="1514" y="1074"/>
                  <a:pt x="1489" y="1124"/>
                  <a:pt x="1459" y="1173"/>
                </a:cubicBezTo>
                <a:lnTo>
                  <a:pt x="1194" y="1220"/>
                </a:lnTo>
                <a:close/>
                <a:moveTo>
                  <a:pt x="2181" y="1845"/>
                </a:moveTo>
                <a:lnTo>
                  <a:pt x="1528" y="1974"/>
                </a:lnTo>
                <a:cubicBezTo>
                  <a:pt x="1524" y="1975"/>
                  <a:pt x="1519" y="1976"/>
                  <a:pt x="1515" y="1976"/>
                </a:cubicBezTo>
                <a:cubicBezTo>
                  <a:pt x="1484" y="1976"/>
                  <a:pt x="1456" y="1954"/>
                  <a:pt x="1450" y="1922"/>
                </a:cubicBezTo>
                <a:cubicBezTo>
                  <a:pt x="1442" y="1886"/>
                  <a:pt x="1466" y="1851"/>
                  <a:pt x="1502" y="1844"/>
                </a:cubicBezTo>
                <a:lnTo>
                  <a:pt x="2155" y="1715"/>
                </a:lnTo>
                <a:cubicBezTo>
                  <a:pt x="2191" y="1707"/>
                  <a:pt x="2227" y="1731"/>
                  <a:pt x="2234" y="1767"/>
                </a:cubicBezTo>
                <a:cubicBezTo>
                  <a:pt x="2241" y="1803"/>
                  <a:pt x="2217" y="1838"/>
                  <a:pt x="2181" y="1845"/>
                </a:cubicBezTo>
                <a:close/>
                <a:moveTo>
                  <a:pt x="2181" y="1499"/>
                </a:moveTo>
                <a:lnTo>
                  <a:pt x="1528" y="1628"/>
                </a:lnTo>
                <a:cubicBezTo>
                  <a:pt x="1524" y="1629"/>
                  <a:pt x="1519" y="1629"/>
                  <a:pt x="1515" y="1629"/>
                </a:cubicBezTo>
                <a:cubicBezTo>
                  <a:pt x="1484" y="1629"/>
                  <a:pt x="1456" y="1607"/>
                  <a:pt x="1450" y="1576"/>
                </a:cubicBezTo>
                <a:cubicBezTo>
                  <a:pt x="1442" y="1540"/>
                  <a:pt x="1466" y="1504"/>
                  <a:pt x="1502" y="1497"/>
                </a:cubicBezTo>
                <a:lnTo>
                  <a:pt x="2155" y="1368"/>
                </a:lnTo>
                <a:cubicBezTo>
                  <a:pt x="2191" y="1361"/>
                  <a:pt x="2227" y="1385"/>
                  <a:pt x="2234" y="1421"/>
                </a:cubicBezTo>
                <a:cubicBezTo>
                  <a:pt x="2241" y="1457"/>
                  <a:pt x="2217" y="1492"/>
                  <a:pt x="2181" y="14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5" name="Oval 19"/>
          <p:cNvSpPr/>
          <p:nvPr/>
        </p:nvSpPr>
        <p:spPr>
          <a:xfrm>
            <a:off x="7631379" y="4319917"/>
            <a:ext cx="371529" cy="369818"/>
          </a:xfrm>
          <a:custGeom>
            <a:avLst/>
            <a:gdLst>
              <a:gd name="T0" fmla="*/ 6215 w 6887"/>
              <a:gd name="T1" fmla="*/ 4656 h 6866"/>
              <a:gd name="T2" fmla="*/ 6161 w 6887"/>
              <a:gd name="T3" fmla="*/ 4568 h 6866"/>
              <a:gd name="T4" fmla="*/ 5045 w 6887"/>
              <a:gd name="T5" fmla="*/ 3452 h 6866"/>
              <a:gd name="T6" fmla="*/ 6799 w 6887"/>
              <a:gd name="T7" fmla="*/ 1699 h 6866"/>
              <a:gd name="T8" fmla="*/ 6799 w 6887"/>
              <a:gd name="T9" fmla="*/ 1380 h 6866"/>
              <a:gd name="T10" fmla="*/ 5523 w 6887"/>
              <a:gd name="T11" fmla="*/ 105 h 6866"/>
              <a:gd name="T12" fmla="*/ 5364 w 6887"/>
              <a:gd name="T13" fmla="*/ 39 h 6866"/>
              <a:gd name="T14" fmla="*/ 5205 w 6887"/>
              <a:gd name="T15" fmla="*/ 105 h 6866"/>
              <a:gd name="T16" fmla="*/ 4726 w 6887"/>
              <a:gd name="T17" fmla="*/ 583 h 6866"/>
              <a:gd name="T18" fmla="*/ 5364 w 6887"/>
              <a:gd name="T19" fmla="*/ 1221 h 6866"/>
              <a:gd name="T20" fmla="*/ 5364 w 6887"/>
              <a:gd name="T21" fmla="*/ 1540 h 6866"/>
              <a:gd name="T22" fmla="*/ 5205 w 6887"/>
              <a:gd name="T23" fmla="*/ 1606 h 6866"/>
              <a:gd name="T24" fmla="*/ 5045 w 6887"/>
              <a:gd name="T25" fmla="*/ 1540 h 6866"/>
              <a:gd name="T26" fmla="*/ 4408 w 6887"/>
              <a:gd name="T27" fmla="*/ 902 h 6866"/>
              <a:gd name="T28" fmla="*/ 4089 w 6887"/>
              <a:gd name="T29" fmla="*/ 1221 h 6866"/>
              <a:gd name="T30" fmla="*/ 4726 w 6887"/>
              <a:gd name="T31" fmla="*/ 1858 h 6866"/>
              <a:gd name="T32" fmla="*/ 4726 w 6887"/>
              <a:gd name="T33" fmla="*/ 2177 h 6866"/>
              <a:gd name="T34" fmla="*/ 4567 w 6887"/>
              <a:gd name="T35" fmla="*/ 2243 h 6866"/>
              <a:gd name="T36" fmla="*/ 4408 w 6887"/>
              <a:gd name="T37" fmla="*/ 2177 h 6866"/>
              <a:gd name="T38" fmla="*/ 3770 w 6887"/>
              <a:gd name="T39" fmla="*/ 1540 h 6866"/>
              <a:gd name="T40" fmla="*/ 3451 w 6887"/>
              <a:gd name="T41" fmla="*/ 1858 h 6866"/>
              <a:gd name="T42" fmla="*/ 1857 w 6887"/>
              <a:gd name="T43" fmla="*/ 265 h 6866"/>
              <a:gd name="T44" fmla="*/ 901 w 6887"/>
              <a:gd name="T45" fmla="*/ 265 h 6866"/>
              <a:gd name="T46" fmla="*/ 263 w 6887"/>
              <a:gd name="T47" fmla="*/ 902 h 6866"/>
              <a:gd name="T48" fmla="*/ 263 w 6887"/>
              <a:gd name="T49" fmla="*/ 1858 h 6866"/>
              <a:gd name="T50" fmla="*/ 1857 w 6887"/>
              <a:gd name="T51" fmla="*/ 3452 h 6866"/>
              <a:gd name="T52" fmla="*/ 1539 w 6887"/>
              <a:gd name="T53" fmla="*/ 3771 h 6866"/>
              <a:gd name="T54" fmla="*/ 2176 w 6887"/>
              <a:gd name="T55" fmla="*/ 4409 h 6866"/>
              <a:gd name="T56" fmla="*/ 2176 w 6887"/>
              <a:gd name="T57" fmla="*/ 4727 h 6866"/>
              <a:gd name="T58" fmla="*/ 2017 w 6887"/>
              <a:gd name="T59" fmla="*/ 4794 h 6866"/>
              <a:gd name="T60" fmla="*/ 1857 w 6887"/>
              <a:gd name="T61" fmla="*/ 4727 h 6866"/>
              <a:gd name="T62" fmla="*/ 1220 w 6887"/>
              <a:gd name="T63" fmla="*/ 4090 h 6866"/>
              <a:gd name="T64" fmla="*/ 901 w 6887"/>
              <a:gd name="T65" fmla="*/ 4409 h 6866"/>
              <a:gd name="T66" fmla="*/ 1539 w 6887"/>
              <a:gd name="T67" fmla="*/ 5046 h 6866"/>
              <a:gd name="T68" fmla="*/ 1539 w 6887"/>
              <a:gd name="T69" fmla="*/ 5365 h 6866"/>
              <a:gd name="T70" fmla="*/ 1379 w 6887"/>
              <a:gd name="T71" fmla="*/ 5431 h 6866"/>
              <a:gd name="T72" fmla="*/ 1220 w 6887"/>
              <a:gd name="T73" fmla="*/ 5365 h 6866"/>
              <a:gd name="T74" fmla="*/ 582 w 6887"/>
              <a:gd name="T75" fmla="*/ 4728 h 6866"/>
              <a:gd name="T76" fmla="*/ 104 w 6887"/>
              <a:gd name="T77" fmla="*/ 5206 h 6866"/>
              <a:gd name="T78" fmla="*/ 104 w 6887"/>
              <a:gd name="T79" fmla="*/ 5525 h 6866"/>
              <a:gd name="T80" fmla="*/ 1379 w 6887"/>
              <a:gd name="T81" fmla="*/ 6800 h 6866"/>
              <a:gd name="T82" fmla="*/ 1539 w 6887"/>
              <a:gd name="T83" fmla="*/ 6866 h 6866"/>
              <a:gd name="T84" fmla="*/ 1698 w 6887"/>
              <a:gd name="T85" fmla="*/ 6800 h 6866"/>
              <a:gd name="T86" fmla="*/ 3451 w 6887"/>
              <a:gd name="T87" fmla="*/ 5046 h 6866"/>
              <a:gd name="T88" fmla="*/ 4567 w 6887"/>
              <a:gd name="T89" fmla="*/ 6162 h 6866"/>
              <a:gd name="T90" fmla="*/ 4655 w 6887"/>
              <a:gd name="T91" fmla="*/ 6217 h 6866"/>
              <a:gd name="T92" fmla="*/ 6568 w 6887"/>
              <a:gd name="T93" fmla="*/ 6854 h 6866"/>
              <a:gd name="T94" fmla="*/ 6639 w 6887"/>
              <a:gd name="T95" fmla="*/ 6866 h 6866"/>
              <a:gd name="T96" fmla="*/ 6799 w 6887"/>
              <a:gd name="T97" fmla="*/ 6800 h 6866"/>
              <a:gd name="T98" fmla="*/ 6853 w 6887"/>
              <a:gd name="T99" fmla="*/ 6569 h 6866"/>
              <a:gd name="T100" fmla="*/ 6215 w 6887"/>
              <a:gd name="T101" fmla="*/ 4656 h 6866"/>
              <a:gd name="T102" fmla="*/ 4726 w 6887"/>
              <a:gd name="T103" fmla="*/ 5684 h 6866"/>
              <a:gd name="T104" fmla="*/ 1379 w 6887"/>
              <a:gd name="T105" fmla="*/ 2337 h 6866"/>
              <a:gd name="T106" fmla="*/ 1698 w 6887"/>
              <a:gd name="T107" fmla="*/ 2018 h 6866"/>
              <a:gd name="T108" fmla="*/ 5045 w 6887"/>
              <a:gd name="T109" fmla="*/ 5365 h 6866"/>
              <a:gd name="T110" fmla="*/ 4726 w 6887"/>
              <a:gd name="T111" fmla="*/ 5684 h 6866"/>
              <a:gd name="T112" fmla="*/ 5364 w 6887"/>
              <a:gd name="T113" fmla="*/ 5046 h 6866"/>
              <a:gd name="T114" fmla="*/ 2017 w 6887"/>
              <a:gd name="T115" fmla="*/ 1699 h 6866"/>
              <a:gd name="T116" fmla="*/ 2336 w 6887"/>
              <a:gd name="T117" fmla="*/ 1380 h 6866"/>
              <a:gd name="T118" fmla="*/ 5683 w 6887"/>
              <a:gd name="T119" fmla="*/ 4728 h 6866"/>
              <a:gd name="T120" fmla="*/ 5364 w 6887"/>
              <a:gd name="T121" fmla="*/ 5046 h 6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87" h="6866">
                <a:moveTo>
                  <a:pt x="6215" y="4656"/>
                </a:moveTo>
                <a:cubicBezTo>
                  <a:pt x="6205" y="4626"/>
                  <a:pt x="6186" y="4593"/>
                  <a:pt x="6161" y="4568"/>
                </a:cubicBezTo>
                <a:lnTo>
                  <a:pt x="5045" y="3452"/>
                </a:lnTo>
                <a:lnTo>
                  <a:pt x="6799" y="1699"/>
                </a:lnTo>
                <a:cubicBezTo>
                  <a:pt x="6887" y="1611"/>
                  <a:pt x="6887" y="1468"/>
                  <a:pt x="6799" y="1380"/>
                </a:cubicBezTo>
                <a:lnTo>
                  <a:pt x="5523" y="105"/>
                </a:lnTo>
                <a:cubicBezTo>
                  <a:pt x="5481" y="63"/>
                  <a:pt x="5424" y="39"/>
                  <a:pt x="5364" y="39"/>
                </a:cubicBezTo>
                <a:cubicBezTo>
                  <a:pt x="5304" y="39"/>
                  <a:pt x="5247" y="63"/>
                  <a:pt x="5205" y="105"/>
                </a:cubicBezTo>
                <a:lnTo>
                  <a:pt x="4726" y="583"/>
                </a:lnTo>
                <a:lnTo>
                  <a:pt x="5364" y="1221"/>
                </a:lnTo>
                <a:cubicBezTo>
                  <a:pt x="5452" y="1309"/>
                  <a:pt x="5452" y="1452"/>
                  <a:pt x="5364" y="1540"/>
                </a:cubicBezTo>
                <a:cubicBezTo>
                  <a:pt x="5320" y="1584"/>
                  <a:pt x="5262" y="1606"/>
                  <a:pt x="5205" y="1606"/>
                </a:cubicBezTo>
                <a:cubicBezTo>
                  <a:pt x="5147" y="1606"/>
                  <a:pt x="5089" y="1584"/>
                  <a:pt x="5045" y="1540"/>
                </a:cubicBezTo>
                <a:lnTo>
                  <a:pt x="4408" y="902"/>
                </a:lnTo>
                <a:lnTo>
                  <a:pt x="4089" y="1221"/>
                </a:lnTo>
                <a:lnTo>
                  <a:pt x="4726" y="1858"/>
                </a:lnTo>
                <a:cubicBezTo>
                  <a:pt x="4815" y="1946"/>
                  <a:pt x="4815" y="2089"/>
                  <a:pt x="4726" y="2177"/>
                </a:cubicBezTo>
                <a:cubicBezTo>
                  <a:pt x="4682" y="2221"/>
                  <a:pt x="4625" y="2243"/>
                  <a:pt x="4567" y="2243"/>
                </a:cubicBezTo>
                <a:cubicBezTo>
                  <a:pt x="4509" y="2243"/>
                  <a:pt x="4452" y="2221"/>
                  <a:pt x="4408" y="2177"/>
                </a:cubicBezTo>
                <a:lnTo>
                  <a:pt x="3770" y="1540"/>
                </a:lnTo>
                <a:lnTo>
                  <a:pt x="3451" y="1858"/>
                </a:lnTo>
                <a:cubicBezTo>
                  <a:pt x="2668" y="1075"/>
                  <a:pt x="1987" y="394"/>
                  <a:pt x="1857" y="265"/>
                </a:cubicBezTo>
                <a:cubicBezTo>
                  <a:pt x="1593" y="0"/>
                  <a:pt x="1165" y="0"/>
                  <a:pt x="901" y="265"/>
                </a:cubicBezTo>
                <a:lnTo>
                  <a:pt x="263" y="902"/>
                </a:lnTo>
                <a:cubicBezTo>
                  <a:pt x="0" y="1166"/>
                  <a:pt x="0" y="1595"/>
                  <a:pt x="263" y="1858"/>
                </a:cubicBezTo>
                <a:lnTo>
                  <a:pt x="1857" y="3452"/>
                </a:lnTo>
                <a:lnTo>
                  <a:pt x="1539" y="3771"/>
                </a:lnTo>
                <a:lnTo>
                  <a:pt x="2176" y="4409"/>
                </a:lnTo>
                <a:cubicBezTo>
                  <a:pt x="2264" y="4497"/>
                  <a:pt x="2264" y="4639"/>
                  <a:pt x="2176" y="4727"/>
                </a:cubicBezTo>
                <a:cubicBezTo>
                  <a:pt x="2132" y="4772"/>
                  <a:pt x="2074" y="4794"/>
                  <a:pt x="2017" y="4794"/>
                </a:cubicBezTo>
                <a:cubicBezTo>
                  <a:pt x="1959" y="4794"/>
                  <a:pt x="1901" y="4772"/>
                  <a:pt x="1857" y="4727"/>
                </a:cubicBezTo>
                <a:lnTo>
                  <a:pt x="1220" y="4090"/>
                </a:lnTo>
                <a:lnTo>
                  <a:pt x="901" y="4409"/>
                </a:lnTo>
                <a:lnTo>
                  <a:pt x="1539" y="5046"/>
                </a:lnTo>
                <a:cubicBezTo>
                  <a:pt x="1627" y="5134"/>
                  <a:pt x="1627" y="5277"/>
                  <a:pt x="1539" y="5365"/>
                </a:cubicBezTo>
                <a:cubicBezTo>
                  <a:pt x="1495" y="5409"/>
                  <a:pt x="1437" y="5431"/>
                  <a:pt x="1379" y="5431"/>
                </a:cubicBezTo>
                <a:cubicBezTo>
                  <a:pt x="1322" y="5431"/>
                  <a:pt x="1264" y="5409"/>
                  <a:pt x="1220" y="5365"/>
                </a:cubicBezTo>
                <a:lnTo>
                  <a:pt x="582" y="4728"/>
                </a:lnTo>
                <a:lnTo>
                  <a:pt x="104" y="5206"/>
                </a:lnTo>
                <a:cubicBezTo>
                  <a:pt x="16" y="5294"/>
                  <a:pt x="16" y="5436"/>
                  <a:pt x="104" y="5525"/>
                </a:cubicBezTo>
                <a:lnTo>
                  <a:pt x="1379" y="6800"/>
                </a:lnTo>
                <a:cubicBezTo>
                  <a:pt x="1421" y="6842"/>
                  <a:pt x="1479" y="6866"/>
                  <a:pt x="1539" y="6866"/>
                </a:cubicBezTo>
                <a:cubicBezTo>
                  <a:pt x="1598" y="6866"/>
                  <a:pt x="1656" y="6842"/>
                  <a:pt x="1698" y="6800"/>
                </a:cubicBezTo>
                <a:lnTo>
                  <a:pt x="3451" y="5046"/>
                </a:lnTo>
                <a:lnTo>
                  <a:pt x="4567" y="6162"/>
                </a:lnTo>
                <a:cubicBezTo>
                  <a:pt x="4592" y="6187"/>
                  <a:pt x="4624" y="6206"/>
                  <a:pt x="4655" y="6217"/>
                </a:cubicBezTo>
                <a:lnTo>
                  <a:pt x="6568" y="6854"/>
                </a:lnTo>
                <a:cubicBezTo>
                  <a:pt x="6591" y="6862"/>
                  <a:pt x="6615" y="6866"/>
                  <a:pt x="6639" y="6866"/>
                </a:cubicBezTo>
                <a:cubicBezTo>
                  <a:pt x="6698" y="6866"/>
                  <a:pt x="6756" y="6843"/>
                  <a:pt x="6799" y="6800"/>
                </a:cubicBezTo>
                <a:cubicBezTo>
                  <a:pt x="6859" y="6739"/>
                  <a:pt x="6880" y="6650"/>
                  <a:pt x="6853" y="6569"/>
                </a:cubicBezTo>
                <a:lnTo>
                  <a:pt x="6215" y="4656"/>
                </a:lnTo>
                <a:close/>
                <a:moveTo>
                  <a:pt x="4726" y="5684"/>
                </a:moveTo>
                <a:lnTo>
                  <a:pt x="1379" y="2337"/>
                </a:lnTo>
                <a:lnTo>
                  <a:pt x="1698" y="2018"/>
                </a:lnTo>
                <a:lnTo>
                  <a:pt x="5045" y="5365"/>
                </a:lnTo>
                <a:lnTo>
                  <a:pt x="4726" y="5684"/>
                </a:lnTo>
                <a:close/>
                <a:moveTo>
                  <a:pt x="5364" y="5046"/>
                </a:moveTo>
                <a:lnTo>
                  <a:pt x="2017" y="1699"/>
                </a:lnTo>
                <a:lnTo>
                  <a:pt x="2336" y="1380"/>
                </a:lnTo>
                <a:lnTo>
                  <a:pt x="5683" y="4728"/>
                </a:lnTo>
                <a:lnTo>
                  <a:pt x="5364" y="504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36" name="组合 35"/>
          <p:cNvGrpSpPr/>
          <p:nvPr/>
        </p:nvGrpSpPr>
        <p:grpSpPr>
          <a:xfrm>
            <a:off x="1755169" y="2454666"/>
            <a:ext cx="2340404" cy="721523"/>
            <a:chOff x="1847484" y="2225799"/>
            <a:chExt cx="2340404" cy="721523"/>
          </a:xfrm>
        </p:grpSpPr>
        <p:sp>
          <p:nvSpPr>
            <p:cNvPr id="37" name="文本框 36"/>
            <p:cNvSpPr txBox="1"/>
            <p:nvPr/>
          </p:nvSpPr>
          <p:spPr>
            <a:xfrm>
              <a:off x="2823412" y="2225799"/>
              <a:ext cx="1364476" cy="400110"/>
            </a:xfrm>
            <a:prstGeom prst="rect">
              <a:avLst/>
            </a:prstGeom>
            <a:noFill/>
          </p:spPr>
          <p:txBody>
            <a:bodyPr wrap="none" rtlCol="0">
              <a:spAutoFit/>
              <a:scene3d>
                <a:camera prst="orthographicFront"/>
                <a:lightRig rig="threePt" dir="t"/>
              </a:scene3d>
              <a:sp3d contourW="12700"/>
            </a:bodyPr>
            <a:lstStyle/>
            <a:p>
              <a:r>
                <a:rPr lang="zh-CN" altLang="en-US" sz="2000" spc="300" dirty="0">
                  <a:solidFill>
                    <a:schemeClr val="tx1">
                      <a:lumMod val="85000"/>
                      <a:lumOff val="15000"/>
                    </a:schemeClr>
                  </a:solidFill>
                  <a:cs typeface="+mn-ea"/>
                  <a:sym typeface="+mn-lt"/>
                </a:rPr>
                <a:t>企业使命</a:t>
              </a:r>
              <a:endParaRPr lang="zh-CN" altLang="en-US" sz="2000" spc="300" dirty="0">
                <a:solidFill>
                  <a:schemeClr val="tx1">
                    <a:lumMod val="85000"/>
                    <a:lumOff val="15000"/>
                  </a:schemeClr>
                </a:solidFill>
                <a:cs typeface="+mn-ea"/>
                <a:sym typeface="+mn-lt"/>
              </a:endParaRPr>
            </a:p>
          </p:txBody>
        </p:sp>
        <p:sp>
          <p:nvSpPr>
            <p:cNvPr id="38" name="文本框 37"/>
            <p:cNvSpPr txBox="1"/>
            <p:nvPr/>
          </p:nvSpPr>
          <p:spPr>
            <a:xfrm>
              <a:off x="1847484" y="2639545"/>
              <a:ext cx="2340404" cy="307777"/>
            </a:xfrm>
            <a:prstGeom prst="rect">
              <a:avLst/>
            </a:prstGeom>
            <a:noFill/>
          </p:spPr>
          <p:txBody>
            <a:bodyPr wrap="square" rtlCol="0">
              <a:spAutoFit/>
              <a:scene3d>
                <a:camera prst="orthographicFront"/>
                <a:lightRig rig="threePt" dir="t"/>
              </a:scene3d>
              <a:sp3d contourW="12700"/>
            </a:bodyPr>
            <a:lstStyle/>
            <a:p>
              <a:pPr algn="r"/>
              <a:r>
                <a:rPr lang="zh-CN" altLang="en-US" sz="1400" dirty="0">
                  <a:solidFill>
                    <a:schemeClr val="tx1">
                      <a:lumMod val="75000"/>
                      <a:lumOff val="25000"/>
                    </a:schemeClr>
                  </a:solidFill>
                  <a:cs typeface="+mn-ea"/>
                  <a:sym typeface="+mn-lt"/>
                </a:rPr>
                <a:t>探索、发现、分享、传承</a:t>
              </a:r>
              <a:endParaRPr lang="zh-CN" altLang="en-US" sz="1400" dirty="0">
                <a:solidFill>
                  <a:schemeClr val="tx1">
                    <a:lumMod val="75000"/>
                    <a:lumOff val="25000"/>
                  </a:schemeClr>
                </a:solidFill>
                <a:cs typeface="+mn-ea"/>
                <a:sym typeface="+mn-lt"/>
              </a:endParaRPr>
            </a:p>
          </p:txBody>
        </p:sp>
      </p:grpSp>
      <p:grpSp>
        <p:nvGrpSpPr>
          <p:cNvPr id="39" name="组合 38"/>
          <p:cNvGrpSpPr/>
          <p:nvPr/>
        </p:nvGrpSpPr>
        <p:grpSpPr>
          <a:xfrm>
            <a:off x="1472393" y="4277292"/>
            <a:ext cx="2386843" cy="749221"/>
            <a:chOff x="1564708" y="4048425"/>
            <a:chExt cx="2386843" cy="749221"/>
          </a:xfrm>
        </p:grpSpPr>
        <p:sp>
          <p:nvSpPr>
            <p:cNvPr id="40" name="文本框 39"/>
            <p:cNvSpPr txBox="1"/>
            <p:nvPr/>
          </p:nvSpPr>
          <p:spPr>
            <a:xfrm>
              <a:off x="2587075" y="4048425"/>
              <a:ext cx="1364476" cy="400110"/>
            </a:xfrm>
            <a:prstGeom prst="rect">
              <a:avLst/>
            </a:prstGeom>
            <a:noFill/>
          </p:spPr>
          <p:txBody>
            <a:bodyPr wrap="none" rtlCol="0">
              <a:spAutoFit/>
              <a:scene3d>
                <a:camera prst="orthographicFront"/>
                <a:lightRig rig="threePt" dir="t"/>
              </a:scene3d>
              <a:sp3d contourW="12700"/>
            </a:bodyPr>
            <a:lstStyle/>
            <a:p>
              <a:r>
                <a:rPr lang="zh-CN" altLang="en-US" sz="2000" spc="300" dirty="0">
                  <a:solidFill>
                    <a:schemeClr val="tx1">
                      <a:lumMod val="85000"/>
                      <a:lumOff val="15000"/>
                    </a:schemeClr>
                  </a:solidFill>
                  <a:cs typeface="+mn-ea"/>
                  <a:sym typeface="+mn-lt"/>
                </a:rPr>
                <a:t>企业宗旨</a:t>
              </a:r>
              <a:endParaRPr lang="zh-CN" altLang="en-US" sz="2000" spc="300" dirty="0">
                <a:solidFill>
                  <a:schemeClr val="tx1">
                    <a:lumMod val="85000"/>
                    <a:lumOff val="15000"/>
                  </a:schemeClr>
                </a:solidFill>
                <a:cs typeface="+mn-ea"/>
                <a:sym typeface="+mn-lt"/>
              </a:endParaRPr>
            </a:p>
          </p:txBody>
        </p:sp>
        <p:sp>
          <p:nvSpPr>
            <p:cNvPr id="41" name="文本框 40"/>
            <p:cNvSpPr txBox="1"/>
            <p:nvPr/>
          </p:nvSpPr>
          <p:spPr>
            <a:xfrm>
              <a:off x="1564708" y="4489869"/>
              <a:ext cx="2340404" cy="307777"/>
            </a:xfrm>
            <a:prstGeom prst="rect">
              <a:avLst/>
            </a:prstGeom>
            <a:noFill/>
          </p:spPr>
          <p:txBody>
            <a:bodyPr wrap="square" rtlCol="0">
              <a:spAutoFit/>
              <a:scene3d>
                <a:camera prst="orthographicFront"/>
                <a:lightRig rig="threePt" dir="t"/>
              </a:scene3d>
              <a:sp3d contourW="12700"/>
            </a:bodyPr>
            <a:lstStyle/>
            <a:p>
              <a:pPr algn="r"/>
              <a:r>
                <a:rPr lang="zh-CN" altLang="en-US" sz="1400" dirty="0">
                  <a:solidFill>
                    <a:schemeClr val="tx1">
                      <a:lumMod val="75000"/>
                      <a:lumOff val="25000"/>
                    </a:schemeClr>
                  </a:solidFill>
                  <a:cs typeface="+mn-ea"/>
                  <a:sym typeface="+mn-lt"/>
                </a:rPr>
                <a:t>挑战人生，成就梦想</a:t>
              </a:r>
              <a:endParaRPr lang="zh-CN" altLang="en-US" sz="1400" dirty="0">
                <a:solidFill>
                  <a:schemeClr val="tx1">
                    <a:lumMod val="75000"/>
                    <a:lumOff val="25000"/>
                  </a:schemeClr>
                </a:solidFill>
                <a:cs typeface="+mn-ea"/>
                <a:sym typeface="+mn-lt"/>
              </a:endParaRPr>
            </a:p>
          </p:txBody>
        </p:sp>
      </p:grpSp>
      <p:grpSp>
        <p:nvGrpSpPr>
          <p:cNvPr id="42" name="组合 41"/>
          <p:cNvGrpSpPr/>
          <p:nvPr/>
        </p:nvGrpSpPr>
        <p:grpSpPr>
          <a:xfrm>
            <a:off x="8355171" y="4348090"/>
            <a:ext cx="2340404" cy="946145"/>
            <a:chOff x="8447486" y="4119223"/>
            <a:chExt cx="2340404" cy="946145"/>
          </a:xfrm>
        </p:grpSpPr>
        <p:sp>
          <p:nvSpPr>
            <p:cNvPr id="43" name="文本框 42"/>
            <p:cNvSpPr txBox="1"/>
            <p:nvPr/>
          </p:nvSpPr>
          <p:spPr>
            <a:xfrm>
              <a:off x="8447486" y="4119223"/>
              <a:ext cx="1364476" cy="400110"/>
            </a:xfrm>
            <a:prstGeom prst="rect">
              <a:avLst/>
            </a:prstGeom>
            <a:noFill/>
          </p:spPr>
          <p:txBody>
            <a:bodyPr wrap="none" rtlCol="0">
              <a:spAutoFit/>
              <a:scene3d>
                <a:camera prst="orthographicFront"/>
                <a:lightRig rig="threePt" dir="t"/>
              </a:scene3d>
              <a:sp3d contourW="12700"/>
            </a:bodyPr>
            <a:lstStyle/>
            <a:p>
              <a:r>
                <a:rPr lang="zh-CN" altLang="en-US" sz="2000" spc="300" dirty="0">
                  <a:solidFill>
                    <a:schemeClr val="tx1">
                      <a:lumMod val="85000"/>
                      <a:lumOff val="15000"/>
                    </a:schemeClr>
                  </a:solidFill>
                  <a:cs typeface="+mn-ea"/>
                  <a:sym typeface="+mn-lt"/>
                </a:rPr>
                <a:t>经营理念</a:t>
              </a:r>
              <a:endParaRPr lang="zh-CN" altLang="en-US" sz="2000" spc="300" dirty="0">
                <a:solidFill>
                  <a:schemeClr val="tx1">
                    <a:lumMod val="85000"/>
                    <a:lumOff val="15000"/>
                  </a:schemeClr>
                </a:solidFill>
                <a:cs typeface="+mn-ea"/>
                <a:sym typeface="+mn-lt"/>
              </a:endParaRPr>
            </a:p>
          </p:txBody>
        </p:sp>
        <p:sp>
          <p:nvSpPr>
            <p:cNvPr id="44" name="文本框 43"/>
            <p:cNvSpPr txBox="1"/>
            <p:nvPr/>
          </p:nvSpPr>
          <p:spPr>
            <a:xfrm>
              <a:off x="8447486" y="4542148"/>
              <a:ext cx="2340404" cy="523220"/>
            </a:xfrm>
            <a:prstGeom prst="rect">
              <a:avLst/>
            </a:prstGeom>
            <a:noFill/>
          </p:spPr>
          <p:txBody>
            <a:bodyPr wrap="square" rtlCol="0">
              <a:spAutoFit/>
              <a:scene3d>
                <a:camera prst="orthographicFront"/>
                <a:lightRig rig="threePt" dir="t"/>
              </a:scene3d>
              <a:sp3d contourW="12700"/>
            </a:bodyPr>
            <a:lstStyle/>
            <a:p>
              <a:r>
                <a:rPr lang="zh-CN" altLang="en-US" sz="1400" dirty="0">
                  <a:solidFill>
                    <a:schemeClr val="tx1">
                      <a:lumMod val="75000"/>
                      <a:lumOff val="25000"/>
                    </a:schemeClr>
                  </a:solidFill>
                  <a:cs typeface="+mn-ea"/>
                  <a:sym typeface="+mn-lt"/>
                </a:rPr>
                <a:t>玩，风生水起；</a:t>
              </a:r>
              <a:endParaRPr lang="zh-CN" altLang="en-US"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赚，盆满钵满。</a:t>
              </a:r>
              <a:endParaRPr lang="zh-CN" altLang="en-US" sz="1400" dirty="0">
                <a:solidFill>
                  <a:schemeClr val="tx1">
                    <a:lumMod val="75000"/>
                    <a:lumOff val="25000"/>
                  </a:schemeClr>
                </a:solidFill>
                <a:cs typeface="+mn-ea"/>
                <a:sym typeface="+mn-lt"/>
              </a:endParaRPr>
            </a:p>
          </p:txBody>
        </p:sp>
      </p:grpSp>
      <p:grpSp>
        <p:nvGrpSpPr>
          <p:cNvPr id="45" name="组合 44"/>
          <p:cNvGrpSpPr/>
          <p:nvPr/>
        </p:nvGrpSpPr>
        <p:grpSpPr>
          <a:xfrm>
            <a:off x="6589558" y="5721976"/>
            <a:ext cx="3867047" cy="732949"/>
            <a:chOff x="6681873" y="5493109"/>
            <a:chExt cx="3867047" cy="732949"/>
          </a:xfrm>
        </p:grpSpPr>
        <p:sp>
          <p:nvSpPr>
            <p:cNvPr id="46" name="文本框 45"/>
            <p:cNvSpPr txBox="1"/>
            <p:nvPr/>
          </p:nvSpPr>
          <p:spPr>
            <a:xfrm>
              <a:off x="6681874" y="5493109"/>
              <a:ext cx="1364476" cy="400110"/>
            </a:xfrm>
            <a:prstGeom prst="rect">
              <a:avLst/>
            </a:prstGeom>
            <a:noFill/>
          </p:spPr>
          <p:txBody>
            <a:bodyPr wrap="none" rtlCol="0">
              <a:spAutoFit/>
              <a:scene3d>
                <a:camera prst="orthographicFront"/>
                <a:lightRig rig="threePt" dir="t"/>
              </a:scene3d>
              <a:sp3d contourW="12700"/>
            </a:bodyPr>
            <a:lstStyle/>
            <a:p>
              <a:r>
                <a:rPr lang="zh-CN" altLang="en-US" sz="2000" spc="300" dirty="0">
                  <a:solidFill>
                    <a:schemeClr val="tx1">
                      <a:lumMod val="85000"/>
                      <a:lumOff val="15000"/>
                    </a:schemeClr>
                  </a:solidFill>
                  <a:cs typeface="+mn-ea"/>
                  <a:sym typeface="+mn-lt"/>
                </a:rPr>
                <a:t>核心价值</a:t>
              </a:r>
              <a:endParaRPr lang="zh-CN" altLang="en-US" sz="2000" spc="300" dirty="0">
                <a:solidFill>
                  <a:schemeClr val="tx1">
                    <a:lumMod val="85000"/>
                    <a:lumOff val="15000"/>
                  </a:schemeClr>
                </a:solidFill>
                <a:cs typeface="+mn-ea"/>
                <a:sym typeface="+mn-lt"/>
              </a:endParaRPr>
            </a:p>
          </p:txBody>
        </p:sp>
        <p:sp>
          <p:nvSpPr>
            <p:cNvPr id="47" name="文本框 46"/>
            <p:cNvSpPr txBox="1"/>
            <p:nvPr/>
          </p:nvSpPr>
          <p:spPr>
            <a:xfrm>
              <a:off x="6681873" y="5918281"/>
              <a:ext cx="3867047" cy="307777"/>
            </a:xfrm>
            <a:prstGeom prst="rect">
              <a:avLst/>
            </a:prstGeom>
            <a:noFill/>
          </p:spPr>
          <p:txBody>
            <a:bodyPr wrap="square" rtlCol="0">
              <a:spAutoFit/>
              <a:scene3d>
                <a:camera prst="orthographicFront"/>
                <a:lightRig rig="threePt" dir="t"/>
              </a:scene3d>
              <a:sp3d contourW="12700"/>
            </a:bodyPr>
            <a:lstStyle/>
            <a:p>
              <a:r>
                <a:rPr lang="zh-CN" altLang="en-US" sz="1400" dirty="0">
                  <a:solidFill>
                    <a:schemeClr val="tx1">
                      <a:lumMod val="75000"/>
                      <a:lumOff val="25000"/>
                    </a:schemeClr>
                  </a:solidFill>
                  <a:cs typeface="+mn-ea"/>
                  <a:sym typeface="+mn-lt"/>
                </a:rPr>
                <a:t>风林火山</a:t>
              </a:r>
              <a:endParaRPr lang="zh-CN" altLang="en-US" sz="1400" dirty="0">
                <a:solidFill>
                  <a:schemeClr val="tx1">
                    <a:lumMod val="75000"/>
                    <a:lumOff val="25000"/>
                  </a:schemeClr>
                </a:solidFill>
                <a:cs typeface="+mn-ea"/>
                <a:sym typeface="+mn-lt"/>
              </a:endParaRPr>
            </a:p>
          </p:txBody>
        </p:sp>
      </p:grpSp>
      <p:sp>
        <p:nvSpPr>
          <p:cNvPr id="49" name="文本框 48"/>
          <p:cNvSpPr txBox="1"/>
          <p:nvPr/>
        </p:nvSpPr>
        <p:spPr>
          <a:xfrm>
            <a:off x="7601339" y="2446645"/>
            <a:ext cx="1569660" cy="461665"/>
          </a:xfrm>
          <a:prstGeom prst="rect">
            <a:avLst/>
          </a:prstGeom>
          <a:noFill/>
        </p:spPr>
        <p:txBody>
          <a:bodyPr wrap="none" rtlCol="0">
            <a:spAutoFit/>
            <a:scene3d>
              <a:camera prst="orthographicFront"/>
              <a:lightRig rig="threePt" dir="t"/>
            </a:scene3d>
            <a:sp3d contourW="12700"/>
          </a:bodyPr>
          <a:lstStyle/>
          <a:p>
            <a:r>
              <a:rPr lang="zh-CN" altLang="en-US" sz="2400" spc="300" dirty="0">
                <a:solidFill>
                  <a:schemeClr val="bg1"/>
                </a:solidFill>
                <a:cs typeface="+mn-ea"/>
                <a:sym typeface="+mn-lt"/>
              </a:rPr>
              <a:t>合作共赢</a:t>
            </a:r>
            <a:endParaRPr lang="zh-CN" altLang="en-US" sz="2400" spc="3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700"/>
                            </p:stCondLst>
                            <p:childTnLst>
                              <p:par>
                                <p:cTn id="16" presetID="14" presetClass="entr" presetSubtype="1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childTnLst>
                          </p:cTn>
                        </p:par>
                        <p:par>
                          <p:cTn id="19" fill="hold">
                            <p:stCondLst>
                              <p:cond delay="3200"/>
                            </p:stCondLst>
                            <p:childTnLst>
                              <p:par>
                                <p:cTn id="20" presetID="2" presetClass="entr" presetSubtype="8"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0-#ppt_w/2"/>
                                          </p:val>
                                        </p:tav>
                                        <p:tav tm="100000">
                                          <p:val>
                                            <p:strVal val="#ppt_x"/>
                                          </p:val>
                                        </p:tav>
                                      </p:tavLst>
                                    </p:anim>
                                    <p:anim calcmode="lin" valueType="num">
                                      <p:cBhvr additive="base">
                                        <p:cTn id="27" dur="500" fill="hold"/>
                                        <p:tgtEl>
                                          <p:spTgt spid="39"/>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1+#ppt_w/2"/>
                                          </p:val>
                                        </p:tav>
                                        <p:tav tm="100000">
                                          <p:val>
                                            <p:strVal val="#ppt_x"/>
                                          </p:val>
                                        </p:tav>
                                      </p:tavLst>
                                    </p:anim>
                                    <p:anim calcmode="lin" valueType="num">
                                      <p:cBhvr additive="base">
                                        <p:cTn id="31" dur="500" fill="hold"/>
                                        <p:tgtEl>
                                          <p:spTgt spid="42"/>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1+#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盈利分析</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Why do we do that?</a:t>
            </a:r>
            <a:endParaRPr lang="en-US" altLang="zh-CN" sz="1100" dirty="0">
              <a:solidFill>
                <a:srgbClr val="1E2836"/>
              </a:solidFill>
              <a:cs typeface="+mn-ea"/>
              <a:sym typeface="+mn-lt"/>
            </a:endParaRPr>
          </a:p>
        </p:txBody>
      </p:sp>
      <p:sp>
        <p:nvSpPr>
          <p:cNvPr id="10" name="矩形 9"/>
          <p:cNvSpPr/>
          <p:nvPr/>
        </p:nvSpPr>
        <p:spPr>
          <a:xfrm>
            <a:off x="1693421" y="1276086"/>
            <a:ext cx="3063659" cy="461665"/>
          </a:xfrm>
          <a:prstGeom prst="rect">
            <a:avLst/>
          </a:prstGeom>
        </p:spPr>
        <p:txBody>
          <a:bodyPr wrap="none">
            <a:spAutoFit/>
          </a:bodyPr>
          <a:lstStyle/>
          <a:p>
            <a:r>
              <a:rPr lang="zh-CN" altLang="en-US" sz="2400" dirty="0">
                <a:solidFill>
                  <a:srgbClr val="3C4D63"/>
                </a:solidFill>
                <a:cs typeface="+mn-ea"/>
                <a:sym typeface="+mn-lt"/>
              </a:rPr>
              <a:t>短期目标（</a:t>
            </a:r>
            <a:r>
              <a:rPr lang="en-US" altLang="zh-CN" sz="2400" dirty="0">
                <a:solidFill>
                  <a:srgbClr val="3C4D63"/>
                </a:solidFill>
                <a:cs typeface="+mn-ea"/>
                <a:sym typeface="+mn-lt"/>
              </a:rPr>
              <a:t>2020</a:t>
            </a:r>
            <a:r>
              <a:rPr lang="zh-CN" altLang="en-US" sz="2400" dirty="0">
                <a:solidFill>
                  <a:srgbClr val="3C4D63"/>
                </a:solidFill>
                <a:cs typeface="+mn-ea"/>
                <a:sym typeface="+mn-lt"/>
              </a:rPr>
              <a:t>年）</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cxnSp>
        <p:nvCxnSpPr>
          <p:cNvPr id="26" name="直接连接符 25"/>
          <p:cNvCxnSpPr/>
          <p:nvPr/>
        </p:nvCxnSpPr>
        <p:spPr>
          <a:xfrm>
            <a:off x="1113823" y="2349820"/>
            <a:ext cx="0" cy="2589497"/>
          </a:xfrm>
          <a:prstGeom prst="line">
            <a:avLst/>
          </a:prstGeom>
          <a:solidFill>
            <a:srgbClr val="00A39E"/>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1113823" y="2349820"/>
            <a:ext cx="39426" cy="1182779"/>
          </a:xfrm>
          <a:prstGeom prst="rect">
            <a:avLst/>
          </a:prstGeom>
          <a:gradFill>
            <a:gsLst>
              <a:gs pos="0">
                <a:srgbClr val="035475"/>
              </a:gs>
              <a:gs pos="100000">
                <a:srgbClr val="009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080808"/>
              </a:solidFill>
              <a:cs typeface="+mn-ea"/>
              <a:sym typeface="+mn-lt"/>
            </a:endParaRPr>
          </a:p>
        </p:txBody>
      </p:sp>
      <p:cxnSp>
        <p:nvCxnSpPr>
          <p:cNvPr id="28" name="直接连接符 5"/>
          <p:cNvCxnSpPr/>
          <p:nvPr/>
        </p:nvCxnSpPr>
        <p:spPr>
          <a:xfrm flipV="1">
            <a:off x="3753890" y="3835645"/>
            <a:ext cx="0" cy="2613558"/>
          </a:xfrm>
          <a:prstGeom prst="line">
            <a:avLst/>
          </a:prstGeom>
          <a:solidFill>
            <a:srgbClr val="82B732"/>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flipV="1">
            <a:off x="3753890" y="5270669"/>
            <a:ext cx="39426" cy="1182779"/>
          </a:xfrm>
          <a:prstGeom prst="rect">
            <a:avLst/>
          </a:prstGeom>
          <a:gradFill>
            <a:gsLst>
              <a:gs pos="0">
                <a:srgbClr val="035475"/>
              </a:gs>
              <a:gs pos="100000">
                <a:srgbClr val="009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080808"/>
              </a:solidFill>
              <a:cs typeface="+mn-ea"/>
              <a:sym typeface="+mn-lt"/>
            </a:endParaRPr>
          </a:p>
        </p:txBody>
      </p:sp>
      <p:cxnSp>
        <p:nvCxnSpPr>
          <p:cNvPr id="30" name="直接连接符 8"/>
          <p:cNvCxnSpPr/>
          <p:nvPr/>
        </p:nvCxnSpPr>
        <p:spPr>
          <a:xfrm>
            <a:off x="6393956" y="2349820"/>
            <a:ext cx="0" cy="2589497"/>
          </a:xfrm>
          <a:prstGeom prst="line">
            <a:avLst/>
          </a:prstGeom>
          <a:solidFill>
            <a:srgbClr val="F39C11"/>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6393956" y="2349820"/>
            <a:ext cx="39426" cy="1182779"/>
          </a:xfrm>
          <a:prstGeom prst="rect">
            <a:avLst/>
          </a:prstGeom>
          <a:gradFill>
            <a:gsLst>
              <a:gs pos="0">
                <a:srgbClr val="035475"/>
              </a:gs>
              <a:gs pos="100000">
                <a:srgbClr val="009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080808"/>
              </a:solidFill>
              <a:cs typeface="+mn-ea"/>
              <a:sym typeface="+mn-lt"/>
            </a:endParaRPr>
          </a:p>
        </p:txBody>
      </p:sp>
      <p:cxnSp>
        <p:nvCxnSpPr>
          <p:cNvPr id="32" name="直接连接符 11"/>
          <p:cNvCxnSpPr/>
          <p:nvPr/>
        </p:nvCxnSpPr>
        <p:spPr>
          <a:xfrm flipV="1">
            <a:off x="9034021" y="3835640"/>
            <a:ext cx="0" cy="2613559"/>
          </a:xfrm>
          <a:prstGeom prst="line">
            <a:avLst/>
          </a:prstGeom>
          <a:solidFill>
            <a:srgbClr val="E23761"/>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flipV="1">
            <a:off x="9034021" y="5270665"/>
            <a:ext cx="39426" cy="1182779"/>
          </a:xfrm>
          <a:prstGeom prst="rect">
            <a:avLst/>
          </a:prstGeom>
          <a:gradFill>
            <a:gsLst>
              <a:gs pos="0">
                <a:srgbClr val="035475"/>
              </a:gs>
              <a:gs pos="100000">
                <a:srgbClr val="009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080808"/>
              </a:solidFill>
              <a:cs typeface="+mn-ea"/>
              <a:sym typeface="+mn-lt"/>
            </a:endParaRPr>
          </a:p>
        </p:txBody>
      </p:sp>
      <p:sp>
        <p:nvSpPr>
          <p:cNvPr id="34" name="矩形 33"/>
          <p:cNvSpPr/>
          <p:nvPr/>
        </p:nvSpPr>
        <p:spPr>
          <a:xfrm>
            <a:off x="6393957" y="3835640"/>
            <a:ext cx="2299761" cy="1114105"/>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cs typeface="+mn-ea"/>
              <a:sym typeface="+mn-lt"/>
            </a:endParaRPr>
          </a:p>
        </p:txBody>
      </p:sp>
      <p:sp>
        <p:nvSpPr>
          <p:cNvPr id="35" name="Freeform 1120"/>
          <p:cNvSpPr>
            <a:spLocks noEditPoints="1"/>
          </p:cNvSpPr>
          <p:nvPr/>
        </p:nvSpPr>
        <p:spPr bwMode="auto">
          <a:xfrm>
            <a:off x="7222714" y="4144603"/>
            <a:ext cx="626806" cy="496179"/>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36" name="矩形 35"/>
          <p:cNvSpPr/>
          <p:nvPr/>
        </p:nvSpPr>
        <p:spPr>
          <a:xfrm>
            <a:off x="1113826" y="3835640"/>
            <a:ext cx="2299761" cy="1114105"/>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cs typeface="+mn-ea"/>
              <a:sym typeface="+mn-lt"/>
            </a:endParaRPr>
          </a:p>
        </p:txBody>
      </p:sp>
      <p:grpSp>
        <p:nvGrpSpPr>
          <p:cNvPr id="37" name="Group 1271"/>
          <p:cNvGrpSpPr>
            <a:grpSpLocks noChangeAspect="1"/>
          </p:cNvGrpSpPr>
          <p:nvPr/>
        </p:nvGrpSpPr>
        <p:grpSpPr bwMode="auto">
          <a:xfrm>
            <a:off x="2016772" y="4167739"/>
            <a:ext cx="493864" cy="493365"/>
            <a:chOff x="5516" y="3626"/>
            <a:chExt cx="1981" cy="1979"/>
          </a:xfrm>
          <a:solidFill>
            <a:schemeClr val="bg1"/>
          </a:solidFill>
        </p:grpSpPr>
        <p:sp>
          <p:nvSpPr>
            <p:cNvPr id="38" name="Freeform 1273"/>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39" name="Freeform 1274"/>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0" name="Freeform 1275"/>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1" name="Freeform 1276"/>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grpSp>
      <p:sp>
        <p:nvSpPr>
          <p:cNvPr id="42" name="矩形 41"/>
          <p:cNvSpPr/>
          <p:nvPr/>
        </p:nvSpPr>
        <p:spPr>
          <a:xfrm flipV="1">
            <a:off x="9034024" y="3835640"/>
            <a:ext cx="2299761" cy="1114105"/>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cs typeface="+mn-ea"/>
              <a:sym typeface="+mn-lt"/>
            </a:endParaRPr>
          </a:p>
        </p:txBody>
      </p:sp>
      <p:grpSp>
        <p:nvGrpSpPr>
          <p:cNvPr id="43" name="Group 1036"/>
          <p:cNvGrpSpPr>
            <a:grpSpLocks noChangeAspect="1"/>
          </p:cNvGrpSpPr>
          <p:nvPr/>
        </p:nvGrpSpPr>
        <p:grpSpPr bwMode="auto">
          <a:xfrm>
            <a:off x="9995748" y="4147415"/>
            <a:ext cx="508996" cy="505898"/>
            <a:chOff x="9876" y="-1946"/>
            <a:chExt cx="822" cy="817"/>
          </a:xfrm>
          <a:solidFill>
            <a:schemeClr val="bg1"/>
          </a:solidFill>
        </p:grpSpPr>
        <p:sp>
          <p:nvSpPr>
            <p:cNvPr id="44" name="Freeform 1038"/>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5" name="Freeform 1039"/>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6" name="Freeform 1040"/>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7" name="Freeform 1041"/>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ln>
          </p:spPr>
          <p:txBody>
            <a:bodyPr vert="horz" wrap="square" lIns="91416" tIns="45708" rIns="91416" bIns="45708" numCol="1" anchor="t" anchorCtr="0" compatLnSpc="1"/>
            <a:lstStyle/>
            <a:p>
              <a:endParaRPr lang="en-US" sz="1800" dirty="0">
                <a:cs typeface="+mn-ea"/>
                <a:sym typeface="+mn-lt"/>
              </a:endParaRPr>
            </a:p>
          </p:txBody>
        </p:sp>
        <p:sp>
          <p:nvSpPr>
            <p:cNvPr id="48" name="Freeform 1042"/>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49" name="Freeform 1043"/>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ln>
          </p:spPr>
          <p:txBody>
            <a:bodyPr vert="horz" wrap="square" lIns="91416" tIns="45708" rIns="91416" bIns="45708" numCol="1" anchor="t" anchorCtr="0" compatLnSpc="1"/>
            <a:lstStyle/>
            <a:p>
              <a:endParaRPr lang="en-US" sz="1800">
                <a:cs typeface="+mn-ea"/>
                <a:sym typeface="+mn-lt"/>
              </a:endParaRPr>
            </a:p>
          </p:txBody>
        </p:sp>
      </p:grpSp>
      <p:sp>
        <p:nvSpPr>
          <p:cNvPr id="50" name="矩形 49"/>
          <p:cNvSpPr/>
          <p:nvPr/>
        </p:nvSpPr>
        <p:spPr>
          <a:xfrm flipV="1">
            <a:off x="3753891" y="3835640"/>
            <a:ext cx="2299761" cy="1114105"/>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cs typeface="+mn-ea"/>
              <a:sym typeface="+mn-lt"/>
            </a:endParaRPr>
          </a:p>
        </p:txBody>
      </p:sp>
      <p:sp>
        <p:nvSpPr>
          <p:cNvPr id="51" name="Freeform 1171"/>
          <p:cNvSpPr/>
          <p:nvPr/>
        </p:nvSpPr>
        <p:spPr bwMode="auto">
          <a:xfrm>
            <a:off x="4582929" y="4179894"/>
            <a:ext cx="641685" cy="481209"/>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ln>
        </p:spPr>
        <p:txBody>
          <a:bodyPr vert="horz" wrap="square" lIns="91416" tIns="45708" rIns="91416" bIns="45708" numCol="1" anchor="t" anchorCtr="0" compatLnSpc="1"/>
          <a:lstStyle/>
          <a:p>
            <a:endParaRPr lang="en-US" sz="1800">
              <a:cs typeface="+mn-ea"/>
              <a:sym typeface="+mn-lt"/>
            </a:endParaRPr>
          </a:p>
        </p:txBody>
      </p:sp>
      <p:sp>
        <p:nvSpPr>
          <p:cNvPr id="52" name="1"/>
          <p:cNvSpPr txBox="1">
            <a:spLocks noChangeArrowheads="1"/>
          </p:cNvSpPr>
          <p:nvPr/>
        </p:nvSpPr>
        <p:spPr bwMode="auto">
          <a:xfrm>
            <a:off x="1391020" y="2411615"/>
            <a:ext cx="897047"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eaLnBrk="1" hangingPunct="1">
              <a:spcBef>
                <a:spcPct val="20000"/>
              </a:spcBef>
            </a:pPr>
            <a:r>
              <a:rPr lang="zh-CN" altLang="en-US" sz="1600" b="1" dirty="0">
                <a:solidFill>
                  <a:srgbClr val="404040"/>
                </a:solidFill>
                <a:latin typeface="+mn-lt"/>
                <a:ea typeface="+mn-ea"/>
                <a:cs typeface="+mn-ea"/>
                <a:sym typeface="+mn-lt"/>
              </a:rPr>
              <a:t>第一季度</a:t>
            </a:r>
            <a:endParaRPr lang="en-US" altLang="zh-CN" sz="1600" b="1" dirty="0">
              <a:solidFill>
                <a:srgbClr val="404040"/>
              </a:solidFill>
              <a:latin typeface="+mn-lt"/>
              <a:ea typeface="+mn-ea"/>
              <a:cs typeface="+mn-ea"/>
              <a:sym typeface="+mn-lt"/>
            </a:endParaRPr>
          </a:p>
        </p:txBody>
      </p:sp>
      <p:sp>
        <p:nvSpPr>
          <p:cNvPr id="53" name="1"/>
          <p:cNvSpPr txBox="1">
            <a:spLocks noChangeArrowheads="1"/>
          </p:cNvSpPr>
          <p:nvPr/>
        </p:nvSpPr>
        <p:spPr bwMode="auto">
          <a:xfrm>
            <a:off x="1393689" y="2706684"/>
            <a:ext cx="2345831"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nSpc>
                <a:spcPct val="150000"/>
              </a:lnSpc>
            </a:pPr>
            <a:r>
              <a:rPr lang="en-US" altLang="zh-CN" sz="1400" dirty="0">
                <a:solidFill>
                  <a:schemeClr val="tx1">
                    <a:lumMod val="75000"/>
                    <a:lumOff val="25000"/>
                  </a:schemeClr>
                </a:solidFill>
                <a:latin typeface="+mn-lt"/>
                <a:ea typeface="+mn-ea"/>
                <a:cs typeface="+mn-ea"/>
                <a:sym typeface="+mn-lt"/>
              </a:rPr>
              <a:t>4</a:t>
            </a:r>
            <a:r>
              <a:rPr lang="zh-CN" altLang="en-US" sz="1400" dirty="0">
                <a:solidFill>
                  <a:schemeClr val="tx1">
                    <a:lumMod val="75000"/>
                    <a:lumOff val="25000"/>
                  </a:schemeClr>
                </a:solidFill>
                <a:latin typeface="+mn-lt"/>
                <a:ea typeface="+mn-ea"/>
                <a:cs typeface="+mn-ea"/>
                <a:sym typeface="+mn-lt"/>
              </a:rPr>
              <a:t>个自媒体平台，每个平台最少</a:t>
            </a:r>
            <a:r>
              <a:rPr lang="en-US" altLang="zh-CN" sz="1400" dirty="0">
                <a:solidFill>
                  <a:schemeClr val="tx1">
                    <a:lumMod val="75000"/>
                    <a:lumOff val="25000"/>
                  </a:schemeClr>
                </a:solidFill>
                <a:latin typeface="+mn-lt"/>
                <a:ea typeface="+mn-ea"/>
                <a:cs typeface="+mn-ea"/>
                <a:sym typeface="+mn-lt"/>
              </a:rPr>
              <a:t>2</a:t>
            </a:r>
            <a:r>
              <a:rPr lang="zh-CN" altLang="en-US" sz="1400" dirty="0">
                <a:solidFill>
                  <a:schemeClr val="tx1">
                    <a:lumMod val="75000"/>
                    <a:lumOff val="25000"/>
                  </a:schemeClr>
                </a:solidFill>
                <a:latin typeface="+mn-lt"/>
                <a:ea typeface="+mn-ea"/>
                <a:cs typeface="+mn-ea"/>
                <a:sym typeface="+mn-lt"/>
              </a:rPr>
              <a:t>个号过原创，发布</a:t>
            </a:r>
            <a:r>
              <a:rPr lang="en-US" altLang="zh-CN" sz="1400" dirty="0">
                <a:solidFill>
                  <a:schemeClr val="tx1">
                    <a:lumMod val="75000"/>
                    <a:lumOff val="25000"/>
                  </a:schemeClr>
                </a:solidFill>
                <a:latin typeface="+mn-lt"/>
                <a:ea typeface="+mn-ea"/>
                <a:cs typeface="+mn-ea"/>
                <a:sym typeface="+mn-lt"/>
              </a:rPr>
              <a:t>100</a:t>
            </a:r>
            <a:r>
              <a:rPr lang="zh-CN" altLang="en-US" sz="1400" dirty="0">
                <a:solidFill>
                  <a:schemeClr val="tx1">
                    <a:lumMod val="75000"/>
                    <a:lumOff val="25000"/>
                  </a:schemeClr>
                </a:solidFill>
                <a:latin typeface="+mn-lt"/>
                <a:ea typeface="+mn-ea"/>
                <a:cs typeface="+mn-ea"/>
                <a:sym typeface="+mn-lt"/>
              </a:rPr>
              <a:t>篇以上图文及视频，以敦煌为主</a:t>
            </a:r>
            <a:endParaRPr lang="zh-CN" altLang="en-US" sz="1400" dirty="0">
              <a:solidFill>
                <a:schemeClr val="tx1">
                  <a:lumMod val="75000"/>
                  <a:lumOff val="25000"/>
                </a:schemeClr>
              </a:solidFill>
              <a:latin typeface="+mn-lt"/>
              <a:ea typeface="+mn-ea"/>
              <a:cs typeface="+mn-ea"/>
              <a:sym typeface="+mn-lt"/>
            </a:endParaRPr>
          </a:p>
        </p:txBody>
      </p:sp>
      <p:sp>
        <p:nvSpPr>
          <p:cNvPr id="54" name="1"/>
          <p:cNvSpPr txBox="1">
            <a:spLocks noChangeArrowheads="1"/>
          </p:cNvSpPr>
          <p:nvPr/>
        </p:nvSpPr>
        <p:spPr bwMode="auto">
          <a:xfrm>
            <a:off x="4045455" y="5313633"/>
            <a:ext cx="897047"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1600" b="1" dirty="0">
                <a:solidFill>
                  <a:srgbClr val="404040"/>
                </a:solidFill>
                <a:latin typeface="+mn-lt"/>
                <a:ea typeface="+mn-ea"/>
                <a:cs typeface="+mn-ea"/>
                <a:sym typeface="+mn-lt"/>
              </a:rPr>
              <a:t>第二季度</a:t>
            </a:r>
            <a:endParaRPr lang="en-US" altLang="zh-CN" sz="1600" b="1" dirty="0">
              <a:solidFill>
                <a:srgbClr val="404040"/>
              </a:solidFill>
              <a:latin typeface="+mn-lt"/>
              <a:ea typeface="+mn-ea"/>
              <a:cs typeface="+mn-ea"/>
              <a:sym typeface="+mn-lt"/>
            </a:endParaRPr>
          </a:p>
        </p:txBody>
      </p:sp>
      <p:sp>
        <p:nvSpPr>
          <p:cNvPr id="55" name="1"/>
          <p:cNvSpPr txBox="1">
            <a:spLocks noChangeArrowheads="1"/>
          </p:cNvSpPr>
          <p:nvPr/>
        </p:nvSpPr>
        <p:spPr bwMode="auto">
          <a:xfrm>
            <a:off x="4048124" y="5608702"/>
            <a:ext cx="2345831"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nSpc>
                <a:spcPct val="150000"/>
              </a:lnSpc>
            </a:pPr>
            <a:r>
              <a:rPr lang="zh-CN" altLang="en-US" sz="1400" dirty="0">
                <a:solidFill>
                  <a:schemeClr val="tx1">
                    <a:lumMod val="75000"/>
                    <a:lumOff val="25000"/>
                  </a:schemeClr>
                </a:solidFill>
                <a:latin typeface="+mn-lt"/>
                <a:ea typeface="+mn-ea"/>
                <a:cs typeface="+mn-ea"/>
                <a:sym typeface="+mn-lt"/>
              </a:rPr>
              <a:t>开始走丝绸之路东段：敦煌出发向东至西安。</a:t>
            </a:r>
            <a:endParaRPr lang="zh-CN" altLang="en-US" sz="1400" dirty="0">
              <a:solidFill>
                <a:schemeClr val="tx1">
                  <a:lumMod val="75000"/>
                  <a:lumOff val="25000"/>
                </a:schemeClr>
              </a:solidFill>
              <a:latin typeface="+mn-lt"/>
              <a:ea typeface="+mn-ea"/>
              <a:cs typeface="+mn-ea"/>
              <a:sym typeface="+mn-lt"/>
            </a:endParaRPr>
          </a:p>
          <a:p>
            <a:pPr>
              <a:lnSpc>
                <a:spcPct val="150000"/>
              </a:lnSpc>
            </a:pPr>
            <a:endParaRPr lang="zh-CN" altLang="en-US" sz="1400" dirty="0">
              <a:solidFill>
                <a:schemeClr val="tx1">
                  <a:lumMod val="75000"/>
                  <a:lumOff val="25000"/>
                </a:schemeClr>
              </a:solidFill>
              <a:latin typeface="+mn-lt"/>
              <a:ea typeface="+mn-ea"/>
              <a:cs typeface="+mn-ea"/>
              <a:sym typeface="+mn-lt"/>
            </a:endParaRPr>
          </a:p>
        </p:txBody>
      </p:sp>
      <p:sp>
        <p:nvSpPr>
          <p:cNvPr id="56" name="1"/>
          <p:cNvSpPr txBox="1">
            <a:spLocks noChangeArrowheads="1"/>
          </p:cNvSpPr>
          <p:nvPr/>
        </p:nvSpPr>
        <p:spPr bwMode="auto">
          <a:xfrm>
            <a:off x="6671153" y="2348127"/>
            <a:ext cx="897047"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1600" b="1" dirty="0">
                <a:solidFill>
                  <a:srgbClr val="404040"/>
                </a:solidFill>
                <a:latin typeface="+mn-lt"/>
                <a:ea typeface="+mn-ea"/>
                <a:cs typeface="+mn-ea"/>
                <a:sym typeface="+mn-lt"/>
              </a:rPr>
              <a:t>第三季度</a:t>
            </a:r>
            <a:endParaRPr lang="en-US" altLang="zh-CN" sz="1600" b="1" dirty="0">
              <a:solidFill>
                <a:srgbClr val="404040"/>
              </a:solidFill>
              <a:latin typeface="+mn-lt"/>
              <a:ea typeface="+mn-ea"/>
              <a:cs typeface="+mn-ea"/>
              <a:sym typeface="+mn-lt"/>
            </a:endParaRPr>
          </a:p>
        </p:txBody>
      </p:sp>
      <p:sp>
        <p:nvSpPr>
          <p:cNvPr id="57" name="1"/>
          <p:cNvSpPr txBox="1">
            <a:spLocks noChangeArrowheads="1"/>
          </p:cNvSpPr>
          <p:nvPr/>
        </p:nvSpPr>
        <p:spPr bwMode="auto">
          <a:xfrm>
            <a:off x="6673822" y="2643196"/>
            <a:ext cx="2345831"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nSpc>
                <a:spcPct val="150000"/>
              </a:lnSpc>
            </a:pPr>
            <a:r>
              <a:rPr lang="zh-CN" altLang="en-US" sz="1400" dirty="0">
                <a:solidFill>
                  <a:schemeClr val="tx1">
                    <a:lumMod val="75000"/>
                    <a:lumOff val="25000"/>
                  </a:schemeClr>
                </a:solidFill>
                <a:latin typeface="+mn-lt"/>
                <a:ea typeface="+mn-ea"/>
                <a:cs typeface="+mn-ea"/>
                <a:sym typeface="+mn-lt"/>
              </a:rPr>
              <a:t>走丝绸之路西段：</a:t>
            </a:r>
            <a:endParaRPr lang="zh-CN" altLang="en-US" sz="1400" dirty="0">
              <a:solidFill>
                <a:schemeClr val="tx1">
                  <a:lumMod val="75000"/>
                  <a:lumOff val="25000"/>
                </a:schemeClr>
              </a:solidFill>
              <a:latin typeface="+mn-lt"/>
              <a:ea typeface="+mn-ea"/>
              <a:cs typeface="+mn-ea"/>
              <a:sym typeface="+mn-lt"/>
            </a:endParaRPr>
          </a:p>
          <a:p>
            <a:pPr>
              <a:lnSpc>
                <a:spcPct val="150000"/>
              </a:lnSpc>
            </a:pPr>
            <a:r>
              <a:rPr lang="zh-CN" altLang="en-US" sz="1400" dirty="0">
                <a:solidFill>
                  <a:schemeClr val="tx1">
                    <a:lumMod val="75000"/>
                    <a:lumOff val="25000"/>
                  </a:schemeClr>
                </a:solidFill>
                <a:latin typeface="+mn-lt"/>
                <a:ea typeface="+mn-ea"/>
                <a:cs typeface="+mn-ea"/>
                <a:sym typeface="+mn-lt"/>
              </a:rPr>
              <a:t>敦煌往西至新疆。</a:t>
            </a:r>
            <a:endParaRPr lang="zh-CN" altLang="en-US" sz="1400" dirty="0">
              <a:solidFill>
                <a:schemeClr val="tx1">
                  <a:lumMod val="75000"/>
                  <a:lumOff val="25000"/>
                </a:schemeClr>
              </a:solidFill>
              <a:latin typeface="+mn-lt"/>
              <a:ea typeface="+mn-ea"/>
              <a:cs typeface="+mn-ea"/>
              <a:sym typeface="+mn-lt"/>
            </a:endParaRPr>
          </a:p>
          <a:p>
            <a:pPr>
              <a:lnSpc>
                <a:spcPct val="150000"/>
              </a:lnSpc>
            </a:pPr>
            <a:endParaRPr lang="zh-CN" altLang="en-US" sz="1400" dirty="0">
              <a:solidFill>
                <a:schemeClr val="tx1">
                  <a:lumMod val="75000"/>
                  <a:lumOff val="25000"/>
                </a:schemeClr>
              </a:solidFill>
              <a:latin typeface="+mn-lt"/>
              <a:ea typeface="+mn-ea"/>
              <a:cs typeface="+mn-ea"/>
              <a:sym typeface="+mn-lt"/>
            </a:endParaRPr>
          </a:p>
        </p:txBody>
      </p:sp>
      <p:sp>
        <p:nvSpPr>
          <p:cNvPr id="58" name="1"/>
          <p:cNvSpPr txBox="1">
            <a:spLocks noChangeArrowheads="1"/>
          </p:cNvSpPr>
          <p:nvPr/>
        </p:nvSpPr>
        <p:spPr bwMode="auto">
          <a:xfrm>
            <a:off x="9325587" y="5250145"/>
            <a:ext cx="897047"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spcBef>
                <a:spcPct val="20000"/>
              </a:spcBef>
            </a:pPr>
            <a:r>
              <a:rPr lang="zh-CN" altLang="en-US" sz="1600" b="1" dirty="0">
                <a:solidFill>
                  <a:srgbClr val="404040"/>
                </a:solidFill>
                <a:latin typeface="+mn-lt"/>
                <a:ea typeface="+mn-ea"/>
                <a:cs typeface="+mn-ea"/>
                <a:sym typeface="+mn-lt"/>
              </a:rPr>
              <a:t>第四季度</a:t>
            </a:r>
            <a:endParaRPr lang="en-US" altLang="zh-CN" sz="1600" b="1" dirty="0">
              <a:solidFill>
                <a:srgbClr val="404040"/>
              </a:solidFill>
              <a:latin typeface="+mn-lt"/>
              <a:ea typeface="+mn-ea"/>
              <a:cs typeface="+mn-ea"/>
              <a:sym typeface="+mn-lt"/>
            </a:endParaRPr>
          </a:p>
        </p:txBody>
      </p:sp>
      <p:sp>
        <p:nvSpPr>
          <p:cNvPr id="59" name="1"/>
          <p:cNvSpPr txBox="1">
            <a:spLocks noChangeArrowheads="1"/>
          </p:cNvSpPr>
          <p:nvPr/>
        </p:nvSpPr>
        <p:spPr bwMode="auto">
          <a:xfrm>
            <a:off x="9328256" y="5545214"/>
            <a:ext cx="2345831"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charset="-122"/>
              </a:defRPr>
            </a:lvl1pPr>
            <a:lvl2pPr marL="742950" indent="-285750" defTabSz="1216025">
              <a:defRPr>
                <a:solidFill>
                  <a:schemeClr val="tx1"/>
                </a:solidFill>
                <a:latin typeface="Arial" panose="020B0604020202020204" pitchFamily="34" charset="0"/>
                <a:ea typeface="微软雅黑" panose="020B0503020204020204" charset="-122"/>
              </a:defRPr>
            </a:lvl2pPr>
            <a:lvl3pPr marL="1143000" indent="-228600" defTabSz="1216025">
              <a:defRPr>
                <a:solidFill>
                  <a:schemeClr val="tx1"/>
                </a:solidFill>
                <a:latin typeface="Arial" panose="020B0604020202020204" pitchFamily="34" charset="0"/>
                <a:ea typeface="微软雅黑" panose="020B0503020204020204" charset="-122"/>
              </a:defRPr>
            </a:lvl3pPr>
            <a:lvl4pPr marL="1600200" indent="-228600" defTabSz="1216025">
              <a:defRPr>
                <a:solidFill>
                  <a:schemeClr val="tx1"/>
                </a:solidFill>
                <a:latin typeface="Arial" panose="020B0604020202020204" pitchFamily="34" charset="0"/>
                <a:ea typeface="微软雅黑" panose="020B0503020204020204" charset="-122"/>
              </a:defRPr>
            </a:lvl4pPr>
            <a:lvl5pPr marL="2057400" indent="-228600" defTabSz="1216025">
              <a:defRPr>
                <a:solidFill>
                  <a:schemeClr val="tx1"/>
                </a:solidFill>
                <a:latin typeface="Arial" panose="020B0604020202020204" pitchFamily="34" charset="0"/>
                <a:ea typeface="微软雅黑" panose="020B050302020402020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nSpc>
                <a:spcPct val="150000"/>
              </a:lnSpc>
            </a:pPr>
            <a:r>
              <a:rPr lang="zh-CN" altLang="en-US" sz="1400" dirty="0">
                <a:solidFill>
                  <a:schemeClr val="tx1">
                    <a:lumMod val="75000"/>
                    <a:lumOff val="25000"/>
                  </a:schemeClr>
                </a:solidFill>
                <a:latin typeface="+mn-lt"/>
                <a:ea typeface="+mn-ea"/>
                <a:cs typeface="+mn-ea"/>
                <a:sym typeface="+mn-lt"/>
              </a:rPr>
              <a:t>整理丝绸之路旅行攻略；</a:t>
            </a:r>
            <a:br>
              <a:rPr lang="zh-CN" altLang="en-US" sz="1400" dirty="0">
                <a:solidFill>
                  <a:schemeClr val="tx1">
                    <a:lumMod val="75000"/>
                    <a:lumOff val="25000"/>
                  </a:schemeClr>
                </a:solidFill>
                <a:latin typeface="+mn-lt"/>
                <a:ea typeface="+mn-ea"/>
                <a:cs typeface="+mn-ea"/>
                <a:sym typeface="+mn-lt"/>
              </a:rPr>
            </a:br>
            <a:r>
              <a:rPr lang="zh-CN" altLang="en-US" sz="1400" dirty="0">
                <a:solidFill>
                  <a:schemeClr val="tx1">
                    <a:lumMod val="75000"/>
                    <a:lumOff val="25000"/>
                  </a:schemeClr>
                </a:solidFill>
                <a:latin typeface="+mn-lt"/>
                <a:ea typeface="+mn-ea"/>
                <a:cs typeface="+mn-ea"/>
                <a:sym typeface="+mn-lt"/>
              </a:rPr>
              <a:t>后续跟进采访非遗类手工艺人。</a:t>
            </a:r>
            <a:endParaRPr lang="zh-CN" altLang="en-US" sz="1400" dirty="0">
              <a:solidFill>
                <a:schemeClr val="tx1">
                  <a:lumMod val="75000"/>
                  <a:lumOff val="25000"/>
                </a:schemeClr>
              </a:solidFill>
              <a:latin typeface="+mn-lt"/>
              <a:ea typeface="+mn-ea"/>
              <a:cs typeface="+mn-ea"/>
              <a:sym typeface="+mn-lt"/>
            </a:endParaRPr>
          </a:p>
        </p:txBody>
      </p:sp>
      <p:sp>
        <p:nvSpPr>
          <p:cNvPr id="2" name="矩形 1"/>
          <p:cNvSpPr/>
          <p:nvPr/>
        </p:nvSpPr>
        <p:spPr>
          <a:xfrm>
            <a:off x="1041940" y="1883334"/>
            <a:ext cx="10036229" cy="584775"/>
          </a:xfrm>
          <a:prstGeom prst="rect">
            <a:avLst/>
          </a:prstGeom>
        </p:spPr>
        <p:txBody>
          <a:bodyPr wrap="square">
            <a:spAutoFit/>
          </a:bodyPr>
          <a:lstStyle/>
          <a:p>
            <a:r>
              <a:rPr lang="zh-CN" altLang="en-US" sz="1600" dirty="0">
                <a:solidFill>
                  <a:schemeClr val="tx1">
                    <a:lumMod val="75000"/>
                    <a:lumOff val="25000"/>
                  </a:schemeClr>
                </a:solidFill>
                <a:cs typeface="+mn-ea"/>
                <a:sym typeface="+mn-lt"/>
              </a:rPr>
              <a:t>深度旅游、美食制作、发现购物并重；保证自媒体平台高质高量内容输出；计划</a:t>
            </a:r>
            <a:r>
              <a:rPr lang="en-US" altLang="zh-CN" sz="1600" dirty="0">
                <a:solidFill>
                  <a:schemeClr val="tx1">
                    <a:lumMod val="75000"/>
                    <a:lumOff val="25000"/>
                  </a:schemeClr>
                </a:solidFill>
                <a:cs typeface="+mn-ea"/>
                <a:sym typeface="+mn-lt"/>
              </a:rPr>
              <a:t>2021</a:t>
            </a:r>
            <a:r>
              <a:rPr lang="zh-CN" altLang="en-US" sz="1600" dirty="0">
                <a:solidFill>
                  <a:schemeClr val="tx1">
                    <a:lumMod val="75000"/>
                    <a:lumOff val="25000"/>
                  </a:schemeClr>
                </a:solidFill>
                <a:cs typeface="+mn-ea"/>
                <a:sym typeface="+mn-lt"/>
              </a:rPr>
              <a:t>年第二季度实现收支平衡。</a:t>
            </a:r>
            <a:endParaRPr lang="en-US" altLang="zh-CN" sz="1600" dirty="0">
              <a:solidFill>
                <a:schemeClr val="tx1">
                  <a:lumMod val="75000"/>
                  <a:lumOff val="2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
                                        </p:tgtEl>
                                        <p:attrNameLst>
                                          <p:attrName>ppt_y</p:attrName>
                                        </p:attrNameLst>
                                      </p:cBhvr>
                                      <p:tavLst>
                                        <p:tav tm="0">
                                          <p:val>
                                            <p:strVal val="#ppt_y"/>
                                          </p:val>
                                        </p:tav>
                                        <p:tav tm="100000">
                                          <p:val>
                                            <p:strVal val="#ppt_y"/>
                                          </p:val>
                                        </p:tav>
                                      </p:tavLst>
                                    </p:anim>
                                    <p:anim calcmode="lin" valueType="num">
                                      <p:cBhvr>
                                        <p:cTn id="20"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
                                        </p:tgtEl>
                                      </p:cBhvr>
                                    </p:animEffect>
                                  </p:childTnLst>
                                </p:cTn>
                              </p:par>
                            </p:childTnLst>
                          </p:cTn>
                        </p:par>
                        <p:par>
                          <p:cTn id="23" fill="hold">
                            <p:stCondLst>
                              <p:cond delay="5000"/>
                            </p:stCondLst>
                            <p:childTnLst>
                              <p:par>
                                <p:cTn id="24" presetID="5" presetClass="entr" presetSubtype="1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checkerboard(across)">
                                      <p:cBhvr>
                                        <p:cTn id="26" dur="500"/>
                                        <p:tgtEl>
                                          <p:spTgt spid="26"/>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checkerboard(across)">
                                      <p:cBhvr>
                                        <p:cTn id="29" dur="500"/>
                                        <p:tgtEl>
                                          <p:spTgt spid="27"/>
                                        </p:tgtEl>
                                      </p:cBhvr>
                                    </p:animEffect>
                                  </p:childTnLst>
                                </p:cTn>
                              </p:par>
                              <p:par>
                                <p:cTn id="30" presetID="5" presetClass="entr" presetSubtype="1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checkerboard(across)">
                                      <p:cBhvr>
                                        <p:cTn id="32" dur="500"/>
                                        <p:tgtEl>
                                          <p:spTgt spid="28"/>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checkerboard(across)">
                                      <p:cBhvr>
                                        <p:cTn id="35" dur="500"/>
                                        <p:tgtEl>
                                          <p:spTgt spid="29"/>
                                        </p:tgtEl>
                                      </p:cBhvr>
                                    </p:animEffect>
                                  </p:childTnLst>
                                </p:cTn>
                              </p:par>
                              <p:par>
                                <p:cTn id="36" presetID="5" presetClass="entr" presetSubtype="1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checkerboard(across)">
                                      <p:cBhvr>
                                        <p:cTn id="38" dur="500"/>
                                        <p:tgtEl>
                                          <p:spTgt spid="30"/>
                                        </p:tgtEl>
                                      </p:cBhvr>
                                    </p:animEffect>
                                  </p:childTnLst>
                                </p:cTn>
                              </p:par>
                              <p:par>
                                <p:cTn id="39" presetID="5" presetClass="entr" presetSubtype="1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checkerboard(across)">
                                      <p:cBhvr>
                                        <p:cTn id="41" dur="500"/>
                                        <p:tgtEl>
                                          <p:spTgt spid="31"/>
                                        </p:tgtEl>
                                      </p:cBhvr>
                                    </p:animEffect>
                                  </p:childTnLst>
                                </p:cTn>
                              </p:par>
                              <p:par>
                                <p:cTn id="42" presetID="5" presetClass="entr" presetSubtype="1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checkerboard(across)">
                                      <p:cBhvr>
                                        <p:cTn id="44" dur="500"/>
                                        <p:tgtEl>
                                          <p:spTgt spid="32"/>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checkerboard(across)">
                                      <p:cBhvr>
                                        <p:cTn id="47" dur="500"/>
                                        <p:tgtEl>
                                          <p:spTgt spid="33"/>
                                        </p:tgtEl>
                                      </p:cBhvr>
                                    </p:animEffect>
                                  </p:childTnLst>
                                </p:cTn>
                              </p:par>
                              <p:par>
                                <p:cTn id="48" presetID="5" presetClass="entr" presetSubtype="1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checkerboard(across)">
                                      <p:cBhvr>
                                        <p:cTn id="50" dur="500"/>
                                        <p:tgtEl>
                                          <p:spTgt spid="34"/>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checkerboard(across)">
                                      <p:cBhvr>
                                        <p:cTn id="53" dur="500"/>
                                        <p:tgtEl>
                                          <p:spTgt spid="35"/>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checkerboard(across)">
                                      <p:cBhvr>
                                        <p:cTn id="56" dur="500"/>
                                        <p:tgtEl>
                                          <p:spTgt spid="36"/>
                                        </p:tgtEl>
                                      </p:cBhvr>
                                    </p:animEffect>
                                  </p:childTnLst>
                                </p:cTn>
                              </p:par>
                              <p:par>
                                <p:cTn id="57" presetID="5" presetClass="entr" presetSubtype="10" fill="hold" nodeType="with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checkerboard(across)">
                                      <p:cBhvr>
                                        <p:cTn id="59" dur="500"/>
                                        <p:tgtEl>
                                          <p:spTgt spid="37"/>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checkerboard(across)">
                                      <p:cBhvr>
                                        <p:cTn id="62" dur="500"/>
                                        <p:tgtEl>
                                          <p:spTgt spid="42"/>
                                        </p:tgtEl>
                                      </p:cBhvr>
                                    </p:animEffect>
                                  </p:childTnLst>
                                </p:cTn>
                              </p:par>
                              <p:par>
                                <p:cTn id="63" presetID="5" presetClass="entr" presetSubtype="10" fill="hold"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checkerboard(across)">
                                      <p:cBhvr>
                                        <p:cTn id="65" dur="500"/>
                                        <p:tgtEl>
                                          <p:spTgt spid="43"/>
                                        </p:tgtEl>
                                      </p:cBhvr>
                                    </p:animEffect>
                                  </p:childTnLst>
                                </p:cTn>
                              </p:par>
                              <p:par>
                                <p:cTn id="66" presetID="5" presetClass="entr" presetSubtype="10"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checkerboard(across)">
                                      <p:cBhvr>
                                        <p:cTn id="68" dur="500"/>
                                        <p:tgtEl>
                                          <p:spTgt spid="50"/>
                                        </p:tgtEl>
                                      </p:cBhvr>
                                    </p:animEffect>
                                  </p:childTnLst>
                                </p:cTn>
                              </p:par>
                              <p:par>
                                <p:cTn id="69" presetID="5" presetClass="entr" presetSubtype="10"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checkerboard(across)">
                                      <p:cBhvr>
                                        <p:cTn id="71" dur="500"/>
                                        <p:tgtEl>
                                          <p:spTgt spid="51"/>
                                        </p:tgtEl>
                                      </p:cBhvr>
                                    </p:animEffect>
                                  </p:childTnLst>
                                </p:cTn>
                              </p:par>
                              <p:par>
                                <p:cTn id="72" presetID="5" presetClass="entr" presetSubtype="1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checkerboard(across)">
                                      <p:cBhvr>
                                        <p:cTn id="74" dur="500"/>
                                        <p:tgtEl>
                                          <p:spTgt spid="52"/>
                                        </p:tgtEl>
                                      </p:cBhvr>
                                    </p:animEffect>
                                  </p:childTnLst>
                                </p:cTn>
                              </p:par>
                              <p:par>
                                <p:cTn id="75" presetID="5" presetClass="entr" presetSubtype="1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checkerboard(across)">
                                      <p:cBhvr>
                                        <p:cTn id="77" dur="500"/>
                                        <p:tgtEl>
                                          <p:spTgt spid="53"/>
                                        </p:tgtEl>
                                      </p:cBhvr>
                                    </p:animEffect>
                                  </p:childTnLst>
                                </p:cTn>
                              </p:par>
                              <p:par>
                                <p:cTn id="78" presetID="5" presetClass="entr" presetSubtype="10" fill="hold" grpId="0" nodeType="with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checkerboard(across)">
                                      <p:cBhvr>
                                        <p:cTn id="80" dur="500"/>
                                        <p:tgtEl>
                                          <p:spTgt spid="54"/>
                                        </p:tgtEl>
                                      </p:cBhvr>
                                    </p:animEffect>
                                  </p:childTnLst>
                                </p:cTn>
                              </p:par>
                              <p:par>
                                <p:cTn id="81" presetID="5" presetClass="entr" presetSubtype="10" fill="hold" grpId="0" nodeType="with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checkerboard(across)">
                                      <p:cBhvr>
                                        <p:cTn id="83" dur="500"/>
                                        <p:tgtEl>
                                          <p:spTgt spid="55"/>
                                        </p:tgtEl>
                                      </p:cBhvr>
                                    </p:animEffect>
                                  </p:childTnLst>
                                </p:cTn>
                              </p:par>
                              <p:par>
                                <p:cTn id="84" presetID="5" presetClass="entr" presetSubtype="1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checkerboard(across)">
                                      <p:cBhvr>
                                        <p:cTn id="86" dur="500"/>
                                        <p:tgtEl>
                                          <p:spTgt spid="56"/>
                                        </p:tgtEl>
                                      </p:cBhvr>
                                    </p:animEffect>
                                  </p:childTnLst>
                                </p:cTn>
                              </p:par>
                              <p:par>
                                <p:cTn id="87" presetID="5" presetClass="entr" presetSubtype="1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checkerboard(across)">
                                      <p:cBhvr>
                                        <p:cTn id="89" dur="500"/>
                                        <p:tgtEl>
                                          <p:spTgt spid="57"/>
                                        </p:tgtEl>
                                      </p:cBhvr>
                                    </p:animEffect>
                                  </p:childTnLst>
                                </p:cTn>
                              </p:par>
                              <p:par>
                                <p:cTn id="90" presetID="5" presetClass="entr" presetSubtype="1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checkerboard(across)">
                                      <p:cBhvr>
                                        <p:cTn id="92" dur="500"/>
                                        <p:tgtEl>
                                          <p:spTgt spid="58"/>
                                        </p:tgtEl>
                                      </p:cBhvr>
                                    </p:animEffect>
                                  </p:childTnLst>
                                </p:cTn>
                              </p:par>
                              <p:par>
                                <p:cTn id="93" presetID="5" presetClass="entr" presetSubtype="1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checkerboard(across)">
                                      <p:cBhvr>
                                        <p:cTn id="9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7" grpId="0" animBg="1"/>
      <p:bldP spid="29" grpId="0" animBg="1"/>
      <p:bldP spid="31" grpId="0" animBg="1"/>
      <p:bldP spid="33" grpId="0" animBg="1"/>
      <p:bldP spid="34" grpId="0" animBg="1"/>
      <p:bldP spid="35" grpId="0" animBg="1"/>
      <p:bldP spid="36" grpId="0" animBg="1"/>
      <p:bldP spid="42" grpId="0" animBg="1"/>
      <p:bldP spid="50" grpId="0" animBg="1"/>
      <p:bldP spid="51" grpId="0" animBg="1"/>
      <p:bldP spid="52" grpId="0"/>
      <p:bldP spid="53" grpId="0"/>
      <p:bldP spid="54" grpId="0"/>
      <p:bldP spid="55" grpId="0"/>
      <p:bldP spid="56" grpId="0"/>
      <p:bldP spid="57" grpId="0"/>
      <p:bldP spid="58" grpId="0"/>
      <p:bldP spid="59"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盈利分析</a:t>
            </a:r>
            <a:endParaRPr lang="zh-CN" altLang="en-US" sz="2400" dirty="0">
              <a:solidFill>
                <a:srgbClr val="1E2836"/>
              </a:solidFill>
              <a:cs typeface="+mn-ea"/>
              <a:sym typeface="+mn-lt"/>
            </a:endParaRPr>
          </a:p>
        </p:txBody>
      </p:sp>
      <p:sp>
        <p:nvSpPr>
          <p:cNvPr id="9" name="文本框 8"/>
          <p:cNvSpPr txBox="1"/>
          <p:nvPr/>
        </p:nvSpPr>
        <p:spPr>
          <a:xfrm>
            <a:off x="2057037" y="632599"/>
            <a:ext cx="1994607" cy="261610"/>
          </a:xfrm>
          <a:prstGeom prst="rect">
            <a:avLst/>
          </a:prstGeom>
          <a:noFill/>
        </p:spPr>
        <p:txBody>
          <a:bodyPr wrap="square" rtlCol="0">
            <a:spAutoFit/>
          </a:bodyPr>
          <a:lstStyle/>
          <a:p>
            <a:r>
              <a:rPr lang="en-US" altLang="zh-CN" sz="1100" dirty="0">
                <a:solidFill>
                  <a:srgbClr val="1E2836"/>
                </a:solidFill>
                <a:cs typeface="+mn-ea"/>
                <a:sym typeface="+mn-lt"/>
              </a:rPr>
              <a:t>Why do we do that?</a:t>
            </a:r>
            <a:endParaRPr lang="en-US" altLang="zh-CN"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五年发展规划</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26" name="íṥḷîďê"/>
          <p:cNvGrpSpPr/>
          <p:nvPr/>
        </p:nvGrpSpPr>
        <p:grpSpPr>
          <a:xfrm>
            <a:off x="705885" y="2433169"/>
            <a:ext cx="2614558" cy="1281301"/>
            <a:chOff x="403381" y="1429926"/>
            <a:chExt cx="5692603" cy="1281301"/>
          </a:xfrm>
        </p:grpSpPr>
        <p:sp>
          <p:nvSpPr>
            <p:cNvPr id="27" name="işľîḑé"/>
            <p:cNvSpPr/>
            <p:nvPr/>
          </p:nvSpPr>
          <p:spPr bwMode="auto">
            <a:xfrm>
              <a:off x="403381" y="1871731"/>
              <a:ext cx="5692603" cy="83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dirty="0">
                  <a:cs typeface="+mn-ea"/>
                  <a:sym typeface="+mn-lt"/>
                </a:rPr>
                <a:t>点击量突破</a:t>
              </a:r>
              <a:endParaRPr lang="zh-CN" altLang="en-US" dirty="0">
                <a:cs typeface="+mn-ea"/>
                <a:sym typeface="+mn-lt"/>
              </a:endParaRPr>
            </a:p>
            <a:p>
              <a:pPr algn="ctr">
                <a:lnSpc>
                  <a:spcPct val="120000"/>
                </a:lnSpc>
              </a:pPr>
              <a:r>
                <a:rPr lang="en-US" altLang="zh-CN" dirty="0">
                  <a:cs typeface="+mn-ea"/>
                  <a:sym typeface="+mn-lt"/>
                </a:rPr>
                <a:t>3</a:t>
              </a:r>
              <a:r>
                <a:rPr lang="zh-CN" altLang="en-US" dirty="0">
                  <a:cs typeface="+mn-ea"/>
                  <a:sym typeface="+mn-lt"/>
                </a:rPr>
                <a:t>个亿</a:t>
              </a:r>
              <a:endParaRPr lang="zh-CN" altLang="en-US" dirty="0">
                <a:cs typeface="+mn-ea"/>
                <a:sym typeface="+mn-lt"/>
              </a:endParaRPr>
            </a:p>
          </p:txBody>
        </p:sp>
        <p:sp>
          <p:nvSpPr>
            <p:cNvPr id="28" name="ïS1ïďê"/>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pPr>
              <a:r>
                <a:rPr lang="en-US" altLang="zh-CN" b="1" dirty="0">
                  <a:cs typeface="+mn-ea"/>
                  <a:sym typeface="+mn-lt"/>
                </a:rPr>
                <a:t>01</a:t>
              </a:r>
              <a:endParaRPr lang="zh-CN" altLang="en-US" b="1" dirty="0">
                <a:cs typeface="+mn-ea"/>
                <a:sym typeface="+mn-lt"/>
              </a:endParaRPr>
            </a:p>
          </p:txBody>
        </p:sp>
      </p:grpSp>
      <p:grpSp>
        <p:nvGrpSpPr>
          <p:cNvPr id="29" name="ïSľîďe"/>
          <p:cNvGrpSpPr/>
          <p:nvPr/>
        </p:nvGrpSpPr>
        <p:grpSpPr>
          <a:xfrm>
            <a:off x="705885" y="4451920"/>
            <a:ext cx="2614558" cy="1281301"/>
            <a:chOff x="403381" y="1429926"/>
            <a:chExt cx="5692603" cy="1281301"/>
          </a:xfrm>
        </p:grpSpPr>
        <p:sp>
          <p:nvSpPr>
            <p:cNvPr id="30" name="ísḷïďé"/>
            <p:cNvSpPr/>
            <p:nvPr/>
          </p:nvSpPr>
          <p:spPr bwMode="auto">
            <a:xfrm>
              <a:off x="403381" y="1871731"/>
              <a:ext cx="5692603" cy="83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dirty="0">
                  <a:cs typeface="+mn-ea"/>
                  <a:sym typeface="+mn-lt"/>
                </a:rPr>
                <a:t>足迹覆盖</a:t>
              </a:r>
              <a:endParaRPr lang="zh-CN" altLang="en-US" dirty="0">
                <a:cs typeface="+mn-ea"/>
                <a:sym typeface="+mn-lt"/>
              </a:endParaRPr>
            </a:p>
            <a:p>
              <a:pPr algn="ctr">
                <a:lnSpc>
                  <a:spcPct val="120000"/>
                </a:lnSpc>
              </a:pPr>
              <a:r>
                <a:rPr lang="en-US" altLang="zh-CN" dirty="0">
                  <a:cs typeface="+mn-ea"/>
                  <a:sym typeface="+mn-lt"/>
                </a:rPr>
                <a:t>5</a:t>
              </a:r>
              <a:r>
                <a:rPr lang="zh-CN" altLang="en-US" dirty="0">
                  <a:cs typeface="+mn-ea"/>
                  <a:sym typeface="+mn-lt"/>
                </a:rPr>
                <a:t>大洲</a:t>
              </a:r>
              <a:endParaRPr lang="zh-CN" altLang="en-US" dirty="0">
                <a:cs typeface="+mn-ea"/>
                <a:sym typeface="+mn-lt"/>
              </a:endParaRPr>
            </a:p>
          </p:txBody>
        </p:sp>
        <p:sp>
          <p:nvSpPr>
            <p:cNvPr id="31" name="îṧḻíḍè"/>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pPr>
              <a:r>
                <a:rPr lang="en-US" altLang="zh-CN" b="1" dirty="0">
                  <a:cs typeface="+mn-ea"/>
                  <a:sym typeface="+mn-lt"/>
                </a:rPr>
                <a:t>03</a:t>
              </a:r>
              <a:endParaRPr lang="zh-CN" altLang="en-US" b="1" dirty="0">
                <a:cs typeface="+mn-ea"/>
                <a:sym typeface="+mn-lt"/>
              </a:endParaRPr>
            </a:p>
          </p:txBody>
        </p:sp>
      </p:grpSp>
      <p:cxnSp>
        <p:nvCxnSpPr>
          <p:cNvPr id="32" name="直接连接符 31"/>
          <p:cNvCxnSpPr/>
          <p:nvPr/>
        </p:nvCxnSpPr>
        <p:spPr>
          <a:xfrm>
            <a:off x="705885" y="3575574"/>
            <a:ext cx="261455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33" name="íṥḷîďê"/>
          <p:cNvGrpSpPr/>
          <p:nvPr/>
        </p:nvGrpSpPr>
        <p:grpSpPr>
          <a:xfrm>
            <a:off x="3943320" y="2433169"/>
            <a:ext cx="2614558" cy="1281301"/>
            <a:chOff x="403381" y="1429926"/>
            <a:chExt cx="5692603" cy="1281301"/>
          </a:xfrm>
        </p:grpSpPr>
        <p:sp>
          <p:nvSpPr>
            <p:cNvPr id="34" name="işľîḑé"/>
            <p:cNvSpPr/>
            <p:nvPr/>
          </p:nvSpPr>
          <p:spPr bwMode="auto">
            <a:xfrm>
              <a:off x="403381" y="1871731"/>
              <a:ext cx="5692603" cy="83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dirty="0">
                  <a:cs typeface="+mn-ea"/>
                  <a:sym typeface="+mn-lt"/>
                </a:rPr>
                <a:t>粉丝超过</a:t>
              </a:r>
              <a:endParaRPr lang="zh-CN" altLang="en-US" dirty="0">
                <a:cs typeface="+mn-ea"/>
                <a:sym typeface="+mn-lt"/>
              </a:endParaRPr>
            </a:p>
            <a:p>
              <a:pPr algn="ctr">
                <a:lnSpc>
                  <a:spcPct val="120000"/>
                </a:lnSpc>
              </a:pPr>
              <a:r>
                <a:rPr lang="en-US" altLang="zh-CN" dirty="0">
                  <a:cs typeface="+mn-ea"/>
                  <a:sym typeface="+mn-lt"/>
                </a:rPr>
                <a:t>100</a:t>
              </a:r>
              <a:r>
                <a:rPr lang="zh-CN" altLang="en-US" dirty="0">
                  <a:cs typeface="+mn-ea"/>
                  <a:sym typeface="+mn-lt"/>
                </a:rPr>
                <a:t>万</a:t>
              </a:r>
              <a:endParaRPr lang="zh-CN" altLang="en-US" dirty="0">
                <a:cs typeface="+mn-ea"/>
                <a:sym typeface="+mn-lt"/>
              </a:endParaRPr>
            </a:p>
          </p:txBody>
        </p:sp>
        <p:sp>
          <p:nvSpPr>
            <p:cNvPr id="35" name="ïS1ïďê"/>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pPr>
              <a:r>
                <a:rPr lang="en-US" altLang="zh-CN" b="1" dirty="0">
                  <a:cs typeface="+mn-ea"/>
                  <a:sym typeface="+mn-lt"/>
                </a:rPr>
                <a:t>02</a:t>
              </a:r>
              <a:endParaRPr lang="zh-CN" altLang="en-US" b="1" dirty="0">
                <a:cs typeface="+mn-ea"/>
                <a:sym typeface="+mn-lt"/>
              </a:endParaRPr>
            </a:p>
          </p:txBody>
        </p:sp>
      </p:grpSp>
      <p:grpSp>
        <p:nvGrpSpPr>
          <p:cNvPr id="36" name="ïSľîďe"/>
          <p:cNvGrpSpPr/>
          <p:nvPr/>
        </p:nvGrpSpPr>
        <p:grpSpPr>
          <a:xfrm>
            <a:off x="3943320" y="4451920"/>
            <a:ext cx="2614558" cy="1281301"/>
            <a:chOff x="403381" y="1429926"/>
            <a:chExt cx="5692603" cy="1281301"/>
          </a:xfrm>
        </p:grpSpPr>
        <p:sp>
          <p:nvSpPr>
            <p:cNvPr id="37" name="ísḷïďé"/>
            <p:cNvSpPr/>
            <p:nvPr/>
          </p:nvSpPr>
          <p:spPr bwMode="auto">
            <a:xfrm>
              <a:off x="403381" y="1871731"/>
              <a:ext cx="5692603" cy="83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dirty="0">
                  <a:cs typeface="+mn-ea"/>
                  <a:sym typeface="+mn-lt"/>
                </a:rPr>
                <a:t>实现盈利</a:t>
              </a:r>
              <a:endParaRPr lang="zh-CN" altLang="en-US" dirty="0">
                <a:cs typeface="+mn-ea"/>
                <a:sym typeface="+mn-lt"/>
              </a:endParaRPr>
            </a:p>
            <a:p>
              <a:pPr algn="ctr">
                <a:lnSpc>
                  <a:spcPct val="120000"/>
                </a:lnSpc>
              </a:pPr>
              <a:r>
                <a:rPr lang="en-US" altLang="zh-CN" dirty="0">
                  <a:cs typeface="+mn-ea"/>
                  <a:sym typeface="+mn-lt"/>
                </a:rPr>
                <a:t>300</a:t>
              </a:r>
              <a:r>
                <a:rPr lang="zh-CN" altLang="en-US" dirty="0">
                  <a:cs typeface="+mn-ea"/>
                  <a:sym typeface="+mn-lt"/>
                </a:rPr>
                <a:t>万</a:t>
              </a:r>
              <a:endParaRPr lang="zh-CN" altLang="en-US" dirty="0">
                <a:cs typeface="+mn-ea"/>
                <a:sym typeface="+mn-lt"/>
              </a:endParaRPr>
            </a:p>
          </p:txBody>
        </p:sp>
        <p:sp>
          <p:nvSpPr>
            <p:cNvPr id="38" name="îṧḻíḍè"/>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defRPr/>
              </a:pPr>
              <a:r>
                <a:rPr lang="en-US" altLang="zh-CN" b="1" dirty="0">
                  <a:cs typeface="+mn-ea"/>
                  <a:sym typeface="+mn-lt"/>
                </a:rPr>
                <a:t>04</a:t>
              </a:r>
              <a:endParaRPr lang="zh-CN" altLang="en-US" b="1" dirty="0">
                <a:cs typeface="+mn-ea"/>
                <a:sym typeface="+mn-lt"/>
              </a:endParaRPr>
            </a:p>
          </p:txBody>
        </p:sp>
      </p:grpSp>
      <p:cxnSp>
        <p:nvCxnSpPr>
          <p:cNvPr id="39" name="直接连接符 38"/>
          <p:cNvCxnSpPr/>
          <p:nvPr/>
        </p:nvCxnSpPr>
        <p:spPr>
          <a:xfrm>
            <a:off x="3943320" y="3575574"/>
            <a:ext cx="261455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05885" y="5599293"/>
            <a:ext cx="261455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3943320" y="5599293"/>
            <a:ext cx="261455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cstate="screen"/>
          <a:stretch>
            <a:fillRect/>
          </a:stretch>
        </p:blipFill>
        <p:spPr>
          <a:xfrm>
            <a:off x="7135219" y="2695425"/>
            <a:ext cx="4365523" cy="2910349"/>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2" presetClass="entr" presetSubtype="8"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0-#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0-#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0-#ppt_w/2"/>
                                          </p:val>
                                        </p:tav>
                                        <p:tav tm="100000">
                                          <p:val>
                                            <p:strVal val="#ppt_x"/>
                                          </p:val>
                                        </p:tav>
                                      </p:tavLst>
                                    </p:anim>
                                    <p:anim calcmode="lin" valueType="num">
                                      <p:cBhvr additive="base">
                                        <p:cTn id="26" dur="500" fill="hold"/>
                                        <p:tgtEl>
                                          <p:spTgt spid="3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0-#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0-#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0-#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0-#ppt_w/2"/>
                                          </p:val>
                                        </p:tav>
                                        <p:tav tm="100000">
                                          <p:val>
                                            <p:strVal val="#ppt_x"/>
                                          </p:val>
                                        </p:tav>
                                      </p:tavLst>
                                    </p:anim>
                                    <p:anim calcmode="lin" valueType="num">
                                      <p:cBhvr additive="base">
                                        <p:cTn id="42" dur="500" fill="hold"/>
                                        <p:tgtEl>
                                          <p:spTgt spid="40"/>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0-#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1000"/>
                                        <p:tgtEl>
                                          <p:spTgt spid="3"/>
                                        </p:tgtEl>
                                      </p:cBhvr>
                                    </p:animEffect>
                                    <p:anim calcmode="lin" valueType="num">
                                      <p:cBhvr>
                                        <p:cTn id="51" dur="1000" fill="hold"/>
                                        <p:tgtEl>
                                          <p:spTgt spid="3"/>
                                        </p:tgtEl>
                                        <p:attrNameLst>
                                          <p:attrName>ppt_x</p:attrName>
                                        </p:attrNameLst>
                                      </p:cBhvr>
                                      <p:tavLst>
                                        <p:tav tm="0">
                                          <p:val>
                                            <p:strVal val="#ppt_x"/>
                                          </p:val>
                                        </p:tav>
                                        <p:tav tm="100000">
                                          <p:val>
                                            <p:strVal val="#ppt_x"/>
                                          </p:val>
                                        </p:tav>
                                      </p:tavLst>
                                    </p:anim>
                                    <p:anim calcmode="lin" valueType="num">
                                      <p:cBhvr>
                                        <p:cTn id="5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477460" y="2537797"/>
            <a:ext cx="1152880" cy="1446550"/>
          </a:xfrm>
          <a:prstGeom prst="rect">
            <a:avLst/>
          </a:prstGeom>
          <a:noFill/>
        </p:spPr>
        <p:txBody>
          <a:bodyPr wrap="none" rtlCol="0">
            <a:spAutoFit/>
          </a:bodyPr>
          <a:lstStyle>
            <a:defPPr>
              <a:defRPr lang="zh-CN"/>
            </a:defPPr>
            <a:lvl1pPr algn="ctr">
              <a:defRPr sz="8800">
                <a:solidFill>
                  <a:schemeClr val="bg1"/>
                </a:solidFill>
                <a:latin typeface="Agency FB" panose="020B0503020202020204" pitchFamily="34" charset="0"/>
                <a:cs typeface="+mn-ea"/>
              </a:defRPr>
            </a:lvl1pPr>
          </a:lstStyle>
          <a:p>
            <a:r>
              <a:rPr lang="en-US" altLang="zh-CN" dirty="0">
                <a:sym typeface="+mn-lt"/>
              </a:rPr>
              <a:t>06</a:t>
            </a:r>
            <a:endParaRPr lang="zh-CN" altLang="en-US" dirty="0">
              <a:sym typeface="+mn-lt"/>
            </a:endParaRPr>
          </a:p>
        </p:txBody>
      </p:sp>
      <p:sp>
        <p:nvSpPr>
          <p:cNvPr id="8" name="文本框 7"/>
          <p:cNvSpPr txBox="1"/>
          <p:nvPr/>
        </p:nvSpPr>
        <p:spPr>
          <a:xfrm>
            <a:off x="4231399" y="3814964"/>
            <a:ext cx="1488869" cy="461665"/>
          </a:xfrm>
          <a:prstGeom prst="rect">
            <a:avLst/>
          </a:prstGeom>
          <a:noFill/>
        </p:spPr>
        <p:txBody>
          <a:bodyPr wrap="none" rtlCol="0">
            <a:spAutoFit/>
          </a:bodyPr>
          <a:lstStyle/>
          <a:p>
            <a:r>
              <a:rPr lang="en-US" altLang="zh-CN" sz="2400" dirty="0">
                <a:solidFill>
                  <a:schemeClr val="bg1"/>
                </a:solidFill>
                <a:cs typeface="+mn-ea"/>
                <a:sym typeface="+mn-lt"/>
              </a:rPr>
              <a:t>PART SIX</a:t>
            </a:r>
            <a:endParaRPr lang="zh-CN" altLang="en-US" sz="2400" dirty="0">
              <a:solidFill>
                <a:schemeClr val="bg1"/>
              </a:solidFill>
              <a:cs typeface="+mn-ea"/>
              <a:sym typeface="+mn-lt"/>
            </a:endParaRPr>
          </a:p>
        </p:txBody>
      </p:sp>
      <p:sp>
        <p:nvSpPr>
          <p:cNvPr id="9" name="文本框 8"/>
          <p:cNvSpPr txBox="1"/>
          <p:nvPr/>
        </p:nvSpPr>
        <p:spPr>
          <a:xfrm>
            <a:off x="6059986" y="2624922"/>
            <a:ext cx="2492990" cy="646331"/>
          </a:xfrm>
          <a:prstGeom prst="rect">
            <a:avLst/>
          </a:prstGeom>
          <a:noFill/>
        </p:spPr>
        <p:txBody>
          <a:bodyPr wrap="none" rtlCol="0">
            <a:spAutoFit/>
          </a:bodyPr>
          <a:lstStyle/>
          <a:p>
            <a:r>
              <a:rPr lang="zh-CN" altLang="en-US" sz="3600" dirty="0">
                <a:solidFill>
                  <a:schemeClr val="bg1"/>
                </a:solidFill>
                <a:cs typeface="+mn-ea"/>
                <a:sym typeface="+mn-lt"/>
              </a:rPr>
              <a:t>财务与融资</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891833" y="1938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849"/>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25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849"/>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50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3005951" cy="461665"/>
          </a:xfrm>
          <a:prstGeom prst="rect">
            <a:avLst/>
          </a:prstGeom>
        </p:spPr>
        <p:txBody>
          <a:bodyPr wrap="none">
            <a:spAutoFit/>
          </a:bodyPr>
          <a:lstStyle/>
          <a:p>
            <a:r>
              <a:rPr lang="zh-CN" altLang="en-US" sz="2400" dirty="0">
                <a:solidFill>
                  <a:srgbClr val="3C4D63"/>
                </a:solidFill>
                <a:cs typeface="+mn-ea"/>
                <a:sym typeface="+mn-lt"/>
              </a:rPr>
              <a:t>资金缺口</a:t>
            </a:r>
            <a:r>
              <a:rPr lang="en-US" altLang="zh-CN" sz="2400" dirty="0">
                <a:solidFill>
                  <a:srgbClr val="3C4D63"/>
                </a:solidFill>
                <a:cs typeface="+mn-ea"/>
                <a:sym typeface="+mn-lt"/>
              </a:rPr>
              <a:t>&amp; </a:t>
            </a:r>
            <a:r>
              <a:rPr lang="zh-CN" altLang="en-US" sz="2400" dirty="0">
                <a:solidFill>
                  <a:srgbClr val="3C4D63"/>
                </a:solidFill>
                <a:cs typeface="+mn-ea"/>
                <a:sym typeface="+mn-lt"/>
              </a:rPr>
              <a:t>融资用途</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
        <p:nvSpPr>
          <p:cNvPr id="26" name="矩形 25"/>
          <p:cNvSpPr/>
          <p:nvPr/>
        </p:nvSpPr>
        <p:spPr>
          <a:xfrm>
            <a:off x="4550300" y="2262769"/>
            <a:ext cx="2962141" cy="605307"/>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3094988" y="3141752"/>
            <a:ext cx="2228045" cy="524814"/>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6701073" y="3141752"/>
            <a:ext cx="2266681" cy="524814"/>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1601039" y="3940242"/>
            <a:ext cx="2266681" cy="524814"/>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8156385" y="3940242"/>
            <a:ext cx="2266681" cy="524814"/>
          </a:xfrm>
          <a:prstGeom prst="rect">
            <a:avLst/>
          </a:prstGeom>
          <a:solidFill>
            <a:schemeClr val="accent1">
              <a:lumMod val="5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7"/>
          <p:cNvSpPr/>
          <p:nvPr/>
        </p:nvSpPr>
        <p:spPr>
          <a:xfrm>
            <a:off x="4550300" y="2868076"/>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7"/>
          <p:cNvSpPr/>
          <p:nvPr/>
        </p:nvSpPr>
        <p:spPr>
          <a:xfrm>
            <a:off x="3095189" y="3664185"/>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7"/>
          <p:cNvSpPr/>
          <p:nvPr/>
        </p:nvSpPr>
        <p:spPr>
          <a:xfrm>
            <a:off x="6698188" y="2868076"/>
            <a:ext cx="824919" cy="280465"/>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71450 w 824919"/>
              <a:gd name="connsiteY0-52" fmla="*/ 4763 h 260942"/>
              <a:gd name="connsiteX1-53" fmla="*/ 824919 w 824919"/>
              <a:gd name="connsiteY1-54" fmla="*/ 0 h 260942"/>
              <a:gd name="connsiteX2-55" fmla="*/ 629656 w 824919"/>
              <a:gd name="connsiteY2-56" fmla="*/ 254626 h 260942"/>
              <a:gd name="connsiteX3-57" fmla="*/ 0 w 824919"/>
              <a:gd name="connsiteY3-58" fmla="*/ 260942 h 260942"/>
              <a:gd name="connsiteX4-59" fmla="*/ 171450 w 824919"/>
              <a:gd name="connsiteY4-60" fmla="*/ 4763 h 2609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4919" h="260942">
                <a:moveTo>
                  <a:pt x="171450" y="4763"/>
                </a:moveTo>
                <a:lnTo>
                  <a:pt x="824919" y="0"/>
                </a:lnTo>
                <a:lnTo>
                  <a:pt x="629656" y="254626"/>
                </a:lnTo>
                <a:lnTo>
                  <a:pt x="0" y="260942"/>
                </a:lnTo>
                <a:lnTo>
                  <a:pt x="171450" y="476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7"/>
          <p:cNvSpPr/>
          <p:nvPr/>
        </p:nvSpPr>
        <p:spPr>
          <a:xfrm>
            <a:off x="8156385" y="3660216"/>
            <a:ext cx="812219" cy="280026"/>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80975 w 824919"/>
              <a:gd name="connsiteY0-52" fmla="*/ 0 h 272088"/>
              <a:gd name="connsiteX1-53" fmla="*/ 824919 w 824919"/>
              <a:gd name="connsiteY1-54" fmla="*/ 17462 h 272088"/>
              <a:gd name="connsiteX2-55" fmla="*/ 629656 w 824919"/>
              <a:gd name="connsiteY2-56" fmla="*/ 272088 h 272088"/>
              <a:gd name="connsiteX3-57" fmla="*/ 0 w 824919"/>
              <a:gd name="connsiteY3-58" fmla="*/ 267326 h 272088"/>
              <a:gd name="connsiteX4-59" fmla="*/ 180975 w 824919"/>
              <a:gd name="connsiteY4-60" fmla="*/ 0 h 272088"/>
              <a:gd name="connsiteX0-61" fmla="*/ 180975 w 812219"/>
              <a:gd name="connsiteY0-62" fmla="*/ 7938 h 280026"/>
              <a:gd name="connsiteX1-63" fmla="*/ 812219 w 812219"/>
              <a:gd name="connsiteY1-64" fmla="*/ 0 h 280026"/>
              <a:gd name="connsiteX2-65" fmla="*/ 629656 w 812219"/>
              <a:gd name="connsiteY2-66" fmla="*/ 280026 h 280026"/>
              <a:gd name="connsiteX3-67" fmla="*/ 0 w 812219"/>
              <a:gd name="connsiteY3-68" fmla="*/ 275264 h 280026"/>
              <a:gd name="connsiteX4-69" fmla="*/ 180975 w 812219"/>
              <a:gd name="connsiteY4-70" fmla="*/ 7938 h 28002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2219" h="280026">
                <a:moveTo>
                  <a:pt x="180975" y="7938"/>
                </a:moveTo>
                <a:lnTo>
                  <a:pt x="812219" y="0"/>
                </a:lnTo>
                <a:lnTo>
                  <a:pt x="629656" y="280026"/>
                </a:lnTo>
                <a:lnTo>
                  <a:pt x="0" y="275264"/>
                </a:lnTo>
                <a:lnTo>
                  <a:pt x="180975" y="793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文本框 39"/>
          <p:cNvSpPr txBox="1"/>
          <p:nvPr/>
        </p:nvSpPr>
        <p:spPr>
          <a:xfrm>
            <a:off x="4331197" y="2350051"/>
            <a:ext cx="2962140" cy="400110"/>
          </a:xfrm>
          <a:prstGeom prst="rect">
            <a:avLst/>
          </a:prstGeom>
          <a:noFill/>
        </p:spPr>
        <p:txBody>
          <a:bodyPr wrap="square" rtlCol="0">
            <a:spAutoFit/>
          </a:bodyPr>
          <a:lstStyle/>
          <a:p>
            <a:pPr algn="r"/>
            <a:r>
              <a:rPr lang="zh-CN" altLang="en-US" sz="2000" dirty="0">
                <a:solidFill>
                  <a:schemeClr val="bg1"/>
                </a:solidFill>
                <a:cs typeface="+mn-ea"/>
                <a:sym typeface="+mn-lt"/>
              </a:rPr>
              <a:t>所需资金：</a:t>
            </a:r>
            <a:r>
              <a:rPr lang="en-US" altLang="zh-CN" sz="2000" dirty="0">
                <a:solidFill>
                  <a:schemeClr val="bg1"/>
                </a:solidFill>
                <a:cs typeface="+mn-ea"/>
                <a:sym typeface="+mn-lt"/>
              </a:rPr>
              <a:t>66.73</a:t>
            </a:r>
            <a:r>
              <a:rPr lang="zh-CN" altLang="en-US" sz="2000" dirty="0">
                <a:solidFill>
                  <a:schemeClr val="bg1"/>
                </a:solidFill>
                <a:cs typeface="+mn-ea"/>
                <a:sym typeface="+mn-lt"/>
              </a:rPr>
              <a:t>万</a:t>
            </a:r>
            <a:endParaRPr lang="zh-CN" altLang="en-US" sz="2000" dirty="0">
              <a:solidFill>
                <a:schemeClr val="bg1"/>
              </a:solidFill>
              <a:cs typeface="+mn-ea"/>
              <a:sym typeface="+mn-lt"/>
            </a:endParaRPr>
          </a:p>
        </p:txBody>
      </p:sp>
      <p:sp>
        <p:nvSpPr>
          <p:cNvPr id="41" name="文本框 40"/>
          <p:cNvSpPr txBox="1"/>
          <p:nvPr/>
        </p:nvSpPr>
        <p:spPr>
          <a:xfrm>
            <a:off x="6520619" y="3148102"/>
            <a:ext cx="2769106" cy="584775"/>
          </a:xfrm>
          <a:prstGeom prst="rect">
            <a:avLst/>
          </a:prstGeom>
          <a:noFill/>
        </p:spPr>
        <p:txBody>
          <a:bodyPr wrap="square" rtlCol="0">
            <a:spAutoFit/>
          </a:bodyPr>
          <a:lstStyle/>
          <a:p>
            <a:pPr algn="ctr"/>
            <a:r>
              <a:rPr lang="zh-CN" altLang="en-US" sz="1600" dirty="0">
                <a:solidFill>
                  <a:schemeClr val="bg1"/>
                </a:solidFill>
                <a:cs typeface="+mn-ea"/>
                <a:sym typeface="+mn-lt"/>
              </a:rPr>
              <a:t>办公类（含设备）</a:t>
            </a:r>
            <a:endParaRPr lang="en-US" altLang="zh-CN" sz="1600" dirty="0">
              <a:solidFill>
                <a:schemeClr val="bg1"/>
              </a:solidFill>
              <a:cs typeface="+mn-ea"/>
              <a:sym typeface="+mn-lt"/>
            </a:endParaRPr>
          </a:p>
          <a:p>
            <a:pPr algn="ctr"/>
            <a:r>
              <a:rPr lang="en-US" altLang="zh-CN" sz="1600" dirty="0">
                <a:solidFill>
                  <a:schemeClr val="bg1"/>
                </a:solidFill>
                <a:cs typeface="+mn-ea"/>
                <a:sym typeface="+mn-lt"/>
              </a:rPr>
              <a:t>9.01</a:t>
            </a:r>
            <a:r>
              <a:rPr lang="zh-CN" altLang="en-US" sz="1600" dirty="0">
                <a:solidFill>
                  <a:schemeClr val="bg1"/>
                </a:solidFill>
                <a:cs typeface="+mn-ea"/>
                <a:sym typeface="+mn-lt"/>
              </a:rPr>
              <a:t>万</a:t>
            </a:r>
            <a:endParaRPr lang="zh-CN" altLang="en-US" sz="1600" dirty="0">
              <a:solidFill>
                <a:schemeClr val="bg1"/>
              </a:solidFill>
              <a:cs typeface="+mn-ea"/>
              <a:sym typeface="+mn-lt"/>
            </a:endParaRPr>
          </a:p>
        </p:txBody>
      </p:sp>
      <p:sp>
        <p:nvSpPr>
          <p:cNvPr id="42" name="文本框 41"/>
          <p:cNvSpPr txBox="1"/>
          <p:nvPr/>
        </p:nvSpPr>
        <p:spPr>
          <a:xfrm>
            <a:off x="8201810" y="4032270"/>
            <a:ext cx="2175830" cy="351883"/>
          </a:xfrm>
          <a:prstGeom prst="rect">
            <a:avLst/>
          </a:prstGeom>
          <a:noFill/>
        </p:spPr>
        <p:txBody>
          <a:bodyPr wrap="square" rtlCol="0">
            <a:spAutoFit/>
          </a:bodyPr>
          <a:lstStyle/>
          <a:p>
            <a:pPr algn="ctr"/>
            <a:r>
              <a:rPr lang="zh-CN" altLang="en-US" sz="1600" dirty="0">
                <a:solidFill>
                  <a:schemeClr val="bg1"/>
                </a:solidFill>
                <a:cs typeface="+mn-ea"/>
                <a:sym typeface="+mn-lt"/>
              </a:rPr>
              <a:t>美食栏目：</a:t>
            </a:r>
            <a:r>
              <a:rPr lang="en-US" altLang="zh-CN" sz="1600" dirty="0">
                <a:solidFill>
                  <a:schemeClr val="bg1"/>
                </a:solidFill>
                <a:cs typeface="+mn-ea"/>
                <a:sym typeface="+mn-lt"/>
              </a:rPr>
              <a:t>4.6</a:t>
            </a:r>
            <a:r>
              <a:rPr lang="zh-CN" altLang="en-US" sz="1600" dirty="0">
                <a:solidFill>
                  <a:schemeClr val="bg1"/>
                </a:solidFill>
                <a:cs typeface="+mn-ea"/>
                <a:sym typeface="+mn-lt"/>
              </a:rPr>
              <a:t>万</a:t>
            </a:r>
            <a:endParaRPr lang="zh-CN" altLang="en-US" sz="1600" dirty="0">
              <a:solidFill>
                <a:schemeClr val="bg1"/>
              </a:solidFill>
              <a:cs typeface="+mn-ea"/>
              <a:sym typeface="+mn-lt"/>
            </a:endParaRPr>
          </a:p>
        </p:txBody>
      </p:sp>
      <p:sp>
        <p:nvSpPr>
          <p:cNvPr id="43" name="文本框 42"/>
          <p:cNvSpPr txBox="1"/>
          <p:nvPr/>
        </p:nvSpPr>
        <p:spPr>
          <a:xfrm>
            <a:off x="1601039" y="4045599"/>
            <a:ext cx="2091949" cy="338554"/>
          </a:xfrm>
          <a:prstGeom prst="rect">
            <a:avLst/>
          </a:prstGeom>
          <a:noFill/>
        </p:spPr>
        <p:txBody>
          <a:bodyPr wrap="square" rtlCol="0">
            <a:spAutoFit/>
          </a:bodyPr>
          <a:lstStyle/>
          <a:p>
            <a:pPr algn="r"/>
            <a:r>
              <a:rPr lang="zh-CN" altLang="en-US" sz="1600" dirty="0">
                <a:solidFill>
                  <a:schemeClr val="bg1"/>
                </a:solidFill>
                <a:cs typeface="+mn-ea"/>
                <a:sym typeface="+mn-lt"/>
              </a:rPr>
              <a:t>出行费用：</a:t>
            </a:r>
            <a:r>
              <a:rPr lang="en-US" altLang="zh-CN" sz="1600" dirty="0">
                <a:solidFill>
                  <a:schemeClr val="bg1"/>
                </a:solidFill>
                <a:cs typeface="+mn-ea"/>
                <a:sym typeface="+mn-lt"/>
              </a:rPr>
              <a:t>19.54</a:t>
            </a:r>
            <a:r>
              <a:rPr lang="zh-CN" altLang="en-US" sz="1600" dirty="0">
                <a:solidFill>
                  <a:schemeClr val="bg1"/>
                </a:solidFill>
                <a:cs typeface="+mn-ea"/>
                <a:sym typeface="+mn-lt"/>
              </a:rPr>
              <a:t>万</a:t>
            </a:r>
            <a:endParaRPr lang="zh-CN" altLang="en-US" sz="1600" dirty="0">
              <a:solidFill>
                <a:schemeClr val="bg1"/>
              </a:solidFill>
              <a:cs typeface="+mn-ea"/>
              <a:sym typeface="+mn-lt"/>
            </a:endParaRPr>
          </a:p>
        </p:txBody>
      </p:sp>
      <p:sp>
        <p:nvSpPr>
          <p:cNvPr id="44" name="文本框 43"/>
          <p:cNvSpPr txBox="1"/>
          <p:nvPr/>
        </p:nvSpPr>
        <p:spPr>
          <a:xfrm>
            <a:off x="3094139" y="3232006"/>
            <a:ext cx="2070696" cy="338554"/>
          </a:xfrm>
          <a:prstGeom prst="rect">
            <a:avLst/>
          </a:prstGeom>
          <a:noFill/>
        </p:spPr>
        <p:txBody>
          <a:bodyPr wrap="square" rtlCol="0">
            <a:spAutoFit/>
          </a:bodyPr>
          <a:lstStyle/>
          <a:p>
            <a:pPr algn="r"/>
            <a:r>
              <a:rPr lang="zh-CN" altLang="en-US" sz="1600" dirty="0">
                <a:solidFill>
                  <a:schemeClr val="bg1"/>
                </a:solidFill>
                <a:cs typeface="+mn-ea"/>
                <a:sym typeface="+mn-lt"/>
              </a:rPr>
              <a:t>人员工资：</a:t>
            </a:r>
            <a:r>
              <a:rPr lang="en-US" altLang="zh-CN" sz="1600" dirty="0">
                <a:solidFill>
                  <a:schemeClr val="bg1"/>
                </a:solidFill>
                <a:cs typeface="+mn-ea"/>
                <a:sym typeface="+mn-lt"/>
              </a:rPr>
              <a:t>33.6</a:t>
            </a:r>
            <a:r>
              <a:rPr lang="zh-CN" altLang="en-US" sz="1600" dirty="0">
                <a:solidFill>
                  <a:schemeClr val="bg1"/>
                </a:solidFill>
                <a:cs typeface="+mn-ea"/>
                <a:sym typeface="+mn-lt"/>
              </a:rPr>
              <a:t>万</a:t>
            </a:r>
            <a:endParaRPr lang="zh-CN" altLang="en-US" sz="1600" dirty="0">
              <a:solidFill>
                <a:schemeClr val="bg1"/>
              </a:solidFill>
              <a:cs typeface="+mn-ea"/>
              <a:sym typeface="+mn-lt"/>
            </a:endParaRPr>
          </a:p>
        </p:txBody>
      </p:sp>
      <p:pic>
        <p:nvPicPr>
          <p:cNvPr id="3" name="图片 2"/>
          <p:cNvPicPr>
            <a:picLocks noChangeAspect="1"/>
          </p:cNvPicPr>
          <p:nvPr/>
        </p:nvPicPr>
        <p:blipFill>
          <a:blip r:embed="rId2" cstate="screen"/>
          <a:srcRect/>
          <a:stretch>
            <a:fillRect/>
          </a:stretch>
        </p:blipFill>
        <p:spPr>
          <a:xfrm>
            <a:off x="4253205" y="3123822"/>
            <a:ext cx="4365523" cy="39304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899"/>
                            </p:stCondLst>
                            <p:childTnLst>
                              <p:par>
                                <p:cTn id="16" presetID="3" presetClass="entr" presetSubtype="1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linds(horizontal)">
                                      <p:cBhvr>
                                        <p:cTn id="18" dur="500"/>
                                        <p:tgtEl>
                                          <p:spTgt spid="2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linds(horizontal)">
                                      <p:cBhvr>
                                        <p:cTn id="21" dur="500"/>
                                        <p:tgtEl>
                                          <p:spTgt spid="2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linds(horizontal)">
                                      <p:cBhvr>
                                        <p:cTn id="24" dur="500"/>
                                        <p:tgtEl>
                                          <p:spTgt spid="28"/>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blinds(horizontal)">
                                      <p:cBhvr>
                                        <p:cTn id="33" dur="500"/>
                                        <p:tgtEl>
                                          <p:spTgt spid="31"/>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blinds(horizontal)">
                                      <p:cBhvr>
                                        <p:cTn id="36" dur="500"/>
                                        <p:tgtEl>
                                          <p:spTgt spid="3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blinds(horizontal)">
                                      <p:cBhvr>
                                        <p:cTn id="42" dur="500"/>
                                        <p:tgtEl>
                                          <p:spTgt spid="34"/>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blinds(horizontal)">
                                      <p:cBhvr>
                                        <p:cTn id="45" dur="500"/>
                                        <p:tgtEl>
                                          <p:spTgt spid="40"/>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linds(horizontal)">
                                      <p:cBhvr>
                                        <p:cTn id="48" dur="500"/>
                                        <p:tgtEl>
                                          <p:spTgt spid="41"/>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blinds(horizontal)">
                                      <p:cBhvr>
                                        <p:cTn id="51" dur="500"/>
                                        <p:tgtEl>
                                          <p:spTgt spid="42"/>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blinds(horizontal)">
                                      <p:cBhvr>
                                        <p:cTn id="54" dur="500"/>
                                        <p:tgtEl>
                                          <p:spTgt spid="43"/>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linds(horizontal)">
                                      <p:cBhvr>
                                        <p:cTn id="57" dur="500"/>
                                        <p:tgtEl>
                                          <p:spTgt spid="44"/>
                                        </p:tgtEl>
                                      </p:cBhvr>
                                    </p:animEffect>
                                  </p:childTnLst>
                                </p:cTn>
                              </p:par>
                            </p:childTnLst>
                          </p:cTn>
                        </p:par>
                        <p:par>
                          <p:cTn id="58" fill="hold">
                            <p:stCondLst>
                              <p:cond delay="2399"/>
                            </p:stCondLst>
                            <p:childTnLst>
                              <p:par>
                                <p:cTn id="59" presetID="16" presetClass="entr" presetSubtype="21"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barn(inVertical)">
                                      <p:cBhvr>
                                        <p:cTn id="6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animBg="1"/>
      <p:bldP spid="27" grpId="0" animBg="1"/>
      <p:bldP spid="28" grpId="0" animBg="1"/>
      <p:bldP spid="29" grpId="0" animBg="1"/>
      <p:bldP spid="30" grpId="0" animBg="1"/>
      <p:bldP spid="31" grpId="0" animBg="1"/>
      <p:bldP spid="32" grpId="0" animBg="1"/>
      <p:bldP spid="33" grpId="0" animBg="1"/>
      <p:bldP spid="34" grpId="0" animBg="1"/>
      <p:bldP spid="40" grpId="0"/>
      <p:bldP spid="41" grpId="0"/>
      <p:bldP spid="42" grpId="0"/>
      <p:bldP spid="43" grpId="0"/>
      <p:bldP spid="4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核心成员工资</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表格 25"/>
          <p:cNvGraphicFramePr>
            <a:graphicFrameLocks noGrp="1"/>
          </p:cNvGraphicFramePr>
          <p:nvPr/>
        </p:nvGraphicFramePr>
        <p:xfrm>
          <a:off x="2170405" y="2264335"/>
          <a:ext cx="8127999" cy="2966720"/>
        </p:xfrm>
        <a:graphic>
          <a:graphicData uri="http://schemas.openxmlformats.org/drawingml/2006/table">
            <a:tbl>
              <a:tblPr firstRow="1" bandRow="1">
                <a:tableStyleId>{073A0DAA-6AF3-43AB-8588-CEC1D06C72B9}</a:tableStyleId>
              </a:tblPr>
              <a:tblGrid>
                <a:gridCol w="2709333"/>
                <a:gridCol w="2709333"/>
                <a:gridCol w="2709333"/>
              </a:tblGrid>
              <a:tr h="370840">
                <a:tc>
                  <a:txBody>
                    <a:bodyPr/>
                    <a:lstStyle/>
                    <a:p>
                      <a:pPr algn="ctr"/>
                      <a:r>
                        <a:rPr lang="zh-CN" altLang="en-US" dirty="0">
                          <a:effectLst/>
                          <a:latin typeface="+mn-lt"/>
                          <a:ea typeface="+mn-ea"/>
                          <a:cs typeface="+mn-ea"/>
                          <a:sym typeface="+mn-lt"/>
                        </a:rPr>
                        <a:t>职位</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费用</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备注</a:t>
                      </a:r>
                      <a:endParaRPr lang="zh-CN" altLang="en-US" dirty="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总经理</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8000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旅行体验师</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6000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图文视频编辑</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5000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美食制作营养师</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4000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配音师</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3000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财务</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gridSpan="3">
                  <a:txBody>
                    <a:bodyPr/>
                    <a:lstStyle/>
                    <a:p>
                      <a:pPr algn="ctr"/>
                      <a:r>
                        <a:rPr lang="zh-CN" altLang="en-US" sz="1600" dirty="0">
                          <a:effectLst/>
                          <a:latin typeface="+mn-lt"/>
                          <a:ea typeface="+mn-ea"/>
                          <a:cs typeface="+mn-ea"/>
                          <a:sym typeface="+mn-lt"/>
                        </a:rPr>
                        <a:t>费用总计：</a:t>
                      </a:r>
                      <a:r>
                        <a:rPr lang="en-US" altLang="zh-CN" sz="1600" dirty="0">
                          <a:effectLst/>
                          <a:latin typeface="+mn-lt"/>
                          <a:ea typeface="+mn-ea"/>
                          <a:cs typeface="+mn-ea"/>
                          <a:sym typeface="+mn-lt"/>
                        </a:rPr>
                        <a:t>28000/</a:t>
                      </a:r>
                      <a:r>
                        <a:rPr lang="zh-CN" altLang="en-US" sz="1600" dirty="0">
                          <a:effectLst/>
                          <a:latin typeface="+mn-lt"/>
                          <a:ea typeface="+mn-ea"/>
                          <a:cs typeface="+mn-ea"/>
                          <a:sym typeface="+mn-lt"/>
                        </a:rPr>
                        <a:t>月*</a:t>
                      </a:r>
                      <a:r>
                        <a:rPr lang="en-US" altLang="zh-CN" sz="1600" dirty="0">
                          <a:effectLst/>
                          <a:latin typeface="+mn-lt"/>
                          <a:ea typeface="+mn-ea"/>
                          <a:cs typeface="+mn-ea"/>
                          <a:sym typeface="+mn-lt"/>
                        </a:rPr>
                        <a:t>12</a:t>
                      </a:r>
                      <a:r>
                        <a:rPr lang="zh-CN" altLang="en-US" sz="1600" dirty="0">
                          <a:effectLst/>
                          <a:latin typeface="+mn-lt"/>
                          <a:ea typeface="+mn-ea"/>
                          <a:cs typeface="+mn-ea"/>
                          <a:sym typeface="+mn-lt"/>
                        </a:rPr>
                        <a:t>月</a:t>
                      </a:r>
                      <a:r>
                        <a:rPr lang="en-US" altLang="zh-CN" sz="1600" dirty="0">
                          <a:effectLst/>
                          <a:latin typeface="+mn-lt"/>
                          <a:ea typeface="+mn-ea"/>
                          <a:cs typeface="+mn-ea"/>
                          <a:sym typeface="+mn-lt"/>
                        </a:rPr>
                        <a:t>=336000</a:t>
                      </a:r>
                      <a:r>
                        <a:rPr lang="zh-CN" altLang="en-US" sz="1600" dirty="0">
                          <a:effectLst/>
                          <a:latin typeface="+mn-lt"/>
                          <a:ea typeface="+mn-ea"/>
                          <a:cs typeface="+mn-ea"/>
                          <a:sym typeface="+mn-lt"/>
                        </a:rPr>
                        <a:t>元</a:t>
                      </a:r>
                      <a:endParaRPr lang="zh-CN" altLang="en-US" sz="1600" dirty="0">
                        <a:effectLst/>
                        <a:latin typeface="+mn-lt"/>
                        <a:ea typeface="+mn-ea"/>
                        <a:cs typeface="+mn-ea"/>
                        <a:sym typeface="+mn-lt"/>
                      </a:endParaRPr>
                    </a:p>
                  </a:txBody>
                  <a:tcPr/>
                </a:tc>
                <a:tc hMerge="1">
                  <a:tcPr/>
                </a:tc>
                <a:tc h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出行费用</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表格 25"/>
          <p:cNvGraphicFramePr>
            <a:graphicFrameLocks noGrp="1"/>
          </p:cNvGraphicFramePr>
          <p:nvPr/>
        </p:nvGraphicFramePr>
        <p:xfrm>
          <a:off x="2115138" y="2099436"/>
          <a:ext cx="7956808" cy="3611200"/>
        </p:xfrm>
        <a:graphic>
          <a:graphicData uri="http://schemas.openxmlformats.org/drawingml/2006/table">
            <a:tbl>
              <a:tblPr firstRow="1" bandRow="1">
                <a:tableStyleId>{073A0DAA-6AF3-43AB-8588-CEC1D06C72B9}</a:tableStyleId>
              </a:tblPr>
              <a:tblGrid>
                <a:gridCol w="2493309"/>
                <a:gridCol w="2709334"/>
                <a:gridCol w="2754165"/>
              </a:tblGrid>
              <a:tr h="370840">
                <a:tc>
                  <a:txBody>
                    <a:bodyPr/>
                    <a:lstStyle/>
                    <a:p>
                      <a:pPr algn="ctr"/>
                      <a:r>
                        <a:rPr lang="zh-CN" altLang="en-US" dirty="0">
                          <a:effectLst/>
                          <a:latin typeface="+mn-lt"/>
                          <a:ea typeface="+mn-ea"/>
                          <a:cs typeface="+mn-ea"/>
                          <a:sym typeface="+mn-lt"/>
                        </a:rPr>
                        <a:t>项目</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费用</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备注</a:t>
                      </a:r>
                      <a:endParaRPr lang="zh-CN" altLang="en-US" dirty="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住宿</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费用按天计算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吃饭</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120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费用按天计算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油费</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100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费用按天计算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过路费</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100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费用按天计算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景区门票</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100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费用按天计算</a:t>
                      </a:r>
                      <a:endParaRPr lang="zh-CN" altLang="en-US" sz="1600">
                        <a:effectLst/>
                        <a:latin typeface="+mn-lt"/>
                        <a:ea typeface="+mn-ea"/>
                        <a:cs typeface="+mn-ea"/>
                        <a:sym typeface="+mn-lt"/>
                      </a:endParaRPr>
                    </a:p>
                  </a:txBody>
                  <a:tcPr/>
                </a:tc>
              </a:tr>
              <a:tr h="338440">
                <a:tc>
                  <a:txBody>
                    <a:bodyPr/>
                    <a:lstStyle/>
                    <a:p>
                      <a:pPr algn="ctr"/>
                      <a:r>
                        <a:rPr lang="zh-CN" altLang="en-US" sz="1600">
                          <a:effectLst/>
                          <a:latin typeface="+mn-lt"/>
                          <a:ea typeface="+mn-ea"/>
                          <a:cs typeface="+mn-ea"/>
                          <a:sym typeface="+mn-lt"/>
                        </a:rPr>
                        <a:t>其他</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车辆维修、事故等，按天</a:t>
                      </a:r>
                      <a:endParaRPr lang="zh-CN" altLang="en-US" sz="1600">
                        <a:effectLst/>
                        <a:latin typeface="+mn-lt"/>
                        <a:ea typeface="+mn-ea"/>
                        <a:cs typeface="+mn-ea"/>
                        <a:sym typeface="+mn-lt"/>
                      </a:endParaRPr>
                    </a:p>
                  </a:txBody>
                  <a:tcPr/>
                </a:tc>
              </a:tr>
              <a:tr h="338440">
                <a:tc>
                  <a:txBody>
                    <a:bodyPr/>
                    <a:lstStyle/>
                    <a:p>
                      <a:pPr algn="ctr"/>
                      <a:r>
                        <a:rPr lang="zh-CN" altLang="en-US" sz="1600">
                          <a:effectLst/>
                          <a:latin typeface="+mn-lt"/>
                          <a:ea typeface="+mn-ea"/>
                          <a:cs typeface="+mn-ea"/>
                          <a:sym typeface="+mn-lt"/>
                        </a:rPr>
                        <a:t>车辆保险</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3000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费用按年计算</a:t>
                      </a:r>
                      <a:endParaRPr lang="zh-CN" altLang="en-US" sz="1600">
                        <a:effectLst/>
                        <a:latin typeface="+mn-lt"/>
                        <a:ea typeface="+mn-ea"/>
                        <a:cs typeface="+mn-ea"/>
                        <a:sym typeface="+mn-lt"/>
                      </a:endParaRPr>
                    </a:p>
                  </a:txBody>
                  <a:tcPr/>
                </a:tc>
              </a:tr>
              <a:tr h="338440">
                <a:tc>
                  <a:txBody>
                    <a:bodyPr/>
                    <a:lstStyle/>
                    <a:p>
                      <a:pPr algn="ctr"/>
                      <a:r>
                        <a:rPr lang="zh-CN" altLang="en-US" sz="1600">
                          <a:effectLst/>
                          <a:latin typeface="+mn-lt"/>
                          <a:ea typeface="+mn-ea"/>
                          <a:cs typeface="+mn-ea"/>
                          <a:sym typeface="+mn-lt"/>
                        </a:rPr>
                        <a:t>人身保险</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400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费用按年计算</a:t>
                      </a:r>
                      <a:endParaRPr lang="zh-CN" altLang="en-US" sz="1600">
                        <a:effectLst/>
                        <a:latin typeface="+mn-lt"/>
                        <a:ea typeface="+mn-ea"/>
                        <a:cs typeface="+mn-ea"/>
                        <a:sym typeface="+mn-lt"/>
                      </a:endParaRPr>
                    </a:p>
                  </a:txBody>
                  <a:tcPr/>
                </a:tc>
              </a:tr>
              <a:tr h="370840">
                <a:tc gridSpan="3">
                  <a:txBody>
                    <a:bodyPr/>
                    <a:lstStyle/>
                    <a:p>
                      <a:pPr algn="ctr"/>
                      <a:r>
                        <a:rPr lang="zh-CN" altLang="en-US" sz="1600" dirty="0">
                          <a:effectLst/>
                          <a:latin typeface="+mn-lt"/>
                          <a:ea typeface="+mn-ea"/>
                          <a:cs typeface="+mn-ea"/>
                          <a:sym typeface="+mn-lt"/>
                        </a:rPr>
                        <a:t>费用总计：</a:t>
                      </a:r>
                      <a:r>
                        <a:rPr lang="en-US" altLang="zh-CN" sz="1600" dirty="0">
                          <a:effectLst/>
                          <a:latin typeface="+mn-lt"/>
                          <a:ea typeface="+mn-ea"/>
                          <a:cs typeface="+mn-ea"/>
                          <a:sym typeface="+mn-lt"/>
                        </a:rPr>
                        <a:t>640</a:t>
                      </a:r>
                      <a:r>
                        <a:rPr lang="zh-CN" altLang="en-US" sz="1600" dirty="0">
                          <a:effectLst/>
                          <a:latin typeface="+mn-lt"/>
                          <a:ea typeface="+mn-ea"/>
                          <a:cs typeface="+mn-ea"/>
                          <a:sym typeface="+mn-lt"/>
                        </a:rPr>
                        <a:t>元</a:t>
                      </a:r>
                      <a:r>
                        <a:rPr lang="en-US" altLang="zh-CN" sz="1600" dirty="0">
                          <a:effectLst/>
                          <a:latin typeface="+mn-lt"/>
                          <a:ea typeface="+mn-ea"/>
                          <a:cs typeface="+mn-ea"/>
                          <a:sym typeface="+mn-lt"/>
                        </a:rPr>
                        <a:t>/</a:t>
                      </a:r>
                      <a:r>
                        <a:rPr lang="zh-CN" altLang="en-US" sz="1600" dirty="0">
                          <a:effectLst/>
                          <a:latin typeface="+mn-lt"/>
                          <a:ea typeface="+mn-ea"/>
                          <a:cs typeface="+mn-ea"/>
                          <a:sym typeface="+mn-lt"/>
                        </a:rPr>
                        <a:t>天*</a:t>
                      </a:r>
                      <a:r>
                        <a:rPr lang="en-US" altLang="zh-CN" sz="1600" dirty="0">
                          <a:effectLst/>
                          <a:latin typeface="+mn-lt"/>
                          <a:ea typeface="+mn-ea"/>
                          <a:cs typeface="+mn-ea"/>
                          <a:sym typeface="+mn-lt"/>
                        </a:rPr>
                        <a:t>300</a:t>
                      </a:r>
                      <a:r>
                        <a:rPr lang="zh-CN" altLang="en-US" sz="1600" dirty="0">
                          <a:effectLst/>
                          <a:latin typeface="+mn-lt"/>
                          <a:ea typeface="+mn-ea"/>
                          <a:cs typeface="+mn-ea"/>
                          <a:sym typeface="+mn-lt"/>
                        </a:rPr>
                        <a:t>天</a:t>
                      </a:r>
                      <a:r>
                        <a:rPr lang="en-US" altLang="zh-CN" sz="1600" dirty="0">
                          <a:effectLst/>
                          <a:latin typeface="+mn-lt"/>
                          <a:ea typeface="+mn-ea"/>
                          <a:cs typeface="+mn-ea"/>
                          <a:sym typeface="+mn-lt"/>
                        </a:rPr>
                        <a:t>(</a:t>
                      </a:r>
                      <a:r>
                        <a:rPr lang="zh-CN" altLang="en-US" sz="1600" dirty="0">
                          <a:effectLst/>
                          <a:latin typeface="+mn-lt"/>
                          <a:ea typeface="+mn-ea"/>
                          <a:cs typeface="+mn-ea"/>
                          <a:sym typeface="+mn-lt"/>
                        </a:rPr>
                        <a:t>年出行计划</a:t>
                      </a:r>
                      <a:r>
                        <a:rPr lang="en-US" altLang="zh-CN" sz="1600" dirty="0">
                          <a:effectLst/>
                          <a:latin typeface="+mn-lt"/>
                          <a:ea typeface="+mn-ea"/>
                          <a:cs typeface="+mn-ea"/>
                          <a:sym typeface="+mn-lt"/>
                        </a:rPr>
                        <a:t>)+3400=195400</a:t>
                      </a:r>
                      <a:r>
                        <a:rPr lang="zh-CN" altLang="en-US" sz="1600" dirty="0">
                          <a:effectLst/>
                          <a:latin typeface="+mn-lt"/>
                          <a:ea typeface="+mn-ea"/>
                          <a:cs typeface="+mn-ea"/>
                          <a:sym typeface="+mn-lt"/>
                        </a:rPr>
                        <a:t>元</a:t>
                      </a:r>
                      <a:endParaRPr lang="zh-CN" altLang="en-US" sz="1600" dirty="0">
                        <a:effectLst/>
                        <a:latin typeface="+mn-lt"/>
                        <a:ea typeface="+mn-ea"/>
                        <a:cs typeface="+mn-ea"/>
                        <a:sym typeface="+mn-lt"/>
                      </a:endParaRPr>
                    </a:p>
                  </a:txBody>
                  <a:tcPr/>
                </a:tc>
                <a:tc hMerge="1">
                  <a:tcPr/>
                </a:tc>
                <a:tc h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14" presetClass="entr" presetSubtype="5"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vertical)">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美食制作费用</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表格 25"/>
          <p:cNvGraphicFramePr>
            <a:graphicFrameLocks noGrp="1"/>
          </p:cNvGraphicFramePr>
          <p:nvPr/>
        </p:nvGraphicFramePr>
        <p:xfrm>
          <a:off x="2029542" y="2436812"/>
          <a:ext cx="8127999" cy="1854200"/>
        </p:xfrm>
        <a:graphic>
          <a:graphicData uri="http://schemas.openxmlformats.org/drawingml/2006/table">
            <a:tbl>
              <a:tblPr firstRow="1" bandRow="1">
                <a:tableStyleId>{073A0DAA-6AF3-43AB-8588-CEC1D06C72B9}</a:tableStyleId>
              </a:tblPr>
              <a:tblGrid>
                <a:gridCol w="2709333"/>
                <a:gridCol w="2709333"/>
                <a:gridCol w="2709333"/>
              </a:tblGrid>
              <a:tr h="370840">
                <a:tc>
                  <a:txBody>
                    <a:bodyPr/>
                    <a:lstStyle/>
                    <a:p>
                      <a:pPr algn="ctr"/>
                      <a:r>
                        <a:rPr lang="zh-CN" altLang="en-US" dirty="0">
                          <a:effectLst/>
                          <a:latin typeface="+mn-lt"/>
                          <a:ea typeface="+mn-ea"/>
                          <a:cs typeface="+mn-ea"/>
                          <a:sym typeface="+mn-lt"/>
                        </a:rPr>
                        <a:t>类别</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费用</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备注</a:t>
                      </a:r>
                      <a:endParaRPr lang="zh-CN" altLang="en-US" dirty="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食材</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配料</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1000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杂项</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800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费用按月计算</a:t>
                      </a:r>
                      <a:endParaRPr lang="zh-CN" altLang="en-US" sz="1600">
                        <a:effectLst/>
                        <a:latin typeface="+mn-lt"/>
                        <a:ea typeface="+mn-ea"/>
                        <a:cs typeface="+mn-ea"/>
                        <a:sym typeface="+mn-lt"/>
                      </a:endParaRPr>
                    </a:p>
                  </a:txBody>
                  <a:tcPr/>
                </a:tc>
              </a:tr>
              <a:tr h="370840">
                <a:tc gridSpan="3">
                  <a:txBody>
                    <a:bodyPr/>
                    <a:lstStyle/>
                    <a:p>
                      <a:pPr algn="ctr"/>
                      <a:r>
                        <a:rPr lang="zh-CN" altLang="en-US" sz="1600" dirty="0">
                          <a:effectLst/>
                          <a:latin typeface="+mn-lt"/>
                          <a:ea typeface="+mn-ea"/>
                          <a:cs typeface="+mn-ea"/>
                          <a:sym typeface="+mn-lt"/>
                        </a:rPr>
                        <a:t>费用总计：</a:t>
                      </a:r>
                      <a:r>
                        <a:rPr lang="en-US" altLang="zh-CN" sz="1600" dirty="0">
                          <a:effectLst/>
                          <a:latin typeface="+mn-lt"/>
                          <a:ea typeface="+mn-ea"/>
                          <a:cs typeface="+mn-ea"/>
                          <a:sym typeface="+mn-lt"/>
                        </a:rPr>
                        <a:t>3800/</a:t>
                      </a:r>
                      <a:r>
                        <a:rPr lang="zh-CN" altLang="en-US" sz="1600" dirty="0">
                          <a:effectLst/>
                          <a:latin typeface="+mn-lt"/>
                          <a:ea typeface="+mn-ea"/>
                          <a:cs typeface="+mn-ea"/>
                          <a:sym typeface="+mn-lt"/>
                        </a:rPr>
                        <a:t>月*</a:t>
                      </a:r>
                      <a:r>
                        <a:rPr lang="en-US" altLang="zh-CN" sz="1600" dirty="0">
                          <a:effectLst/>
                          <a:latin typeface="+mn-lt"/>
                          <a:ea typeface="+mn-ea"/>
                          <a:cs typeface="+mn-ea"/>
                          <a:sym typeface="+mn-lt"/>
                        </a:rPr>
                        <a:t>12</a:t>
                      </a:r>
                      <a:r>
                        <a:rPr lang="zh-CN" altLang="en-US" sz="1600" dirty="0">
                          <a:effectLst/>
                          <a:latin typeface="+mn-lt"/>
                          <a:ea typeface="+mn-ea"/>
                          <a:cs typeface="+mn-ea"/>
                          <a:sym typeface="+mn-lt"/>
                        </a:rPr>
                        <a:t>月</a:t>
                      </a:r>
                      <a:r>
                        <a:rPr lang="en-US" altLang="zh-CN" sz="1600" dirty="0">
                          <a:effectLst/>
                          <a:latin typeface="+mn-lt"/>
                          <a:ea typeface="+mn-ea"/>
                          <a:cs typeface="+mn-ea"/>
                          <a:sym typeface="+mn-lt"/>
                        </a:rPr>
                        <a:t>=45600</a:t>
                      </a:r>
                      <a:r>
                        <a:rPr lang="zh-CN" altLang="en-US" sz="1600" dirty="0">
                          <a:effectLst/>
                          <a:latin typeface="+mn-lt"/>
                          <a:ea typeface="+mn-ea"/>
                          <a:cs typeface="+mn-ea"/>
                          <a:sym typeface="+mn-lt"/>
                        </a:rPr>
                        <a:t>元</a:t>
                      </a:r>
                      <a:endParaRPr lang="zh-CN" altLang="en-US" sz="1600" dirty="0">
                        <a:effectLst/>
                        <a:latin typeface="+mn-lt"/>
                        <a:ea typeface="+mn-ea"/>
                        <a:cs typeface="+mn-ea"/>
                        <a:sym typeface="+mn-lt"/>
                      </a:endParaRPr>
                    </a:p>
                  </a:txBody>
                  <a:tcPr/>
                </a:tc>
                <a:tc hMerge="1">
                  <a:tcPr/>
                </a:tc>
                <a:tc h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9"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ssolv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办公费用</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表格 25"/>
          <p:cNvGraphicFramePr>
            <a:graphicFrameLocks noGrp="1"/>
          </p:cNvGraphicFramePr>
          <p:nvPr/>
        </p:nvGraphicFramePr>
        <p:xfrm>
          <a:off x="2029542" y="2501900"/>
          <a:ext cx="8127999" cy="1854200"/>
        </p:xfrm>
        <a:graphic>
          <a:graphicData uri="http://schemas.openxmlformats.org/drawingml/2006/table">
            <a:tbl>
              <a:tblPr firstRow="1" bandRow="1">
                <a:tableStyleId>{073A0DAA-6AF3-43AB-8588-CEC1D06C72B9}</a:tableStyleId>
              </a:tblPr>
              <a:tblGrid>
                <a:gridCol w="2709333"/>
                <a:gridCol w="2709333"/>
                <a:gridCol w="2709333"/>
              </a:tblGrid>
              <a:tr h="370840">
                <a:tc>
                  <a:txBody>
                    <a:bodyPr/>
                    <a:lstStyle/>
                    <a:p>
                      <a:pPr algn="ctr"/>
                      <a:r>
                        <a:rPr lang="zh-CN" altLang="en-US" dirty="0">
                          <a:effectLst/>
                          <a:latin typeface="+mn-lt"/>
                          <a:ea typeface="+mn-ea"/>
                          <a:cs typeface="+mn-ea"/>
                          <a:sym typeface="+mn-lt"/>
                        </a:rPr>
                        <a:t>类别</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费用</a:t>
                      </a:r>
                      <a:endParaRPr lang="zh-CN" altLang="en-US" dirty="0">
                        <a:effectLst/>
                        <a:latin typeface="+mn-lt"/>
                        <a:ea typeface="+mn-ea"/>
                        <a:cs typeface="+mn-ea"/>
                        <a:sym typeface="+mn-lt"/>
                      </a:endParaRPr>
                    </a:p>
                  </a:txBody>
                  <a:tcPr/>
                </a:tc>
                <a:tc>
                  <a:txBody>
                    <a:bodyPr/>
                    <a:lstStyle/>
                    <a:p>
                      <a:pPr algn="ctr"/>
                      <a:r>
                        <a:rPr lang="zh-CN" altLang="en-US" dirty="0">
                          <a:effectLst/>
                          <a:latin typeface="+mn-lt"/>
                          <a:ea typeface="+mn-ea"/>
                          <a:cs typeface="+mn-ea"/>
                          <a:sym typeface="+mn-lt"/>
                        </a:rPr>
                        <a:t>备注</a:t>
                      </a:r>
                      <a:endParaRPr lang="zh-CN" altLang="en-US" dirty="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场地租金</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40000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algn="ctr"/>
                      <a:r>
                        <a:rPr lang="zh-CN" altLang="en-US" sz="1600" dirty="0">
                          <a:effectLst/>
                          <a:latin typeface="+mn-lt"/>
                          <a:ea typeface="+mn-ea"/>
                          <a:cs typeface="+mn-ea"/>
                          <a:sym typeface="+mn-lt"/>
                        </a:rPr>
                        <a:t>费用按年计算</a:t>
                      </a:r>
                      <a:endParaRPr lang="zh-CN" altLang="en-US" sz="1600" dirty="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场地水电</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20000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费用按年计算</a:t>
                      </a:r>
                      <a:endParaRPr lang="zh-CN" altLang="en-US" sz="1600">
                        <a:effectLst/>
                        <a:latin typeface="+mn-lt"/>
                        <a:ea typeface="+mn-ea"/>
                        <a:cs typeface="+mn-ea"/>
                        <a:sym typeface="+mn-lt"/>
                      </a:endParaRPr>
                    </a:p>
                  </a:txBody>
                  <a:tcPr/>
                </a:tc>
              </a:tr>
              <a:tr h="370840">
                <a:tc>
                  <a:txBody>
                    <a:bodyPr/>
                    <a:lstStyle/>
                    <a:p>
                      <a:pPr algn="ctr"/>
                      <a:r>
                        <a:rPr lang="zh-CN" altLang="en-US" sz="1600">
                          <a:effectLst/>
                          <a:latin typeface="+mn-lt"/>
                          <a:ea typeface="+mn-ea"/>
                          <a:cs typeface="+mn-ea"/>
                          <a:sym typeface="+mn-lt"/>
                        </a:rPr>
                        <a:t>管理费</a:t>
                      </a:r>
                      <a:endParaRPr lang="zh-CN" altLang="en-US" sz="1600">
                        <a:effectLst/>
                        <a:latin typeface="+mn-lt"/>
                        <a:ea typeface="+mn-ea"/>
                        <a:cs typeface="+mn-ea"/>
                        <a:sym typeface="+mn-lt"/>
                      </a:endParaRPr>
                    </a:p>
                  </a:txBody>
                  <a:tcPr/>
                </a:tc>
                <a:tc>
                  <a:txBody>
                    <a:bodyPr/>
                    <a:lstStyle/>
                    <a:p>
                      <a:pPr algn="ctr"/>
                      <a:r>
                        <a:rPr lang="en-US" altLang="zh-CN" sz="1600">
                          <a:effectLst/>
                          <a:latin typeface="+mn-lt"/>
                          <a:ea typeface="+mn-ea"/>
                          <a:cs typeface="+mn-ea"/>
                          <a:sym typeface="+mn-lt"/>
                        </a:rPr>
                        <a:t>2400</a:t>
                      </a:r>
                      <a:r>
                        <a:rPr lang="zh-CN" altLang="en-US" sz="1600">
                          <a:effectLst/>
                          <a:latin typeface="+mn-lt"/>
                          <a:ea typeface="+mn-ea"/>
                          <a:cs typeface="+mn-ea"/>
                          <a:sym typeface="+mn-lt"/>
                        </a:rPr>
                        <a:t>元</a:t>
                      </a:r>
                      <a:endParaRPr lang="zh-CN" altLang="en-US" sz="1600">
                        <a:effectLst/>
                        <a:latin typeface="+mn-lt"/>
                        <a:ea typeface="+mn-ea"/>
                        <a:cs typeface="+mn-ea"/>
                        <a:sym typeface="+mn-lt"/>
                      </a:endParaRPr>
                    </a:p>
                  </a:txBody>
                  <a:tcPr/>
                </a:tc>
                <a:tc>
                  <a:txBody>
                    <a:bodyPr/>
                    <a:lstStyle/>
                    <a:p>
                      <a:pPr marL="0" marR="0" lvl="0" indent="0" algn="ctr" defTabSz="914400" rtl="0" eaLnBrk="1" fontAlgn="auto" latinLnBrk="0" hangingPunct="1">
                        <a:lnSpc>
                          <a:spcPct val="100000"/>
                        </a:lnSpc>
                        <a:spcBef>
                          <a:spcPct val="0"/>
                        </a:spcBef>
                        <a:spcAft>
                          <a:spcPct val="0"/>
                        </a:spcAft>
                        <a:buClrTx/>
                        <a:buSzTx/>
                        <a:buFontTx/>
                        <a:buNone/>
                      </a:pPr>
                      <a:r>
                        <a:rPr lang="zh-CN" altLang="en-US" sz="1600">
                          <a:effectLst/>
                          <a:latin typeface="+mn-lt"/>
                          <a:ea typeface="+mn-ea"/>
                          <a:cs typeface="+mn-ea"/>
                          <a:sym typeface="+mn-lt"/>
                        </a:rPr>
                        <a:t>费用按年计算</a:t>
                      </a:r>
                      <a:endParaRPr lang="zh-CN" altLang="en-US" sz="1600">
                        <a:effectLst/>
                        <a:latin typeface="+mn-lt"/>
                        <a:ea typeface="+mn-ea"/>
                        <a:cs typeface="+mn-ea"/>
                        <a:sym typeface="+mn-lt"/>
                      </a:endParaRPr>
                    </a:p>
                  </a:txBody>
                  <a:tcPr/>
                </a:tc>
              </a:tr>
              <a:tr h="370840">
                <a:tc gridSpan="3">
                  <a:txBody>
                    <a:bodyPr/>
                    <a:lstStyle/>
                    <a:p>
                      <a:pPr algn="ctr"/>
                      <a:r>
                        <a:rPr lang="zh-CN" altLang="en-US" sz="1600" dirty="0">
                          <a:effectLst/>
                          <a:latin typeface="+mn-lt"/>
                          <a:ea typeface="+mn-ea"/>
                          <a:cs typeface="+mn-ea"/>
                          <a:sym typeface="+mn-lt"/>
                        </a:rPr>
                        <a:t>费用总计：</a:t>
                      </a:r>
                      <a:r>
                        <a:rPr lang="en-US" altLang="zh-CN" sz="1600" dirty="0">
                          <a:effectLst/>
                          <a:latin typeface="+mn-lt"/>
                          <a:ea typeface="+mn-ea"/>
                          <a:cs typeface="+mn-ea"/>
                          <a:sym typeface="+mn-lt"/>
                        </a:rPr>
                        <a:t>62400</a:t>
                      </a:r>
                      <a:r>
                        <a:rPr lang="zh-CN" altLang="en-US" sz="1600" dirty="0">
                          <a:effectLst/>
                          <a:latin typeface="+mn-lt"/>
                          <a:ea typeface="+mn-ea"/>
                          <a:cs typeface="+mn-ea"/>
                          <a:sym typeface="+mn-lt"/>
                        </a:rPr>
                        <a:t>元</a:t>
                      </a:r>
                      <a:endParaRPr lang="zh-CN" altLang="en-US" sz="1600" dirty="0">
                        <a:effectLst/>
                        <a:latin typeface="+mn-lt"/>
                        <a:ea typeface="+mn-ea"/>
                        <a:cs typeface="+mn-ea"/>
                        <a:sym typeface="+mn-lt"/>
                      </a:endParaRPr>
                    </a:p>
                  </a:txBody>
                  <a:tcPr/>
                </a:tc>
                <a:tc hMerge="1">
                  <a:tcPr/>
                </a:tc>
                <a:tc h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16" presetClass="entr" presetSubtype="21"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Vertical)">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设备费用</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表格 25"/>
          <p:cNvGraphicFramePr>
            <a:graphicFrameLocks noGrp="1"/>
          </p:cNvGraphicFramePr>
          <p:nvPr/>
        </p:nvGraphicFramePr>
        <p:xfrm>
          <a:off x="1233002" y="2336889"/>
          <a:ext cx="9721080" cy="2433320"/>
        </p:xfrm>
        <a:graphic>
          <a:graphicData uri="http://schemas.openxmlformats.org/drawingml/2006/table">
            <a:tbl>
              <a:tblPr firstRow="1" bandRow="1">
                <a:tableStyleId>{073A0DAA-6AF3-43AB-8588-CEC1D06C72B9}</a:tableStyleId>
              </a:tblPr>
              <a:tblGrid>
                <a:gridCol w="3868565"/>
                <a:gridCol w="2820088"/>
                <a:gridCol w="3032427"/>
              </a:tblGrid>
              <a:tr h="370840">
                <a:tc>
                  <a:txBody>
                    <a:bodyPr/>
                    <a:lstStyle/>
                    <a:p>
                      <a:pPr algn="ctr"/>
                      <a:r>
                        <a:rPr lang="zh-CN" altLang="en-US" dirty="0">
                          <a:effectLst/>
                          <a:latin typeface="+mn-lt"/>
                          <a:ea typeface="+mn-ea"/>
                          <a:cs typeface="+mn-ea"/>
                          <a:sym typeface="+mn-lt"/>
                        </a:rPr>
                        <a:t>类别</a:t>
                      </a:r>
                      <a:endParaRPr lang="zh-CN" altLang="en-US" dirty="0">
                        <a:effectLst/>
                        <a:latin typeface="+mn-lt"/>
                        <a:ea typeface="+mn-ea"/>
                        <a:cs typeface="+mn-ea"/>
                        <a:sym typeface="+mn-lt"/>
                      </a:endParaRPr>
                    </a:p>
                  </a:txBody>
                  <a:tcPr anchor="ctr"/>
                </a:tc>
                <a:tc>
                  <a:txBody>
                    <a:bodyPr/>
                    <a:lstStyle/>
                    <a:p>
                      <a:pPr algn="ctr"/>
                      <a:r>
                        <a:rPr lang="zh-CN" altLang="en-US" dirty="0">
                          <a:effectLst/>
                          <a:latin typeface="+mn-lt"/>
                          <a:ea typeface="+mn-ea"/>
                          <a:cs typeface="+mn-ea"/>
                          <a:sym typeface="+mn-lt"/>
                        </a:rPr>
                        <a:t>费用</a:t>
                      </a:r>
                      <a:endParaRPr lang="zh-CN" altLang="en-US" dirty="0">
                        <a:effectLst/>
                        <a:latin typeface="+mn-lt"/>
                        <a:ea typeface="+mn-ea"/>
                        <a:cs typeface="+mn-ea"/>
                        <a:sym typeface="+mn-lt"/>
                      </a:endParaRPr>
                    </a:p>
                  </a:txBody>
                  <a:tcPr anchor="ctr"/>
                </a:tc>
                <a:tc>
                  <a:txBody>
                    <a:bodyPr/>
                    <a:lstStyle/>
                    <a:p>
                      <a:pPr algn="ctr"/>
                      <a:r>
                        <a:rPr lang="zh-CN" altLang="en-US" dirty="0">
                          <a:effectLst/>
                          <a:latin typeface="+mn-lt"/>
                          <a:ea typeface="+mn-ea"/>
                          <a:cs typeface="+mn-ea"/>
                          <a:sym typeface="+mn-lt"/>
                        </a:rPr>
                        <a:t>备注</a:t>
                      </a:r>
                      <a:endParaRPr lang="zh-CN" altLang="en-US" dirty="0">
                        <a:effectLst/>
                        <a:latin typeface="+mn-lt"/>
                        <a:ea typeface="+mn-ea"/>
                        <a:cs typeface="+mn-ea"/>
                        <a:sym typeface="+mn-lt"/>
                      </a:endParaRPr>
                    </a:p>
                  </a:txBody>
                  <a:tcPr anchor="ctr"/>
                </a:tc>
              </a:tr>
              <a:tr h="370840">
                <a:tc>
                  <a:txBody>
                    <a:bodyPr/>
                    <a:lstStyle/>
                    <a:p>
                      <a:pPr algn="ctr"/>
                      <a:r>
                        <a:rPr lang="zh-CN" altLang="en-US" sz="1600">
                          <a:effectLst/>
                          <a:latin typeface="+mn-lt"/>
                          <a:ea typeface="+mn-ea"/>
                          <a:cs typeface="+mn-ea"/>
                          <a:sym typeface="+mn-lt"/>
                        </a:rPr>
                        <a:t>摄影设备（单反</a:t>
                      </a:r>
                      <a:r>
                        <a:rPr lang="en-US" altLang="zh-CN" sz="1600">
                          <a:effectLst/>
                          <a:latin typeface="+mn-lt"/>
                          <a:ea typeface="+mn-ea"/>
                          <a:cs typeface="+mn-ea"/>
                          <a:sym typeface="+mn-lt"/>
                        </a:rPr>
                        <a:t>+</a:t>
                      </a:r>
                      <a:r>
                        <a:rPr lang="zh-CN" altLang="en-US" sz="1600">
                          <a:effectLst/>
                          <a:latin typeface="+mn-lt"/>
                          <a:ea typeface="+mn-ea"/>
                          <a:cs typeface="+mn-ea"/>
                          <a:sym typeface="+mn-lt"/>
                        </a:rPr>
                        <a:t>航拍</a:t>
                      </a:r>
                      <a:r>
                        <a:rPr lang="en-US" altLang="zh-CN" sz="1600">
                          <a:effectLst/>
                          <a:latin typeface="+mn-lt"/>
                          <a:ea typeface="+mn-ea"/>
                          <a:cs typeface="+mn-ea"/>
                          <a:sym typeface="+mn-lt"/>
                        </a:rPr>
                        <a:t>+Gopro</a:t>
                      </a:r>
                      <a:r>
                        <a:rPr lang="zh-CN" altLang="en-US" sz="1600">
                          <a:effectLst/>
                          <a:latin typeface="+mn-lt"/>
                          <a:ea typeface="+mn-ea"/>
                          <a:cs typeface="+mn-ea"/>
                          <a:sym typeface="+mn-lt"/>
                        </a:rPr>
                        <a:t>）</a:t>
                      </a:r>
                      <a:endParaRPr lang="zh-CN" altLang="en-US" sz="1600">
                        <a:effectLst/>
                        <a:latin typeface="+mn-lt"/>
                        <a:ea typeface="+mn-ea"/>
                        <a:cs typeface="+mn-ea"/>
                        <a:sym typeface="+mn-lt"/>
                      </a:endParaRPr>
                    </a:p>
                  </a:txBody>
                  <a:tcPr anchor="ctr"/>
                </a:tc>
                <a:tc>
                  <a:txBody>
                    <a:bodyPr/>
                    <a:lstStyle/>
                    <a:p>
                      <a:pPr algn="ctr"/>
                      <a:r>
                        <a:rPr lang="en-US" altLang="zh-CN" sz="1600">
                          <a:effectLst/>
                          <a:latin typeface="+mn-lt"/>
                          <a:ea typeface="+mn-ea"/>
                          <a:cs typeface="+mn-ea"/>
                          <a:sym typeface="+mn-lt"/>
                        </a:rPr>
                        <a:t>18000</a:t>
                      </a:r>
                      <a:endParaRPr lang="zh-CN" altLang="en-US" sz="1600">
                        <a:effectLst/>
                        <a:latin typeface="+mn-lt"/>
                        <a:ea typeface="+mn-ea"/>
                        <a:cs typeface="+mn-ea"/>
                        <a:sym typeface="+mn-lt"/>
                      </a:endParaRPr>
                    </a:p>
                  </a:txBody>
                  <a:tcPr anchor="ctr"/>
                </a:tc>
                <a:tc>
                  <a:txBody>
                    <a:bodyPr/>
                    <a:lstStyle/>
                    <a:p>
                      <a:pPr algn="ctr"/>
                      <a:r>
                        <a:rPr lang="zh-CN" altLang="en-US" sz="1600">
                          <a:effectLst/>
                          <a:latin typeface="+mn-lt"/>
                          <a:ea typeface="+mn-ea"/>
                          <a:cs typeface="+mn-ea"/>
                          <a:sym typeface="+mn-lt"/>
                        </a:rPr>
                        <a:t>单反</a:t>
                      </a:r>
                      <a:r>
                        <a:rPr lang="en-US" altLang="zh-CN" sz="1600">
                          <a:effectLst/>
                          <a:latin typeface="+mn-lt"/>
                          <a:ea typeface="+mn-ea"/>
                          <a:cs typeface="+mn-ea"/>
                          <a:sym typeface="+mn-lt"/>
                        </a:rPr>
                        <a:t>5000</a:t>
                      </a:r>
                      <a:r>
                        <a:rPr lang="zh-CN" altLang="en-US" sz="1600">
                          <a:effectLst/>
                          <a:latin typeface="+mn-lt"/>
                          <a:ea typeface="+mn-ea"/>
                          <a:cs typeface="+mn-ea"/>
                          <a:sym typeface="+mn-lt"/>
                        </a:rPr>
                        <a:t>，航拍</a:t>
                      </a:r>
                      <a:r>
                        <a:rPr lang="en-US" altLang="zh-CN" sz="1600">
                          <a:effectLst/>
                          <a:latin typeface="+mn-lt"/>
                          <a:ea typeface="+mn-ea"/>
                          <a:cs typeface="+mn-ea"/>
                          <a:sym typeface="+mn-lt"/>
                        </a:rPr>
                        <a:t>8000</a:t>
                      </a:r>
                      <a:r>
                        <a:rPr lang="zh-CN" altLang="en-US" sz="1600">
                          <a:effectLst/>
                          <a:latin typeface="+mn-lt"/>
                          <a:ea typeface="+mn-ea"/>
                          <a:cs typeface="+mn-ea"/>
                          <a:sym typeface="+mn-lt"/>
                        </a:rPr>
                        <a:t>，</a:t>
                      </a:r>
                      <a:r>
                        <a:rPr lang="en-US" altLang="zh-CN" sz="1600">
                          <a:effectLst/>
                          <a:latin typeface="+mn-lt"/>
                          <a:ea typeface="+mn-ea"/>
                          <a:cs typeface="+mn-ea"/>
                          <a:sym typeface="+mn-lt"/>
                        </a:rPr>
                        <a:t>Gopro5000.</a:t>
                      </a:r>
                      <a:endParaRPr lang="zh-CN" altLang="en-US" sz="1600">
                        <a:effectLst/>
                        <a:latin typeface="+mn-lt"/>
                        <a:ea typeface="+mn-ea"/>
                        <a:cs typeface="+mn-ea"/>
                        <a:sym typeface="+mn-lt"/>
                      </a:endParaRPr>
                    </a:p>
                  </a:txBody>
                  <a:tcPr anchor="ctr"/>
                </a:tc>
              </a:tr>
              <a:tr h="370840">
                <a:tc>
                  <a:txBody>
                    <a:bodyPr/>
                    <a:lstStyle/>
                    <a:p>
                      <a:pPr algn="ctr"/>
                      <a:r>
                        <a:rPr lang="zh-CN" altLang="en-US" sz="1600">
                          <a:effectLst/>
                          <a:latin typeface="+mn-lt"/>
                          <a:ea typeface="+mn-ea"/>
                          <a:cs typeface="+mn-ea"/>
                          <a:sym typeface="+mn-lt"/>
                        </a:rPr>
                        <a:t>行车记录仪</a:t>
                      </a:r>
                      <a:endParaRPr lang="zh-CN" altLang="en-US" sz="1600">
                        <a:effectLst/>
                        <a:latin typeface="+mn-lt"/>
                        <a:ea typeface="+mn-ea"/>
                        <a:cs typeface="+mn-ea"/>
                        <a:sym typeface="+mn-lt"/>
                      </a:endParaRPr>
                    </a:p>
                  </a:txBody>
                  <a:tcPr anchor="ctr"/>
                </a:tc>
                <a:tc>
                  <a:txBody>
                    <a:bodyPr/>
                    <a:lstStyle/>
                    <a:p>
                      <a:pPr algn="ctr"/>
                      <a:r>
                        <a:rPr lang="en-US" altLang="zh-CN" sz="1600">
                          <a:effectLst/>
                          <a:latin typeface="+mn-lt"/>
                          <a:ea typeface="+mn-ea"/>
                          <a:cs typeface="+mn-ea"/>
                          <a:sym typeface="+mn-lt"/>
                        </a:rPr>
                        <a:t>700</a:t>
                      </a:r>
                      <a:endParaRPr lang="en-US" altLang="zh-CN" sz="1600">
                        <a:effectLst/>
                        <a:latin typeface="+mn-lt"/>
                        <a:ea typeface="+mn-ea"/>
                        <a:cs typeface="+mn-ea"/>
                        <a:sym typeface="+mn-lt"/>
                      </a:endParaRPr>
                    </a:p>
                  </a:txBody>
                  <a:tcPr anchor="ctr"/>
                </a:tc>
                <a:tc>
                  <a:txBody>
                    <a:bodyPr/>
                    <a:lstStyle/>
                    <a:p>
                      <a:pPr algn="ctr"/>
                      <a:r>
                        <a:rPr lang="en-US" altLang="zh-CN" sz="1600">
                          <a:effectLst/>
                          <a:latin typeface="+mn-lt"/>
                          <a:ea typeface="+mn-ea"/>
                          <a:cs typeface="+mn-ea"/>
                          <a:sym typeface="+mn-lt"/>
                        </a:rPr>
                        <a:t>PRTDT R609</a:t>
                      </a:r>
                      <a:endParaRPr lang="zh-CN" altLang="en-US" sz="1600">
                        <a:effectLst/>
                        <a:latin typeface="+mn-lt"/>
                        <a:ea typeface="+mn-ea"/>
                        <a:cs typeface="+mn-ea"/>
                        <a:sym typeface="+mn-lt"/>
                      </a:endParaRPr>
                    </a:p>
                  </a:txBody>
                  <a:tcPr anchor="ctr"/>
                </a:tc>
              </a:tr>
              <a:tr h="370840">
                <a:tc>
                  <a:txBody>
                    <a:bodyPr/>
                    <a:lstStyle/>
                    <a:p>
                      <a:pPr algn="ctr"/>
                      <a:r>
                        <a:rPr lang="zh-CN" altLang="en-US" sz="1600">
                          <a:effectLst/>
                          <a:latin typeface="+mn-lt"/>
                          <a:ea typeface="+mn-ea"/>
                          <a:cs typeface="+mn-ea"/>
                          <a:sym typeface="+mn-lt"/>
                        </a:rPr>
                        <a:t>电脑</a:t>
                      </a:r>
                      <a:endParaRPr lang="zh-CN" altLang="en-US" sz="1600">
                        <a:effectLst/>
                        <a:latin typeface="+mn-lt"/>
                        <a:ea typeface="+mn-ea"/>
                        <a:cs typeface="+mn-ea"/>
                        <a:sym typeface="+mn-lt"/>
                      </a:endParaRPr>
                    </a:p>
                  </a:txBody>
                  <a:tcPr anchor="ctr"/>
                </a:tc>
                <a:tc>
                  <a:txBody>
                    <a:bodyPr/>
                    <a:lstStyle/>
                    <a:p>
                      <a:pPr algn="ctr"/>
                      <a:r>
                        <a:rPr lang="en-US" altLang="zh-CN" sz="1600">
                          <a:effectLst/>
                          <a:latin typeface="+mn-lt"/>
                          <a:ea typeface="+mn-ea"/>
                          <a:cs typeface="+mn-ea"/>
                          <a:sym typeface="+mn-lt"/>
                        </a:rPr>
                        <a:t>8000</a:t>
                      </a:r>
                      <a:endParaRPr lang="zh-CN" altLang="en-US" sz="1600">
                        <a:effectLst/>
                        <a:latin typeface="+mn-lt"/>
                        <a:ea typeface="+mn-ea"/>
                        <a:cs typeface="+mn-ea"/>
                        <a:sym typeface="+mn-lt"/>
                      </a:endParaRPr>
                    </a:p>
                  </a:txBody>
                  <a:tcPr anchor="ctr"/>
                </a:tc>
                <a:tc>
                  <a:txBody>
                    <a:bodyPr/>
                    <a:lstStyle/>
                    <a:p>
                      <a:pPr algn="ctr"/>
                      <a:r>
                        <a:rPr lang="zh-CN" altLang="en-US" sz="1600">
                          <a:effectLst/>
                          <a:latin typeface="+mn-lt"/>
                          <a:ea typeface="+mn-ea"/>
                          <a:cs typeface="+mn-ea"/>
                          <a:sym typeface="+mn-lt"/>
                        </a:rPr>
                        <a:t>图文和视频编辑用，苹果</a:t>
                      </a:r>
                      <a:endParaRPr lang="zh-CN" altLang="en-US" sz="1600">
                        <a:effectLst/>
                        <a:latin typeface="+mn-lt"/>
                        <a:ea typeface="+mn-ea"/>
                        <a:cs typeface="+mn-ea"/>
                        <a:sym typeface="+mn-lt"/>
                      </a:endParaRPr>
                    </a:p>
                  </a:txBody>
                  <a:tcPr anchor="ctr"/>
                </a:tc>
              </a:tr>
              <a:tr h="370840">
                <a:tc>
                  <a:txBody>
                    <a:bodyPr/>
                    <a:lstStyle/>
                    <a:p>
                      <a:pPr algn="ctr"/>
                      <a:r>
                        <a:rPr lang="zh-CN" altLang="en-US" sz="1600">
                          <a:effectLst/>
                          <a:latin typeface="+mn-lt"/>
                          <a:ea typeface="+mn-ea"/>
                          <a:cs typeface="+mn-ea"/>
                          <a:sym typeface="+mn-lt"/>
                        </a:rPr>
                        <a:t>录音笔</a:t>
                      </a:r>
                      <a:endParaRPr lang="zh-CN" altLang="en-US" sz="1600">
                        <a:effectLst/>
                        <a:latin typeface="+mn-lt"/>
                        <a:ea typeface="+mn-ea"/>
                        <a:cs typeface="+mn-ea"/>
                        <a:sym typeface="+mn-lt"/>
                      </a:endParaRPr>
                    </a:p>
                  </a:txBody>
                  <a:tcPr anchor="ctr"/>
                </a:tc>
                <a:tc>
                  <a:txBody>
                    <a:bodyPr/>
                    <a:lstStyle/>
                    <a:p>
                      <a:pPr algn="ctr"/>
                      <a:r>
                        <a:rPr lang="en-US" altLang="zh-CN" sz="1600">
                          <a:effectLst/>
                          <a:latin typeface="+mn-lt"/>
                          <a:ea typeface="+mn-ea"/>
                          <a:cs typeface="+mn-ea"/>
                          <a:sym typeface="+mn-lt"/>
                        </a:rPr>
                        <a:t>1000</a:t>
                      </a:r>
                      <a:endParaRPr lang="zh-CN" altLang="en-US" sz="1600">
                        <a:effectLst/>
                        <a:latin typeface="+mn-lt"/>
                        <a:ea typeface="+mn-ea"/>
                        <a:cs typeface="+mn-ea"/>
                        <a:sym typeface="+mn-lt"/>
                      </a:endParaRPr>
                    </a:p>
                  </a:txBody>
                  <a:tcPr anchor="ctr"/>
                </a:tc>
                <a:tc>
                  <a:txBody>
                    <a:bodyPr/>
                    <a:lstStyle/>
                    <a:p>
                      <a:pPr algn="ctr"/>
                      <a:r>
                        <a:rPr lang="zh-CN" altLang="en-US" sz="1600">
                          <a:effectLst/>
                          <a:latin typeface="+mn-lt"/>
                          <a:ea typeface="+mn-ea"/>
                          <a:cs typeface="+mn-ea"/>
                          <a:sym typeface="+mn-lt"/>
                        </a:rPr>
                        <a:t>索尼</a:t>
                      </a:r>
                      <a:r>
                        <a:rPr lang="en-US" altLang="zh-CN" sz="1600">
                          <a:effectLst/>
                          <a:latin typeface="+mn-lt"/>
                          <a:ea typeface="+mn-ea"/>
                          <a:cs typeface="+mn-ea"/>
                          <a:sym typeface="+mn-lt"/>
                        </a:rPr>
                        <a:t>TX650</a:t>
                      </a:r>
                      <a:endParaRPr lang="zh-CN" altLang="en-US" sz="1600">
                        <a:effectLst/>
                        <a:latin typeface="+mn-lt"/>
                        <a:ea typeface="+mn-ea"/>
                        <a:cs typeface="+mn-ea"/>
                        <a:sym typeface="+mn-lt"/>
                      </a:endParaRPr>
                    </a:p>
                  </a:txBody>
                  <a:tcPr anchor="ctr"/>
                </a:tc>
              </a:tr>
              <a:tr h="370840">
                <a:tc gridSpan="3">
                  <a:txBody>
                    <a:bodyPr/>
                    <a:lstStyle/>
                    <a:p>
                      <a:pPr algn="ctr"/>
                      <a:r>
                        <a:rPr lang="zh-CN" altLang="en-US" dirty="0">
                          <a:effectLst/>
                          <a:latin typeface="+mn-lt"/>
                          <a:ea typeface="+mn-ea"/>
                          <a:cs typeface="+mn-ea"/>
                          <a:sym typeface="+mn-lt"/>
                        </a:rPr>
                        <a:t>费用总计：</a:t>
                      </a:r>
                      <a:r>
                        <a:rPr lang="en-US" altLang="zh-CN" dirty="0">
                          <a:effectLst/>
                          <a:latin typeface="+mn-lt"/>
                          <a:ea typeface="+mn-ea"/>
                          <a:cs typeface="+mn-ea"/>
                          <a:sym typeface="+mn-lt"/>
                        </a:rPr>
                        <a:t>27700</a:t>
                      </a:r>
                      <a:r>
                        <a:rPr lang="zh-CN" altLang="en-US" dirty="0">
                          <a:effectLst/>
                          <a:latin typeface="+mn-lt"/>
                          <a:ea typeface="+mn-ea"/>
                          <a:cs typeface="+mn-ea"/>
                          <a:sym typeface="+mn-lt"/>
                        </a:rPr>
                        <a:t>元</a:t>
                      </a:r>
                      <a:endParaRPr lang="zh-CN" altLang="en-US" dirty="0">
                        <a:effectLst/>
                        <a:latin typeface="+mn-lt"/>
                        <a:ea typeface="+mn-ea"/>
                        <a:cs typeface="+mn-ea"/>
                        <a:sym typeface="+mn-lt"/>
                      </a:endParaRPr>
                    </a:p>
                  </a:txBody>
                  <a:tcPr anchor="ctr"/>
                </a:tc>
                <a:tc hMerge="1">
                  <a:tcPr/>
                </a:tc>
                <a:tc hMerge="1">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17"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公司介绍</a:t>
            </a:r>
            <a:endParaRPr lang="zh-CN" altLang="en-US" sz="2400" dirty="0">
              <a:solidFill>
                <a:srgbClr val="1E2836"/>
              </a:solidFill>
              <a:cs typeface="+mn-ea"/>
              <a:sym typeface="+mn-lt"/>
            </a:endParaRPr>
          </a:p>
        </p:txBody>
      </p:sp>
      <p:sp>
        <p:nvSpPr>
          <p:cNvPr id="9" name="文本框 8"/>
          <p:cNvSpPr txBox="1"/>
          <p:nvPr/>
        </p:nvSpPr>
        <p:spPr>
          <a:xfrm>
            <a:off x="2057037" y="617851"/>
            <a:ext cx="1667709" cy="261610"/>
          </a:xfrm>
          <a:prstGeom prst="rect">
            <a:avLst/>
          </a:prstGeom>
          <a:noFill/>
        </p:spPr>
        <p:txBody>
          <a:bodyPr wrap="square" rtlCol="0">
            <a:spAutoFit/>
          </a:bodyPr>
          <a:lstStyle/>
          <a:p>
            <a:r>
              <a:rPr lang="en-US" altLang="zh-CN" sz="1100" dirty="0">
                <a:solidFill>
                  <a:srgbClr val="1E2836"/>
                </a:solidFill>
                <a:cs typeface="+mn-ea"/>
                <a:sym typeface="+mn-lt"/>
              </a:rPr>
              <a:t>Who we are</a:t>
            </a:r>
            <a:endParaRPr lang="zh-CN" altLang="en-US" sz="1100" dirty="0">
              <a:solidFill>
                <a:srgbClr val="1E2836"/>
              </a:solidFill>
              <a:cs typeface="+mn-ea"/>
              <a:sym typeface="+mn-lt"/>
            </a:endParaRPr>
          </a:p>
        </p:txBody>
      </p:sp>
      <p:pic>
        <p:nvPicPr>
          <p:cNvPr id="10" name="图片 9"/>
          <p:cNvPicPr>
            <a:picLocks noChangeAspect="1"/>
          </p:cNvPicPr>
          <p:nvPr/>
        </p:nvPicPr>
        <p:blipFill>
          <a:blip r:embed="rId2" cstate="screen"/>
          <a:srcRect/>
          <a:stretch>
            <a:fillRect/>
          </a:stretch>
        </p:blipFill>
        <p:spPr>
          <a:xfrm>
            <a:off x="931790" y="2206601"/>
            <a:ext cx="2334212" cy="3524203"/>
          </a:xfrm>
          <a:prstGeom prst="rect">
            <a:avLst/>
          </a:prstGeom>
        </p:spPr>
      </p:pic>
      <p:grpSp>
        <p:nvGrpSpPr>
          <p:cNvPr id="12" name="组合 11"/>
          <p:cNvGrpSpPr/>
          <p:nvPr/>
        </p:nvGrpSpPr>
        <p:grpSpPr>
          <a:xfrm>
            <a:off x="3559644" y="2206602"/>
            <a:ext cx="2407976" cy="3524203"/>
            <a:chOff x="3559644" y="2206602"/>
            <a:chExt cx="2407976" cy="3524203"/>
          </a:xfrm>
        </p:grpSpPr>
        <p:sp>
          <p:nvSpPr>
            <p:cNvPr id="13" name="矩形 12"/>
            <p:cNvSpPr/>
            <p:nvPr/>
          </p:nvSpPr>
          <p:spPr>
            <a:xfrm>
              <a:off x="3559644" y="2206602"/>
              <a:ext cx="2407976" cy="3524203"/>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4" name="矩形 13"/>
            <p:cNvSpPr/>
            <p:nvPr/>
          </p:nvSpPr>
          <p:spPr>
            <a:xfrm>
              <a:off x="3791956" y="2438525"/>
              <a:ext cx="486030" cy="400110"/>
            </a:xfrm>
            <a:prstGeom prst="rect">
              <a:avLst/>
            </a:prstGeom>
          </p:spPr>
          <p:txBody>
            <a:bodyPr wrap="none">
              <a:spAutoFit/>
            </a:bodyPr>
            <a:lstStyle/>
            <a:p>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15" name="矩形 14"/>
            <p:cNvSpPr/>
            <p:nvPr/>
          </p:nvSpPr>
          <p:spPr>
            <a:xfrm>
              <a:off x="3805564" y="3094167"/>
              <a:ext cx="1978601" cy="2031325"/>
            </a:xfrm>
            <a:prstGeom prst="rect">
              <a:avLst/>
            </a:prstGeom>
          </p:spPr>
          <p:txBody>
            <a:bodyPr wrap="square">
              <a:spAutoFit/>
            </a:bodyPr>
            <a:lstStyle/>
            <a:p>
              <a:pPr>
                <a:lnSpc>
                  <a:spcPct val="150000"/>
                </a:lnSpc>
              </a:pPr>
              <a:r>
                <a:rPr lang="en-US" altLang="zh-CN" sz="1400" dirty="0">
                  <a:solidFill>
                    <a:schemeClr val="bg1"/>
                  </a:solidFill>
                  <a:cs typeface="+mn-ea"/>
                  <a:sym typeface="+mn-lt"/>
                </a:rPr>
                <a:t>XXX</a:t>
              </a:r>
              <a:r>
                <a:rPr lang="zh-CN" altLang="en-US" sz="1400" dirty="0">
                  <a:solidFill>
                    <a:schemeClr val="bg1"/>
                  </a:solidFill>
                  <a:cs typeface="+mn-ea"/>
                  <a:sym typeface="+mn-lt"/>
                </a:rPr>
                <a:t>传媒公司是以重走河西走廊为主题，以四大自媒体平台为依托，集深度旅游、美食制作、发现购物为一体的内容创作输出工作室。</a:t>
              </a:r>
              <a:endParaRPr lang="zh-CN" altLang="en-US" sz="1400" dirty="0">
                <a:solidFill>
                  <a:schemeClr val="bg1"/>
                </a:solidFill>
                <a:cs typeface="+mn-ea"/>
                <a:sym typeface="+mn-lt"/>
              </a:endParaRPr>
            </a:p>
          </p:txBody>
        </p:sp>
        <p:sp>
          <p:nvSpPr>
            <p:cNvPr id="16" name="矩形 15"/>
            <p:cNvSpPr/>
            <p:nvPr/>
          </p:nvSpPr>
          <p:spPr>
            <a:xfrm>
              <a:off x="3898627" y="2948401"/>
              <a:ext cx="720000" cy="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7" name="组合 16"/>
          <p:cNvGrpSpPr/>
          <p:nvPr/>
        </p:nvGrpSpPr>
        <p:grpSpPr>
          <a:xfrm>
            <a:off x="8889117" y="2206602"/>
            <a:ext cx="2407976" cy="3524203"/>
            <a:chOff x="8889117" y="2206602"/>
            <a:chExt cx="2407976" cy="3524203"/>
          </a:xfrm>
        </p:grpSpPr>
        <p:sp>
          <p:nvSpPr>
            <p:cNvPr id="18" name="矩形 17"/>
            <p:cNvSpPr/>
            <p:nvPr/>
          </p:nvSpPr>
          <p:spPr>
            <a:xfrm>
              <a:off x="8889117" y="2206602"/>
              <a:ext cx="2407976" cy="3524203"/>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9" name="矩形 18"/>
            <p:cNvSpPr/>
            <p:nvPr/>
          </p:nvSpPr>
          <p:spPr>
            <a:xfrm>
              <a:off x="9086092" y="2434185"/>
              <a:ext cx="486030" cy="400110"/>
            </a:xfrm>
            <a:prstGeom prst="rect">
              <a:avLst/>
            </a:prstGeom>
          </p:spPr>
          <p:txBody>
            <a:bodyPr wrap="none">
              <a:spAutoFit/>
            </a:bodyPr>
            <a:lstStyle/>
            <a:p>
              <a:r>
                <a:rPr lang="en-US" altLang="zh-CN" sz="2000" dirty="0">
                  <a:solidFill>
                    <a:schemeClr val="bg1"/>
                  </a:solidFill>
                  <a:cs typeface="+mn-ea"/>
                  <a:sym typeface="+mn-lt"/>
                </a:rPr>
                <a:t>03</a:t>
              </a:r>
              <a:endParaRPr lang="zh-CN" altLang="en-US" sz="2000" dirty="0">
                <a:solidFill>
                  <a:schemeClr val="bg1"/>
                </a:solidFill>
                <a:cs typeface="+mn-ea"/>
                <a:sym typeface="+mn-lt"/>
              </a:endParaRPr>
            </a:p>
          </p:txBody>
        </p:sp>
        <p:sp>
          <p:nvSpPr>
            <p:cNvPr id="20" name="矩形 19"/>
            <p:cNvSpPr/>
            <p:nvPr/>
          </p:nvSpPr>
          <p:spPr>
            <a:xfrm>
              <a:off x="9179410" y="2944061"/>
              <a:ext cx="720000" cy="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9079118" y="3089827"/>
              <a:ext cx="1978601" cy="2354491"/>
            </a:xfrm>
            <a:prstGeom prst="rect">
              <a:avLst/>
            </a:prstGeom>
          </p:spPr>
          <p:txBody>
            <a:bodyPr wrap="square">
              <a:spAutoFit/>
            </a:bodyPr>
            <a:lstStyle/>
            <a:p>
              <a:pPr>
                <a:lnSpc>
                  <a:spcPct val="150000"/>
                </a:lnSpc>
              </a:pPr>
              <a:r>
                <a:rPr lang="zh-CN" altLang="en-US" sz="1400" dirty="0">
                  <a:solidFill>
                    <a:schemeClr val="bg1"/>
                  </a:solidFill>
                  <a:cs typeface="+mn-ea"/>
                  <a:sym typeface="+mn-lt"/>
                </a:rPr>
                <a:t>工作室在今日头条累计创作文章</a:t>
              </a:r>
              <a:r>
                <a:rPr lang="en-US" altLang="zh-CN" sz="1400" dirty="0">
                  <a:solidFill>
                    <a:schemeClr val="bg1"/>
                  </a:solidFill>
                  <a:cs typeface="+mn-ea"/>
                  <a:sym typeface="+mn-lt"/>
                </a:rPr>
                <a:t>100</a:t>
              </a:r>
              <a:r>
                <a:rPr lang="zh-CN" altLang="en-US" sz="1400" dirty="0">
                  <a:solidFill>
                    <a:schemeClr val="bg1"/>
                  </a:solidFill>
                  <a:cs typeface="+mn-ea"/>
                  <a:sym typeface="+mn-lt"/>
                </a:rPr>
                <a:t>余篇，点击量已达</a:t>
              </a:r>
              <a:r>
                <a:rPr lang="en-US" altLang="zh-CN" sz="1400" dirty="0">
                  <a:solidFill>
                    <a:schemeClr val="bg1"/>
                  </a:solidFill>
                  <a:cs typeface="+mn-ea"/>
                  <a:sym typeface="+mn-lt"/>
                </a:rPr>
                <a:t>180</a:t>
              </a:r>
              <a:r>
                <a:rPr lang="zh-CN" altLang="en-US" sz="1400" dirty="0">
                  <a:solidFill>
                    <a:schemeClr val="bg1"/>
                  </a:solidFill>
                  <a:cs typeface="+mn-ea"/>
                  <a:sym typeface="+mn-lt"/>
                </a:rPr>
                <a:t>万，粉丝</a:t>
              </a:r>
              <a:r>
                <a:rPr lang="en-US" altLang="zh-CN" sz="1400" dirty="0">
                  <a:solidFill>
                    <a:schemeClr val="bg1"/>
                  </a:solidFill>
                  <a:cs typeface="+mn-ea"/>
                  <a:sym typeface="+mn-lt"/>
                </a:rPr>
                <a:t>1.2</a:t>
              </a:r>
              <a:r>
                <a:rPr lang="zh-CN" altLang="en-US" sz="1400" dirty="0">
                  <a:solidFill>
                    <a:schemeClr val="bg1"/>
                  </a:solidFill>
                  <a:cs typeface="+mn-ea"/>
                  <a:sym typeface="+mn-lt"/>
                </a:rPr>
                <a:t>万人。</a:t>
              </a:r>
              <a:endParaRPr lang="zh-CN" altLang="en-US" sz="1400" dirty="0">
                <a:solidFill>
                  <a:schemeClr val="bg1"/>
                </a:solidFill>
                <a:cs typeface="+mn-ea"/>
                <a:sym typeface="+mn-lt"/>
              </a:endParaRPr>
            </a:p>
            <a:p>
              <a:pPr>
                <a:lnSpc>
                  <a:spcPct val="150000"/>
                </a:lnSpc>
              </a:pPr>
              <a:r>
                <a:rPr lang="zh-CN" altLang="en-US" sz="1400" dirty="0">
                  <a:solidFill>
                    <a:schemeClr val="bg1"/>
                  </a:solidFill>
                  <a:cs typeface="+mn-ea"/>
                  <a:sym typeface="+mn-lt"/>
                </a:rPr>
                <a:t>为保证工作室的良好运营，公开出让工作室</a:t>
              </a:r>
              <a:r>
                <a:rPr lang="en-US" altLang="zh-CN" sz="1400" dirty="0">
                  <a:solidFill>
                    <a:schemeClr val="bg1"/>
                  </a:solidFill>
                  <a:cs typeface="+mn-ea"/>
                  <a:sym typeface="+mn-lt"/>
                </a:rPr>
                <a:t>30%</a:t>
              </a:r>
              <a:r>
                <a:rPr lang="zh-CN" altLang="en-US" sz="1400" dirty="0">
                  <a:solidFill>
                    <a:schemeClr val="bg1"/>
                  </a:solidFill>
                  <a:cs typeface="+mn-ea"/>
                  <a:sym typeface="+mn-lt"/>
                </a:rPr>
                <a:t>的股份。</a:t>
              </a:r>
              <a:endParaRPr lang="zh-CN" altLang="en-US" sz="1400" dirty="0">
                <a:solidFill>
                  <a:schemeClr val="bg1"/>
                </a:solidFill>
                <a:cs typeface="+mn-ea"/>
                <a:sym typeface="+mn-lt"/>
              </a:endParaRPr>
            </a:p>
          </p:txBody>
        </p:sp>
      </p:grpSp>
      <p:sp>
        <p:nvSpPr>
          <p:cNvPr id="22" name="矩形 21"/>
          <p:cNvSpPr/>
          <p:nvPr/>
        </p:nvSpPr>
        <p:spPr>
          <a:xfrm>
            <a:off x="1506697" y="1607780"/>
            <a:ext cx="1415772" cy="461665"/>
          </a:xfrm>
          <a:prstGeom prst="rect">
            <a:avLst/>
          </a:prstGeom>
        </p:spPr>
        <p:txBody>
          <a:bodyPr wrap="none">
            <a:spAutoFit/>
          </a:bodyPr>
          <a:lstStyle/>
          <a:p>
            <a:r>
              <a:rPr lang="zh-CN" altLang="en-US" sz="2400" dirty="0">
                <a:solidFill>
                  <a:srgbClr val="3C4D63"/>
                </a:solidFill>
                <a:cs typeface="+mn-ea"/>
                <a:sym typeface="+mn-lt"/>
              </a:rPr>
              <a:t>公司简介</a:t>
            </a:r>
            <a:endParaRPr lang="zh-CN" altLang="en-US" sz="2400" dirty="0">
              <a:solidFill>
                <a:srgbClr val="3C4D63"/>
              </a:solidFill>
              <a:cs typeface="+mn-ea"/>
              <a:sym typeface="+mn-lt"/>
            </a:endParaRPr>
          </a:p>
        </p:txBody>
      </p:sp>
      <p:grpSp>
        <p:nvGrpSpPr>
          <p:cNvPr id="23" name="组合 22"/>
          <p:cNvGrpSpPr/>
          <p:nvPr/>
        </p:nvGrpSpPr>
        <p:grpSpPr>
          <a:xfrm>
            <a:off x="927099" y="1603154"/>
            <a:ext cx="487216" cy="461666"/>
            <a:chOff x="282847" y="3205"/>
            <a:chExt cx="999853" cy="947419"/>
          </a:xfrm>
        </p:grpSpPr>
        <p:sp>
          <p:nvSpPr>
            <p:cNvPr id="24" name="矩形 23"/>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26" name="组合 25"/>
            <p:cNvGrpSpPr/>
            <p:nvPr/>
          </p:nvGrpSpPr>
          <p:grpSpPr>
            <a:xfrm>
              <a:off x="546849" y="253163"/>
              <a:ext cx="471847" cy="471847"/>
              <a:chOff x="546849" y="253163"/>
              <a:chExt cx="471847" cy="471847"/>
            </a:xfrm>
          </p:grpSpPr>
          <p:sp>
            <p:nvSpPr>
              <p:cNvPr id="27"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28" name="组合 27"/>
              <p:cNvGrpSpPr/>
              <p:nvPr/>
            </p:nvGrpSpPr>
            <p:grpSpPr>
              <a:xfrm>
                <a:off x="649475" y="376135"/>
                <a:ext cx="266595" cy="225904"/>
                <a:chOff x="5552622" y="2014381"/>
                <a:chExt cx="325770" cy="276046"/>
              </a:xfrm>
              <a:solidFill>
                <a:schemeClr val="bg1"/>
              </a:solidFill>
            </p:grpSpPr>
            <p:grpSp>
              <p:nvGrpSpPr>
                <p:cNvPr id="29" name="组合 28"/>
                <p:cNvGrpSpPr/>
                <p:nvPr/>
              </p:nvGrpSpPr>
              <p:grpSpPr>
                <a:xfrm>
                  <a:off x="5552622" y="2014381"/>
                  <a:ext cx="325770" cy="54000"/>
                  <a:chOff x="5545930" y="2014381"/>
                  <a:chExt cx="325770" cy="54000"/>
                </a:xfrm>
                <a:grpFill/>
              </p:grpSpPr>
              <p:sp>
                <p:nvSpPr>
                  <p:cNvPr id="36" name="椭圆 35"/>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7" name="矩形 36"/>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30" name="组合 29"/>
                <p:cNvGrpSpPr/>
                <p:nvPr/>
              </p:nvGrpSpPr>
              <p:grpSpPr>
                <a:xfrm>
                  <a:off x="5552622" y="2125404"/>
                  <a:ext cx="325770" cy="54000"/>
                  <a:chOff x="5545930" y="2014381"/>
                  <a:chExt cx="325770" cy="54000"/>
                </a:xfrm>
                <a:grpFill/>
              </p:grpSpPr>
              <p:sp>
                <p:nvSpPr>
                  <p:cNvPr id="34" name="椭圆 3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5" name="矩形 3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31" name="组合 30"/>
                <p:cNvGrpSpPr/>
                <p:nvPr/>
              </p:nvGrpSpPr>
              <p:grpSpPr>
                <a:xfrm>
                  <a:off x="5552622" y="2236427"/>
                  <a:ext cx="325770" cy="54000"/>
                  <a:chOff x="5545930" y="2014381"/>
                  <a:chExt cx="325770" cy="54000"/>
                </a:xfrm>
                <a:grpFill/>
              </p:grpSpPr>
              <p:sp>
                <p:nvSpPr>
                  <p:cNvPr id="32" name="椭圆 3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pSp>
        <p:nvGrpSpPr>
          <p:cNvPr id="38" name="组合 37"/>
          <p:cNvGrpSpPr/>
          <p:nvPr/>
        </p:nvGrpSpPr>
        <p:grpSpPr>
          <a:xfrm>
            <a:off x="6206166" y="2206600"/>
            <a:ext cx="2407976" cy="3524203"/>
            <a:chOff x="3559644" y="2206602"/>
            <a:chExt cx="2407976" cy="3524203"/>
          </a:xfrm>
        </p:grpSpPr>
        <p:sp>
          <p:nvSpPr>
            <p:cNvPr id="39" name="矩形 38"/>
            <p:cNvSpPr/>
            <p:nvPr/>
          </p:nvSpPr>
          <p:spPr>
            <a:xfrm>
              <a:off x="3559644" y="2206602"/>
              <a:ext cx="2407976" cy="3524203"/>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0" name="矩形 39"/>
            <p:cNvSpPr/>
            <p:nvPr/>
          </p:nvSpPr>
          <p:spPr>
            <a:xfrm>
              <a:off x="3768303" y="2434187"/>
              <a:ext cx="486030" cy="400110"/>
            </a:xfrm>
            <a:prstGeom prst="rect">
              <a:avLst/>
            </a:prstGeom>
          </p:spPr>
          <p:txBody>
            <a:bodyPr wrap="none">
              <a:spAutoFit/>
            </a:bodyPr>
            <a:lstStyle/>
            <a:p>
              <a:r>
                <a:rPr lang="en-US" altLang="zh-CN" sz="2000" dirty="0">
                  <a:solidFill>
                    <a:schemeClr val="bg1"/>
                  </a:solidFill>
                  <a:cs typeface="+mn-ea"/>
                  <a:sym typeface="+mn-lt"/>
                </a:rPr>
                <a:t>02</a:t>
              </a:r>
              <a:endParaRPr lang="zh-CN" altLang="en-US" sz="2000" dirty="0">
                <a:solidFill>
                  <a:schemeClr val="bg1"/>
                </a:solidFill>
                <a:cs typeface="+mn-ea"/>
                <a:sym typeface="+mn-lt"/>
              </a:endParaRPr>
            </a:p>
          </p:txBody>
        </p:sp>
        <p:sp>
          <p:nvSpPr>
            <p:cNvPr id="41" name="矩形 40"/>
            <p:cNvSpPr/>
            <p:nvPr/>
          </p:nvSpPr>
          <p:spPr>
            <a:xfrm>
              <a:off x="3746252" y="3055523"/>
              <a:ext cx="2024394" cy="2462213"/>
            </a:xfrm>
            <a:prstGeom prst="rect">
              <a:avLst/>
            </a:prstGeom>
          </p:spPr>
          <p:txBody>
            <a:bodyPr wrap="square">
              <a:spAutoFit/>
            </a:bodyPr>
            <a:lstStyle/>
            <a:p>
              <a:r>
                <a:rPr lang="zh-CN" altLang="en-US" sz="1400" dirty="0">
                  <a:solidFill>
                    <a:schemeClr val="bg1"/>
                  </a:solidFill>
                  <a:cs typeface="+mn-ea"/>
                  <a:sym typeface="+mn-lt"/>
                </a:rPr>
                <a:t>工作室创作内容主要投放今日头条、百度百家、大鱼号、企鹅号中国四大自媒体平台。输出内容包含视频、图文，结合互联网</a:t>
              </a:r>
              <a:r>
                <a:rPr lang="en-US" altLang="zh-CN" sz="1400" dirty="0">
                  <a:solidFill>
                    <a:schemeClr val="bg1"/>
                  </a:solidFill>
                  <a:cs typeface="+mn-ea"/>
                  <a:sym typeface="+mn-lt"/>
                </a:rPr>
                <a:t>O2O</a:t>
              </a:r>
              <a:r>
                <a:rPr lang="zh-CN" altLang="en-US" sz="1400" dirty="0">
                  <a:solidFill>
                    <a:schemeClr val="bg1"/>
                  </a:solidFill>
                  <a:cs typeface="+mn-ea"/>
                  <a:sym typeface="+mn-lt"/>
                </a:rPr>
                <a:t>模式，深度挖掘甘肃非遗类、手工艺类、人文类产品及旅游资源，通过自媒体平台可实现持续不间断宣传。</a:t>
              </a:r>
              <a:endParaRPr lang="zh-CN" altLang="en-US" sz="1400" dirty="0">
                <a:solidFill>
                  <a:schemeClr val="bg1"/>
                </a:solidFill>
                <a:cs typeface="+mn-ea"/>
                <a:sym typeface="+mn-lt"/>
              </a:endParaRPr>
            </a:p>
          </p:txBody>
        </p:sp>
        <p:sp>
          <p:nvSpPr>
            <p:cNvPr id="42" name="矩形 41"/>
            <p:cNvSpPr/>
            <p:nvPr/>
          </p:nvSpPr>
          <p:spPr>
            <a:xfrm>
              <a:off x="3874974" y="2944063"/>
              <a:ext cx="720000" cy="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299"/>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35" presetClass="path" presetSubtype="0" accel="10000" decel="90000" fill="hold" nodeType="withEffect">
                                  <p:stCondLst>
                                    <p:cond delay="0"/>
                                  </p:stCondLst>
                                  <p:childTnLst>
                                    <p:animMotion origin="layout" path="M -2.08333E-6 -7.40741E-7 L -0.00065 0.05023 " pathEditMode="relative" rAng="0" ptsTypes="AA">
                                      <p:cBhvr>
                                        <p:cTn id="20" dur="1000" spd="-100000" fill="hold"/>
                                        <p:tgtEl>
                                          <p:spTgt spid="10"/>
                                        </p:tgtEl>
                                        <p:attrNameLst>
                                          <p:attrName>ppt_x</p:attrName>
                                          <p:attrName>ppt_y</p:attrName>
                                        </p:attrNameLst>
                                      </p:cBhvr>
                                      <p:rCtr x="-39" y="2500"/>
                                    </p:animMotion>
                                  </p:childTnLst>
                                </p:cTn>
                              </p:par>
                              <p:par>
                                <p:cTn id="21" presetID="10" presetClass="entr" presetSubtype="0" fill="hold" nodeType="withEffect">
                                  <p:stCondLst>
                                    <p:cond delay="2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par>
                                <p:cTn id="24" presetID="35" presetClass="path" presetSubtype="0" accel="10000" decel="90000" fill="hold" nodeType="withEffect">
                                  <p:stCondLst>
                                    <p:cond delay="200"/>
                                  </p:stCondLst>
                                  <p:childTnLst>
                                    <p:animMotion origin="layout" path="M -2.08333E-6 -7.40741E-7 L -0.00065 0.05023 " pathEditMode="relative" rAng="0" ptsTypes="AA">
                                      <p:cBhvr>
                                        <p:cTn id="25" dur="1000" spd="-100000" fill="hold"/>
                                        <p:tgtEl>
                                          <p:spTgt spid="12"/>
                                        </p:tgtEl>
                                        <p:attrNameLst>
                                          <p:attrName>ppt_x</p:attrName>
                                          <p:attrName>ppt_y</p:attrName>
                                        </p:attrNameLst>
                                      </p:cBhvr>
                                      <p:rCtr x="-39" y="2500"/>
                                    </p:animMotion>
                                  </p:childTnLst>
                                </p:cTn>
                              </p:par>
                              <p:par>
                                <p:cTn id="26" presetID="10" presetClass="entr" presetSubtype="0" fill="hold" nodeType="withEffect">
                                  <p:stCondLst>
                                    <p:cond delay="6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childTnLst>
                                </p:cTn>
                              </p:par>
                              <p:par>
                                <p:cTn id="29" presetID="35" presetClass="path" presetSubtype="0" accel="10000" decel="90000" fill="hold" nodeType="withEffect">
                                  <p:stCondLst>
                                    <p:cond delay="600"/>
                                  </p:stCondLst>
                                  <p:childTnLst>
                                    <p:animMotion origin="layout" path="M -4.375E-6 -3.7037E-6 L -0.00065 0.05024 " pathEditMode="relative" rAng="0" ptsTypes="AA">
                                      <p:cBhvr>
                                        <p:cTn id="30" dur="1000" spd="-100000" fill="hold"/>
                                        <p:tgtEl>
                                          <p:spTgt spid="17"/>
                                        </p:tgtEl>
                                        <p:attrNameLst>
                                          <p:attrName>ppt_x</p:attrName>
                                          <p:attrName>ppt_y</p:attrName>
                                        </p:attrNameLst>
                                      </p:cBhvr>
                                      <p:rCtr x="-39" y="2500"/>
                                    </p:animMotion>
                                  </p:childTnLst>
                                </p:cTn>
                              </p:par>
                              <p:par>
                                <p:cTn id="31" presetID="10" presetClass="entr" presetSubtype="0" fill="hold" nodeType="withEffect">
                                  <p:stCondLst>
                                    <p:cond delay="2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1000"/>
                                        <p:tgtEl>
                                          <p:spTgt spid="38"/>
                                        </p:tgtEl>
                                      </p:cBhvr>
                                    </p:animEffect>
                                  </p:childTnLst>
                                </p:cTn>
                              </p:par>
                              <p:par>
                                <p:cTn id="34" presetID="35" presetClass="path" presetSubtype="0" accel="10000" decel="90000" fill="hold" nodeType="withEffect">
                                  <p:stCondLst>
                                    <p:cond delay="200"/>
                                  </p:stCondLst>
                                  <p:childTnLst>
                                    <p:animMotion origin="layout" path="M -2.29167E-6 -3.7037E-6 L -0.00065 0.05024 " pathEditMode="relative" rAng="0" ptsTypes="AA">
                                      <p:cBhvr>
                                        <p:cTn id="35" dur="1000" spd="-100000" fill="hold"/>
                                        <p:tgtEl>
                                          <p:spTgt spid="38"/>
                                        </p:tgtEl>
                                        <p:attrNameLst>
                                          <p:attrName>ppt_x</p:attrName>
                                          <p:attrName>ppt_y</p:attrName>
                                        </p:attrNameLst>
                                      </p:cBhvr>
                                      <p:rCtr x="-39"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2"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807679" y="3455447"/>
            <a:ext cx="2914580" cy="461665"/>
          </a:xfrm>
          <a:prstGeom prst="rect">
            <a:avLst/>
          </a:prstGeom>
        </p:spPr>
        <p:txBody>
          <a:bodyPr wrap="none">
            <a:spAutoFit/>
          </a:bodyPr>
          <a:lstStyle/>
          <a:p>
            <a:r>
              <a:rPr lang="zh-CN" altLang="en-US" sz="2400" dirty="0">
                <a:solidFill>
                  <a:srgbClr val="3C4D63"/>
                </a:solidFill>
                <a:cs typeface="+mn-ea"/>
                <a:sym typeface="+mn-lt"/>
              </a:rPr>
              <a:t>股本结构</a:t>
            </a:r>
            <a:r>
              <a:rPr lang="en-US" altLang="zh-CN" sz="2400" dirty="0">
                <a:solidFill>
                  <a:srgbClr val="3C4D63"/>
                </a:solidFill>
                <a:cs typeface="+mn-ea"/>
                <a:sym typeface="+mn-lt"/>
              </a:rPr>
              <a:t>&amp;</a:t>
            </a:r>
            <a:r>
              <a:rPr lang="zh-CN" altLang="en-US" sz="2400" dirty="0">
                <a:solidFill>
                  <a:srgbClr val="3C4D63"/>
                </a:solidFill>
                <a:cs typeface="+mn-ea"/>
                <a:sym typeface="+mn-lt"/>
              </a:rPr>
              <a:t>融资计划</a:t>
            </a:r>
            <a:endParaRPr lang="zh-CN" altLang="en-US" sz="2400" dirty="0">
              <a:solidFill>
                <a:srgbClr val="3C4D63"/>
              </a:solidFill>
              <a:cs typeface="+mn-ea"/>
              <a:sym typeface="+mn-lt"/>
            </a:endParaRPr>
          </a:p>
        </p:txBody>
      </p:sp>
      <p:grpSp>
        <p:nvGrpSpPr>
          <p:cNvPr id="11" name="组合 10"/>
          <p:cNvGrpSpPr/>
          <p:nvPr/>
        </p:nvGrpSpPr>
        <p:grpSpPr>
          <a:xfrm>
            <a:off x="1228081" y="3450821"/>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9" name="图表 28"/>
          <p:cNvGraphicFramePr/>
          <p:nvPr/>
        </p:nvGraphicFramePr>
        <p:xfrm>
          <a:off x="4682184" y="1737751"/>
          <a:ext cx="6058345" cy="4038897"/>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799"/>
                            </p:stCondLst>
                            <p:childTnLst>
                              <p:par>
                                <p:cTn id="16" presetID="53" presetClass="entr" presetSubtype="16"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29"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2"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723549" cy="461665"/>
          </a:xfrm>
          <a:prstGeom prst="rect">
            <a:avLst/>
          </a:prstGeom>
          <a:noFill/>
        </p:spPr>
        <p:txBody>
          <a:bodyPr wrap="none" rtlCol="0">
            <a:spAutoFit/>
          </a:bodyPr>
          <a:lstStyle/>
          <a:p>
            <a:r>
              <a:rPr lang="zh-CN" altLang="en-US" sz="2400" dirty="0">
                <a:solidFill>
                  <a:srgbClr val="1E2836"/>
                </a:solidFill>
                <a:cs typeface="+mn-ea"/>
                <a:sym typeface="+mn-lt"/>
              </a:rPr>
              <a:t>财务与融资</a:t>
            </a:r>
            <a:endParaRPr lang="zh-CN" altLang="en-US" sz="2400" dirty="0">
              <a:solidFill>
                <a:srgbClr val="1E2836"/>
              </a:solidFill>
              <a:cs typeface="+mn-ea"/>
              <a:sym typeface="+mn-lt"/>
            </a:endParaRPr>
          </a:p>
        </p:txBody>
      </p:sp>
      <p:sp>
        <p:nvSpPr>
          <p:cNvPr id="9" name="文本框 8"/>
          <p:cNvSpPr txBox="1"/>
          <p:nvPr/>
        </p:nvSpPr>
        <p:spPr>
          <a:xfrm>
            <a:off x="2300977" y="597007"/>
            <a:ext cx="2890455" cy="261610"/>
          </a:xfrm>
          <a:prstGeom prst="rect">
            <a:avLst/>
          </a:prstGeom>
          <a:noFill/>
        </p:spPr>
        <p:txBody>
          <a:bodyPr wrap="square" rtlCol="0">
            <a:spAutoFit/>
          </a:bodyPr>
          <a:lstStyle/>
          <a:p>
            <a:r>
              <a:rPr lang="en-US" altLang="zh-CN" sz="1100" dirty="0">
                <a:solidFill>
                  <a:srgbClr val="1E2836"/>
                </a:solidFill>
                <a:cs typeface="+mn-ea"/>
                <a:sym typeface="+mn-lt"/>
              </a:rPr>
              <a:t>How much money do we need</a:t>
            </a:r>
            <a:endParaRPr lang="en-US" altLang="zh-CN" sz="1100" dirty="0">
              <a:solidFill>
                <a:srgbClr val="1E2836"/>
              </a:solidFill>
              <a:cs typeface="+mn-ea"/>
              <a:sym typeface="+mn-lt"/>
            </a:endParaRPr>
          </a:p>
        </p:txBody>
      </p:sp>
      <p:sp>
        <p:nvSpPr>
          <p:cNvPr id="10" name="矩形 9"/>
          <p:cNvSpPr/>
          <p:nvPr/>
        </p:nvSpPr>
        <p:spPr>
          <a:xfrm>
            <a:off x="1693421" y="1276086"/>
            <a:ext cx="1415772" cy="461665"/>
          </a:xfrm>
          <a:prstGeom prst="rect">
            <a:avLst/>
          </a:prstGeom>
        </p:spPr>
        <p:txBody>
          <a:bodyPr wrap="none">
            <a:spAutoFit/>
          </a:bodyPr>
          <a:lstStyle/>
          <a:p>
            <a:r>
              <a:rPr lang="zh-CN" altLang="en-US" sz="2400" dirty="0">
                <a:solidFill>
                  <a:srgbClr val="3C4D63"/>
                </a:solidFill>
                <a:cs typeface="+mn-ea"/>
                <a:sym typeface="+mn-lt"/>
              </a:rPr>
              <a:t>利润分配</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graphicFrame>
        <p:nvGraphicFramePr>
          <p:cNvPr id="26" name="图表 25"/>
          <p:cNvGraphicFramePr/>
          <p:nvPr/>
        </p:nvGraphicFramePr>
        <p:xfrm>
          <a:off x="825097" y="2040718"/>
          <a:ext cx="6453094" cy="3771650"/>
        </p:xfrm>
        <a:graphic>
          <a:graphicData uri="http://schemas.openxmlformats.org/drawingml/2006/chart">
            <c:chart xmlns:c="http://schemas.openxmlformats.org/drawingml/2006/chart" xmlns:r="http://schemas.openxmlformats.org/officeDocument/2006/relationships" r:id="rId1"/>
          </a:graphicData>
        </a:graphic>
      </p:graphicFrame>
      <p:sp>
        <p:nvSpPr>
          <p:cNvPr id="27" name="矩形 26"/>
          <p:cNvSpPr/>
          <p:nvPr/>
        </p:nvSpPr>
        <p:spPr>
          <a:xfrm>
            <a:off x="7424123" y="3049825"/>
            <a:ext cx="4299211" cy="787523"/>
          </a:xfrm>
          <a:prstGeom prst="rect">
            <a:avLst/>
          </a:prstGeom>
        </p:spPr>
        <p:txBody>
          <a:bodyPr wrap="square">
            <a:spAutoFit/>
          </a:bodyPr>
          <a:lstStyle/>
          <a:p>
            <a:pPr>
              <a:lnSpc>
                <a:spcPct val="150000"/>
              </a:lnSpc>
            </a:pPr>
            <a:r>
              <a:rPr lang="zh-CN" altLang="en-US" sz="1600" dirty="0">
                <a:cs typeface="+mn-ea"/>
                <a:sym typeface="+mn-lt"/>
              </a:rPr>
              <a:t>每年底，提取净利润的</a:t>
            </a:r>
            <a:r>
              <a:rPr lang="en-US" altLang="zh-CN" sz="1600" dirty="0">
                <a:cs typeface="+mn-ea"/>
                <a:sym typeface="+mn-lt"/>
              </a:rPr>
              <a:t>40%</a:t>
            </a:r>
            <a:r>
              <a:rPr lang="zh-CN" altLang="en-US" sz="1600" dirty="0">
                <a:cs typeface="+mn-ea"/>
                <a:sym typeface="+mn-lt"/>
              </a:rPr>
              <a:t>作为现今分红，按照股东持有的股份比例分配。</a:t>
            </a:r>
            <a:endParaRPr lang="zh-CN" altLang="en-US" sz="1600" dirty="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31"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1000" fill="hold"/>
                                        <p:tgtEl>
                                          <p:spTgt spid="26"/>
                                        </p:tgtEl>
                                        <p:attrNameLst>
                                          <p:attrName>ppt_w</p:attrName>
                                        </p:attrNameLst>
                                      </p:cBhvr>
                                      <p:tavLst>
                                        <p:tav tm="0">
                                          <p:val>
                                            <p:fltVal val="0"/>
                                          </p:val>
                                        </p:tav>
                                        <p:tav tm="100000">
                                          <p:val>
                                            <p:strVal val="#ppt_w"/>
                                          </p:val>
                                        </p:tav>
                                      </p:tavLst>
                                    </p:anim>
                                    <p:anim calcmode="lin" valueType="num">
                                      <p:cBhvr>
                                        <p:cTn id="19" dur="1000" fill="hold"/>
                                        <p:tgtEl>
                                          <p:spTgt spid="26"/>
                                        </p:tgtEl>
                                        <p:attrNameLst>
                                          <p:attrName>ppt_h</p:attrName>
                                        </p:attrNameLst>
                                      </p:cBhvr>
                                      <p:tavLst>
                                        <p:tav tm="0">
                                          <p:val>
                                            <p:fltVal val="0"/>
                                          </p:val>
                                        </p:tav>
                                        <p:tav tm="100000">
                                          <p:val>
                                            <p:strVal val="#ppt_h"/>
                                          </p:val>
                                        </p:tav>
                                      </p:tavLst>
                                    </p:anim>
                                    <p:anim calcmode="lin" valueType="num">
                                      <p:cBhvr>
                                        <p:cTn id="20" dur="1000" fill="hold"/>
                                        <p:tgtEl>
                                          <p:spTgt spid="26"/>
                                        </p:tgtEl>
                                        <p:attrNameLst>
                                          <p:attrName>style.rotation</p:attrName>
                                        </p:attrNameLst>
                                      </p:cBhvr>
                                      <p:tavLst>
                                        <p:tav tm="0">
                                          <p:val>
                                            <p:fltVal val="90"/>
                                          </p:val>
                                        </p:tav>
                                        <p:tav tm="100000">
                                          <p:val>
                                            <p:fltVal val="0"/>
                                          </p:val>
                                        </p:tav>
                                      </p:tavLst>
                                    </p:anim>
                                    <p:animEffect transition="in" filter="fade">
                                      <p:cBhvr>
                                        <p:cTn id="21" dur="1000"/>
                                        <p:tgtEl>
                                          <p:spTgt spid="26"/>
                                        </p:tgtEl>
                                      </p:cBhvr>
                                    </p:animEffect>
                                  </p:childTnLst>
                                </p:cTn>
                              </p:par>
                            </p:childTnLst>
                          </p:cTn>
                        </p:par>
                        <p:par>
                          <p:cTn id="22" fill="hold">
                            <p:stCondLst>
                              <p:cond delay="2299"/>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26" grpId="0">
        <p:bldAsOne/>
      </p:bldGraphic>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a:stretch>
        </p:blipFill>
        <p:spPr>
          <a:xfrm>
            <a:off x="3764280" y="1"/>
            <a:ext cx="8427720" cy="6857999"/>
          </a:xfrm>
          <a:prstGeom prst="rect">
            <a:avLst/>
          </a:prstGeom>
        </p:spPr>
      </p:pic>
      <p:pic>
        <p:nvPicPr>
          <p:cNvPr id="5" name="图片 4"/>
          <p:cNvPicPr>
            <a:picLocks noChangeAspect="1"/>
          </p:cNvPicPr>
          <p:nvPr/>
        </p:nvPicPr>
        <p:blipFill rotWithShape="1">
          <a:blip r:embed="rId3" cstate="screen"/>
          <a:srcRect l="25113"/>
          <a:stretch>
            <a:fillRect/>
          </a:stretch>
        </p:blipFill>
        <p:spPr>
          <a:xfrm flipH="1">
            <a:off x="0" y="-1"/>
            <a:ext cx="9936480" cy="6858000"/>
          </a:xfrm>
          <a:prstGeom prst="rect">
            <a:avLst/>
          </a:prstGeom>
          <a:effectLst>
            <a:outerShdw blurRad="50800" dist="38100" algn="l" rotWithShape="0">
              <a:prstClr val="black">
                <a:alpha val="40000"/>
              </a:prstClr>
            </a:outerShdw>
          </a:effectLst>
        </p:spPr>
      </p:pic>
      <p:sp>
        <p:nvSpPr>
          <p:cNvPr id="6" name="矩形 5"/>
          <p:cNvSpPr/>
          <p:nvPr/>
        </p:nvSpPr>
        <p:spPr>
          <a:xfrm rot="5400000" flipH="1">
            <a:off x="-2405669" y="2105560"/>
            <a:ext cx="6207277" cy="2646878"/>
          </a:xfrm>
          <a:prstGeom prst="rect">
            <a:avLst/>
          </a:prstGeom>
        </p:spPr>
        <p:txBody>
          <a:bodyPr wrap="none">
            <a:spAutoFit/>
          </a:bodyPr>
          <a:lstStyle/>
          <a:p>
            <a:pPr algn="r"/>
            <a:r>
              <a:rPr lang="en-US" altLang="zh-CN" sz="16600" b="1" dirty="0">
                <a:solidFill>
                  <a:schemeClr val="bg1">
                    <a:alpha val="15000"/>
                  </a:schemeClr>
                </a:solidFill>
                <a:cs typeface="+mn-ea"/>
                <a:sym typeface="+mn-lt"/>
              </a:rPr>
              <a:t>PLAN</a:t>
            </a:r>
            <a:endParaRPr lang="zh-CN" altLang="en-US" sz="16600" b="1" dirty="0">
              <a:solidFill>
                <a:schemeClr val="bg1">
                  <a:alpha val="15000"/>
                </a:schemeClr>
              </a:solidFill>
              <a:cs typeface="+mn-ea"/>
              <a:sym typeface="+mn-lt"/>
            </a:endParaRPr>
          </a:p>
        </p:txBody>
      </p:sp>
      <p:sp>
        <p:nvSpPr>
          <p:cNvPr id="8" name="矩形 7"/>
          <p:cNvSpPr/>
          <p:nvPr/>
        </p:nvSpPr>
        <p:spPr>
          <a:xfrm>
            <a:off x="492187" y="1916146"/>
            <a:ext cx="4801314" cy="2215991"/>
          </a:xfrm>
          <a:prstGeom prst="rect">
            <a:avLst/>
          </a:prstGeom>
        </p:spPr>
        <p:txBody>
          <a:bodyPr wrap="none">
            <a:spAutoFit/>
          </a:bodyPr>
          <a:lstStyle/>
          <a:p>
            <a:r>
              <a:rPr lang="zh-CN" altLang="en-US" sz="66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rPr>
              <a:t>新媒体</a:t>
            </a:r>
            <a:endParaRPr lang="en-US" altLang="zh-CN" sz="66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endParaRPr>
          </a:p>
          <a:p>
            <a:r>
              <a:rPr lang="zh-CN" altLang="en-US" sz="72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rPr>
              <a:t>商业计划书</a:t>
            </a:r>
            <a:endParaRPr lang="zh-CN" altLang="en-US" sz="7200" dirty="0">
              <a:solidFill>
                <a:schemeClr val="bg1"/>
              </a:solidFill>
              <a:effectLst>
                <a:outerShdw blurRad="50800" dist="38100" dir="2700000" sx="103000" sy="103000" algn="tl" rotWithShape="0">
                  <a:schemeClr val="tx1">
                    <a:lumMod val="95000"/>
                    <a:lumOff val="5000"/>
                    <a:alpha val="88000"/>
                  </a:schemeClr>
                </a:outerShdw>
              </a:effectLst>
              <a:latin typeface="方正正黑简体" panose="02000000000000000000" pitchFamily="2" charset="-122"/>
              <a:ea typeface="方正正黑简体" panose="02000000000000000000" pitchFamily="2" charset="-122"/>
              <a:cs typeface="+mn-ea"/>
              <a:sym typeface="+mn-lt"/>
            </a:endParaRPr>
          </a:p>
        </p:txBody>
      </p:sp>
      <p:sp>
        <p:nvSpPr>
          <p:cNvPr id="2" name="矩形 1"/>
          <p:cNvSpPr/>
          <p:nvPr/>
        </p:nvSpPr>
        <p:spPr>
          <a:xfrm>
            <a:off x="492187" y="672273"/>
            <a:ext cx="2646878" cy="584775"/>
          </a:xfrm>
          <a:prstGeom prst="rect">
            <a:avLst/>
          </a:prstGeom>
        </p:spPr>
        <p:txBody>
          <a:bodyPr wrap="none">
            <a:spAutoFit/>
          </a:bodyPr>
          <a:lstStyle/>
          <a:p>
            <a:r>
              <a:rPr lang="zh-CN" altLang="en-US" sz="3200" dirty="0">
                <a:solidFill>
                  <a:schemeClr val="bg1"/>
                </a:solidFill>
                <a:effectLst>
                  <a:outerShdw blurRad="50800" dist="38100" dir="2700000" sx="102000" sy="102000" algn="tl" rotWithShape="0">
                    <a:prstClr val="black">
                      <a:alpha val="82000"/>
                    </a:prstClr>
                  </a:outerShdw>
                </a:effectLst>
                <a:cs typeface="+mn-ea"/>
                <a:sym typeface="+mn-lt"/>
              </a:rPr>
              <a:t>感谢您的观看</a:t>
            </a:r>
            <a:endParaRPr lang="zh-CN" altLang="en-US" sz="3200" dirty="0">
              <a:solidFill>
                <a:schemeClr val="bg1"/>
              </a:solidFill>
              <a:effectLst>
                <a:outerShdw blurRad="50800" dist="38100" dir="2700000" sx="102000" sy="102000" algn="tl" rotWithShape="0">
                  <a:prstClr val="black">
                    <a:alpha val="82000"/>
                  </a:prstClr>
                </a:outerShdw>
              </a:effectLst>
              <a:cs typeface="+mn-ea"/>
              <a:sym typeface="+mn-lt"/>
            </a:endParaRPr>
          </a:p>
        </p:txBody>
      </p:sp>
      <p:sp>
        <p:nvSpPr>
          <p:cNvPr id="9" name="等腰三角形 8"/>
          <p:cNvSpPr/>
          <p:nvPr/>
        </p:nvSpPr>
        <p:spPr>
          <a:xfrm rot="10800000">
            <a:off x="591601" y="5796655"/>
            <a:ext cx="502920" cy="327344"/>
          </a:xfrm>
          <a:prstGeom prst="triangle">
            <a:avLst/>
          </a:prstGeom>
          <a:solidFill>
            <a:srgbClr val="FBFBFB"/>
          </a:solidFill>
          <a:ln>
            <a:noFill/>
          </a:ln>
          <a:effectLst>
            <a:outerShdw blurRad="50800" dist="38100" dir="2700000" sx="103000" sy="103000" algn="tl"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cxnSp>
        <p:nvCxnSpPr>
          <p:cNvPr id="4" name="直接连接符 3"/>
          <p:cNvCxnSpPr/>
          <p:nvPr/>
        </p:nvCxnSpPr>
        <p:spPr>
          <a:xfrm>
            <a:off x="583428" y="1257048"/>
            <a:ext cx="232333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92186" y="4736506"/>
            <a:ext cx="3059837" cy="829945"/>
          </a:xfrm>
          <a:prstGeom prst="rect">
            <a:avLst/>
          </a:prstGeom>
          <a:noFill/>
        </p:spPr>
        <p:txBody>
          <a:bodyPr wrap="square" rtlCol="0">
            <a:spAutoFit/>
          </a:bodyPr>
          <a:lstStyle/>
          <a:p>
            <a:pPr>
              <a:lnSpc>
                <a:spcPct val="150000"/>
              </a:lnSpc>
            </a:pPr>
            <a:r>
              <a:rPr lang="zh-CN" altLang="en-US" sz="1600" dirty="0">
                <a:solidFill>
                  <a:schemeClr val="bg1"/>
                </a:solidFill>
                <a:effectLst>
                  <a:outerShdw blurRad="50800" dist="38100" dir="2700000" sx="103000" sy="103000" algn="tl" rotWithShape="0">
                    <a:prstClr val="black">
                      <a:alpha val="90000"/>
                    </a:prstClr>
                  </a:outerShdw>
                </a:effectLst>
                <a:cs typeface="+mn-ea"/>
                <a:sym typeface="+mn-lt"/>
              </a:rPr>
              <a:t>汇报人</a:t>
            </a:r>
            <a:r>
              <a:rPr lang="zh-CN" altLang="en-US" sz="1600" dirty="0" smtClean="0">
                <a:solidFill>
                  <a:schemeClr val="bg1"/>
                </a:solidFill>
                <a:effectLst>
                  <a:outerShdw blurRad="50800" dist="38100" dir="2700000" sx="103000" sy="103000" algn="tl" rotWithShape="0">
                    <a:prstClr val="black">
                      <a:alpha val="90000"/>
                    </a:prstClr>
                  </a:outerShdw>
                </a:effectLst>
                <a:cs typeface="+mn-ea"/>
                <a:sym typeface="+mn-lt"/>
              </a:rPr>
              <a:t>：</a:t>
            </a:r>
            <a:r>
              <a:rPr lang="en-US" altLang="zh-CN" sz="1600" dirty="0" smtClean="0">
                <a:solidFill>
                  <a:schemeClr val="bg1"/>
                </a:solidFill>
                <a:effectLst>
                  <a:outerShdw blurRad="50800" dist="38100" dir="2700000" sx="103000" sy="103000" algn="tl" rotWithShape="0">
                    <a:prstClr val="black">
                      <a:alpha val="90000"/>
                    </a:prstClr>
                  </a:outerShdw>
                </a:effectLst>
                <a:cs typeface="+mn-ea"/>
                <a:sym typeface="+mn-lt"/>
              </a:rPr>
              <a:t>XXX</a:t>
            </a:r>
            <a:endParaRPr lang="en-US" altLang="zh-CN" sz="1600" dirty="0" smtClean="0">
              <a:solidFill>
                <a:schemeClr val="bg1"/>
              </a:solidFill>
              <a:effectLst>
                <a:outerShdw blurRad="50800" dist="38100" dir="2700000" sx="103000" sy="103000" algn="tl" rotWithShape="0">
                  <a:prstClr val="black">
                    <a:alpha val="90000"/>
                  </a:prstClr>
                </a:outerShdw>
              </a:effectLst>
              <a:cs typeface="+mn-ea"/>
              <a:sym typeface="+mn-lt"/>
            </a:endParaRPr>
          </a:p>
          <a:p>
            <a:pPr>
              <a:lnSpc>
                <a:spcPct val="150000"/>
              </a:lnSpc>
            </a:pPr>
            <a:r>
              <a:rPr lang="zh-CN" altLang="en-US" sz="1600" dirty="0" smtClean="0">
                <a:solidFill>
                  <a:schemeClr val="bg1"/>
                </a:solidFill>
                <a:effectLst>
                  <a:outerShdw blurRad="50800" dist="38100" dir="2700000" sx="103000" sy="103000" algn="tl" rotWithShape="0">
                    <a:prstClr val="black">
                      <a:alpha val="90000"/>
                    </a:prstClr>
                  </a:outerShdw>
                </a:effectLst>
                <a:cs typeface="+mn-ea"/>
                <a:sym typeface="+mn-lt"/>
              </a:rPr>
              <a:t>时</a:t>
            </a:r>
            <a:r>
              <a:rPr lang="zh-CN" altLang="en-US" sz="1600" dirty="0">
                <a:solidFill>
                  <a:schemeClr val="bg1"/>
                </a:solidFill>
                <a:effectLst>
                  <a:outerShdw blurRad="50800" dist="38100" dir="2700000" sx="103000" sy="103000" algn="tl" rotWithShape="0">
                    <a:prstClr val="black">
                      <a:alpha val="90000"/>
                    </a:prstClr>
                  </a:outerShdw>
                </a:effectLst>
                <a:cs typeface="+mn-ea"/>
                <a:sym typeface="+mn-lt"/>
              </a:rPr>
              <a:t>间</a:t>
            </a:r>
            <a:r>
              <a:rPr lang="zh-CN" altLang="en-US" sz="1600" dirty="0" smtClean="0">
                <a:solidFill>
                  <a:schemeClr val="bg1"/>
                </a:solidFill>
                <a:effectLst>
                  <a:outerShdw blurRad="50800" dist="38100" dir="2700000" sx="103000" sy="103000" algn="tl" rotWithShape="0">
                    <a:prstClr val="black">
                      <a:alpha val="90000"/>
                    </a:prstClr>
                  </a:outerShdw>
                </a:effectLst>
                <a:cs typeface="+mn-ea"/>
                <a:sym typeface="+mn-lt"/>
              </a:rPr>
              <a:t>：</a:t>
            </a:r>
            <a:r>
              <a:rPr lang="en-US" altLang="zh-CN" sz="1600" dirty="0" smtClean="0">
                <a:solidFill>
                  <a:schemeClr val="bg1"/>
                </a:solidFill>
                <a:effectLst>
                  <a:outerShdw blurRad="50800" dist="38100" dir="2700000" sx="103000" sy="103000" algn="tl" rotWithShape="0">
                    <a:prstClr val="black">
                      <a:alpha val="90000"/>
                    </a:prstClr>
                  </a:outerShdw>
                </a:effectLst>
                <a:cs typeface="+mn-ea"/>
                <a:sym typeface="+mn-lt"/>
              </a:rPr>
              <a:t>20XX</a:t>
            </a:r>
            <a:r>
              <a:rPr lang="zh-CN" altLang="en-US" sz="1600" dirty="0" smtClean="0">
                <a:solidFill>
                  <a:schemeClr val="bg1"/>
                </a:solidFill>
                <a:effectLst>
                  <a:outerShdw blurRad="50800" dist="38100" dir="2700000" sx="103000" sy="103000" algn="tl" rotWithShape="0">
                    <a:prstClr val="black">
                      <a:alpha val="90000"/>
                    </a:prstClr>
                  </a:outerShdw>
                </a:effectLst>
                <a:cs typeface="+mn-ea"/>
                <a:sym typeface="+mn-lt"/>
              </a:rPr>
              <a:t>年</a:t>
            </a:r>
            <a:r>
              <a:rPr lang="en-US" altLang="zh-CN" sz="1600" dirty="0">
                <a:solidFill>
                  <a:schemeClr val="bg1"/>
                </a:solidFill>
                <a:effectLst>
                  <a:outerShdw blurRad="50800" dist="38100" dir="2700000" sx="103000" sy="103000" algn="tl" rotWithShape="0">
                    <a:prstClr val="black">
                      <a:alpha val="90000"/>
                    </a:prstClr>
                  </a:outerShdw>
                </a:effectLst>
                <a:cs typeface="+mn-ea"/>
                <a:sym typeface="+mn-lt"/>
              </a:rPr>
              <a:t>XX</a:t>
            </a:r>
            <a:r>
              <a:rPr lang="zh-CN" altLang="en-US" sz="1600" dirty="0" smtClean="0">
                <a:solidFill>
                  <a:schemeClr val="bg1"/>
                </a:solidFill>
                <a:effectLst>
                  <a:outerShdw blurRad="50800" dist="38100" dir="2700000" sx="103000" sy="103000" algn="tl" rotWithShape="0">
                    <a:prstClr val="black">
                      <a:alpha val="90000"/>
                    </a:prstClr>
                  </a:outerShdw>
                </a:effectLst>
                <a:cs typeface="+mn-ea"/>
                <a:sym typeface="+mn-lt"/>
              </a:rPr>
              <a:t>月</a:t>
            </a:r>
            <a:endParaRPr lang="zh-CN" altLang="en-US" sz="1600" dirty="0">
              <a:solidFill>
                <a:schemeClr val="bg1"/>
              </a:solidFill>
              <a:effectLst>
                <a:outerShdw blurRad="50800" dist="38100" dir="2700000" sx="103000" sy="103000" algn="tl" rotWithShape="0">
                  <a:prstClr val="black">
                    <a:alpha val="90000"/>
                  </a:prstClr>
                </a:outerShdw>
              </a:effectLst>
              <a:cs typeface="+mn-ea"/>
              <a:sym typeface="+mn-lt"/>
            </a:endParaRPr>
          </a:p>
        </p:txBody>
      </p:sp>
      <p:sp>
        <p:nvSpPr>
          <p:cNvPr id="11" name="矩形 10"/>
          <p:cNvSpPr/>
          <p:nvPr/>
        </p:nvSpPr>
        <p:spPr>
          <a:xfrm>
            <a:off x="556620" y="4064244"/>
            <a:ext cx="4672447" cy="461665"/>
          </a:xfrm>
          <a:prstGeom prst="rect">
            <a:avLst/>
          </a:prstGeom>
        </p:spPr>
        <p:txBody>
          <a:bodyPr wrap="square">
            <a:spAutoFit/>
          </a:bodyPr>
          <a:lstStyle/>
          <a:p>
            <a:r>
              <a:rPr lang="zh-CN" altLang="en-US" sz="1200" dirty="0">
                <a:solidFill>
                  <a:schemeClr val="bg1"/>
                </a:solidFill>
                <a:cs typeface="+mn-ea"/>
                <a:sym typeface="+mn-lt"/>
              </a:rPr>
              <a:t>Double-click here to add your text message content Double-click here to add your text message content</a:t>
            </a:r>
            <a:endParaRPr lang="zh-CN" altLang="en-US" sz="1200" dirty="0">
              <a:solidFill>
                <a:schemeClr val="bg1"/>
              </a:solidFill>
              <a:cs typeface="+mn-ea"/>
              <a:sym typeface="+mn-lt"/>
            </a:endParaRPr>
          </a:p>
        </p:txBody>
      </p:sp>
      <p:sp>
        <p:nvSpPr>
          <p:cNvPr id="16" name="平行四边形 1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10917233" y="171782"/>
            <a:ext cx="1112520"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Agency FB" panose="020B0503020202020204" pitchFamily="34" charset="0"/>
                <a:cs typeface="+mn-ea"/>
                <a:sym typeface="+mn-lt"/>
              </a:rPr>
              <a:t>LOGO</a:t>
            </a:r>
            <a:endParaRPr lang="zh-CN" altLang="en-US" sz="3200" dirty="0">
              <a:solidFill>
                <a:schemeClr val="bg1"/>
              </a:solidFill>
              <a:latin typeface="Agency FB" panose="020B0503020202020204" pitchFamily="34" charset="0"/>
              <a:cs typeface="+mn-ea"/>
              <a:sym typeface="+mn-lt"/>
            </a:endParaRPr>
          </a:p>
        </p:txBody>
      </p:sp>
      <p:sp>
        <p:nvSpPr>
          <p:cNvPr id="18" name="矩形: 圆角 1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公司介绍</a:t>
            </a:r>
            <a:endParaRPr lang="zh-CN" altLang="en-US" sz="2400" dirty="0">
              <a:solidFill>
                <a:srgbClr val="1E2836"/>
              </a:solidFill>
              <a:cs typeface="+mn-ea"/>
              <a:sym typeface="+mn-lt"/>
            </a:endParaRPr>
          </a:p>
        </p:txBody>
      </p:sp>
      <p:sp>
        <p:nvSpPr>
          <p:cNvPr id="9" name="文本框 8"/>
          <p:cNvSpPr txBox="1"/>
          <p:nvPr/>
        </p:nvSpPr>
        <p:spPr>
          <a:xfrm>
            <a:off x="2057037" y="617851"/>
            <a:ext cx="1667709" cy="261610"/>
          </a:xfrm>
          <a:prstGeom prst="rect">
            <a:avLst/>
          </a:prstGeom>
          <a:noFill/>
        </p:spPr>
        <p:txBody>
          <a:bodyPr wrap="square" rtlCol="0">
            <a:spAutoFit/>
          </a:bodyPr>
          <a:lstStyle/>
          <a:p>
            <a:r>
              <a:rPr lang="en-US" altLang="zh-CN" sz="1100" dirty="0">
                <a:solidFill>
                  <a:srgbClr val="1E2836"/>
                </a:solidFill>
                <a:cs typeface="+mn-ea"/>
                <a:sym typeface="+mn-lt"/>
              </a:rPr>
              <a:t>Who we are</a:t>
            </a:r>
            <a:endParaRPr lang="zh-CN" altLang="en-US" sz="1100" dirty="0">
              <a:solidFill>
                <a:srgbClr val="1E2836"/>
              </a:solidFill>
              <a:cs typeface="+mn-ea"/>
              <a:sym typeface="+mn-lt"/>
            </a:endParaRPr>
          </a:p>
        </p:txBody>
      </p:sp>
      <p:sp>
        <p:nvSpPr>
          <p:cNvPr id="10" name="矩形 9"/>
          <p:cNvSpPr/>
          <p:nvPr/>
        </p:nvSpPr>
        <p:spPr>
          <a:xfrm>
            <a:off x="1813951" y="1489792"/>
            <a:ext cx="2031325" cy="461665"/>
          </a:xfrm>
          <a:prstGeom prst="rect">
            <a:avLst/>
          </a:prstGeom>
        </p:spPr>
        <p:txBody>
          <a:bodyPr wrap="none">
            <a:spAutoFit/>
          </a:bodyPr>
          <a:lstStyle/>
          <a:p>
            <a:r>
              <a:rPr lang="zh-CN" altLang="en-US" sz="2400" dirty="0">
                <a:solidFill>
                  <a:srgbClr val="3C4D63"/>
                </a:solidFill>
                <a:cs typeface="+mn-ea"/>
                <a:sym typeface="+mn-lt"/>
              </a:rPr>
              <a:t>公司基本信息</a:t>
            </a:r>
            <a:endParaRPr lang="zh-CN" altLang="en-US" sz="2400" dirty="0">
              <a:solidFill>
                <a:srgbClr val="3C4D63"/>
              </a:solidFill>
              <a:cs typeface="+mn-ea"/>
              <a:sym typeface="+mn-lt"/>
            </a:endParaRPr>
          </a:p>
        </p:txBody>
      </p:sp>
      <p:grpSp>
        <p:nvGrpSpPr>
          <p:cNvPr id="11" name="组合 10"/>
          <p:cNvGrpSpPr/>
          <p:nvPr/>
        </p:nvGrpSpPr>
        <p:grpSpPr>
          <a:xfrm>
            <a:off x="1234353" y="1485166"/>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pic>
        <p:nvPicPr>
          <p:cNvPr id="26" name="图片 25"/>
          <p:cNvPicPr>
            <a:picLocks noChangeAspect="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Lst>
          </a:blip>
          <a:srcRect/>
          <a:stretch>
            <a:fillRect/>
          </a:stretch>
        </p:blipFill>
        <p:spPr>
          <a:xfrm>
            <a:off x="1234353" y="2476563"/>
            <a:ext cx="5195944" cy="2841741"/>
          </a:xfrm>
          <a:prstGeom prst="rect">
            <a:avLst/>
          </a:prstGeom>
        </p:spPr>
      </p:pic>
      <p:grpSp>
        <p:nvGrpSpPr>
          <p:cNvPr id="2" name="组合 1"/>
          <p:cNvGrpSpPr/>
          <p:nvPr/>
        </p:nvGrpSpPr>
        <p:grpSpPr>
          <a:xfrm>
            <a:off x="6324626" y="2476563"/>
            <a:ext cx="4590734" cy="2841741"/>
            <a:chOff x="6324626" y="2476563"/>
            <a:chExt cx="4590734" cy="2841741"/>
          </a:xfrm>
        </p:grpSpPr>
        <p:sp>
          <p:nvSpPr>
            <p:cNvPr id="27" name="稻壳儿_时尚演示出品_1"/>
            <p:cNvSpPr/>
            <p:nvPr/>
          </p:nvSpPr>
          <p:spPr>
            <a:xfrm>
              <a:off x="6324626" y="2476563"/>
              <a:ext cx="4590734" cy="2841741"/>
            </a:xfrm>
            <a:prstGeom prst="rect">
              <a:avLst/>
            </a:prstGeom>
            <a:solidFill>
              <a:schemeClr val="lt1"/>
            </a:solidFill>
            <a:ln>
              <a:noFill/>
            </a:ln>
            <a:effectLst>
              <a:outerShdw blurRad="304800" dist="50800" dir="5400000" algn="ctr" rotWithShape="0">
                <a:srgbClr val="000000">
                  <a:alpha val="42745"/>
                </a:srgbClr>
              </a:outerShdw>
            </a:effectLst>
          </p:spPr>
          <p:txBody>
            <a:bodyPr spcFirstLastPara="1" wrap="square" lIns="90000" tIns="46800" rIns="90000" bIns="46800" anchor="ctr" anchorCtr="0">
              <a:noAutofit/>
            </a:bodyPr>
            <a:lstStyle/>
            <a:p>
              <a:pPr marL="0" marR="0" lvl="0" indent="0" algn="ctr" rtl="0">
                <a:spcBef>
                  <a:spcPts val="0"/>
                </a:spcBef>
                <a:spcAft>
                  <a:spcPts val="0"/>
                </a:spcAft>
                <a:buNone/>
              </a:pPr>
              <a:endParaRPr sz="1800" dirty="0">
                <a:solidFill>
                  <a:schemeClr val="lt1"/>
                </a:solidFill>
                <a:cs typeface="+mn-ea"/>
                <a:sym typeface="+mn-lt"/>
              </a:endParaRPr>
            </a:p>
          </p:txBody>
        </p:sp>
        <p:sp>
          <p:nvSpPr>
            <p:cNvPr id="28" name="稻壳儿_时尚演示出品_2"/>
            <p:cNvSpPr/>
            <p:nvPr/>
          </p:nvSpPr>
          <p:spPr>
            <a:xfrm>
              <a:off x="6769949" y="3295207"/>
              <a:ext cx="3649149" cy="1571842"/>
            </a:xfrm>
            <a:prstGeom prst="rect">
              <a:avLst/>
            </a:prstGeom>
            <a:noFill/>
            <a:ln>
              <a:noFill/>
            </a:ln>
          </p:spPr>
          <p:txBody>
            <a:bodyPr spcFirstLastPara="1" wrap="square" lIns="90000" tIns="46800" rIns="90000" bIns="46800" anchor="t" anchorCtr="0">
              <a:spAutoFit/>
            </a:bodyPr>
            <a:lstStyle/>
            <a:p>
              <a:pPr>
                <a:lnSpc>
                  <a:spcPct val="150000"/>
                </a:lnSpc>
              </a:pPr>
              <a:r>
                <a:rPr lang="zh-CN" altLang="en-US" sz="1600" dirty="0">
                  <a:solidFill>
                    <a:schemeClr val="accent1">
                      <a:lumMod val="50000"/>
                    </a:schemeClr>
                  </a:solidFill>
                  <a:cs typeface="+mn-ea"/>
                  <a:sym typeface="+mn-lt"/>
                </a:rPr>
                <a:t>公司名称：</a:t>
              </a:r>
              <a:r>
                <a:rPr lang="en-US" altLang="zh-CN" sz="1600" dirty="0" err="1">
                  <a:solidFill>
                    <a:schemeClr val="dk1"/>
                  </a:solidFill>
                  <a:cs typeface="+mn-ea"/>
                  <a:sym typeface="+mn-lt"/>
                </a:rPr>
                <a:t>xxxxxx</a:t>
              </a:r>
              <a:endParaRPr lang="en-US" altLang="zh-CN" sz="1600" dirty="0">
                <a:solidFill>
                  <a:schemeClr val="dk1"/>
                </a:solidFill>
                <a:cs typeface="+mn-ea"/>
                <a:sym typeface="+mn-lt"/>
              </a:endParaRPr>
            </a:p>
            <a:p>
              <a:pPr>
                <a:lnSpc>
                  <a:spcPct val="150000"/>
                </a:lnSpc>
              </a:pPr>
              <a:r>
                <a:rPr lang="zh-CN" altLang="en-US" sz="1600" dirty="0">
                  <a:solidFill>
                    <a:schemeClr val="accent1">
                      <a:lumMod val="50000"/>
                    </a:schemeClr>
                  </a:solidFill>
                  <a:cs typeface="+mn-ea"/>
                  <a:sym typeface="+mn-lt"/>
                </a:rPr>
                <a:t>工作室名称：</a:t>
              </a:r>
              <a:r>
                <a:rPr lang="en-US" altLang="zh-CN" sz="1600" dirty="0">
                  <a:solidFill>
                    <a:schemeClr val="dk1"/>
                  </a:solidFill>
                  <a:cs typeface="+mn-ea"/>
                  <a:sym typeface="+mn-lt"/>
                </a:rPr>
                <a:t>XXX</a:t>
              </a:r>
              <a:r>
                <a:rPr lang="zh-CN" altLang="en-US" sz="1600" dirty="0">
                  <a:solidFill>
                    <a:schemeClr val="dk1"/>
                  </a:solidFill>
                  <a:cs typeface="+mn-ea"/>
                  <a:sym typeface="+mn-lt"/>
                </a:rPr>
                <a:t>传媒公司</a:t>
              </a:r>
              <a:endParaRPr lang="zh-CN" altLang="en-US" sz="1600" dirty="0">
                <a:solidFill>
                  <a:schemeClr val="dk1"/>
                </a:solidFill>
                <a:cs typeface="+mn-ea"/>
                <a:sym typeface="+mn-lt"/>
              </a:endParaRPr>
            </a:p>
            <a:p>
              <a:pPr>
                <a:lnSpc>
                  <a:spcPct val="150000"/>
                </a:lnSpc>
              </a:pPr>
              <a:r>
                <a:rPr lang="zh-CN" altLang="en-US" sz="1600" dirty="0">
                  <a:solidFill>
                    <a:schemeClr val="accent1">
                      <a:lumMod val="50000"/>
                    </a:schemeClr>
                  </a:solidFill>
                  <a:cs typeface="+mn-ea"/>
                  <a:sym typeface="+mn-lt"/>
                </a:rPr>
                <a:t>公司法人</a:t>
              </a:r>
              <a:r>
                <a:rPr lang="zh-CN" altLang="en-US" sz="1600" dirty="0" smtClean="0">
                  <a:solidFill>
                    <a:schemeClr val="accent1">
                      <a:lumMod val="50000"/>
                    </a:schemeClr>
                  </a:solidFill>
                  <a:cs typeface="+mn-ea"/>
                  <a:sym typeface="+mn-lt"/>
                </a:rPr>
                <a:t>：</a:t>
              </a:r>
              <a:r>
                <a:rPr lang="zh-CN" altLang="en-US" sz="1600" dirty="0" smtClean="0">
                  <a:solidFill>
                    <a:schemeClr val="dk1"/>
                  </a:solidFill>
                  <a:cs typeface="+mn-ea"/>
                  <a:sym typeface="+mn-lt"/>
                </a:rPr>
                <a:t>第一</a:t>
              </a:r>
              <a:r>
                <a:rPr lang="en-US" altLang="zh-CN" sz="1600" dirty="0" smtClean="0">
                  <a:solidFill>
                    <a:schemeClr val="dk1"/>
                  </a:solidFill>
                  <a:cs typeface="+mn-ea"/>
                  <a:sym typeface="+mn-lt"/>
                </a:rPr>
                <a:t>PPT</a:t>
              </a:r>
              <a:endParaRPr lang="zh-CN" altLang="en-US" sz="1600" dirty="0">
                <a:solidFill>
                  <a:schemeClr val="dk1"/>
                </a:solidFill>
                <a:cs typeface="+mn-ea"/>
                <a:sym typeface="+mn-lt"/>
              </a:endParaRPr>
            </a:p>
            <a:p>
              <a:pPr>
                <a:lnSpc>
                  <a:spcPct val="150000"/>
                </a:lnSpc>
              </a:pPr>
              <a:r>
                <a:rPr lang="zh-CN" altLang="en-US" sz="1600" dirty="0">
                  <a:solidFill>
                    <a:schemeClr val="accent1">
                      <a:lumMod val="50000"/>
                    </a:schemeClr>
                  </a:solidFill>
                  <a:cs typeface="+mn-ea"/>
                  <a:sym typeface="+mn-lt"/>
                </a:rPr>
                <a:t>地址： </a:t>
              </a:r>
              <a:r>
                <a:rPr lang="zh-CN" altLang="en-US" sz="1600" dirty="0">
                  <a:solidFill>
                    <a:schemeClr val="dk1"/>
                  </a:solidFill>
                  <a:cs typeface="+mn-ea"/>
                  <a:sym typeface="+mn-lt"/>
                </a:rPr>
                <a:t>上海市锦江路</a:t>
              </a:r>
              <a:r>
                <a:rPr lang="en-US" altLang="zh-CN" sz="1600" dirty="0">
                  <a:solidFill>
                    <a:schemeClr val="dk1"/>
                  </a:solidFill>
                  <a:cs typeface="+mn-ea"/>
                  <a:sym typeface="+mn-lt"/>
                </a:rPr>
                <a:t>XXX</a:t>
              </a:r>
              <a:r>
                <a:rPr lang="zh-CN" altLang="en-US" sz="1600" dirty="0">
                  <a:solidFill>
                    <a:schemeClr val="dk1"/>
                  </a:solidFill>
                  <a:cs typeface="+mn-ea"/>
                  <a:sym typeface="+mn-lt"/>
                </a:rPr>
                <a:t>大厦</a:t>
              </a:r>
              <a:r>
                <a:rPr lang="en-US" altLang="zh-CN" sz="1600" dirty="0">
                  <a:solidFill>
                    <a:schemeClr val="dk1"/>
                  </a:solidFill>
                  <a:cs typeface="+mn-ea"/>
                  <a:sym typeface="+mn-lt"/>
                </a:rPr>
                <a:t>504</a:t>
              </a:r>
              <a:endParaRPr lang="en-US" altLang="zh-CN" sz="1600" dirty="0">
                <a:solidFill>
                  <a:schemeClr val="dk1"/>
                </a:solidFill>
                <a:cs typeface="+mn-ea"/>
                <a:sym typeface="+mn-lt"/>
              </a:endParaRPr>
            </a:p>
          </p:txBody>
        </p:sp>
        <p:sp>
          <p:nvSpPr>
            <p:cNvPr id="30" name="稻壳儿_时尚演示出品_5"/>
            <p:cNvSpPr/>
            <p:nvPr/>
          </p:nvSpPr>
          <p:spPr>
            <a:xfrm>
              <a:off x="6830293" y="2858309"/>
              <a:ext cx="284113" cy="261201"/>
            </a:xfrm>
            <a:custGeom>
              <a:avLst/>
              <a:gdLst/>
              <a:ahLst/>
              <a:cxnLst/>
              <a:rect l="l" t="t" r="r" b="b"/>
              <a:pathLst>
                <a:path w="120000" h="120000" extrusionOk="0">
                  <a:moveTo>
                    <a:pt x="119800" y="49130"/>
                  </a:moveTo>
                  <a:lnTo>
                    <a:pt x="119800" y="49130"/>
                  </a:lnTo>
                  <a:cubicBezTo>
                    <a:pt x="119800" y="58260"/>
                    <a:pt x="112811" y="66086"/>
                    <a:pt x="104226" y="66086"/>
                  </a:cubicBezTo>
                  <a:cubicBezTo>
                    <a:pt x="95840" y="66086"/>
                    <a:pt x="90249" y="58260"/>
                    <a:pt x="90249" y="49130"/>
                  </a:cubicBezTo>
                  <a:lnTo>
                    <a:pt x="90249" y="49130"/>
                  </a:lnTo>
                  <a:lnTo>
                    <a:pt x="90249" y="49130"/>
                  </a:lnTo>
                  <a:lnTo>
                    <a:pt x="90249" y="49130"/>
                  </a:lnTo>
                  <a:cubicBezTo>
                    <a:pt x="90249" y="58260"/>
                    <a:pt x="83261" y="66086"/>
                    <a:pt x="74675" y="66086"/>
                  </a:cubicBezTo>
                  <a:cubicBezTo>
                    <a:pt x="66289" y="66086"/>
                    <a:pt x="59101" y="58260"/>
                    <a:pt x="59101" y="49130"/>
                  </a:cubicBezTo>
                  <a:lnTo>
                    <a:pt x="59101" y="49130"/>
                  </a:lnTo>
                  <a:lnTo>
                    <a:pt x="59101" y="49130"/>
                  </a:lnTo>
                  <a:lnTo>
                    <a:pt x="59101" y="49130"/>
                  </a:lnTo>
                  <a:lnTo>
                    <a:pt x="59101" y="49130"/>
                  </a:lnTo>
                  <a:cubicBezTo>
                    <a:pt x="59101" y="58260"/>
                    <a:pt x="53510" y="66086"/>
                    <a:pt x="45124" y="66086"/>
                  </a:cubicBezTo>
                  <a:cubicBezTo>
                    <a:pt x="36539" y="66086"/>
                    <a:pt x="29550" y="58260"/>
                    <a:pt x="29550" y="49130"/>
                  </a:cubicBezTo>
                  <a:lnTo>
                    <a:pt x="29550" y="49130"/>
                  </a:lnTo>
                  <a:lnTo>
                    <a:pt x="29550" y="49130"/>
                  </a:lnTo>
                  <a:lnTo>
                    <a:pt x="29550" y="49130"/>
                  </a:lnTo>
                  <a:lnTo>
                    <a:pt x="29550" y="49130"/>
                  </a:lnTo>
                  <a:cubicBezTo>
                    <a:pt x="29550" y="58260"/>
                    <a:pt x="22562" y="66086"/>
                    <a:pt x="13976" y="66086"/>
                  </a:cubicBezTo>
                  <a:cubicBezTo>
                    <a:pt x="5590" y="66086"/>
                    <a:pt x="0" y="58260"/>
                    <a:pt x="0" y="49130"/>
                  </a:cubicBezTo>
                  <a:lnTo>
                    <a:pt x="0" y="49130"/>
                  </a:lnTo>
                  <a:lnTo>
                    <a:pt x="0" y="49130"/>
                  </a:lnTo>
                  <a:lnTo>
                    <a:pt x="0" y="49130"/>
                  </a:lnTo>
                  <a:cubicBezTo>
                    <a:pt x="9783" y="18260"/>
                    <a:pt x="9783" y="18260"/>
                    <a:pt x="9783" y="18260"/>
                  </a:cubicBezTo>
                  <a:cubicBezTo>
                    <a:pt x="110016" y="18260"/>
                    <a:pt x="110016" y="18260"/>
                    <a:pt x="110016" y="18260"/>
                  </a:cubicBezTo>
                  <a:cubicBezTo>
                    <a:pt x="119800" y="49130"/>
                    <a:pt x="119800" y="49130"/>
                    <a:pt x="119800" y="49130"/>
                  </a:cubicBezTo>
                  <a:close/>
                  <a:moveTo>
                    <a:pt x="101430" y="12173"/>
                  </a:moveTo>
                  <a:lnTo>
                    <a:pt x="101430" y="12173"/>
                  </a:lnTo>
                  <a:cubicBezTo>
                    <a:pt x="18169" y="12173"/>
                    <a:pt x="18169" y="12173"/>
                    <a:pt x="18169" y="12173"/>
                  </a:cubicBezTo>
                  <a:cubicBezTo>
                    <a:pt x="15374" y="12173"/>
                    <a:pt x="12579" y="10652"/>
                    <a:pt x="12579" y="6086"/>
                  </a:cubicBezTo>
                  <a:cubicBezTo>
                    <a:pt x="12579" y="3043"/>
                    <a:pt x="15374" y="0"/>
                    <a:pt x="18169" y="0"/>
                  </a:cubicBezTo>
                  <a:cubicBezTo>
                    <a:pt x="101430" y="0"/>
                    <a:pt x="101430" y="0"/>
                    <a:pt x="101430" y="0"/>
                  </a:cubicBezTo>
                  <a:cubicBezTo>
                    <a:pt x="104226" y="0"/>
                    <a:pt x="107221" y="3043"/>
                    <a:pt x="107221" y="6086"/>
                  </a:cubicBezTo>
                  <a:cubicBezTo>
                    <a:pt x="107221" y="10652"/>
                    <a:pt x="104226" y="12173"/>
                    <a:pt x="101430" y="12173"/>
                  </a:cubicBezTo>
                  <a:close/>
                  <a:moveTo>
                    <a:pt x="16772" y="72173"/>
                  </a:moveTo>
                  <a:lnTo>
                    <a:pt x="16772" y="72173"/>
                  </a:lnTo>
                  <a:lnTo>
                    <a:pt x="16772" y="72173"/>
                  </a:lnTo>
                  <a:cubicBezTo>
                    <a:pt x="16772" y="72173"/>
                    <a:pt x="16772" y="72173"/>
                    <a:pt x="18169" y="72173"/>
                  </a:cubicBezTo>
                  <a:lnTo>
                    <a:pt x="18169" y="72173"/>
                  </a:lnTo>
                  <a:cubicBezTo>
                    <a:pt x="18169" y="72173"/>
                    <a:pt x="18169" y="72173"/>
                    <a:pt x="19567" y="72173"/>
                  </a:cubicBezTo>
                  <a:cubicBezTo>
                    <a:pt x="19567" y="70652"/>
                    <a:pt x="21164" y="70652"/>
                    <a:pt x="22562" y="70652"/>
                  </a:cubicBezTo>
                  <a:lnTo>
                    <a:pt x="22562" y="70652"/>
                  </a:lnTo>
                  <a:lnTo>
                    <a:pt x="22562" y="70652"/>
                  </a:lnTo>
                  <a:cubicBezTo>
                    <a:pt x="22562" y="101304"/>
                    <a:pt x="22562" y="101304"/>
                    <a:pt x="22562" y="101304"/>
                  </a:cubicBezTo>
                  <a:cubicBezTo>
                    <a:pt x="97237" y="101304"/>
                    <a:pt x="97237" y="101304"/>
                    <a:pt x="97237" y="101304"/>
                  </a:cubicBezTo>
                  <a:cubicBezTo>
                    <a:pt x="97237" y="70652"/>
                    <a:pt x="97237" y="70652"/>
                    <a:pt x="97237" y="70652"/>
                  </a:cubicBezTo>
                  <a:lnTo>
                    <a:pt x="97237" y="70652"/>
                  </a:lnTo>
                  <a:lnTo>
                    <a:pt x="97237" y="70652"/>
                  </a:lnTo>
                  <a:cubicBezTo>
                    <a:pt x="98635" y="70652"/>
                    <a:pt x="98635" y="70652"/>
                    <a:pt x="100033" y="72173"/>
                  </a:cubicBezTo>
                  <a:cubicBezTo>
                    <a:pt x="100033" y="72173"/>
                    <a:pt x="100033" y="72173"/>
                    <a:pt x="101430" y="72173"/>
                  </a:cubicBezTo>
                  <a:lnTo>
                    <a:pt x="101430" y="72173"/>
                  </a:lnTo>
                  <a:lnTo>
                    <a:pt x="102828" y="72173"/>
                  </a:lnTo>
                  <a:lnTo>
                    <a:pt x="102828" y="72173"/>
                  </a:lnTo>
                  <a:lnTo>
                    <a:pt x="104226" y="72173"/>
                  </a:lnTo>
                  <a:cubicBezTo>
                    <a:pt x="105823" y="72173"/>
                    <a:pt x="107221" y="72173"/>
                    <a:pt x="108618" y="72173"/>
                  </a:cubicBezTo>
                  <a:cubicBezTo>
                    <a:pt x="108618" y="113695"/>
                    <a:pt x="108618" y="113695"/>
                    <a:pt x="108618" y="113695"/>
                  </a:cubicBezTo>
                  <a:cubicBezTo>
                    <a:pt x="108618" y="116739"/>
                    <a:pt x="105823" y="119782"/>
                    <a:pt x="102828" y="119782"/>
                  </a:cubicBezTo>
                  <a:cubicBezTo>
                    <a:pt x="16772" y="119782"/>
                    <a:pt x="16772" y="119782"/>
                    <a:pt x="16772" y="119782"/>
                  </a:cubicBezTo>
                  <a:cubicBezTo>
                    <a:pt x="12579" y="119782"/>
                    <a:pt x="11181" y="116739"/>
                    <a:pt x="11181" y="113695"/>
                  </a:cubicBezTo>
                  <a:cubicBezTo>
                    <a:pt x="11181" y="72173"/>
                    <a:pt x="11181" y="72173"/>
                    <a:pt x="11181" y="72173"/>
                  </a:cubicBezTo>
                  <a:cubicBezTo>
                    <a:pt x="12579" y="72173"/>
                    <a:pt x="12579" y="72173"/>
                    <a:pt x="13976" y="72173"/>
                  </a:cubicBezTo>
                  <a:cubicBezTo>
                    <a:pt x="15374" y="72173"/>
                    <a:pt x="15374" y="72173"/>
                    <a:pt x="16772" y="72173"/>
                  </a:cubicBezTo>
                  <a:close/>
                </a:path>
              </a:pathLst>
            </a:custGeom>
            <a:solidFill>
              <a:srgbClr val="1E2836"/>
            </a:solidFill>
            <a:ln>
              <a:noFill/>
            </a:ln>
          </p:spPr>
          <p:txBody>
            <a:bodyPr spcFirstLastPara="1" wrap="square" lIns="90000" tIns="46800" rIns="90000" bIns="46800" anchor="ctr" anchorCtr="0">
              <a:noAutofit/>
            </a:bodyPr>
            <a:lstStyle/>
            <a:p>
              <a:pPr marL="0" marR="0" lvl="0" indent="0" algn="l" rtl="0">
                <a:spcBef>
                  <a:spcPts val="0"/>
                </a:spcBef>
                <a:spcAft>
                  <a:spcPts val="0"/>
                </a:spcAft>
                <a:buNone/>
              </a:pPr>
              <a:endParaRPr sz="1800" dirty="0">
                <a:solidFill>
                  <a:schemeClr val="dk1"/>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公司介绍</a:t>
            </a:r>
            <a:endParaRPr lang="zh-CN" altLang="en-US" sz="2400" dirty="0">
              <a:solidFill>
                <a:srgbClr val="1E2836"/>
              </a:solidFill>
              <a:cs typeface="+mn-ea"/>
              <a:sym typeface="+mn-lt"/>
            </a:endParaRPr>
          </a:p>
        </p:txBody>
      </p:sp>
      <p:sp>
        <p:nvSpPr>
          <p:cNvPr id="9" name="文本框 8"/>
          <p:cNvSpPr txBox="1"/>
          <p:nvPr/>
        </p:nvSpPr>
        <p:spPr>
          <a:xfrm>
            <a:off x="2057037" y="617851"/>
            <a:ext cx="1667709" cy="261610"/>
          </a:xfrm>
          <a:prstGeom prst="rect">
            <a:avLst/>
          </a:prstGeom>
          <a:noFill/>
        </p:spPr>
        <p:txBody>
          <a:bodyPr wrap="square" rtlCol="0">
            <a:spAutoFit/>
          </a:bodyPr>
          <a:lstStyle/>
          <a:p>
            <a:r>
              <a:rPr lang="en-US" altLang="zh-CN" sz="1100" dirty="0">
                <a:solidFill>
                  <a:srgbClr val="1E2836"/>
                </a:solidFill>
                <a:cs typeface="+mn-ea"/>
                <a:sym typeface="+mn-lt"/>
              </a:rPr>
              <a:t>Who we are</a:t>
            </a:r>
            <a:endParaRPr lang="zh-CN" altLang="en-US" sz="1100" dirty="0">
              <a:solidFill>
                <a:srgbClr val="1E2836"/>
              </a:solidFill>
              <a:cs typeface="+mn-ea"/>
              <a:sym typeface="+mn-lt"/>
            </a:endParaRPr>
          </a:p>
        </p:txBody>
      </p:sp>
      <p:sp>
        <p:nvSpPr>
          <p:cNvPr id="10" name="矩形 9"/>
          <p:cNvSpPr/>
          <p:nvPr/>
        </p:nvSpPr>
        <p:spPr>
          <a:xfrm>
            <a:off x="1813951" y="1489792"/>
            <a:ext cx="1415772" cy="461665"/>
          </a:xfrm>
          <a:prstGeom prst="rect">
            <a:avLst/>
          </a:prstGeom>
        </p:spPr>
        <p:txBody>
          <a:bodyPr wrap="none">
            <a:spAutoFit/>
          </a:bodyPr>
          <a:lstStyle/>
          <a:p>
            <a:r>
              <a:rPr lang="zh-CN" altLang="en-US" sz="2400" dirty="0">
                <a:solidFill>
                  <a:srgbClr val="3C4D63"/>
                </a:solidFill>
                <a:cs typeface="+mn-ea"/>
                <a:sym typeface="+mn-lt"/>
              </a:rPr>
              <a:t>团队介绍</a:t>
            </a:r>
            <a:endParaRPr lang="zh-CN" altLang="en-US" sz="2400" dirty="0">
              <a:solidFill>
                <a:srgbClr val="3C4D63"/>
              </a:solidFill>
              <a:cs typeface="+mn-ea"/>
              <a:sym typeface="+mn-lt"/>
            </a:endParaRPr>
          </a:p>
        </p:txBody>
      </p:sp>
      <p:grpSp>
        <p:nvGrpSpPr>
          <p:cNvPr id="11" name="组合 10"/>
          <p:cNvGrpSpPr/>
          <p:nvPr/>
        </p:nvGrpSpPr>
        <p:grpSpPr>
          <a:xfrm>
            <a:off x="1234353" y="1485166"/>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
        <p:nvSpPr>
          <p:cNvPr id="26" name="矩形 25"/>
          <p:cNvSpPr/>
          <p:nvPr/>
        </p:nvSpPr>
        <p:spPr>
          <a:xfrm>
            <a:off x="3383152" y="2244553"/>
            <a:ext cx="800219" cy="461665"/>
          </a:xfrm>
          <a:prstGeom prst="rect">
            <a:avLst/>
          </a:prstGeom>
        </p:spPr>
        <p:txBody>
          <a:bodyPr wrap="none">
            <a:spAutoFit/>
          </a:bodyPr>
          <a:lstStyle/>
          <a:p>
            <a:r>
              <a:rPr lang="zh-CN" altLang="en-US" sz="2400" dirty="0">
                <a:solidFill>
                  <a:schemeClr val="accent1">
                    <a:lumMod val="50000"/>
                  </a:schemeClr>
                </a:solidFill>
                <a:cs typeface="+mn-ea"/>
                <a:sym typeface="+mn-lt"/>
              </a:rPr>
              <a:t>专业</a:t>
            </a:r>
            <a:endParaRPr lang="zh-CN" altLang="en-US" sz="2400" dirty="0">
              <a:solidFill>
                <a:schemeClr val="accent1">
                  <a:lumMod val="50000"/>
                </a:schemeClr>
              </a:solidFill>
              <a:cs typeface="+mn-ea"/>
              <a:sym typeface="+mn-lt"/>
            </a:endParaRPr>
          </a:p>
        </p:txBody>
      </p:sp>
      <p:sp>
        <p:nvSpPr>
          <p:cNvPr id="27" name="矩形 26"/>
          <p:cNvSpPr/>
          <p:nvPr/>
        </p:nvSpPr>
        <p:spPr>
          <a:xfrm>
            <a:off x="3383152" y="2782187"/>
            <a:ext cx="2646921" cy="932563"/>
          </a:xfrm>
          <a:prstGeom prst="rect">
            <a:avLst/>
          </a:prstGeom>
        </p:spPr>
        <p:txBody>
          <a:bodyPr wrap="square">
            <a:spAutoFit/>
          </a:bodyPr>
          <a:lstStyle/>
          <a:p>
            <a:pPr>
              <a:lnSpc>
                <a:spcPct val="130000"/>
              </a:lnSpc>
            </a:pPr>
            <a:r>
              <a:rPr lang="en-US" altLang="zh-CN" sz="1400" dirty="0" smtClean="0">
                <a:solidFill>
                  <a:schemeClr val="bg2">
                    <a:lumMod val="25000"/>
                  </a:schemeClr>
                </a:solidFill>
                <a:cs typeface="+mn-ea"/>
                <a:sym typeface="+mn-lt"/>
              </a:rPr>
              <a:t>1PPT</a:t>
            </a:r>
            <a:r>
              <a:rPr lang="zh-CN" altLang="en-US" sz="1400" dirty="0" smtClean="0">
                <a:solidFill>
                  <a:schemeClr val="bg2">
                    <a:lumMod val="25000"/>
                  </a:schemeClr>
                </a:solidFill>
                <a:cs typeface="+mn-ea"/>
                <a:sym typeface="+mn-lt"/>
              </a:rPr>
              <a:t>：</a:t>
            </a:r>
            <a:r>
              <a:rPr lang="zh-CN" altLang="en-US" sz="1400" dirty="0">
                <a:solidFill>
                  <a:schemeClr val="bg2">
                    <a:lumMod val="25000"/>
                  </a:schemeClr>
                </a:solidFill>
                <a:cs typeface="+mn-ea"/>
                <a:sym typeface="+mn-lt"/>
              </a:rPr>
              <a:t>团队核心领导，善于权衡利弊，社交能力强，创业经历丰富</a:t>
            </a:r>
            <a:endParaRPr lang="zh-CN" altLang="en-US" sz="1400" dirty="0">
              <a:solidFill>
                <a:schemeClr val="bg2">
                  <a:lumMod val="25000"/>
                </a:schemeClr>
              </a:solidFill>
              <a:cs typeface="+mn-ea"/>
              <a:sym typeface="+mn-lt"/>
            </a:endParaRPr>
          </a:p>
        </p:txBody>
      </p:sp>
      <p:sp>
        <p:nvSpPr>
          <p:cNvPr id="28" name="矩形 27"/>
          <p:cNvSpPr/>
          <p:nvPr/>
        </p:nvSpPr>
        <p:spPr>
          <a:xfrm>
            <a:off x="3383152" y="4277259"/>
            <a:ext cx="1107996" cy="461665"/>
          </a:xfrm>
          <a:prstGeom prst="rect">
            <a:avLst/>
          </a:prstGeom>
        </p:spPr>
        <p:txBody>
          <a:bodyPr wrap="none">
            <a:spAutoFit/>
          </a:bodyPr>
          <a:lstStyle/>
          <a:p>
            <a:r>
              <a:rPr lang="zh-CN" altLang="en-US" sz="2400" dirty="0">
                <a:solidFill>
                  <a:schemeClr val="accent1">
                    <a:lumMod val="50000"/>
                  </a:schemeClr>
                </a:solidFill>
                <a:cs typeface="+mn-ea"/>
                <a:sym typeface="+mn-lt"/>
              </a:rPr>
              <a:t>有梦想</a:t>
            </a:r>
            <a:endParaRPr lang="zh-CN" altLang="en-US" sz="2400" dirty="0">
              <a:solidFill>
                <a:schemeClr val="accent1">
                  <a:lumMod val="50000"/>
                </a:schemeClr>
              </a:solidFill>
              <a:cs typeface="+mn-ea"/>
              <a:sym typeface="+mn-lt"/>
            </a:endParaRPr>
          </a:p>
        </p:txBody>
      </p:sp>
      <p:sp>
        <p:nvSpPr>
          <p:cNvPr id="29" name="矩形 28"/>
          <p:cNvSpPr/>
          <p:nvPr/>
        </p:nvSpPr>
        <p:spPr>
          <a:xfrm>
            <a:off x="8097630" y="2255189"/>
            <a:ext cx="800219" cy="461665"/>
          </a:xfrm>
          <a:prstGeom prst="rect">
            <a:avLst/>
          </a:prstGeom>
        </p:spPr>
        <p:txBody>
          <a:bodyPr wrap="none">
            <a:spAutoFit/>
          </a:bodyPr>
          <a:lstStyle/>
          <a:p>
            <a:r>
              <a:rPr lang="zh-CN" altLang="en-US" sz="2400" dirty="0">
                <a:solidFill>
                  <a:schemeClr val="accent1">
                    <a:lumMod val="50000"/>
                  </a:schemeClr>
                </a:solidFill>
                <a:cs typeface="+mn-ea"/>
                <a:sym typeface="+mn-lt"/>
              </a:rPr>
              <a:t>年轻</a:t>
            </a:r>
            <a:endParaRPr lang="zh-CN" altLang="en-US" sz="2400" dirty="0">
              <a:solidFill>
                <a:schemeClr val="accent1">
                  <a:lumMod val="50000"/>
                </a:schemeClr>
              </a:solidFill>
              <a:cs typeface="+mn-ea"/>
              <a:sym typeface="+mn-lt"/>
            </a:endParaRPr>
          </a:p>
        </p:txBody>
      </p:sp>
      <p:sp>
        <p:nvSpPr>
          <p:cNvPr id="30" name="矩形 29"/>
          <p:cNvSpPr/>
          <p:nvPr/>
        </p:nvSpPr>
        <p:spPr>
          <a:xfrm>
            <a:off x="8097630" y="4277259"/>
            <a:ext cx="1107996" cy="461665"/>
          </a:xfrm>
          <a:prstGeom prst="rect">
            <a:avLst/>
          </a:prstGeom>
        </p:spPr>
        <p:txBody>
          <a:bodyPr wrap="none">
            <a:spAutoFit/>
          </a:bodyPr>
          <a:lstStyle/>
          <a:p>
            <a:r>
              <a:rPr lang="zh-CN" altLang="en-US" sz="2400" dirty="0">
                <a:solidFill>
                  <a:schemeClr val="accent1">
                    <a:lumMod val="50000"/>
                  </a:schemeClr>
                </a:solidFill>
                <a:cs typeface="+mn-ea"/>
                <a:sym typeface="+mn-lt"/>
              </a:rPr>
              <a:t>高执行</a:t>
            </a:r>
            <a:endParaRPr lang="zh-CN" altLang="en-US" sz="2400" dirty="0">
              <a:solidFill>
                <a:schemeClr val="accent1">
                  <a:lumMod val="50000"/>
                </a:schemeClr>
              </a:solidFill>
              <a:cs typeface="+mn-ea"/>
              <a:sym typeface="+mn-lt"/>
            </a:endParaRPr>
          </a:p>
        </p:txBody>
      </p:sp>
      <p:sp>
        <p:nvSpPr>
          <p:cNvPr id="31" name="矩形 30"/>
          <p:cNvSpPr/>
          <p:nvPr/>
        </p:nvSpPr>
        <p:spPr>
          <a:xfrm>
            <a:off x="3383152" y="4814893"/>
            <a:ext cx="2646921" cy="625171"/>
          </a:xfrm>
          <a:prstGeom prst="rect">
            <a:avLst/>
          </a:prstGeom>
        </p:spPr>
        <p:txBody>
          <a:bodyPr wrap="square">
            <a:spAutoFit/>
          </a:bodyPr>
          <a:lstStyle/>
          <a:p>
            <a:pPr>
              <a:lnSpc>
                <a:spcPct val="130000"/>
              </a:lnSpc>
            </a:pPr>
            <a:r>
              <a:rPr lang="en-US" altLang="zh-CN" sz="1400" dirty="0">
                <a:solidFill>
                  <a:schemeClr val="bg2">
                    <a:lumMod val="25000"/>
                  </a:schemeClr>
                </a:solidFill>
                <a:cs typeface="+mn-ea"/>
                <a:sym typeface="+mn-lt"/>
              </a:rPr>
              <a:t>LISA</a:t>
            </a:r>
            <a:r>
              <a:rPr lang="zh-CN" altLang="en-US" sz="1400" dirty="0">
                <a:solidFill>
                  <a:schemeClr val="bg2">
                    <a:lumMod val="25000"/>
                  </a:schemeClr>
                </a:solidFill>
                <a:cs typeface="+mn-ea"/>
                <a:sym typeface="+mn-lt"/>
              </a:rPr>
              <a:t>：擅长图片、视频编辑工作，经验丰富，吃苦耐劳</a:t>
            </a:r>
            <a:endParaRPr lang="zh-CN" altLang="en-US" sz="1400" dirty="0">
              <a:solidFill>
                <a:schemeClr val="bg2">
                  <a:lumMod val="25000"/>
                </a:schemeClr>
              </a:solidFill>
              <a:cs typeface="+mn-ea"/>
              <a:sym typeface="+mn-lt"/>
            </a:endParaRPr>
          </a:p>
        </p:txBody>
      </p:sp>
      <p:sp>
        <p:nvSpPr>
          <p:cNvPr id="32" name="矩形 31"/>
          <p:cNvSpPr/>
          <p:nvPr/>
        </p:nvSpPr>
        <p:spPr>
          <a:xfrm>
            <a:off x="8097630" y="2782187"/>
            <a:ext cx="2646921" cy="932563"/>
          </a:xfrm>
          <a:prstGeom prst="rect">
            <a:avLst/>
          </a:prstGeom>
        </p:spPr>
        <p:txBody>
          <a:bodyPr wrap="square">
            <a:spAutoFit/>
          </a:bodyPr>
          <a:lstStyle/>
          <a:p>
            <a:pPr>
              <a:lnSpc>
                <a:spcPct val="130000"/>
              </a:lnSpc>
            </a:pPr>
            <a:r>
              <a:rPr lang="zh-CN" altLang="en-US" sz="1400" dirty="0">
                <a:solidFill>
                  <a:schemeClr val="bg2">
                    <a:lumMod val="25000"/>
                  </a:schemeClr>
                </a:solidFill>
                <a:cs typeface="+mn-ea"/>
                <a:sym typeface="+mn-lt"/>
              </a:rPr>
              <a:t>只只：团队核心成员，曾一人一车行走天涯，敢打敢拼，任劳任怨</a:t>
            </a:r>
            <a:endParaRPr lang="zh-CN" altLang="en-US" sz="1400" dirty="0">
              <a:solidFill>
                <a:schemeClr val="bg2">
                  <a:lumMod val="25000"/>
                </a:schemeClr>
              </a:solidFill>
              <a:cs typeface="+mn-ea"/>
              <a:sym typeface="+mn-lt"/>
            </a:endParaRPr>
          </a:p>
        </p:txBody>
      </p:sp>
      <p:sp>
        <p:nvSpPr>
          <p:cNvPr id="33" name="矩形 32"/>
          <p:cNvSpPr/>
          <p:nvPr/>
        </p:nvSpPr>
        <p:spPr>
          <a:xfrm>
            <a:off x="8097630" y="4814893"/>
            <a:ext cx="2646921" cy="625171"/>
          </a:xfrm>
          <a:prstGeom prst="rect">
            <a:avLst/>
          </a:prstGeom>
        </p:spPr>
        <p:txBody>
          <a:bodyPr wrap="square">
            <a:spAutoFit/>
          </a:bodyPr>
          <a:lstStyle/>
          <a:p>
            <a:pPr>
              <a:lnSpc>
                <a:spcPct val="130000"/>
              </a:lnSpc>
            </a:pPr>
            <a:r>
              <a:rPr lang="zh-CN" altLang="en-US" sz="1400" dirty="0">
                <a:solidFill>
                  <a:schemeClr val="bg2">
                    <a:lumMod val="25000"/>
                  </a:schemeClr>
                </a:solidFill>
                <a:cs typeface="+mn-ea"/>
                <a:sym typeface="+mn-lt"/>
              </a:rPr>
              <a:t>海子：国家三级公共营养师，擅长食材制作，健康知识丰富</a:t>
            </a:r>
            <a:endParaRPr lang="zh-CN" altLang="en-US" sz="1400" dirty="0">
              <a:solidFill>
                <a:schemeClr val="bg2">
                  <a:lumMod val="25000"/>
                </a:schemeClr>
              </a:solidFill>
              <a:cs typeface="+mn-ea"/>
              <a:sym typeface="+mn-lt"/>
            </a:endParaRPr>
          </a:p>
        </p:txBody>
      </p:sp>
      <p:sp>
        <p:nvSpPr>
          <p:cNvPr id="34" name="矩形 33"/>
          <p:cNvSpPr/>
          <p:nvPr/>
        </p:nvSpPr>
        <p:spPr>
          <a:xfrm>
            <a:off x="1315595" y="2255189"/>
            <a:ext cx="1987587" cy="1383361"/>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315595" y="4287902"/>
            <a:ext cx="1987587" cy="1383361"/>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6030073" y="2255189"/>
            <a:ext cx="1987587" cy="1383361"/>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6030073" y="4287902"/>
            <a:ext cx="1987587" cy="1383361"/>
          </a:xfrm>
          <a:prstGeom prst="rect">
            <a:avLst/>
          </a:prstGeom>
          <a:blipFill>
            <a:blip r:embed="rId5"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299"/>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4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60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299"/>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strVal val="#ppt_h"/>
                                          </p:val>
                                        </p:tav>
                                        <p:tav tm="100000">
                                          <p:val>
                                            <p:strVal val="#ppt_h"/>
                                          </p:val>
                                        </p:tav>
                                      </p:tavLst>
                                    </p:anim>
                                  </p:childTnLst>
                                </p:cTn>
                              </p:par>
                            </p:childTnLst>
                          </p:cTn>
                        </p:par>
                        <p:par>
                          <p:cTn id="41" fill="hold">
                            <p:stCondLst>
                              <p:cond delay="3450"/>
                            </p:stCondLst>
                            <p:childTnLst>
                              <p:par>
                                <p:cTn id="42" presetID="14" presetClass="entr" presetSubtype="1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3950"/>
                            </p:stCondLst>
                            <p:childTnLst>
                              <p:par>
                                <p:cTn id="46" presetID="17" presetClass="entr" presetSubtype="10" fill="hold" grpId="0" nodeType="afterEffect">
                                  <p:stCondLst>
                                    <p:cond delay="0"/>
                                  </p:stCondLst>
                                  <p:iterate type="lt">
                                    <p:tmPct val="10000"/>
                                  </p:iterate>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strVal val="#ppt_h"/>
                                          </p:val>
                                        </p:tav>
                                        <p:tav tm="100000">
                                          <p:val>
                                            <p:strVal val="#ppt_h"/>
                                          </p:val>
                                        </p:tav>
                                      </p:tavLst>
                                    </p:anim>
                                  </p:childTnLst>
                                </p:cTn>
                              </p:par>
                            </p:childTnLst>
                          </p:cTn>
                        </p:par>
                        <p:par>
                          <p:cTn id="50" fill="hold">
                            <p:stCondLst>
                              <p:cond delay="4500"/>
                            </p:stCondLst>
                            <p:childTnLst>
                              <p:par>
                                <p:cTn id="51" presetID="14" presetClass="entr" presetSubtype="1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randombar(horizontal)">
                                      <p:cBhvr>
                                        <p:cTn id="53" dur="500"/>
                                        <p:tgtEl>
                                          <p:spTgt spid="32"/>
                                        </p:tgtEl>
                                      </p:cBhvr>
                                    </p:animEffect>
                                  </p:childTnLst>
                                </p:cTn>
                              </p:par>
                            </p:childTnLst>
                          </p:cTn>
                        </p:par>
                        <p:par>
                          <p:cTn id="54" fill="hold">
                            <p:stCondLst>
                              <p:cond delay="5000"/>
                            </p:stCondLst>
                            <p:childTnLst>
                              <p:par>
                                <p:cTn id="55" presetID="17" presetClass="entr" presetSubtype="10" fill="hold" grpId="0" nodeType="afterEffect">
                                  <p:stCondLst>
                                    <p:cond delay="0"/>
                                  </p:stCondLst>
                                  <p:iterate type="lt">
                                    <p:tmPct val="10000"/>
                                  </p:iterate>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strVal val="#ppt_h"/>
                                          </p:val>
                                        </p:tav>
                                        <p:tav tm="100000">
                                          <p:val>
                                            <p:strVal val="#ppt_h"/>
                                          </p:val>
                                        </p:tav>
                                      </p:tavLst>
                                    </p:anim>
                                  </p:childTnLst>
                                </p:cTn>
                              </p:par>
                            </p:childTnLst>
                          </p:cTn>
                        </p:par>
                        <p:par>
                          <p:cTn id="59" fill="hold">
                            <p:stCondLst>
                              <p:cond delay="5600"/>
                            </p:stCondLst>
                            <p:childTnLst>
                              <p:par>
                                <p:cTn id="60" presetID="14" presetClass="entr" presetSubtype="1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randombar(horizontal)">
                                      <p:cBhvr>
                                        <p:cTn id="62" dur="500"/>
                                        <p:tgtEl>
                                          <p:spTgt spid="31"/>
                                        </p:tgtEl>
                                      </p:cBhvr>
                                    </p:animEffect>
                                  </p:childTnLst>
                                </p:cTn>
                              </p:par>
                            </p:childTnLst>
                          </p:cTn>
                        </p:par>
                        <p:par>
                          <p:cTn id="63" fill="hold">
                            <p:stCondLst>
                              <p:cond delay="6100"/>
                            </p:stCondLst>
                            <p:childTnLst>
                              <p:par>
                                <p:cTn id="64" presetID="17" presetClass="entr" presetSubtype="10" fill="hold" grpId="0" nodeType="after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strVal val="#ppt_h"/>
                                          </p:val>
                                        </p:tav>
                                        <p:tav tm="100000">
                                          <p:val>
                                            <p:strVal val="#ppt_h"/>
                                          </p:val>
                                        </p:tav>
                                      </p:tavLst>
                                    </p:anim>
                                  </p:childTnLst>
                                </p:cTn>
                              </p:par>
                            </p:childTnLst>
                          </p:cTn>
                        </p:par>
                        <p:par>
                          <p:cTn id="68" fill="hold">
                            <p:stCondLst>
                              <p:cond delay="6700"/>
                            </p:stCondLst>
                            <p:childTnLst>
                              <p:par>
                                <p:cTn id="69" presetID="14" presetClass="entr" presetSubtype="1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randombar(horizontal)">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29" grpId="0"/>
      <p:bldP spid="30" grpId="0"/>
      <p:bldP spid="31" grpId="0"/>
      <p:bldP spid="32" grpId="0"/>
      <p:bldP spid="33" grpId="0"/>
      <p:bldP spid="34" grpId="0" animBg="1"/>
      <p:bldP spid="35" grpId="0" animBg="1"/>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公司介绍</a:t>
            </a:r>
            <a:endParaRPr lang="zh-CN" altLang="en-US" sz="2400" dirty="0">
              <a:solidFill>
                <a:srgbClr val="1E2836"/>
              </a:solidFill>
              <a:cs typeface="+mn-ea"/>
              <a:sym typeface="+mn-lt"/>
            </a:endParaRPr>
          </a:p>
        </p:txBody>
      </p:sp>
      <p:sp>
        <p:nvSpPr>
          <p:cNvPr id="9" name="文本框 8"/>
          <p:cNvSpPr txBox="1"/>
          <p:nvPr/>
        </p:nvSpPr>
        <p:spPr>
          <a:xfrm>
            <a:off x="2057037" y="617851"/>
            <a:ext cx="1667709" cy="261610"/>
          </a:xfrm>
          <a:prstGeom prst="rect">
            <a:avLst/>
          </a:prstGeom>
          <a:noFill/>
        </p:spPr>
        <p:txBody>
          <a:bodyPr wrap="square" rtlCol="0">
            <a:spAutoFit/>
          </a:bodyPr>
          <a:lstStyle/>
          <a:p>
            <a:r>
              <a:rPr lang="en-US" altLang="zh-CN" sz="1100" dirty="0">
                <a:solidFill>
                  <a:srgbClr val="1E2836"/>
                </a:solidFill>
                <a:cs typeface="+mn-ea"/>
                <a:sym typeface="+mn-lt"/>
              </a:rPr>
              <a:t>Who we are</a:t>
            </a:r>
            <a:endParaRPr lang="zh-CN" altLang="en-US"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核心成员介绍</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
        <p:nvSpPr>
          <p:cNvPr id="26" name="矩形 25"/>
          <p:cNvSpPr/>
          <p:nvPr/>
        </p:nvSpPr>
        <p:spPr>
          <a:xfrm>
            <a:off x="1693421" y="4445649"/>
            <a:ext cx="1866900" cy="892552"/>
          </a:xfrm>
          <a:prstGeom prst="rect">
            <a:avLst/>
          </a:prstGeom>
          <a:effectLst/>
        </p:spPr>
        <p:txBody>
          <a:bodyPr wrap="square">
            <a:spAutoFit/>
          </a:bodyPr>
          <a:lstStyle/>
          <a:p>
            <a:pPr algn="ctr" fontAlgn="base">
              <a:spcBef>
                <a:spcPct val="0"/>
              </a:spcBef>
              <a:spcAft>
                <a:spcPct val="0"/>
              </a:spcAft>
            </a:pPr>
            <a:r>
              <a:rPr lang="en-US" altLang="zh-CN" sz="2400" b="1" dirty="0" smtClean="0">
                <a:solidFill>
                  <a:schemeClr val="accent1">
                    <a:lumMod val="50000"/>
                  </a:schemeClr>
                </a:solidFill>
                <a:effectLst/>
                <a:cs typeface="+mn-ea"/>
                <a:sym typeface="+mn-lt"/>
              </a:rPr>
              <a:t>1PPT</a:t>
            </a:r>
            <a:endParaRPr lang="en-US" altLang="zh-CN" sz="1400" dirty="0">
              <a:solidFill>
                <a:schemeClr val="accent1">
                  <a:lumMod val="50000"/>
                </a:schemeClr>
              </a:solidFill>
              <a:effectLst/>
              <a:cs typeface="+mn-ea"/>
              <a:sym typeface="+mn-lt"/>
            </a:endParaRPr>
          </a:p>
          <a:p>
            <a:pPr algn="ctr" fontAlgn="base">
              <a:spcBef>
                <a:spcPct val="0"/>
              </a:spcBef>
              <a:spcAft>
                <a:spcPct val="0"/>
              </a:spcAft>
            </a:pPr>
            <a:r>
              <a:rPr lang="zh-CN" altLang="en-US" sz="1400" dirty="0">
                <a:solidFill>
                  <a:schemeClr val="tx1">
                    <a:lumMod val="50000"/>
                    <a:lumOff val="50000"/>
                  </a:schemeClr>
                </a:solidFill>
                <a:effectLst/>
                <a:cs typeface="+mn-ea"/>
                <a:sym typeface="+mn-lt"/>
              </a:rPr>
              <a:t>公司总经理，本项目团队负责人</a:t>
            </a:r>
            <a:endParaRPr lang="zh-CN" altLang="en-US" sz="1400" dirty="0">
              <a:solidFill>
                <a:schemeClr val="tx1">
                  <a:lumMod val="50000"/>
                  <a:lumOff val="50000"/>
                </a:schemeClr>
              </a:solidFill>
              <a:effectLst/>
              <a:cs typeface="+mn-ea"/>
              <a:sym typeface="+mn-lt"/>
            </a:endParaRPr>
          </a:p>
        </p:txBody>
      </p:sp>
      <p:sp>
        <p:nvSpPr>
          <p:cNvPr id="27" name="圆角矩形 17"/>
          <p:cNvSpPr/>
          <p:nvPr/>
        </p:nvSpPr>
        <p:spPr>
          <a:xfrm>
            <a:off x="4776839" y="2099436"/>
            <a:ext cx="4927600" cy="228600"/>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28" name="圆角矩形 18"/>
          <p:cNvSpPr/>
          <p:nvPr/>
        </p:nvSpPr>
        <p:spPr>
          <a:xfrm>
            <a:off x="4776839" y="2099436"/>
            <a:ext cx="4368800" cy="172511"/>
          </a:xfrm>
          <a:prstGeom prst="roundRect">
            <a:avLst>
              <a:gd name="adj" fmla="val 50000"/>
            </a:avLst>
          </a:prstGeom>
          <a:solidFill>
            <a:srgbClr val="1E28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29" name="圆角矩形 19"/>
          <p:cNvSpPr/>
          <p:nvPr/>
        </p:nvSpPr>
        <p:spPr>
          <a:xfrm>
            <a:off x="4776839" y="2733828"/>
            <a:ext cx="4927600" cy="228600"/>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0" name="圆角矩形 20"/>
          <p:cNvSpPr/>
          <p:nvPr/>
        </p:nvSpPr>
        <p:spPr>
          <a:xfrm>
            <a:off x="4776839" y="2733828"/>
            <a:ext cx="3111500" cy="228600"/>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1" name="圆角矩形 26"/>
          <p:cNvSpPr/>
          <p:nvPr/>
        </p:nvSpPr>
        <p:spPr>
          <a:xfrm>
            <a:off x="4776839" y="3368220"/>
            <a:ext cx="4927600" cy="228600"/>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2" name="圆角矩形 27"/>
          <p:cNvSpPr/>
          <p:nvPr/>
        </p:nvSpPr>
        <p:spPr>
          <a:xfrm>
            <a:off x="4776839" y="3368220"/>
            <a:ext cx="4648200" cy="187406"/>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3" name="圆角矩形 29"/>
          <p:cNvSpPr/>
          <p:nvPr/>
        </p:nvSpPr>
        <p:spPr>
          <a:xfrm>
            <a:off x="4776839" y="4002613"/>
            <a:ext cx="4927600" cy="228600"/>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4" name="圆角矩形 30"/>
          <p:cNvSpPr/>
          <p:nvPr/>
        </p:nvSpPr>
        <p:spPr>
          <a:xfrm>
            <a:off x="4776839" y="4002613"/>
            <a:ext cx="4267200" cy="228600"/>
          </a:xfrm>
          <a:prstGeom prst="roundRect">
            <a:avLst>
              <a:gd name="adj" fmla="val 5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cs typeface="+mn-ea"/>
              <a:sym typeface="+mn-lt"/>
            </a:endParaRPr>
          </a:p>
        </p:txBody>
      </p:sp>
      <p:sp>
        <p:nvSpPr>
          <p:cNvPr id="35" name="TextBox 31"/>
          <p:cNvSpPr txBox="1"/>
          <p:nvPr/>
        </p:nvSpPr>
        <p:spPr>
          <a:xfrm>
            <a:off x="9873480" y="2059847"/>
            <a:ext cx="902811" cy="307777"/>
          </a:xfrm>
          <a:prstGeom prst="rect">
            <a:avLst/>
          </a:prstGeom>
          <a:noFill/>
          <a:effectLst/>
        </p:spPr>
        <p:txBody>
          <a:bodyPr wrap="square" rtlCol="0">
            <a:spAutoFit/>
          </a:bodyPr>
          <a:lstStyle/>
          <a:p>
            <a:r>
              <a:rPr lang="zh-CN" altLang="en-US" sz="1400">
                <a:solidFill>
                  <a:schemeClr val="tx1">
                    <a:lumMod val="50000"/>
                    <a:lumOff val="50000"/>
                  </a:schemeClr>
                </a:solidFill>
                <a:effectLst/>
                <a:cs typeface="+mn-ea"/>
                <a:sym typeface="+mn-lt"/>
              </a:rPr>
              <a:t>领导能力</a:t>
            </a:r>
            <a:endParaRPr lang="zh-CN" altLang="en-US" sz="1400">
              <a:solidFill>
                <a:schemeClr val="tx1">
                  <a:lumMod val="50000"/>
                  <a:lumOff val="50000"/>
                </a:schemeClr>
              </a:solidFill>
              <a:effectLst/>
              <a:cs typeface="+mn-ea"/>
              <a:sym typeface="+mn-lt"/>
            </a:endParaRPr>
          </a:p>
        </p:txBody>
      </p:sp>
      <p:sp>
        <p:nvSpPr>
          <p:cNvPr id="36" name="TextBox 32"/>
          <p:cNvSpPr txBox="1"/>
          <p:nvPr/>
        </p:nvSpPr>
        <p:spPr>
          <a:xfrm>
            <a:off x="9873480" y="2694239"/>
            <a:ext cx="902811" cy="307777"/>
          </a:xfrm>
          <a:prstGeom prst="rect">
            <a:avLst/>
          </a:prstGeom>
          <a:noFill/>
          <a:effectLst/>
        </p:spPr>
        <p:txBody>
          <a:bodyPr wrap="none" rtlCol="0">
            <a:spAutoFit/>
          </a:bodyPr>
          <a:lstStyle/>
          <a:p>
            <a:r>
              <a:rPr lang="zh-CN" altLang="en-US" sz="1400">
                <a:solidFill>
                  <a:schemeClr val="tx1">
                    <a:lumMod val="50000"/>
                    <a:lumOff val="50000"/>
                  </a:schemeClr>
                </a:solidFill>
                <a:effectLst/>
                <a:cs typeface="+mn-ea"/>
                <a:sym typeface="+mn-lt"/>
              </a:rPr>
              <a:t>组织能力</a:t>
            </a:r>
            <a:endParaRPr lang="zh-CN" altLang="en-US" sz="1400">
              <a:solidFill>
                <a:schemeClr val="tx1">
                  <a:lumMod val="50000"/>
                  <a:lumOff val="50000"/>
                </a:schemeClr>
              </a:solidFill>
              <a:effectLst/>
              <a:cs typeface="+mn-ea"/>
              <a:sym typeface="+mn-lt"/>
            </a:endParaRPr>
          </a:p>
        </p:txBody>
      </p:sp>
      <p:sp>
        <p:nvSpPr>
          <p:cNvPr id="37" name="TextBox 33"/>
          <p:cNvSpPr txBox="1"/>
          <p:nvPr/>
        </p:nvSpPr>
        <p:spPr>
          <a:xfrm>
            <a:off x="9873480" y="3328631"/>
            <a:ext cx="902811" cy="307777"/>
          </a:xfrm>
          <a:prstGeom prst="rect">
            <a:avLst/>
          </a:prstGeom>
          <a:noFill/>
          <a:effectLst/>
        </p:spPr>
        <p:txBody>
          <a:bodyPr wrap="none" rtlCol="0">
            <a:spAutoFit/>
          </a:bodyPr>
          <a:lstStyle/>
          <a:p>
            <a:r>
              <a:rPr lang="zh-CN" altLang="en-US" sz="1400">
                <a:solidFill>
                  <a:schemeClr val="tx1">
                    <a:lumMod val="50000"/>
                    <a:lumOff val="50000"/>
                  </a:schemeClr>
                </a:solidFill>
                <a:effectLst/>
                <a:cs typeface="+mn-ea"/>
                <a:sym typeface="+mn-lt"/>
              </a:rPr>
              <a:t>策划能力</a:t>
            </a:r>
            <a:endParaRPr lang="zh-CN" altLang="en-US" sz="1400">
              <a:solidFill>
                <a:schemeClr val="tx1">
                  <a:lumMod val="50000"/>
                  <a:lumOff val="50000"/>
                </a:schemeClr>
              </a:solidFill>
              <a:effectLst/>
              <a:cs typeface="+mn-ea"/>
              <a:sym typeface="+mn-lt"/>
            </a:endParaRPr>
          </a:p>
        </p:txBody>
      </p:sp>
      <p:sp>
        <p:nvSpPr>
          <p:cNvPr id="38" name="TextBox 34"/>
          <p:cNvSpPr txBox="1"/>
          <p:nvPr/>
        </p:nvSpPr>
        <p:spPr>
          <a:xfrm>
            <a:off x="9873480" y="3963024"/>
            <a:ext cx="902811" cy="307777"/>
          </a:xfrm>
          <a:prstGeom prst="rect">
            <a:avLst/>
          </a:prstGeom>
          <a:noFill/>
          <a:effectLst/>
        </p:spPr>
        <p:txBody>
          <a:bodyPr wrap="none" rtlCol="0">
            <a:spAutoFit/>
          </a:bodyPr>
          <a:lstStyle/>
          <a:p>
            <a:r>
              <a:rPr lang="zh-CN" altLang="en-US" sz="1400">
                <a:solidFill>
                  <a:schemeClr val="tx1">
                    <a:lumMod val="50000"/>
                    <a:lumOff val="50000"/>
                  </a:schemeClr>
                </a:solidFill>
                <a:effectLst/>
                <a:cs typeface="+mn-ea"/>
                <a:sym typeface="+mn-lt"/>
              </a:rPr>
              <a:t>风险把控</a:t>
            </a:r>
            <a:endParaRPr lang="zh-CN" altLang="en-US" sz="1400">
              <a:solidFill>
                <a:schemeClr val="tx1">
                  <a:lumMod val="50000"/>
                  <a:lumOff val="50000"/>
                </a:schemeClr>
              </a:solidFill>
              <a:effectLst/>
              <a:cs typeface="+mn-ea"/>
              <a:sym typeface="+mn-lt"/>
            </a:endParaRPr>
          </a:p>
        </p:txBody>
      </p:sp>
      <p:sp>
        <p:nvSpPr>
          <p:cNvPr id="39" name="矩形 38"/>
          <p:cNvSpPr/>
          <p:nvPr/>
        </p:nvSpPr>
        <p:spPr>
          <a:xfrm>
            <a:off x="4776839" y="4693094"/>
            <a:ext cx="6096000" cy="854465"/>
          </a:xfrm>
          <a:prstGeom prst="rect">
            <a:avLst/>
          </a:prstGeom>
          <a:effectLst/>
        </p:spPr>
        <p:txBody>
          <a:bodyPr>
            <a:spAutoFit/>
          </a:bodyPr>
          <a:lstStyle/>
          <a:p>
            <a:pPr lvl="0" fontAlgn="base">
              <a:lnSpc>
                <a:spcPct val="150000"/>
              </a:lnSpc>
              <a:spcBef>
                <a:spcPts val="1200"/>
              </a:spcBef>
              <a:spcAft>
                <a:spcPct val="0"/>
              </a:spcAft>
            </a:pPr>
            <a:r>
              <a:rPr lang="zh-CN" altLang="en-US" sz="1400" dirty="0">
                <a:solidFill>
                  <a:prstClr val="black">
                    <a:lumMod val="50000"/>
                    <a:lumOff val="50000"/>
                  </a:prstClr>
                </a:solidFill>
                <a:effectLst/>
                <a:cs typeface="+mn-ea"/>
                <a:sym typeface="+mn-lt"/>
              </a:rPr>
              <a:t>甘肃敦煌人，有多年创业经验。擅长分析把控最新媒体热点。</a:t>
            </a:r>
            <a:endParaRPr lang="en-US" altLang="zh-CN" sz="1400" dirty="0">
              <a:solidFill>
                <a:prstClr val="black">
                  <a:lumMod val="50000"/>
                  <a:lumOff val="50000"/>
                </a:prstClr>
              </a:solidFill>
              <a:effectLst/>
              <a:cs typeface="+mn-ea"/>
              <a:sym typeface="+mn-lt"/>
            </a:endParaRPr>
          </a:p>
          <a:p>
            <a:pPr lvl="0" fontAlgn="base">
              <a:lnSpc>
                <a:spcPct val="150000"/>
              </a:lnSpc>
              <a:spcBef>
                <a:spcPts val="1200"/>
              </a:spcBef>
              <a:spcAft>
                <a:spcPct val="0"/>
              </a:spcAft>
            </a:pPr>
            <a:r>
              <a:rPr lang="zh-CN" altLang="en-US" sz="1400" dirty="0">
                <a:solidFill>
                  <a:prstClr val="black">
                    <a:lumMod val="50000"/>
                    <a:lumOff val="50000"/>
                  </a:prstClr>
                </a:solidFill>
                <a:effectLst/>
                <a:cs typeface="+mn-ea"/>
                <a:sym typeface="+mn-lt"/>
              </a:rPr>
              <a:t>组织大型活动经验丰富</a:t>
            </a:r>
            <a:endParaRPr lang="en-US" altLang="zh-CN" sz="1400" dirty="0">
              <a:solidFill>
                <a:prstClr val="black">
                  <a:lumMod val="50000"/>
                  <a:lumOff val="50000"/>
                </a:prstClr>
              </a:solidFill>
              <a:effectLst/>
              <a:cs typeface="+mn-ea"/>
              <a:sym typeface="+mn-lt"/>
            </a:endParaRPr>
          </a:p>
        </p:txBody>
      </p:sp>
      <p:sp>
        <p:nvSpPr>
          <p:cNvPr id="40" name="矩形 39"/>
          <p:cNvSpPr/>
          <p:nvPr/>
        </p:nvSpPr>
        <p:spPr>
          <a:xfrm>
            <a:off x="1649336" y="2127510"/>
            <a:ext cx="1987587" cy="2188152"/>
          </a:xfrm>
          <a:prstGeom prst="rect">
            <a:avLst/>
          </a:prstGeom>
          <a:blipFill>
            <a:blip r:embed="rId2" cstate="screen"/>
            <a:stretch>
              <a:fillRect/>
            </a:stretch>
          </a:blip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up)">
                                      <p:cBhvr>
                                        <p:cTn id="18" dur="500"/>
                                        <p:tgtEl>
                                          <p:spTgt spid="26"/>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par>
                                <p:cTn id="41" presetID="10"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par>
                                <p:cTn id="48" presetID="22" presetClass="entr" presetSubtype="8"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left)">
                                      <p:cBhvr>
                                        <p:cTn id="50" dur="500"/>
                                        <p:tgtEl>
                                          <p:spTgt spid="30"/>
                                        </p:tgtEl>
                                      </p:cBhvr>
                                    </p:animEffect>
                                  </p:childTnLst>
                                </p:cTn>
                              </p:par>
                              <p:par>
                                <p:cTn id="51" presetID="22" presetClass="entr" presetSubtype="8"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childTnLst>
                          </p:cTn>
                        </p:par>
                        <p:par>
                          <p:cTn id="57" fill="hold">
                            <p:stCondLst>
                              <p:cond delay="3000"/>
                            </p:stCondLst>
                            <p:childTnLst>
                              <p:par>
                                <p:cTn id="58" presetID="22" presetClass="entr" presetSubtype="1"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up)">
                                      <p:cBhvr>
                                        <p:cTn id="60" dur="500"/>
                                        <p:tgtEl>
                                          <p:spTgt spid="39"/>
                                        </p:tgtEl>
                                      </p:cBhvr>
                                    </p:animEffect>
                                  </p:childTnLst>
                                </p:cTn>
                              </p:par>
                            </p:childTnLst>
                          </p:cTn>
                        </p:par>
                        <p:par>
                          <p:cTn id="61" fill="hold">
                            <p:stCondLst>
                              <p:cond delay="3500"/>
                            </p:stCondLst>
                            <p:childTnLst>
                              <p:par>
                                <p:cTn id="62" presetID="42"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1000"/>
                                        <p:tgtEl>
                                          <p:spTgt spid="40"/>
                                        </p:tgtEl>
                                      </p:cBhvr>
                                    </p:animEffect>
                                    <p:anim calcmode="lin" valueType="num">
                                      <p:cBhvr>
                                        <p:cTn id="65" dur="1000" fill="hold"/>
                                        <p:tgtEl>
                                          <p:spTgt spid="40"/>
                                        </p:tgtEl>
                                        <p:attrNameLst>
                                          <p:attrName>ppt_x</p:attrName>
                                        </p:attrNameLst>
                                      </p:cBhvr>
                                      <p:tavLst>
                                        <p:tav tm="0">
                                          <p:val>
                                            <p:strVal val="#ppt_x"/>
                                          </p:val>
                                        </p:tav>
                                        <p:tav tm="100000">
                                          <p:val>
                                            <p:strVal val="#ppt_x"/>
                                          </p:val>
                                        </p:tav>
                                      </p:tavLst>
                                    </p:anim>
                                    <p:anim calcmode="lin" valueType="num">
                                      <p:cBhvr>
                                        <p:cTn id="6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4051644" y="0"/>
            <a:ext cx="4365523" cy="6858000"/>
          </a:xfrm>
          <a:prstGeom prst="rect">
            <a:avLst/>
          </a:prstGeom>
          <a:effectLst/>
        </p:spPr>
      </p:pic>
      <p:sp>
        <p:nvSpPr>
          <p:cNvPr id="6" name="矩形 5"/>
          <p:cNvSpPr/>
          <p:nvPr/>
        </p:nvSpPr>
        <p:spPr>
          <a:xfrm>
            <a:off x="201561" y="221226"/>
            <a:ext cx="11783962" cy="641554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平行四边形 6"/>
          <p:cNvSpPr/>
          <p:nvPr/>
        </p:nvSpPr>
        <p:spPr>
          <a:xfrm>
            <a:off x="201561" y="398855"/>
            <a:ext cx="504324" cy="515546"/>
          </a:xfrm>
          <a:prstGeom prst="parallelogram">
            <a:avLst>
              <a:gd name="adj" fmla="val 0"/>
            </a:avLst>
          </a:prstGeom>
          <a:solidFill>
            <a:srgbClr val="E91B3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733003" y="452736"/>
            <a:ext cx="1415772" cy="461665"/>
          </a:xfrm>
          <a:prstGeom prst="rect">
            <a:avLst/>
          </a:prstGeom>
          <a:noFill/>
        </p:spPr>
        <p:txBody>
          <a:bodyPr wrap="none" rtlCol="0">
            <a:spAutoFit/>
          </a:bodyPr>
          <a:lstStyle/>
          <a:p>
            <a:r>
              <a:rPr lang="zh-CN" altLang="en-US" sz="2400" dirty="0">
                <a:solidFill>
                  <a:srgbClr val="1E2836"/>
                </a:solidFill>
                <a:cs typeface="+mn-ea"/>
                <a:sym typeface="+mn-lt"/>
              </a:rPr>
              <a:t>公司介绍</a:t>
            </a:r>
            <a:endParaRPr lang="zh-CN" altLang="en-US" sz="2400" dirty="0">
              <a:solidFill>
                <a:srgbClr val="1E2836"/>
              </a:solidFill>
              <a:cs typeface="+mn-ea"/>
              <a:sym typeface="+mn-lt"/>
            </a:endParaRPr>
          </a:p>
        </p:txBody>
      </p:sp>
      <p:sp>
        <p:nvSpPr>
          <p:cNvPr id="9" name="文本框 8"/>
          <p:cNvSpPr txBox="1"/>
          <p:nvPr/>
        </p:nvSpPr>
        <p:spPr>
          <a:xfrm>
            <a:off x="2057037" y="617851"/>
            <a:ext cx="1667709" cy="261610"/>
          </a:xfrm>
          <a:prstGeom prst="rect">
            <a:avLst/>
          </a:prstGeom>
          <a:noFill/>
        </p:spPr>
        <p:txBody>
          <a:bodyPr wrap="square" rtlCol="0">
            <a:spAutoFit/>
          </a:bodyPr>
          <a:lstStyle/>
          <a:p>
            <a:r>
              <a:rPr lang="en-US" altLang="zh-CN" sz="1100" dirty="0">
                <a:solidFill>
                  <a:srgbClr val="1E2836"/>
                </a:solidFill>
                <a:cs typeface="+mn-ea"/>
                <a:sym typeface="+mn-lt"/>
              </a:rPr>
              <a:t>Who we are</a:t>
            </a:r>
            <a:endParaRPr lang="zh-CN" altLang="en-US" sz="1100" dirty="0">
              <a:solidFill>
                <a:srgbClr val="1E2836"/>
              </a:solidFill>
              <a:cs typeface="+mn-ea"/>
              <a:sym typeface="+mn-lt"/>
            </a:endParaRPr>
          </a:p>
        </p:txBody>
      </p:sp>
      <p:sp>
        <p:nvSpPr>
          <p:cNvPr id="10" name="矩形 9"/>
          <p:cNvSpPr/>
          <p:nvPr/>
        </p:nvSpPr>
        <p:spPr>
          <a:xfrm>
            <a:off x="1693421" y="1276086"/>
            <a:ext cx="2031325" cy="461665"/>
          </a:xfrm>
          <a:prstGeom prst="rect">
            <a:avLst/>
          </a:prstGeom>
        </p:spPr>
        <p:txBody>
          <a:bodyPr wrap="none">
            <a:spAutoFit/>
          </a:bodyPr>
          <a:lstStyle/>
          <a:p>
            <a:r>
              <a:rPr lang="zh-CN" altLang="en-US" sz="2400" dirty="0">
                <a:solidFill>
                  <a:srgbClr val="3C4D63"/>
                </a:solidFill>
                <a:cs typeface="+mn-ea"/>
                <a:sym typeface="+mn-lt"/>
              </a:rPr>
              <a:t>核心成员介绍</a:t>
            </a:r>
            <a:endParaRPr lang="zh-CN" altLang="en-US" sz="2400" dirty="0">
              <a:solidFill>
                <a:srgbClr val="3C4D63"/>
              </a:solidFill>
              <a:cs typeface="+mn-ea"/>
              <a:sym typeface="+mn-lt"/>
            </a:endParaRPr>
          </a:p>
        </p:txBody>
      </p:sp>
      <p:grpSp>
        <p:nvGrpSpPr>
          <p:cNvPr id="11" name="组合 10"/>
          <p:cNvGrpSpPr/>
          <p:nvPr/>
        </p:nvGrpSpPr>
        <p:grpSpPr>
          <a:xfrm>
            <a:off x="1113823" y="1271460"/>
            <a:ext cx="487216" cy="461666"/>
            <a:chOff x="282847" y="3205"/>
            <a:chExt cx="999853" cy="947419"/>
          </a:xfrm>
        </p:grpSpPr>
        <p:sp>
          <p:nvSpPr>
            <p:cNvPr id="12" name="矩形 11"/>
            <p:cNvSpPr/>
            <p:nvPr/>
          </p:nvSpPr>
          <p:spPr>
            <a:xfrm>
              <a:off x="282847" y="3205"/>
              <a:ext cx="999853" cy="899962"/>
            </a:xfrm>
            <a:prstGeom prst="rect">
              <a:avLst/>
            </a:prstGeom>
            <a:solidFill>
              <a:srgbClr val="3C4D6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3" name="矩形 12"/>
            <p:cNvSpPr/>
            <p:nvPr/>
          </p:nvSpPr>
          <p:spPr>
            <a:xfrm>
              <a:off x="282847" y="903167"/>
              <a:ext cx="999853" cy="47457"/>
            </a:xfrm>
            <a:prstGeom prst="rect">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4" name="组合 13"/>
            <p:cNvGrpSpPr/>
            <p:nvPr/>
          </p:nvGrpSpPr>
          <p:grpSpPr>
            <a:xfrm>
              <a:off x="546849" y="253163"/>
              <a:ext cx="471847" cy="471847"/>
              <a:chOff x="546849" y="253163"/>
              <a:chExt cx="471847" cy="471847"/>
            </a:xfrm>
          </p:grpSpPr>
          <p:sp>
            <p:nvSpPr>
              <p:cNvPr id="15" name="圆角矩形 26"/>
              <p:cNvSpPr/>
              <p:nvPr/>
            </p:nvSpPr>
            <p:spPr>
              <a:xfrm>
                <a:off x="546849" y="253163"/>
                <a:ext cx="471847" cy="471847"/>
              </a:xfrm>
              <a:prstGeom prst="roundRect">
                <a:avLst>
                  <a:gd name="adj" fmla="val 946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nvGrpSpPr>
              <p:cNvPr id="16" name="组合 15"/>
              <p:cNvGrpSpPr/>
              <p:nvPr/>
            </p:nvGrpSpPr>
            <p:grpSpPr>
              <a:xfrm>
                <a:off x="649475" y="376135"/>
                <a:ext cx="266595" cy="225904"/>
                <a:chOff x="5552622" y="2014381"/>
                <a:chExt cx="325770" cy="276046"/>
              </a:xfrm>
              <a:solidFill>
                <a:schemeClr val="bg1"/>
              </a:solidFill>
            </p:grpSpPr>
            <p:grpSp>
              <p:nvGrpSpPr>
                <p:cNvPr id="17" name="组合 16"/>
                <p:cNvGrpSpPr/>
                <p:nvPr/>
              </p:nvGrpSpPr>
              <p:grpSpPr>
                <a:xfrm>
                  <a:off x="5552622" y="2014381"/>
                  <a:ext cx="325770" cy="54000"/>
                  <a:chOff x="5545930" y="2014381"/>
                  <a:chExt cx="325770" cy="54000"/>
                </a:xfrm>
                <a:grpFill/>
              </p:grpSpPr>
              <p:sp>
                <p:nvSpPr>
                  <p:cNvPr id="24" name="椭圆 23"/>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5" name="矩形 24"/>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8" name="组合 17"/>
                <p:cNvGrpSpPr/>
                <p:nvPr/>
              </p:nvGrpSpPr>
              <p:grpSpPr>
                <a:xfrm>
                  <a:off x="5552622" y="2125404"/>
                  <a:ext cx="325770" cy="54000"/>
                  <a:chOff x="5545930" y="2014381"/>
                  <a:chExt cx="325770" cy="54000"/>
                </a:xfrm>
                <a:grpFill/>
              </p:grpSpPr>
              <p:sp>
                <p:nvSpPr>
                  <p:cNvPr id="22" name="椭圆 21"/>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3" name="矩形 22"/>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nvGrpSpPr>
                <p:cNvPr id="19" name="组合 18"/>
                <p:cNvGrpSpPr/>
                <p:nvPr/>
              </p:nvGrpSpPr>
              <p:grpSpPr>
                <a:xfrm>
                  <a:off x="5552622" y="2236427"/>
                  <a:ext cx="325770" cy="54000"/>
                  <a:chOff x="5545930" y="2014381"/>
                  <a:chExt cx="325770" cy="54000"/>
                </a:xfrm>
                <a:grpFill/>
              </p:grpSpPr>
              <p:sp>
                <p:nvSpPr>
                  <p:cNvPr id="20" name="椭圆 19"/>
                  <p:cNvSpPr>
                    <a:spLocks noChangeAspect="1"/>
                  </p:cNvSpPr>
                  <p:nvPr/>
                </p:nvSpPr>
                <p:spPr>
                  <a:xfrm>
                    <a:off x="5545930" y="2014381"/>
                    <a:ext cx="54000" cy="5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1" name="矩形 20"/>
                  <p:cNvSpPr/>
                  <p:nvPr/>
                </p:nvSpPr>
                <p:spPr>
                  <a:xfrm>
                    <a:off x="5619700" y="2034181"/>
                    <a:ext cx="252000" cy="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grpSp>
        </p:grpSp>
      </p:grpSp>
      <p:sp>
        <p:nvSpPr>
          <p:cNvPr id="26" name="Rectangle 4"/>
          <p:cNvSpPr/>
          <p:nvPr/>
        </p:nvSpPr>
        <p:spPr>
          <a:xfrm>
            <a:off x="6254012" y="4086684"/>
            <a:ext cx="2159733" cy="1392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en-US" altLang="zh-CN" sz="2400" dirty="0">
                <a:solidFill>
                  <a:schemeClr val="accent1">
                    <a:lumMod val="50000"/>
                  </a:schemeClr>
                </a:solidFill>
                <a:effectLst/>
                <a:cs typeface="+mn-ea"/>
                <a:sym typeface="+mn-lt"/>
              </a:rPr>
              <a:t>LISA</a:t>
            </a:r>
            <a:endParaRPr lang="en-US" altLang="zh-CN" sz="2400" dirty="0">
              <a:solidFill>
                <a:schemeClr val="accent1">
                  <a:lumMod val="50000"/>
                </a:schemeClr>
              </a:solidFill>
              <a:effectLst/>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擅长视频编辑、图片处理</a:t>
            </a:r>
            <a:endParaRPr lang="en-US"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负责剪辑视频，添加开场动画和字幕，合成广告</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endParaRPr lang="en-US" sz="1400" dirty="0">
              <a:solidFill>
                <a:schemeClr val="tx1">
                  <a:lumMod val="50000"/>
                  <a:lumOff val="50000"/>
                </a:schemeClr>
              </a:solidFill>
              <a:effectLst/>
              <a:cs typeface="+mn-ea"/>
              <a:sym typeface="+mn-lt"/>
            </a:endParaRPr>
          </a:p>
        </p:txBody>
      </p:sp>
      <p:sp>
        <p:nvSpPr>
          <p:cNvPr id="27" name="Rectangle 4"/>
          <p:cNvSpPr/>
          <p:nvPr/>
        </p:nvSpPr>
        <p:spPr>
          <a:xfrm>
            <a:off x="3845167" y="4086684"/>
            <a:ext cx="2100282" cy="1542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2400" dirty="0">
                <a:solidFill>
                  <a:schemeClr val="accent1">
                    <a:lumMod val="50000"/>
                  </a:schemeClr>
                </a:solidFill>
                <a:cs typeface="+mn-ea"/>
                <a:sym typeface="+mn-lt"/>
              </a:rPr>
              <a:t>海子</a:t>
            </a:r>
            <a:endParaRPr lang="en-US" altLang="zh-CN" sz="2400" dirty="0">
              <a:solidFill>
                <a:schemeClr val="accent1">
                  <a:lumMod val="50000"/>
                </a:schemeClr>
              </a:solidFill>
              <a:effectLst/>
              <a:cs typeface="+mn-ea"/>
              <a:sym typeface="+mn-lt"/>
            </a:endParaRPr>
          </a:p>
          <a:p>
            <a:pPr fontAlgn="base">
              <a:lnSpc>
                <a:spcPct val="150000"/>
              </a:lnSpc>
              <a:spcBef>
                <a:spcPct val="0"/>
              </a:spcBef>
              <a:spcAft>
                <a:spcPct val="0"/>
              </a:spcAft>
            </a:pPr>
            <a:endParaRPr lang="en-US" altLang="zh-CN" sz="1400" dirty="0">
              <a:solidFill>
                <a:schemeClr val="accent2"/>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健康师</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负责健康饮食类节目视频录制工作</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effectLst/>
              <a:cs typeface="+mn-ea"/>
              <a:sym typeface="+mn-lt"/>
            </a:endParaRPr>
          </a:p>
        </p:txBody>
      </p:sp>
      <p:sp>
        <p:nvSpPr>
          <p:cNvPr id="28" name="Rectangle 4"/>
          <p:cNvSpPr/>
          <p:nvPr/>
        </p:nvSpPr>
        <p:spPr>
          <a:xfrm>
            <a:off x="8769685" y="4086684"/>
            <a:ext cx="2286787" cy="1392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2400" dirty="0">
                <a:solidFill>
                  <a:schemeClr val="accent1">
                    <a:lumMod val="50000"/>
                  </a:schemeClr>
                </a:solidFill>
                <a:effectLst/>
                <a:cs typeface="+mn-ea"/>
                <a:sym typeface="+mn-lt"/>
              </a:rPr>
              <a:t>陈嘉艺</a:t>
            </a:r>
            <a:endParaRPr lang="en-US" altLang="zh-CN" sz="2400" dirty="0">
              <a:solidFill>
                <a:schemeClr val="accent1">
                  <a:lumMod val="50000"/>
                </a:schemeClr>
              </a:solidFill>
              <a:effectLst/>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播音主持专业</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负责视频配音及解说</a:t>
            </a:r>
            <a:endParaRPr lang="en-US" altLang="zh-CN" sz="1400" dirty="0">
              <a:solidFill>
                <a:schemeClr val="tx1">
                  <a:lumMod val="50000"/>
                  <a:lumOff val="50000"/>
                </a:schemeClr>
              </a:solidFill>
              <a:effectLst/>
              <a:cs typeface="+mn-ea"/>
              <a:sym typeface="+mn-lt"/>
            </a:endParaRPr>
          </a:p>
        </p:txBody>
      </p:sp>
      <p:sp>
        <p:nvSpPr>
          <p:cNvPr id="29" name="Rectangle 4"/>
          <p:cNvSpPr/>
          <p:nvPr/>
        </p:nvSpPr>
        <p:spPr>
          <a:xfrm>
            <a:off x="1269774" y="4086684"/>
            <a:ext cx="2165767" cy="1542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2400" dirty="0">
                <a:solidFill>
                  <a:schemeClr val="accent1">
                    <a:lumMod val="50000"/>
                  </a:schemeClr>
                </a:solidFill>
                <a:cs typeface="+mn-ea"/>
                <a:sym typeface="+mn-lt"/>
              </a:rPr>
              <a:t>代替名</a:t>
            </a:r>
            <a:endParaRPr lang="en-US" altLang="zh-CN" sz="2400" dirty="0">
              <a:solidFill>
                <a:schemeClr val="accent1">
                  <a:lumMod val="50000"/>
                </a:schemeClr>
              </a:solidFill>
              <a:cs typeface="+mn-ea"/>
              <a:sym typeface="+mn-lt"/>
            </a:endParaRPr>
          </a:p>
          <a:p>
            <a:pPr fontAlgn="base">
              <a:lnSpc>
                <a:spcPct val="150000"/>
              </a:lnSpc>
              <a:spcBef>
                <a:spcPct val="0"/>
              </a:spcBef>
              <a:spcAft>
                <a:spcPct val="0"/>
              </a:spcAft>
            </a:pPr>
            <a:endParaRPr lang="en-US" altLang="zh-CN" sz="1400" dirty="0">
              <a:solidFill>
                <a:schemeClr val="accent2"/>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专职律师</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r>
              <a:rPr lang="zh-CN" altLang="en-US" sz="1400" dirty="0">
                <a:solidFill>
                  <a:schemeClr val="tx1">
                    <a:lumMod val="50000"/>
                    <a:lumOff val="50000"/>
                  </a:schemeClr>
                </a:solidFill>
                <a:effectLst/>
                <a:cs typeface="+mn-ea"/>
                <a:sym typeface="+mn-lt"/>
              </a:rPr>
              <a:t>负责法律顾问工作，起草并审核合同等法律事务</a:t>
            </a:r>
            <a:endParaRPr lang="en-US" altLang="zh-CN" sz="1400" dirty="0">
              <a:solidFill>
                <a:schemeClr val="tx1">
                  <a:lumMod val="50000"/>
                  <a:lumOff val="50000"/>
                </a:schemeClr>
              </a:solidFill>
              <a:effectLst/>
              <a:cs typeface="+mn-ea"/>
              <a:sym typeface="+mn-lt"/>
            </a:endParaRPr>
          </a:p>
          <a:p>
            <a:pPr fontAlgn="base">
              <a:lnSpc>
                <a:spcPct val="150000"/>
              </a:lnSpc>
              <a:spcBef>
                <a:spcPct val="0"/>
              </a:spcBef>
              <a:spcAft>
                <a:spcPct val="0"/>
              </a:spcAft>
            </a:pPr>
            <a:endParaRPr lang="en-US" altLang="zh-CN" sz="1400" dirty="0">
              <a:solidFill>
                <a:schemeClr val="tx1">
                  <a:lumMod val="50000"/>
                  <a:lumOff val="50000"/>
                </a:schemeClr>
              </a:solidFill>
              <a:effectLst/>
              <a:cs typeface="+mn-ea"/>
              <a:sym typeface="+mn-lt"/>
            </a:endParaRPr>
          </a:p>
        </p:txBody>
      </p:sp>
      <p:sp>
        <p:nvSpPr>
          <p:cNvPr id="30" name="矩形 29"/>
          <p:cNvSpPr/>
          <p:nvPr/>
        </p:nvSpPr>
        <p:spPr>
          <a:xfrm>
            <a:off x="1292476" y="2071686"/>
            <a:ext cx="2165767" cy="1927653"/>
          </a:xfrm>
          <a:prstGeom prst="rect">
            <a:avLst/>
          </a:prstGeom>
          <a:blipFill>
            <a:blip r:embed="rId2" cstate="screen"/>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3770227" y="2071686"/>
            <a:ext cx="2165767" cy="1927653"/>
          </a:xfrm>
          <a:prstGeom prst="rect">
            <a:avLst/>
          </a:prstGeom>
          <a:blipFill>
            <a:blip r:embed="rId3" cstate="screen"/>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6247978" y="2071686"/>
            <a:ext cx="2165767" cy="1927653"/>
          </a:xfrm>
          <a:prstGeom prst="rect">
            <a:avLst/>
          </a:prstGeom>
          <a:blipFill>
            <a:blip r:embed="rId4" cstate="screen"/>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8725730" y="2071686"/>
            <a:ext cx="2165767" cy="1927653"/>
          </a:xfrm>
          <a:prstGeom prst="rect">
            <a:avLst/>
          </a:prstGeom>
          <a:blipFill>
            <a:blip r:embed="rId5" cstate="screen"/>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2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300"/>
                                        <p:tgtEl>
                                          <p:spTgt spid="26"/>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300"/>
                                        <p:tgtEl>
                                          <p:spTgt spid="27"/>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300"/>
                                        <p:tgtEl>
                                          <p:spTgt spid="28"/>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300"/>
                                        <p:tgtEl>
                                          <p:spTgt spid="29"/>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anim calcmode="lin" valueType="num">
                                      <p:cBhvr>
                                        <p:cTn id="41" dur="1000" fill="hold"/>
                                        <p:tgtEl>
                                          <p:spTgt spid="31"/>
                                        </p:tgtEl>
                                        <p:attrNameLst>
                                          <p:attrName>ppt_x</p:attrName>
                                        </p:attrNameLst>
                                      </p:cBhvr>
                                      <p:tavLst>
                                        <p:tav tm="0">
                                          <p:val>
                                            <p:strVal val="#ppt_x"/>
                                          </p:val>
                                        </p:tav>
                                        <p:tav tm="100000">
                                          <p:val>
                                            <p:strVal val="#ppt_x"/>
                                          </p:val>
                                        </p:tav>
                                      </p:tavLst>
                                    </p:anim>
                                    <p:anim calcmode="lin" valueType="num">
                                      <p:cBhvr>
                                        <p:cTn id="42" dur="100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childTnLst>
                          </p:cTn>
                        </p:par>
                        <p:par>
                          <p:cTn id="49" fill="hold">
                            <p:stCondLst>
                              <p:cond delay="6500"/>
                            </p:stCondLst>
                            <p:childTnLst>
                              <p:par>
                                <p:cTn id="50" presetID="42" presetClass="entr" presetSubtype="0"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29" grpId="0"/>
      <p:bldP spid="30" grpId="0" animBg="1"/>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1E28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rotWithShape="1">
          <a:blip r:embed="rId1" cstate="screen"/>
          <a:srcRect/>
          <a:stretch>
            <a:fillRect/>
          </a:stretch>
        </p:blipFill>
        <p:spPr>
          <a:xfrm>
            <a:off x="-77904" y="0"/>
            <a:ext cx="4365523" cy="6858000"/>
          </a:xfrm>
          <a:prstGeom prst="rect">
            <a:avLst/>
          </a:prstGeom>
          <a:effectLst/>
        </p:spPr>
      </p:pic>
      <p:sp>
        <p:nvSpPr>
          <p:cNvPr id="6" name="圆角矩形 18"/>
          <p:cNvSpPr/>
          <p:nvPr/>
        </p:nvSpPr>
        <p:spPr>
          <a:xfrm>
            <a:off x="4141023" y="2707017"/>
            <a:ext cx="1659429" cy="1667234"/>
          </a:xfrm>
          <a:prstGeom prst="roundRect">
            <a:avLst>
              <a:gd name="adj" fmla="val 8846"/>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文本框 6"/>
          <p:cNvSpPr txBox="1"/>
          <p:nvPr/>
        </p:nvSpPr>
        <p:spPr>
          <a:xfrm>
            <a:off x="4495895" y="2537797"/>
            <a:ext cx="1116010" cy="1446550"/>
          </a:xfrm>
          <a:prstGeom prst="rect">
            <a:avLst/>
          </a:prstGeom>
          <a:noFill/>
        </p:spPr>
        <p:txBody>
          <a:bodyPr wrap="none" rtlCol="0">
            <a:spAutoFit/>
          </a:bodyPr>
          <a:lstStyle>
            <a:defPPr>
              <a:defRPr lang="zh-CN"/>
            </a:defPPr>
            <a:lvl1pPr algn="ctr">
              <a:defRPr sz="8800">
                <a:solidFill>
                  <a:schemeClr val="bg1"/>
                </a:solidFill>
                <a:latin typeface="Agency FB" panose="020B0503020202020204" pitchFamily="34" charset="0"/>
                <a:cs typeface="+mn-ea"/>
              </a:defRPr>
            </a:lvl1pPr>
          </a:lstStyle>
          <a:p>
            <a:r>
              <a:rPr lang="en-US" altLang="zh-CN" dirty="0">
                <a:sym typeface="+mn-lt"/>
              </a:rPr>
              <a:t>02</a:t>
            </a:r>
            <a:endParaRPr lang="zh-CN" altLang="en-US" dirty="0">
              <a:sym typeface="+mn-lt"/>
            </a:endParaRPr>
          </a:p>
        </p:txBody>
      </p:sp>
      <p:sp>
        <p:nvSpPr>
          <p:cNvPr id="8" name="文本框 7"/>
          <p:cNvSpPr txBox="1"/>
          <p:nvPr/>
        </p:nvSpPr>
        <p:spPr>
          <a:xfrm>
            <a:off x="4139226" y="3818616"/>
            <a:ext cx="1767663" cy="461665"/>
          </a:xfrm>
          <a:prstGeom prst="rect">
            <a:avLst/>
          </a:prstGeom>
          <a:noFill/>
        </p:spPr>
        <p:txBody>
          <a:bodyPr wrap="none" rtlCol="0">
            <a:spAutoFit/>
          </a:bodyPr>
          <a:lstStyle/>
          <a:p>
            <a:r>
              <a:rPr lang="en-US" altLang="zh-CN" sz="2400" dirty="0">
                <a:solidFill>
                  <a:schemeClr val="bg1"/>
                </a:solidFill>
                <a:cs typeface="+mn-ea"/>
                <a:sym typeface="+mn-lt"/>
              </a:rPr>
              <a:t>PART TWO</a:t>
            </a:r>
            <a:endParaRPr lang="zh-CN" altLang="en-US" sz="2400" dirty="0">
              <a:solidFill>
                <a:schemeClr val="bg1"/>
              </a:solidFill>
              <a:cs typeface="+mn-ea"/>
              <a:sym typeface="+mn-lt"/>
            </a:endParaRPr>
          </a:p>
        </p:txBody>
      </p:sp>
      <p:sp>
        <p:nvSpPr>
          <p:cNvPr id="9" name="文本框 8"/>
          <p:cNvSpPr txBox="1"/>
          <p:nvPr/>
        </p:nvSpPr>
        <p:spPr>
          <a:xfrm>
            <a:off x="6059986" y="2624922"/>
            <a:ext cx="2031325" cy="646331"/>
          </a:xfrm>
          <a:prstGeom prst="rect">
            <a:avLst/>
          </a:prstGeom>
          <a:noFill/>
        </p:spPr>
        <p:txBody>
          <a:bodyPr wrap="none" rtlCol="0">
            <a:spAutoFit/>
          </a:bodyPr>
          <a:lstStyle/>
          <a:p>
            <a:r>
              <a:rPr lang="zh-CN" altLang="en-US" sz="3600" dirty="0">
                <a:solidFill>
                  <a:schemeClr val="bg1"/>
                </a:solidFill>
                <a:cs typeface="+mn-ea"/>
                <a:sym typeface="+mn-lt"/>
              </a:rPr>
              <a:t>项目介绍</a:t>
            </a:r>
            <a:endParaRPr lang="zh-CN" altLang="en-US" sz="3600" dirty="0">
              <a:solidFill>
                <a:schemeClr val="bg1"/>
              </a:solidFill>
              <a:cs typeface="+mn-ea"/>
              <a:sym typeface="+mn-lt"/>
            </a:endParaRPr>
          </a:p>
        </p:txBody>
      </p:sp>
      <p:sp>
        <p:nvSpPr>
          <p:cNvPr id="10" name="文本框 9"/>
          <p:cNvSpPr txBox="1"/>
          <p:nvPr/>
        </p:nvSpPr>
        <p:spPr>
          <a:xfrm>
            <a:off x="6136003" y="3349849"/>
            <a:ext cx="4541365" cy="803297"/>
          </a:xfrm>
          <a:prstGeom prst="rect">
            <a:avLst/>
          </a:prstGeom>
          <a:noFill/>
        </p:spPr>
        <p:txBody>
          <a:bodyPr wrap="square" rtlCol="0">
            <a:spAutoFit/>
          </a:bodyPr>
          <a:lstStyle/>
          <a:p>
            <a:pPr>
              <a:lnSpc>
                <a:spcPct val="140000"/>
              </a:lnSpc>
            </a:pPr>
            <a:r>
              <a:rPr lang="zh-CN" altLang="en-US" sz="1100" dirty="0">
                <a:solidFill>
                  <a:schemeClr val="bg1"/>
                </a:solidFill>
                <a:cs typeface="+mn-ea"/>
                <a:sym typeface="+mn-lt"/>
              </a:rPr>
              <a:t>此处添加详细文本描述，建议与标题相关并符合整体语言风格，语言描述尽量简洁生动。尽量将每页幻灯片的字数控制在</a:t>
            </a:r>
            <a:r>
              <a:rPr lang="en-US" altLang="zh-CN" sz="1100" dirty="0">
                <a:solidFill>
                  <a:schemeClr val="bg1"/>
                </a:solidFill>
                <a:cs typeface="+mn-ea"/>
                <a:sym typeface="+mn-lt"/>
              </a:rPr>
              <a:t>200</a:t>
            </a:r>
            <a:r>
              <a:rPr lang="zh-CN" altLang="en-US" sz="1100" dirty="0">
                <a:solidFill>
                  <a:schemeClr val="bg1"/>
                </a:solidFill>
                <a:cs typeface="+mn-ea"/>
                <a:sym typeface="+mn-lt"/>
              </a:rPr>
              <a:t>字以内，据统计每页幻灯片的播放时间最好控制在</a:t>
            </a:r>
            <a:r>
              <a:rPr lang="en-US" altLang="zh-CN" sz="1100" dirty="0">
                <a:solidFill>
                  <a:schemeClr val="bg1"/>
                </a:solidFill>
                <a:cs typeface="+mn-ea"/>
                <a:sym typeface="+mn-lt"/>
              </a:rPr>
              <a:t>5</a:t>
            </a:r>
            <a:r>
              <a:rPr lang="zh-CN" altLang="en-US" sz="1100" dirty="0">
                <a:solidFill>
                  <a:schemeClr val="bg1"/>
                </a:solidFill>
                <a:cs typeface="+mn-ea"/>
                <a:sym typeface="+mn-lt"/>
              </a:rPr>
              <a:t>分钟之内。</a:t>
            </a:r>
            <a:endParaRPr lang="zh-CN" altLang="en-US" sz="1100" dirty="0">
              <a:solidFill>
                <a:schemeClr val="bg1"/>
              </a:solidFill>
              <a:cs typeface="+mn-ea"/>
              <a:sym typeface="+mn-lt"/>
            </a:endParaRPr>
          </a:p>
        </p:txBody>
      </p:sp>
      <p:cxnSp>
        <p:nvCxnSpPr>
          <p:cNvPr id="23" name="直接连接符 22"/>
          <p:cNvCxnSpPr/>
          <p:nvPr/>
        </p:nvCxnSpPr>
        <p:spPr>
          <a:xfrm>
            <a:off x="6228270" y="4276629"/>
            <a:ext cx="4876801"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6" name="平行四边形 25"/>
          <p:cNvSpPr/>
          <p:nvPr/>
        </p:nvSpPr>
        <p:spPr>
          <a:xfrm>
            <a:off x="11691630" y="177629"/>
            <a:ext cx="504324" cy="645499"/>
          </a:xfrm>
          <a:prstGeom prst="parallelogram">
            <a:avLst>
              <a:gd name="adj" fmla="val 0"/>
            </a:avLst>
          </a:prstGeom>
          <a:solidFill>
            <a:srgbClr val="E91B35"/>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26"/>
          <p:cNvSpPr/>
          <p:nvPr/>
        </p:nvSpPr>
        <p:spPr>
          <a:xfrm>
            <a:off x="10917233" y="184482"/>
            <a:ext cx="949299" cy="646331"/>
          </a:xfrm>
          <a:prstGeom prst="roundRect">
            <a:avLst>
              <a:gd name="adj" fmla="val 0"/>
            </a:avLst>
          </a:prstGeom>
        </p:spPr>
        <p:txBody>
          <a:bodyPr wrap="none">
            <a:spAutoFit/>
          </a:bodyPr>
          <a:lstStyle/>
          <a:p>
            <a:r>
              <a:rPr lang="en-US" altLang="zh-CN"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rPr>
              <a:t>LOGO</a:t>
            </a:r>
            <a:endParaRPr lang="zh-CN" altLang="en-US" sz="3600" dirty="0">
              <a:solidFill>
                <a:schemeClr val="bg1"/>
              </a:solidFill>
              <a:effectLst>
                <a:outerShdw blurRad="50800" dist="38100" dir="2700000" sx="102000" sy="102000" algn="tl" rotWithShape="0">
                  <a:prstClr val="black">
                    <a:alpha val="82000"/>
                  </a:prstClr>
                </a:outerShdw>
              </a:effectLst>
              <a:latin typeface="Agency FB" panose="020B0503020202020204" pitchFamily="34" charset="0"/>
              <a:cs typeface="+mn-ea"/>
              <a:sym typeface="+mn-lt"/>
            </a:endParaRPr>
          </a:p>
        </p:txBody>
      </p:sp>
      <p:sp>
        <p:nvSpPr>
          <p:cNvPr id="28" name="矩形: 圆角 27"/>
          <p:cNvSpPr/>
          <p:nvPr/>
        </p:nvSpPr>
        <p:spPr>
          <a:xfrm>
            <a:off x="10161436" y="458132"/>
            <a:ext cx="1829447" cy="3802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600" dirty="0">
                <a:solidFill>
                  <a:schemeClr val="bg1"/>
                </a:solidFill>
                <a:effectLst>
                  <a:outerShdw blurRad="50800" dist="38100" dir="2700000" sx="103000" sy="103000" algn="tl" rotWithShape="0">
                    <a:prstClr val="black">
                      <a:alpha val="40000"/>
                    </a:prstClr>
                  </a:outerShdw>
                </a:effectLst>
                <a:cs typeface="+mn-ea"/>
                <a:sym typeface="+mn-lt"/>
              </a:rPr>
              <a:t>Company Name</a:t>
            </a:r>
            <a:endParaRPr lang="zh-CN" altLang="en-US" sz="1600" dirty="0">
              <a:solidFill>
                <a:schemeClr val="bg1"/>
              </a:solidFill>
              <a:effectLst>
                <a:outerShdw blurRad="50800" dist="38100" dir="2700000" sx="103000" sy="103000" algn="tl" rotWithShape="0">
                  <a:prstClr val="black">
                    <a:alpha val="40000"/>
                  </a:prstClr>
                </a:outerShdw>
              </a:effectLst>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ppt_x</p:attrName>
                                        </p:attrNameLst>
                                      </p:cBhvr>
                                      <p:tavLst>
                                        <p:tav tm="0">
                                          <p:val>
                                            <p:strVal val="#ppt_x+#ppt_w*1.125000"/>
                                          </p:val>
                                        </p:tav>
                                        <p:tav tm="100000">
                                          <p:val>
                                            <p:strVal val="#ppt_x"/>
                                          </p:val>
                                        </p:tav>
                                      </p:tavLst>
                                    </p:anim>
                                    <p:animEffect transition="in" filter="wipe(left)">
                                      <p:cBhvr>
                                        <p:cTn id="16" dur="500"/>
                                        <p:tgtEl>
                                          <p:spTgt spid="28"/>
                                        </p:tgtEl>
                                      </p:cBhvr>
                                    </p:animEffect>
                                  </p:childTnLst>
                                </p:cTn>
                              </p:par>
                            </p:childTnLst>
                          </p:cTn>
                        </p:par>
                        <p:par>
                          <p:cTn id="17" fill="hold">
                            <p:stCondLst>
                              <p:cond delay="1000"/>
                            </p:stCondLst>
                            <p:childTnLst>
                              <p:par>
                                <p:cTn id="18" presetID="21"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2)">
                                      <p:cBhvr>
                                        <p:cTn id="20" dur="1000"/>
                                        <p:tgtEl>
                                          <p:spTgt spid="6"/>
                                        </p:tgtEl>
                                      </p:cBhvr>
                                    </p:animEffect>
                                  </p:childTnLst>
                                </p:cTn>
                              </p:par>
                            </p:childTnLst>
                          </p:cTn>
                        </p:par>
                        <p:par>
                          <p:cTn id="21" fill="hold">
                            <p:stCondLst>
                              <p:cond delay="2000"/>
                            </p:stCondLst>
                            <p:childTnLst>
                              <p:par>
                                <p:cTn id="22" presetID="17" presetClass="entr" presetSubtype="10" fill="hold" grpId="0" nodeType="after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1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childTnLst>
                          </p:cTn>
                        </p:par>
                        <p:par>
                          <p:cTn id="30" fill="hold">
                            <p:stCondLst>
                              <p:cond delay="2849"/>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35" presetClass="path" presetSubtype="0" accel="10000" decel="90000" fill="hold" grpId="1" nodeType="withEffect">
                                  <p:stCondLst>
                                    <p:cond delay="0"/>
                                  </p:stCondLst>
                                  <p:childTnLst>
                                    <p:animMotion origin="layout" path="M 1.45833E-6 -1.11111E-6 L 0.05182 -1.11111E-6 " pathEditMode="relative" rAng="0" ptsTypes="AA">
                                      <p:cBhvr>
                                        <p:cTn id="35" dur="1000" spd="-100000" fill="hold"/>
                                        <p:tgtEl>
                                          <p:spTgt spid="9"/>
                                        </p:tgtEl>
                                        <p:attrNameLst>
                                          <p:attrName>ppt_x</p:attrName>
                                          <p:attrName>ppt_y</p:attrName>
                                        </p:attrNameLst>
                                      </p:cBhvr>
                                      <p:rCtr x="2591" y="0"/>
                                    </p:animMotion>
                                  </p:childTnLst>
                                </p:cTn>
                              </p:par>
                            </p:childTnLst>
                          </p:cTn>
                        </p:par>
                        <p:par>
                          <p:cTn id="36" fill="hold">
                            <p:stCondLst>
                              <p:cond delay="3849"/>
                            </p:stCondLst>
                            <p:childTnLst>
                              <p:par>
                                <p:cTn id="37" presetID="17" presetClass="entr" presetSubtype="1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strVal val="#ppt_h"/>
                                          </p:val>
                                        </p:tav>
                                        <p:tav tm="100000">
                                          <p:val>
                                            <p:strVal val="#ppt_h"/>
                                          </p:val>
                                        </p:tav>
                                      </p:tavLst>
                                    </p:anim>
                                  </p:childTnLst>
                                </p:cTn>
                              </p:par>
                            </p:childTnLst>
                          </p:cTn>
                        </p:par>
                        <p:par>
                          <p:cTn id="41" fill="hold">
                            <p:stCondLst>
                              <p:cond delay="850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9" grpId="1"/>
      <p:bldP spid="10" grpId="0"/>
      <p:bldP spid="26" grpId="0" animBg="1"/>
      <p:bldP spid="27" grpId="0"/>
      <p:bldP spid="28" grpId="0"/>
    </p:bldLst>
  </p:timing>
</p:sld>
</file>

<file path=ppt/tags/tag1.xml><?xml version="1.0" encoding="utf-8"?>
<p:tagLst xmlns:p="http://schemas.openxmlformats.org/presentationml/2006/main">
  <p:tag name="PA" val="v5.2.9"/>
  <p:tag name="RESOURCELIBID_ANIM" val="484"/>
</p:tagLst>
</file>

<file path=ppt/tags/tag10.xml><?xml version="1.0" encoding="utf-8"?>
<p:tagLst xmlns:p="http://schemas.openxmlformats.org/presentationml/2006/main">
  <p:tag name="PA" val="v5.2.9"/>
</p:tagLst>
</file>

<file path=ppt/tags/tag11.xml><?xml version="1.0" encoding="utf-8"?>
<p:tagLst xmlns:p="http://schemas.openxmlformats.org/presentationml/2006/main">
  <p:tag name="PA" val="v5.2.9"/>
</p:tagLst>
</file>

<file path=ppt/tags/tag12.xml><?xml version="1.0" encoding="utf-8"?>
<p:tagLst xmlns:p="http://schemas.openxmlformats.org/presentationml/2006/main">
  <p:tag name="PA" val="v5.2.9"/>
</p:tagLst>
</file>

<file path=ppt/tags/tag13.xml><?xml version="1.0" encoding="utf-8"?>
<p:tagLst xmlns:p="http://schemas.openxmlformats.org/presentationml/2006/main">
  <p:tag name="PA" val="v5.2.9"/>
</p:tagLst>
</file>

<file path=ppt/tags/tag14.xml><?xml version="1.0" encoding="utf-8"?>
<p:tagLst xmlns:p="http://schemas.openxmlformats.org/presentationml/2006/main">
  <p:tag name="PA" val="v5.2.9"/>
</p:tagLst>
</file>

<file path=ppt/tags/tag15.xml><?xml version="1.0" encoding="utf-8"?>
<p:tagLst xmlns:p="http://schemas.openxmlformats.org/presentationml/2006/main">
  <p:tag name="PA" val="v5.2.9"/>
</p:tagLst>
</file>

<file path=ppt/tags/tag16.xml><?xml version="1.0" encoding="utf-8"?>
<p:tagLst xmlns:p="http://schemas.openxmlformats.org/presentationml/2006/main">
  <p:tag name="PA" val="v5.2.9"/>
</p:tagLst>
</file>

<file path=ppt/tags/tag17.xml><?xml version="1.0" encoding="utf-8"?>
<p:tagLst xmlns:p="http://schemas.openxmlformats.org/presentationml/2006/main">
  <p:tag name="PA" val="v5.2.9"/>
</p:tagLst>
</file>

<file path=ppt/tags/tag18.xml><?xml version="1.0" encoding="utf-8"?>
<p:tagLst xmlns:p="http://schemas.openxmlformats.org/presentationml/2006/main">
  <p:tag name="MH" val="20151107092852"/>
  <p:tag name="MH_LIBRARY" val="GRAPHIC"/>
  <p:tag name="MH_ORDER" val="2"/>
  <p:tag name="MH_TYPE" val="Text"/>
</p:tagLst>
</file>

<file path=ppt/tags/tag19.xml><?xml version="1.0" encoding="utf-8"?>
<p:tagLst xmlns:p="http://schemas.openxmlformats.org/presentationml/2006/main">
  <p:tag name="MH" val="20151107092852"/>
  <p:tag name="MH_LIBRARY" val="GRAPHIC"/>
  <p:tag name="MH_ORDER" val="2"/>
  <p:tag name="MH_TYPE" val="SubTitle"/>
</p:tagLst>
</file>

<file path=ppt/tags/tag2.xml><?xml version="1.0" encoding="utf-8"?>
<p:tagLst xmlns:p="http://schemas.openxmlformats.org/presentationml/2006/main">
  <p:tag name="PA" val="v5.2.9"/>
  <p:tag name="RESOURCELIBID_ANIM" val="479"/>
</p:tagLst>
</file>

<file path=ppt/tags/tag20.xml><?xml version="1.0" encoding="utf-8"?>
<p:tagLst xmlns:p="http://schemas.openxmlformats.org/presentationml/2006/main">
  <p:tag name="MH" val="20151107092852"/>
  <p:tag name="MH_LIBRARY" val="GRAPHIC"/>
  <p:tag name="MH_ORDER" val="2"/>
  <p:tag name="MH_TYPE" val="Text"/>
</p:tagLst>
</file>

<file path=ppt/tags/tag21.xml><?xml version="1.0" encoding="utf-8"?>
<p:tagLst xmlns:p="http://schemas.openxmlformats.org/presentationml/2006/main">
  <p:tag name="MH" val="20151107092852"/>
  <p:tag name="MH_LIBRARY" val="GRAPHIC"/>
  <p:tag name="MH_ORDER" val="2"/>
  <p:tag name="MH_TYPE" val="SubTitle"/>
</p:tagLst>
</file>

<file path=ppt/tags/tag22.xml><?xml version="1.0" encoding="utf-8"?>
<p:tagLst xmlns:p="http://schemas.openxmlformats.org/presentationml/2006/main">
  <p:tag name="MH" val="20151107092852"/>
  <p:tag name="MH_LIBRARY" val="GRAPHIC"/>
  <p:tag name="MH_ORDER" val="2"/>
  <p:tag name="MH_TYPE" val="Text"/>
</p:tagLst>
</file>

<file path=ppt/tags/tag23.xml><?xml version="1.0" encoding="utf-8"?>
<p:tagLst xmlns:p="http://schemas.openxmlformats.org/presentationml/2006/main">
  <p:tag name="MH" val="20151107092852"/>
  <p:tag name="MH_LIBRARY" val="GRAPHIC"/>
  <p:tag name="MH_ORDER" val="2"/>
  <p:tag name="MH_TYPE" val="SubTitle"/>
</p:tagLst>
</file>

<file path=ppt/tags/tag24.xml><?xml version="1.0" encoding="utf-8"?>
<p:tagLst xmlns:p="http://schemas.openxmlformats.org/presentationml/2006/main">
  <p:tag name="MH" val="20151107092852"/>
  <p:tag name="MH_LIBRARY" val="GRAPHIC"/>
  <p:tag name="MH_ORDER" val="2"/>
  <p:tag name="MH_TYPE" val="Text"/>
</p:tagLst>
</file>

<file path=ppt/tags/tag25.xml><?xml version="1.0" encoding="utf-8"?>
<p:tagLst xmlns:p="http://schemas.openxmlformats.org/presentationml/2006/main">
  <p:tag name="MH" val="20151107092852"/>
  <p:tag name="MH_LIBRARY" val="GRAPHIC"/>
  <p:tag name="MH_ORDER" val="2"/>
  <p:tag name="MH_TYPE" val="SubTitle"/>
</p:tagLst>
</file>

<file path=ppt/tags/tag26.xml><?xml version="1.0" encoding="utf-8"?>
<p:tagLst xmlns:p="http://schemas.openxmlformats.org/presentationml/2006/main">
  <p:tag name="MH" val="20170726163659"/>
  <p:tag name="MH_LIBRARY" val="GRAPHIC"/>
  <p:tag name="MH_TYPE" val="SubTitle"/>
  <p:tag name="MH_ORDER" val="2"/>
</p:tagLst>
</file>

<file path=ppt/tags/tag27.xml><?xml version="1.0" encoding="utf-8"?>
<p:tagLst xmlns:p="http://schemas.openxmlformats.org/presentationml/2006/main">
  <p:tag name="MH" val="20170726163659"/>
  <p:tag name="MH_LIBRARY" val="GRAPHIC"/>
  <p:tag name="MH_TYPE" val="SubTitle"/>
  <p:tag name="MH_ORDER" val="1"/>
</p:tagLst>
</file>

<file path=ppt/tags/tag28.xml><?xml version="1.0" encoding="utf-8"?>
<p:tagLst xmlns:p="http://schemas.openxmlformats.org/presentationml/2006/main">
  <p:tag name="MH" val="20170726163659"/>
  <p:tag name="MH_LIBRARY" val="GRAPHIC"/>
  <p:tag name="MH_TYPE" val="Title"/>
  <p:tag name="MH_ORDER" val="1"/>
</p:tagLst>
</file>

<file path=ppt/tags/tag29.xml><?xml version="1.0" encoding="utf-8"?>
<p:tagLst xmlns:p="http://schemas.openxmlformats.org/presentationml/2006/main">
  <p:tag name="MH" val="20170726163740"/>
  <p:tag name="MH_LIBRARY" val="GRAPHIC"/>
  <p:tag name="MH_TYPE" val="SubTitle"/>
  <p:tag name="MH_ORDER" val="3"/>
</p:tagLst>
</file>

<file path=ppt/tags/tag3.xml><?xml version="1.0" encoding="utf-8"?>
<p:tagLst xmlns:p="http://schemas.openxmlformats.org/presentationml/2006/main">
  <p:tag name="PA" val="v5.2.9"/>
  <p:tag name="PAMAINTYPE" val="4"/>
  <p:tag name="PATYPE" val="163"/>
  <p:tag name="PASUBTYPE" val="288"/>
  <p:tag name="RESOURCELIBID_SHAPE" val="35737"/>
  <p:tag name="RESOURCELIB_SHAPETYPE" val="4"/>
</p:tagLst>
</file>

<file path=ppt/tags/tag30.xml><?xml version="1.0" encoding="utf-8"?>
<p:tagLst xmlns:p="http://schemas.openxmlformats.org/presentationml/2006/main">
  <p:tag name="MH" val="20170726163740"/>
  <p:tag name="MH_LIBRARY" val="GRAPHIC"/>
  <p:tag name="MH_TYPE" val="SubTitle"/>
  <p:tag name="MH_ORDER" val="1"/>
</p:tagLst>
</file>

<file path=ppt/tags/tag31.xml><?xml version="1.0" encoding="utf-8"?>
<p:tagLst xmlns:p="http://schemas.openxmlformats.org/presentationml/2006/main">
  <p:tag name="MH" val="20170726163740"/>
  <p:tag name="MH_LIBRARY" val="GRAPHIC"/>
  <p:tag name="MH_TYPE" val="SubTitle"/>
  <p:tag name="MH_ORDER" val="4"/>
</p:tagLst>
</file>

<file path=ppt/tags/tag32.xml><?xml version="1.0" encoding="utf-8"?>
<p:tagLst xmlns:p="http://schemas.openxmlformats.org/presentationml/2006/main">
  <p:tag name="MH" val="20170726163740"/>
  <p:tag name="MH_LIBRARY" val="GRAPHIC"/>
  <p:tag name="MH_TYPE" val="SubTitle"/>
  <p:tag name="MH_ORDER" val="2"/>
</p:tagLst>
</file>

<file path=ppt/tags/tag33.xml><?xml version="1.0" encoding="utf-8"?>
<p:tagLst xmlns:p="http://schemas.openxmlformats.org/presentationml/2006/main">
  <p:tag name="MH" val="20170726163740"/>
  <p:tag name="MH_LIBRARY" val="GRAPHIC"/>
  <p:tag name="MH_TYPE" val="SubTitle"/>
  <p:tag name="MH_ORDER" val="5"/>
</p:tagLst>
</file>

<file path=ppt/tags/tag34.xml><?xml version="1.0" encoding="utf-8"?>
<p:tagLst xmlns:p="http://schemas.openxmlformats.org/presentationml/2006/main">
  <p:tag name="MH" val="20170726163740"/>
  <p:tag name="MH_LIBRARY" val="GRAPHIC"/>
  <p:tag name="MH_TYPE" val="Title"/>
  <p:tag name="MH_ORDER" val="1"/>
</p:tagLst>
</file>

<file path=ppt/tags/tag35.xml><?xml version="1.0" encoding="utf-8"?>
<p:tagLst xmlns:p="http://schemas.openxmlformats.org/presentationml/2006/main">
  <p:tag name="MH" val="20151107103918"/>
  <p:tag name="MH_LIBRARY" val="GRAPHIC"/>
  <p:tag name="MH_ORDER" val="7"/>
  <p:tag name="MH_TYPE" val="Other"/>
</p:tagLst>
</file>

<file path=ppt/tags/tag36.xml><?xml version="1.0" encoding="utf-8"?>
<p:tagLst xmlns:p="http://schemas.openxmlformats.org/presentationml/2006/main">
  <p:tag name="MH" val="20151107103918"/>
  <p:tag name="MH_LIBRARY" val="GRAPHIC"/>
  <p:tag name="MH_ORDER" val="4"/>
  <p:tag name="MH_TYPE" val="Text"/>
</p:tagLst>
</file>

<file path=ppt/tags/tag37.xml><?xml version="1.0" encoding="utf-8"?>
<p:tagLst xmlns:p="http://schemas.openxmlformats.org/presentationml/2006/main">
  <p:tag name="MH" val="20151107103918"/>
  <p:tag name="MH_LIBRARY" val="GRAPHIC"/>
  <p:tag name="MH_ORDER" val="8"/>
  <p:tag name="MH_TYPE" val="Other"/>
</p:tagLst>
</file>

<file path=ppt/tags/tag38.xml><?xml version="1.0" encoding="utf-8"?>
<p:tagLst xmlns:p="http://schemas.openxmlformats.org/presentationml/2006/main">
  <p:tag name="MH" val="20151107103918"/>
  <p:tag name="MH_LIBRARY" val="GRAPHIC"/>
  <p:tag name="MH_ORDER" val="4"/>
  <p:tag name="MH_TYPE" val="SubTitle"/>
</p:tagLst>
</file>

<file path=ppt/tags/tag39.xml><?xml version="1.0" encoding="utf-8"?>
<p:tagLst xmlns:p="http://schemas.openxmlformats.org/presentationml/2006/main">
  <p:tag name="MH" val="20151107103918"/>
  <p:tag name="MH_LIBRARY" val="GRAPHIC"/>
  <p:tag name="MH_ORDER" val="1"/>
  <p:tag name="MH_TYPE" val="Other"/>
</p:tagLst>
</file>

<file path=ppt/tags/tag4.xml><?xml version="1.0" encoding="utf-8"?>
<p:tagLst xmlns:p="http://schemas.openxmlformats.org/presentationml/2006/main">
  <p:tag name="PA" val="v5.2.9"/>
</p:tagLst>
</file>

<file path=ppt/tags/tag40.xml><?xml version="1.0" encoding="utf-8"?>
<p:tagLst xmlns:p="http://schemas.openxmlformats.org/presentationml/2006/main">
  <p:tag name="MH" val="20151107103918"/>
  <p:tag name="MH_LIBRARY" val="GRAPHIC"/>
  <p:tag name="MH_ORDER" val="2"/>
  <p:tag name="MH_TYPE" val="Other"/>
</p:tagLst>
</file>

<file path=ppt/tags/tag41.xml><?xml version="1.0" encoding="utf-8"?>
<p:tagLst xmlns:p="http://schemas.openxmlformats.org/presentationml/2006/main">
  <p:tag name="MH" val="20151107103918"/>
  <p:tag name="MH_LIBRARY" val="GRAPHIC"/>
  <p:tag name="MH_ORDER" val="3"/>
  <p:tag name="MH_TYPE" val="Text"/>
</p:tagLst>
</file>

<file path=ppt/tags/tag42.xml><?xml version="1.0" encoding="utf-8"?>
<p:tagLst xmlns:p="http://schemas.openxmlformats.org/presentationml/2006/main">
  <p:tag name="MH" val="20151107103918"/>
  <p:tag name="MH_LIBRARY" val="GRAPHIC"/>
  <p:tag name="MH_ORDER" val="3"/>
  <p:tag name="MH_TYPE" val="SubTitle"/>
</p:tagLst>
</file>

<file path=ppt/tags/tag43.xml><?xml version="1.0" encoding="utf-8"?>
<p:tagLst xmlns:p="http://schemas.openxmlformats.org/presentationml/2006/main">
  <p:tag name="MH" val="20151107103918"/>
  <p:tag name="MH_LIBRARY" val="GRAPHIC"/>
  <p:tag name="MH_ORDER" val="3"/>
  <p:tag name="MH_TYPE" val="Other"/>
</p:tagLst>
</file>

<file path=ppt/tags/tag44.xml><?xml version="1.0" encoding="utf-8"?>
<p:tagLst xmlns:p="http://schemas.openxmlformats.org/presentationml/2006/main">
  <p:tag name="MH" val="20151107103918"/>
  <p:tag name="MH_LIBRARY" val="GRAPHIC"/>
  <p:tag name="MH_ORDER" val="4"/>
  <p:tag name="MH_TYPE" val="Other"/>
</p:tagLst>
</file>

<file path=ppt/tags/tag45.xml><?xml version="1.0" encoding="utf-8"?>
<p:tagLst xmlns:p="http://schemas.openxmlformats.org/presentationml/2006/main">
  <p:tag name="MH" val="20151107103918"/>
  <p:tag name="MH_LIBRARY" val="GRAPHIC"/>
  <p:tag name="MH_ORDER" val="2"/>
  <p:tag name="MH_TYPE" val="Text"/>
</p:tagLst>
</file>

<file path=ppt/tags/tag46.xml><?xml version="1.0" encoding="utf-8"?>
<p:tagLst xmlns:p="http://schemas.openxmlformats.org/presentationml/2006/main">
  <p:tag name="MH" val="20151107103918"/>
  <p:tag name="MH_LIBRARY" val="GRAPHIC"/>
  <p:tag name="MH_ORDER" val="2"/>
  <p:tag name="MH_TYPE" val="SubTitle"/>
</p:tagLst>
</file>

<file path=ppt/tags/tag47.xml><?xml version="1.0" encoding="utf-8"?>
<p:tagLst xmlns:p="http://schemas.openxmlformats.org/presentationml/2006/main">
  <p:tag name="MH" val="20151107103918"/>
  <p:tag name="MH_LIBRARY" val="GRAPHIC"/>
  <p:tag name="MH_ORDER" val="5"/>
  <p:tag name="MH_TYPE" val="Other"/>
</p:tagLst>
</file>

<file path=ppt/tags/tag48.xml><?xml version="1.0" encoding="utf-8"?>
<p:tagLst xmlns:p="http://schemas.openxmlformats.org/presentationml/2006/main">
  <p:tag name="MH" val="20151107103918"/>
  <p:tag name="MH_LIBRARY" val="GRAPHIC"/>
  <p:tag name="MH_ORDER" val="6"/>
  <p:tag name="MH_TYPE" val="Other"/>
</p:tagLst>
</file>

<file path=ppt/tags/tag49.xml><?xml version="1.0" encoding="utf-8"?>
<p:tagLst xmlns:p="http://schemas.openxmlformats.org/presentationml/2006/main">
  <p:tag name="MH" val="20151107103918"/>
  <p:tag name="MH_LIBRARY" val="GRAPHIC"/>
  <p:tag name="MH_ORDER" val="1"/>
  <p:tag name="MH_TYPE" val="Text"/>
</p:tagLst>
</file>

<file path=ppt/tags/tag5.xml><?xml version="1.0" encoding="utf-8"?>
<p:tagLst xmlns:p="http://schemas.openxmlformats.org/presentationml/2006/main">
  <p:tag name="PA" val="v5.2.9"/>
</p:tagLst>
</file>

<file path=ppt/tags/tag50.xml><?xml version="1.0" encoding="utf-8"?>
<p:tagLst xmlns:p="http://schemas.openxmlformats.org/presentationml/2006/main">
  <p:tag name="MH" val="20151107103918"/>
  <p:tag name="MH_LIBRARY" val="GRAPHIC"/>
  <p:tag name="MH_ORDER" val="1"/>
  <p:tag name="MH_TYPE" val="SubTitle"/>
</p:tagLst>
</file>

<file path=ppt/tags/tag6.xml><?xml version="1.0" encoding="utf-8"?>
<p:tagLst xmlns:p="http://schemas.openxmlformats.org/presentationml/2006/main">
  <p:tag name="PA" val="v5.2.9"/>
</p:tagLst>
</file>

<file path=ppt/tags/tag7.xml><?xml version="1.0" encoding="utf-8"?>
<p:tagLst xmlns:p="http://schemas.openxmlformats.org/presentationml/2006/main">
  <p:tag name="PA" val="v5.2.9"/>
</p:tagLst>
</file>

<file path=ppt/tags/tag8.xml><?xml version="1.0" encoding="utf-8"?>
<p:tagLst xmlns:p="http://schemas.openxmlformats.org/presentationml/2006/main">
  <p:tag name="PA" val="v5.2.9"/>
</p:tagLst>
</file>

<file path=ppt/tags/tag9.xml><?xml version="1.0" encoding="utf-8"?>
<p:tagLst xmlns:p="http://schemas.openxmlformats.org/presentationml/2006/main">
  <p:tag name="PA" val="v5.2.9"/>
</p:tagLst>
</file>

<file path=ppt/theme/theme1.xml><?xml version="1.0" encoding="utf-8"?>
<a:theme xmlns:a="http://schemas.openxmlformats.org/drawingml/2006/main" name="商业计划书">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cgdzr4t">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lgims53">
    <a:majorFont>
      <a:latin typeface="字魂105号-简雅黑"/>
      <a:ea typeface="字魂105号-简雅黑"/>
      <a:cs typeface=""/>
    </a:majorFont>
    <a:minorFont>
      <a:latin typeface="字魂105号-简雅黑"/>
      <a:ea typeface="字魂105号-简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6024</Words>
  <Application>WPS 演示</Application>
  <PresentationFormat>自定义</PresentationFormat>
  <Paragraphs>904</Paragraphs>
  <Slides>42</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42</vt:i4>
      </vt:variant>
    </vt:vector>
  </HeadingPairs>
  <TitlesOfParts>
    <vt:vector size="58" baseType="lpstr">
      <vt:lpstr>Arial</vt:lpstr>
      <vt:lpstr>宋体</vt:lpstr>
      <vt:lpstr>Wingdings</vt:lpstr>
      <vt:lpstr>方正正黑简体</vt:lpstr>
      <vt:lpstr>黑体</vt:lpstr>
      <vt:lpstr>Agency FB</vt:lpstr>
      <vt:lpstr>Trebuchet MS</vt:lpstr>
      <vt:lpstr>微软雅黑</vt:lpstr>
      <vt:lpstr>Arial Unicode MS</vt:lpstr>
      <vt:lpstr>Calibri</vt:lpstr>
      <vt:lpstr>微软雅黑 Light</vt:lpstr>
      <vt:lpstr>Arial Narrow</vt:lpstr>
      <vt:lpstr>Arial</vt:lpstr>
      <vt:lpstr>字魂105号-简雅黑</vt:lpstr>
      <vt:lpstr>商业计划书</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红黑商业计划书</dc:title>
  <dc:creator>第一PPT</dc:creator>
  <cp:keywords>www.1ppt.com</cp:keywords>
  <dc:description>www.1ppt.com</dc:description>
  <cp:lastModifiedBy>铭</cp:lastModifiedBy>
  <cp:revision>60</cp:revision>
  <dcterms:created xsi:type="dcterms:W3CDTF">2020-04-08T11:59:00Z</dcterms:created>
  <dcterms:modified xsi:type="dcterms:W3CDTF">2022-01-24T09:02:53Z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3C30CC9493364A5DB04E8D6432293D87</vt:lpwstr>
  </property>
  <property fmtid="{D5CDD505-2E9C-101B-9397-08002B2CF9AE}" pid="3" name="KSOProductBuildVer">
    <vt:lpwstr>2052-11.1.0.11045</vt:lpwstr>
  </property>
</Properties>
</file>