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9"/>
  </p:handoutMasterIdLst>
  <p:sldIdLst>
    <p:sldId id="257" r:id="rId4"/>
    <p:sldId id="258" r:id="rId6"/>
    <p:sldId id="259" r:id="rId7"/>
    <p:sldId id="276" r:id="rId8"/>
    <p:sldId id="262" r:id="rId9"/>
    <p:sldId id="271" r:id="rId10"/>
    <p:sldId id="282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5" r:id="rId20"/>
    <p:sldId id="296" r:id="rId21"/>
    <p:sldId id="294" r:id="rId22"/>
    <p:sldId id="297" r:id="rId23"/>
    <p:sldId id="298" r:id="rId24"/>
    <p:sldId id="300" r:id="rId25"/>
    <p:sldId id="299" r:id="rId26"/>
    <p:sldId id="301" r:id="rId27"/>
    <p:sldId id="28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8A1"/>
    <a:srgbClr val="F5BE00"/>
    <a:srgbClr val="23439B"/>
    <a:srgbClr val="25459C"/>
    <a:srgbClr val="DCDCDC"/>
    <a:srgbClr val="F0F0F0"/>
    <a:srgbClr val="E6E6E6"/>
    <a:srgbClr val="C8C8C8"/>
    <a:srgbClr val="FFFF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75" d="100"/>
          <a:sy n="75" d="100"/>
        </p:scale>
        <p:origin x="-2022" y="-942"/>
      </p:cViewPr>
      <p:guideLst>
        <p:guide orient="horz" pos="1956"/>
        <p:guide orient="horz" pos="3498"/>
        <p:guide pos="55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字魂176号-创粗圆" panose="00000500000000000000" charset="-122"/>
                <a:ea typeface="字魂176号-创粗圆" panose="00000500000000000000" charset="-122"/>
              </a:rPr>
            </a:fld>
            <a:endParaRPr lang="zh-CN" altLang="en-US">
              <a:latin typeface="字魂176号-创粗圆" panose="00000500000000000000" charset="-122"/>
              <a:ea typeface="字魂176号-创粗圆" panose="000005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字魂176号-创粗圆" panose="00000500000000000000" charset="-122"/>
                <a:ea typeface="字魂176号-创粗圆" panose="00000500000000000000" charset="-122"/>
              </a:rPr>
            </a:fld>
            <a:endParaRPr lang="zh-CN" altLang="en-US">
              <a:latin typeface="字魂176号-创粗圆" panose="00000500000000000000" charset="-122"/>
              <a:ea typeface="字魂176号-创粗圆" panose="000005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C4EFA-CF1E-4389-BC7B-960CF582A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C4EFA-CF1E-4389-BC7B-960CF582A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C4EFA-CF1E-4389-BC7B-960CF582A3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0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75905" y="677338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0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0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字魂176号-创粗圆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3000" t="-14000" r="-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tags" Target="../tags/tag1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tags" Target="../tags/tag146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tags" Target="../tags/tag147.xml"/><Relationship Id="rId1" Type="http://schemas.openxmlformats.org/officeDocument/2006/relationships/hyperlink" Target="http://www.1ppt.com/moban/" TargetMode="Externa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4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15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2" Type="http://schemas.openxmlformats.org/officeDocument/2006/relationships/notesSlide" Target="../notesSlides/notesSlide2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85.xml"/><Relationship Id="rId2" Type="http://schemas.openxmlformats.org/officeDocument/2006/relationships/tags" Target="../tags/tag67.xml"/><Relationship Id="rId19" Type="http://schemas.openxmlformats.org/officeDocument/2006/relationships/tags" Target="../tags/tag84.xml"/><Relationship Id="rId18" Type="http://schemas.openxmlformats.org/officeDocument/2006/relationships/tags" Target="../tags/tag83.xml"/><Relationship Id="rId17" Type="http://schemas.openxmlformats.org/officeDocument/2006/relationships/tags" Target="../tags/tag82.xml"/><Relationship Id="rId16" Type="http://schemas.openxmlformats.org/officeDocument/2006/relationships/tags" Target="../tags/tag81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16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tags" Target="../tags/tag16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tags" Target="../tags/tag168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7" Type="http://schemas.openxmlformats.org/officeDocument/2006/relationships/notesSlide" Target="../notesSlides/notesSlide4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tags" Target="../tags/tag9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9" Type="http://schemas.openxmlformats.org/officeDocument/2006/relationships/notesSlide" Target="../notesSlides/notesSlide6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126.xml"/><Relationship Id="rId16" Type="http://schemas.openxmlformats.org/officeDocument/2006/relationships/tags" Target="../tags/tag125.xml"/><Relationship Id="rId15" Type="http://schemas.openxmlformats.org/officeDocument/2006/relationships/tags" Target="../tags/tag124.xml"/><Relationship Id="rId14" Type="http://schemas.openxmlformats.org/officeDocument/2006/relationships/tags" Target="../tags/tag123.xml"/><Relationship Id="rId13" Type="http://schemas.openxmlformats.org/officeDocument/2006/relationships/tags" Target="../tags/tag122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tags" Target="../tags/tag11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02382" y="1812993"/>
            <a:ext cx="7498080" cy="3085287"/>
            <a:chOff x="2388527" y="1502416"/>
            <a:chExt cx="7498080" cy="3085287"/>
          </a:xfrm>
        </p:grpSpPr>
        <p:sp>
          <p:nvSpPr>
            <p:cNvPr id="24" name="PA-文本框 23"/>
            <p:cNvSpPr txBox="1"/>
            <p:nvPr>
              <p:custDataLst>
                <p:tags r:id="rId2"/>
              </p:custDataLst>
            </p:nvPr>
          </p:nvSpPr>
          <p:spPr>
            <a:xfrm>
              <a:off x="4687227" y="1502416"/>
              <a:ext cx="290374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/>
              <a:r>
                <a:rPr lang="en-US" altLang="zh-CN" sz="8000" spc="-400" dirty="0">
                  <a:solidFill>
                    <a:srgbClr val="25459C"/>
                  </a:solidFill>
                  <a:cs typeface="+mn-ea"/>
                  <a:sym typeface="+mn-lt"/>
                </a:rPr>
                <a:t>LOGO</a:t>
              </a:r>
              <a:endParaRPr lang="en-US" altLang="zh-CN" sz="8000" spc="-400" dirty="0">
                <a:solidFill>
                  <a:srgbClr val="25459C"/>
                </a:solidFill>
                <a:cs typeface="+mn-ea"/>
                <a:sym typeface="+mn-lt"/>
              </a:endParaRPr>
            </a:p>
          </p:txBody>
        </p:sp>
        <p:sp>
          <p:nvSpPr>
            <p:cNvPr id="27" name="PA-文本框 26"/>
            <p:cNvSpPr txBox="1"/>
            <p:nvPr>
              <p:custDataLst>
                <p:tags r:id="rId3"/>
              </p:custDataLst>
            </p:nvPr>
          </p:nvSpPr>
          <p:spPr>
            <a:xfrm>
              <a:off x="2388527" y="2738216"/>
              <a:ext cx="7498080" cy="1198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/>
              <a:r>
                <a:rPr lang="zh-CN" altLang="zh-CN" sz="7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员工技能比赛方案</a:t>
              </a:r>
              <a:endParaRPr lang="zh-CN" altLang="zh-CN" sz="7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276807" y="4310704"/>
              <a:ext cx="2295108" cy="276999"/>
              <a:chOff x="5263231" y="4324611"/>
              <a:chExt cx="2295108" cy="276999"/>
            </a:xfrm>
          </p:grpSpPr>
          <p:sp>
            <p:nvSpPr>
              <p:cNvPr id="2" name="PA-文本框 11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5263231" y="4324611"/>
                <a:ext cx="459507" cy="276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lvl="1" indent="0" algn="ctr" defTabSz="1219200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XXX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" name="PA-文本框 11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6231053" y="4324611"/>
                <a:ext cx="13272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lvl="1" indent="0" algn="ctr" defTabSz="1219200">
                  <a:buFont typeface="Arial" panose="020B0604020202020204" pitchFamily="34" charset="0"/>
                  <a:buNone/>
                </a:pPr>
                <a:r>
                  <a:rPr lang="en-US" altLang="zh-CN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20XX</a:t>
                </a:r>
                <a:r>
                  <a:rPr lang="zh-CN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年</a:t>
                </a:r>
                <a:r>
                  <a:rPr lang="en-US" altLang="zh-CN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XX</a:t>
                </a:r>
                <a:r>
                  <a:rPr lang="zh-CN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月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31917" y="2338622"/>
            <a:ext cx="7303416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按照垃圾袋套装的标准，在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90秒的时间内，垃圾桶套装合格最多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者为获胜者，每个合格垃圾桶为5分。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标题 2"/>
          <p:cNvSpPr txBox="1"/>
          <p:nvPr>
            <p:custDataLst>
              <p:tags r:id="rId1"/>
            </p:custDataLst>
          </p:nvPr>
        </p:nvSpPr>
        <p:spPr>
          <a:xfrm>
            <a:off x="768511" y="497178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垃圾袋套装比赛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1917" y="4387140"/>
            <a:ext cx="6094428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垃圾袋外露部分全部卷进桶沿内；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更换好的垃圾袋整齐，垃圾桶内部平整且无存留空气；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一般垃圾投入后不滑落。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2533" y="3959020"/>
            <a:ext cx="243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2533" y="1779845"/>
            <a:ext cx="1958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50" y="1731818"/>
            <a:ext cx="4867850" cy="486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build="p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1219550" y="1624443"/>
            <a:ext cx="9799200" cy="25704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贰 保安部比赛方案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副标题 2"/>
          <p:cNvSpPr>
            <a:spLocks noGrp="1"/>
          </p:cNvSpPr>
          <p:nvPr/>
        </p:nvSpPr>
        <p:spPr>
          <a:xfrm>
            <a:off x="1173251" y="3564388"/>
            <a:ext cx="9799200" cy="1472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比赛内容及评分标准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04745" y="2338622"/>
            <a:ext cx="7303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在10分钟的时间内，完成数量最多且质量最好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的为获胜者。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标题 2"/>
          <p:cNvSpPr txBox="1"/>
          <p:nvPr>
            <p:custDataLst>
              <p:tags r:id="rId1"/>
            </p:custDataLst>
          </p:nvPr>
        </p:nvSpPr>
        <p:spPr>
          <a:xfrm>
            <a:off x="805063" y="478563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defPPr>
              <a:defRPr lang="zh-CN"/>
            </a:defPPr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20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思源黑体 Heavy" panose="020B0A00000000000000" pitchFamily="34" charset="-122"/>
                <a:ea typeface="思源黑体 Heavy" panose="020B0A00000000000000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铺开回收消防水袋技能大赛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4745" y="3829148"/>
            <a:ext cx="7887878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a.水龙带排序整齐；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水龙带收好后，接口距离不得超过30公分，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超过30公分为不合格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不是用手架空卷起水龙带的，不得分；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4745" y="1779845"/>
            <a:ext cx="1581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04745" y="3323850"/>
            <a:ext cx="190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ea typeface="思源黑体 Medium" panose="020B0600000000000000" pitchFamily="34" charset="-122"/>
              </a:defRPr>
            </a:lvl1pPr>
          </a:lstStyle>
          <a:p>
            <a:r>
              <a:rPr dirty="0" err="1">
                <a:ea typeface="+mn-ea"/>
                <a:cs typeface="+mn-ea"/>
                <a:sym typeface="+mn-lt"/>
              </a:rPr>
              <a:t>标准及依据</a:t>
            </a:r>
            <a:endParaRPr lang="zh-CN" altLang="en-US" dirty="0">
              <a:ea typeface="+mn-ea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5909" flipH="1">
            <a:off x="8221764" y="4329846"/>
            <a:ext cx="2348332" cy="1545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build="p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4947" y="2231498"/>
            <a:ext cx="7303416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在比赛现场放置不同状态的干粉灭火器30具，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在5分钟时间内，检查灭火器准确数量最多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的为获胜者。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标题 2"/>
          <p:cNvSpPr txBox="1"/>
          <p:nvPr>
            <p:custDataLst>
              <p:tags r:id="rId1"/>
            </p:custDataLst>
          </p:nvPr>
        </p:nvSpPr>
        <p:spPr>
          <a:xfrm>
            <a:off x="798223" y="528742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defPPr>
              <a:defRPr lang="zh-CN"/>
            </a:defPPr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20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思源黑体 Heavy" panose="020B0A00000000000000" pitchFamily="34" charset="-122"/>
                <a:ea typeface="思源黑体 Heavy" panose="020B0A00000000000000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灭火器故障检查大赛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4947" y="4443175"/>
            <a:ext cx="7887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参加比赛的选手的答案与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正确答案完全一致为合格。</a:t>
            </a:r>
            <a:endParaRPr lang="zh-CN" altLang="en-US" dirty="0">
              <a:solidFill>
                <a:srgbClr val="3A58A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5564" y="1672721"/>
            <a:ext cx="1779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564" y="3729345"/>
            <a:ext cx="1996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691" y="3158836"/>
            <a:ext cx="3851564" cy="3851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1404744" y="1705465"/>
            <a:ext cx="9799200" cy="25704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叁 工程部比赛方案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副标题 2"/>
          <p:cNvSpPr>
            <a:spLocks noGrp="1"/>
          </p:cNvSpPr>
          <p:nvPr/>
        </p:nvSpPr>
        <p:spPr>
          <a:xfrm>
            <a:off x="1201134" y="3649093"/>
            <a:ext cx="9799200" cy="1472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比赛内容及评分标准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6766" y="4550886"/>
            <a:ext cx="8771255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接触器2个，按钮4个、铜线若干、工具1套、灯泡、有故障（至少3个）接触器控制照明线路板1套、PPR管6根、管箍20个、弯头20个，空调水暖管件20种，秒表、纸笔。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2911" y="2711247"/>
            <a:ext cx="8574405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由三位评委根据员工比赛情况，给出每项得分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两项相加最多的为第一名，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以此类推，评出管工名次和电工名次。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92200" y="2097188"/>
            <a:ext cx="3822280" cy="675220"/>
            <a:chOff x="1092200" y="2097188"/>
            <a:chExt cx="3822280" cy="675220"/>
          </a:xfrm>
        </p:grpSpPr>
        <p:grpSp>
          <p:nvGrpSpPr>
            <p:cNvPr id="28" name="PA-组合 53"/>
            <p:cNvGrpSpPr/>
            <p:nvPr>
              <p:custDataLst>
                <p:tags r:id="rId1"/>
              </p:custDataLst>
            </p:nvPr>
          </p:nvGrpSpPr>
          <p:grpSpPr bwMode="auto">
            <a:xfrm flipV="1">
              <a:off x="1092200" y="2097188"/>
              <a:ext cx="3822280" cy="675220"/>
              <a:chOff x="-1" y="0"/>
              <a:chExt cx="2865253" cy="506625"/>
            </a:xfrm>
            <a:solidFill>
              <a:schemeClr val="accent4"/>
            </a:solidFill>
            <a:effectLst/>
          </p:grpSpPr>
          <p:sp>
            <p:nvSpPr>
              <p:cNvPr id="29" name="PA-圆角矩形 5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-1" y="73990"/>
                <a:ext cx="2865253" cy="432635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PA-等腰三角形 55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902659" y="0"/>
                <a:ext cx="129852" cy="952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092200" y="2224747"/>
              <a:ext cx="377779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工程部比赛分为两类：水工和电工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48327" y="3925986"/>
            <a:ext cx="3866153" cy="675220"/>
            <a:chOff x="1048327" y="3925986"/>
            <a:chExt cx="3866153" cy="675220"/>
          </a:xfrm>
        </p:grpSpPr>
        <p:grpSp>
          <p:nvGrpSpPr>
            <p:cNvPr id="31" name="PA-组合 53"/>
            <p:cNvGrpSpPr/>
            <p:nvPr>
              <p:custDataLst>
                <p:tags r:id="rId4"/>
              </p:custDataLst>
            </p:nvPr>
          </p:nvGrpSpPr>
          <p:grpSpPr bwMode="auto">
            <a:xfrm flipV="1">
              <a:off x="1092200" y="3925986"/>
              <a:ext cx="3822280" cy="675220"/>
              <a:chOff x="-1" y="0"/>
              <a:chExt cx="2865253" cy="506625"/>
            </a:xfrm>
            <a:solidFill>
              <a:schemeClr val="accent4"/>
            </a:solidFill>
            <a:effectLst/>
          </p:grpSpPr>
          <p:sp>
            <p:nvSpPr>
              <p:cNvPr id="32" name="PA-圆角矩形 5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-1" y="73990"/>
                <a:ext cx="2865253" cy="432635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PA-等腰三角形 55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902659" y="0"/>
                <a:ext cx="129852" cy="952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048327" y="4031679"/>
              <a:ext cx="385618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思源黑体 Medium" panose="020B0600000000000000" pitchFamily="34" charset="-122"/>
                </a:defRPr>
              </a:lvl1pPr>
            </a:lstStyle>
            <a:p>
              <a:pPr algn="ctr"/>
              <a:r>
                <a:rPr lang="zh-CN" altLang="en-US" dirty="0">
                  <a:ea typeface="+mn-ea"/>
                  <a:cs typeface="+mn-ea"/>
                  <a:sym typeface="+mn-lt"/>
                </a:rPr>
                <a:t>物品准备</a:t>
              </a:r>
              <a:endParaRPr lang="zh-CN" altLang="en-US" dirty="0"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92200" y="974961"/>
            <a:ext cx="3812309" cy="675217"/>
            <a:chOff x="1092200" y="1085801"/>
            <a:chExt cx="3812309" cy="675217"/>
          </a:xfrm>
        </p:grpSpPr>
        <p:grpSp>
          <p:nvGrpSpPr>
            <p:cNvPr id="22" name="PA-组合 36"/>
            <p:cNvGrpSpPr/>
            <p:nvPr>
              <p:custDataLst>
                <p:tags r:id="rId7"/>
              </p:custDataLst>
            </p:nvPr>
          </p:nvGrpSpPr>
          <p:grpSpPr bwMode="auto">
            <a:xfrm flipV="1">
              <a:off x="1092200" y="1085801"/>
              <a:ext cx="3812309" cy="675217"/>
              <a:chOff x="0" y="0"/>
              <a:chExt cx="1935168" cy="506624"/>
            </a:xfrm>
            <a:solidFill>
              <a:schemeClr val="accent2"/>
            </a:solidFill>
            <a:effectLst/>
          </p:grpSpPr>
          <p:sp>
            <p:nvSpPr>
              <p:cNvPr id="23" name="PA-圆角矩形 37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0" y="73989"/>
                <a:ext cx="1935168" cy="432635"/>
              </a:xfrm>
              <a:prstGeom prst="roundRect">
                <a:avLst>
                  <a:gd name="adj" fmla="val 16667"/>
                </a:avLst>
              </a:prstGeom>
              <a:solidFill>
                <a:srgbClr val="2342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PA-等腰三角形 38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902659" y="0"/>
                <a:ext cx="129852" cy="95220"/>
              </a:xfrm>
              <a:prstGeom prst="triangle">
                <a:avLst>
                  <a:gd name="adj" fmla="val 50000"/>
                </a:avLst>
              </a:prstGeom>
              <a:solidFill>
                <a:srgbClr val="2342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BAB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r" defTabSz="1217930">
                  <a:defRPr/>
                </a:pPr>
                <a:endParaRPr lang="zh-CN" altLang="zh-CN" sz="24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92201" y="1163783"/>
              <a:ext cx="3743036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叁工程部比赛方案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38354" y="2374453"/>
            <a:ext cx="7303416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在5分钟时间内，率先完成安装且可以正常使用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(经测试)的为获胜者。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标题 2"/>
          <p:cNvSpPr txBox="1"/>
          <p:nvPr>
            <p:custDataLst>
              <p:tags r:id="rId1"/>
            </p:custDataLst>
          </p:nvPr>
        </p:nvSpPr>
        <p:spPr>
          <a:xfrm>
            <a:off x="796383" y="478763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接触器安装技能大赛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0644" y="4006760"/>
            <a:ext cx="4860171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安装完毕后，线路横平竖直（标准）；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接触器、按钮牢固；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c接线牢固，无松动；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8971" y="1812823"/>
            <a:ext cx="1732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8970" y="3484369"/>
            <a:ext cx="2005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771">
            <a:off x="7832136" y="3252486"/>
            <a:ext cx="3975974" cy="3975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68222" y="5751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2677" y="2361188"/>
            <a:ext cx="9064438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在接触器控制照明的线路上设置若干故障点，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将全部故障排除用时最短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的获胜。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2677" y="3993972"/>
            <a:ext cx="8010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在20分钟之内，如果选手无人能将故障排除完毕，以排除故障点最多的获胜。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标题 2"/>
          <p:cNvSpPr txBox="1"/>
          <p:nvPr>
            <p:custDataLst>
              <p:tags r:id="rId2"/>
            </p:custDataLst>
          </p:nvPr>
        </p:nvSpPr>
        <p:spPr>
          <a:xfrm>
            <a:off x="761658" y="506473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接触控制照器明故障维修比赛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电工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2677" y="1832857"/>
            <a:ext cx="1826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2677" y="3373040"/>
            <a:ext cx="2024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0590">
            <a:off x="8882626" y="4110459"/>
            <a:ext cx="2971393" cy="2971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140416" y="1796517"/>
            <a:ext cx="3737944" cy="3126333"/>
            <a:chOff x="2418209" y="1796517"/>
            <a:chExt cx="3737944" cy="3126333"/>
          </a:xfrm>
        </p:grpSpPr>
        <p:sp>
          <p:nvSpPr>
            <p:cNvPr id="29" name="矩形 28"/>
            <p:cNvSpPr/>
            <p:nvPr/>
          </p:nvSpPr>
          <p:spPr>
            <a:xfrm>
              <a:off x="2477128" y="2872452"/>
              <a:ext cx="3679025" cy="205039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5BE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E75BA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1"/>
              </p:custDataLst>
            </p:nvPr>
          </p:nvSpPr>
          <p:spPr>
            <a:xfrm>
              <a:off x="2542863" y="3204496"/>
              <a:ext cx="3526711" cy="853054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marL="342900" indent="-342900">
                <a:lnSpc>
                  <a:spcPct val="120000"/>
                </a:lnSpc>
                <a:spcAft>
                  <a:spcPts val="800"/>
                </a:spcAft>
                <a:buFont typeface="Wingdings" panose="05000000000000000000" pitchFamily="2" charset="2"/>
                <a:buChar char="Ø"/>
              </a:pPr>
              <a:r>
                <a:rPr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接触器安装技能大赛</a:t>
              </a:r>
              <a:endParaRPr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342900" indent="-342900">
                <a:lnSpc>
                  <a:spcPct val="120000"/>
                </a:lnSpc>
                <a:spcAft>
                  <a:spcPts val="800"/>
                </a:spcAft>
                <a:buFont typeface="Wingdings" panose="05000000000000000000" pitchFamily="2" charset="2"/>
                <a:buChar char="Ø"/>
              </a:pPr>
              <a:r>
                <a:rPr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接触器控制照明故障维修比赛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2"/>
              </p:custDataLst>
            </p:nvPr>
          </p:nvSpPr>
          <p:spPr>
            <a:xfrm>
              <a:off x="2591085" y="1796517"/>
              <a:ext cx="1828801" cy="1389127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97500"/>
            </a:bodyPr>
            <a:lstStyle/>
            <a:p>
              <a:pPr algn="ctr" fontAlgn="auto"/>
              <a:r>
                <a:rPr lang="zh-CN" altLang="en-US" sz="3800" b="1" spc="300" dirty="0">
                  <a:solidFill>
                    <a:schemeClr val="bg1"/>
                  </a:solidFill>
                  <a:cs typeface="+mn-ea"/>
                  <a:sym typeface="+mn-lt"/>
                </a:rPr>
                <a:t>电工</a:t>
              </a:r>
              <a:endParaRPr lang="zh-CN" altLang="en-US" sz="38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418209" y="1856508"/>
              <a:ext cx="3677792" cy="971319"/>
              <a:chOff x="1088030" y="1801089"/>
              <a:chExt cx="3812089" cy="971319"/>
            </a:xfrm>
          </p:grpSpPr>
          <p:grpSp>
            <p:nvGrpSpPr>
              <p:cNvPr id="18" name="PA-组合 53"/>
              <p:cNvGrpSpPr/>
              <p:nvPr>
                <p:custDataLst>
                  <p:tags r:id="rId3"/>
                </p:custDataLst>
              </p:nvPr>
            </p:nvGrpSpPr>
            <p:grpSpPr bwMode="auto">
              <a:xfrm flipV="1">
                <a:off x="1092200" y="1801089"/>
                <a:ext cx="3807919" cy="971319"/>
                <a:chOff x="-1" y="0"/>
                <a:chExt cx="2854488" cy="728791"/>
              </a:xfrm>
              <a:solidFill>
                <a:schemeClr val="accent4"/>
              </a:solidFill>
              <a:effectLst/>
            </p:grpSpPr>
            <p:sp>
              <p:nvSpPr>
                <p:cNvPr id="20" name="PA-圆角矩形 54"/>
                <p:cNvSpPr>
                  <a:spLocks noChangeArrowheads="1"/>
                </p:cNvSpPr>
                <p:nvPr>
                  <p:custDataLst>
                    <p:tags r:id="rId4"/>
                  </p:custDataLst>
                </p:nvPr>
              </p:nvSpPr>
              <p:spPr bwMode="auto">
                <a:xfrm>
                  <a:off x="-1" y="73990"/>
                  <a:ext cx="2854488" cy="654801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BABABA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930">
                    <a:defRPr/>
                  </a:pPr>
                  <a:endParaRPr lang="zh-CN" altLang="zh-CN" sz="2400" kern="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PA-等腰三角形 55"/>
                <p:cNvSpPr>
                  <a:spLocks noChangeArrowhead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902659" y="0"/>
                  <a:ext cx="129852" cy="95220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BABABA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930">
                    <a:defRPr/>
                  </a:pPr>
                  <a:endParaRPr lang="zh-CN" altLang="zh-CN" sz="2400" kern="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文本框 18"/>
              <p:cNvSpPr txBox="1"/>
              <p:nvPr/>
            </p:nvSpPr>
            <p:spPr>
              <a:xfrm>
                <a:off x="1088030" y="1864529"/>
                <a:ext cx="3777790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4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电工</a:t>
                </a:r>
                <a:endPara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917980" y="1801562"/>
            <a:ext cx="3694426" cy="3121288"/>
            <a:chOff x="6559165" y="1801562"/>
            <a:chExt cx="3694426" cy="3121288"/>
          </a:xfrm>
        </p:grpSpPr>
        <p:sp>
          <p:nvSpPr>
            <p:cNvPr id="5" name="矩形 4"/>
            <p:cNvSpPr/>
            <p:nvPr/>
          </p:nvSpPr>
          <p:spPr>
            <a:xfrm>
              <a:off x="6574566" y="2872452"/>
              <a:ext cx="3679025" cy="205039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A58A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E75BA"/>
                </a:solidFill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6"/>
              </p:custDataLst>
            </p:nvPr>
          </p:nvCxnSpPr>
          <p:spPr>
            <a:xfrm>
              <a:off x="8005411" y="1801562"/>
              <a:ext cx="0" cy="1795145"/>
            </a:xfrm>
            <a:prstGeom prst="line">
              <a:avLst/>
            </a:prstGeom>
            <a:ln>
              <a:solidFill>
                <a:schemeClr val="bg1">
                  <a:lumMod val="8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>
              <p:custDataLst>
                <p:tags r:id="rId7"/>
              </p:custDataLst>
            </p:nvPr>
          </p:nvSpPr>
          <p:spPr>
            <a:xfrm>
              <a:off x="6815863" y="2883327"/>
              <a:ext cx="1828801" cy="891637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97500"/>
            </a:bodyPr>
            <a:lstStyle/>
            <a:p>
              <a:pPr algn="ctr" fontAlgn="auto"/>
              <a:r>
                <a:rPr lang="zh-CN" altLang="en-US" sz="3800" b="1" spc="300" dirty="0">
                  <a:solidFill>
                    <a:schemeClr val="bg1"/>
                  </a:solidFill>
                  <a:cs typeface="+mn-ea"/>
                  <a:sym typeface="+mn-lt"/>
                </a:rPr>
                <a:t>水工</a:t>
              </a:r>
              <a:endParaRPr lang="zh-CN" altLang="en-US" sz="38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8"/>
              </p:custDataLst>
            </p:nvPr>
          </p:nvSpPr>
          <p:spPr>
            <a:xfrm>
              <a:off x="6832046" y="3333553"/>
              <a:ext cx="3263265" cy="853054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>
              <a:defPPr>
                <a:defRPr lang="zh-CN"/>
              </a:defPPr>
              <a:lvl1pPr marL="342900" indent="-342900">
                <a:lnSpc>
                  <a:spcPct val="120000"/>
                </a:lnSpc>
                <a:spcAft>
                  <a:spcPts val="800"/>
                </a:spcAft>
                <a:buFont typeface="Wingdings" panose="05000000000000000000" pitchFamily="2" charset="2"/>
                <a:buChar char="Ø"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Medium" panose="020B0600000000000000" pitchFamily="34" charset="-122"/>
                  <a:ea typeface="思源黑体 Medium" panose="020B0600000000000000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PPR管材安装技能大赛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水暖空调管件识别比赛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559165" y="1861068"/>
              <a:ext cx="3673764" cy="971319"/>
              <a:chOff x="1092200" y="1801089"/>
              <a:chExt cx="3807920" cy="971319"/>
            </a:xfrm>
          </p:grpSpPr>
          <p:grpSp>
            <p:nvGrpSpPr>
              <p:cNvPr id="25" name="PA-组合 53"/>
              <p:cNvGrpSpPr/>
              <p:nvPr>
                <p:custDataLst>
                  <p:tags r:id="rId9"/>
                </p:custDataLst>
              </p:nvPr>
            </p:nvGrpSpPr>
            <p:grpSpPr bwMode="auto">
              <a:xfrm flipV="1">
                <a:off x="1092200" y="1801089"/>
                <a:ext cx="3807920" cy="971319"/>
                <a:chOff x="-1" y="0"/>
                <a:chExt cx="2854489" cy="728791"/>
              </a:xfrm>
              <a:solidFill>
                <a:schemeClr val="accent4"/>
              </a:solidFill>
              <a:effectLst/>
            </p:grpSpPr>
            <p:sp>
              <p:nvSpPr>
                <p:cNvPr id="27" name="PA-圆角矩形 54"/>
                <p:cNvSpPr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-1" y="73990"/>
                  <a:ext cx="2854489" cy="65480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A58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BABABA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930">
                    <a:defRPr/>
                  </a:pPr>
                  <a:endParaRPr lang="zh-CN" altLang="zh-CN" sz="2400" kern="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PA-等腰三角形 55"/>
                <p:cNvSpPr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902659" y="0"/>
                  <a:ext cx="129852" cy="952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A58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BABABA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930">
                    <a:defRPr/>
                  </a:pPr>
                  <a:endParaRPr lang="zh-CN" altLang="zh-CN" sz="2400" kern="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1112016" y="1864529"/>
                <a:ext cx="3777791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4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水工</a:t>
                </a:r>
                <a:endPara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77149" y="3215002"/>
            <a:ext cx="19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7149" y="2072736"/>
            <a:ext cx="6634112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在5分钟的时间内，率先完成安装且经测试合格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的为获胜者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7149" y="3761953"/>
            <a:ext cx="8010426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接头安装牢固，成水平；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接头内热熔部分不得超过管材的五分之一；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安装后试压无滴漏水现象；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注：2米长，5个接头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标题 2"/>
          <p:cNvSpPr txBox="1"/>
          <p:nvPr>
            <p:custDataLst>
              <p:tags r:id="rId1"/>
            </p:custDataLst>
          </p:nvPr>
        </p:nvSpPr>
        <p:spPr>
          <a:xfrm>
            <a:off x="746471" y="51987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PPR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管材安装技能大赛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水工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7149" y="1743373"/>
            <a:ext cx="1779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415" y="2824579"/>
            <a:ext cx="3822569" cy="3822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 build="p"/>
      <p:bldP spid="19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-TextPlaceholder 4"/>
          <p:cNvSpPr txBox="1"/>
          <p:nvPr>
            <p:custDataLst>
              <p:tags r:id="rId2"/>
            </p:custDataLst>
          </p:nvPr>
        </p:nvSpPr>
        <p:spPr>
          <a:xfrm>
            <a:off x="1533887" y="1108129"/>
            <a:ext cx="3007844" cy="662297"/>
          </a:xfrm>
          <a:prstGeom prst="rect">
            <a:avLst/>
          </a:prstGeom>
        </p:spPr>
        <p:txBody>
          <a:bodyPr lIns="86697" tIns="43348" rIns="86697" bIns="4334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200">
              <a:buNone/>
            </a:pPr>
            <a:r>
              <a:rPr lang="zh-CN" altLang="en-US" sz="42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  <a:r>
              <a:rPr lang="en-US" altLang="zh-CN" sz="42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PA-组合 8"/>
          <p:cNvGrpSpPr/>
          <p:nvPr>
            <p:custDataLst>
              <p:tags r:id="rId3"/>
            </p:custDataLst>
          </p:nvPr>
        </p:nvGrpSpPr>
        <p:grpSpPr>
          <a:xfrm>
            <a:off x="3059238" y="2260999"/>
            <a:ext cx="1192133" cy="666786"/>
            <a:chOff x="2215144" y="927951"/>
            <a:chExt cx="1244730" cy="916959"/>
          </a:xfrm>
        </p:grpSpPr>
        <p:sp>
          <p:nvSpPr>
            <p:cNvPr id="10" name="PA-平行四边形 9"/>
            <p:cNvSpPr/>
            <p:nvPr>
              <p:custDataLst>
                <p:tags r:id="rId4"/>
              </p:custDataLst>
            </p:nvPr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F5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186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9"/>
            <p:cNvSpPr txBox="1"/>
            <p:nvPr>
              <p:custDataLst>
                <p:tags r:id="rId5"/>
              </p:custDataLst>
            </p:nvPr>
          </p:nvSpPr>
          <p:spPr>
            <a:xfrm>
              <a:off x="2393075" y="927951"/>
              <a:ext cx="1066799" cy="916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/>
              <a:r>
                <a:rPr lang="en-US" altLang="zh-CN" sz="3735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373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PA-组合 11"/>
          <p:cNvGrpSpPr/>
          <p:nvPr>
            <p:custDataLst>
              <p:tags r:id="rId6"/>
            </p:custDataLst>
          </p:nvPr>
        </p:nvGrpSpPr>
        <p:grpSpPr>
          <a:xfrm>
            <a:off x="3050361" y="3317962"/>
            <a:ext cx="1192133" cy="672135"/>
            <a:chOff x="2215144" y="1952311"/>
            <a:chExt cx="1244730" cy="924318"/>
          </a:xfrm>
        </p:grpSpPr>
        <p:sp>
          <p:nvSpPr>
            <p:cNvPr id="13" name="PA-平行四边形 12"/>
            <p:cNvSpPr/>
            <p:nvPr>
              <p:custDataLst>
                <p:tags r:id="rId7"/>
              </p:custDataLst>
            </p:nvPr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234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186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-文本框 10"/>
            <p:cNvSpPr txBox="1"/>
            <p:nvPr>
              <p:custDataLst>
                <p:tags r:id="rId8"/>
              </p:custDataLst>
            </p:nvPr>
          </p:nvSpPr>
          <p:spPr>
            <a:xfrm>
              <a:off x="2393075" y="1952311"/>
              <a:ext cx="1066799" cy="91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/>
              <a:r>
                <a:rPr lang="en-US" altLang="zh-CN" sz="3735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373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PA-组合 14"/>
          <p:cNvGrpSpPr/>
          <p:nvPr>
            <p:custDataLst>
              <p:tags r:id="rId9"/>
            </p:custDataLst>
          </p:nvPr>
        </p:nvGrpSpPr>
        <p:grpSpPr>
          <a:xfrm>
            <a:off x="3050361" y="4484462"/>
            <a:ext cx="1192133" cy="666786"/>
            <a:chOff x="2215144" y="3018135"/>
            <a:chExt cx="1244730" cy="916960"/>
          </a:xfrm>
        </p:grpSpPr>
        <p:sp>
          <p:nvSpPr>
            <p:cNvPr id="16" name="PA-平行四边形 15"/>
            <p:cNvSpPr/>
            <p:nvPr>
              <p:custDataLst>
                <p:tags r:id="rId10"/>
              </p:custDataLst>
            </p:nvPr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F5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186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PA-文本框 11"/>
            <p:cNvSpPr txBox="1"/>
            <p:nvPr>
              <p:custDataLst>
                <p:tags r:id="rId11"/>
              </p:custDataLst>
            </p:nvPr>
          </p:nvSpPr>
          <p:spPr>
            <a:xfrm>
              <a:off x="2393075" y="3018135"/>
              <a:ext cx="1066799" cy="916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/>
              <a:r>
                <a:rPr lang="en-US" altLang="zh-CN" sz="3735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373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PA-组合 20"/>
          <p:cNvGrpSpPr/>
          <p:nvPr>
            <p:custDataLst>
              <p:tags r:id="rId12"/>
            </p:custDataLst>
          </p:nvPr>
        </p:nvGrpSpPr>
        <p:grpSpPr>
          <a:xfrm>
            <a:off x="3964745" y="2278743"/>
            <a:ext cx="5142083" cy="684580"/>
            <a:chOff x="4315150" y="953426"/>
            <a:chExt cx="3857250" cy="603274"/>
          </a:xfrm>
        </p:grpSpPr>
        <p:sp>
          <p:nvSpPr>
            <p:cNvPr id="22" name="PA-矩形 21"/>
            <p:cNvSpPr/>
            <p:nvPr>
              <p:custDataLst>
                <p:tags r:id="rId13"/>
              </p:custDataLst>
            </p:nvPr>
          </p:nvSpPr>
          <p:spPr>
            <a:xfrm>
              <a:off x="4584209" y="965680"/>
              <a:ext cx="3017541" cy="591020"/>
            </a:xfrm>
            <a:prstGeom prst="rect">
              <a:avLst/>
            </a:prstGeom>
            <a:ln w="15875">
              <a:noFill/>
            </a:ln>
          </p:spPr>
          <p:txBody>
            <a:bodyPr wrap="square" lIns="128564" tIns="64283" rIns="128564" bIns="64283"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活动概述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PA-平行四边形 22"/>
            <p:cNvSpPr/>
            <p:nvPr>
              <p:custDataLst>
                <p:tags r:id="rId14"/>
              </p:custDataLst>
            </p:nvPr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 cap="flat" cmpd="sng" algn="ctr">
              <a:solidFill>
                <a:srgbClr val="F5BE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64" tIns="64283" rIns="128564" bIns="64283" rtlCol="0" anchor="ctr"/>
            <a:lstStyle/>
            <a:p>
              <a:pPr algn="ctr" defTabSz="1219200">
                <a:lnSpc>
                  <a:spcPct val="150000"/>
                </a:lnSpc>
              </a:pPr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PA-组合 23"/>
          <p:cNvGrpSpPr/>
          <p:nvPr>
            <p:custDataLst>
              <p:tags r:id="rId15"/>
            </p:custDataLst>
          </p:nvPr>
        </p:nvGrpSpPr>
        <p:grpSpPr>
          <a:xfrm>
            <a:off x="3955868" y="3355086"/>
            <a:ext cx="5142083" cy="702418"/>
            <a:chOff x="4315150" y="1647579"/>
            <a:chExt cx="3857250" cy="618994"/>
          </a:xfrm>
        </p:grpSpPr>
        <p:sp>
          <p:nvSpPr>
            <p:cNvPr id="25" name="PA-矩形 24"/>
            <p:cNvSpPr/>
            <p:nvPr>
              <p:custDataLst>
                <p:tags r:id="rId16"/>
              </p:custDataLst>
            </p:nvPr>
          </p:nvSpPr>
          <p:spPr>
            <a:xfrm>
              <a:off x="4701349" y="1675552"/>
              <a:ext cx="2827147" cy="591021"/>
            </a:xfrm>
            <a:prstGeom prst="rect">
              <a:avLst/>
            </a:prstGeom>
            <a:ln w="15875">
              <a:noFill/>
            </a:ln>
          </p:spPr>
          <p:txBody>
            <a:bodyPr wrap="square" lIns="128564" tIns="64283" rIns="128564" bIns="64283">
              <a:spAutoFit/>
            </a:bodyPr>
            <a:lstStyle/>
            <a:p>
              <a:pPr algn="ctr">
                <a:lnSpc>
                  <a:spcPct val="120000"/>
                </a:lnSpc>
                <a:buSzPct val="100000"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比赛方案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PA-平行四边形 25"/>
            <p:cNvSpPr/>
            <p:nvPr>
              <p:custDataLst>
                <p:tags r:id="rId17"/>
              </p:custDataLst>
            </p:nvPr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 cap="flat" cmpd="sng" algn="ctr">
              <a:solidFill>
                <a:srgbClr val="23429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64" tIns="64283" rIns="128564" bIns="64283" rtlCol="0" anchor="ctr"/>
            <a:lstStyle/>
            <a:p>
              <a:pPr algn="ctr" defTabSz="1219200">
                <a:lnSpc>
                  <a:spcPct val="150000"/>
                </a:lnSpc>
              </a:pPr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PA-组合 26"/>
          <p:cNvGrpSpPr/>
          <p:nvPr>
            <p:custDataLst>
              <p:tags r:id="rId18"/>
            </p:custDataLst>
          </p:nvPr>
        </p:nvGrpSpPr>
        <p:grpSpPr>
          <a:xfrm>
            <a:off x="3955868" y="4489721"/>
            <a:ext cx="5142083" cy="670675"/>
            <a:chOff x="4315150" y="2322693"/>
            <a:chExt cx="3857250" cy="591021"/>
          </a:xfrm>
        </p:grpSpPr>
        <p:sp>
          <p:nvSpPr>
            <p:cNvPr id="28" name="PA-矩形 27"/>
            <p:cNvSpPr/>
            <p:nvPr>
              <p:custDataLst>
                <p:tags r:id="rId19"/>
              </p:custDataLst>
            </p:nvPr>
          </p:nvSpPr>
          <p:spPr>
            <a:xfrm>
              <a:off x="4708010" y="2322693"/>
              <a:ext cx="2827146" cy="591021"/>
            </a:xfrm>
            <a:prstGeom prst="rect">
              <a:avLst/>
            </a:prstGeom>
            <a:ln w="15875">
              <a:noFill/>
            </a:ln>
          </p:spPr>
          <p:txBody>
            <a:bodyPr wrap="square" lIns="128564" tIns="64283" rIns="128564" bIns="64283">
              <a:spAutoFit/>
            </a:bodyPr>
            <a:lstStyle/>
            <a:p>
              <a:pPr algn="ctr">
                <a:lnSpc>
                  <a:spcPct val="120000"/>
                </a:lnSpc>
                <a:buSzPct val="100000"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奖励设置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PA-平行四边形 28"/>
            <p:cNvSpPr/>
            <p:nvPr>
              <p:custDataLst>
                <p:tags r:id="rId20"/>
              </p:custDataLst>
            </p:nvPr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 cap="flat" cmpd="sng" algn="ctr">
              <a:solidFill>
                <a:srgbClr val="F5BE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64" tIns="64283" rIns="128564" bIns="64283" rtlCol="0" anchor="ctr"/>
            <a:lstStyle/>
            <a:p>
              <a:pPr algn="ctr" defTabSz="1219200">
                <a:lnSpc>
                  <a:spcPct val="150000"/>
                </a:lnSpc>
              </a:pPr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88722" y="3215002"/>
            <a:ext cx="19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8722" y="2072736"/>
            <a:ext cx="9663218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在10分钟的时间内，辨识20种水暖空调管件，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并在图片上书写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上正确的名称，以正确数量多少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为获胜的依据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标题 2"/>
          <p:cNvSpPr txBox="1"/>
          <p:nvPr>
            <p:custDataLst>
              <p:tags r:id="rId1"/>
            </p:custDataLst>
          </p:nvPr>
        </p:nvSpPr>
        <p:spPr>
          <a:xfrm>
            <a:off x="746471" y="51987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水暖空调管件识别比赛（水工）</a:t>
            </a:r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8722" y="1743373"/>
            <a:ext cx="1779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790" y="2824579"/>
            <a:ext cx="3822569" cy="382256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8722" y="3684385"/>
            <a:ext cx="6094428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书写不规范、不完整不得分；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书写的名称是俗称、别称的不得分；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正确数量相同的，根据时间长短进行区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2" grpId="0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椭圆 7"/>
          <p:cNvSpPr/>
          <p:nvPr>
            <p:custDataLst>
              <p:tags r:id="rId2"/>
            </p:custDataLst>
          </p:nvPr>
        </p:nvSpPr>
        <p:spPr>
          <a:xfrm>
            <a:off x="5756275" y="1412875"/>
            <a:ext cx="1369695" cy="1349375"/>
          </a:xfrm>
          <a:prstGeom prst="ellipse">
            <a:avLst/>
          </a:prstGeom>
          <a:solidFill>
            <a:srgbClr val="254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4135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4135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PA-MH_Entry_1"/>
          <p:cNvSpPr/>
          <p:nvPr>
            <p:custDataLst>
              <p:tags r:id="rId3"/>
            </p:custDataLst>
          </p:nvPr>
        </p:nvSpPr>
        <p:spPr>
          <a:xfrm>
            <a:off x="3781425" y="3002584"/>
            <a:ext cx="5116195" cy="101412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>
              <a:lnSpc>
                <a:spcPct val="120000"/>
              </a:lnSpc>
              <a:buSzPct val="100000"/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奖励设置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PA-文本框 11"/>
          <p:cNvSpPr txBox="1"/>
          <p:nvPr>
            <p:custDataLst>
              <p:tags r:id="rId4"/>
            </p:custDataLst>
          </p:nvPr>
        </p:nvSpPr>
        <p:spPr>
          <a:xfrm>
            <a:off x="6826940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PA-文本框 11"/>
          <p:cNvSpPr txBox="1"/>
          <p:nvPr>
            <p:custDataLst>
              <p:tags r:id="rId5"/>
            </p:custDataLst>
          </p:nvPr>
        </p:nvSpPr>
        <p:spPr>
          <a:xfrm>
            <a:off x="4433526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PA-文本框 11"/>
          <p:cNvSpPr txBox="1"/>
          <p:nvPr>
            <p:custDataLst>
              <p:tags r:id="rId6"/>
            </p:custDataLst>
          </p:nvPr>
        </p:nvSpPr>
        <p:spPr>
          <a:xfrm>
            <a:off x="6826940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PA-文本框 12"/>
          <p:cNvSpPr txBox="1"/>
          <p:nvPr>
            <p:custDataLst>
              <p:tags r:id="rId7"/>
            </p:custDataLst>
          </p:nvPr>
        </p:nvSpPr>
        <p:spPr>
          <a:xfrm>
            <a:off x="4433526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/>
          <p:nvPr>
            <p:custDataLst>
              <p:tags r:id="rId1"/>
            </p:custDataLst>
          </p:nvPr>
        </p:nvSpPr>
        <p:spPr>
          <a:xfrm>
            <a:off x="791360" y="481459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奖励设置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4713" y="1411654"/>
            <a:ext cx="6094428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保安部和保洁部评选出前3名，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工程部评选出电工第一名和管工第一名，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分别给予奖品，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74713" y="2727329"/>
            <a:ext cx="6755484" cy="952107"/>
            <a:chOff x="874713" y="2727329"/>
            <a:chExt cx="6755484" cy="952107"/>
          </a:xfrm>
        </p:grpSpPr>
        <p:sp>
          <p:nvSpPr>
            <p:cNvPr id="7" name="文本框 6"/>
            <p:cNvSpPr txBox="1"/>
            <p:nvPr/>
          </p:nvSpPr>
          <p:spPr>
            <a:xfrm>
              <a:off x="1535769" y="3057079"/>
              <a:ext cx="60944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将获得一万元奖金并代表项目参加战区技能比赛； 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095"/>
            <a:stretch>
              <a:fillRect/>
            </a:stretch>
          </p:blipFill>
          <p:spPr>
            <a:xfrm>
              <a:off x="874713" y="2727329"/>
              <a:ext cx="657915" cy="952107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874713" y="3896692"/>
            <a:ext cx="6730888" cy="955404"/>
            <a:chOff x="874713" y="4012439"/>
            <a:chExt cx="6730888" cy="955404"/>
          </a:xfrm>
        </p:grpSpPr>
        <p:sp>
          <p:nvSpPr>
            <p:cNvPr id="8" name="文本框 7"/>
            <p:cNvSpPr txBox="1"/>
            <p:nvPr/>
          </p:nvSpPr>
          <p:spPr>
            <a:xfrm>
              <a:off x="1511173" y="4248272"/>
              <a:ext cx="60944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将获得五千元奖金名；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74713" y="4012439"/>
              <a:ext cx="669600" cy="95540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874713" y="5069352"/>
            <a:ext cx="6800336" cy="952107"/>
            <a:chOff x="874713" y="5300846"/>
            <a:chExt cx="6800336" cy="952107"/>
          </a:xfrm>
        </p:grpSpPr>
        <p:sp>
          <p:nvSpPr>
            <p:cNvPr id="5" name="文本框 4"/>
            <p:cNvSpPr txBox="1"/>
            <p:nvPr/>
          </p:nvSpPr>
          <p:spPr>
            <a:xfrm>
              <a:off x="1580621" y="5648574"/>
              <a:ext cx="60944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将获得两千元奖金。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141"/>
            <a:stretch>
              <a:fillRect/>
            </a:stretch>
          </p:blipFill>
          <p:spPr>
            <a:xfrm>
              <a:off x="874713" y="5300846"/>
              <a:ext cx="683564" cy="95210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924" y="2611415"/>
            <a:ext cx="4078352" cy="407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>
            <p:custDataLst>
              <p:tags r:id="rId1"/>
            </p:custDataLst>
          </p:nvPr>
        </p:nvSpPr>
        <p:spPr>
          <a:xfrm>
            <a:off x="3935392" y="2205038"/>
            <a:ext cx="6991109" cy="2523461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各项目经理部要</a:t>
            </a:r>
            <a:r>
              <a:rPr lang="zh-CN" altLang="en-US" sz="2000" dirty="0">
                <a:solidFill>
                  <a:srgbClr val="3A58A1"/>
                </a:solidFill>
                <a:latin typeface="+mn-lt"/>
                <a:ea typeface="+mn-ea"/>
                <a:cs typeface="+mn-ea"/>
                <a:sym typeface="+mn-lt"/>
              </a:rPr>
              <a:t>高度重视此次职工技能大赛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，加强组织领导，做好本项目技能大赛工作，</a:t>
            </a:r>
            <a:r>
              <a:rPr lang="zh-CN" altLang="en-US" sz="2000" dirty="0">
                <a:solidFill>
                  <a:srgbClr val="3A58A1"/>
                </a:solidFill>
                <a:latin typeface="+mn-lt"/>
                <a:ea typeface="+mn-ea"/>
                <a:cs typeface="+mn-ea"/>
                <a:sym typeface="+mn-lt"/>
              </a:rPr>
              <a:t>选拔优秀选手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，营造崇尚技能、尊重劳动的良好氛围。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51" y="2025570"/>
            <a:ext cx="2627304" cy="2789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-文本框 23"/>
          <p:cNvSpPr txBox="1"/>
          <p:nvPr>
            <p:custDataLst>
              <p:tags r:id="rId2"/>
            </p:custDataLst>
          </p:nvPr>
        </p:nvSpPr>
        <p:spPr>
          <a:xfrm>
            <a:off x="4686810" y="1787677"/>
            <a:ext cx="3009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9600" spc="-400" dirty="0">
                <a:solidFill>
                  <a:srgbClr val="25459C"/>
                </a:solidFill>
                <a:cs typeface="+mn-ea"/>
                <a:sym typeface="+mn-lt"/>
              </a:rPr>
              <a:t>20XX</a:t>
            </a:r>
            <a:endParaRPr lang="en-US" altLang="zh-CN" sz="9600" spc="-400" dirty="0">
              <a:solidFill>
                <a:srgbClr val="25459C"/>
              </a:solidFill>
              <a:cs typeface="+mn-ea"/>
              <a:sym typeface="+mn-lt"/>
            </a:endParaRPr>
          </a:p>
        </p:txBody>
      </p:sp>
      <p:sp>
        <p:nvSpPr>
          <p:cNvPr id="27" name="PA-文本框 26"/>
          <p:cNvSpPr txBox="1"/>
          <p:nvPr>
            <p:custDataLst>
              <p:tags r:id="rId3"/>
            </p:custDataLst>
          </p:nvPr>
        </p:nvSpPr>
        <p:spPr>
          <a:xfrm>
            <a:off x="3240193" y="335585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defTabSz="1219200"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Heavy" panose="020B0A00000000000000" pitchFamily="34" charset="-122"/>
                <a:ea typeface="思源黑体 Heavy" panose="020B0A00000000000000" pitchFamily="34" charset="-122"/>
              </a:defRPr>
            </a:lvl1pPr>
          </a:lstStyle>
          <a:p>
            <a:pPr algn="ctr"/>
            <a:r>
              <a:rPr lang="zh-CN" altLang="en-US" sz="7200" b="1" dirty="0">
                <a:latin typeface="+mn-lt"/>
                <a:ea typeface="+mn-ea"/>
                <a:cs typeface="+mn-ea"/>
                <a:sym typeface="+mn-lt"/>
              </a:rPr>
              <a:t>感谢您的观看</a:t>
            </a:r>
            <a:endParaRPr lang="zh-CN" altLang="en-US" sz="72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99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椭圆 7"/>
          <p:cNvSpPr/>
          <p:nvPr>
            <p:custDataLst>
              <p:tags r:id="rId2"/>
            </p:custDataLst>
          </p:nvPr>
        </p:nvSpPr>
        <p:spPr>
          <a:xfrm>
            <a:off x="5512593" y="1466745"/>
            <a:ext cx="1349431" cy="1349503"/>
          </a:xfrm>
          <a:prstGeom prst="ellipse">
            <a:avLst/>
          </a:prstGeom>
          <a:solidFill>
            <a:srgbClr val="254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4135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4135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PA-MH_Entry_1"/>
          <p:cNvSpPr/>
          <p:nvPr>
            <p:custDataLst>
              <p:tags r:id="rId3"/>
            </p:custDataLst>
          </p:nvPr>
        </p:nvSpPr>
        <p:spPr>
          <a:xfrm>
            <a:off x="3532850" y="3020339"/>
            <a:ext cx="5116195" cy="101412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>
              <a:lnSpc>
                <a:spcPct val="120000"/>
              </a:lnSpc>
              <a:buSzPct val="100000"/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活动概述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PA-文本框 11"/>
          <p:cNvSpPr txBox="1"/>
          <p:nvPr>
            <p:custDataLst>
              <p:tags r:id="rId4"/>
            </p:custDataLst>
          </p:nvPr>
        </p:nvSpPr>
        <p:spPr>
          <a:xfrm>
            <a:off x="6518830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PA-文本框 11"/>
          <p:cNvSpPr txBox="1"/>
          <p:nvPr>
            <p:custDataLst>
              <p:tags r:id="rId5"/>
            </p:custDataLst>
          </p:nvPr>
        </p:nvSpPr>
        <p:spPr>
          <a:xfrm>
            <a:off x="4125416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PA-文本框 11"/>
          <p:cNvSpPr txBox="1"/>
          <p:nvPr>
            <p:custDataLst>
              <p:tags r:id="rId6"/>
            </p:custDataLst>
          </p:nvPr>
        </p:nvSpPr>
        <p:spPr>
          <a:xfrm>
            <a:off x="6518830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PA-文本框 12"/>
          <p:cNvSpPr txBox="1"/>
          <p:nvPr>
            <p:custDataLst>
              <p:tags r:id="rId7"/>
            </p:custDataLst>
          </p:nvPr>
        </p:nvSpPr>
        <p:spPr>
          <a:xfrm>
            <a:off x="4125416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516167" y="3599768"/>
            <a:ext cx="3364701" cy="2594721"/>
            <a:chOff x="5037183" y="1338087"/>
            <a:chExt cx="2765765" cy="2132846"/>
          </a:xfrm>
        </p:grpSpPr>
        <p:sp>
          <p:nvSpPr>
            <p:cNvPr id="8" name="PA-任意多边形 13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5037183" y="1338087"/>
              <a:ext cx="2132290" cy="213284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3523 0 0"/>
                <a:gd name="G7" fmla="+- 2269 0 0"/>
                <a:gd name="G8" fmla="+- 1016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1634765 w 4540"/>
                <a:gd name="T1" fmla="*/ 817202 h 4540"/>
                <a:gd name="T2" fmla="*/ 1634765 w 4540"/>
                <a:gd name="T3" fmla="*/ 817202 h 4540"/>
                <a:gd name="T4" fmla="*/ 817563 w 4540"/>
                <a:gd name="T5" fmla="*/ 1634765 h 4540"/>
                <a:gd name="T6" fmla="*/ 0 w 4540"/>
                <a:gd name="T7" fmla="*/ 817202 h 4540"/>
                <a:gd name="T8" fmla="*/ 817563 w 4540"/>
                <a:gd name="T9" fmla="*/ 0 h 4540"/>
                <a:gd name="T10" fmla="*/ 1634765 w 4540"/>
                <a:gd name="T11" fmla="*/ 817202 h 4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40" h="4540">
                  <a:moveTo>
                    <a:pt x="4539" y="2269"/>
                  </a:moveTo>
                  <a:lnTo>
                    <a:pt x="4539" y="2269"/>
                  </a:lnTo>
                  <a:cubicBezTo>
                    <a:pt x="4539" y="3523"/>
                    <a:pt x="3523" y="4539"/>
                    <a:pt x="2270" y="4539"/>
                  </a:cubicBezTo>
                  <a:cubicBezTo>
                    <a:pt x="1016" y="4539"/>
                    <a:pt x="0" y="3523"/>
                    <a:pt x="0" y="2269"/>
                  </a:cubicBezTo>
                  <a:cubicBezTo>
                    <a:pt x="0" y="1016"/>
                    <a:pt x="1016" y="0"/>
                    <a:pt x="2270" y="0"/>
                  </a:cubicBezTo>
                  <a:cubicBezTo>
                    <a:pt x="3523" y="0"/>
                    <a:pt x="4539" y="1016"/>
                    <a:pt x="4539" y="2269"/>
                  </a:cubicBezTo>
                </a:path>
              </a:pathLst>
            </a:custGeom>
            <a:solidFill>
              <a:srgbClr val="F5BE00"/>
            </a:solidFill>
            <a:ln>
              <a:noFill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wrap="square" lIns="109677" tIns="54838" rIns="109677" bIns="54838" numCol="1" anchor="t" anchorCtr="0" compatLnSpc="1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sp>
          <p:nvSpPr>
            <p:cNvPr id="9" name="PA-任意多边形 1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273184" y="1572078"/>
              <a:ext cx="1660288" cy="166072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2745 0 0"/>
                <a:gd name="G7" fmla="+- 1768 0 0"/>
                <a:gd name="G8" fmla="+- 792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1272815 w 3538"/>
                <a:gd name="T1" fmla="*/ 636228 h 3538"/>
                <a:gd name="T2" fmla="*/ 1272815 w 3538"/>
                <a:gd name="T3" fmla="*/ 636228 h 3538"/>
                <a:gd name="T4" fmla="*/ 636588 w 3538"/>
                <a:gd name="T5" fmla="*/ 1272815 h 3538"/>
                <a:gd name="T6" fmla="*/ 0 w 3538"/>
                <a:gd name="T7" fmla="*/ 636228 h 3538"/>
                <a:gd name="T8" fmla="*/ 636588 w 3538"/>
                <a:gd name="T9" fmla="*/ 0 h 3538"/>
                <a:gd name="T10" fmla="*/ 1272815 w 3538"/>
                <a:gd name="T11" fmla="*/ 636228 h 3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38" h="3538">
                  <a:moveTo>
                    <a:pt x="3537" y="1768"/>
                  </a:moveTo>
                  <a:lnTo>
                    <a:pt x="3537" y="1768"/>
                  </a:lnTo>
                  <a:cubicBezTo>
                    <a:pt x="3537" y="2745"/>
                    <a:pt x="2745" y="3537"/>
                    <a:pt x="1769" y="3537"/>
                  </a:cubicBezTo>
                  <a:cubicBezTo>
                    <a:pt x="792" y="3537"/>
                    <a:pt x="0" y="2745"/>
                    <a:pt x="0" y="1768"/>
                  </a:cubicBezTo>
                  <a:cubicBezTo>
                    <a:pt x="0" y="792"/>
                    <a:pt x="792" y="0"/>
                    <a:pt x="1769" y="0"/>
                  </a:cubicBezTo>
                  <a:cubicBezTo>
                    <a:pt x="2745" y="0"/>
                    <a:pt x="3537" y="792"/>
                    <a:pt x="3537" y="1768"/>
                  </a:cubicBezTo>
                </a:path>
              </a:pathLst>
            </a:custGeom>
            <a:solidFill>
              <a:srgbClr val="23429B"/>
            </a:solidFill>
            <a:ln>
              <a:noFill/>
            </a:ln>
            <a:effectLst/>
          </p:spPr>
          <p:txBody>
            <a:bodyPr wrap="none" lIns="121841" tIns="60920" rIns="121841" bIns="60920" anchor="ctr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sp>
          <p:nvSpPr>
            <p:cNvPr id="10" name="PA-任意多边形 1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507115" y="1808140"/>
              <a:ext cx="1190355" cy="119066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966 0 0"/>
                <a:gd name="G7" fmla="+- 1267 0 0"/>
                <a:gd name="G8" fmla="+- 566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912452 w 2536"/>
                <a:gd name="T1" fmla="*/ 456047 h 2536"/>
                <a:gd name="T2" fmla="*/ 912452 w 2536"/>
                <a:gd name="T3" fmla="*/ 456047 h 2536"/>
                <a:gd name="T4" fmla="*/ 456406 w 2536"/>
                <a:gd name="T5" fmla="*/ 912453 h 2536"/>
                <a:gd name="T6" fmla="*/ 0 w 2536"/>
                <a:gd name="T7" fmla="*/ 456047 h 2536"/>
                <a:gd name="T8" fmla="*/ 456406 w 2536"/>
                <a:gd name="T9" fmla="*/ 0 h 2536"/>
                <a:gd name="T10" fmla="*/ 912452 w 2536"/>
                <a:gd name="T11" fmla="*/ 456047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6" h="2536">
                  <a:moveTo>
                    <a:pt x="2535" y="1267"/>
                  </a:moveTo>
                  <a:lnTo>
                    <a:pt x="2535" y="1267"/>
                  </a:lnTo>
                  <a:cubicBezTo>
                    <a:pt x="2535" y="1966"/>
                    <a:pt x="1969" y="2535"/>
                    <a:pt x="1268" y="2535"/>
                  </a:cubicBezTo>
                  <a:cubicBezTo>
                    <a:pt x="569" y="2535"/>
                    <a:pt x="0" y="1966"/>
                    <a:pt x="0" y="1267"/>
                  </a:cubicBezTo>
                  <a:cubicBezTo>
                    <a:pt x="0" y="566"/>
                    <a:pt x="569" y="0"/>
                    <a:pt x="1268" y="0"/>
                  </a:cubicBezTo>
                  <a:cubicBezTo>
                    <a:pt x="1969" y="0"/>
                    <a:pt x="2535" y="566"/>
                    <a:pt x="2535" y="1267"/>
                  </a:cubicBezTo>
                </a:path>
              </a:pathLst>
            </a:custGeom>
            <a:solidFill>
              <a:srgbClr val="F5BE00"/>
            </a:solidFill>
            <a:ln>
              <a:noFill/>
            </a:ln>
            <a:effectLst/>
          </p:spPr>
          <p:txBody>
            <a:bodyPr wrap="none" lIns="121841" tIns="60920" rIns="121841" bIns="60920" anchor="ctr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sp>
          <p:nvSpPr>
            <p:cNvPr id="11" name="PA-任意多边形 1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743118" y="2042133"/>
              <a:ext cx="720424" cy="72268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193 0 0"/>
                <a:gd name="G7" fmla="+- 769 0 0"/>
                <a:gd name="G8" fmla="+- 345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552090 w 1534"/>
                <a:gd name="T1" fmla="*/ 277199 h 1537"/>
                <a:gd name="T2" fmla="*/ 552090 w 1534"/>
                <a:gd name="T3" fmla="*/ 277199 h 1537"/>
                <a:gd name="T4" fmla="*/ 276225 w 1534"/>
                <a:gd name="T5" fmla="*/ 553677 h 1537"/>
                <a:gd name="T6" fmla="*/ 0 w 1534"/>
                <a:gd name="T7" fmla="*/ 277199 h 1537"/>
                <a:gd name="T8" fmla="*/ 276225 w 1534"/>
                <a:gd name="T9" fmla="*/ 0 h 1537"/>
                <a:gd name="T10" fmla="*/ 552090 w 1534"/>
                <a:gd name="T11" fmla="*/ 277199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4" h="1537">
                  <a:moveTo>
                    <a:pt x="1533" y="769"/>
                  </a:moveTo>
                  <a:lnTo>
                    <a:pt x="1533" y="769"/>
                  </a:lnTo>
                  <a:cubicBezTo>
                    <a:pt x="1533" y="1193"/>
                    <a:pt x="1191" y="1536"/>
                    <a:pt x="767" y="1536"/>
                  </a:cubicBezTo>
                  <a:cubicBezTo>
                    <a:pt x="342" y="1536"/>
                    <a:pt x="0" y="1193"/>
                    <a:pt x="0" y="769"/>
                  </a:cubicBezTo>
                  <a:cubicBezTo>
                    <a:pt x="0" y="345"/>
                    <a:pt x="342" y="0"/>
                    <a:pt x="767" y="0"/>
                  </a:cubicBezTo>
                  <a:cubicBezTo>
                    <a:pt x="1191" y="0"/>
                    <a:pt x="1533" y="345"/>
                    <a:pt x="1533" y="769"/>
                  </a:cubicBezTo>
                </a:path>
              </a:pathLst>
            </a:custGeom>
            <a:solidFill>
              <a:srgbClr val="23429B"/>
            </a:solidFill>
            <a:ln>
              <a:noFill/>
            </a:ln>
            <a:effectLst/>
          </p:spPr>
          <p:txBody>
            <a:bodyPr wrap="none" lIns="121841" tIns="60920" rIns="121841" bIns="60920" anchor="ctr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sp>
          <p:nvSpPr>
            <p:cNvPr id="12" name="PA-任意多边形 1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977046" y="2276123"/>
              <a:ext cx="250493" cy="250559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*/ 1 0 0"/>
                <a:gd name="T0" fmla="*/ 534 256 1"/>
                <a:gd name="T1" fmla="*/ 0 256 1"/>
                <a:gd name="G5" fmla="+- 0 T0 T1"/>
                <a:gd name="G6" fmla="cos G4 G5"/>
                <a:gd name="G7" fmla="+- 1 0 0"/>
                <a:gd name="G8" fmla="+- 415 0 0"/>
                <a:gd name="G9" fmla="+- 268 0 0"/>
                <a:gd name="G10" fmla="+- 121 0 0"/>
                <a:gd name="G11" fmla="+- 1 0 0"/>
                <a:gd name="G12" fmla="*/ 1 0 0"/>
                <a:gd name="G13" fmla="*/ 1 0 0"/>
                <a:gd name="G14" fmla="cos G12 G13"/>
                <a:gd name="G15" fmla="+- 1 0 0"/>
                <a:gd name="G16" fmla="+- 1 0 0"/>
                <a:gd name="G17" fmla="+- 1 0 0"/>
                <a:gd name="T2" fmla="*/ 191729 w 535"/>
                <a:gd name="T3" fmla="*/ 96224 h 535"/>
                <a:gd name="T4" fmla="*/ 191729 w 535"/>
                <a:gd name="T5" fmla="*/ 96224 h 535"/>
                <a:gd name="T6" fmla="*/ 95505 w 535"/>
                <a:gd name="T7" fmla="*/ 191729 h 535"/>
                <a:gd name="T8" fmla="*/ 0 w 535"/>
                <a:gd name="T9" fmla="*/ 96224 h 535"/>
                <a:gd name="T10" fmla="*/ 95505 w 535"/>
                <a:gd name="T11" fmla="*/ 0 h 535"/>
                <a:gd name="T12" fmla="*/ 191729 w 535"/>
                <a:gd name="T13" fmla="*/ 96224 h 535"/>
              </a:gdLst>
              <a:ahLst/>
              <a:cxnLst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5" h="535">
                  <a:moveTo>
                    <a:pt x="534" y="268"/>
                  </a:moveTo>
                  <a:lnTo>
                    <a:pt x="534" y="268"/>
                  </a:lnTo>
                  <a:cubicBezTo>
                    <a:pt x="534" y="415"/>
                    <a:pt x="412" y="534"/>
                    <a:pt x="266" y="534"/>
                  </a:cubicBezTo>
                  <a:cubicBezTo>
                    <a:pt x="119" y="534"/>
                    <a:pt x="0" y="415"/>
                    <a:pt x="0" y="268"/>
                  </a:cubicBezTo>
                  <a:cubicBezTo>
                    <a:pt x="0" y="121"/>
                    <a:pt x="119" y="0"/>
                    <a:pt x="266" y="0"/>
                  </a:cubicBezTo>
                  <a:cubicBezTo>
                    <a:pt x="412" y="0"/>
                    <a:pt x="534" y="121"/>
                    <a:pt x="534" y="268"/>
                  </a:cubicBezTo>
                </a:path>
              </a:pathLst>
            </a:custGeom>
            <a:solidFill>
              <a:srgbClr val="F5BE00"/>
            </a:solidFill>
            <a:ln>
              <a:noFill/>
            </a:ln>
            <a:effectLst/>
          </p:spPr>
          <p:txBody>
            <a:bodyPr wrap="none" lIns="121841" tIns="60920" rIns="121841" bIns="60920" anchor="ctr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grpSp>
          <p:nvGrpSpPr>
            <p:cNvPr id="2" name="PA-组合 405"/>
            <p:cNvGrpSpPr/>
            <p:nvPr>
              <p:custDataLst>
                <p:tags r:id="rId6"/>
              </p:custDataLst>
            </p:nvPr>
          </p:nvGrpSpPr>
          <p:grpSpPr>
            <a:xfrm>
              <a:off x="6063993" y="1561725"/>
              <a:ext cx="1738955" cy="844855"/>
              <a:chOff x="12124791" y="3770786"/>
              <a:chExt cx="3478984" cy="1689710"/>
            </a:xfrm>
          </p:grpSpPr>
          <p:sp>
            <p:nvSpPr>
              <p:cNvPr id="14" name="PA-任意多边形 18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12124793" y="4118666"/>
                <a:ext cx="2841169" cy="13418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429 0 0"/>
                  <a:gd name="G4" fmla="+- 1 0 0"/>
                  <a:gd name="T0" fmla="*/ 106633 w 3023"/>
                  <a:gd name="T1" fmla="*/ 407523 h 1430"/>
                  <a:gd name="T2" fmla="*/ 1067050 w 3023"/>
                  <a:gd name="T3" fmla="*/ 0 h 1430"/>
                  <a:gd name="T4" fmla="*/ 1088665 w 3023"/>
                  <a:gd name="T5" fmla="*/ 52154 h 1430"/>
                  <a:gd name="T6" fmla="*/ 0 w 3023"/>
                  <a:gd name="T7" fmla="*/ 513990 h 1430"/>
                  <a:gd name="T8" fmla="*/ 106633 w 3023"/>
                  <a:gd name="T9" fmla="*/ 407523 h 1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3" h="1430">
                    <a:moveTo>
                      <a:pt x="296" y="1133"/>
                    </a:moveTo>
                    <a:lnTo>
                      <a:pt x="2962" y="0"/>
                    </a:lnTo>
                    <a:lnTo>
                      <a:pt x="3022" y="145"/>
                    </a:lnTo>
                    <a:lnTo>
                      <a:pt x="0" y="1429"/>
                    </a:lnTo>
                    <a:lnTo>
                      <a:pt x="296" y="1133"/>
                    </a:lnTo>
                  </a:path>
                </a:pathLst>
              </a:custGeom>
              <a:solidFill>
                <a:srgbClr val="515D5D"/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15" name="PA-任意多边形 19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2124791" y="4255333"/>
                <a:ext cx="2899153" cy="1205163"/>
              </a:xfrm>
              <a:custGeom>
                <a:avLst/>
                <a:gdLst>
                  <a:gd name="G0" fmla="+- 1 0 0"/>
                  <a:gd name="G1" fmla="*/ 1 0 0"/>
                  <a:gd name="G2" fmla="+- 1 0 0"/>
                  <a:gd name="G3" fmla="+- 1284 0 0"/>
                  <a:gd name="G4" fmla="+- 1 0 0"/>
                  <a:gd name="T0" fmla="*/ 150879 w 3086"/>
                  <a:gd name="T1" fmla="*/ 459087 h 1285"/>
                  <a:gd name="T2" fmla="*/ 1110890 w 3086"/>
                  <a:gd name="T3" fmla="*/ 51769 h 1285"/>
                  <a:gd name="T4" fmla="*/ 1088204 w 3086"/>
                  <a:gd name="T5" fmla="*/ 0 h 1285"/>
                  <a:gd name="T6" fmla="*/ 0 w 3086"/>
                  <a:gd name="T7" fmla="*/ 461603 h 1285"/>
                  <a:gd name="T8" fmla="*/ 150879 w 3086"/>
                  <a:gd name="T9" fmla="*/ 459087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6" h="1285">
                    <a:moveTo>
                      <a:pt x="419" y="1277"/>
                    </a:moveTo>
                    <a:lnTo>
                      <a:pt x="3085" y="144"/>
                    </a:lnTo>
                    <a:lnTo>
                      <a:pt x="3022" y="0"/>
                    </a:lnTo>
                    <a:lnTo>
                      <a:pt x="0" y="1284"/>
                    </a:lnTo>
                    <a:lnTo>
                      <a:pt x="419" y="1277"/>
                    </a:lnTo>
                  </a:path>
                </a:pathLst>
              </a:custGeom>
              <a:solidFill>
                <a:srgbClr val="828286"/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17" name="PA-任意多边形 20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2157926" y="4097957"/>
                <a:ext cx="2841169" cy="13418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429 0 0"/>
                  <a:gd name="G4" fmla="+- 1 0 0"/>
                  <a:gd name="T0" fmla="*/ 106527 w 3026"/>
                  <a:gd name="T1" fmla="*/ 407523 h 1430"/>
                  <a:gd name="T2" fmla="*/ 1066712 w 3026"/>
                  <a:gd name="T3" fmla="*/ 0 h 1430"/>
                  <a:gd name="T4" fmla="*/ 1088665 w 3026"/>
                  <a:gd name="T5" fmla="*/ 51795 h 1430"/>
                  <a:gd name="T6" fmla="*/ 0 w 3026"/>
                  <a:gd name="T7" fmla="*/ 513990 h 1430"/>
                  <a:gd name="T8" fmla="*/ 106527 w 3026"/>
                  <a:gd name="T9" fmla="*/ 407523 h 1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6" h="1430">
                    <a:moveTo>
                      <a:pt x="296" y="1133"/>
                    </a:moveTo>
                    <a:lnTo>
                      <a:pt x="2964" y="0"/>
                    </a:lnTo>
                    <a:lnTo>
                      <a:pt x="3025" y="144"/>
                    </a:lnTo>
                    <a:lnTo>
                      <a:pt x="0" y="1429"/>
                    </a:lnTo>
                    <a:lnTo>
                      <a:pt x="296" y="1133"/>
                    </a:lnTo>
                  </a:path>
                </a:pathLst>
              </a:custGeom>
              <a:solidFill>
                <a:srgbClr val="23429B"/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18" name="PA-任意多边形 21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12157924" y="4234626"/>
                <a:ext cx="2899153" cy="1209302"/>
              </a:xfrm>
              <a:custGeom>
                <a:avLst/>
                <a:gdLst>
                  <a:gd name="G0" fmla="+- 1 0 0"/>
                  <a:gd name="G1" fmla="*/ 1 0 0"/>
                  <a:gd name="G2" fmla="+- 1 0 0"/>
                  <a:gd name="G3" fmla="+- 1285 0 0"/>
                  <a:gd name="G4" fmla="+- 1 0 0"/>
                  <a:gd name="T0" fmla="*/ 151093 w 3089"/>
                  <a:gd name="T1" fmla="*/ 460666 h 1286"/>
                  <a:gd name="T2" fmla="*/ 1110890 w 3089"/>
                  <a:gd name="T3" fmla="*/ 52267 h 1286"/>
                  <a:gd name="T4" fmla="*/ 1088226 w 3089"/>
                  <a:gd name="T5" fmla="*/ 0 h 1286"/>
                  <a:gd name="T6" fmla="*/ 0 w 3089"/>
                  <a:gd name="T7" fmla="*/ 463190 h 1286"/>
                  <a:gd name="T8" fmla="*/ 151093 w 3089"/>
                  <a:gd name="T9" fmla="*/ 460666 h 1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9" h="1286">
                    <a:moveTo>
                      <a:pt x="420" y="1278"/>
                    </a:moveTo>
                    <a:lnTo>
                      <a:pt x="3088" y="145"/>
                    </a:lnTo>
                    <a:lnTo>
                      <a:pt x="3025" y="0"/>
                    </a:lnTo>
                    <a:lnTo>
                      <a:pt x="0" y="1285"/>
                    </a:lnTo>
                    <a:lnTo>
                      <a:pt x="420" y="1278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19" name="PA-任意多边形 22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4560081" y="3770786"/>
                <a:ext cx="820046" cy="604652"/>
              </a:xfrm>
              <a:custGeom>
                <a:avLst/>
                <a:gdLst>
                  <a:gd name="G0" fmla="+- 643 0 0"/>
                  <a:gd name="G1" fmla="+- 643 0 0"/>
                  <a:gd name="G2" fmla="+- 643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1 0 0"/>
                  <a:gd name="G11" fmla="+- 643 0 0"/>
                  <a:gd name="T0" fmla="*/ 0 w 875"/>
                  <a:gd name="T1" fmla="*/ 231415 h 644"/>
                  <a:gd name="T2" fmla="*/ 0 w 875"/>
                  <a:gd name="T3" fmla="*/ 231415 h 644"/>
                  <a:gd name="T4" fmla="*/ 116390 w 875"/>
                  <a:gd name="T5" fmla="*/ 84936 h 644"/>
                  <a:gd name="T6" fmla="*/ 313966 w 875"/>
                  <a:gd name="T7" fmla="*/ 0 h 644"/>
                  <a:gd name="T8" fmla="*/ 221644 w 875"/>
                  <a:gd name="T9" fmla="*/ 137841 h 644"/>
                  <a:gd name="T10" fmla="*/ 0 w 875"/>
                  <a:gd name="T11" fmla="*/ 231415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5" h="644">
                    <a:moveTo>
                      <a:pt x="0" y="643"/>
                    </a:moveTo>
                    <a:lnTo>
                      <a:pt x="0" y="643"/>
                    </a:lnTo>
                    <a:cubicBezTo>
                      <a:pt x="0" y="643"/>
                      <a:pt x="58" y="347"/>
                      <a:pt x="324" y="236"/>
                    </a:cubicBezTo>
                    <a:cubicBezTo>
                      <a:pt x="589" y="122"/>
                      <a:pt x="874" y="0"/>
                      <a:pt x="874" y="0"/>
                    </a:cubicBezTo>
                    <a:cubicBezTo>
                      <a:pt x="617" y="383"/>
                      <a:pt x="617" y="383"/>
                      <a:pt x="617" y="383"/>
                    </a:cubicBezTo>
                    <a:lnTo>
                      <a:pt x="0" y="64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20" name="PA-任意多边形 23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4597357" y="4218063"/>
                <a:ext cx="1006418" cy="401719"/>
              </a:xfrm>
              <a:custGeom>
                <a:avLst/>
                <a:gdLst>
                  <a:gd name="G0" fmla="+- 263 0 0"/>
                  <a:gd name="G1" fmla="+- 263 0 0"/>
                  <a:gd name="G2" fmla="+- 263 0 0"/>
                  <a:gd name="G3" fmla="+- 1 0 0"/>
                  <a:gd name="G4" fmla="*/ 1 35987 45568"/>
                  <a:gd name="G5" fmla="*/ 1 35987 55552"/>
                  <a:gd name="G6" fmla="*/ G5 1 180"/>
                  <a:gd name="G7" fmla="*/ G4 1 G6"/>
                  <a:gd name="G8" fmla="+- 1 0 0"/>
                  <a:gd name="G9" fmla="+- 1 0 0"/>
                  <a:gd name="G10" fmla="+- 1 0 0"/>
                  <a:gd name="G11" fmla="+- 1 0 0"/>
                  <a:gd name="G12" fmla="+- 1 0 0"/>
                  <a:gd name="G13" fmla="+- 1 0 0"/>
                  <a:gd name="G14" fmla="+- 263 0 0"/>
                  <a:gd name="T0" fmla="*/ 0 w 1071"/>
                  <a:gd name="T1" fmla="*/ 94844 h 427"/>
                  <a:gd name="T2" fmla="*/ 0 w 1071"/>
                  <a:gd name="T3" fmla="*/ 94844 h 427"/>
                  <a:gd name="T4" fmla="*/ 187298 w 1071"/>
                  <a:gd name="T5" fmla="*/ 113236 h 427"/>
                  <a:gd name="T6" fmla="*/ 385402 w 1071"/>
                  <a:gd name="T7" fmla="*/ 28489 h 427"/>
                  <a:gd name="T8" fmla="*/ 223317 w 1071"/>
                  <a:gd name="T9" fmla="*/ 0 h 427"/>
                  <a:gd name="T10" fmla="*/ 0 w 1071"/>
                  <a:gd name="T11" fmla="*/ 94844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1" h="427">
                    <a:moveTo>
                      <a:pt x="0" y="263"/>
                    </a:moveTo>
                    <a:lnTo>
                      <a:pt x="0" y="263"/>
                    </a:lnTo>
                    <a:cubicBezTo>
                      <a:pt x="0" y="263"/>
                      <a:pt x="254" y="426"/>
                      <a:pt x="520" y="314"/>
                    </a:cubicBezTo>
                    <a:cubicBezTo>
                      <a:pt x="786" y="200"/>
                      <a:pt x="1070" y="79"/>
                      <a:pt x="1070" y="79"/>
                    </a:cubicBezTo>
                    <a:cubicBezTo>
                      <a:pt x="620" y="0"/>
                      <a:pt x="620" y="0"/>
                      <a:pt x="620" y="0"/>
                    </a:cubicBezTo>
                    <a:lnTo>
                      <a:pt x="0" y="263"/>
                    </a:lnTo>
                  </a:path>
                </a:pathLst>
              </a:custGeom>
              <a:solidFill>
                <a:srgbClr val="F5BE00"/>
              </a:solidFill>
              <a:ln>
                <a:noFill/>
              </a:ln>
              <a:effectLst/>
            </p:spPr>
            <p:txBody>
              <a:bodyPr wrap="none" lIns="162454" tIns="81227" rIns="162454" bIns="81227" anchor="ctr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373190" y="1125538"/>
            <a:ext cx="2789760" cy="765060"/>
            <a:chOff x="1699435" y="3756478"/>
            <a:chExt cx="2789760" cy="765060"/>
          </a:xfrm>
        </p:grpSpPr>
        <p:sp>
          <p:nvSpPr>
            <p:cNvPr id="23" name="PA-文本框 22"/>
            <p:cNvSpPr txBox="1"/>
            <p:nvPr>
              <p:custDataLst>
                <p:tags r:id="rId13"/>
              </p:custDataLst>
            </p:nvPr>
          </p:nvSpPr>
          <p:spPr>
            <a:xfrm>
              <a:off x="2509806" y="3878016"/>
              <a:ext cx="1979389" cy="58474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活动目的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699435" y="3756478"/>
              <a:ext cx="764624" cy="765060"/>
              <a:chOff x="1699435" y="3756478"/>
              <a:chExt cx="764624" cy="765060"/>
            </a:xfrm>
          </p:grpSpPr>
          <p:sp>
            <p:nvSpPr>
              <p:cNvPr id="5" name="PA-椭圆 42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1699435" y="3756478"/>
                <a:ext cx="764624" cy="765060"/>
              </a:xfrm>
              <a:prstGeom prst="ellipse">
                <a:avLst/>
              </a:prstGeom>
              <a:solidFill>
                <a:srgbClr val="F5BE00"/>
              </a:solidFill>
              <a:ln>
                <a:noFill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vert="horz" wrap="square" lIns="109677" tIns="54838" rIns="109677" bIns="54838" numCol="1" anchor="t" anchorCtr="0" compatLnSpc="1"/>
              <a:lstStyle/>
              <a:p>
                <a:endParaRPr lang="en-US" sz="935" dirty="0">
                  <a:cs typeface="+mn-ea"/>
                  <a:sym typeface="+mn-lt"/>
                </a:endParaRPr>
              </a:p>
            </p:txBody>
          </p:sp>
          <p:sp>
            <p:nvSpPr>
              <p:cNvPr id="33" name="PA-任意多边形 35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901801" y="3960426"/>
                <a:ext cx="359889" cy="357164"/>
              </a:xfrm>
              <a:custGeom>
                <a:avLst/>
                <a:gdLst>
                  <a:gd name="T0" fmla="*/ 597 w 1245"/>
                  <a:gd name="T1" fmla="*/ 1 h 1242"/>
                  <a:gd name="T2" fmla="*/ 876 w 1245"/>
                  <a:gd name="T3" fmla="*/ 315 h 1242"/>
                  <a:gd name="T4" fmla="*/ 1006 w 1245"/>
                  <a:gd name="T5" fmla="*/ 323 h 1242"/>
                  <a:gd name="T6" fmla="*/ 1219 w 1245"/>
                  <a:gd name="T7" fmla="*/ 438 h 1242"/>
                  <a:gd name="T8" fmla="*/ 991 w 1245"/>
                  <a:gd name="T9" fmla="*/ 755 h 1242"/>
                  <a:gd name="T10" fmla="*/ 965 w 1245"/>
                  <a:gd name="T11" fmla="*/ 1153 h 1242"/>
                  <a:gd name="T12" fmla="*/ 630 w 1245"/>
                  <a:gd name="T13" fmla="*/ 1026 h 1242"/>
                  <a:gd name="T14" fmla="*/ 254 w 1245"/>
                  <a:gd name="T15" fmla="*/ 1141 h 1242"/>
                  <a:gd name="T16" fmla="*/ 254 w 1245"/>
                  <a:gd name="T17" fmla="*/ 744 h 1242"/>
                  <a:gd name="T18" fmla="*/ 24 w 1245"/>
                  <a:gd name="T19" fmla="*/ 485 h 1242"/>
                  <a:gd name="T20" fmla="*/ 229 w 1245"/>
                  <a:gd name="T21" fmla="*/ 323 h 1242"/>
                  <a:gd name="T22" fmla="*/ 394 w 1245"/>
                  <a:gd name="T23" fmla="*/ 303 h 1242"/>
                  <a:gd name="T24" fmla="*/ 548 w 1245"/>
                  <a:gd name="T25" fmla="*/ 21 h 1242"/>
                  <a:gd name="T26" fmla="*/ 597 w 1245"/>
                  <a:gd name="T27" fmla="*/ 1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5" h="1242">
                    <a:moveTo>
                      <a:pt x="597" y="1"/>
                    </a:moveTo>
                    <a:cubicBezTo>
                      <a:pt x="814" y="0"/>
                      <a:pt x="729" y="256"/>
                      <a:pt x="876" y="315"/>
                    </a:cubicBezTo>
                    <a:cubicBezTo>
                      <a:pt x="912" y="329"/>
                      <a:pt x="962" y="316"/>
                      <a:pt x="1006" y="323"/>
                    </a:cubicBezTo>
                    <a:cubicBezTo>
                      <a:pt x="1102" y="338"/>
                      <a:pt x="1204" y="343"/>
                      <a:pt x="1219" y="438"/>
                    </a:cubicBezTo>
                    <a:cubicBezTo>
                      <a:pt x="1245" y="597"/>
                      <a:pt x="1018" y="652"/>
                      <a:pt x="991" y="755"/>
                    </a:cubicBezTo>
                    <a:cubicBezTo>
                      <a:pt x="963" y="867"/>
                      <a:pt x="1142" y="1099"/>
                      <a:pt x="965" y="1153"/>
                    </a:cubicBezTo>
                    <a:cubicBezTo>
                      <a:pt x="814" y="1199"/>
                      <a:pt x="740" y="1044"/>
                      <a:pt x="630" y="1026"/>
                    </a:cubicBezTo>
                    <a:cubicBezTo>
                      <a:pt x="505" y="1005"/>
                      <a:pt x="422" y="1242"/>
                      <a:pt x="254" y="1141"/>
                    </a:cubicBezTo>
                    <a:cubicBezTo>
                      <a:pt x="119" y="1059"/>
                      <a:pt x="293" y="869"/>
                      <a:pt x="254" y="744"/>
                    </a:cubicBezTo>
                    <a:cubicBezTo>
                      <a:pt x="223" y="645"/>
                      <a:pt x="48" y="620"/>
                      <a:pt x="24" y="485"/>
                    </a:cubicBezTo>
                    <a:cubicBezTo>
                      <a:pt x="0" y="352"/>
                      <a:pt x="132" y="339"/>
                      <a:pt x="229" y="323"/>
                    </a:cubicBezTo>
                    <a:cubicBezTo>
                      <a:pt x="290" y="314"/>
                      <a:pt x="356" y="333"/>
                      <a:pt x="394" y="303"/>
                    </a:cubicBezTo>
                    <a:cubicBezTo>
                      <a:pt x="473" y="239"/>
                      <a:pt x="465" y="83"/>
                      <a:pt x="548" y="21"/>
                    </a:cubicBezTo>
                    <a:cubicBezTo>
                      <a:pt x="564" y="14"/>
                      <a:pt x="581" y="8"/>
                      <a:pt x="597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1355455" y="1995321"/>
            <a:ext cx="9517953" cy="1135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为了提升员工的</a:t>
            </a:r>
            <a:r>
              <a:rPr lang="zh-CN" altLang="en-US" sz="2400" b="1" dirty="0">
                <a:solidFill>
                  <a:srgbClr val="F5BE00"/>
                </a:solidFill>
                <a:cs typeface="+mn-ea"/>
                <a:sym typeface="+mn-lt"/>
              </a:rPr>
              <a:t>专业技能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，打造员工学习技能的氛围，培养员工</a:t>
            </a:r>
            <a:r>
              <a:rPr lang="zh-CN" altLang="en-US" sz="2400" dirty="0">
                <a:solidFill>
                  <a:srgbClr val="F5BE00"/>
                </a:solidFill>
                <a:cs typeface="+mn-ea"/>
                <a:sym typeface="+mn-lt"/>
              </a:rPr>
              <a:t>“</a:t>
            </a:r>
            <a:r>
              <a:rPr lang="zh-CN" altLang="en-US" sz="2400" b="1" dirty="0">
                <a:solidFill>
                  <a:srgbClr val="F5BE00"/>
                </a:solidFill>
                <a:cs typeface="+mn-ea"/>
                <a:sym typeface="+mn-lt"/>
              </a:rPr>
              <a:t>工匠精神</a:t>
            </a:r>
            <a:r>
              <a:rPr lang="zh-CN" altLang="en-US" sz="2400" dirty="0">
                <a:solidFill>
                  <a:srgbClr val="F5BE00"/>
                </a:solidFill>
                <a:cs typeface="+mn-ea"/>
                <a:sym typeface="+mn-lt"/>
              </a:rPr>
              <a:t>”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，为公司专业技能大赛</a:t>
            </a:r>
            <a:r>
              <a:rPr lang="zh-CN" altLang="en-US" sz="2400" b="1" dirty="0">
                <a:solidFill>
                  <a:srgbClr val="F5BE00"/>
                </a:solidFill>
                <a:cs typeface="+mn-ea"/>
                <a:sym typeface="+mn-lt"/>
              </a:rPr>
              <a:t>选拔优秀人才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，特制定本方案。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任意多边形 3"/>
          <p:cNvSpPr/>
          <p:nvPr>
            <p:custDataLst>
              <p:tags r:id="rId1"/>
            </p:custDataLst>
          </p:nvPr>
        </p:nvSpPr>
        <p:spPr>
          <a:xfrm>
            <a:off x="5334109" y="1988843"/>
            <a:ext cx="1884068" cy="1737027"/>
          </a:xfrm>
          <a:custGeom>
            <a:avLst/>
            <a:gdLst>
              <a:gd name="connsiteX0" fmla="*/ 30347 w 1313950"/>
              <a:gd name="connsiteY0" fmla="*/ 30347 h 1279311"/>
              <a:gd name="connsiteX1" fmla="*/ 103611 w 1313950"/>
              <a:gd name="connsiteY1" fmla="*/ 0 h 1279311"/>
              <a:gd name="connsiteX2" fmla="*/ 1210339 w 1313950"/>
              <a:gd name="connsiteY2" fmla="*/ 0 h 1279311"/>
              <a:gd name="connsiteX3" fmla="*/ 1313950 w 1313950"/>
              <a:gd name="connsiteY3" fmla="*/ 103611 h 1279311"/>
              <a:gd name="connsiteX4" fmla="*/ 1313950 w 1313950"/>
              <a:gd name="connsiteY4" fmla="*/ 648315 h 1279311"/>
              <a:gd name="connsiteX5" fmla="*/ 751928 w 1313950"/>
              <a:gd name="connsiteY5" fmla="*/ 648315 h 1279311"/>
              <a:gd name="connsiteX6" fmla="*/ 648317 w 1313950"/>
              <a:gd name="connsiteY6" fmla="*/ 751926 h 1279311"/>
              <a:gd name="connsiteX7" fmla="*/ 648317 w 1313950"/>
              <a:gd name="connsiteY7" fmla="*/ 1279311 h 1279311"/>
              <a:gd name="connsiteX8" fmla="*/ 103611 w 1313950"/>
              <a:gd name="connsiteY8" fmla="*/ 1279311 h 1279311"/>
              <a:gd name="connsiteX9" fmla="*/ 0 w 1313950"/>
              <a:gd name="connsiteY9" fmla="*/ 1175700 h 1279311"/>
              <a:gd name="connsiteX10" fmla="*/ 0 w 1313950"/>
              <a:gd name="connsiteY10" fmla="*/ 103611 h 1279311"/>
              <a:gd name="connsiteX11" fmla="*/ 30347 w 1313950"/>
              <a:gd name="connsiteY11" fmla="*/ 30347 h 127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13950" h="1279311">
                <a:moveTo>
                  <a:pt x="30347" y="30347"/>
                </a:moveTo>
                <a:cubicBezTo>
                  <a:pt x="49097" y="11597"/>
                  <a:pt x="75000" y="0"/>
                  <a:pt x="103611" y="0"/>
                </a:cubicBezTo>
                <a:lnTo>
                  <a:pt x="1210339" y="0"/>
                </a:lnTo>
                <a:cubicBezTo>
                  <a:pt x="1267562" y="0"/>
                  <a:pt x="1313950" y="46388"/>
                  <a:pt x="1313950" y="103611"/>
                </a:cubicBezTo>
                <a:lnTo>
                  <a:pt x="1313950" y="648315"/>
                </a:lnTo>
                <a:lnTo>
                  <a:pt x="751928" y="648315"/>
                </a:lnTo>
                <a:cubicBezTo>
                  <a:pt x="694704" y="648315"/>
                  <a:pt x="648317" y="694703"/>
                  <a:pt x="648317" y="751926"/>
                </a:cubicBezTo>
                <a:lnTo>
                  <a:pt x="648317" y="1279311"/>
                </a:lnTo>
                <a:lnTo>
                  <a:pt x="103611" y="1279311"/>
                </a:lnTo>
                <a:cubicBezTo>
                  <a:pt x="46388" y="1279311"/>
                  <a:pt x="0" y="1232923"/>
                  <a:pt x="0" y="1175700"/>
                </a:cubicBezTo>
                <a:lnTo>
                  <a:pt x="0" y="103611"/>
                </a:lnTo>
                <a:cubicBezTo>
                  <a:pt x="0" y="74999"/>
                  <a:pt x="11597" y="49097"/>
                  <a:pt x="30347" y="30347"/>
                </a:cubicBezTo>
                <a:close/>
              </a:path>
            </a:pathLst>
          </a:custGeom>
          <a:solidFill>
            <a:srgbClr val="F5BE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3894" tIns="0" rIns="0" bIns="0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kern="0" dirty="0">
                <a:solidFill>
                  <a:srgbClr val="FFFFFF"/>
                </a:solidFill>
                <a:cs typeface="+mn-ea"/>
                <a:sym typeface="+mn-lt"/>
              </a:rPr>
              <a:t>时间</a:t>
            </a:r>
            <a:endParaRPr lang="zh-CN" altLang="en-US" sz="48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PA-任意多边形 6"/>
          <p:cNvSpPr/>
          <p:nvPr>
            <p:custDataLst>
              <p:tags r:id="rId2"/>
            </p:custDataLst>
          </p:nvPr>
        </p:nvSpPr>
        <p:spPr>
          <a:xfrm>
            <a:off x="5493908" y="3284372"/>
            <a:ext cx="1884068" cy="1737027"/>
          </a:xfrm>
          <a:custGeom>
            <a:avLst/>
            <a:gdLst>
              <a:gd name="connsiteX0" fmla="*/ 665633 w 1313950"/>
              <a:gd name="connsiteY0" fmla="*/ 0 h 1279311"/>
              <a:gd name="connsiteX1" fmla="*/ 1210339 w 1313950"/>
              <a:gd name="connsiteY1" fmla="*/ 0 h 1279311"/>
              <a:gd name="connsiteX2" fmla="*/ 1313950 w 1313950"/>
              <a:gd name="connsiteY2" fmla="*/ 103611 h 1279311"/>
              <a:gd name="connsiteX3" fmla="*/ 1313950 w 1313950"/>
              <a:gd name="connsiteY3" fmla="*/ 1175700 h 1279311"/>
              <a:gd name="connsiteX4" fmla="*/ 1283603 w 1313950"/>
              <a:gd name="connsiteY4" fmla="*/ 1248964 h 1279311"/>
              <a:gd name="connsiteX5" fmla="*/ 1210339 w 1313950"/>
              <a:gd name="connsiteY5" fmla="*/ 1279311 h 1279311"/>
              <a:gd name="connsiteX6" fmla="*/ 103611 w 1313950"/>
              <a:gd name="connsiteY6" fmla="*/ 1279311 h 1279311"/>
              <a:gd name="connsiteX7" fmla="*/ 0 w 1313950"/>
              <a:gd name="connsiteY7" fmla="*/ 1175700 h 1279311"/>
              <a:gd name="connsiteX8" fmla="*/ 0 w 1313950"/>
              <a:gd name="connsiteY8" fmla="*/ 630996 h 1279311"/>
              <a:gd name="connsiteX9" fmla="*/ 562022 w 1313950"/>
              <a:gd name="connsiteY9" fmla="*/ 630996 h 1279311"/>
              <a:gd name="connsiteX10" fmla="*/ 665633 w 1313950"/>
              <a:gd name="connsiteY10" fmla="*/ 527385 h 127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3950" h="1279311">
                <a:moveTo>
                  <a:pt x="665633" y="0"/>
                </a:moveTo>
                <a:lnTo>
                  <a:pt x="1210339" y="0"/>
                </a:lnTo>
                <a:cubicBezTo>
                  <a:pt x="1267562" y="0"/>
                  <a:pt x="1313950" y="46388"/>
                  <a:pt x="1313950" y="103611"/>
                </a:cubicBezTo>
                <a:lnTo>
                  <a:pt x="1313950" y="1175700"/>
                </a:lnTo>
                <a:cubicBezTo>
                  <a:pt x="1313950" y="1204312"/>
                  <a:pt x="1302353" y="1230214"/>
                  <a:pt x="1283603" y="1248964"/>
                </a:cubicBezTo>
                <a:cubicBezTo>
                  <a:pt x="1264853" y="1267714"/>
                  <a:pt x="1238950" y="1279311"/>
                  <a:pt x="1210339" y="1279311"/>
                </a:cubicBezTo>
                <a:lnTo>
                  <a:pt x="103611" y="1279311"/>
                </a:lnTo>
                <a:cubicBezTo>
                  <a:pt x="46388" y="1279311"/>
                  <a:pt x="0" y="1232923"/>
                  <a:pt x="0" y="1175700"/>
                </a:cubicBezTo>
                <a:lnTo>
                  <a:pt x="0" y="630996"/>
                </a:lnTo>
                <a:lnTo>
                  <a:pt x="562022" y="630996"/>
                </a:lnTo>
                <a:cubicBezTo>
                  <a:pt x="619246" y="630996"/>
                  <a:pt x="665633" y="584608"/>
                  <a:pt x="665633" y="527385"/>
                </a:cubicBezTo>
                <a:close/>
              </a:path>
            </a:pathLst>
          </a:custGeom>
          <a:solidFill>
            <a:srgbClr val="2342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143894" bIns="0" anchor="b"/>
          <a:lstStyle/>
          <a:p>
            <a:pPr algn="r"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kern="0" dirty="0">
                <a:solidFill>
                  <a:srgbClr val="FFFFFF"/>
                </a:solidFill>
                <a:cs typeface="+mn-ea"/>
                <a:sym typeface="+mn-lt"/>
              </a:rPr>
              <a:t>地点</a:t>
            </a:r>
            <a:endParaRPr lang="zh-CN" altLang="en-US" sz="48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标题 2"/>
          <p:cNvSpPr txBox="1"/>
          <p:nvPr>
            <p:custDataLst>
              <p:tags r:id="rId3"/>
            </p:custDataLst>
          </p:nvPr>
        </p:nvSpPr>
        <p:spPr>
          <a:xfrm>
            <a:off x="740716" y="522354"/>
            <a:ext cx="10969200" cy="705600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</a:t>
            </a:r>
            <a:r>
              <a:rPr lang="zh-CN" altLang="en-US" sz="4000" dirty="0">
                <a:solidFill>
                  <a:srgbClr val="23439B"/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4000" dirty="0">
                <a:solidFill>
                  <a:srgbClr val="23439B"/>
                </a:solidFill>
                <a:latin typeface="+mn-lt"/>
                <a:ea typeface="+mn-ea"/>
                <a:cs typeface="+mn-ea"/>
                <a:sym typeface="+mn-lt"/>
              </a:rPr>
              <a:t>地点</a:t>
            </a:r>
            <a:endParaRPr lang="zh-CN" altLang="en-US" sz="4000" dirty="0">
              <a:solidFill>
                <a:srgbClr val="23439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64691" y="1933530"/>
            <a:ext cx="3699769" cy="562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6月16日，保洁部专业技能比赛；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64691" y="2573160"/>
            <a:ext cx="3853205" cy="562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6月22日，工程部专业技能比赛；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64691" y="3212565"/>
            <a:ext cx="3617536" cy="56278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6月23日，保安部专业技能比赛。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14536" y="3043014"/>
            <a:ext cx="4060920" cy="56278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 indent="0">
              <a:lnSpc>
                <a:spcPct val="200000"/>
              </a:lnSpc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保洁部专技能比业赛   9楼大厅及楼道；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14536" y="3722593"/>
            <a:ext cx="4032315" cy="56278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 indent="0">
              <a:lnSpc>
                <a:spcPct val="200000"/>
              </a:lnSpc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工程部比赛   值班工程部室；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14536" y="4402173"/>
            <a:ext cx="4040956" cy="56278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 indent="0">
              <a:lnSpc>
                <a:spcPct val="200000"/>
              </a:lnSpc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保安部比赛   楼后院内。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矩形 9"/>
          <p:cNvSpPr/>
          <p:nvPr>
            <p:custDataLst>
              <p:tags r:id="rId1"/>
            </p:custDataLst>
          </p:nvPr>
        </p:nvSpPr>
        <p:spPr>
          <a:xfrm>
            <a:off x="2322975" y="2334700"/>
            <a:ext cx="3609005" cy="36930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田玉静、张静、王会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PA-矩形 10"/>
          <p:cNvSpPr/>
          <p:nvPr>
            <p:custDataLst>
              <p:tags r:id="rId2"/>
            </p:custDataLst>
          </p:nvPr>
        </p:nvSpPr>
        <p:spPr>
          <a:xfrm>
            <a:off x="2247709" y="1712997"/>
            <a:ext cx="2231466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just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活动评委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12537" y="1738852"/>
            <a:ext cx="764624" cy="765060"/>
            <a:chOff x="1494782" y="1885914"/>
            <a:chExt cx="764624" cy="765060"/>
          </a:xfrm>
        </p:grpSpPr>
        <p:sp>
          <p:nvSpPr>
            <p:cNvPr id="9" name="PA-椭圆 84"/>
            <p:cNvSpPr/>
            <p:nvPr>
              <p:custDataLst>
                <p:tags r:id="rId3"/>
              </p:custDataLst>
            </p:nvPr>
          </p:nvSpPr>
          <p:spPr bwMode="auto">
            <a:xfrm>
              <a:off x="1494782" y="1885914"/>
              <a:ext cx="764624" cy="765060"/>
            </a:xfrm>
            <a:prstGeom prst="ellipse">
              <a:avLst/>
            </a:prstGeom>
            <a:solidFill>
              <a:srgbClr val="F5BE00"/>
            </a:solidFill>
            <a:ln>
              <a:noFill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wrap="square" lIns="109677" tIns="54838" rIns="109677" bIns="54838" numCol="1" anchor="t" anchorCtr="0" compatLnSpc="1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sp>
          <p:nvSpPr>
            <p:cNvPr id="12" name="PA-任意多边形 130"/>
            <p:cNvSpPr>
              <a:spLocks noChangeAspect="1"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1733137" y="2104542"/>
              <a:ext cx="287911" cy="327805"/>
            </a:xfrm>
            <a:custGeom>
              <a:avLst/>
              <a:gdLst>
                <a:gd name="T0" fmla="*/ 943 w 1200"/>
                <a:gd name="T1" fmla="*/ 0 h 1372"/>
                <a:gd name="T2" fmla="*/ 1029 w 1200"/>
                <a:gd name="T3" fmla="*/ 86 h 1372"/>
                <a:gd name="T4" fmla="*/ 686 w 1200"/>
                <a:gd name="T5" fmla="*/ 429 h 1372"/>
                <a:gd name="T6" fmla="*/ 515 w 1200"/>
                <a:gd name="T7" fmla="*/ 257 h 1372"/>
                <a:gd name="T8" fmla="*/ 0 w 1200"/>
                <a:gd name="T9" fmla="*/ 772 h 1372"/>
                <a:gd name="T10" fmla="*/ 86 w 1200"/>
                <a:gd name="T11" fmla="*/ 857 h 1372"/>
                <a:gd name="T12" fmla="*/ 515 w 1200"/>
                <a:gd name="T13" fmla="*/ 429 h 1372"/>
                <a:gd name="T14" fmla="*/ 686 w 1200"/>
                <a:gd name="T15" fmla="*/ 600 h 1372"/>
                <a:gd name="T16" fmla="*/ 1115 w 1200"/>
                <a:gd name="T17" fmla="*/ 172 h 1372"/>
                <a:gd name="T18" fmla="*/ 1200 w 1200"/>
                <a:gd name="T19" fmla="*/ 257 h 1372"/>
                <a:gd name="T20" fmla="*/ 1200 w 1200"/>
                <a:gd name="T21" fmla="*/ 0 h 1372"/>
                <a:gd name="T22" fmla="*/ 943 w 1200"/>
                <a:gd name="T23" fmla="*/ 0 h 1372"/>
                <a:gd name="T24" fmla="*/ 1029 w 1200"/>
                <a:gd name="T25" fmla="*/ 429 h 1372"/>
                <a:gd name="T26" fmla="*/ 1200 w 1200"/>
                <a:gd name="T27" fmla="*/ 429 h 1372"/>
                <a:gd name="T28" fmla="*/ 1200 w 1200"/>
                <a:gd name="T29" fmla="*/ 1372 h 1372"/>
                <a:gd name="T30" fmla="*/ 1029 w 1200"/>
                <a:gd name="T31" fmla="*/ 1372 h 1372"/>
                <a:gd name="T32" fmla="*/ 1029 w 1200"/>
                <a:gd name="T33" fmla="*/ 429 h 1372"/>
                <a:gd name="T34" fmla="*/ 686 w 1200"/>
                <a:gd name="T35" fmla="*/ 686 h 1372"/>
                <a:gd name="T36" fmla="*/ 857 w 1200"/>
                <a:gd name="T37" fmla="*/ 686 h 1372"/>
                <a:gd name="T38" fmla="*/ 857 w 1200"/>
                <a:gd name="T39" fmla="*/ 1372 h 1372"/>
                <a:gd name="T40" fmla="*/ 686 w 1200"/>
                <a:gd name="T41" fmla="*/ 1372 h 1372"/>
                <a:gd name="T42" fmla="*/ 686 w 1200"/>
                <a:gd name="T43" fmla="*/ 686 h 1372"/>
                <a:gd name="T44" fmla="*/ 343 w 1200"/>
                <a:gd name="T45" fmla="*/ 772 h 1372"/>
                <a:gd name="T46" fmla="*/ 515 w 1200"/>
                <a:gd name="T47" fmla="*/ 772 h 1372"/>
                <a:gd name="T48" fmla="*/ 515 w 1200"/>
                <a:gd name="T49" fmla="*/ 1372 h 1372"/>
                <a:gd name="T50" fmla="*/ 343 w 1200"/>
                <a:gd name="T51" fmla="*/ 1372 h 1372"/>
                <a:gd name="T52" fmla="*/ 343 w 1200"/>
                <a:gd name="T53" fmla="*/ 772 h 1372"/>
                <a:gd name="T54" fmla="*/ 0 w 1200"/>
                <a:gd name="T55" fmla="*/ 943 h 1372"/>
                <a:gd name="T56" fmla="*/ 172 w 1200"/>
                <a:gd name="T57" fmla="*/ 943 h 1372"/>
                <a:gd name="T58" fmla="*/ 172 w 1200"/>
                <a:gd name="T59" fmla="*/ 1372 h 1372"/>
                <a:gd name="T60" fmla="*/ 0 w 1200"/>
                <a:gd name="T61" fmla="*/ 1372 h 1372"/>
                <a:gd name="T62" fmla="*/ 0 w 1200"/>
                <a:gd name="T63" fmla="*/ 943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0" h="1372">
                  <a:moveTo>
                    <a:pt x="943" y="0"/>
                  </a:moveTo>
                  <a:lnTo>
                    <a:pt x="1029" y="86"/>
                  </a:lnTo>
                  <a:lnTo>
                    <a:pt x="686" y="429"/>
                  </a:lnTo>
                  <a:lnTo>
                    <a:pt x="515" y="257"/>
                  </a:lnTo>
                  <a:lnTo>
                    <a:pt x="0" y="772"/>
                  </a:lnTo>
                  <a:lnTo>
                    <a:pt x="86" y="857"/>
                  </a:lnTo>
                  <a:lnTo>
                    <a:pt x="515" y="429"/>
                  </a:lnTo>
                  <a:lnTo>
                    <a:pt x="686" y="600"/>
                  </a:lnTo>
                  <a:lnTo>
                    <a:pt x="1115" y="172"/>
                  </a:lnTo>
                  <a:lnTo>
                    <a:pt x="1200" y="257"/>
                  </a:lnTo>
                  <a:lnTo>
                    <a:pt x="1200" y="0"/>
                  </a:lnTo>
                  <a:lnTo>
                    <a:pt x="943" y="0"/>
                  </a:lnTo>
                  <a:close/>
                  <a:moveTo>
                    <a:pt x="1029" y="429"/>
                  </a:moveTo>
                  <a:lnTo>
                    <a:pt x="1200" y="429"/>
                  </a:lnTo>
                  <a:lnTo>
                    <a:pt x="1200" y="1372"/>
                  </a:lnTo>
                  <a:lnTo>
                    <a:pt x="1029" y="1372"/>
                  </a:lnTo>
                  <a:lnTo>
                    <a:pt x="1029" y="429"/>
                  </a:lnTo>
                  <a:close/>
                  <a:moveTo>
                    <a:pt x="686" y="686"/>
                  </a:moveTo>
                  <a:lnTo>
                    <a:pt x="857" y="686"/>
                  </a:lnTo>
                  <a:lnTo>
                    <a:pt x="857" y="1372"/>
                  </a:lnTo>
                  <a:lnTo>
                    <a:pt x="686" y="1372"/>
                  </a:lnTo>
                  <a:lnTo>
                    <a:pt x="686" y="686"/>
                  </a:lnTo>
                  <a:close/>
                  <a:moveTo>
                    <a:pt x="343" y="772"/>
                  </a:moveTo>
                  <a:lnTo>
                    <a:pt x="515" y="772"/>
                  </a:lnTo>
                  <a:lnTo>
                    <a:pt x="515" y="1372"/>
                  </a:lnTo>
                  <a:lnTo>
                    <a:pt x="343" y="1372"/>
                  </a:lnTo>
                  <a:lnTo>
                    <a:pt x="343" y="772"/>
                  </a:lnTo>
                  <a:close/>
                  <a:moveTo>
                    <a:pt x="0" y="943"/>
                  </a:moveTo>
                  <a:lnTo>
                    <a:pt x="172" y="943"/>
                  </a:lnTo>
                  <a:lnTo>
                    <a:pt x="172" y="1372"/>
                  </a:lnTo>
                  <a:lnTo>
                    <a:pt x="0" y="1372"/>
                  </a:lnTo>
                  <a:lnTo>
                    <a:pt x="0" y="9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4" name="PA-矩形 13"/>
          <p:cNvSpPr/>
          <p:nvPr>
            <p:custDataLst>
              <p:tags r:id="rId5"/>
            </p:custDataLst>
          </p:nvPr>
        </p:nvSpPr>
        <p:spPr>
          <a:xfrm>
            <a:off x="2283218" y="4186437"/>
            <a:ext cx="3893523" cy="36930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全体员工（经理、主参加比管不赛）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56925" y="3535229"/>
            <a:ext cx="764624" cy="765060"/>
            <a:chOff x="1556925" y="3415961"/>
            <a:chExt cx="764624" cy="765060"/>
          </a:xfrm>
        </p:grpSpPr>
        <p:sp>
          <p:nvSpPr>
            <p:cNvPr id="13" name="PA-椭圆 87"/>
            <p:cNvSpPr/>
            <p:nvPr>
              <p:custDataLst>
                <p:tags r:id="rId6"/>
              </p:custDataLst>
            </p:nvPr>
          </p:nvSpPr>
          <p:spPr bwMode="auto">
            <a:xfrm>
              <a:off x="1556925" y="3415961"/>
              <a:ext cx="764624" cy="765060"/>
            </a:xfrm>
            <a:prstGeom prst="ellipse">
              <a:avLst/>
            </a:prstGeom>
            <a:solidFill>
              <a:srgbClr val="23429B"/>
            </a:solidFill>
            <a:ln>
              <a:noFill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wrap="square" lIns="109677" tIns="54838" rIns="109677" bIns="54838" numCol="1" anchor="t" anchorCtr="0" compatLnSpc="1"/>
            <a:lstStyle/>
            <a:p>
              <a:endParaRPr lang="en-US" sz="935" dirty="0">
                <a:cs typeface="+mn-ea"/>
                <a:sym typeface="+mn-lt"/>
              </a:endParaRPr>
            </a:p>
          </p:txBody>
        </p:sp>
        <p:grpSp>
          <p:nvGrpSpPr>
            <p:cNvPr id="2" name="PA-组合 15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>
            <a:xfrm>
              <a:off x="1741537" y="3692843"/>
              <a:ext cx="359889" cy="317831"/>
              <a:chOff x="10044251" y="4522834"/>
              <a:chExt cx="745082" cy="657806"/>
            </a:xfrm>
            <a:solidFill>
              <a:schemeClr val="bg1"/>
            </a:solidFill>
            <a:effectLst/>
          </p:grpSpPr>
          <p:sp>
            <p:nvSpPr>
              <p:cNvPr id="17" name="PA-椭圆 423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0603243" y="4610108"/>
                <a:ext cx="173829" cy="2012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8" name="PA-任意多边形 424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10567179" y="4817837"/>
                <a:ext cx="222154" cy="298610"/>
              </a:xfrm>
              <a:custGeom>
                <a:avLst/>
                <a:gdLst>
                  <a:gd name="T0" fmla="*/ 65 w 130"/>
                  <a:gd name="T1" fmla="*/ 3 h 175"/>
                  <a:gd name="T2" fmla="*/ 52 w 130"/>
                  <a:gd name="T3" fmla="*/ 89 h 175"/>
                  <a:gd name="T4" fmla="*/ 14 w 130"/>
                  <a:gd name="T5" fmla="*/ 112 h 175"/>
                  <a:gd name="T6" fmla="*/ 14 w 130"/>
                  <a:gd name="T7" fmla="*/ 78 h 175"/>
                  <a:gd name="T8" fmla="*/ 65 w 130"/>
                  <a:gd name="T9" fmla="*/ 3 h 175"/>
                  <a:gd name="T10" fmla="*/ 9 w 130"/>
                  <a:gd name="T11" fmla="*/ 58 h 175"/>
                  <a:gd name="T12" fmla="*/ 0 w 130"/>
                  <a:gd name="T13" fmla="*/ 89 h 175"/>
                  <a:gd name="T14" fmla="*/ 0 w 130"/>
                  <a:gd name="T15" fmla="*/ 137 h 175"/>
                  <a:gd name="T16" fmla="*/ 7 w 130"/>
                  <a:gd name="T17" fmla="*/ 160 h 175"/>
                  <a:gd name="T18" fmla="*/ 65 w 130"/>
                  <a:gd name="T19" fmla="*/ 175 h 175"/>
                  <a:gd name="T20" fmla="*/ 130 w 130"/>
                  <a:gd name="T21" fmla="*/ 149 h 175"/>
                  <a:gd name="T22" fmla="*/ 130 w 130"/>
                  <a:gd name="T23" fmla="*/ 45 h 175"/>
                  <a:gd name="T24" fmla="*/ 65 w 130"/>
                  <a:gd name="T2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75">
                    <a:moveTo>
                      <a:pt x="65" y="3"/>
                    </a:move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35" y="3"/>
                      <a:pt x="18" y="33"/>
                      <a:pt x="9" y="58"/>
                    </a:cubicBezTo>
                    <a:cubicBezTo>
                      <a:pt x="3" y="75"/>
                      <a:pt x="0" y="89"/>
                      <a:pt x="0" y="89"/>
                    </a:cubicBezTo>
                    <a:cubicBezTo>
                      <a:pt x="0" y="89"/>
                      <a:pt x="0" y="116"/>
                      <a:pt x="0" y="137"/>
                    </a:cubicBezTo>
                    <a:cubicBezTo>
                      <a:pt x="0" y="146"/>
                      <a:pt x="2" y="153"/>
                      <a:pt x="7" y="160"/>
                    </a:cubicBezTo>
                    <a:cubicBezTo>
                      <a:pt x="14" y="169"/>
                      <a:pt x="31" y="175"/>
                      <a:pt x="65" y="175"/>
                    </a:cubicBezTo>
                    <a:cubicBezTo>
                      <a:pt x="122" y="175"/>
                      <a:pt x="130" y="149"/>
                      <a:pt x="130" y="149"/>
                    </a:cubicBezTo>
                    <a:cubicBezTo>
                      <a:pt x="130" y="149"/>
                      <a:pt x="130" y="89"/>
                      <a:pt x="130" y="45"/>
                    </a:cubicBezTo>
                    <a:cubicBezTo>
                      <a:pt x="130" y="0"/>
                      <a:pt x="65" y="3"/>
                      <a:pt x="6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9" name="PA-任意多边形 425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10229620" y="5001763"/>
                <a:ext cx="362082" cy="178877"/>
              </a:xfrm>
              <a:custGeom>
                <a:avLst/>
                <a:gdLst>
                  <a:gd name="T0" fmla="*/ 187 w 212"/>
                  <a:gd name="T1" fmla="*/ 55 h 105"/>
                  <a:gd name="T2" fmla="*/ 178 w 212"/>
                  <a:gd name="T3" fmla="*/ 0 h 105"/>
                  <a:gd name="T4" fmla="*/ 110 w 212"/>
                  <a:gd name="T5" fmla="*/ 20 h 105"/>
                  <a:gd name="T6" fmla="*/ 44 w 212"/>
                  <a:gd name="T7" fmla="*/ 0 h 105"/>
                  <a:gd name="T8" fmla="*/ 30 w 212"/>
                  <a:gd name="T9" fmla="*/ 56 h 105"/>
                  <a:gd name="T10" fmla="*/ 0 w 212"/>
                  <a:gd name="T11" fmla="*/ 72 h 105"/>
                  <a:gd name="T12" fmla="*/ 110 w 212"/>
                  <a:gd name="T13" fmla="*/ 105 h 105"/>
                  <a:gd name="T14" fmla="*/ 212 w 212"/>
                  <a:gd name="T15" fmla="*/ 72 h 105"/>
                  <a:gd name="T16" fmla="*/ 187 w 212"/>
                  <a:gd name="T17" fmla="*/ 5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105">
                    <a:moveTo>
                      <a:pt x="187" y="55"/>
                    </a:moveTo>
                    <a:cubicBezTo>
                      <a:pt x="173" y="33"/>
                      <a:pt x="178" y="0"/>
                      <a:pt x="178" y="0"/>
                    </a:cubicBezTo>
                    <a:cubicBezTo>
                      <a:pt x="178" y="0"/>
                      <a:pt x="156" y="20"/>
                      <a:pt x="110" y="20"/>
                    </a:cubicBezTo>
                    <a:cubicBezTo>
                      <a:pt x="64" y="20"/>
                      <a:pt x="44" y="0"/>
                      <a:pt x="44" y="0"/>
                    </a:cubicBezTo>
                    <a:cubicBezTo>
                      <a:pt x="44" y="0"/>
                      <a:pt x="49" y="34"/>
                      <a:pt x="30" y="56"/>
                    </a:cubicBezTo>
                    <a:cubicBezTo>
                      <a:pt x="23" y="64"/>
                      <a:pt x="14" y="70"/>
                      <a:pt x="0" y="72"/>
                    </a:cubicBezTo>
                    <a:cubicBezTo>
                      <a:pt x="0" y="72"/>
                      <a:pt x="32" y="105"/>
                      <a:pt x="110" y="105"/>
                    </a:cubicBezTo>
                    <a:cubicBezTo>
                      <a:pt x="187" y="105"/>
                      <a:pt x="212" y="72"/>
                      <a:pt x="212" y="72"/>
                    </a:cubicBezTo>
                    <a:cubicBezTo>
                      <a:pt x="200" y="70"/>
                      <a:pt x="193" y="63"/>
                      <a:pt x="187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0" name="PA-任意多边形 426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10275782" y="4701711"/>
                <a:ext cx="283463" cy="256054"/>
              </a:xfrm>
              <a:custGeom>
                <a:avLst/>
                <a:gdLst>
                  <a:gd name="T0" fmla="*/ 75 w 166"/>
                  <a:gd name="T1" fmla="*/ 150 h 150"/>
                  <a:gd name="T2" fmla="*/ 91 w 166"/>
                  <a:gd name="T3" fmla="*/ 150 h 150"/>
                  <a:gd name="T4" fmla="*/ 166 w 166"/>
                  <a:gd name="T5" fmla="*/ 125 h 150"/>
                  <a:gd name="T6" fmla="*/ 166 w 166"/>
                  <a:gd name="T7" fmla="*/ 122 h 150"/>
                  <a:gd name="T8" fmla="*/ 166 w 166"/>
                  <a:gd name="T9" fmla="*/ 59 h 150"/>
                  <a:gd name="T10" fmla="*/ 108 w 166"/>
                  <a:gd name="T11" fmla="*/ 0 h 150"/>
                  <a:gd name="T12" fmla="*/ 108 w 166"/>
                  <a:gd name="T13" fmla="*/ 0 h 150"/>
                  <a:gd name="T14" fmla="*/ 83 w 166"/>
                  <a:gd name="T15" fmla="*/ 10 h 150"/>
                  <a:gd name="T16" fmla="*/ 102 w 166"/>
                  <a:gd name="T17" fmla="*/ 82 h 150"/>
                  <a:gd name="T18" fmla="*/ 83 w 166"/>
                  <a:gd name="T19" fmla="*/ 111 h 150"/>
                  <a:gd name="T20" fmla="*/ 63 w 166"/>
                  <a:gd name="T21" fmla="*/ 82 h 150"/>
                  <a:gd name="T22" fmla="*/ 83 w 166"/>
                  <a:gd name="T23" fmla="*/ 10 h 150"/>
                  <a:gd name="T24" fmla="*/ 58 w 166"/>
                  <a:gd name="T25" fmla="*/ 0 h 150"/>
                  <a:gd name="T26" fmla="*/ 0 w 166"/>
                  <a:gd name="T27" fmla="*/ 59 h 150"/>
                  <a:gd name="T28" fmla="*/ 0 w 166"/>
                  <a:gd name="T29" fmla="*/ 122 h 150"/>
                  <a:gd name="T30" fmla="*/ 0 w 166"/>
                  <a:gd name="T31" fmla="*/ 123 h 150"/>
                  <a:gd name="T32" fmla="*/ 75 w 166"/>
                  <a:gd name="T3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150">
                    <a:moveTo>
                      <a:pt x="75" y="150"/>
                    </a:moveTo>
                    <a:cubicBezTo>
                      <a:pt x="91" y="150"/>
                      <a:pt x="91" y="150"/>
                      <a:pt x="91" y="150"/>
                    </a:cubicBezTo>
                    <a:cubicBezTo>
                      <a:pt x="150" y="150"/>
                      <a:pt x="163" y="132"/>
                      <a:pt x="166" y="125"/>
                    </a:cubicBezTo>
                    <a:cubicBezTo>
                      <a:pt x="166" y="123"/>
                      <a:pt x="166" y="122"/>
                      <a:pt x="166" y="122"/>
                    </a:cubicBezTo>
                    <a:cubicBezTo>
                      <a:pt x="166" y="122"/>
                      <a:pt x="166" y="113"/>
                      <a:pt x="166" y="59"/>
                    </a:cubicBezTo>
                    <a:cubicBezTo>
                      <a:pt x="166" y="22"/>
                      <a:pt x="130" y="6"/>
                      <a:pt x="108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2"/>
                      <a:pt x="0" y="59"/>
                    </a:cubicBezTo>
                    <a:cubicBezTo>
                      <a:pt x="0" y="113"/>
                      <a:pt x="0" y="122"/>
                      <a:pt x="0" y="122"/>
                    </a:cubicBezTo>
                    <a:cubicBezTo>
                      <a:pt x="0" y="122"/>
                      <a:pt x="0" y="123"/>
                      <a:pt x="0" y="123"/>
                    </a:cubicBezTo>
                    <a:cubicBezTo>
                      <a:pt x="1" y="127"/>
                      <a:pt x="9" y="150"/>
                      <a:pt x="75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PA-椭圆 427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0345746" y="4522834"/>
                <a:ext cx="143535" cy="1673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PA-任意多边形 428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10044251" y="4816394"/>
                <a:ext cx="219990" cy="297889"/>
              </a:xfrm>
              <a:custGeom>
                <a:avLst/>
                <a:gdLst>
                  <a:gd name="T0" fmla="*/ 129 w 129"/>
                  <a:gd name="T1" fmla="*/ 138 h 175"/>
                  <a:gd name="T2" fmla="*/ 129 w 129"/>
                  <a:gd name="T3" fmla="*/ 89 h 175"/>
                  <a:gd name="T4" fmla="*/ 121 w 129"/>
                  <a:gd name="T5" fmla="*/ 58 h 175"/>
                  <a:gd name="T6" fmla="*/ 65 w 129"/>
                  <a:gd name="T7" fmla="*/ 3 h 175"/>
                  <a:gd name="T8" fmla="*/ 116 w 129"/>
                  <a:gd name="T9" fmla="*/ 78 h 175"/>
                  <a:gd name="T10" fmla="*/ 116 w 129"/>
                  <a:gd name="T11" fmla="*/ 113 h 175"/>
                  <a:gd name="T12" fmla="*/ 78 w 129"/>
                  <a:gd name="T13" fmla="*/ 89 h 175"/>
                  <a:gd name="T14" fmla="*/ 65 w 129"/>
                  <a:gd name="T15" fmla="*/ 3 h 175"/>
                  <a:gd name="T16" fmla="*/ 0 w 129"/>
                  <a:gd name="T17" fmla="*/ 45 h 175"/>
                  <a:gd name="T18" fmla="*/ 0 w 129"/>
                  <a:gd name="T19" fmla="*/ 149 h 175"/>
                  <a:gd name="T20" fmla="*/ 65 w 129"/>
                  <a:gd name="T21" fmla="*/ 175 h 175"/>
                  <a:gd name="T22" fmla="*/ 122 w 129"/>
                  <a:gd name="T23" fmla="*/ 161 h 175"/>
                  <a:gd name="T24" fmla="*/ 129 w 129"/>
                  <a:gd name="T25" fmla="*/ 1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5">
                    <a:moveTo>
                      <a:pt x="129" y="138"/>
                    </a:moveTo>
                    <a:cubicBezTo>
                      <a:pt x="129" y="117"/>
                      <a:pt x="129" y="89"/>
                      <a:pt x="129" y="89"/>
                    </a:cubicBezTo>
                    <a:cubicBezTo>
                      <a:pt x="129" y="89"/>
                      <a:pt x="127" y="75"/>
                      <a:pt x="121" y="58"/>
                    </a:cubicBezTo>
                    <a:cubicBezTo>
                      <a:pt x="112" y="33"/>
                      <a:pt x="95" y="3"/>
                      <a:pt x="65" y="3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0" y="0"/>
                      <a:pt x="0" y="45"/>
                    </a:cubicBezTo>
                    <a:cubicBezTo>
                      <a:pt x="0" y="90"/>
                      <a:pt x="0" y="149"/>
                      <a:pt x="0" y="149"/>
                    </a:cubicBezTo>
                    <a:cubicBezTo>
                      <a:pt x="0" y="149"/>
                      <a:pt x="8" y="175"/>
                      <a:pt x="65" y="175"/>
                    </a:cubicBezTo>
                    <a:cubicBezTo>
                      <a:pt x="97" y="175"/>
                      <a:pt x="114" y="170"/>
                      <a:pt x="122" y="161"/>
                    </a:cubicBezTo>
                    <a:cubicBezTo>
                      <a:pt x="128" y="155"/>
                      <a:pt x="129" y="147"/>
                      <a:pt x="12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PA-椭圆 429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0055791" y="4607944"/>
                <a:ext cx="173829" cy="20340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标题 2"/>
          <p:cNvSpPr txBox="1"/>
          <p:nvPr>
            <p:custDataLst>
              <p:tags r:id="rId15"/>
            </p:custDataLst>
          </p:nvPr>
        </p:nvSpPr>
        <p:spPr>
          <a:xfrm>
            <a:off x="744350" y="497581"/>
            <a:ext cx="10969625" cy="70485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活动评委、参与人员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PA-矩形 10"/>
          <p:cNvSpPr/>
          <p:nvPr>
            <p:custDataLst>
              <p:tags r:id="rId16"/>
            </p:custDataLst>
          </p:nvPr>
        </p:nvSpPr>
        <p:spPr>
          <a:xfrm>
            <a:off x="2283218" y="3621184"/>
            <a:ext cx="2231466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just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参与人员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PA-任意多边形 5"/>
          <p:cNvSpPr>
            <a:spLocks noEditPoints="1"/>
          </p:cNvSpPr>
          <p:nvPr>
            <p:custDataLst>
              <p:tags r:id="rId17"/>
            </p:custDataLst>
          </p:nvPr>
        </p:nvSpPr>
        <p:spPr bwMode="auto">
          <a:xfrm rot="318934">
            <a:off x="7312843" y="1658945"/>
            <a:ext cx="4172440" cy="4188397"/>
          </a:xfrm>
          <a:custGeom>
            <a:avLst/>
            <a:gdLst>
              <a:gd name="T0" fmla="*/ 1404 w 1558"/>
              <a:gd name="T1" fmla="*/ 1563 h 1563"/>
              <a:gd name="T2" fmla="*/ 1293 w 1558"/>
              <a:gd name="T3" fmla="*/ 1519 h 1563"/>
              <a:gd name="T4" fmla="*/ 857 w 1558"/>
              <a:gd name="T5" fmla="*/ 1081 h 1563"/>
              <a:gd name="T6" fmla="*/ 843 w 1558"/>
              <a:gd name="T7" fmla="*/ 1090 h 1563"/>
              <a:gd name="T8" fmla="*/ 579 w 1558"/>
              <a:gd name="T9" fmla="*/ 1162 h 1563"/>
              <a:gd name="T10" fmla="*/ 167 w 1558"/>
              <a:gd name="T11" fmla="*/ 994 h 1563"/>
              <a:gd name="T12" fmla="*/ 0 w 1558"/>
              <a:gd name="T13" fmla="*/ 581 h 1563"/>
              <a:gd name="T14" fmla="*/ 167 w 1558"/>
              <a:gd name="T15" fmla="*/ 168 h 1563"/>
              <a:gd name="T16" fmla="*/ 579 w 1558"/>
              <a:gd name="T17" fmla="*/ 0 h 1563"/>
              <a:gd name="T18" fmla="*/ 991 w 1558"/>
              <a:gd name="T19" fmla="*/ 168 h 1563"/>
              <a:gd name="T20" fmla="*/ 1159 w 1558"/>
              <a:gd name="T21" fmla="*/ 581 h 1563"/>
              <a:gd name="T22" fmla="*/ 1087 w 1558"/>
              <a:gd name="T23" fmla="*/ 845 h 1563"/>
              <a:gd name="T24" fmla="*/ 1078 w 1558"/>
              <a:gd name="T25" fmla="*/ 859 h 1563"/>
              <a:gd name="T26" fmla="*/ 1514 w 1558"/>
              <a:gd name="T27" fmla="*/ 1296 h 1563"/>
              <a:gd name="T28" fmla="*/ 1558 w 1558"/>
              <a:gd name="T29" fmla="*/ 1407 h 1563"/>
              <a:gd name="T30" fmla="*/ 1404 w 1558"/>
              <a:gd name="T31" fmla="*/ 1563 h 1563"/>
              <a:gd name="T32" fmla="*/ 913 w 1558"/>
              <a:gd name="T33" fmla="*/ 1069 h 1563"/>
              <a:gd name="T34" fmla="*/ 1327 w 1558"/>
              <a:gd name="T35" fmla="*/ 1484 h 1563"/>
              <a:gd name="T36" fmla="*/ 1404 w 1558"/>
              <a:gd name="T37" fmla="*/ 1515 h 1563"/>
              <a:gd name="T38" fmla="*/ 1511 w 1558"/>
              <a:gd name="T39" fmla="*/ 1407 h 1563"/>
              <a:gd name="T40" fmla="*/ 1480 w 1558"/>
              <a:gd name="T41" fmla="*/ 1331 h 1563"/>
              <a:gd name="T42" fmla="*/ 1066 w 1558"/>
              <a:gd name="T43" fmla="*/ 916 h 1563"/>
              <a:gd name="T44" fmla="*/ 913 w 1558"/>
              <a:gd name="T45" fmla="*/ 1069 h 1563"/>
              <a:gd name="T46" fmla="*/ 579 w 1558"/>
              <a:gd name="T47" fmla="*/ 60 h 1563"/>
              <a:gd name="T48" fmla="*/ 60 w 1558"/>
              <a:gd name="T49" fmla="*/ 581 h 1563"/>
              <a:gd name="T50" fmla="*/ 579 w 1558"/>
              <a:gd name="T51" fmla="*/ 1102 h 1563"/>
              <a:gd name="T52" fmla="*/ 1099 w 1558"/>
              <a:gd name="T53" fmla="*/ 581 h 1563"/>
              <a:gd name="T54" fmla="*/ 579 w 1558"/>
              <a:gd name="T55" fmla="*/ 60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58" h="1563">
                <a:moveTo>
                  <a:pt x="1404" y="1563"/>
                </a:moveTo>
                <a:cubicBezTo>
                  <a:pt x="1360" y="1563"/>
                  <a:pt x="1315" y="1541"/>
                  <a:pt x="1293" y="1519"/>
                </a:cubicBezTo>
                <a:cubicBezTo>
                  <a:pt x="857" y="1081"/>
                  <a:pt x="857" y="1081"/>
                  <a:pt x="857" y="1081"/>
                </a:cubicBezTo>
                <a:cubicBezTo>
                  <a:pt x="843" y="1090"/>
                  <a:pt x="843" y="1090"/>
                  <a:pt x="843" y="1090"/>
                </a:cubicBezTo>
                <a:cubicBezTo>
                  <a:pt x="774" y="1137"/>
                  <a:pt x="680" y="1162"/>
                  <a:pt x="579" y="1162"/>
                </a:cubicBezTo>
                <a:cubicBezTo>
                  <a:pt x="422" y="1162"/>
                  <a:pt x="275" y="1102"/>
                  <a:pt x="167" y="994"/>
                </a:cubicBezTo>
                <a:cubicBezTo>
                  <a:pt x="60" y="886"/>
                  <a:pt x="0" y="739"/>
                  <a:pt x="0" y="581"/>
                </a:cubicBezTo>
                <a:cubicBezTo>
                  <a:pt x="0" y="423"/>
                  <a:pt x="60" y="276"/>
                  <a:pt x="167" y="168"/>
                </a:cubicBezTo>
                <a:cubicBezTo>
                  <a:pt x="275" y="59"/>
                  <a:pt x="422" y="0"/>
                  <a:pt x="579" y="0"/>
                </a:cubicBezTo>
                <a:cubicBezTo>
                  <a:pt x="737" y="0"/>
                  <a:pt x="883" y="59"/>
                  <a:pt x="991" y="168"/>
                </a:cubicBezTo>
                <a:cubicBezTo>
                  <a:pt x="1099" y="276"/>
                  <a:pt x="1159" y="423"/>
                  <a:pt x="1159" y="581"/>
                </a:cubicBezTo>
                <a:cubicBezTo>
                  <a:pt x="1159" y="682"/>
                  <a:pt x="1133" y="776"/>
                  <a:pt x="1087" y="845"/>
                </a:cubicBezTo>
                <a:cubicBezTo>
                  <a:pt x="1078" y="859"/>
                  <a:pt x="1078" y="859"/>
                  <a:pt x="1078" y="859"/>
                </a:cubicBezTo>
                <a:cubicBezTo>
                  <a:pt x="1514" y="1296"/>
                  <a:pt x="1514" y="1296"/>
                  <a:pt x="1514" y="1296"/>
                </a:cubicBezTo>
                <a:cubicBezTo>
                  <a:pt x="1536" y="1318"/>
                  <a:pt x="1558" y="1364"/>
                  <a:pt x="1558" y="1407"/>
                </a:cubicBezTo>
                <a:cubicBezTo>
                  <a:pt x="1558" y="1496"/>
                  <a:pt x="1492" y="1563"/>
                  <a:pt x="1404" y="1563"/>
                </a:cubicBezTo>
                <a:close/>
                <a:moveTo>
                  <a:pt x="913" y="1069"/>
                </a:moveTo>
                <a:cubicBezTo>
                  <a:pt x="1327" y="1484"/>
                  <a:pt x="1327" y="1484"/>
                  <a:pt x="1327" y="1484"/>
                </a:cubicBezTo>
                <a:cubicBezTo>
                  <a:pt x="1342" y="1500"/>
                  <a:pt x="1372" y="1515"/>
                  <a:pt x="1404" y="1515"/>
                </a:cubicBezTo>
                <a:cubicBezTo>
                  <a:pt x="1465" y="1515"/>
                  <a:pt x="1511" y="1469"/>
                  <a:pt x="1511" y="1407"/>
                </a:cubicBezTo>
                <a:cubicBezTo>
                  <a:pt x="1511" y="1376"/>
                  <a:pt x="1496" y="1346"/>
                  <a:pt x="1480" y="1331"/>
                </a:cubicBezTo>
                <a:cubicBezTo>
                  <a:pt x="1066" y="916"/>
                  <a:pt x="1066" y="916"/>
                  <a:pt x="1066" y="916"/>
                </a:cubicBezTo>
                <a:lnTo>
                  <a:pt x="913" y="1069"/>
                </a:lnTo>
                <a:close/>
                <a:moveTo>
                  <a:pt x="579" y="60"/>
                </a:moveTo>
                <a:cubicBezTo>
                  <a:pt x="293" y="60"/>
                  <a:pt x="60" y="294"/>
                  <a:pt x="60" y="581"/>
                </a:cubicBezTo>
                <a:cubicBezTo>
                  <a:pt x="60" y="868"/>
                  <a:pt x="293" y="1102"/>
                  <a:pt x="579" y="1102"/>
                </a:cubicBezTo>
                <a:cubicBezTo>
                  <a:pt x="866" y="1102"/>
                  <a:pt x="1099" y="868"/>
                  <a:pt x="1099" y="581"/>
                </a:cubicBezTo>
                <a:cubicBezTo>
                  <a:pt x="1099" y="294"/>
                  <a:pt x="866" y="60"/>
                  <a:pt x="579" y="60"/>
                </a:cubicBezTo>
                <a:close/>
              </a:path>
            </a:pathLst>
          </a:custGeom>
          <a:solidFill>
            <a:srgbClr val="F5BE00"/>
          </a:solidFill>
          <a:ln>
            <a:noFill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677" tIns="54838" rIns="109677" bIns="54838" numCol="1" anchor="t" anchorCtr="0" compatLnSpc="1"/>
          <a:lstStyle/>
          <a:p>
            <a:endParaRPr lang="id-ID" sz="935" dirty="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909064" y="2474843"/>
            <a:ext cx="1026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活动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835886" y="2156790"/>
            <a:ext cx="11231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评委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51355" y="2981738"/>
            <a:ext cx="1398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222145" y="3707296"/>
            <a:ext cx="802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全体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295573" y="3389242"/>
            <a:ext cx="9616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员工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7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39" grpId="0"/>
      <p:bldP spid="40" grpId="0"/>
      <p:bldP spid="41" grpId="0" bldLvl="0" animBg="1"/>
      <p:bldP spid="41" grpId="1" bldLvl="0" animBg="1"/>
      <p:bldP spid="41" grpId="2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椭圆 7"/>
          <p:cNvSpPr/>
          <p:nvPr>
            <p:custDataLst>
              <p:tags r:id="rId2"/>
            </p:custDataLst>
          </p:nvPr>
        </p:nvSpPr>
        <p:spPr>
          <a:xfrm>
            <a:off x="5756275" y="1412875"/>
            <a:ext cx="1369695" cy="1349375"/>
          </a:xfrm>
          <a:prstGeom prst="ellipse">
            <a:avLst/>
          </a:prstGeom>
          <a:solidFill>
            <a:srgbClr val="254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zh-CN" altLang="en-US" sz="4135" dirty="0">
                <a:solidFill>
                  <a:prstClr val="white"/>
                </a:solidFill>
                <a:cs typeface="+mn-ea"/>
                <a:sym typeface="+mn-lt"/>
              </a:rPr>
              <a:t>２</a:t>
            </a:r>
            <a:endParaRPr lang="zh-CN" altLang="en-US" sz="4135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PA-MH_Entry_1"/>
          <p:cNvSpPr/>
          <p:nvPr>
            <p:custDataLst>
              <p:tags r:id="rId3"/>
            </p:custDataLst>
          </p:nvPr>
        </p:nvSpPr>
        <p:spPr>
          <a:xfrm>
            <a:off x="3781425" y="3047980"/>
            <a:ext cx="5116195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 defTabSz="1219200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比赛方案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PA-文本框 11"/>
          <p:cNvSpPr txBox="1"/>
          <p:nvPr>
            <p:custDataLst>
              <p:tags r:id="rId4"/>
            </p:custDataLst>
          </p:nvPr>
        </p:nvSpPr>
        <p:spPr>
          <a:xfrm>
            <a:off x="6826940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PA-文本框 11"/>
          <p:cNvSpPr txBox="1"/>
          <p:nvPr>
            <p:custDataLst>
              <p:tags r:id="rId5"/>
            </p:custDataLst>
          </p:nvPr>
        </p:nvSpPr>
        <p:spPr>
          <a:xfrm>
            <a:off x="4433526" y="4313181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PA-文本框 11"/>
          <p:cNvSpPr txBox="1"/>
          <p:nvPr>
            <p:custDataLst>
              <p:tags r:id="rId6"/>
            </p:custDataLst>
          </p:nvPr>
        </p:nvSpPr>
        <p:spPr>
          <a:xfrm>
            <a:off x="6826940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PA-文本框 12"/>
          <p:cNvSpPr txBox="1"/>
          <p:nvPr>
            <p:custDataLst>
              <p:tags r:id="rId7"/>
            </p:custDataLst>
          </p:nvPr>
        </p:nvSpPr>
        <p:spPr>
          <a:xfrm>
            <a:off x="4433526" y="4588034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60" lvl="1" indent="-162560" algn="ctr" defTabSz="1219200">
              <a:buFont typeface="Arial" panose="020B0604020202020204" pitchFamily="34" charset="0"/>
              <a:buChar char="•"/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添加相关标题文字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1403234" y="1683767"/>
            <a:ext cx="9799200" cy="25704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壹 保洁部比赛方案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副标题 2"/>
          <p:cNvSpPr>
            <a:spLocks noGrp="1"/>
          </p:cNvSpPr>
          <p:nvPr/>
        </p:nvSpPr>
        <p:spPr>
          <a:xfrm>
            <a:off x="1257670" y="3551050"/>
            <a:ext cx="9799200" cy="1472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比赛内容及评分标准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/>
          <p:nvPr>
            <p:custDataLst>
              <p:tags r:id="rId1"/>
            </p:custDataLst>
          </p:nvPr>
        </p:nvSpPr>
        <p:spPr>
          <a:xfrm>
            <a:off x="749657" y="506993"/>
            <a:ext cx="3482975" cy="706437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defPPr>
              <a:defRPr lang="zh-CN"/>
            </a:defPPr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20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思源黑体 Heavy" panose="020B0A00000000000000" pitchFamily="34" charset="-122"/>
                <a:ea typeface="思源黑体 Heavy" panose="020B0A00000000000000" pitchFamily="34" charset="-122"/>
                <a:cs typeface="字魂59号-创粗黑" panose="00000500000000000000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地面清刮比赛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0327" y="4545423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pc="15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刮过后地面</a:t>
            </a:r>
            <a:r>
              <a:rPr lang="zh-CN" altLang="en-US" spc="150" noProof="1">
                <a:solidFill>
                  <a:srgbClr val="3A58A1"/>
                </a:solidFill>
                <a:cs typeface="+mn-ea"/>
                <a:sym typeface="+mn-lt"/>
              </a:rPr>
              <a:t>有污渍或有水印为不合格。</a:t>
            </a:r>
            <a:endParaRPr lang="zh-CN" altLang="en-US" spc="150" noProof="1">
              <a:solidFill>
                <a:srgbClr val="3A58A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0326" y="1533762"/>
            <a:ext cx="1812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比赛内容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0327" y="3897584"/>
            <a:ext cx="1822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sz="24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标准及依据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5059" y="2060477"/>
            <a:ext cx="8883231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以9楼大厅及楼道为比赛场地，</a:t>
            </a:r>
            <a:r>
              <a:rPr lang="zh-CN" altLang="en-US" dirty="0">
                <a:solidFill>
                  <a:srgbClr val="3A58A1"/>
                </a:solidFill>
                <a:cs typeface="+mn-ea"/>
                <a:sym typeface="+mn-lt"/>
              </a:rPr>
              <a:t>3分钟内，以刮合格地砖数量最多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的为胜。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第一名50分，第二名45分，以此类推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028" y="3637722"/>
            <a:ext cx="3660609" cy="2735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build="p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PA" val="v5.2.8"/>
</p:tagLst>
</file>

<file path=ppt/tags/tag101.xml><?xml version="1.0" encoding="utf-8"?>
<p:tagLst xmlns:p="http://schemas.openxmlformats.org/presentationml/2006/main">
  <p:tag name="PA" val="v5.2.8"/>
</p:tagLst>
</file>

<file path=ppt/tags/tag102.xml><?xml version="1.0" encoding="utf-8"?>
<p:tagLst xmlns:p="http://schemas.openxmlformats.org/presentationml/2006/main">
  <p:tag name="PA" val="v5.2.8"/>
</p:tagLst>
</file>

<file path=ppt/tags/tag103.xml><?xml version="1.0" encoding="utf-8"?>
<p:tagLst xmlns:p="http://schemas.openxmlformats.org/presentationml/2006/main">
  <p:tag name="PA" val="v5.2.8"/>
</p:tagLst>
</file>

<file path=ppt/tags/tag104.xml><?xml version="1.0" encoding="utf-8"?>
<p:tagLst xmlns:p="http://schemas.openxmlformats.org/presentationml/2006/main">
  <p:tag name="PA" val="v5.2.8"/>
</p:tagLst>
</file>

<file path=ppt/tags/tag105.xml><?xml version="1.0" encoding="utf-8"?>
<p:tagLst xmlns:p="http://schemas.openxmlformats.org/presentationml/2006/main">
  <p:tag name="PA" val="v5.2.8"/>
</p:tagLst>
</file>

<file path=ppt/tags/tag106.xml><?xml version="1.0" encoding="utf-8"?>
<p:tagLst xmlns:p="http://schemas.openxmlformats.org/presentationml/2006/main">
  <p:tag name="PA" val="v5.2.8"/>
</p:tagLst>
</file>

<file path=ppt/tags/tag107.xml><?xml version="1.0" encoding="utf-8"?>
<p:tagLst xmlns:p="http://schemas.openxmlformats.org/presentationml/2006/main">
  <p:tag name="PA" val="v5.2.8"/>
</p:tagLst>
</file>

<file path=ppt/tags/tag108.xml><?xml version="1.0" encoding="utf-8"?>
<p:tagLst xmlns:p="http://schemas.openxmlformats.org/presentationml/2006/main">
  <p:tag name="PA" val="v5.2.8"/>
</p:tagLst>
</file>

<file path=ppt/tags/tag109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PA" val="v5.2.8"/>
</p:tagLst>
</file>

<file path=ppt/tags/tag111.xml><?xml version="1.0" encoding="utf-8"?>
<p:tagLst xmlns:p="http://schemas.openxmlformats.org/presentationml/2006/main">
  <p:tag name="PA" val="v5.2.8"/>
</p:tagLst>
</file>

<file path=ppt/tags/tag112.xml><?xml version="1.0" encoding="utf-8"?>
<p:tagLst xmlns:p="http://schemas.openxmlformats.org/presentationml/2006/main">
  <p:tag name="PA" val="v5.2.8"/>
</p:tagLst>
</file>

<file path=ppt/tags/tag113.xml><?xml version="1.0" encoding="utf-8"?>
<p:tagLst xmlns:p="http://schemas.openxmlformats.org/presentationml/2006/main">
  <p:tag name="PA" val="v5.2.8"/>
</p:tagLst>
</file>

<file path=ppt/tags/tag114.xml><?xml version="1.0" encoding="utf-8"?>
<p:tagLst xmlns:p="http://schemas.openxmlformats.org/presentationml/2006/main">
  <p:tag name="PA" val="v5.2.8"/>
</p:tagLst>
</file>

<file path=ppt/tags/tag115.xml><?xml version="1.0" encoding="utf-8"?>
<p:tagLst xmlns:p="http://schemas.openxmlformats.org/presentationml/2006/main">
  <p:tag name="PA" val="v5.2.8"/>
</p:tagLst>
</file>

<file path=ppt/tags/tag116.xml><?xml version="1.0" encoding="utf-8"?>
<p:tagLst xmlns:p="http://schemas.openxmlformats.org/presentationml/2006/main">
  <p:tag name="PA" val="v5.2.8"/>
</p:tagLst>
</file>

<file path=ppt/tags/tag117.xml><?xml version="1.0" encoding="utf-8"?>
<p:tagLst xmlns:p="http://schemas.openxmlformats.org/presentationml/2006/main">
  <p:tag name="PA" val="v5.2.8"/>
</p:tagLst>
</file>

<file path=ppt/tags/tag118.xml><?xml version="1.0" encoding="utf-8"?>
<p:tagLst xmlns:p="http://schemas.openxmlformats.org/presentationml/2006/main">
  <p:tag name="PA" val="v5.2.8"/>
</p:tagLst>
</file>

<file path=ppt/tags/tag119.xml><?xml version="1.0" encoding="utf-8"?>
<p:tagLst xmlns:p="http://schemas.openxmlformats.org/presentationml/2006/main">
  <p:tag name="PA" val="v5.2.8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PA" val="v5.2.8"/>
</p:tagLst>
</file>

<file path=ppt/tags/tag121.xml><?xml version="1.0" encoding="utf-8"?>
<p:tagLst xmlns:p="http://schemas.openxmlformats.org/presentationml/2006/main">
  <p:tag name="PA" val="v5.2.8"/>
</p:tagLst>
</file>

<file path=ppt/tags/tag122.xml><?xml version="1.0" encoding="utf-8"?>
<p:tagLst xmlns:p="http://schemas.openxmlformats.org/presentationml/2006/main">
  <p:tag name="PA" val="v5.2.8"/>
</p:tagLst>
</file>

<file path=ppt/tags/tag123.xml><?xml version="1.0" encoding="utf-8"?>
<p:tagLst xmlns:p="http://schemas.openxmlformats.org/presentationml/2006/main">
  <p:tag name="PA" val="v5.2.8"/>
</p:tagLst>
</file>

<file path=ppt/tags/tag124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25.xml><?xml version="1.0" encoding="utf-8"?>
<p:tagLst xmlns:p="http://schemas.openxmlformats.org/presentationml/2006/main">
  <p:tag name="PA" val="v5.2.8"/>
</p:tagLst>
</file>

<file path=ppt/tags/tag126.xml><?xml version="1.0" encoding="utf-8"?>
<p:tagLst xmlns:p="http://schemas.openxmlformats.org/presentationml/2006/main">
  <p:tag name="PA" val="v5.2.8"/>
</p:tagLst>
</file>

<file path=ppt/tags/tag127.xml><?xml version="1.0" encoding="utf-8"?>
<p:tagLst xmlns:p="http://schemas.openxmlformats.org/presentationml/2006/main">
  <p:tag name="PA" val="v5.2.8"/>
</p:tagLst>
</file>

<file path=ppt/tags/tag12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5.2.8"/>
</p:tagLst>
</file>

<file path=ppt/tags/tag129.xml><?xml version="1.0" encoding="utf-8"?>
<p:tagLst xmlns:p="http://schemas.openxmlformats.org/presentationml/2006/main">
  <p:tag name="PA" val="v5.2.8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PA" val="v5.2.8"/>
</p:tagLst>
</file>

<file path=ppt/tags/tag131.xml><?xml version="1.0" encoding="utf-8"?>
<p:tagLst xmlns:p="http://schemas.openxmlformats.org/presentationml/2006/main">
  <p:tag name="PA" val="v5.2.8"/>
</p:tagLst>
</file>

<file path=ppt/tags/tag132.xml><?xml version="1.0" encoding="utf-8"?>
<p:tagLst xmlns:p="http://schemas.openxmlformats.org/presentationml/2006/main">
  <p:tag name="PA" val="v5.2.8"/>
</p:tagLst>
</file>

<file path=ppt/tags/tag13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34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35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36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37.xml><?xml version="1.0" encoding="utf-8"?>
<p:tagLst xmlns:p="http://schemas.openxmlformats.org/presentationml/2006/main">
  <p:tag name="PA" val="v5.2.8"/>
</p:tagLst>
</file>

<file path=ppt/tags/tag138.xml><?xml version="1.0" encoding="utf-8"?>
<p:tagLst xmlns:p="http://schemas.openxmlformats.org/presentationml/2006/main">
  <p:tag name="PA" val="v5.2.8"/>
</p:tagLst>
</file>

<file path=ppt/tags/tag139.xml><?xml version="1.0" encoding="utf-8"?>
<p:tagLst xmlns:p="http://schemas.openxmlformats.org/presentationml/2006/main">
  <p:tag name="PA" val="v5.2.8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PA" val="v5.2.8"/>
</p:tagLst>
</file>

<file path=ppt/tags/tag141.xml><?xml version="1.0" encoding="utf-8"?>
<p:tagLst xmlns:p="http://schemas.openxmlformats.org/presentationml/2006/main">
  <p:tag name="PA" val="v5.2.8"/>
</p:tagLst>
</file>

<file path=ppt/tags/tag142.xml><?xml version="1.0" encoding="utf-8"?>
<p:tagLst xmlns:p="http://schemas.openxmlformats.org/presentationml/2006/main">
  <p:tag name="PA" val="v5.2.8"/>
</p:tagLst>
</file>

<file path=ppt/tags/tag143.xml><?xml version="1.0" encoding="utf-8"?>
<p:tagLst xmlns:p="http://schemas.openxmlformats.org/presentationml/2006/main">
  <p:tag name="PA" val="v5.2.8"/>
</p:tagLst>
</file>

<file path=ppt/tags/tag144.xml><?xml version="1.0" encoding="utf-8"?>
<p:tagLst xmlns:p="http://schemas.openxmlformats.org/presentationml/2006/main">
  <p:tag name="PA" val="v5.2.8"/>
</p:tagLst>
</file>

<file path=ppt/tags/tag145.xml><?xml version="1.0" encoding="utf-8"?>
<p:tagLst xmlns:p="http://schemas.openxmlformats.org/presentationml/2006/main">
  <p:tag name="PA" val="v5.2.8"/>
</p:tagLst>
</file>

<file path=ppt/tags/tag146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47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081_38*l_h_f*1_1_1"/>
  <p:tag name="KSO_WM_TEMPLATE_CATEGORY" val="custom"/>
  <p:tag name="KSO_WM_TEMPLATE_INDEX" val="20205081"/>
  <p:tag name="KSO_WM_UNIT_LAYERLEVEL" val="1_1_1"/>
  <p:tag name="KSO_WM_TAG_VERSION" val="1.0"/>
  <p:tag name="KSO_WM_BEAUTIFY_FLAG" val="#wm#"/>
  <p:tag name="KSO_WM_UNIT_PRESET_TEXT" val="单击此处添加正文"/>
  <p:tag name="KSO_WM_UNIT_NOCLEAR" val="0"/>
  <p:tag name="KSO_WM_UNIT_VALUE" val="15"/>
  <p:tag name="KSO_WM_DIAGRAM_GROUP_CODE" val="l1-5"/>
  <p:tag name="KSO_WM_UNIT_TYPE" val="l_h_f"/>
  <p:tag name="KSO_WM_UNIT_INDEX" val="1_1_1"/>
  <p:tag name="KSO_WM_UNIT_SHOW_EDIT_AREA_INDICATION" val="1"/>
  <p:tag name="KSO_WM_UNIT_TEXT_FILL_FORE_SCHEMECOLOR_INDEX" val="13"/>
  <p:tag name="KSO_WM_UNIT_TEXT_FILL_TYPE" val="1"/>
  <p:tag name="KSO_WM_UNIT_USESOURCEFORMAT_APPLY" val="0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081_38*l_h_a*1_1_1"/>
  <p:tag name="KSO_WM_TEMPLATE_CATEGORY" val="custom"/>
  <p:tag name="KSO_WM_TEMPLATE_INDEX" val="20205081"/>
  <p:tag name="KSO_WM_UNIT_LAYERLEVEL" val="1_1_1"/>
  <p:tag name="KSO_WM_TAG_VERSION" val="1.0"/>
  <p:tag name="KSO_WM_BEAUTIFY_FLAG" val="#wm#"/>
  <p:tag name="KSO_WM_UNIT_ISCONTENTSTITLE" val="0"/>
  <p:tag name="KSO_WM_UNIT_PRESET_TEXT" val="关键词"/>
  <p:tag name="KSO_WM_UNIT_NOCLEAR" val="0"/>
  <p:tag name="KSO_WM_UNIT_VALUE" val="4"/>
  <p:tag name="KSO_WM_DIAGRAM_GROUP_CODE" val="l1-5"/>
  <p:tag name="KSO_WM_UNIT_TYPE" val="l_h_a"/>
  <p:tag name="KSO_WM_UNIT_INDEX" val="1_1_1"/>
  <p:tag name="KSO_WM_UNIT_SHOW_EDIT_AREA_INDICATION" val="1"/>
  <p:tag name="KSO_WM_UNIT_ISNUMDGMTITLE" val="0"/>
  <p:tag name="KSO_WM_UNIT_TEXT_FILL_FORE_SCHEMECOLOR_INDEX" val="13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PA" val="v5.2.8"/>
</p:tagLst>
</file>

<file path=ppt/tags/tag151.xml><?xml version="1.0" encoding="utf-8"?>
<p:tagLst xmlns:p="http://schemas.openxmlformats.org/presentationml/2006/main">
  <p:tag name="PA" val="v5.2.8"/>
</p:tagLst>
</file>

<file path=ppt/tags/tag152.xml><?xml version="1.0" encoding="utf-8"?>
<p:tagLst xmlns:p="http://schemas.openxmlformats.org/presentationml/2006/main">
  <p:tag name="PA" val="v5.2.8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081_38*l_i*1_1"/>
  <p:tag name="KSO_WM_TEMPLATE_CATEGORY" val="custom"/>
  <p:tag name="KSO_WM_TEMPLATE_INDEX" val="20205081"/>
  <p:tag name="KSO_WM_UNIT_LAYERLEVEL" val="1_1"/>
  <p:tag name="KSO_WM_TAG_VERSION" val="1.0"/>
  <p:tag name="KSO_WM_BEAUTIFY_FLAG" val="#wm#"/>
  <p:tag name="KSO_WM_DIAGRAM_GROUP_CODE" val="l1-5"/>
  <p:tag name="KSO_WM_UNIT_TYPE" val="l_i"/>
  <p:tag name="KSO_WM_UNIT_INDEX" val="1_1"/>
  <p:tag name="KSO_WM_UNIT_LINE_FORE_SCHEMECOLOR_INDEX" val="14"/>
  <p:tag name="KSO_WM_UNIT_LINE_FILL_TYPE" val="2"/>
  <p:tag name="KSO_WM_UNIT_USESOURCEFORMAT_APPLY" val="0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081_38*l_h_a*1_1_1"/>
  <p:tag name="KSO_WM_TEMPLATE_CATEGORY" val="custom"/>
  <p:tag name="KSO_WM_TEMPLATE_INDEX" val="20205081"/>
  <p:tag name="KSO_WM_UNIT_LAYERLEVEL" val="1_1_1"/>
  <p:tag name="KSO_WM_TAG_VERSION" val="1.0"/>
  <p:tag name="KSO_WM_BEAUTIFY_FLAG" val="#wm#"/>
  <p:tag name="KSO_WM_UNIT_ISCONTENTSTITLE" val="0"/>
  <p:tag name="KSO_WM_UNIT_PRESET_TEXT" val="关键词"/>
  <p:tag name="KSO_WM_UNIT_NOCLEAR" val="0"/>
  <p:tag name="KSO_WM_UNIT_VALUE" val="4"/>
  <p:tag name="KSO_WM_DIAGRAM_GROUP_CODE" val="l1-5"/>
  <p:tag name="KSO_WM_UNIT_TYPE" val="l_h_a"/>
  <p:tag name="KSO_WM_UNIT_INDEX" val="1_1_1"/>
  <p:tag name="KSO_WM_UNIT_SHOW_EDIT_AREA_INDICATION" val="1"/>
  <p:tag name="KSO_WM_UNIT_ISNUMDGMTITLE" val="0"/>
  <p:tag name="KSO_WM_UNIT_TEXT_FILL_FORE_SCHEMECOLOR_INDEX" val="13"/>
  <p:tag name="KSO_WM_UNIT_TEXT_FILL_TYPE" val="1"/>
  <p:tag name="KSO_WM_UNIT_USESOURCEFORMAT_APPLY" val="0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081_38*l_h_f*1_2_1"/>
  <p:tag name="KSO_WM_TEMPLATE_CATEGORY" val="custom"/>
  <p:tag name="KSO_WM_TEMPLATE_INDEX" val="20205081"/>
  <p:tag name="KSO_WM_UNIT_LAYERLEVEL" val="1_1_1"/>
  <p:tag name="KSO_WM_TAG_VERSION" val="1.0"/>
  <p:tag name="KSO_WM_BEAUTIFY_FLAG" val="#wm#"/>
  <p:tag name="KSO_WM_UNIT_PRESET_TEXT" val="单击此处添加正文"/>
  <p:tag name="KSO_WM_UNIT_NOCLEAR" val="0"/>
  <p:tag name="KSO_WM_UNIT_VALUE" val="15"/>
  <p:tag name="KSO_WM_DIAGRAM_GROUP_CODE" val="l1-5"/>
  <p:tag name="KSO_WM_UNIT_TYPE" val="l_h_f"/>
  <p:tag name="KSO_WM_UNIT_INDEX" val="1_2_1"/>
  <p:tag name="KSO_WM_UNIT_SHOW_EDIT_AREA_INDICATION" val="1"/>
  <p:tag name="KSO_WM_UNIT_TEXT_FILL_FORE_SCHEMECOLOR_INDEX" val="13"/>
  <p:tag name="KSO_WM_UNIT_TEXT_FILL_TYPE" val="1"/>
  <p:tag name="KSO_WM_UNIT_USESOURCEFORMAT_APPLY" val="0"/>
</p:tagLst>
</file>

<file path=ppt/tags/tag156.xml><?xml version="1.0" encoding="utf-8"?>
<p:tagLst xmlns:p="http://schemas.openxmlformats.org/presentationml/2006/main">
  <p:tag name="PA" val="v5.2.8"/>
</p:tagLst>
</file>

<file path=ppt/tags/tag157.xml><?xml version="1.0" encoding="utf-8"?>
<p:tagLst xmlns:p="http://schemas.openxmlformats.org/presentationml/2006/main">
  <p:tag name="PA" val="v5.2.8"/>
</p:tagLst>
</file>

<file path=ppt/tags/tag158.xml><?xml version="1.0" encoding="utf-8"?>
<p:tagLst xmlns:p="http://schemas.openxmlformats.org/presentationml/2006/main">
  <p:tag name="PA" val="v5.2.8"/>
</p:tagLst>
</file>

<file path=ppt/tags/tag159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61.xml><?xml version="1.0" encoding="utf-8"?>
<p:tagLst xmlns:p="http://schemas.openxmlformats.org/presentationml/2006/main">
  <p:tag name="PA" val="v5.2.8"/>
</p:tagLst>
</file>

<file path=ppt/tags/tag16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5.2.8"/>
</p:tagLst>
</file>

<file path=ppt/tags/tag163.xml><?xml version="1.0" encoding="utf-8"?>
<p:tagLst xmlns:p="http://schemas.openxmlformats.org/presentationml/2006/main">
  <p:tag name="PA" val="v5.2.8"/>
</p:tagLst>
</file>

<file path=ppt/tags/tag164.xml><?xml version="1.0" encoding="utf-8"?>
<p:tagLst xmlns:p="http://schemas.openxmlformats.org/presentationml/2006/main">
  <p:tag name="PA" val="v5.2.8"/>
</p:tagLst>
</file>

<file path=ppt/tags/tag165.xml><?xml version="1.0" encoding="utf-8"?>
<p:tagLst xmlns:p="http://schemas.openxmlformats.org/presentationml/2006/main">
  <p:tag name="PA" val="v5.2.8"/>
</p:tagLst>
</file>

<file path=ppt/tags/tag166.xml><?xml version="1.0" encoding="utf-8"?>
<p:tagLst xmlns:p="http://schemas.openxmlformats.org/presentationml/2006/main">
  <p:tag name="PA" val="v5.2.8"/>
</p:tagLst>
</file>

<file path=ppt/tags/tag167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3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ISNUMDGMTITLE" val="0"/>
</p:tagLst>
</file>

<file path=ppt/tags/tag168.xml><?xml version="1.0" encoding="utf-8"?>
<p:tagLst xmlns:p="http://schemas.openxmlformats.org/presentationml/2006/main">
  <p:tag name="KSO_WM_UNIT_PRESET_TEXT" val="单击此处添加正文"/>
  <p:tag name="KSO_WM_UNIT_NOCLEAR" val="0"/>
  <p:tag name="KSO_WM_UNIT_SHOW_EDIT_AREA_INDICATION" val="1"/>
  <p:tag name="KSO_WM_UNIT_VALUE" val="68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5081_13*f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PA" val="v5.2.8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PA" val="v5.2.8"/>
</p:tagLst>
</file>

<file path=ppt/tags/tag1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PA" val="v5.2.8"/>
</p:tagLst>
</file>

<file path=ppt/tags/tag63.xml><?xml version="1.0" encoding="utf-8"?>
<p:tagLst xmlns:p="http://schemas.openxmlformats.org/presentationml/2006/main">
  <p:tag name="PA" val="v5.2.8"/>
</p:tagLst>
</file>

<file path=ppt/tags/tag64.xml><?xml version="1.0" encoding="utf-8"?>
<p:tagLst xmlns:p="http://schemas.openxmlformats.org/presentationml/2006/main">
  <p:tag name="PA" val="v5.2.8"/>
</p:tagLst>
</file>

<file path=ppt/tags/tag65.xml><?xml version="1.0" encoding="utf-8"?>
<p:tagLst xmlns:p="http://schemas.openxmlformats.org/presentationml/2006/main">
  <p:tag name="PA" val="v5.2.8"/>
</p:tagLst>
</file>

<file path=ppt/tags/tag6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p="http://schemas.openxmlformats.org/presentationml/2006/main">
  <p:tag name="PA" val="v5.2.8"/>
</p:tagLst>
</file>

<file path=ppt/tags/tag68.xml><?xml version="1.0" encoding="utf-8"?>
<p:tagLst xmlns:p="http://schemas.openxmlformats.org/presentationml/2006/main">
  <p:tag name="PA" val="v5.2.8"/>
</p:tagLst>
</file>

<file path=ppt/tags/tag69.xml><?xml version="1.0" encoding="utf-8"?>
<p:tagLst xmlns:p="http://schemas.openxmlformats.org/presentationml/2006/main">
  <p:tag name="PA" val="v5.2.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PA" val="v5.2.8"/>
</p:tagLst>
</file>

<file path=ppt/tags/tag71.xml><?xml version="1.0" encoding="utf-8"?>
<p:tagLst xmlns:p="http://schemas.openxmlformats.org/presentationml/2006/main">
  <p:tag name="PA" val="v5.2.8"/>
</p:tagLst>
</file>

<file path=ppt/tags/tag72.xml><?xml version="1.0" encoding="utf-8"?>
<p:tagLst xmlns:p="http://schemas.openxmlformats.org/presentationml/2006/main">
  <p:tag name="PA" val="v5.2.8"/>
</p:tagLst>
</file>

<file path=ppt/tags/tag73.xml><?xml version="1.0" encoding="utf-8"?>
<p:tagLst xmlns:p="http://schemas.openxmlformats.org/presentationml/2006/main">
  <p:tag name="PA" val="v5.2.8"/>
</p:tagLst>
</file>

<file path=ppt/tags/tag74.xml><?xml version="1.0" encoding="utf-8"?>
<p:tagLst xmlns:p="http://schemas.openxmlformats.org/presentationml/2006/main">
  <p:tag name="PA" val="v5.2.8"/>
</p:tagLst>
</file>

<file path=ppt/tags/tag75.xml><?xml version="1.0" encoding="utf-8"?>
<p:tagLst xmlns:p="http://schemas.openxmlformats.org/presentationml/2006/main">
  <p:tag name="PA" val="v5.2.8"/>
</p:tagLst>
</file>

<file path=ppt/tags/tag76.xml><?xml version="1.0" encoding="utf-8"?>
<p:tagLst xmlns:p="http://schemas.openxmlformats.org/presentationml/2006/main">
  <p:tag name="PA" val="v5.2.8"/>
</p:tagLst>
</file>

<file path=ppt/tags/tag77.xml><?xml version="1.0" encoding="utf-8"?>
<p:tagLst xmlns:p="http://schemas.openxmlformats.org/presentationml/2006/main">
  <p:tag name="PA" val="v5.2.8"/>
</p:tagLst>
</file>

<file path=ppt/tags/tag78.xml><?xml version="1.0" encoding="utf-8"?>
<p:tagLst xmlns:p="http://schemas.openxmlformats.org/presentationml/2006/main">
  <p:tag name="PA" val="v5.2.8"/>
</p:tagLst>
</file>

<file path=ppt/tags/tag79.xml><?xml version="1.0" encoding="utf-8"?>
<p:tagLst xmlns:p="http://schemas.openxmlformats.org/presentationml/2006/main">
  <p:tag name="PA" val="v5.2.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PA" val="v5.2.8"/>
</p:tagLst>
</file>

<file path=ppt/tags/tag81.xml><?xml version="1.0" encoding="utf-8"?>
<p:tagLst xmlns:p="http://schemas.openxmlformats.org/presentationml/2006/main">
  <p:tag name="PA" val="v5.2.8"/>
</p:tagLst>
</file>

<file path=ppt/tags/tag82.xml><?xml version="1.0" encoding="utf-8"?>
<p:tagLst xmlns:p="http://schemas.openxmlformats.org/presentationml/2006/main">
  <p:tag name="PA" val="v5.2.8"/>
</p:tagLst>
</file>

<file path=ppt/tags/tag83.xml><?xml version="1.0" encoding="utf-8"?>
<p:tagLst xmlns:p="http://schemas.openxmlformats.org/presentationml/2006/main">
  <p:tag name="PA" val="v5.2.8"/>
</p:tagLst>
</file>

<file path=ppt/tags/tag84.xml><?xml version="1.0" encoding="utf-8"?>
<p:tagLst xmlns:p="http://schemas.openxmlformats.org/presentationml/2006/main">
  <p:tag name="PA" val="v5.2.8"/>
</p:tagLst>
</file>

<file path=ppt/tags/tag85.xml><?xml version="1.0" encoding="utf-8"?>
<p:tagLst xmlns:p="http://schemas.openxmlformats.org/presentationml/2006/main">
  <p:tag name="PA" val="v5.2.8"/>
</p:tagLst>
</file>

<file path=ppt/tags/tag86.xml><?xml version="1.0" encoding="utf-8"?>
<p:tagLst xmlns:p="http://schemas.openxmlformats.org/presentationml/2006/main">
  <p:tag name="PA" val="v5.2.8"/>
</p:tagLst>
</file>

<file path=ppt/tags/tag8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5.2.8"/>
</p:tagLst>
</file>

<file path=ppt/tags/tag88.xml><?xml version="1.0" encoding="utf-8"?>
<p:tagLst xmlns:p="http://schemas.openxmlformats.org/presentationml/2006/main">
  <p:tag name="PA" val="v5.2.8"/>
</p:tagLst>
</file>

<file path=ppt/tags/tag89.xml><?xml version="1.0" encoding="utf-8"?>
<p:tagLst xmlns:p="http://schemas.openxmlformats.org/presentationml/2006/main">
  <p:tag name="PA" val="v5.2.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PA" val="v5.2.8"/>
</p:tagLst>
</file>

<file path=ppt/tags/tag91.xml><?xml version="1.0" encoding="utf-8"?>
<p:tagLst xmlns:p="http://schemas.openxmlformats.org/presentationml/2006/main">
  <p:tag name="PA" val="v5.2.8"/>
</p:tagLst>
</file>

<file path=ppt/tags/tag92.xml><?xml version="1.0" encoding="utf-8"?>
<p:tagLst xmlns:p="http://schemas.openxmlformats.org/presentationml/2006/main">
  <p:tag name="PA" val="v5.2.8"/>
</p:tagLst>
</file>

<file path=ppt/tags/tag93.xml><?xml version="1.0" encoding="utf-8"?>
<p:tagLst xmlns:p="http://schemas.openxmlformats.org/presentationml/2006/main">
  <p:tag name="PA" val="v5.2.8"/>
</p:tagLst>
</file>

<file path=ppt/tags/tag94.xml><?xml version="1.0" encoding="utf-8"?>
<p:tagLst xmlns:p="http://schemas.openxmlformats.org/presentationml/2006/main">
  <p:tag name="PA" val="v5.2.8"/>
</p:tagLst>
</file>

<file path=ppt/tags/tag95.xml><?xml version="1.0" encoding="utf-8"?>
<p:tagLst xmlns:p="http://schemas.openxmlformats.org/presentationml/2006/main">
  <p:tag name="PA" val="v5.2.8"/>
</p:tagLst>
</file>

<file path=ppt/tags/tag96.xml><?xml version="1.0" encoding="utf-8"?>
<p:tagLst xmlns:p="http://schemas.openxmlformats.org/presentationml/2006/main">
  <p:tag name="PA" val="v5.2.8"/>
</p:tagLst>
</file>

<file path=ppt/tags/tag97.xml><?xml version="1.0" encoding="utf-8"?>
<p:tagLst xmlns:p="http://schemas.openxmlformats.org/presentationml/2006/main">
  <p:tag name="PA" val="v5.2.8"/>
</p:tagLst>
</file>

<file path=ppt/tags/tag98.xml><?xml version="1.0" encoding="utf-8"?>
<p:tagLst xmlns:p="http://schemas.openxmlformats.org/presentationml/2006/main">
  <p:tag name="PA" val="v5.2.8"/>
</p:tagLst>
</file>

<file path=ppt/tags/tag99.xml><?xml version="1.0" encoding="utf-8"?>
<p:tagLst xmlns:p="http://schemas.openxmlformats.org/presentationml/2006/main">
  <p:tag name="PA" val="v5.2.8"/>
</p:tagLst>
</file>

<file path=ppt/theme/theme1.xml><?xml version="1.0" encoding="utf-8"?>
<a:theme xmlns:a="http://schemas.openxmlformats.org/drawingml/2006/main" name="培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33terz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字魂176号-创粗圆"/>
        <a:font script="Hebr" typeface="字魂176号-创粗圆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176号-创粗圆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176号-创粗圆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176号-创粗圆"/>
        <a:ea typeface=""/>
        <a:cs typeface=""/>
        <a:font script="Jpan" typeface="ＭＳ Ｐゴシック"/>
        <a:font script="Hang" typeface="맑은 고딕"/>
        <a:font script="Hans" typeface="字魂176号-创粗圆"/>
        <a:font script="Hant" typeface="新細明體"/>
        <a:font script="Arab" typeface="字魂176号-创粗圆"/>
        <a:font script="Hebr" typeface="字魂176号-创粗圆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176号-创粗圆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1656</Words>
  <Application>WPS 演示</Application>
  <PresentationFormat>自定义</PresentationFormat>
  <Paragraphs>248</Paragraphs>
  <Slides>24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字魂176号-创粗圆</vt:lpstr>
      <vt:lpstr>Calibri</vt:lpstr>
      <vt:lpstr>微软雅黑</vt:lpstr>
      <vt:lpstr>字魂59号-创粗黑</vt:lpstr>
      <vt:lpstr>黑体</vt:lpstr>
      <vt:lpstr>思源黑体 Heavy</vt:lpstr>
      <vt:lpstr>Wingdings</vt:lpstr>
      <vt:lpstr>Arial Unicode MS</vt:lpstr>
      <vt:lpstr>思源黑体 Medium</vt:lpstr>
      <vt:lpstr>汉仪中圆简</vt:lpstr>
      <vt:lpstr>Arial</vt:lpstr>
      <vt:lpstr>培训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孟菲斯</dc:title>
  <dc:creator>第一PPT</dc:creator>
  <cp:keywords>www.1ppt.com</cp:keywords>
  <dc:description>www.1ppt.com</dc:description>
  <cp:lastModifiedBy>铭</cp:lastModifiedBy>
  <cp:revision>2</cp:revision>
  <dcterms:created xsi:type="dcterms:W3CDTF">2021-01-16T11:58:00Z</dcterms:created>
  <dcterms:modified xsi:type="dcterms:W3CDTF">2022-03-09T09:29:01Z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18B8705D3D054264A27E80F0A52AFF72</vt:lpwstr>
  </property>
  <property fmtid="{D5CDD505-2E9C-101B-9397-08002B2CF9AE}" pid="3" name="KSOProductBuildVer">
    <vt:lpwstr>2052-11.1.0.11045</vt:lpwstr>
  </property>
</Properties>
</file>